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394" r:id="rId2"/>
    <p:sldId id="395" r:id="rId3"/>
    <p:sldId id="402" r:id="rId4"/>
    <p:sldId id="403" r:id="rId5"/>
    <p:sldId id="404" r:id="rId6"/>
    <p:sldId id="405" r:id="rId7"/>
    <p:sldId id="407" r:id="rId8"/>
    <p:sldId id="406" r:id="rId9"/>
    <p:sldId id="415" r:id="rId10"/>
    <p:sldId id="416" r:id="rId11"/>
    <p:sldId id="41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2" r:id="rId32"/>
    <p:sldId id="430" r:id="rId33"/>
    <p:sldId id="431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36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F70"/>
    <a:srgbClr val="0066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>
      <p:cViewPr>
        <p:scale>
          <a:sx n="80" d="100"/>
          <a:sy n="80" d="100"/>
        </p:scale>
        <p:origin x="-89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B1A05-A3D4-4FC9-A28F-CF9A5E3DF1C6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9FD302-C05D-415E-94A0-BFA991D82DBE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FA59588C-2E02-42F8-90CC-40FC154517EC}" type="parTrans" cxnId="{045D706B-C255-4407-AF30-9AF295C957A0}">
      <dgm:prSet/>
      <dgm:spPr/>
      <dgm:t>
        <a:bodyPr/>
        <a:lstStyle/>
        <a:p>
          <a:endParaRPr lang="en-US"/>
        </a:p>
      </dgm:t>
    </dgm:pt>
    <dgm:pt modelId="{B1DDB99C-443A-4633-AC27-957863EB0F70}" type="sibTrans" cxnId="{045D706B-C255-4407-AF30-9AF295C957A0}">
      <dgm:prSet/>
      <dgm:spPr/>
      <dgm:t>
        <a:bodyPr/>
        <a:lstStyle/>
        <a:p>
          <a:endParaRPr lang="en-US"/>
        </a:p>
      </dgm:t>
    </dgm:pt>
    <dgm:pt modelId="{403FE69F-EE71-4567-894A-75F1CD50A7DA}">
      <dgm:prSet phldrT="[Text]"/>
      <dgm:spPr/>
      <dgm:t>
        <a:bodyPr/>
        <a:lstStyle/>
        <a:p>
          <a:r>
            <a:rPr lang="en-US" dirty="0" smtClean="0"/>
            <a:t>Phonetics</a:t>
          </a:r>
        </a:p>
        <a:p>
          <a:r>
            <a:rPr lang="en-US" dirty="0" smtClean="0"/>
            <a:t>Phonology</a:t>
          </a:r>
        </a:p>
        <a:p>
          <a:r>
            <a:rPr lang="en-US" dirty="0" smtClean="0">
              <a:solidFill>
                <a:srgbClr val="FFFF00"/>
              </a:solidFill>
            </a:rPr>
            <a:t>(Sound)</a:t>
          </a:r>
          <a:endParaRPr lang="en-US" dirty="0">
            <a:solidFill>
              <a:srgbClr val="FFFF00"/>
            </a:solidFill>
          </a:endParaRPr>
        </a:p>
      </dgm:t>
    </dgm:pt>
    <dgm:pt modelId="{EC70678D-25D7-4C4F-8E54-6E9AC55D959E}" type="parTrans" cxnId="{B6A993A4-423A-45B7-8E96-CAD4C73CBA9B}">
      <dgm:prSet/>
      <dgm:spPr/>
      <dgm:t>
        <a:bodyPr/>
        <a:lstStyle/>
        <a:p>
          <a:endParaRPr lang="en-US"/>
        </a:p>
      </dgm:t>
    </dgm:pt>
    <dgm:pt modelId="{84B4DC83-8646-432A-9240-C6B05DF7F05A}" type="sibTrans" cxnId="{B6A993A4-423A-45B7-8E96-CAD4C73CBA9B}">
      <dgm:prSet/>
      <dgm:spPr/>
      <dgm:t>
        <a:bodyPr/>
        <a:lstStyle/>
        <a:p>
          <a:endParaRPr lang="en-US"/>
        </a:p>
      </dgm:t>
    </dgm:pt>
    <dgm:pt modelId="{D1B2C708-97DA-4FF1-B4D7-5498C6F735AE}">
      <dgm:prSet phldrT="[Text]"/>
      <dgm:spPr/>
      <dgm:t>
        <a:bodyPr/>
        <a:lstStyle/>
        <a:p>
          <a:r>
            <a:rPr lang="en-US" dirty="0" smtClean="0"/>
            <a:t>Grammar</a:t>
          </a:r>
        </a:p>
        <a:p>
          <a:r>
            <a:rPr lang="en-US" dirty="0" smtClean="0"/>
            <a:t>Morphology</a:t>
          </a:r>
        </a:p>
        <a:p>
          <a:r>
            <a:rPr lang="en-US" dirty="0" smtClean="0">
              <a:solidFill>
                <a:srgbClr val="FFFF00"/>
              </a:solidFill>
            </a:rPr>
            <a:t>(Structure)</a:t>
          </a:r>
          <a:endParaRPr lang="en-US" dirty="0">
            <a:solidFill>
              <a:srgbClr val="FFFF00"/>
            </a:solidFill>
          </a:endParaRPr>
        </a:p>
      </dgm:t>
    </dgm:pt>
    <dgm:pt modelId="{B9D6C080-0DD2-42C3-BE15-983E594CE829}" type="parTrans" cxnId="{A9A81E2B-072B-4C0B-8FEB-EBFFAD498D98}">
      <dgm:prSet/>
      <dgm:spPr/>
      <dgm:t>
        <a:bodyPr/>
        <a:lstStyle/>
        <a:p>
          <a:endParaRPr lang="en-US"/>
        </a:p>
      </dgm:t>
    </dgm:pt>
    <dgm:pt modelId="{46DFE4B1-B324-4000-9F2A-5BEC4B0BB5DD}" type="sibTrans" cxnId="{A9A81E2B-072B-4C0B-8FEB-EBFFAD498D98}">
      <dgm:prSet/>
      <dgm:spPr/>
      <dgm:t>
        <a:bodyPr/>
        <a:lstStyle/>
        <a:p>
          <a:endParaRPr lang="en-US"/>
        </a:p>
      </dgm:t>
    </dgm:pt>
    <dgm:pt modelId="{67736E2A-95F2-4D61-B143-49C1B58F673C}">
      <dgm:prSet phldrT="[Text]"/>
      <dgm:spPr/>
      <dgm:t>
        <a:bodyPr/>
        <a:lstStyle/>
        <a:p>
          <a:r>
            <a:rPr lang="en-US" dirty="0" smtClean="0"/>
            <a:t>Semantics</a:t>
          </a:r>
        </a:p>
        <a:p>
          <a:r>
            <a:rPr lang="en-US" dirty="0" smtClean="0"/>
            <a:t>Pragmatics</a:t>
          </a:r>
        </a:p>
        <a:p>
          <a:r>
            <a:rPr lang="en-US" dirty="0" smtClean="0">
              <a:solidFill>
                <a:srgbClr val="FFFF00"/>
              </a:solidFill>
            </a:rPr>
            <a:t>(Meaning)</a:t>
          </a:r>
        </a:p>
      </dgm:t>
    </dgm:pt>
    <dgm:pt modelId="{FE25E1DD-604D-4B83-BDA1-0A6117861BB7}" type="parTrans" cxnId="{7C0BC35B-8702-423E-AF8F-7D19CF3074DD}">
      <dgm:prSet/>
      <dgm:spPr/>
      <dgm:t>
        <a:bodyPr/>
        <a:lstStyle/>
        <a:p>
          <a:endParaRPr lang="en-US"/>
        </a:p>
      </dgm:t>
    </dgm:pt>
    <dgm:pt modelId="{5A2E4DB5-58A4-436C-A348-26305B15CEE8}" type="sibTrans" cxnId="{7C0BC35B-8702-423E-AF8F-7D19CF3074DD}">
      <dgm:prSet/>
      <dgm:spPr/>
      <dgm:t>
        <a:bodyPr/>
        <a:lstStyle/>
        <a:p>
          <a:endParaRPr lang="en-US"/>
        </a:p>
      </dgm:t>
    </dgm:pt>
    <dgm:pt modelId="{9A60BF07-5B2B-41F4-B768-A9533E6F94EE}" type="pres">
      <dgm:prSet presAssocID="{0C2B1A05-A3D4-4FC9-A28F-CF9A5E3DF1C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2B4506-A770-4B85-A15C-750133A92A68}" type="pres">
      <dgm:prSet presAssocID="{809FD302-C05D-415E-94A0-BFA991D82DBE}" presName="centerShape" presStyleLbl="node0" presStyleIdx="0" presStyleCnt="1" custScaleX="118840" custScaleY="118840"/>
      <dgm:spPr/>
      <dgm:t>
        <a:bodyPr/>
        <a:lstStyle/>
        <a:p>
          <a:endParaRPr lang="en-US"/>
        </a:p>
      </dgm:t>
    </dgm:pt>
    <dgm:pt modelId="{8516A361-654B-407B-B592-859B3F4F60CD}" type="pres">
      <dgm:prSet presAssocID="{EC70678D-25D7-4C4F-8E54-6E9AC55D959E}" presName="parTrans" presStyleLbl="sibTrans2D1" presStyleIdx="0" presStyleCnt="3"/>
      <dgm:spPr/>
      <dgm:t>
        <a:bodyPr/>
        <a:lstStyle/>
        <a:p>
          <a:endParaRPr lang="en-US"/>
        </a:p>
      </dgm:t>
    </dgm:pt>
    <dgm:pt modelId="{652122F9-025E-4A5E-BE68-22EF060BFA3A}" type="pres">
      <dgm:prSet presAssocID="{EC70678D-25D7-4C4F-8E54-6E9AC55D959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300DB7-3954-49DB-A970-9A9EED0F105D}" type="pres">
      <dgm:prSet presAssocID="{403FE69F-EE71-4567-894A-75F1CD50A7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8C679-E28C-4671-AB9F-9DFDCEDDC37B}" type="pres">
      <dgm:prSet presAssocID="{B9D6C080-0DD2-42C3-BE15-983E594CE829}" presName="parTrans" presStyleLbl="sibTrans2D1" presStyleIdx="1" presStyleCnt="3"/>
      <dgm:spPr/>
      <dgm:t>
        <a:bodyPr/>
        <a:lstStyle/>
        <a:p>
          <a:endParaRPr lang="en-US"/>
        </a:p>
      </dgm:t>
    </dgm:pt>
    <dgm:pt modelId="{AF717E0A-181F-4889-B85D-0608EA451045}" type="pres">
      <dgm:prSet presAssocID="{B9D6C080-0DD2-42C3-BE15-983E594CE82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9553B7E-182B-44E5-80D3-124AB0FAD700}" type="pres">
      <dgm:prSet presAssocID="{D1B2C708-97DA-4FF1-B4D7-5498C6F735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B5F2E-739F-4221-B3B4-3AB8E63C5DDD}" type="pres">
      <dgm:prSet presAssocID="{FE25E1DD-604D-4B83-BDA1-0A6117861BB7}" presName="parTrans" presStyleLbl="sibTrans2D1" presStyleIdx="2" presStyleCnt="3"/>
      <dgm:spPr/>
      <dgm:t>
        <a:bodyPr/>
        <a:lstStyle/>
        <a:p>
          <a:endParaRPr lang="en-US"/>
        </a:p>
      </dgm:t>
    </dgm:pt>
    <dgm:pt modelId="{058F128D-4A76-4545-A927-656EF633AED2}" type="pres">
      <dgm:prSet presAssocID="{FE25E1DD-604D-4B83-BDA1-0A6117861BB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5E6E5C8-9EF3-4950-AC7E-DE587EEB5825}" type="pres">
      <dgm:prSet presAssocID="{67736E2A-95F2-4D61-B143-49C1B58F67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0BC35B-8702-423E-AF8F-7D19CF3074DD}" srcId="{809FD302-C05D-415E-94A0-BFA991D82DBE}" destId="{67736E2A-95F2-4D61-B143-49C1B58F673C}" srcOrd="2" destOrd="0" parTransId="{FE25E1DD-604D-4B83-BDA1-0A6117861BB7}" sibTransId="{5A2E4DB5-58A4-436C-A348-26305B15CEE8}"/>
    <dgm:cxn modelId="{A20E5CDF-343B-47FA-B4E2-051CA1A3F888}" type="presOf" srcId="{B9D6C080-0DD2-42C3-BE15-983E594CE829}" destId="{5D08C679-E28C-4671-AB9F-9DFDCEDDC37B}" srcOrd="0" destOrd="0" presId="urn:microsoft.com/office/officeart/2005/8/layout/radial5"/>
    <dgm:cxn modelId="{A12BD4A8-DA14-4DCC-83CA-92BE7F4CD072}" type="presOf" srcId="{B9D6C080-0DD2-42C3-BE15-983E594CE829}" destId="{AF717E0A-181F-4889-B85D-0608EA451045}" srcOrd="1" destOrd="0" presId="urn:microsoft.com/office/officeart/2005/8/layout/radial5"/>
    <dgm:cxn modelId="{B837D155-05EA-411A-AA08-6277ADA343D1}" type="presOf" srcId="{D1B2C708-97DA-4FF1-B4D7-5498C6F735AE}" destId="{D9553B7E-182B-44E5-80D3-124AB0FAD700}" srcOrd="0" destOrd="0" presId="urn:microsoft.com/office/officeart/2005/8/layout/radial5"/>
    <dgm:cxn modelId="{045D706B-C255-4407-AF30-9AF295C957A0}" srcId="{0C2B1A05-A3D4-4FC9-A28F-CF9A5E3DF1C6}" destId="{809FD302-C05D-415E-94A0-BFA991D82DBE}" srcOrd="0" destOrd="0" parTransId="{FA59588C-2E02-42F8-90CC-40FC154517EC}" sibTransId="{B1DDB99C-443A-4633-AC27-957863EB0F70}"/>
    <dgm:cxn modelId="{6A8FD79F-F840-4E5B-9BEE-46486F84E51E}" type="presOf" srcId="{809FD302-C05D-415E-94A0-BFA991D82DBE}" destId="{E52B4506-A770-4B85-A15C-750133A92A68}" srcOrd="0" destOrd="0" presId="urn:microsoft.com/office/officeart/2005/8/layout/radial5"/>
    <dgm:cxn modelId="{4162122F-6D27-437B-9568-CC57E6F30FF1}" type="presOf" srcId="{FE25E1DD-604D-4B83-BDA1-0A6117861BB7}" destId="{3CDB5F2E-739F-4221-B3B4-3AB8E63C5DDD}" srcOrd="0" destOrd="0" presId="urn:microsoft.com/office/officeart/2005/8/layout/radial5"/>
    <dgm:cxn modelId="{2F11B756-CC77-454C-BC1E-141FCCF0EDED}" type="presOf" srcId="{EC70678D-25D7-4C4F-8E54-6E9AC55D959E}" destId="{652122F9-025E-4A5E-BE68-22EF060BFA3A}" srcOrd="1" destOrd="0" presId="urn:microsoft.com/office/officeart/2005/8/layout/radial5"/>
    <dgm:cxn modelId="{ED46E21A-478B-4B2B-993C-9F3D2D019EAD}" type="presOf" srcId="{0C2B1A05-A3D4-4FC9-A28F-CF9A5E3DF1C6}" destId="{9A60BF07-5B2B-41F4-B768-A9533E6F94EE}" srcOrd="0" destOrd="0" presId="urn:microsoft.com/office/officeart/2005/8/layout/radial5"/>
    <dgm:cxn modelId="{0B0E5EC8-C6F2-4FFF-B564-2071117632D6}" type="presOf" srcId="{67736E2A-95F2-4D61-B143-49C1B58F673C}" destId="{05E6E5C8-9EF3-4950-AC7E-DE587EEB5825}" srcOrd="0" destOrd="0" presId="urn:microsoft.com/office/officeart/2005/8/layout/radial5"/>
    <dgm:cxn modelId="{0565BA4C-A18A-477C-BD42-71B16671BB23}" type="presOf" srcId="{FE25E1DD-604D-4B83-BDA1-0A6117861BB7}" destId="{058F128D-4A76-4545-A927-656EF633AED2}" srcOrd="1" destOrd="0" presId="urn:microsoft.com/office/officeart/2005/8/layout/radial5"/>
    <dgm:cxn modelId="{9206130A-C361-43CF-9BD3-A38965B993D8}" type="presOf" srcId="{EC70678D-25D7-4C4F-8E54-6E9AC55D959E}" destId="{8516A361-654B-407B-B592-859B3F4F60CD}" srcOrd="0" destOrd="0" presId="urn:microsoft.com/office/officeart/2005/8/layout/radial5"/>
    <dgm:cxn modelId="{A9A81E2B-072B-4C0B-8FEB-EBFFAD498D98}" srcId="{809FD302-C05D-415E-94A0-BFA991D82DBE}" destId="{D1B2C708-97DA-4FF1-B4D7-5498C6F735AE}" srcOrd="1" destOrd="0" parTransId="{B9D6C080-0DD2-42C3-BE15-983E594CE829}" sibTransId="{46DFE4B1-B324-4000-9F2A-5BEC4B0BB5DD}"/>
    <dgm:cxn modelId="{B6A993A4-423A-45B7-8E96-CAD4C73CBA9B}" srcId="{809FD302-C05D-415E-94A0-BFA991D82DBE}" destId="{403FE69F-EE71-4567-894A-75F1CD50A7DA}" srcOrd="0" destOrd="0" parTransId="{EC70678D-25D7-4C4F-8E54-6E9AC55D959E}" sibTransId="{84B4DC83-8646-432A-9240-C6B05DF7F05A}"/>
    <dgm:cxn modelId="{F4026A57-74FB-450C-AA59-CDDFA55801A2}" type="presOf" srcId="{403FE69F-EE71-4567-894A-75F1CD50A7DA}" destId="{A2300DB7-3954-49DB-A970-9A9EED0F105D}" srcOrd="0" destOrd="0" presId="urn:microsoft.com/office/officeart/2005/8/layout/radial5"/>
    <dgm:cxn modelId="{73F8DFA2-908D-4501-9AA0-E4701011FF1F}" type="presParOf" srcId="{9A60BF07-5B2B-41F4-B768-A9533E6F94EE}" destId="{E52B4506-A770-4B85-A15C-750133A92A68}" srcOrd="0" destOrd="0" presId="urn:microsoft.com/office/officeart/2005/8/layout/radial5"/>
    <dgm:cxn modelId="{0E93032D-7ACF-4091-9A4F-6890C0B67EA1}" type="presParOf" srcId="{9A60BF07-5B2B-41F4-B768-A9533E6F94EE}" destId="{8516A361-654B-407B-B592-859B3F4F60CD}" srcOrd="1" destOrd="0" presId="urn:microsoft.com/office/officeart/2005/8/layout/radial5"/>
    <dgm:cxn modelId="{578D18A8-6E42-4067-B0B1-1CD416A1634C}" type="presParOf" srcId="{8516A361-654B-407B-B592-859B3F4F60CD}" destId="{652122F9-025E-4A5E-BE68-22EF060BFA3A}" srcOrd="0" destOrd="0" presId="urn:microsoft.com/office/officeart/2005/8/layout/radial5"/>
    <dgm:cxn modelId="{3DB95A11-8A65-4C22-8686-67A6AF995DF1}" type="presParOf" srcId="{9A60BF07-5B2B-41F4-B768-A9533E6F94EE}" destId="{A2300DB7-3954-49DB-A970-9A9EED0F105D}" srcOrd="2" destOrd="0" presId="urn:microsoft.com/office/officeart/2005/8/layout/radial5"/>
    <dgm:cxn modelId="{EBC99185-1219-41BF-8CEE-C76CB68AB071}" type="presParOf" srcId="{9A60BF07-5B2B-41F4-B768-A9533E6F94EE}" destId="{5D08C679-E28C-4671-AB9F-9DFDCEDDC37B}" srcOrd="3" destOrd="0" presId="urn:microsoft.com/office/officeart/2005/8/layout/radial5"/>
    <dgm:cxn modelId="{8AC6466C-9D3B-4B1B-A3D3-CD28AD2B779B}" type="presParOf" srcId="{5D08C679-E28C-4671-AB9F-9DFDCEDDC37B}" destId="{AF717E0A-181F-4889-B85D-0608EA451045}" srcOrd="0" destOrd="0" presId="urn:microsoft.com/office/officeart/2005/8/layout/radial5"/>
    <dgm:cxn modelId="{C04E16D6-386B-4855-9FB7-DE942698098E}" type="presParOf" srcId="{9A60BF07-5B2B-41F4-B768-A9533E6F94EE}" destId="{D9553B7E-182B-44E5-80D3-124AB0FAD700}" srcOrd="4" destOrd="0" presId="urn:microsoft.com/office/officeart/2005/8/layout/radial5"/>
    <dgm:cxn modelId="{D86DE74D-94A3-4EA0-8EBA-D090BD2FF26B}" type="presParOf" srcId="{9A60BF07-5B2B-41F4-B768-A9533E6F94EE}" destId="{3CDB5F2E-739F-4221-B3B4-3AB8E63C5DDD}" srcOrd="5" destOrd="0" presId="urn:microsoft.com/office/officeart/2005/8/layout/radial5"/>
    <dgm:cxn modelId="{8392A0E5-931E-4915-B62D-D7508F9956C9}" type="presParOf" srcId="{3CDB5F2E-739F-4221-B3B4-3AB8E63C5DDD}" destId="{058F128D-4A76-4545-A927-656EF633AED2}" srcOrd="0" destOrd="0" presId="urn:microsoft.com/office/officeart/2005/8/layout/radial5"/>
    <dgm:cxn modelId="{DE6B29C7-F108-47A1-9BE8-773005D9C3DD}" type="presParOf" srcId="{9A60BF07-5B2B-41F4-B768-A9533E6F94EE}" destId="{05E6E5C8-9EF3-4950-AC7E-DE587EEB582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4506-A770-4B85-A15C-750133A92A68}">
      <dsp:nvSpPr>
        <dsp:cNvPr id="0" name=""/>
        <dsp:cNvSpPr/>
      </dsp:nvSpPr>
      <dsp:spPr>
        <a:xfrm>
          <a:off x="2666995" y="2011583"/>
          <a:ext cx="1828808" cy="18288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Language</a:t>
          </a:r>
          <a:endParaRPr lang="en-US" sz="2400" kern="1200" dirty="0"/>
        </a:p>
      </dsp:txBody>
      <dsp:txXfrm>
        <a:off x="2934818" y="2279406"/>
        <a:ext cx="1293162" cy="1293162"/>
      </dsp:txXfrm>
    </dsp:sp>
    <dsp:sp modelId="{8516A361-654B-407B-B592-859B3F4F60CD}">
      <dsp:nvSpPr>
        <dsp:cNvPr id="0" name=""/>
        <dsp:cNvSpPr/>
      </dsp:nvSpPr>
      <dsp:spPr>
        <a:xfrm rot="16200000">
          <a:off x="3456927" y="1522166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94269" y="1664152"/>
        <a:ext cx="174261" cy="313932"/>
      </dsp:txXfrm>
    </dsp:sp>
    <dsp:sp modelId="{A2300DB7-3954-49DB-A970-9A9EED0F105D}">
      <dsp:nvSpPr>
        <dsp:cNvPr id="0" name=""/>
        <dsp:cNvSpPr/>
      </dsp:nvSpPr>
      <dsp:spPr>
        <a:xfrm>
          <a:off x="2811958" y="2994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Phonetics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Phonology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(Sound)</a:t>
          </a:r>
          <a:endParaRPr lang="en-US" sz="1600" kern="1200" dirty="0">
            <a:solidFill>
              <a:srgbClr val="FFFF00"/>
            </a:solidFill>
          </a:endParaRPr>
        </a:p>
      </dsp:txBody>
      <dsp:txXfrm>
        <a:off x="3037322" y="228358"/>
        <a:ext cx="1088154" cy="1088154"/>
      </dsp:txXfrm>
    </dsp:sp>
    <dsp:sp modelId="{5D08C679-E28C-4671-AB9F-9DFDCEDDC37B}">
      <dsp:nvSpPr>
        <dsp:cNvPr id="0" name=""/>
        <dsp:cNvSpPr/>
      </dsp:nvSpPr>
      <dsp:spPr>
        <a:xfrm rot="1800000">
          <a:off x="4446112" y="3235483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51115" y="3321456"/>
        <a:ext cx="174261" cy="313932"/>
      </dsp:txXfrm>
    </dsp:sp>
    <dsp:sp modelId="{D9553B7E-182B-44E5-80D3-124AB0FAD700}">
      <dsp:nvSpPr>
        <dsp:cNvPr id="0" name=""/>
        <dsp:cNvSpPr/>
      </dsp:nvSpPr>
      <dsp:spPr>
        <a:xfrm>
          <a:off x="4676989" y="3233322"/>
          <a:ext cx="1538882" cy="15388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Grammar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(Structure)</a:t>
          </a:r>
          <a:endParaRPr lang="en-US" sz="1600" kern="1200" dirty="0">
            <a:solidFill>
              <a:srgbClr val="FFFF00"/>
            </a:solidFill>
          </a:endParaRPr>
        </a:p>
      </dsp:txBody>
      <dsp:txXfrm>
        <a:off x="4902353" y="3458686"/>
        <a:ext cx="1088154" cy="1088154"/>
      </dsp:txXfrm>
    </dsp:sp>
    <dsp:sp modelId="{3CDB5F2E-739F-4221-B3B4-3AB8E63C5DDD}">
      <dsp:nvSpPr>
        <dsp:cNvPr id="0" name=""/>
        <dsp:cNvSpPr/>
      </dsp:nvSpPr>
      <dsp:spPr>
        <a:xfrm rot="9000000">
          <a:off x="2467743" y="3235483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537423" y="3321456"/>
        <a:ext cx="174261" cy="313932"/>
      </dsp:txXfrm>
    </dsp:sp>
    <dsp:sp modelId="{05E6E5C8-9EF3-4950-AC7E-DE587EEB5825}">
      <dsp:nvSpPr>
        <dsp:cNvPr id="0" name=""/>
        <dsp:cNvSpPr/>
      </dsp:nvSpPr>
      <dsp:spPr>
        <a:xfrm>
          <a:off x="946928" y="3233322"/>
          <a:ext cx="1538882" cy="15388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Semantics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Pragmatics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(Meaning)</a:t>
          </a:r>
        </a:p>
      </dsp:txBody>
      <dsp:txXfrm>
        <a:off x="1172292" y="3458686"/>
        <a:ext cx="1088154" cy="108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rammar.about.com/od/c/g/collnounterm.htm?utm_term=collective%20nouns%20verb%20agreement&amp;utm_content=p1-main-2-title&amp;utm_medium=sem&amp;utm_source=msn&amp;utm_campaign=adid-e0cabec1-74e2-4856-9818-eb71677ea6d9-0-ab_msb_ocode-12627&amp;ad=semD&amp;an=msn_s&amp;am=broad&amp;q=collective%20nouns%20verb%20agreement&amp;dqi=&amp;o=12627&amp;l=sem&amp;qsrc=999&amp;askid=e0cabec1-74e2-4856-9818-eb71677ea6d9-0-ab_msb" TargetMode="External"/><Relationship Id="rId5" Type="http://schemas.openxmlformats.org/officeDocument/2006/relationships/hyperlink" Target="http://www.englishleap.com/grammar/collective-nouns" TargetMode="External"/><Relationship Id="rId4" Type="http://schemas.openxmlformats.org/officeDocument/2006/relationships/hyperlink" Target="http://users.tinyonline.co.uk/gswithenbank/collnoun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hyperlink" Target="http://www.perfect-english-grammar.com/modal-verbs.html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www.linguisticsgirl.com/english-verbs-copular-intransitive-transitive-ditransitive-and-ambitransitive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lishpage.com/irregularverbs/irregularverbs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gingminds.org/techniques/language/speech_parts/cardinals_ordinals.ht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hyperlink" Target="http://www.vocabulary.cl/Basic/Numbers.htm" TargetMode="External"/><Relationship Id="rId4" Type="http://schemas.openxmlformats.org/officeDocument/2006/relationships/hyperlink" Target="https://www.ego4u.com/en/cram-up/vocabulary/numbers/cardina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find.com/english-grammar/adverbs/" TargetMode="External"/><Relationship Id="rId3" Type="http://schemas.openxmlformats.org/officeDocument/2006/relationships/hyperlink" Target="http://www.edufind.com/english-grammar/adverbs-degree/" TargetMode="External"/><Relationship Id="rId7" Type="http://schemas.openxmlformats.org/officeDocument/2006/relationships/hyperlink" Target="http://www.englishmirror.com/english-grammar/adverb.html" TargetMode="External"/><Relationship Id="rId2" Type="http://schemas.openxmlformats.org/officeDocument/2006/relationships/hyperlink" Target="http://www.edufind.com/english-grammar/adverbs-mann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nglishmirror.com/english-grammar/adverb-of-conjunction.html" TargetMode="External"/><Relationship Id="rId5" Type="http://schemas.openxmlformats.org/officeDocument/2006/relationships/hyperlink" Target="http://www.edufind.com/english-grammar/adverbs-time/" TargetMode="External"/><Relationship Id="rId4" Type="http://schemas.openxmlformats.org/officeDocument/2006/relationships/hyperlink" Target="http://www.edufind.com/english-grammar/adverbs-plac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cdenver.edu/academics/colleges/CLAS/Centers/writing/resources/Documents/Resources/Prepositions.pdf" TargetMode="Externa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rammar.ccc.commnet.edu/grammar/conjunctions.ht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that.org/pages/view/roots.html" TargetMode="External"/><Relationship Id="rId2" Type="http://schemas.openxmlformats.org/officeDocument/2006/relationships/hyperlink" Target="https://www.englishclub.com/vocabulary/prefixes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nglishclub.com/vocabulary/suffixes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l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lishclub.com/vocabulary/suffixes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What?</a:t>
            </a:r>
          </a:p>
          <a:p>
            <a:pPr lvl="1"/>
            <a:r>
              <a:rPr lang="en-US" smtClean="0"/>
              <a:t>Method </a:t>
            </a:r>
            <a:r>
              <a:rPr lang="en-US"/>
              <a:t>of </a:t>
            </a:r>
            <a:r>
              <a:rPr lang="en-US" smtClean="0"/>
              <a:t>communication</a:t>
            </a:r>
            <a:r>
              <a:rPr lang="en-US"/>
              <a:t>, either spoken or written, consisting of the use of words in a structured and conventional way</a:t>
            </a:r>
          </a:p>
          <a:p>
            <a:r>
              <a:rPr lang="en-US" smtClean="0"/>
              <a:t>Note</a:t>
            </a:r>
          </a:p>
          <a:p>
            <a:pPr lvl="1"/>
            <a:r>
              <a:rPr lang="en-US" smtClean="0"/>
              <a:t>Point-of-view: Speaker’s or writer’s</a:t>
            </a:r>
          </a:p>
          <a:p>
            <a:pPr lvl="1"/>
            <a:r>
              <a:rPr lang="en-US" smtClean="0"/>
              <a:t>Content: their thoughts</a:t>
            </a:r>
          </a:p>
        </p:txBody>
      </p:sp>
    </p:spTree>
    <p:extLst>
      <p:ext uri="{BB962C8B-B14F-4D97-AF65-F5344CB8AC3E}">
        <p14:creationId xmlns:p14="http://schemas.microsoft.com/office/powerpoint/2010/main" val="32977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nouns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8"/>
          <a:stretch/>
        </p:blipFill>
        <p:spPr bwMode="auto">
          <a:xfrm>
            <a:off x="3886200" y="3962400"/>
            <a:ext cx="5018086" cy="155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603626"/>
            <a:ext cx="3200400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 noun </a:t>
            </a:r>
            <a:r>
              <a:rPr lang="en-US">
                <a:solidFill>
                  <a:srgbClr val="FFFF00"/>
                </a:solidFill>
              </a:rPr>
              <a:t>can belong to more than one group.</a:t>
            </a:r>
            <a:r>
              <a:rPr lang="en-US"/>
              <a:t> </a:t>
            </a:r>
            <a:endParaRPr lang="en-US" smtClean="0"/>
          </a:p>
          <a:p>
            <a:r>
              <a:rPr lang="en-US" i="1" smtClean="0"/>
              <a:t>E.g. </a:t>
            </a:r>
            <a:r>
              <a:rPr lang="en-US" i="1" smtClean="0">
                <a:solidFill>
                  <a:srgbClr val="FFFF00"/>
                </a:solidFill>
              </a:rPr>
              <a:t>suntan </a:t>
            </a:r>
            <a:r>
              <a:rPr lang="en-US" i="1">
                <a:solidFill>
                  <a:srgbClr val="FFFF00"/>
                </a:solidFill>
              </a:rPr>
              <a:t>lotion </a:t>
            </a:r>
            <a:r>
              <a:rPr lang="en-US" i="1"/>
              <a:t>is both a common and a concrete noun, as well </a:t>
            </a:r>
            <a:r>
              <a:rPr lang="en-US" i="1" smtClean="0"/>
              <a:t>as a </a:t>
            </a:r>
            <a:r>
              <a:rPr lang="en-US" i="1"/>
              <a:t>compound noun.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1354826"/>
            <a:ext cx="5078414" cy="2455174"/>
            <a:chOff x="152400" y="1354826"/>
            <a:chExt cx="5078414" cy="24551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54826"/>
              <a:ext cx="5078414" cy="24551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30400" y="2057400"/>
              <a:ext cx="1143000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Perceivable</a:t>
              </a:r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3100" y="3352800"/>
              <a:ext cx="1143000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Others</a:t>
              </a:r>
              <a:endParaRPr lang="en-US" sz="160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5"/>
          <a:stretch/>
        </p:blipFill>
        <p:spPr bwMode="auto">
          <a:xfrm>
            <a:off x="3886200" y="5638800"/>
            <a:ext cx="5018086" cy="100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1295400"/>
            <a:ext cx="2590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See</a:t>
            </a:r>
            <a:r>
              <a:rPr lang="en-US" smtClean="0"/>
              <a:t>:</a:t>
            </a:r>
          </a:p>
          <a:p>
            <a:r>
              <a:rPr lang="en-US">
                <a:solidFill>
                  <a:schemeClr val="tx1"/>
                </a:solidFill>
              </a:rPr>
              <a:t>- A sample list: </a:t>
            </a:r>
            <a:r>
              <a:rPr lang="en-US">
                <a:solidFill>
                  <a:schemeClr val="tx1"/>
                </a:solidFill>
                <a:hlinkClick r:id="rId4"/>
              </a:rPr>
              <a:t>http://</a:t>
            </a:r>
            <a:r>
              <a:rPr lang="en-US" smtClean="0">
                <a:solidFill>
                  <a:schemeClr val="tx1"/>
                </a:solidFill>
                <a:hlinkClick r:id="rId4"/>
              </a:rPr>
              <a:t>users.tinyonline.co.uk/gswithenbank/collnoun.htm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- Origin: </a:t>
            </a:r>
            <a:r>
              <a:rPr lang="en-US">
                <a:solidFill>
                  <a:schemeClr val="tx1"/>
                </a:solidFill>
                <a:hlinkClick r:id="rId5"/>
              </a:rPr>
              <a:t>http://www.englishleap.com/grammar/collective-nouns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 Agreements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  <a:hlinkClick r:id="rId6"/>
              </a:rPr>
              <a:t>here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061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nouns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1725642"/>
            <a:ext cx="3276600" cy="452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 noun can be classified as </a:t>
            </a:r>
            <a:r>
              <a:rPr lang="en-US" b="1" smtClean="0">
                <a:solidFill>
                  <a:srgbClr val="FFFF00"/>
                </a:solidFill>
              </a:rPr>
              <a:t>countable </a:t>
            </a:r>
            <a:r>
              <a:rPr lang="en-US" smtClean="0">
                <a:solidFill>
                  <a:schemeClr val="bg1"/>
                </a:solidFill>
              </a:rPr>
              <a:t>or </a:t>
            </a:r>
            <a:r>
              <a:rPr lang="en-US" b="1" smtClean="0">
                <a:solidFill>
                  <a:srgbClr val="FFFF00"/>
                </a:solidFill>
              </a:rPr>
              <a:t>uncountable (mass)</a:t>
            </a:r>
            <a:r>
              <a:rPr lang="en-US" smtClean="0">
                <a:solidFill>
                  <a:schemeClr val="bg1"/>
                </a:solidFill>
              </a:rPr>
              <a:t>.</a:t>
            </a:r>
          </a:p>
          <a:p>
            <a:r>
              <a:rPr lang="en-US" smtClean="0">
                <a:solidFill>
                  <a:schemeClr val="bg1"/>
                </a:solidFill>
              </a:rPr>
              <a:t>- Some nouns may be </a:t>
            </a:r>
            <a:r>
              <a:rPr lang="en-US" b="1" smtClean="0">
                <a:solidFill>
                  <a:srgbClr val="FFFF00"/>
                </a:solidFill>
              </a:rPr>
              <a:t>both </a:t>
            </a:r>
            <a:r>
              <a:rPr lang="en-US" smtClean="0">
                <a:solidFill>
                  <a:schemeClr val="bg1"/>
                </a:solidFill>
              </a:rPr>
              <a:t>depending on the context. </a:t>
            </a:r>
            <a:r>
              <a:rPr lang="en-US" i="1" smtClean="0"/>
              <a:t>E.g. I want some cake. and I have 6 cakes.</a:t>
            </a:r>
          </a:p>
          <a:p>
            <a:r>
              <a:rPr lang="en-US" smtClean="0"/>
              <a:t>- Some mass nouns can be used as countable nouns to mean </a:t>
            </a:r>
            <a:r>
              <a:rPr lang="en-US" i="1" smtClean="0">
                <a:solidFill>
                  <a:srgbClr val="FFFF00"/>
                </a:solidFill>
              </a:rPr>
              <a:t>‘a number of kind/portion of objects’</a:t>
            </a:r>
            <a:r>
              <a:rPr lang="en-US" smtClean="0"/>
              <a:t>. </a:t>
            </a:r>
            <a:r>
              <a:rPr lang="en-US" i="1" smtClean="0"/>
              <a:t>E.g. five cheeses, a beer.</a:t>
            </a:r>
          </a:p>
          <a:p>
            <a:r>
              <a:rPr lang="en-US" smtClean="0"/>
              <a:t>- Mass nouns like </a:t>
            </a:r>
            <a:r>
              <a:rPr lang="en-US" i="1" smtClean="0">
                <a:solidFill>
                  <a:srgbClr val="FFFF00"/>
                </a:solidFill>
              </a:rPr>
              <a:t>flour</a:t>
            </a:r>
            <a:r>
              <a:rPr lang="en-US" smtClean="0"/>
              <a:t> and </a:t>
            </a:r>
            <a:r>
              <a:rPr lang="en-US" i="1" smtClean="0">
                <a:solidFill>
                  <a:srgbClr val="FFFF00"/>
                </a:solidFill>
              </a:rPr>
              <a:t>bread</a:t>
            </a:r>
            <a:r>
              <a:rPr lang="en-US" smtClean="0"/>
              <a:t> can only be made countable by prefixing some expression of measurement. </a:t>
            </a:r>
            <a:r>
              <a:rPr lang="en-US" i="1" smtClean="0"/>
              <a:t>E.g. six spoonful of flour.</a:t>
            </a:r>
          </a:p>
        </p:txBody>
      </p:sp>
      <p:pic>
        <p:nvPicPr>
          <p:cNvPr id="1026" name="Picture 2" descr="http://assets.ecenglish.io/blogs/uploads/sites/31/2015/03/countables-ang-chart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 b="-1311"/>
          <a:stretch/>
        </p:blipFill>
        <p:spPr bwMode="auto">
          <a:xfrm>
            <a:off x="152400" y="1282700"/>
            <a:ext cx="5276850" cy="541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411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classes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200" y="1605878"/>
            <a:ext cx="8686800" cy="4718722"/>
            <a:chOff x="381000" y="1524000"/>
            <a:chExt cx="8686800" cy="4718722"/>
          </a:xfrm>
        </p:grpSpPr>
        <p:sp>
          <p:nvSpPr>
            <p:cNvPr id="6" name="AutoShape 9"/>
            <p:cNvSpPr>
              <a:spLocks noChangeAspect="1" noChangeArrowheads="1"/>
            </p:cNvSpPr>
            <p:nvPr/>
          </p:nvSpPr>
          <p:spPr bwMode="auto">
            <a:xfrm>
              <a:off x="381000" y="2137808"/>
              <a:ext cx="687705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eft Brace 3"/>
            <p:cNvSpPr>
              <a:spLocks/>
            </p:cNvSpPr>
            <p:nvPr/>
          </p:nvSpPr>
          <p:spPr bwMode="auto">
            <a:xfrm>
              <a:off x="1638300" y="2423557"/>
              <a:ext cx="381000" cy="3095625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0550" y="3661808"/>
              <a:ext cx="1057275" cy="5619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Verb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143125" y="2480708"/>
              <a:ext cx="3348037" cy="876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Lexical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love, sleep, run, know, …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(Refer to actions, events</a:t>
              </a:r>
              <a:r>
                <a:rPr kumimoji="0" lang="en-US" sz="1400" b="0" i="0" u="none" strike="noStrike" cap="none" normalizeH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and processes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28849" y="4342528"/>
              <a:ext cx="1914525" cy="11766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Auxiliary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(Perform grammatical functions or express speaker’s mood)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Left Brace 7"/>
            <p:cNvSpPr>
              <a:spLocks/>
            </p:cNvSpPr>
            <p:nvPr/>
          </p:nvSpPr>
          <p:spPr bwMode="auto">
            <a:xfrm>
              <a:off x="4076700" y="3938033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295775" y="3995183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Primary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Be, have, do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295775" y="4746388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Modal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Will/would, shall/should, may/might, can/could, must, ought to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endParaRPr>
            </a:p>
          </p:txBody>
        </p:sp>
        <p:sp>
          <p:nvSpPr>
            <p:cNvPr id="14" name="Left Brace 7"/>
            <p:cNvSpPr>
              <a:spLocks/>
            </p:cNvSpPr>
            <p:nvPr/>
          </p:nvSpPr>
          <p:spPr bwMode="auto">
            <a:xfrm>
              <a:off x="5376862" y="1981200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67362" y="1905000"/>
              <a:ext cx="2967038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Transitive</a:t>
              </a: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(V + O)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love you.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Intransitive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(V without O)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 I sleep.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567362" y="2667000"/>
              <a:ext cx="3500438" cy="9150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Dynamic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(be + -ing)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am running.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Static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(Never -ing) 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I know.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ea typeface="Times New Roman" pitchFamily="18" charset="0"/>
                  <a:cs typeface="Times New Roman" pitchFamily="18" charset="0"/>
                </a:rPr>
                <a:t>Linking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(Tell the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state of being) </a:t>
              </a:r>
              <a:r>
                <a:rPr lang="en-US" sz="1400" smtClean="0">
                  <a:cs typeface="Times New Roman" pitchFamily="18" charset="0"/>
                </a:rPr>
                <a:t>She is cute.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320" y="1524000"/>
              <a:ext cx="981074" cy="1027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194" y="3141144"/>
              <a:ext cx="1219200" cy="51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3159751"/>
              <a:ext cx="809622" cy="51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1560780"/>
              <a:ext cx="879178" cy="953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802" y="5528707"/>
              <a:ext cx="970248" cy="514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236" y="4680983"/>
              <a:ext cx="1136164" cy="759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178" y="3740599"/>
              <a:ext cx="1876422" cy="7879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2" y="5329040"/>
              <a:ext cx="1181100" cy="9136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>
            <a:hlinkClick r:id="rId10"/>
          </p:cNvPr>
          <p:cNvSpPr txBox="1"/>
          <p:nvPr/>
        </p:nvSpPr>
        <p:spPr>
          <a:xfrm>
            <a:off x="8382000" y="2133600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  <p:sp>
        <p:nvSpPr>
          <p:cNvPr id="27" name="TextBox 26">
            <a:hlinkClick r:id="rId11"/>
          </p:cNvPr>
          <p:cNvSpPr txBox="1"/>
          <p:nvPr/>
        </p:nvSpPr>
        <p:spPr>
          <a:xfrm>
            <a:off x="8382000" y="4514671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78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 forms  - </a:t>
            </a:r>
            <a:r>
              <a:rPr lang="en-US" smtClean="0"/>
              <a:t>Lexical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84444"/>
              </p:ext>
            </p:extLst>
          </p:nvPr>
        </p:nvGraphicFramePr>
        <p:xfrm>
          <a:off x="381000" y="1219200"/>
          <a:ext cx="8382000" cy="5481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</a:rPr>
                        <a:t>Other person present tense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V-s/es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V-ing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play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(To) 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ie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nn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Gone</a:t>
                      </a:r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Verbs are </a:t>
                      </a:r>
                      <a:r>
                        <a:rPr lang="en-US" sz="1600" b="1" i="1" smtClean="0">
                          <a:solidFill>
                            <a:schemeClr val="tx1"/>
                          </a:solidFill>
                          <a:hlinkClick r:id="rId2"/>
                        </a:rPr>
                        <a:t>irregular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if they have irregular 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forms.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Except for some irregular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verbs, 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 are the same.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714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forms - Auxiliary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4150"/>
              </p:ext>
            </p:extLst>
          </p:nvPr>
        </p:nvGraphicFramePr>
        <p:xfrm>
          <a:off x="381000" y="1493520"/>
          <a:ext cx="8382000" cy="4983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Other person </a:t>
                      </a:r>
                      <a:r>
                        <a:rPr lang="en-US" sz="1600" baseline="0" smtClean="0"/>
                        <a:t>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Am/Are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Was/Were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Been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Done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All primary auxiliaries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have irregular forms, except for present participle form. 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- All modal verbs only have 2 different forms for present and past tenses. They do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not have infinitive or participle forms.</a:t>
                      </a:r>
                      <a:endParaRPr lang="en-US" sz="160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9729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adjectives?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00175"/>
            <a:ext cx="8475663" cy="515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2254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Adjective classes</a:t>
            </a:r>
            <a:endParaRPr lang="en-US"/>
          </a:p>
        </p:txBody>
      </p:sp>
      <p:grpSp>
        <p:nvGrpSpPr>
          <p:cNvPr id="1024" name="Group 1023"/>
          <p:cNvGrpSpPr/>
          <p:nvPr/>
        </p:nvGrpSpPr>
        <p:grpSpPr>
          <a:xfrm>
            <a:off x="152400" y="1400175"/>
            <a:ext cx="8537882" cy="5301283"/>
            <a:chOff x="152400" y="1400175"/>
            <a:chExt cx="8537882" cy="5301283"/>
          </a:xfrm>
        </p:grpSpPr>
        <p:sp>
          <p:nvSpPr>
            <p:cNvPr id="13" name="AutoShape 9"/>
            <p:cNvSpPr>
              <a:spLocks noChangeAspect="1" noChangeArrowheads="1"/>
            </p:cNvSpPr>
            <p:nvPr/>
          </p:nvSpPr>
          <p:spPr bwMode="auto">
            <a:xfrm>
              <a:off x="152400" y="1600200"/>
              <a:ext cx="687705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eft Brace 3"/>
            <p:cNvSpPr>
              <a:spLocks/>
            </p:cNvSpPr>
            <p:nvPr/>
          </p:nvSpPr>
          <p:spPr bwMode="auto">
            <a:xfrm>
              <a:off x="1066800" y="1885949"/>
              <a:ext cx="381000" cy="3095625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04801" y="3124200"/>
              <a:ext cx="762000" cy="5619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Adj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457325" y="1981200"/>
              <a:ext cx="3952875" cy="876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Gradable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careful, cute …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ea typeface="Times New Roman" pitchFamily="18" charset="0"/>
                  <a:cs typeface="Times New Roman" pitchFamily="18" charset="0"/>
                </a:rPr>
                <a:t>Non-gradable</a:t>
              </a:r>
              <a:r>
                <a:rPr lang="en-US" sz="120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 smtClean="0">
                  <a:ea typeface="Times New Roman" pitchFamily="18" charset="0"/>
                  <a:cs typeface="Times New Roman" pitchFamily="18" charset="0"/>
                </a:rPr>
                <a:t>wooden, shut …</a:t>
              </a:r>
              <a:endParaRPr lang="en-US" sz="1600"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409701" y="3810000"/>
              <a:ext cx="2857500" cy="102338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ea typeface="Times New Roman" pitchFamily="18" charset="0"/>
                  <a:cs typeface="Times New Roman" pitchFamily="18" charset="0"/>
                </a:rPr>
                <a:t>Limiting</a:t>
              </a:r>
              <a:r>
                <a:rPr lang="en-US" sz="240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(help to identify)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Descriptive </a:t>
              </a: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(specify</a:t>
              </a:r>
              <a:r>
                <a:rPr kumimoji="0" lang="en-US" sz="1600" i="0" u="none" strike="noStrike" cap="none" normalizeH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size, shape, color, etc.)</a:t>
              </a:r>
              <a:endParaRPr kumimoji="0" lang="en-US" sz="160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eft Brace 7"/>
            <p:cNvSpPr>
              <a:spLocks/>
            </p:cNvSpPr>
            <p:nvPr/>
          </p:nvSpPr>
          <p:spPr bwMode="auto">
            <a:xfrm>
              <a:off x="4357769" y="3810000"/>
              <a:ext cx="161762" cy="134263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533900" y="3690740"/>
              <a:ext cx="2705100" cy="3996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Common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Green, sunny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ea typeface="Times New Roman" pitchFamily="18" charset="0"/>
                  <a:cs typeface="Times New Roman" pitchFamily="18" charset="0"/>
                </a:rPr>
                <a:t>Proper</a:t>
              </a:r>
              <a:r>
                <a:rPr lang="en-US" sz="1200"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>
                  <a:ea typeface="Times New Roman" pitchFamily="18" charset="0"/>
                  <a:cs typeface="Times New Roman" pitchFamily="18" charset="0"/>
                </a:rPr>
                <a:t>Vietnamese, Mexican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533900" y="4495800"/>
              <a:ext cx="4000500" cy="7101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Modifying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(placed before the noun it describes)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ea typeface="Times New Roman" pitchFamily="18" charset="0"/>
                  <a:cs typeface="Times New Roman" pitchFamily="18" charset="0"/>
                </a:rPr>
                <a:t>Predicative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(come after the linking verb)</a:t>
              </a: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5410200"/>
              <a:ext cx="4722812" cy="12912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981200" y="3200400"/>
              <a:ext cx="2667000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See </a:t>
              </a:r>
              <a:r>
                <a:rPr lang="en-US" sz="1600" smtClean="0">
                  <a:solidFill>
                    <a:srgbClr val="FFFF00"/>
                  </a:solidFill>
                </a:rPr>
                <a:t>Determiners</a:t>
              </a:r>
              <a:r>
                <a:rPr lang="en-US" sz="1600" smtClean="0"/>
                <a:t> &amp; </a:t>
              </a:r>
              <a:r>
                <a:rPr lang="en-US" sz="1600" smtClean="0">
                  <a:solidFill>
                    <a:srgbClr val="FFFF00"/>
                  </a:solidFill>
                </a:rPr>
                <a:t>Numerals</a:t>
              </a:r>
              <a:endParaRPr lang="en-US" sz="1600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362200" y="3588782"/>
              <a:ext cx="304800" cy="3208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89512" y="5247880"/>
              <a:ext cx="954088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Noun</a:t>
              </a:r>
              <a:endParaRPr lang="en-US" sz="1400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46" y="3288268"/>
              <a:ext cx="744554" cy="5217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264568"/>
              <a:ext cx="609600" cy="5454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855606"/>
              <a:ext cx="868516" cy="64019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3819736"/>
              <a:ext cx="765482" cy="6829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560189" y="1400175"/>
              <a:ext cx="2678811" cy="933452"/>
              <a:chOff x="5343525" y="1447800"/>
              <a:chExt cx="2678811" cy="933452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3525" y="1447800"/>
                <a:ext cx="915840" cy="9334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447800"/>
                <a:ext cx="1088136" cy="9334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248400" y="160020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mtClean="0"/>
                  <a:t>Which is </a:t>
                </a:r>
                <a:r>
                  <a:rPr lang="en-US" sz="1200" smtClean="0">
                    <a:solidFill>
                      <a:srgbClr val="0070C0"/>
                    </a:solidFill>
                  </a:rPr>
                  <a:t>cuter</a:t>
                </a:r>
                <a:r>
                  <a:rPr lang="en-US" sz="1200" smtClean="0"/>
                  <a:t>?</a:t>
                </a:r>
                <a:endParaRPr lang="en-US" sz="1200"/>
              </a:p>
            </p:txBody>
          </p:sp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540" y="2514604"/>
              <a:ext cx="608660" cy="5333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50" y="2514604"/>
              <a:ext cx="746754" cy="5333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05000" y="1600200"/>
              <a:ext cx="2667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smtClean="0"/>
                <a:t>Careful -&gt; more careful -&gt; the most careful</a:t>
              </a:r>
            </a:p>
            <a:p>
              <a:pPr algn="ctr"/>
              <a:r>
                <a:rPr lang="en-US" sz="1100" i="1" smtClean="0"/>
                <a:t>Cute -&gt; cuter -&gt; the cutest</a:t>
              </a:r>
              <a:endParaRPr lang="en-US" sz="1100" i="1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286000" y="1866900"/>
              <a:ext cx="76200" cy="2081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0460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Determiners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219200"/>
            <a:ext cx="8077200" cy="5533324"/>
            <a:chOff x="457200" y="1219200"/>
            <a:chExt cx="8077200" cy="55333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92"/>
            <a:stretch/>
          </p:blipFill>
          <p:spPr bwMode="auto">
            <a:xfrm>
              <a:off x="2895602" y="1219200"/>
              <a:ext cx="5638798" cy="553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7200" y="3124200"/>
              <a:ext cx="22860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FF00"/>
                  </a:solidFill>
                </a:rPr>
                <a:t>Identifiers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5968425"/>
              <a:ext cx="2286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FF00"/>
                  </a:solidFill>
                </a:rPr>
                <a:t>Quantifiers</a:t>
              </a:r>
            </a:p>
            <a:p>
              <a:pPr algn="ctr"/>
              <a:r>
                <a:rPr lang="en-US" sz="1400" smtClean="0"/>
                <a:t>(express indefinite quantity)</a:t>
              </a:r>
              <a:endParaRPr lang="en-US" sz="1400"/>
            </a:p>
          </p:txBody>
        </p:sp>
        <p:cxnSp>
          <p:nvCxnSpPr>
            <p:cNvPr id="6" name="Elbow Connector 5"/>
            <p:cNvCxnSpPr>
              <a:stCxn id="4" idx="0"/>
            </p:cNvCxnSpPr>
            <p:nvPr/>
          </p:nvCxnSpPr>
          <p:spPr>
            <a:xfrm rot="5400000" flipH="1" flipV="1">
              <a:off x="1866900" y="1943100"/>
              <a:ext cx="914400" cy="1447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</p:cNvCxnSpPr>
            <p:nvPr/>
          </p:nvCxnSpPr>
          <p:spPr>
            <a:xfrm rot="16200000" flipH="1">
              <a:off x="1937266" y="3156466"/>
              <a:ext cx="773668" cy="1447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632466" y="3766065"/>
              <a:ext cx="1383268" cy="14478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3"/>
            </p:cNvCxnSpPr>
            <p:nvPr/>
          </p:nvCxnSpPr>
          <p:spPr>
            <a:xfrm>
              <a:off x="2743200" y="3308866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743200" y="6276975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24375" y="5972175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mtClean="0"/>
              <a:t>a lot of</a:t>
            </a:r>
          </a:p>
          <a:p>
            <a:pPr algn="r"/>
            <a:r>
              <a:rPr lang="en-US" sz="1200" i="1" smtClean="0"/>
              <a:t>few</a:t>
            </a:r>
          </a:p>
          <a:p>
            <a:pPr algn="r"/>
            <a:r>
              <a:rPr lang="en-US" sz="1200" i="1"/>
              <a:t>l</a:t>
            </a:r>
            <a:r>
              <a:rPr lang="en-US" sz="1200" i="1" smtClean="0"/>
              <a:t>ittle</a:t>
            </a:r>
            <a:endParaRPr lang="en-US" sz="1200" i="1"/>
          </a:p>
        </p:txBody>
      </p:sp>
      <p:sp>
        <p:nvSpPr>
          <p:cNvPr id="23" name="TextBox 22"/>
          <p:cNvSpPr txBox="1"/>
          <p:nvPr/>
        </p:nvSpPr>
        <p:spPr>
          <a:xfrm>
            <a:off x="457200" y="838200"/>
            <a:ext cx="22860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Determiners indicate that a noun follows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567027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Numerals</a:t>
            </a: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2691603"/>
            <a:ext cx="4799012" cy="317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043136"/>
            <a:ext cx="65532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http://</a:t>
            </a:r>
            <a:r>
              <a:rPr lang="en-US" sz="1400" smtClean="0">
                <a:hlinkClick r:id="rId3"/>
              </a:rPr>
              <a:t>changingminds.org/techniques/language/speech_parts/cardinals_ordinals.htm</a:t>
            </a:r>
            <a:endParaRPr lang="en-US" sz="1400" smtClean="0"/>
          </a:p>
          <a:p>
            <a:pPr algn="ctr"/>
            <a:r>
              <a:rPr lang="en-US" sz="1400" smtClean="0">
                <a:hlinkClick r:id="rId4"/>
              </a:rPr>
              <a:t>https://www.ego4u.com/en/cram-up/vocabulary/numbers/cardinal</a:t>
            </a:r>
            <a:endParaRPr lang="en-US" sz="1400" smtClean="0"/>
          </a:p>
          <a:p>
            <a:pPr algn="ctr"/>
            <a:r>
              <a:rPr lang="en-US" sz="1400" smtClean="0">
                <a:hlinkClick r:id="rId5"/>
              </a:rPr>
              <a:t>http://www.vocabulary.cl/Basic/Numbers.htm</a:t>
            </a:r>
            <a:endParaRPr lang="en-US" sz="140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219200"/>
            <a:ext cx="5943600" cy="1228725"/>
            <a:chOff x="1981200" y="1371600"/>
            <a:chExt cx="5943600" cy="12287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524000"/>
              <a:ext cx="5943600" cy="10763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09800" y="1371600"/>
              <a:ext cx="1676400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white"/>
                  </a:solidFill>
                </a:rPr>
                <a:t>Cardinal numbers</a:t>
              </a:r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24600" y="1295400"/>
            <a:ext cx="2286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Used to:</a:t>
            </a:r>
          </a:p>
          <a:p>
            <a:r>
              <a:rPr lang="en-US" sz="1400" smtClean="0"/>
              <a:t>- </a:t>
            </a:r>
            <a:r>
              <a:rPr lang="en-US" sz="1400" b="1" smtClean="0"/>
              <a:t>Count</a:t>
            </a:r>
            <a:r>
              <a:rPr lang="en-US" sz="1400" smtClean="0"/>
              <a:t> things: </a:t>
            </a:r>
            <a:r>
              <a:rPr lang="en-US" sz="1200" i="1" smtClean="0"/>
              <a:t>3 dogs</a:t>
            </a:r>
          </a:p>
          <a:p>
            <a:r>
              <a:rPr lang="en-US" sz="1400" smtClean="0"/>
              <a:t>- Give your </a:t>
            </a:r>
            <a:r>
              <a:rPr lang="en-US" sz="1400" b="1" smtClean="0"/>
              <a:t>age</a:t>
            </a:r>
            <a:r>
              <a:rPr lang="en-US" sz="1400" smtClean="0"/>
              <a:t>: </a:t>
            </a:r>
            <a:r>
              <a:rPr lang="en-US" sz="1200" i="1" smtClean="0"/>
              <a:t>10 years old</a:t>
            </a:r>
          </a:p>
          <a:p>
            <a:r>
              <a:rPr lang="en-US" sz="1400" smtClean="0"/>
              <a:t>- Give your </a:t>
            </a:r>
            <a:r>
              <a:rPr lang="en-US" sz="1400" b="1" smtClean="0"/>
              <a:t>phone  number</a:t>
            </a:r>
          </a:p>
          <a:p>
            <a:r>
              <a:rPr lang="en-US" sz="1400" smtClean="0"/>
              <a:t>- Give </a:t>
            </a:r>
            <a:r>
              <a:rPr lang="en-US" sz="1400" b="1" smtClean="0"/>
              <a:t>years</a:t>
            </a:r>
            <a:r>
              <a:rPr lang="en-US" sz="1400" smtClean="0"/>
              <a:t>: </a:t>
            </a:r>
            <a:r>
              <a:rPr lang="en-US" sz="1200" i="1" smtClean="0"/>
              <a:t>2015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839788" y="2971800"/>
            <a:ext cx="26670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Used to:</a:t>
            </a:r>
          </a:p>
          <a:p>
            <a:r>
              <a:rPr lang="en-US" sz="1400" b="1" smtClean="0"/>
              <a:t>- Give a date:</a:t>
            </a:r>
            <a:r>
              <a:rPr lang="en-US" sz="1400" smtClean="0"/>
              <a:t> </a:t>
            </a:r>
            <a:r>
              <a:rPr lang="en-US" sz="1200" i="1" smtClean="0"/>
              <a:t>My birthday is on the 27th of January.</a:t>
            </a:r>
          </a:p>
          <a:p>
            <a:r>
              <a:rPr lang="en-US" sz="1400" b="1" smtClean="0"/>
              <a:t>- Put things in a sequence or order: </a:t>
            </a:r>
            <a:r>
              <a:rPr lang="en-US" sz="1200" i="1" smtClean="0"/>
              <a:t>Liverpool came second in the football league last year.</a:t>
            </a:r>
          </a:p>
          <a:p>
            <a:r>
              <a:rPr lang="en-US" sz="1400" b="1" smtClean="0"/>
              <a:t>- Give the floor of a building:</a:t>
            </a:r>
            <a:r>
              <a:rPr lang="en-US" sz="1400" smtClean="0"/>
              <a:t> </a:t>
            </a:r>
            <a:r>
              <a:rPr lang="en-US" sz="1200" i="1" smtClean="0"/>
              <a:t>on the tenth floor.</a:t>
            </a:r>
          </a:p>
          <a:p>
            <a:r>
              <a:rPr lang="en-US" sz="1400" b="1" smtClean="0"/>
              <a:t>- Have birthdays:</a:t>
            </a:r>
            <a:r>
              <a:rPr lang="en-US" sz="1400" smtClean="0"/>
              <a:t> </a:t>
            </a:r>
            <a:r>
              <a:rPr lang="en-US" sz="1200" i="1" smtClean="0"/>
              <a:t>his twenty-first birthday</a:t>
            </a:r>
          </a:p>
        </p:txBody>
      </p:sp>
    </p:spTree>
    <p:extLst>
      <p:ext uri="{BB962C8B-B14F-4D97-AF65-F5344CB8AC3E}">
        <p14:creationId xmlns:p14="http://schemas.microsoft.com/office/powerpoint/2010/main" val="22618941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Adverb classes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371600"/>
            <a:ext cx="9144000" cy="5181600"/>
            <a:chOff x="0" y="1428750"/>
            <a:chExt cx="9144000" cy="5181600"/>
          </a:xfrm>
        </p:grpSpPr>
        <p:sp>
          <p:nvSpPr>
            <p:cNvPr id="54" name="TextBox 53"/>
            <p:cNvSpPr txBox="1"/>
            <p:nvPr/>
          </p:nvSpPr>
          <p:spPr>
            <a:xfrm>
              <a:off x="0" y="2918936"/>
              <a:ext cx="9144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rgbClr val="0066FF"/>
                  </a:solidFill>
                </a:rPr>
                <a:t>Yes</a:t>
              </a:r>
              <a:r>
                <a:rPr lang="en-US" sz="4400" smtClean="0"/>
                <a:t>, a </a:t>
              </a:r>
              <a:r>
                <a:rPr lang="en-US" sz="4400" smtClean="0">
                  <a:solidFill>
                    <a:srgbClr val="FF0000"/>
                  </a:solidFill>
                </a:rPr>
                <a:t>very</a:t>
              </a:r>
              <a:r>
                <a:rPr lang="en-US" sz="4400" smtClean="0"/>
                <a:t> lovely singer sang the song </a:t>
              </a:r>
              <a:r>
                <a:rPr lang="en-US" sz="4400" smtClean="0">
                  <a:solidFill>
                    <a:srgbClr val="FF0000"/>
                  </a:solidFill>
                </a:rPr>
                <a:t>very </a:t>
              </a:r>
              <a:r>
                <a:rPr lang="en-US" sz="4400" smtClean="0">
                  <a:solidFill>
                    <a:srgbClr val="0070C0"/>
                  </a:solidFill>
                </a:rPr>
                <a:t>well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00B050"/>
                  </a:solidFill>
                </a:rPr>
                <a:t>there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chemeClr val="accent4"/>
                  </a:solidFill>
                </a:rPr>
                <a:t>yesterday</a:t>
              </a:r>
              <a:r>
                <a:rPr lang="en-US" sz="4400" smtClean="0"/>
                <a:t>. </a:t>
              </a:r>
            </a:p>
            <a:p>
              <a:pPr algn="ctr"/>
              <a:r>
                <a:rPr lang="en-US" sz="4400" smtClean="0">
                  <a:solidFill>
                    <a:schemeClr val="accent6">
                      <a:lumMod val="75000"/>
                    </a:schemeClr>
                  </a:solidFill>
                </a:rPr>
                <a:t>However</a:t>
              </a:r>
              <a:r>
                <a:rPr lang="en-US" sz="4400" smtClean="0"/>
                <a:t>, she did</a:t>
              </a:r>
              <a:r>
                <a:rPr lang="en-US" sz="4400" smtClean="0">
                  <a:solidFill>
                    <a:srgbClr val="0066FF"/>
                  </a:solidFill>
                </a:rPr>
                <a:t>n’t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7030A0"/>
                  </a:solidFill>
                </a:rPr>
                <a:t>often</a:t>
              </a:r>
              <a:r>
                <a:rPr lang="en-US" sz="4400" smtClean="0"/>
                <a:t> do </a:t>
              </a:r>
              <a:r>
                <a:rPr lang="en-US" sz="4400" smtClean="0">
                  <a:solidFill>
                    <a:srgbClr val="FF0000"/>
                  </a:solidFill>
                </a:rPr>
                <a:t>that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0070C0"/>
                  </a:solidFill>
                </a:rPr>
                <a:t>well</a:t>
              </a:r>
              <a:r>
                <a:rPr lang="en-US" sz="4400" smtClean="0"/>
                <a:t>.</a:t>
              </a:r>
              <a:endParaRPr lang="en-US" sz="4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1852136"/>
              <a:ext cx="1143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 </a:t>
              </a:r>
              <a:r>
                <a:rPr lang="en-US" sz="1400" smtClean="0">
                  <a:solidFill>
                    <a:srgbClr val="0070C0"/>
                  </a:solidFill>
                </a:rPr>
                <a:t>affirmation </a:t>
              </a:r>
              <a:r>
                <a:rPr lang="en-US" sz="1400" smtClean="0"/>
                <a:t>&amp; </a:t>
              </a:r>
              <a:r>
                <a:rPr lang="en-US" sz="1400" smtClean="0">
                  <a:solidFill>
                    <a:srgbClr val="0070C0"/>
                  </a:solidFill>
                </a:rPr>
                <a:t>negation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3600" y="19050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FF0000"/>
                  </a:solidFill>
                </a:rPr>
                <a:t>degree </a:t>
              </a:r>
            </a:p>
            <a:p>
              <a:pPr algn="ctr"/>
              <a:r>
                <a:rPr lang="en-US" sz="1400" smtClean="0">
                  <a:solidFill>
                    <a:srgbClr val="FF0000"/>
                  </a:solidFill>
                </a:rPr>
                <a:t>(To what extent?)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2209800" y="2590800"/>
              <a:ext cx="381000" cy="5567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2"/>
            </p:cNvCxnSpPr>
            <p:nvPr/>
          </p:nvCxnSpPr>
          <p:spPr>
            <a:xfrm flipH="1">
              <a:off x="2438400" y="2643664"/>
              <a:ext cx="571500" cy="11561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2"/>
            </p:cNvCxnSpPr>
            <p:nvPr/>
          </p:nvCxnSpPr>
          <p:spPr>
            <a:xfrm>
              <a:off x="647700" y="2590800"/>
              <a:ext cx="0" cy="5567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38600" y="183898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 </a:t>
              </a:r>
              <a:r>
                <a:rPr lang="en-US" sz="1400" smtClean="0">
                  <a:solidFill>
                    <a:srgbClr val="0070C0"/>
                  </a:solidFill>
                </a:rPr>
                <a:t>manner</a:t>
              </a:r>
            </a:p>
            <a:p>
              <a:pPr algn="ctr"/>
              <a:r>
                <a:rPr lang="en-US" sz="1400" smtClean="0">
                  <a:solidFill>
                    <a:srgbClr val="0070C0"/>
                  </a:solidFill>
                </a:rPr>
                <a:t>(How?)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57800" y="1838980"/>
              <a:ext cx="1143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place/space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(Where?)</a:t>
              </a:r>
              <a:endParaRPr lang="en-US" sz="140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00800" y="1838980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7030A0"/>
                  </a:solidFill>
                </a:rPr>
                <a:t>time</a:t>
              </a:r>
            </a:p>
            <a:p>
              <a:pPr algn="ctr"/>
              <a:r>
                <a:rPr lang="en-US" sz="1400" smtClean="0">
                  <a:solidFill>
                    <a:srgbClr val="7030A0"/>
                  </a:solidFill>
                </a:rPr>
                <a:t>(When? How long? How often?)</a:t>
              </a:r>
              <a:endParaRPr lang="en-US" sz="140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3429000" y="2869168"/>
              <a:ext cx="819150" cy="93065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2"/>
            </p:cNvCxnSpPr>
            <p:nvPr/>
          </p:nvCxnSpPr>
          <p:spPr>
            <a:xfrm flipH="1">
              <a:off x="4572000" y="2577644"/>
              <a:ext cx="1257300" cy="12221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2"/>
            </p:cNvCxnSpPr>
            <p:nvPr/>
          </p:nvCxnSpPr>
          <p:spPr>
            <a:xfrm flipH="1">
              <a:off x="6172200" y="2577644"/>
              <a:ext cx="1524000" cy="12221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9600" y="543353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chemeClr val="accent6">
                      <a:lumMod val="75000"/>
                    </a:schemeClr>
                  </a:solidFill>
                </a:rPr>
                <a:t>conjunction</a:t>
              </a:r>
              <a:endParaRPr 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3" idx="0"/>
            </p:cNvCxnSpPr>
            <p:nvPr/>
          </p:nvCxnSpPr>
          <p:spPr>
            <a:xfrm flipV="1">
              <a:off x="1181100" y="4900136"/>
              <a:ext cx="0" cy="5334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4800" y="1752600"/>
              <a:ext cx="464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038600" y="1428750"/>
              <a:ext cx="472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Order: M -&gt; P -&gt; T (alphabetically increasing)</a:t>
              </a:r>
              <a:endParaRPr lang="en-US" sz="1400" b="1"/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2400300" y="2918936"/>
              <a:ext cx="1028700" cy="228600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 flipV="1">
              <a:off x="2286000" y="4191000"/>
              <a:ext cx="1028700" cy="228600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hlinkClick r:id="rId2"/>
            </p:cNvPr>
            <p:cNvSpPr txBox="1"/>
            <p:nvPr/>
          </p:nvSpPr>
          <p:spPr>
            <a:xfrm>
              <a:off x="4248150" y="2541032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0" name="TextBox 29">
              <a:hlinkClick r:id="rId3"/>
            </p:cNvPr>
            <p:cNvSpPr txBox="1"/>
            <p:nvPr/>
          </p:nvSpPr>
          <p:spPr>
            <a:xfrm>
              <a:off x="2743200" y="1628001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1" name="TextBox 30">
              <a:hlinkClick r:id="rId4"/>
            </p:cNvPr>
            <p:cNvSpPr txBox="1"/>
            <p:nvPr/>
          </p:nvSpPr>
          <p:spPr>
            <a:xfrm>
              <a:off x="5562600" y="2533739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6" name="TextBox 35">
              <a:hlinkClick r:id="rId5"/>
            </p:cNvPr>
            <p:cNvSpPr txBox="1"/>
            <p:nvPr/>
          </p:nvSpPr>
          <p:spPr>
            <a:xfrm>
              <a:off x="7410450" y="2542401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26" name="TextBox 25">
              <a:hlinkClick r:id="rId6"/>
            </p:cNvPr>
            <p:cNvSpPr txBox="1"/>
            <p:nvPr/>
          </p:nvSpPr>
          <p:spPr>
            <a:xfrm>
              <a:off x="914400" y="5956756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43225" y="5471577"/>
              <a:ext cx="5895975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smtClean="0"/>
                <a:t>- Adverbs add </a:t>
              </a:r>
              <a:r>
                <a:rPr lang="en-US" sz="1600" b="1" smtClean="0">
                  <a:solidFill>
                    <a:srgbClr val="0070C0"/>
                  </a:solidFill>
                </a:rPr>
                <a:t>circumstantial</a:t>
              </a:r>
              <a:r>
                <a:rPr lang="en-US" sz="1600" smtClean="0">
                  <a:solidFill>
                    <a:srgbClr val="0070C0"/>
                  </a:solidFill>
                </a:rPr>
                <a:t> </a:t>
              </a:r>
              <a:r>
                <a:rPr lang="en-US" sz="1600" smtClean="0"/>
                <a:t>information about the mentioned action, event or process, or </a:t>
              </a:r>
              <a:r>
                <a:rPr lang="en-US" sz="1600" b="1" smtClean="0">
                  <a:solidFill>
                    <a:srgbClr val="0070C0"/>
                  </a:solidFill>
                </a:rPr>
                <a:t>intensify</a:t>
              </a:r>
              <a:r>
                <a:rPr lang="en-US" sz="1600" smtClean="0"/>
                <a:t> an adjective or another adverb.</a:t>
              </a:r>
            </a:p>
            <a:p>
              <a:r>
                <a:rPr lang="en-US" sz="1200" i="1" smtClean="0"/>
                <a:t>- For further reference: </a:t>
              </a:r>
            </a:p>
            <a:p>
              <a:r>
                <a:rPr lang="en-US" sz="1200" i="1" smtClean="0">
                  <a:hlinkClick r:id="rId7"/>
                </a:rPr>
                <a:t>http</a:t>
              </a:r>
              <a:r>
                <a:rPr lang="en-US" sz="1200" i="1">
                  <a:hlinkClick r:id="rId7"/>
                </a:rPr>
                <a:t>://</a:t>
              </a:r>
              <a:r>
                <a:rPr lang="en-US" sz="1200" i="1" smtClean="0">
                  <a:hlinkClick r:id="rId7"/>
                </a:rPr>
                <a:t>www.englishmirror.com/english-grammar/adverb.html</a:t>
              </a:r>
              <a:endParaRPr lang="en-US" sz="1200" i="1"/>
            </a:p>
            <a:p>
              <a:r>
                <a:rPr lang="en-US" sz="1200" i="1" smtClean="0">
                  <a:hlinkClick r:id="rId8"/>
                </a:rPr>
                <a:t>http</a:t>
              </a:r>
              <a:r>
                <a:rPr lang="en-US" sz="1200" i="1">
                  <a:hlinkClick r:id="rId8"/>
                </a:rPr>
                <a:t>://www.edufind.com/english-grammar/adverbs</a:t>
              </a:r>
              <a:r>
                <a:rPr lang="en-US" sz="1200" i="1" smtClean="0">
                  <a:hlinkClick r:id="rId8"/>
                </a:rPr>
                <a:t>/</a:t>
              </a:r>
              <a:r>
                <a:rPr lang="en-US" sz="1200" i="1" smtClean="0"/>
                <a:t> 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99526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parts of language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6513696"/>
              </p:ext>
            </p:extLst>
          </p:nvPr>
        </p:nvGraphicFramePr>
        <p:xfrm>
          <a:off x="990600" y="1600200"/>
          <a:ext cx="7162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ttp://www.personal.rdg.ac.uk/~llsroach/phon2/artic-basics_files/image002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24396"/>
            <a:ext cx="2086130" cy="153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ngolex.com/phonet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21976"/>
            <a:ext cx="2111374" cy="1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panda.com/vocabulary-clipart-la_phonics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56970"/>
            <a:ext cx="1740504" cy="107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ritingforward.com/wp-content/uploads/2012/07/grammar-rules-subject-verb-agreemen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10" y="5316436"/>
            <a:ext cx="2057090" cy="14399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yahwehssong.files.wordpress.com/2010/10/semantics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" y="4561681"/>
            <a:ext cx="1755775" cy="219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Adverbs vs. Adjectives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24" y="1287461"/>
            <a:ext cx="6817340" cy="538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Pronoun classes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5983069"/>
            <a:ext cx="57912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Pronouns have the main function of </a:t>
            </a:r>
            <a:r>
              <a:rPr lang="en-US" sz="1600" b="1" smtClean="0">
                <a:solidFill>
                  <a:srgbClr val="0070C0"/>
                </a:solidFill>
              </a:rPr>
              <a:t>substituting for nouns</a:t>
            </a:r>
            <a:r>
              <a:rPr lang="en-US" sz="1600" smtClean="0"/>
              <a:t>, once a noun has been mentioned in a particular text.</a:t>
            </a:r>
            <a:endParaRPr lang="en-US" sz="16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7612"/>
              </p:ext>
            </p:extLst>
          </p:nvPr>
        </p:nvGraphicFramePr>
        <p:xfrm>
          <a:off x="304800" y="2230120"/>
          <a:ext cx="8534400" cy="3408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990600"/>
                <a:gridCol w="1143000"/>
                <a:gridCol w="1447800"/>
                <a:gridCol w="1295400"/>
                <a:gridCol w="1295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Number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Personal (Subjective)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Personal (Objective)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Reflexive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Possessive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Possessive adjective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Singular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en-US" baseline="30000" smtClean="0"/>
                        <a:t>st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Me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Myself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Mine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My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nd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You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Yourself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Yours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Your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r>
                        <a:rPr lang="en-US" baseline="30000" smtClean="0"/>
                        <a:t>rd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She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Her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Him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Herself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Himself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Itself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Hers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His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Its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Her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His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Its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Plural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en-US" baseline="30000" smtClean="0"/>
                        <a:t>st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We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Ourselves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nd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You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Yourselves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Yours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Your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r>
                        <a:rPr lang="en-US" baseline="30000" smtClean="0"/>
                        <a:t>rd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They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Themselves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Theirs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Their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3335"/>
            <a:ext cx="425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I</a:t>
            </a:r>
            <a:r>
              <a:rPr lang="en-US" sz="2800" smtClean="0"/>
              <a:t> know </a:t>
            </a:r>
            <a:r>
              <a:rPr lang="en-US" sz="2800" smtClean="0">
                <a:solidFill>
                  <a:srgbClr val="0070C0"/>
                </a:solidFill>
              </a:rPr>
              <a:t>him</a:t>
            </a:r>
            <a:r>
              <a:rPr lang="en-US" sz="2800" smtClean="0"/>
              <a:t>. </a:t>
            </a:r>
            <a:r>
              <a:rPr lang="en-US" sz="2800" smtClean="0">
                <a:solidFill>
                  <a:srgbClr val="FF0000"/>
                </a:solidFill>
              </a:rPr>
              <a:t>I</a:t>
            </a:r>
            <a:r>
              <a:rPr lang="en-US" sz="2800" smtClean="0"/>
              <a:t> know </a:t>
            </a:r>
            <a:r>
              <a:rPr lang="en-US" sz="2800" smtClean="0">
                <a:solidFill>
                  <a:srgbClr val="00B050"/>
                </a:solidFill>
              </a:rPr>
              <a:t>myself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563894" y="1443335"/>
            <a:ext cx="427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/>
              <a:t>This is </a:t>
            </a:r>
            <a:r>
              <a:rPr lang="en-US" sz="2800" smtClean="0">
                <a:solidFill>
                  <a:srgbClr val="C00000"/>
                </a:solidFill>
              </a:rPr>
              <a:t>my hat</a:t>
            </a:r>
            <a:r>
              <a:rPr lang="en-US" sz="2800" smtClean="0"/>
              <a:t>. That is </a:t>
            </a:r>
            <a:r>
              <a:rPr lang="en-US" sz="2800" smtClean="0">
                <a:solidFill>
                  <a:srgbClr val="7030A0"/>
                </a:solidFill>
              </a:rPr>
              <a:t>yours</a:t>
            </a:r>
            <a:r>
              <a:rPr lang="en-US" sz="2800" smtClean="0"/>
              <a:t>.</a:t>
            </a:r>
            <a:endParaRPr lang="en-US" sz="28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1905000"/>
            <a:ext cx="17526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1905000"/>
            <a:ext cx="22860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1905000"/>
            <a:ext cx="2133600" cy="45720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1905000"/>
            <a:ext cx="9906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3600" y="1905000"/>
            <a:ext cx="2209800" cy="3810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Pronoun classes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00"/>
            <a:ext cx="6858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Pronouns have the main function of substituting for already-mentioned nouns. </a:t>
            </a:r>
            <a:r>
              <a:rPr lang="en-US" sz="1600" smtClean="0">
                <a:solidFill>
                  <a:schemeClr val="tx1"/>
                </a:solidFill>
              </a:rPr>
              <a:t>In </a:t>
            </a:r>
            <a:r>
              <a:rPr lang="en-US" sz="1600" b="1" smtClean="0">
                <a:solidFill>
                  <a:srgbClr val="0070C0"/>
                </a:solidFill>
              </a:rPr>
              <a:t>questions</a:t>
            </a:r>
            <a:r>
              <a:rPr lang="en-US" sz="1600" smtClean="0">
                <a:solidFill>
                  <a:schemeClr val="tx1"/>
                </a:solidFill>
              </a:rPr>
              <a:t>, pronouns can also </a:t>
            </a:r>
            <a:r>
              <a:rPr lang="en-US" sz="1600" b="1" smtClean="0">
                <a:solidFill>
                  <a:srgbClr val="0070C0"/>
                </a:solidFill>
              </a:rPr>
              <a:t>substitute for adjectives and adverbs</a:t>
            </a:r>
            <a:r>
              <a:rPr lang="en-US" sz="1600" smtClean="0">
                <a:solidFill>
                  <a:schemeClr val="tx1"/>
                </a:solidFill>
              </a:rPr>
              <a:t>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33528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Who</a:t>
            </a:r>
            <a:r>
              <a:rPr lang="en-US" smtClean="0"/>
              <a:t> were you talking to?</a:t>
            </a:r>
          </a:p>
          <a:p>
            <a:r>
              <a:rPr lang="en-US" smtClean="0">
                <a:solidFill>
                  <a:srgbClr val="0070C0"/>
                </a:solidFill>
              </a:rPr>
              <a:t>What</a:t>
            </a:r>
            <a:r>
              <a:rPr lang="en-US" smtClean="0"/>
              <a:t> is the time?</a:t>
            </a:r>
          </a:p>
          <a:p>
            <a:r>
              <a:rPr lang="en-US" smtClean="0">
                <a:solidFill>
                  <a:srgbClr val="0070C0"/>
                </a:solidFill>
              </a:rPr>
              <a:t>Which</a:t>
            </a:r>
            <a:r>
              <a:rPr lang="en-US" smtClean="0"/>
              <a:t> train are you catching?</a:t>
            </a:r>
          </a:p>
          <a:p>
            <a:r>
              <a:rPr lang="en-US" smtClean="0">
                <a:solidFill>
                  <a:srgbClr val="0070C0"/>
                </a:solidFill>
              </a:rPr>
              <a:t>Which</a:t>
            </a:r>
            <a:r>
              <a:rPr lang="en-US" smtClean="0"/>
              <a:t> is yours?</a:t>
            </a:r>
          </a:p>
          <a:p>
            <a:r>
              <a:rPr lang="en-US" smtClean="0">
                <a:solidFill>
                  <a:srgbClr val="0070C0"/>
                </a:solidFill>
              </a:rPr>
              <a:t>Why</a:t>
            </a:r>
            <a:r>
              <a:rPr lang="en-US" smtClean="0"/>
              <a:t> did you do that?</a:t>
            </a:r>
          </a:p>
          <a:p>
            <a:r>
              <a:rPr lang="en-US" smtClean="0">
                <a:solidFill>
                  <a:srgbClr val="0070C0"/>
                </a:solidFill>
              </a:rPr>
              <a:t>How</a:t>
            </a:r>
            <a:r>
              <a:rPr lang="en-US" smtClean="0"/>
              <a:t> is he?</a:t>
            </a:r>
          </a:p>
          <a:p>
            <a:r>
              <a:rPr lang="en-US" smtClean="0">
                <a:solidFill>
                  <a:srgbClr val="0070C0"/>
                </a:solidFill>
              </a:rPr>
              <a:t>How</a:t>
            </a:r>
            <a:r>
              <a:rPr lang="en-US" smtClean="0"/>
              <a:t> old is he?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676400"/>
            <a:ext cx="33528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</a:t>
            </a:r>
            <a:r>
              <a:rPr lang="en-US" smtClean="0"/>
              <a:t> has lost his ball…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whom</a:t>
            </a:r>
            <a:r>
              <a:rPr lang="en-US" smtClean="0"/>
              <a:t> I met…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that</a:t>
            </a:r>
            <a:r>
              <a:rPr lang="en-US" smtClean="0"/>
              <a:t> I met…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whose</a:t>
            </a:r>
            <a:r>
              <a:rPr lang="en-US" smtClean="0"/>
              <a:t> hat was red…</a:t>
            </a:r>
          </a:p>
          <a:p>
            <a:r>
              <a:rPr lang="en-US" smtClean="0"/>
              <a:t>The table </a:t>
            </a:r>
            <a:r>
              <a:rPr lang="en-US" smtClean="0">
                <a:solidFill>
                  <a:srgbClr val="FF0000"/>
                </a:solidFill>
              </a:rPr>
              <a:t>which</a:t>
            </a:r>
            <a:r>
              <a:rPr lang="en-US" smtClean="0"/>
              <a:t> I bought…</a:t>
            </a:r>
          </a:p>
          <a:p>
            <a:r>
              <a:rPr lang="en-US" smtClean="0"/>
              <a:t>The day </a:t>
            </a:r>
            <a:r>
              <a:rPr lang="en-US" smtClean="0">
                <a:solidFill>
                  <a:srgbClr val="FF0000"/>
                </a:solidFill>
              </a:rPr>
              <a:t>when</a:t>
            </a:r>
            <a:r>
              <a:rPr lang="en-US" smtClean="0"/>
              <a:t> I was still a man…</a:t>
            </a:r>
          </a:p>
          <a:p>
            <a:r>
              <a:rPr lang="en-US" smtClean="0"/>
              <a:t>The place </a:t>
            </a:r>
            <a:r>
              <a:rPr lang="en-US" smtClean="0">
                <a:solidFill>
                  <a:srgbClr val="FF0000"/>
                </a:solidFill>
              </a:rPr>
              <a:t>where </a:t>
            </a:r>
            <a:r>
              <a:rPr lang="en-US" smtClean="0"/>
              <a:t>you were born…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4313872"/>
            <a:ext cx="3352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All</a:t>
            </a:r>
            <a:r>
              <a:rPr lang="en-US" smtClean="0"/>
              <a:t> is yours now.</a:t>
            </a:r>
          </a:p>
          <a:p>
            <a:r>
              <a:rPr lang="en-US" smtClean="0">
                <a:solidFill>
                  <a:srgbClr val="0070C0"/>
                </a:solidFill>
              </a:rPr>
              <a:t>Something</a:t>
            </a:r>
            <a:r>
              <a:rPr lang="en-US" smtClean="0"/>
              <a:t> is better than </a:t>
            </a:r>
            <a:r>
              <a:rPr lang="en-US" smtClean="0">
                <a:solidFill>
                  <a:srgbClr val="0070C0"/>
                </a:solidFill>
              </a:rPr>
              <a:t>nothing</a:t>
            </a:r>
            <a:r>
              <a:rPr lang="en-US" smtClean="0"/>
              <a:t>.</a:t>
            </a:r>
          </a:p>
          <a:p>
            <a:r>
              <a:rPr lang="en-US" smtClean="0"/>
              <a:t>Hi </a:t>
            </a:r>
            <a:r>
              <a:rPr lang="en-US" smtClean="0">
                <a:solidFill>
                  <a:srgbClr val="0070C0"/>
                </a:solidFill>
              </a:rPr>
              <a:t>everyone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0070C0"/>
                </a:solidFill>
              </a:rPr>
              <a:t>Many</a:t>
            </a:r>
            <a:r>
              <a:rPr lang="en-US" smtClean="0"/>
              <a:t> know I am innocent.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0070C0"/>
                </a:solidFill>
              </a:rPr>
              <a:t>few </a:t>
            </a:r>
            <a:r>
              <a:rPr lang="en-US" smtClean="0"/>
              <a:t>of you have gone.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313872"/>
            <a:ext cx="33528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 is a good idea.</a:t>
            </a:r>
          </a:p>
          <a:p>
            <a:r>
              <a:rPr lang="en-US" smtClean="0">
                <a:solidFill>
                  <a:srgbClr val="FF0000"/>
                </a:solidFill>
              </a:rPr>
              <a:t>These</a:t>
            </a:r>
            <a:r>
              <a:rPr lang="en-US" smtClean="0"/>
              <a:t> are good ideas.</a:t>
            </a:r>
          </a:p>
          <a:p>
            <a:r>
              <a:rPr lang="en-US" smtClean="0">
                <a:solidFill>
                  <a:srgbClr val="FF0000"/>
                </a:solidFill>
              </a:rPr>
              <a:t>That</a:t>
            </a:r>
            <a:r>
              <a:rPr lang="en-US" smtClean="0"/>
              <a:t> is an interesting point.</a:t>
            </a:r>
          </a:p>
          <a:p>
            <a:r>
              <a:rPr lang="en-US" smtClean="0">
                <a:solidFill>
                  <a:srgbClr val="FF0000"/>
                </a:solidFill>
              </a:rPr>
              <a:t>Those</a:t>
            </a:r>
            <a:r>
              <a:rPr lang="en-US" smtClean="0"/>
              <a:t> are interesting points.</a:t>
            </a:r>
          </a:p>
          <a:p>
            <a:r>
              <a:rPr lang="en-US" smtClean="0"/>
              <a:t>What are </a:t>
            </a:r>
            <a:r>
              <a:rPr lang="en-US" smtClean="0">
                <a:solidFill>
                  <a:srgbClr val="FF0000"/>
                </a:solidFill>
              </a:rPr>
              <a:t>these</a:t>
            </a:r>
            <a:r>
              <a:rPr lang="en-US" smtClean="0"/>
              <a:t> / </a:t>
            </a:r>
            <a:r>
              <a:rPr lang="en-US" smtClean="0">
                <a:solidFill>
                  <a:srgbClr val="FF0000"/>
                </a:solidFill>
              </a:rPr>
              <a:t>those</a:t>
            </a:r>
            <a:r>
              <a:rPr lang="en-US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371600"/>
            <a:ext cx="1600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Interrogative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1371600"/>
            <a:ext cx="16002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Relative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4020740"/>
            <a:ext cx="16002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Infinite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3976806"/>
            <a:ext cx="1600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Demonstrative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4020740"/>
            <a:ext cx="1600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Demonstrative</a:t>
            </a:r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3200400" y="1283732"/>
            <a:ext cx="1524000" cy="914400"/>
          </a:xfrm>
          <a:prstGeom prst="cloudCallout">
            <a:avLst>
              <a:gd name="adj1" fmla="val -40208"/>
              <a:gd name="adj2" fmla="val 760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interrogative adjective</a:t>
            </a:r>
            <a:endParaRPr lang="en-US" sz="1200"/>
          </a:p>
        </p:txBody>
      </p:sp>
      <p:sp>
        <p:nvSpPr>
          <p:cNvPr id="15" name="Cloud Callout 14"/>
          <p:cNvSpPr/>
          <p:nvPr/>
        </p:nvSpPr>
        <p:spPr>
          <a:xfrm>
            <a:off x="2438400" y="3062406"/>
            <a:ext cx="1524000" cy="914400"/>
          </a:xfrm>
          <a:prstGeom prst="cloudCallout">
            <a:avLst>
              <a:gd name="adj1" fmla="val -77083"/>
              <a:gd name="adj2" fmla="val 2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interrogative adverb</a:t>
            </a:r>
            <a:endParaRPr lang="en-US" sz="1200"/>
          </a:p>
        </p:txBody>
      </p:sp>
      <p:sp>
        <p:nvSpPr>
          <p:cNvPr id="16" name="Cloud Callout 15"/>
          <p:cNvSpPr/>
          <p:nvPr/>
        </p:nvSpPr>
        <p:spPr>
          <a:xfrm>
            <a:off x="4257675" y="3563540"/>
            <a:ext cx="1219200" cy="914400"/>
          </a:xfrm>
          <a:prstGeom prst="cloudCallout">
            <a:avLst>
              <a:gd name="adj1" fmla="val 48229"/>
              <a:gd name="adj2" fmla="val -718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relative adverb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90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296750"/>
            <a:ext cx="7008812" cy="533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92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 classes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3999"/>
            <a:ext cx="3851682" cy="258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8" y="1524001"/>
            <a:ext cx="3763352" cy="2581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761287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5"/>
          </p:cNvPr>
          <p:cNvSpPr txBox="1"/>
          <p:nvPr/>
        </p:nvSpPr>
        <p:spPr>
          <a:xfrm>
            <a:off x="4327422" y="2214471"/>
            <a:ext cx="39697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</a:t>
            </a:r>
          </a:p>
          <a:p>
            <a:pPr algn="ctr"/>
            <a:r>
              <a:rPr lang="en-US" smtClean="0"/>
              <a:t>O</a:t>
            </a:r>
          </a:p>
          <a:p>
            <a:pPr algn="ctr"/>
            <a:r>
              <a:rPr lang="en-US" smtClean="0"/>
              <a:t>R</a:t>
            </a:r>
          </a:p>
          <a:p>
            <a:pPr algn="ctr"/>
            <a:r>
              <a:rPr lang="en-US" smtClean="0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Prepositions vs. Adverbs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0" y="1295400"/>
            <a:ext cx="7473790" cy="3585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105400"/>
            <a:ext cx="6858000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He came </a:t>
            </a:r>
            <a:r>
              <a:rPr lang="en-US" sz="2000" smtClean="0">
                <a:solidFill>
                  <a:srgbClr val="FF0000"/>
                </a:solidFill>
              </a:rPr>
              <a:t>by the office </a:t>
            </a:r>
            <a:r>
              <a:rPr lang="en-US" sz="2000" smtClean="0"/>
              <a:t>in a big hurry.  (</a:t>
            </a:r>
            <a:r>
              <a:rPr lang="en-US" sz="2000" smtClean="0">
                <a:solidFill>
                  <a:srgbClr val="FF0000"/>
                </a:solidFill>
              </a:rPr>
              <a:t>by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FF0000"/>
                </a:solidFill>
              </a:rPr>
              <a:t>preposition</a:t>
            </a:r>
            <a:r>
              <a:rPr lang="en-US" sz="2000" smtClean="0"/>
              <a:t>)</a:t>
            </a:r>
          </a:p>
          <a:p>
            <a:pPr algn="ctr"/>
            <a:r>
              <a:rPr lang="en-US" sz="2000" smtClean="0"/>
              <a:t>He </a:t>
            </a:r>
            <a:r>
              <a:rPr lang="en-US" sz="2000" smtClean="0">
                <a:solidFill>
                  <a:srgbClr val="0070C0"/>
                </a:solidFill>
              </a:rPr>
              <a:t>came by </a:t>
            </a:r>
            <a:r>
              <a:rPr lang="en-US" sz="2000" smtClean="0"/>
              <a:t>his fortune honestly.        (</a:t>
            </a:r>
            <a:r>
              <a:rPr lang="en-US" sz="2000" smtClean="0">
                <a:solidFill>
                  <a:srgbClr val="0070C0"/>
                </a:solidFill>
              </a:rPr>
              <a:t>by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0070C0"/>
                </a:solidFill>
              </a:rPr>
              <a:t>particle</a:t>
            </a:r>
            <a:r>
              <a:rPr lang="en-US" sz="2000" smtClean="0"/>
              <a:t>)</a:t>
            </a:r>
          </a:p>
          <a:p>
            <a:pPr algn="ctr"/>
            <a:r>
              <a:rPr lang="en-US" sz="1200" smtClean="0"/>
              <a:t> </a:t>
            </a:r>
            <a:endParaRPr lang="en-US" sz="1200"/>
          </a:p>
          <a:p>
            <a:pPr algn="ctr"/>
            <a:r>
              <a:rPr lang="en-US" sz="2000" smtClean="0"/>
              <a:t>She turned </a:t>
            </a:r>
            <a:r>
              <a:rPr lang="en-US" sz="2000" smtClean="0">
                <a:solidFill>
                  <a:srgbClr val="FF0000"/>
                </a:solidFill>
              </a:rPr>
              <a:t>up that street</a:t>
            </a:r>
            <a:r>
              <a:rPr lang="en-US" sz="2000" smtClean="0"/>
              <a:t>.            (</a:t>
            </a:r>
            <a:r>
              <a:rPr lang="en-US" sz="2000" smtClean="0">
                <a:solidFill>
                  <a:srgbClr val="FF0000"/>
                </a:solidFill>
              </a:rPr>
              <a:t>up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>
                <a:solidFill>
                  <a:srgbClr val="FF0000"/>
                </a:solidFill>
              </a:rPr>
              <a:t>preposition</a:t>
            </a:r>
            <a:r>
              <a:rPr lang="en-US" sz="2000" smtClean="0"/>
              <a:t>)</a:t>
            </a:r>
          </a:p>
          <a:p>
            <a:pPr algn="ctr"/>
            <a:r>
              <a:rPr lang="en-US" sz="2000" smtClean="0"/>
              <a:t>She </a:t>
            </a:r>
            <a:r>
              <a:rPr lang="en-US" sz="2000" smtClean="0">
                <a:solidFill>
                  <a:srgbClr val="0070C0"/>
                </a:solidFill>
              </a:rPr>
              <a:t>turned up </a:t>
            </a:r>
            <a:r>
              <a:rPr lang="en-US" sz="2000" smtClean="0"/>
              <a:t>something new.    (</a:t>
            </a:r>
            <a:r>
              <a:rPr lang="en-US" sz="2000" smtClean="0">
                <a:solidFill>
                  <a:srgbClr val="0070C0"/>
                </a:solidFill>
              </a:rPr>
              <a:t>up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0070C0"/>
                </a:solidFill>
              </a:rPr>
              <a:t>particle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68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Conjunctions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14525"/>
            <a:ext cx="8237537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0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Conjunction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Anna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Jake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Green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pink</a:t>
            </a:r>
          </a:p>
          <a:p>
            <a:r>
              <a:rPr lang="en-US" sz="2800" smtClean="0"/>
              <a:t>Ben </a:t>
            </a:r>
            <a:r>
              <a:rPr lang="en-US" sz="2800" smtClean="0">
                <a:solidFill>
                  <a:srgbClr val="7030A0"/>
                </a:solidFill>
              </a:rPr>
              <a:t>walks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takes</a:t>
            </a:r>
            <a:r>
              <a:rPr lang="en-US" sz="2800" smtClean="0"/>
              <a:t> the bus.</a:t>
            </a:r>
          </a:p>
          <a:p>
            <a:r>
              <a:rPr lang="en-US" sz="2800" smtClean="0"/>
              <a:t>He did that </a:t>
            </a:r>
            <a:r>
              <a:rPr lang="en-US" sz="2800" smtClean="0">
                <a:solidFill>
                  <a:srgbClr val="7030A0"/>
                </a:solidFill>
              </a:rPr>
              <a:t>for Jake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for Maria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I went to the pool,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she went to school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He will come </a:t>
            </a:r>
            <a:r>
              <a:rPr lang="en-US" sz="2800" smtClean="0">
                <a:solidFill>
                  <a:srgbClr val="0070C0"/>
                </a:solidFill>
              </a:rPr>
              <a:t>when </a:t>
            </a:r>
            <a:r>
              <a:rPr lang="en-US" sz="2800" smtClean="0">
                <a:solidFill>
                  <a:srgbClr val="7030A0"/>
                </a:solidFill>
              </a:rPr>
              <a:t>he is ready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He will be </a:t>
            </a:r>
            <a:r>
              <a:rPr lang="en-US" sz="2800" smtClean="0">
                <a:solidFill>
                  <a:srgbClr val="0070C0"/>
                </a:solidFill>
              </a:rPr>
              <a:t>wherever </a:t>
            </a:r>
            <a:r>
              <a:rPr lang="en-US" sz="2800" smtClean="0">
                <a:solidFill>
                  <a:srgbClr val="7030A0"/>
                </a:solidFill>
              </a:rPr>
              <a:t>you are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He cannot come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70C0"/>
                </a:solidFill>
              </a:rPr>
              <a:t>because </a:t>
            </a:r>
            <a:r>
              <a:rPr lang="en-US" sz="2800" smtClean="0">
                <a:solidFill>
                  <a:srgbClr val="7030A0"/>
                </a:solidFill>
              </a:rPr>
              <a:t>he is ill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If </a:t>
            </a:r>
            <a:r>
              <a:rPr lang="en-US" sz="2800" smtClean="0">
                <a:solidFill>
                  <a:srgbClr val="7030A0"/>
                </a:solidFill>
              </a:rPr>
              <a:t>I knew that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7030A0"/>
                </a:solidFill>
              </a:rPr>
              <a:t>I would not let it happen</a:t>
            </a:r>
            <a:r>
              <a:rPr lang="en-US" sz="280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Coordinating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Subordinating</a:t>
            </a:r>
            <a:endParaRPr 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063948" y="6107668"/>
            <a:ext cx="1006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Interjections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6414" cy="5072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97350" y="3244334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hiểu 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7350" y="3244334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hiểu 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7350" y="3244334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hiểu em</a:t>
            </a:r>
          </a:p>
        </p:txBody>
      </p:sp>
    </p:spTree>
    <p:extLst>
      <p:ext uri="{BB962C8B-B14F-4D97-AF65-F5344CB8AC3E}">
        <p14:creationId xmlns:p14="http://schemas.microsoft.com/office/powerpoint/2010/main" val="37960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phrase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4056" y="1314450"/>
            <a:ext cx="8731343" cy="5410200"/>
            <a:chOff x="184056" y="1314450"/>
            <a:chExt cx="8731343" cy="5410200"/>
          </a:xfrm>
        </p:grpSpPr>
        <p:sp>
          <p:nvSpPr>
            <p:cNvPr id="12" name="TextBox 11"/>
            <p:cNvSpPr txBox="1"/>
            <p:nvPr/>
          </p:nvSpPr>
          <p:spPr>
            <a:xfrm>
              <a:off x="914398" y="6343650"/>
              <a:ext cx="7086602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The little girl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0070C0"/>
                  </a:solidFill>
                </a:rPr>
                <a:t>confident in her ability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C00000"/>
                  </a:solidFill>
                </a:rPr>
                <a:t>is playing </a:t>
              </a:r>
              <a:r>
                <a:rPr lang="en-US" smtClean="0">
                  <a:solidFill>
                    <a:srgbClr val="00B050"/>
                  </a:solidFill>
                </a:rPr>
                <a:t>amazingly well </a:t>
              </a:r>
              <a:r>
                <a:rPr lang="en-US" smtClean="0">
                  <a:solidFill>
                    <a:schemeClr val="accent5">
                      <a:lumMod val="50000"/>
                    </a:schemeClr>
                  </a:solidFill>
                </a:rPr>
                <a:t>in the dark</a:t>
              </a:r>
              <a:r>
                <a:rPr lang="en-US" smtClean="0"/>
                <a:t>.</a:t>
              </a:r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24646" y="1314450"/>
              <a:ext cx="2323308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Pre-mod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Her first </a:t>
              </a:r>
              <a:r>
                <a:rPr lang="en-US" sz="1400" b="1" smtClean="0">
                  <a:solidFill>
                    <a:srgbClr val="0070C0"/>
                  </a:solidFill>
                </a:rPr>
                <a:t>attempt </a:t>
              </a:r>
              <a:r>
                <a:rPr lang="en-US" sz="1400" smtClean="0">
                  <a:solidFill>
                    <a:schemeClr val="tx1"/>
                  </a:solidFill>
                </a:rPr>
                <a:t>to fly a plane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 charming small round old writing </a:t>
              </a:r>
              <a:r>
                <a:rPr lang="en-US" sz="1400" b="1" smtClean="0">
                  <a:solidFill>
                    <a:srgbClr val="0070C0"/>
                  </a:solidFill>
                </a:rPr>
                <a:t>desk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05600" y="2209476"/>
              <a:ext cx="2209799" cy="95410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/>
                <a:t>Preposition + NP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the dark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Through </a:t>
              </a:r>
              <a:r>
                <a:rPr lang="en-US" sz="1400" smtClean="0">
                  <a:solidFill>
                    <a:schemeClr val="tx1"/>
                  </a:solidFill>
                </a:rPr>
                <a:t>a lovely mountain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contrast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5200650"/>
              <a:ext cx="2590800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Very </a:t>
              </a:r>
              <a:r>
                <a:rPr lang="en-US" sz="1400" b="1" smtClean="0">
                  <a:solidFill>
                    <a:srgbClr val="C00000"/>
                  </a:solidFill>
                </a:rPr>
                <a:t>anxious </a:t>
              </a:r>
              <a:r>
                <a:rPr lang="en-US" sz="1400" smtClean="0">
                  <a:solidFill>
                    <a:schemeClr val="tx1"/>
                  </a:solidFill>
                </a:rPr>
                <a:t>about Jim’s health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Beautifully </a:t>
              </a:r>
              <a:r>
                <a:rPr lang="en-US" sz="1400" b="1" smtClean="0">
                  <a:solidFill>
                    <a:srgbClr val="C00000"/>
                  </a:solidFill>
                </a:rPr>
                <a:t>cool</a:t>
              </a:r>
              <a:endParaRPr 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71" y="1314450"/>
              <a:ext cx="1770857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Auxiliary + Lexical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Have been </a:t>
              </a:r>
              <a:r>
                <a:rPr lang="en-US" sz="1400" b="1" smtClean="0">
                  <a:solidFill>
                    <a:srgbClr val="00B050"/>
                  </a:solidFill>
                </a:rPr>
                <a:t>play</a:t>
              </a:r>
              <a:r>
                <a:rPr lang="en-US" sz="1400" smtClean="0">
                  <a:solidFill>
                    <a:schemeClr val="tx1"/>
                  </a:solidFill>
                </a:rPr>
                <a:t>ing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Must </a:t>
              </a:r>
              <a:r>
                <a:rPr lang="en-US" sz="1400" b="1" smtClean="0">
                  <a:solidFill>
                    <a:srgbClr val="00B050"/>
                  </a:solidFill>
                </a:rPr>
                <a:t>know</a:t>
              </a:r>
              <a:endParaRPr lang="en-US" sz="1400" b="1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15" idx="7"/>
              <a:endCxn id="2" idx="4"/>
            </p:cNvCxnSpPr>
            <p:nvPr/>
          </p:nvCxnSpPr>
          <p:spPr>
            <a:xfrm flipV="1">
              <a:off x="4077493" y="3792223"/>
              <a:ext cx="608807" cy="87550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3006293" y="2285316"/>
              <a:ext cx="1222014" cy="4012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3"/>
            </p:cNvCxnSpPr>
            <p:nvPr/>
          </p:nvCxnSpPr>
          <p:spPr>
            <a:xfrm flipV="1">
              <a:off x="1232600" y="2743309"/>
              <a:ext cx="668000" cy="751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690593" y="4600106"/>
              <a:ext cx="1281207" cy="52561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1"/>
              <a:endCxn id="2" idx="6"/>
            </p:cNvCxnSpPr>
            <p:nvPr/>
          </p:nvCxnSpPr>
          <p:spPr>
            <a:xfrm flipH="1" flipV="1">
              <a:off x="5334000" y="3144523"/>
              <a:ext cx="1752601" cy="623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710893" y="1637616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 Phrase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4038600" y="249682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 Phrase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86601" y="3064694"/>
              <a:ext cx="1600200" cy="1295400"/>
              <a:chOff x="381000" y="3708400"/>
              <a:chExt cx="16002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000" y="4072706"/>
                <a:ext cx="1600200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smtClean="0">
                    <a:solidFill>
                      <a:prstClr val="white"/>
                    </a:solidFill>
                  </a:rPr>
                  <a:t>Prepositional Phrase</a:t>
                </a:r>
                <a:endParaRPr lang="en-US" sz="1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4900" y="3494413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02398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 Phrase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478023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008891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 Phrase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28" idx="3"/>
              <a:endCxn id="15" idx="6"/>
            </p:cNvCxnSpPr>
            <p:nvPr/>
          </p:nvCxnSpPr>
          <p:spPr>
            <a:xfrm flipH="1">
              <a:off x="4267200" y="4170387"/>
              <a:ext cx="3161508" cy="9553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7"/>
              <a:endCxn id="2" idx="2"/>
            </p:cNvCxnSpPr>
            <p:nvPr/>
          </p:nvCxnSpPr>
          <p:spPr>
            <a:xfrm flipV="1">
              <a:off x="1690593" y="3144523"/>
              <a:ext cx="2348007" cy="53959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84056" y="4935223"/>
              <a:ext cx="2197193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Amazingly </a:t>
              </a:r>
              <a:r>
                <a:rPr lang="en-US" sz="1400" b="1" smtClean="0">
                  <a:solidFill>
                    <a:schemeClr val="tx1"/>
                  </a:solidFill>
                </a:rPr>
                <a:t>well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Extremely </a:t>
              </a:r>
              <a:r>
                <a:rPr lang="en-US" sz="1400" b="1" smtClean="0">
                  <a:solidFill>
                    <a:schemeClr val="tx1"/>
                  </a:solidFill>
                </a:rPr>
                <a:t>carefully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5276850"/>
              <a:ext cx="1619647" cy="8559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prstClr val="white"/>
                  </a:solidFill>
                </a:rPr>
                <a:t>Sentence</a:t>
              </a:r>
            </a:p>
          </p:txBody>
        </p:sp>
        <p:cxnSp>
          <p:nvCxnSpPr>
            <p:cNvPr id="14" name="Straight Arrow Connector 13"/>
            <p:cNvCxnSpPr>
              <a:stCxn id="28" idx="4"/>
              <a:endCxn id="46" idx="0"/>
            </p:cNvCxnSpPr>
            <p:nvPr/>
          </p:nvCxnSpPr>
          <p:spPr>
            <a:xfrm>
              <a:off x="7886701" y="4360094"/>
              <a:ext cx="9723" cy="9167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33" idx="4"/>
            </p:cNvCxnSpPr>
            <p:nvPr/>
          </p:nvCxnSpPr>
          <p:spPr>
            <a:xfrm rot="16200000" flipH="1">
              <a:off x="3535082" y="2487331"/>
              <a:ext cx="1249036" cy="58540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  <a:endCxn id="5" idx="7"/>
            </p:cNvCxnSpPr>
            <p:nvPr/>
          </p:nvCxnSpPr>
          <p:spPr>
            <a:xfrm rot="16200000" flipV="1">
              <a:off x="4732959" y="-89049"/>
              <a:ext cx="1237371" cy="5070115"/>
            </a:xfrm>
            <a:prstGeom prst="bentConnector3">
              <a:avLst>
                <a:gd name="adj1" fmla="val 149202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0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parts of language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43100" y="1409315"/>
            <a:ext cx="5219700" cy="5232880"/>
            <a:chOff x="2095500" y="1562100"/>
            <a:chExt cx="4914900" cy="4927310"/>
          </a:xfrm>
        </p:grpSpPr>
        <p:sp>
          <p:nvSpPr>
            <p:cNvPr id="7" name="Oval 6"/>
            <p:cNvSpPr/>
            <p:nvPr/>
          </p:nvSpPr>
          <p:spPr>
            <a:xfrm>
              <a:off x="2095500" y="1562100"/>
              <a:ext cx="4914900" cy="4914900"/>
            </a:xfrm>
            <a:prstGeom prst="ellipse">
              <a:avLst/>
            </a:prstGeom>
            <a:solidFill>
              <a:srgbClr val="F6DF7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232" y="1596242"/>
              <a:ext cx="4893168" cy="48931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62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6250" y="1295400"/>
            <a:ext cx="8201024" cy="5334000"/>
            <a:chOff x="476250" y="1295400"/>
            <a:chExt cx="8201024" cy="53340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1852302"/>
              <a:ext cx="8201024" cy="2376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391400" y="1295400"/>
              <a:ext cx="1285874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Required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295400"/>
              <a:ext cx="1285874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Optional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034337" y="1676400"/>
              <a:ext cx="0" cy="76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2"/>
            </p:cNvCxnSpPr>
            <p:nvPr/>
          </p:nvCxnSpPr>
          <p:spPr>
            <a:xfrm>
              <a:off x="3843337" y="1676400"/>
              <a:ext cx="0" cy="3048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473618"/>
              <a:ext cx="7770812" cy="21557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294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52364"/>
            <a:ext cx="8658224" cy="331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0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 phrase </a:t>
            </a:r>
            <a:r>
              <a:rPr lang="en-US" smtClean="0"/>
              <a:t>- Operator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743200"/>
            <a:ext cx="2438400" cy="243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/>
              <a:t>1</a:t>
            </a:r>
            <a:r>
              <a:rPr lang="en-US" sz="2400" i="1" baseline="30000" smtClean="0"/>
              <a:t>st</a:t>
            </a:r>
            <a:r>
              <a:rPr lang="en-US" sz="2400" i="1" smtClean="0"/>
              <a:t> auxiliary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FFFF00"/>
                </a:solidFill>
              </a:rPr>
              <a:t>OPERATOR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447800"/>
            <a:ext cx="3048000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If any, the operator is </a:t>
            </a:r>
            <a:r>
              <a:rPr lang="en-US" smtClean="0">
                <a:solidFill>
                  <a:srgbClr val="0070C0"/>
                </a:solidFill>
              </a:rPr>
              <a:t>marked for tense</a:t>
            </a:r>
            <a:r>
              <a:rPr lang="en-US" smtClean="0"/>
              <a:t>. Otherwise, the lexical verb is.</a:t>
            </a:r>
          </a:p>
          <a:p>
            <a:pPr algn="ctr"/>
            <a:r>
              <a:rPr lang="en-US" sz="1400" i="1" smtClean="0"/>
              <a:t>E.g. He </a:t>
            </a:r>
            <a:r>
              <a:rPr lang="en-US" sz="1400" i="1" smtClean="0">
                <a:solidFill>
                  <a:srgbClr val="0070C0"/>
                </a:solidFill>
              </a:rPr>
              <a:t>is</a:t>
            </a:r>
            <a:r>
              <a:rPr lang="en-US" sz="1400" i="1" smtClean="0"/>
              <a:t> coming. She </a:t>
            </a:r>
            <a:r>
              <a:rPr lang="en-US" sz="1400" i="1" smtClean="0">
                <a:solidFill>
                  <a:srgbClr val="0070C0"/>
                </a:solidFill>
              </a:rPr>
              <a:t>walks</a:t>
            </a:r>
            <a:r>
              <a:rPr lang="en-US" sz="1400" i="1" smtClean="0"/>
              <a:t>.</a:t>
            </a:r>
            <a:endParaRPr lang="en-US" sz="1400" i="1"/>
          </a:p>
        </p:txBody>
      </p:sp>
      <p:sp>
        <p:nvSpPr>
          <p:cNvPr id="9" name="TextBox 8"/>
          <p:cNvSpPr txBox="1"/>
          <p:nvPr/>
        </p:nvSpPr>
        <p:spPr>
          <a:xfrm>
            <a:off x="6019800" y="3343870"/>
            <a:ext cx="2895600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</a:t>
            </a:r>
            <a:r>
              <a:rPr lang="en-US" smtClean="0">
                <a:solidFill>
                  <a:srgbClr val="C00000"/>
                </a:solidFill>
              </a:rPr>
              <a:t>changes places </a:t>
            </a:r>
            <a:r>
              <a:rPr lang="en-US" smtClean="0"/>
              <a:t>with the subject in most questions and inversions.</a:t>
            </a:r>
          </a:p>
          <a:p>
            <a:pPr algn="ctr"/>
            <a:r>
              <a:rPr lang="en-US" sz="1400" i="1" smtClean="0"/>
              <a:t>E.g. </a:t>
            </a:r>
            <a:r>
              <a:rPr lang="en-US" sz="1400" b="1" i="1" smtClean="0">
                <a:solidFill>
                  <a:srgbClr val="C00000"/>
                </a:solidFill>
              </a:rPr>
              <a:t>Is</a:t>
            </a:r>
            <a:r>
              <a:rPr lang="en-US" sz="1400" b="1" i="1" smtClean="0"/>
              <a:t> he</a:t>
            </a:r>
            <a:r>
              <a:rPr lang="en-US" sz="1400" i="1" smtClean="0"/>
              <a:t> coming. </a:t>
            </a:r>
            <a:r>
              <a:rPr lang="en-US" sz="1400" b="1" i="1" smtClean="0">
                <a:solidFill>
                  <a:srgbClr val="C00000"/>
                </a:solidFill>
              </a:rPr>
              <a:t>Does </a:t>
            </a:r>
            <a:r>
              <a:rPr lang="en-US" sz="1400" b="1" i="1" smtClean="0"/>
              <a:t>she</a:t>
            </a:r>
            <a:r>
              <a:rPr lang="en-US" sz="1400" i="1" smtClean="0"/>
              <a:t> walk?</a:t>
            </a:r>
            <a:endParaRPr lang="en-US" sz="1400" i="1"/>
          </a:p>
        </p:txBody>
      </p:sp>
      <p:sp>
        <p:nvSpPr>
          <p:cNvPr id="10" name="TextBox 9"/>
          <p:cNvSpPr txBox="1"/>
          <p:nvPr/>
        </p:nvSpPr>
        <p:spPr>
          <a:xfrm>
            <a:off x="5029200" y="5477470"/>
            <a:ext cx="3581400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is placed immediately after the operator.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can be contracted and attached  to the operator. </a:t>
            </a:r>
          </a:p>
          <a:p>
            <a:pPr algn="ctr"/>
            <a:r>
              <a:rPr lang="en-US" sz="1400" i="1" smtClean="0"/>
              <a:t>E.g. It </a:t>
            </a:r>
            <a:r>
              <a:rPr lang="en-US" sz="1400" b="1" i="1" smtClean="0">
                <a:solidFill>
                  <a:srgbClr val="FF0000"/>
                </a:solidFill>
              </a:rPr>
              <a:t>will</a:t>
            </a:r>
            <a:r>
              <a:rPr lang="en-US" sz="1400" i="1" smtClean="0">
                <a:solidFill>
                  <a:srgbClr val="FF0000"/>
                </a:solidFill>
              </a:rPr>
              <a:t> </a:t>
            </a:r>
            <a:r>
              <a:rPr lang="en-US" sz="1400" b="1" i="1" smtClean="0">
                <a:solidFill>
                  <a:schemeClr val="tx1"/>
                </a:solidFill>
              </a:rPr>
              <a:t>not </a:t>
            </a:r>
            <a:r>
              <a:rPr lang="en-US" sz="1400" i="1" smtClean="0"/>
              <a:t>be needed. He </a:t>
            </a:r>
            <a:r>
              <a:rPr lang="en-US" sz="1400" b="1" i="1" smtClean="0">
                <a:solidFill>
                  <a:srgbClr val="FF0000"/>
                </a:solidFill>
              </a:rPr>
              <a:t>did</a:t>
            </a:r>
            <a:r>
              <a:rPr lang="en-US" sz="1400" b="1" i="1" smtClean="0">
                <a:solidFill>
                  <a:schemeClr val="tx1"/>
                </a:solidFill>
              </a:rPr>
              <a:t>n’t</a:t>
            </a:r>
            <a:r>
              <a:rPr lang="en-US" sz="1400" i="1" smtClean="0"/>
              <a:t> come.</a:t>
            </a:r>
            <a:endParaRPr lang="en-US" sz="1400" i="1"/>
          </a:p>
        </p:txBody>
      </p:sp>
      <p:sp>
        <p:nvSpPr>
          <p:cNvPr id="11" name="TextBox 10"/>
          <p:cNvSpPr txBox="1"/>
          <p:nvPr/>
        </p:nvSpPr>
        <p:spPr>
          <a:xfrm>
            <a:off x="609600" y="5562600"/>
            <a:ext cx="3048000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is repeated in a </a:t>
            </a:r>
            <a:r>
              <a:rPr lang="en-US" smtClean="0">
                <a:solidFill>
                  <a:srgbClr val="0070C0"/>
                </a:solidFill>
              </a:rPr>
              <a:t>tag question</a:t>
            </a:r>
            <a:r>
              <a:rPr lang="en-US" smtClean="0"/>
              <a:t>.</a:t>
            </a:r>
          </a:p>
          <a:p>
            <a:pPr algn="ctr"/>
            <a:r>
              <a:rPr lang="en-US" sz="1400" i="1" smtClean="0"/>
              <a:t>E.g. He is coming, </a:t>
            </a:r>
            <a:r>
              <a:rPr lang="en-US" sz="1400" b="1" i="1" smtClean="0">
                <a:solidFill>
                  <a:srgbClr val="0070C0"/>
                </a:solidFill>
              </a:rPr>
              <a:t>is</a:t>
            </a:r>
            <a:r>
              <a:rPr lang="en-US" sz="1400" b="1" i="1" smtClean="0"/>
              <a:t>n’t he</a:t>
            </a:r>
            <a:r>
              <a:rPr lang="en-US" sz="1400" i="1" smtClean="0"/>
              <a:t>?</a:t>
            </a:r>
            <a:endParaRPr lang="en-US" sz="1400" i="1"/>
          </a:p>
        </p:txBody>
      </p:sp>
      <p:sp>
        <p:nvSpPr>
          <p:cNvPr id="13" name="TextBox 12"/>
          <p:cNvSpPr txBox="1"/>
          <p:nvPr/>
        </p:nvSpPr>
        <p:spPr>
          <a:xfrm>
            <a:off x="685800" y="1509355"/>
            <a:ext cx="3048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If there is no auxiliary, then </a:t>
            </a:r>
            <a:r>
              <a:rPr lang="en-US" smtClean="0">
                <a:solidFill>
                  <a:srgbClr val="FF0000"/>
                </a:solidFill>
              </a:rPr>
              <a:t>DO</a:t>
            </a:r>
            <a:r>
              <a:rPr lang="en-US" smtClean="0"/>
              <a:t> will be the operator.</a:t>
            </a:r>
          </a:p>
          <a:p>
            <a:pPr algn="ctr"/>
            <a:r>
              <a:rPr lang="en-US" sz="1400" i="1" smtClean="0"/>
              <a:t>E.g. He walks away, </a:t>
            </a:r>
            <a:r>
              <a:rPr lang="en-US" sz="1400" b="1" i="1" smtClean="0">
                <a:solidFill>
                  <a:srgbClr val="FF0000"/>
                </a:solidFill>
              </a:rPr>
              <a:t>does</a:t>
            </a:r>
            <a:r>
              <a:rPr lang="en-US" sz="1400" b="1" i="1" smtClean="0"/>
              <a:t>n’t he</a:t>
            </a:r>
            <a:r>
              <a:rPr lang="en-US" sz="1400" i="1" smtClean="0"/>
              <a:t>? </a:t>
            </a:r>
            <a:r>
              <a:rPr lang="en-US" sz="1400" b="1" i="1" smtClean="0">
                <a:solidFill>
                  <a:srgbClr val="FF0000"/>
                </a:solidFill>
              </a:rPr>
              <a:t>Does </a:t>
            </a:r>
            <a:r>
              <a:rPr lang="en-US" sz="1400" b="1" i="1" smtClean="0"/>
              <a:t>he</a:t>
            </a:r>
            <a:r>
              <a:rPr lang="en-US" sz="1400" i="1" smtClean="0"/>
              <a:t> walk? He </a:t>
            </a:r>
            <a:r>
              <a:rPr lang="en-US" sz="1400" b="1" i="1" smtClean="0">
                <a:solidFill>
                  <a:srgbClr val="FF0000"/>
                </a:solidFill>
              </a:rPr>
              <a:t>did</a:t>
            </a:r>
            <a:r>
              <a:rPr lang="en-US" sz="1400" b="1" i="1" smtClean="0"/>
              <a:t>n’t</a:t>
            </a:r>
            <a:r>
              <a:rPr lang="en-US" sz="1400" i="1" smtClean="0"/>
              <a:t> walk.</a:t>
            </a:r>
            <a:endParaRPr lang="en-US" sz="1400" i="1"/>
          </a:p>
        </p:txBody>
      </p:sp>
      <p:sp>
        <p:nvSpPr>
          <p:cNvPr id="15" name="TextBox 14"/>
          <p:cNvSpPr txBox="1"/>
          <p:nvPr/>
        </p:nvSpPr>
        <p:spPr>
          <a:xfrm>
            <a:off x="228600" y="3423791"/>
            <a:ext cx="27432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is able to take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contrastive stress</a:t>
            </a:r>
            <a:r>
              <a:rPr lang="en-US" smtClean="0"/>
              <a:t>.</a:t>
            </a:r>
          </a:p>
          <a:p>
            <a:pPr algn="ctr"/>
            <a:r>
              <a:rPr lang="en-US" sz="1400" i="1" smtClean="0"/>
              <a:t>E.g. He </a:t>
            </a:r>
            <a:r>
              <a:rPr lang="en-US" sz="1400" i="1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sz="1400" i="1" smtClean="0"/>
              <a:t> coming. She </a:t>
            </a:r>
            <a:r>
              <a:rPr lang="en-US" sz="1400" i="1" smtClean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US" sz="1400" i="1" smtClean="0"/>
              <a:t> been seen.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7981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phrase – Final notes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Besides </a:t>
            </a:r>
            <a:r>
              <a:rPr lang="en-US">
                <a:solidFill>
                  <a:srgbClr val="0070C0"/>
                </a:solidFill>
              </a:rPr>
              <a:t>‘do’</a:t>
            </a:r>
            <a:r>
              <a:rPr lang="en-US"/>
              <a:t>, we also have </a:t>
            </a:r>
            <a:r>
              <a:rPr lang="en-US">
                <a:solidFill>
                  <a:srgbClr val="0070C0"/>
                </a:solidFill>
              </a:rPr>
              <a:t>‘let’, ‘need’, ‘dare</a:t>
            </a:r>
            <a:r>
              <a:rPr lang="en-US" smtClean="0">
                <a:solidFill>
                  <a:srgbClr val="0070C0"/>
                </a:solidFill>
              </a:rPr>
              <a:t>’</a:t>
            </a:r>
          </a:p>
          <a:p>
            <a:pPr lvl="1"/>
            <a:r>
              <a:rPr lang="en-US" sz="2200" smtClean="0">
                <a:solidFill>
                  <a:srgbClr val="0070C0"/>
                </a:solidFill>
              </a:rPr>
              <a:t>Let </a:t>
            </a:r>
            <a:r>
              <a:rPr lang="en-US" sz="2200" smtClean="0"/>
              <a:t>it go! </a:t>
            </a:r>
            <a:r>
              <a:rPr lang="en-US" sz="2200" smtClean="0">
                <a:solidFill>
                  <a:srgbClr val="0070C0"/>
                </a:solidFill>
              </a:rPr>
              <a:t>Need </a:t>
            </a:r>
            <a:r>
              <a:rPr lang="en-US" sz="2200" smtClean="0"/>
              <a:t>I? </a:t>
            </a:r>
            <a:r>
              <a:rPr lang="en-US" sz="2200" smtClean="0">
                <a:solidFill>
                  <a:srgbClr val="0070C0"/>
                </a:solidFill>
              </a:rPr>
              <a:t>Dare</a:t>
            </a:r>
            <a:r>
              <a:rPr lang="en-US" sz="2200" smtClean="0"/>
              <a:t>n’t you say?</a:t>
            </a:r>
            <a:endParaRPr lang="en-US" sz="2200"/>
          </a:p>
          <a:p>
            <a:r>
              <a:rPr lang="en-US"/>
              <a:t>After an adverb of time </a:t>
            </a:r>
            <a:r>
              <a:rPr lang="en-US" sz="2400" i="1">
                <a:solidFill>
                  <a:srgbClr val="7030A0"/>
                </a:solidFill>
              </a:rPr>
              <a:t>(e.g. when, while, before, after, as </a:t>
            </a:r>
            <a:r>
              <a:rPr lang="en-US" sz="2400" i="1" smtClean="0">
                <a:solidFill>
                  <a:srgbClr val="7030A0"/>
                </a:solidFill>
              </a:rPr>
              <a:t>soon </a:t>
            </a:r>
            <a:r>
              <a:rPr lang="en-US" sz="2400" i="1">
                <a:solidFill>
                  <a:srgbClr val="7030A0"/>
                </a:solidFill>
              </a:rPr>
              <a:t>as, etc.)</a:t>
            </a:r>
            <a:r>
              <a:rPr lang="en-US"/>
              <a:t>, we use a present tense instead of a future </a:t>
            </a:r>
            <a:r>
              <a:rPr lang="en-US" smtClean="0"/>
              <a:t>tense</a:t>
            </a:r>
          </a:p>
          <a:p>
            <a:pPr lvl="1"/>
            <a:r>
              <a:rPr lang="en-US" sz="2200" smtClean="0"/>
              <a:t>I will have done it </a:t>
            </a:r>
            <a:r>
              <a:rPr lang="en-US" sz="2200" b="1" smtClean="0">
                <a:solidFill>
                  <a:srgbClr val="7030A0"/>
                </a:solidFill>
              </a:rPr>
              <a:t>when</a:t>
            </a:r>
            <a:r>
              <a:rPr lang="en-US" sz="2200" smtClean="0"/>
              <a:t> you </a:t>
            </a:r>
            <a:r>
              <a:rPr lang="en-US" sz="2200" smtClean="0">
                <a:solidFill>
                  <a:srgbClr val="7030A0"/>
                </a:solidFill>
              </a:rPr>
              <a:t>arrive </a:t>
            </a:r>
            <a:r>
              <a:rPr lang="en-US" sz="2200" smtClean="0"/>
              <a:t>here </a:t>
            </a:r>
            <a:r>
              <a:rPr lang="en-US" sz="2200" smtClean="0">
                <a:solidFill>
                  <a:srgbClr val="7030A0"/>
                </a:solidFill>
              </a:rPr>
              <a:t>tomorrow</a:t>
            </a:r>
            <a:r>
              <a:rPr lang="en-US" sz="2200" smtClean="0"/>
              <a:t>.</a:t>
            </a:r>
          </a:p>
          <a:p>
            <a:r>
              <a:rPr lang="en-US" smtClean="0"/>
              <a:t>Types of verb phrases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Finite</a:t>
            </a:r>
            <a:r>
              <a:rPr lang="en-US" smtClean="0"/>
              <a:t>: </a:t>
            </a:r>
            <a:r>
              <a:rPr lang="en-US" sz="2200" smtClean="0"/>
              <a:t>He </a:t>
            </a:r>
            <a:r>
              <a:rPr lang="en-US" sz="2200" smtClean="0">
                <a:solidFill>
                  <a:srgbClr val="C00000"/>
                </a:solidFill>
              </a:rPr>
              <a:t>has come </a:t>
            </a:r>
            <a:r>
              <a:rPr lang="en-US" sz="2200" smtClean="0"/>
              <a:t>from USA.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Non-finite</a:t>
            </a:r>
            <a:r>
              <a:rPr lang="en-US" smtClean="0"/>
              <a:t>: </a:t>
            </a:r>
            <a:r>
              <a:rPr lang="en-US" sz="2200" smtClean="0"/>
              <a:t>I want </a:t>
            </a:r>
            <a:r>
              <a:rPr lang="en-US" sz="2200" smtClean="0">
                <a:solidFill>
                  <a:srgbClr val="C00000"/>
                </a:solidFill>
              </a:rPr>
              <a:t>to go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home, </a:t>
            </a:r>
            <a:r>
              <a:rPr lang="en-US" sz="2200" smtClean="0">
                <a:solidFill>
                  <a:srgbClr val="C00000"/>
                </a:solidFill>
              </a:rPr>
              <a:t>Going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along the road, </a:t>
            </a:r>
            <a:r>
              <a:rPr lang="en-US" sz="2200" smtClean="0">
                <a:solidFill>
                  <a:srgbClr val="C00000"/>
                </a:solidFill>
              </a:rPr>
              <a:t>Kicked </a:t>
            </a:r>
            <a:r>
              <a:rPr lang="en-US" sz="2200" smtClean="0"/>
              <a:t>by a boy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N phrase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0289"/>
              </p:ext>
            </p:extLst>
          </p:nvPr>
        </p:nvGraphicFramePr>
        <p:xfrm>
          <a:off x="304800" y="1717040"/>
          <a:ext cx="8534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6764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Adjective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Adverb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Relative clause</a:t>
                      </a:r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Non-finite clause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Prepositional phrase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 these </a:t>
                      </a:r>
                      <a:r>
                        <a:rPr lang="en-US" sz="2400" smtClean="0">
                          <a:solidFill>
                            <a:srgbClr val="7030A0"/>
                          </a:solidFill>
                        </a:rPr>
                        <a:t>5 </a:t>
                      </a:r>
                      <a:r>
                        <a:rPr lang="en-US" sz="2400" smtClean="0">
                          <a:solidFill>
                            <a:srgbClr val="00B050"/>
                          </a:solidFill>
                        </a:rPr>
                        <a:t>charming</a:t>
                      </a:r>
                      <a:r>
                        <a:rPr lang="en-US" sz="2400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4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country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cottages</a:t>
                      </a:r>
                      <a:endParaRPr lang="en-US" sz="24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70C0"/>
                          </a:solidFill>
                        </a:rPr>
                        <a:t>around that lake</a:t>
                      </a:r>
                      <a:endParaRPr lang="en-US" sz="24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1367" y="34290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r>
              <a:rPr lang="en-US" sz="5400" b="1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</a:t>
            </a:r>
            <a:r>
              <a:rPr lang="en-US" sz="5400" b="1" smtClean="0">
                <a:ln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Q</a:t>
            </a:r>
            <a:r>
              <a:rPr lang="en-US" sz="5400" b="1" smtClean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r>
              <a:rPr lang="en-US" sz="5400" b="1" smtClean="0">
                <a:ln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</a:t>
            </a:r>
            <a:endParaRPr lang="en-US" sz="5400" b="1" cap="none" spc="0">
              <a:ln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4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Pre-modification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1000" y="1352490"/>
            <a:ext cx="8458200" cy="5124510"/>
            <a:chOff x="381000" y="1524000"/>
            <a:chExt cx="8458200" cy="5124510"/>
          </a:xfrm>
        </p:grpSpPr>
        <p:sp>
          <p:nvSpPr>
            <p:cNvPr id="3" name="Rectangle 2"/>
            <p:cNvSpPr/>
            <p:nvPr/>
          </p:nvSpPr>
          <p:spPr>
            <a:xfrm>
              <a:off x="2590800" y="2666668"/>
              <a:ext cx="4159368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10800" b="1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P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0070C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7030A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Q</a:t>
              </a:r>
              <a:r>
                <a:rPr lang="en-US" sz="10800" b="1" smtClean="0">
                  <a:ln>
                    <a:prstDash val="solid"/>
                  </a:ln>
                  <a:solidFill>
                    <a:srgbClr val="00B050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</a:t>
              </a:r>
              <a:r>
                <a:rPr lang="en-US" sz="10800" b="1" smtClean="0">
                  <a:ln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N</a:t>
              </a:r>
              <a:endParaRPr lang="en-US" sz="10800" b="1" cap="none" spc="0">
                <a:ln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7200" y="1524000"/>
              <a:ext cx="3962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P</a:t>
              </a:r>
              <a:r>
                <a:rPr lang="en-US" sz="2400" b="1" smtClean="0">
                  <a:solidFill>
                    <a:srgbClr val="0070C0"/>
                  </a:solidFill>
                </a:rPr>
                <a:t>re-determiner</a:t>
              </a:r>
            </a:p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What, both, all, fraction numerals 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rgbClr val="0070C0"/>
                  </a:solidFill>
                </a:rPr>
                <a:t>one third of </a:t>
              </a:r>
              <a:r>
                <a:rPr lang="en-US" i="1" smtClean="0"/>
                <a:t>the cake</a:t>
              </a:r>
              <a:endParaRPr lang="en-US" i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4419600"/>
              <a:ext cx="3124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I</a:t>
              </a:r>
              <a:r>
                <a:rPr lang="en-US" sz="2400" b="1" smtClean="0">
                  <a:solidFill>
                    <a:srgbClr val="7030A0"/>
                  </a:solidFill>
                </a:rPr>
                <a:t>dentifier</a:t>
              </a:r>
            </a:p>
            <a:p>
              <a:pPr algn="ctr"/>
              <a:r>
                <a:rPr lang="en-US" smtClean="0">
                  <a:solidFill>
                    <a:srgbClr val="00B050"/>
                  </a:solidFill>
                </a:rPr>
                <a:t>Article </a:t>
              </a:r>
              <a:r>
                <a:rPr lang="en-US" i="1" smtClean="0"/>
                <a:t>(a, an, the)</a:t>
              </a:r>
            </a:p>
            <a:p>
              <a:pPr algn="ctr"/>
              <a:r>
                <a:rPr lang="en-US" smtClean="0">
                  <a:solidFill>
                    <a:schemeClr val="accent6">
                      <a:lumMod val="75000"/>
                    </a:schemeClr>
                  </a:solidFill>
                </a:rPr>
                <a:t>Demonstrative </a:t>
              </a:r>
              <a:r>
                <a:rPr lang="en-US" i="1" smtClean="0"/>
                <a:t>(this, that)</a:t>
              </a:r>
            </a:p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Possessive </a:t>
              </a:r>
              <a:r>
                <a:rPr lang="en-US" i="1" smtClean="0"/>
                <a:t>(my, your, Jim’s)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rgbClr val="00B050"/>
                  </a:solidFill>
                </a:rPr>
                <a:t>a </a:t>
              </a:r>
              <a:r>
                <a:rPr lang="en-US" i="1" smtClean="0"/>
                <a:t>book,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this</a:t>
              </a:r>
              <a:r>
                <a:rPr lang="en-US" i="1" smtClean="0"/>
                <a:t> car, </a:t>
              </a:r>
              <a:r>
                <a:rPr lang="en-US" i="1" smtClean="0">
                  <a:solidFill>
                    <a:srgbClr val="FF0000"/>
                  </a:solidFill>
                </a:rPr>
                <a:t>my</a:t>
              </a:r>
              <a:r>
                <a:rPr lang="en-US" i="1" smtClean="0"/>
                <a:t> name</a:t>
              </a:r>
              <a:endParaRPr lang="en-US" i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53000" y="1524000"/>
              <a:ext cx="3352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7030A0"/>
                  </a:solidFill>
                </a:rPr>
                <a:t>Q</a:t>
              </a:r>
              <a:r>
                <a:rPr lang="en-US" sz="2400" b="1" smtClean="0">
                  <a:solidFill>
                    <a:srgbClr val="00B050"/>
                  </a:solidFill>
                </a:rPr>
                <a:t>uantifier</a:t>
              </a:r>
            </a:p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Ordinal</a:t>
              </a:r>
              <a:r>
                <a:rPr lang="en-US" smtClean="0"/>
                <a:t> + </a:t>
              </a:r>
              <a:r>
                <a:rPr lang="en-US" smtClean="0">
                  <a:solidFill>
                    <a:srgbClr val="0070C0"/>
                  </a:solidFill>
                </a:rPr>
                <a:t>Indefinite</a:t>
              </a:r>
              <a:r>
                <a:rPr lang="en-US" smtClean="0"/>
                <a:t> + </a:t>
              </a:r>
              <a:r>
                <a:rPr lang="en-US" smtClean="0">
                  <a:solidFill>
                    <a:srgbClr val="00B050"/>
                  </a:solidFill>
                </a:rPr>
                <a:t>Cardinal</a:t>
              </a:r>
            </a:p>
            <a:p>
              <a:pPr algn="ctr"/>
              <a:r>
                <a:rPr lang="en-US" i="1" smtClean="0"/>
                <a:t>E.g. The </a:t>
              </a:r>
              <a:r>
                <a:rPr lang="en-US" i="1" smtClean="0">
                  <a:solidFill>
                    <a:srgbClr val="7030A0"/>
                  </a:solidFill>
                </a:rPr>
                <a:t>first</a:t>
              </a:r>
              <a:r>
                <a:rPr lang="en-US" i="1" smtClean="0"/>
                <a:t> </a:t>
              </a:r>
              <a:r>
                <a:rPr lang="en-US" i="1" smtClean="0">
                  <a:solidFill>
                    <a:srgbClr val="0070C0"/>
                  </a:solidFill>
                </a:rPr>
                <a:t>few</a:t>
              </a:r>
              <a:r>
                <a:rPr lang="en-US" i="1" smtClean="0"/>
                <a:t> </a:t>
              </a:r>
              <a:r>
                <a:rPr lang="en-US" i="1" smtClean="0">
                  <a:solidFill>
                    <a:srgbClr val="00B050"/>
                  </a:solidFill>
                </a:rPr>
                <a:t>thousand</a:t>
              </a:r>
              <a:r>
                <a:rPr lang="en-US" i="1" smtClean="0"/>
                <a:t> men</a:t>
              </a:r>
              <a:endParaRPr lang="en-US" i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4835099"/>
              <a:ext cx="2438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A</a:t>
              </a:r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djective</a:t>
              </a:r>
            </a:p>
            <a:p>
              <a:pPr algn="ctr"/>
              <a:r>
                <a:rPr lang="en-US" b="1" smtClean="0">
                  <a:solidFill>
                    <a:srgbClr val="0070C0"/>
                  </a:solidFill>
                </a:rPr>
                <a:t>OSHACOMPD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1664" y="4696598"/>
              <a:ext cx="25275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r>
                <a:rPr lang="en-US" sz="2400" b="1" smtClean="0"/>
                <a:t>oun modifier</a:t>
              </a:r>
            </a:p>
            <a:p>
              <a:pPr algn="ctr"/>
              <a:r>
                <a:rPr lang="en-US" i="1" smtClean="0"/>
                <a:t>E.g.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Postage</a:t>
              </a:r>
              <a:r>
                <a:rPr lang="en-US" i="1" smtClean="0"/>
                <a:t> stamps, </a:t>
              </a:r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shop</a:t>
              </a:r>
              <a:r>
                <a:rPr lang="en-US" i="1" smtClean="0"/>
                <a:t> windows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2667000" y="2539663"/>
              <a:ext cx="304800" cy="508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819400" y="4038600"/>
              <a:ext cx="685800" cy="6579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670484" y="2539664"/>
              <a:ext cx="587316" cy="58453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7" idx="0"/>
            </p:cNvCxnSpPr>
            <p:nvPr/>
          </p:nvCxnSpPr>
          <p:spPr>
            <a:xfrm flipH="1">
              <a:off x="4876800" y="4114800"/>
              <a:ext cx="228600" cy="72029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553200" y="4038600"/>
              <a:ext cx="511116" cy="6579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47800" y="6248400"/>
              <a:ext cx="6248400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FF0000"/>
                  </a:solidFill>
                </a:rPr>
                <a:t>One third of </a:t>
              </a:r>
              <a:r>
                <a:rPr lang="en-US" sz="2000" smtClean="0">
                  <a:solidFill>
                    <a:srgbClr val="0070C0"/>
                  </a:solidFill>
                </a:rPr>
                <a:t>my </a:t>
              </a:r>
              <a:r>
                <a:rPr lang="en-US" sz="2000" smtClean="0">
                  <a:solidFill>
                    <a:srgbClr val="7030A0"/>
                  </a:solidFill>
                </a:rPr>
                <a:t>first few thousand </a:t>
              </a:r>
              <a:r>
                <a:rPr lang="en-US" sz="2000" smtClean="0">
                  <a:solidFill>
                    <a:srgbClr val="00B050"/>
                  </a:solidFill>
                </a:rPr>
                <a:t>beautiful </a:t>
              </a:r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cable </a:t>
              </a:r>
              <a:r>
                <a:rPr lang="en-US" sz="2000" smtClean="0"/>
                <a:t>cars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892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Pre-modification – </a:t>
            </a:r>
            <a:r>
              <a:rPr lang="en-US" sz="32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PIQ</a:t>
            </a:r>
            <a:r>
              <a:rPr lang="en-US" smtClean="0">
                <a:solidFill>
                  <a:srgbClr val="FFFF00"/>
                </a:solidFill>
              </a:rPr>
              <a:t>A</a:t>
            </a:r>
            <a:r>
              <a:rPr lang="en-US" sz="32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endParaRPr lang="en-US" sz="3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219200"/>
            <a:ext cx="8991600" cy="5356086"/>
            <a:chOff x="0" y="1219200"/>
            <a:chExt cx="8991600" cy="5356086"/>
          </a:xfrm>
        </p:grpSpPr>
        <p:sp>
          <p:nvSpPr>
            <p:cNvPr id="3" name="Rectangle 2"/>
            <p:cNvSpPr/>
            <p:nvPr/>
          </p:nvSpPr>
          <p:spPr>
            <a:xfrm>
              <a:off x="381000" y="2428269"/>
              <a:ext cx="8382000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0800" b="1" spc="50" smtClean="0">
                  <a:ln w="11430"/>
                  <a:gradFill flip="none" rotWithShape="1">
                    <a:gsLst>
                      <a:gs pos="0">
                        <a:srgbClr val="00B050"/>
                      </a:gs>
                      <a:gs pos="72000">
                        <a:srgbClr val="FFFF00"/>
                      </a:gs>
                      <a:gs pos="47000">
                        <a:srgbClr val="FF0000"/>
                      </a:gs>
                      <a:gs pos="22000">
                        <a:srgbClr val="FFFF00"/>
                      </a:gs>
                      <a:gs pos="100000">
                        <a:srgbClr val="0066FF"/>
                      </a:gs>
                    </a:gsLst>
                    <a:lin ang="900000" scaled="0"/>
                    <a:tileRect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OSHACOMPD</a:t>
              </a:r>
              <a:endParaRPr lang="en-US" sz="10800" b="1" cap="none" spc="50">
                <a:ln w="11430"/>
                <a:gradFill flip="none" rotWithShape="1">
                  <a:gsLst>
                    <a:gs pos="0">
                      <a:srgbClr val="00B050"/>
                    </a:gs>
                    <a:gs pos="72000">
                      <a:srgbClr val="FFFF00"/>
                    </a:gs>
                    <a:gs pos="47000">
                      <a:srgbClr val="FF0000"/>
                    </a:gs>
                    <a:gs pos="22000">
                      <a:srgbClr val="FFFF00"/>
                    </a:gs>
                    <a:gs pos="100000">
                      <a:srgbClr val="0066FF"/>
                    </a:gs>
                  </a:gsLst>
                  <a:lin ang="900000" scaled="0"/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291975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O</a:t>
              </a:r>
              <a:r>
                <a:rPr lang="en-US" sz="2400" b="1" smtClean="0"/>
                <a:t>pinion</a:t>
              </a:r>
            </a:p>
            <a:p>
              <a:pPr algn="ctr"/>
              <a:r>
                <a:rPr lang="en-US" i="1" smtClean="0"/>
                <a:t>Great / Beautiful</a:t>
              </a:r>
              <a:endParaRPr lang="en-US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0" y="4851737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Sh</a:t>
              </a:r>
              <a:r>
                <a:rPr lang="en-US" sz="2400" b="1" smtClean="0"/>
                <a:t>ape</a:t>
              </a:r>
            </a:p>
            <a:p>
              <a:pPr algn="ctr"/>
              <a:r>
                <a:rPr lang="en-US" i="1" smtClean="0"/>
                <a:t>Round / square / Pointed</a:t>
              </a:r>
              <a:endParaRPr lang="en-US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42469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S</a:t>
              </a:r>
              <a:r>
                <a:rPr lang="en-US" sz="2400" b="1" smtClean="0"/>
                <a:t>ize</a:t>
              </a:r>
            </a:p>
            <a:p>
              <a:pPr algn="ctr"/>
              <a:r>
                <a:rPr lang="en-US" i="1" smtClean="0"/>
                <a:t>Big / long / wide</a:t>
              </a:r>
              <a:endParaRPr 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9501" y="4281844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C</a:t>
              </a:r>
              <a:r>
                <a:rPr lang="en-US" sz="2400" b="1" smtClean="0"/>
                <a:t>olor</a:t>
              </a:r>
            </a:p>
            <a:p>
              <a:pPr algn="ctr"/>
              <a:r>
                <a:rPr lang="en-US" i="1" smtClean="0"/>
                <a:t>Blue / reddish</a:t>
              </a:r>
              <a:endParaRPr 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7048" y="1219200"/>
              <a:ext cx="2070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en-US" sz="2400" b="1" smtClean="0"/>
                <a:t>ge</a:t>
              </a:r>
            </a:p>
            <a:p>
              <a:pPr algn="ctr"/>
              <a:r>
                <a:rPr lang="en-US" i="1" smtClean="0"/>
                <a:t>Old / middle-aged</a:t>
              </a:r>
              <a:endParaRPr lang="en-US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818669"/>
              <a:ext cx="2438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O</a:t>
              </a:r>
              <a:r>
                <a:rPr lang="en-US" sz="2400" b="1" smtClean="0"/>
                <a:t>rigin</a:t>
              </a:r>
            </a:p>
            <a:p>
              <a:pPr algn="ctr"/>
              <a:r>
                <a:rPr lang="en-US" i="1" smtClean="0"/>
                <a:t>Vietnamese</a:t>
              </a:r>
              <a:endParaRPr 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400" y="1590069"/>
              <a:ext cx="2514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B050"/>
                  </a:solidFill>
                </a:rPr>
                <a:t>P</a:t>
              </a:r>
              <a:r>
                <a:rPr lang="en-US" sz="2400" b="1" smtClean="0"/>
                <a:t>resent Participle</a:t>
              </a:r>
            </a:p>
            <a:p>
              <a:pPr algn="ctr"/>
              <a:r>
                <a:rPr lang="en-US" i="1" smtClean="0"/>
                <a:t>Writing/ Dining</a:t>
              </a:r>
              <a:endParaRPr lang="en-US" i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4800" y="4434244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9900"/>
                  </a:solidFill>
                </a:rPr>
                <a:t>M</a:t>
              </a:r>
              <a:r>
                <a:rPr lang="en-US" sz="2400" b="1" smtClean="0"/>
                <a:t>aterial</a:t>
              </a:r>
            </a:p>
            <a:p>
              <a:pPr algn="ctr"/>
              <a:r>
                <a:rPr lang="en-US" i="1" smtClean="0"/>
                <a:t>Cotton / steel</a:t>
              </a:r>
              <a:endParaRPr lang="en-US" i="1"/>
            </a:p>
          </p:txBody>
        </p: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990600" y="3910975"/>
              <a:ext cx="4457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</p:cNvCxnSpPr>
            <p:nvPr/>
          </p:nvCxnSpPr>
          <p:spPr>
            <a:xfrm>
              <a:off x="1905000" y="2481133"/>
              <a:ext cx="0" cy="22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28800" y="3977044"/>
              <a:ext cx="1066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</p:cNvCxnSpPr>
            <p:nvPr/>
          </p:nvCxnSpPr>
          <p:spPr>
            <a:xfrm flipH="1" flipV="1">
              <a:off x="2362200" y="4105365"/>
              <a:ext cx="76200" cy="7463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2"/>
            </p:cNvCxnSpPr>
            <p:nvPr/>
          </p:nvCxnSpPr>
          <p:spPr>
            <a:xfrm>
              <a:off x="3562224" y="1957864"/>
              <a:ext cx="0" cy="749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0"/>
            </p:cNvCxnSpPr>
            <p:nvPr/>
          </p:nvCxnSpPr>
          <p:spPr>
            <a:xfrm flipV="1">
              <a:off x="4387701" y="3900844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</p:cNvCxnSpPr>
            <p:nvPr/>
          </p:nvCxnSpPr>
          <p:spPr>
            <a:xfrm>
              <a:off x="5181600" y="2557333"/>
              <a:ext cx="0" cy="193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2"/>
            </p:cNvCxnSpPr>
            <p:nvPr/>
          </p:nvCxnSpPr>
          <p:spPr>
            <a:xfrm flipH="1">
              <a:off x="7258050" y="2328733"/>
              <a:ext cx="247650" cy="421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</p:cNvCxnSpPr>
            <p:nvPr/>
          </p:nvCxnSpPr>
          <p:spPr>
            <a:xfrm flipV="1">
              <a:off x="6235700" y="3910975"/>
              <a:ext cx="0" cy="5232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65100" y="5867400"/>
              <a:ext cx="8826500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</a:rPr>
                <a:t>Your </a:t>
              </a:r>
              <a:r>
                <a:rPr lang="en-US" sz="2000" b="1" smtClean="0">
                  <a:solidFill>
                    <a:srgbClr val="7030A0"/>
                  </a:solidFill>
                </a:rPr>
                <a:t>first three </a:t>
              </a:r>
              <a:r>
                <a:rPr lang="en-US" sz="2000" b="1" smtClean="0">
                  <a:solidFill>
                    <a:srgbClr val="00B050"/>
                  </a:solidFill>
                </a:rPr>
                <a:t>beautiful long pointed ancient blue Vietnamese steel writing </a:t>
              </a:r>
              <a:r>
                <a:rPr lang="en-US" sz="2000" b="1" smtClean="0"/>
                <a:t>sticks</a:t>
              </a:r>
            </a:p>
            <a:p>
              <a:pPr algn="ctr"/>
              <a:r>
                <a:rPr lang="en-US" sz="2000" b="1" smtClean="0">
                  <a:solidFill>
                    <a:srgbClr val="0070C0"/>
                  </a:solidFill>
                </a:rPr>
                <a:t>Your baby’s </a:t>
              </a:r>
              <a:r>
                <a:rPr lang="en-US" sz="2000" b="1" smtClean="0">
                  <a:solidFill>
                    <a:srgbClr val="7030A0"/>
                  </a:solidFill>
                </a:rPr>
                <a:t>last five </a:t>
              </a:r>
              <a:r>
                <a:rPr lang="en-US" sz="2000" b="1" smtClean="0">
                  <a:solidFill>
                    <a:srgbClr val="00B050"/>
                  </a:solidFill>
                </a:rPr>
                <a:t>very cute and adorable sleeping facial </a:t>
              </a:r>
              <a:r>
                <a:rPr lang="en-US" sz="2000" b="1" smtClean="0"/>
                <a:t>expressions</a:t>
              </a:r>
              <a:endParaRPr lang="en-US" sz="2000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153" y="4434244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D</a:t>
              </a:r>
              <a:r>
                <a:rPr lang="en-US" sz="2400" b="1" smtClean="0"/>
                <a:t>enominal</a:t>
              </a:r>
            </a:p>
            <a:p>
              <a:pPr algn="ctr"/>
              <a:r>
                <a:rPr lang="en-US" i="1" smtClean="0"/>
                <a:t>Medical / social</a:t>
              </a:r>
              <a:endParaRPr lang="en-US" i="1"/>
            </a:p>
          </p:txBody>
        </p:sp>
        <p:cxnSp>
          <p:nvCxnSpPr>
            <p:cNvPr id="23" name="Straight Arrow Connector 22"/>
            <p:cNvCxnSpPr>
              <a:stCxn id="31" idx="0"/>
            </p:cNvCxnSpPr>
            <p:nvPr/>
          </p:nvCxnSpPr>
          <p:spPr>
            <a:xfrm flipV="1">
              <a:off x="8042053" y="3900844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4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Pre-modification – Simple version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76200" y="1520974"/>
            <a:ext cx="9220200" cy="4041626"/>
            <a:chOff x="-76200" y="1447800"/>
            <a:chExt cx="9220200" cy="4041626"/>
          </a:xfrm>
        </p:grpSpPr>
        <p:sp>
          <p:nvSpPr>
            <p:cNvPr id="3" name="Rectangle 2"/>
            <p:cNvSpPr/>
            <p:nvPr/>
          </p:nvSpPr>
          <p:spPr>
            <a:xfrm>
              <a:off x="-44492" y="2656869"/>
              <a:ext cx="9112292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8800" b="1" spc="50" smtClean="0">
                  <a:ln w="11430"/>
                  <a:gradFill flip="none" rotWithShape="1">
                    <a:gsLst>
                      <a:gs pos="0">
                        <a:srgbClr val="00B050"/>
                      </a:gs>
                      <a:gs pos="72000">
                        <a:srgbClr val="FFFF00"/>
                      </a:gs>
                      <a:gs pos="47000">
                        <a:srgbClr val="FF0000"/>
                      </a:gs>
                      <a:gs pos="22000">
                        <a:srgbClr val="FFFF00"/>
                      </a:gs>
                      <a:gs pos="100000">
                        <a:srgbClr val="0066FF"/>
                      </a:gs>
                    </a:gsLst>
                    <a:lin ang="900000" scaled="0"/>
                    <a:tileRect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APOCOSHACOMP</a:t>
              </a:r>
              <a:endParaRPr lang="en-US" sz="8800" b="1" cap="none" spc="50">
                <a:ln w="11430"/>
                <a:gradFill flip="none" rotWithShape="1">
                  <a:gsLst>
                    <a:gs pos="0">
                      <a:srgbClr val="00B050"/>
                    </a:gs>
                    <a:gs pos="72000">
                      <a:srgbClr val="FFFF00"/>
                    </a:gs>
                    <a:gs pos="47000">
                      <a:srgbClr val="FF0000"/>
                    </a:gs>
                    <a:gs pos="22000">
                      <a:srgbClr val="FFFF00"/>
                    </a:gs>
                    <a:gs pos="100000">
                      <a:srgbClr val="0066FF"/>
                    </a:gs>
                  </a:gsLst>
                  <a:lin ang="900000" scaled="0"/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76200" y="4123492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E39"/>
                  </a:solidFill>
                </a:rPr>
                <a:t>A</a:t>
              </a:r>
              <a:r>
                <a:rPr lang="en-US" sz="2400" b="1" smtClean="0"/>
                <a:t>rticle</a:t>
              </a:r>
            </a:p>
            <a:p>
              <a:pPr algn="ctr"/>
              <a:r>
                <a:rPr lang="en-US" i="1" smtClean="0"/>
                <a:t>The / A / An</a:t>
              </a:r>
              <a:endParaRPr lang="en-US" i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" y="2042249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E39"/>
                  </a:solidFill>
                </a:rPr>
                <a:t>P</a:t>
              </a:r>
              <a:r>
                <a:rPr lang="en-US" sz="2400" b="1" smtClean="0"/>
                <a:t>ossessive</a:t>
              </a:r>
            </a:p>
            <a:p>
              <a:pPr algn="ctr"/>
              <a:r>
                <a:rPr lang="en-US" i="1" smtClean="0"/>
                <a:t>Your / Jim’s</a:t>
              </a:r>
              <a:endParaRPr lang="en-US" i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4724400"/>
              <a:ext cx="162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rdinal</a:t>
              </a:r>
            </a:p>
            <a:p>
              <a:pPr algn="ctr"/>
              <a:r>
                <a:rPr lang="en-US" i="1" smtClean="0"/>
                <a:t>First / second</a:t>
              </a:r>
              <a:endParaRPr lang="en-US" i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2200" y="4191000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pinion</a:t>
              </a:r>
            </a:p>
            <a:p>
              <a:pPr algn="ctr"/>
              <a:r>
                <a:rPr lang="en-US" i="1" smtClean="0"/>
                <a:t>Great / Beautiful</a:t>
              </a:r>
              <a:endParaRPr lang="en-US" i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0" y="1631841"/>
              <a:ext cx="154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2400" b="1" smtClean="0"/>
                <a:t>ardinal</a:t>
              </a:r>
            </a:p>
            <a:p>
              <a:pPr algn="ctr"/>
              <a:r>
                <a:rPr lang="en-US" i="1" smtClean="0"/>
                <a:t>Two / three</a:t>
              </a:r>
              <a:endParaRPr lang="en-US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0" y="4750762"/>
              <a:ext cx="289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Sh</a:t>
              </a:r>
              <a:r>
                <a:rPr lang="en-US" sz="2400" b="1" smtClean="0"/>
                <a:t>ape</a:t>
              </a:r>
            </a:p>
            <a:p>
              <a:pPr algn="ctr"/>
              <a:r>
                <a:rPr lang="en-US" i="1" smtClean="0"/>
                <a:t>Round / square / Pointed</a:t>
              </a:r>
              <a:endParaRPr lang="en-US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1971069"/>
              <a:ext cx="1981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S</a:t>
              </a:r>
              <a:r>
                <a:rPr lang="en-US" sz="2400" b="1" smtClean="0"/>
                <a:t>ize</a:t>
              </a:r>
            </a:p>
            <a:p>
              <a:pPr algn="ctr"/>
              <a:r>
                <a:rPr lang="en-US" i="1" smtClean="0"/>
                <a:t>Big / long / wide</a:t>
              </a:r>
              <a:endParaRPr 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9700" y="4257069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2400" b="1" smtClean="0"/>
                <a:t>olor</a:t>
              </a:r>
            </a:p>
            <a:p>
              <a:pPr algn="ctr"/>
              <a:r>
                <a:rPr lang="en-US" i="1" smtClean="0"/>
                <a:t>Blue / reddish</a:t>
              </a:r>
              <a:endParaRPr 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848" y="1447800"/>
              <a:ext cx="2070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en-US" sz="2400" b="1" smtClean="0"/>
                <a:t>ge</a:t>
              </a:r>
            </a:p>
            <a:p>
              <a:pPr algn="ctr"/>
              <a:r>
                <a:rPr lang="en-US" i="1" smtClean="0"/>
                <a:t>Old / middle-aged</a:t>
              </a:r>
              <a:endParaRPr lang="en-US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2047269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sz="2400" b="1" smtClean="0"/>
                <a:t>rigin</a:t>
              </a:r>
            </a:p>
            <a:p>
              <a:pPr algn="ctr"/>
              <a:r>
                <a:rPr lang="en-US" i="1" smtClean="0"/>
                <a:t>Vietnamese</a:t>
              </a:r>
              <a:endParaRPr 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0000" y="1818669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P</a:t>
              </a:r>
              <a:r>
                <a:rPr lang="en-US" sz="2400" b="1" smtClean="0"/>
                <a:t>urpose</a:t>
              </a:r>
            </a:p>
            <a:p>
              <a:pPr algn="ctr"/>
              <a:r>
                <a:rPr lang="en-US" i="1" smtClean="0"/>
                <a:t>Sport / Dining</a:t>
              </a:r>
              <a:endParaRPr lang="en-US" i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2600" y="4409469"/>
              <a:ext cx="1701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M</a:t>
              </a:r>
              <a:r>
                <a:rPr lang="en-US" sz="2400" b="1" smtClean="0"/>
                <a:t>aterial</a:t>
              </a:r>
            </a:p>
            <a:p>
              <a:pPr algn="ctr"/>
              <a:r>
                <a:rPr lang="en-US" i="1" smtClean="0"/>
                <a:t>Cotton / steel</a:t>
              </a:r>
              <a:endParaRPr lang="en-US" i="1"/>
            </a:p>
          </p:txBody>
        </p:sp>
        <p:cxnSp>
          <p:nvCxnSpPr>
            <p:cNvPr id="17" name="Straight Arrow Connector 16"/>
            <p:cNvCxnSpPr>
              <a:stCxn id="5" idx="2"/>
            </p:cNvCxnSpPr>
            <p:nvPr/>
          </p:nvCxnSpPr>
          <p:spPr>
            <a:xfrm rot="16200000" flipH="1">
              <a:off x="1072069" y="2788344"/>
              <a:ext cx="154562" cy="13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rot="5400000" flipH="1" flipV="1">
              <a:off x="481280" y="3918972"/>
              <a:ext cx="409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>
            <a:xfrm rot="5400000">
              <a:off x="2473415" y="2652990"/>
              <a:ext cx="5649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</p:cNvCxnSpPr>
            <p:nvPr/>
          </p:nvCxnSpPr>
          <p:spPr>
            <a:xfrm rot="5400000" flipH="1" flipV="1">
              <a:off x="1527686" y="4270886"/>
              <a:ext cx="805428" cy="10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rot="5400000" flipH="1" flipV="1">
              <a:off x="3184588" y="3978212"/>
              <a:ext cx="381000" cy="44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</p:cNvCxnSpPr>
            <p:nvPr/>
          </p:nvCxnSpPr>
          <p:spPr>
            <a:xfrm rot="5400000">
              <a:off x="4001929" y="2822604"/>
              <a:ext cx="2257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86200" y="3876069"/>
              <a:ext cx="1066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</p:cNvCxnSpPr>
            <p:nvPr/>
          </p:nvCxnSpPr>
          <p:spPr>
            <a:xfrm flipH="1" flipV="1">
              <a:off x="4419600" y="4004390"/>
              <a:ext cx="76200" cy="7463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2"/>
            </p:cNvCxnSpPr>
            <p:nvPr/>
          </p:nvCxnSpPr>
          <p:spPr>
            <a:xfrm rot="5400000">
              <a:off x="5016519" y="2560969"/>
              <a:ext cx="7490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0"/>
            </p:cNvCxnSpPr>
            <p:nvPr/>
          </p:nvCxnSpPr>
          <p:spPr>
            <a:xfrm rot="5400000" flipH="1" flipV="1">
              <a:off x="5867400" y="4066569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</p:cNvCxnSpPr>
            <p:nvPr/>
          </p:nvCxnSpPr>
          <p:spPr>
            <a:xfrm rot="5400000">
              <a:off x="6608981" y="2882552"/>
              <a:ext cx="1932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2"/>
            </p:cNvCxnSpPr>
            <p:nvPr/>
          </p:nvCxnSpPr>
          <p:spPr>
            <a:xfrm rot="5400000">
              <a:off x="8171081" y="2768252"/>
              <a:ext cx="4218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5" idx="0"/>
            </p:cNvCxnSpPr>
            <p:nvPr/>
          </p:nvCxnSpPr>
          <p:spPr>
            <a:xfrm rot="16200000" flipV="1">
              <a:off x="7385050" y="4111019"/>
              <a:ext cx="533400" cy="63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65100" y="6019800"/>
            <a:ext cx="882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Your first three beautiful long pointed ancient blue Vietnamese steel sport sticks</a:t>
            </a:r>
            <a:endParaRPr 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Adjective, Adverb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84350"/>
              </p:ext>
            </p:extLst>
          </p:nvPr>
        </p:nvGraphicFramePr>
        <p:xfrm>
          <a:off x="76200" y="1295400"/>
          <a:ext cx="6553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0574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fastest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alive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Somebody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brave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 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strange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very strange about him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Blood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royal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Heir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apparent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room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above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room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above us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before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before this one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nice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time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right before this one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00800" y="2209800"/>
            <a:ext cx="2438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Adjective post-modification </a:t>
            </a:r>
            <a:r>
              <a:rPr lang="en-US" sz="1400" smtClean="0"/>
              <a:t>is found usually with </a:t>
            </a:r>
            <a:r>
              <a:rPr lang="en-US" sz="1400" i="1" smtClean="0">
                <a:solidFill>
                  <a:srgbClr val="0070C0"/>
                </a:solidFill>
              </a:rPr>
              <a:t>indefinite pronouns</a:t>
            </a:r>
            <a:r>
              <a:rPr lang="en-US" sz="1400" smtClean="0"/>
              <a:t> as head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400800" y="3801437"/>
            <a:ext cx="2438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Adjectives </a:t>
            </a:r>
            <a:r>
              <a:rPr lang="en-US" sz="1400" smtClean="0"/>
              <a:t>do not normally come after nouns, except in a few </a:t>
            </a:r>
            <a:r>
              <a:rPr lang="en-US" sz="1400" i="1" smtClean="0">
                <a:solidFill>
                  <a:srgbClr val="0070C0"/>
                </a:solidFill>
              </a:rPr>
              <a:t>set phrases</a:t>
            </a:r>
            <a:endParaRPr lang="en-US" sz="1400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307449"/>
            <a:ext cx="243840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0070C0"/>
                </a:solidFill>
              </a:rPr>
              <a:t>Adverb post-modification </a:t>
            </a:r>
            <a:r>
              <a:rPr lang="en-US" sz="1400" smtClean="0"/>
              <a:t>is more common than adjective one. Typically, it can be regarded as </a:t>
            </a:r>
            <a:r>
              <a:rPr lang="en-US" sz="1400" i="1" smtClean="0">
                <a:solidFill>
                  <a:srgbClr val="0070C0"/>
                </a:solidFill>
              </a:rPr>
              <a:t>reduction of a prepositional phrase</a:t>
            </a:r>
            <a:r>
              <a:rPr lang="en-US" sz="1400" smtClean="0"/>
              <a:t>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666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Relative clause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05433"/>
              </p:ext>
            </p:extLst>
          </p:nvPr>
        </p:nvGraphicFramePr>
        <p:xfrm>
          <a:off x="304800" y="1524000"/>
          <a:ext cx="8534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came</a:t>
                      </a:r>
                      <a:r>
                        <a:rPr lang="en-US" baseline="0" smtClean="0">
                          <a:solidFill>
                            <a:srgbClr val="0070C0"/>
                          </a:solidFill>
                        </a:rPr>
                        <a:t> here yesterday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hesitates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Somebody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(who) you know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Something 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(that) you know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lady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whose car was stolen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whose windows were broken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windows of which were broken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 most expensive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clothes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(that) she can afford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More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clothes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than I buy in a year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5867400"/>
            <a:ext cx="59436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</a:rPr>
              <a:t>A relative clause </a:t>
            </a:r>
            <a:r>
              <a:rPr lang="en-US" sz="1400" smtClean="0"/>
              <a:t>is a full clause, one of whose members consists of a relative pronoun as head, which refers back to the </a:t>
            </a:r>
            <a:r>
              <a:rPr lang="en-US" sz="1400" smtClean="0">
                <a:solidFill>
                  <a:srgbClr val="0070C0"/>
                </a:solidFill>
              </a:rPr>
              <a:t>head </a:t>
            </a:r>
            <a:r>
              <a:rPr lang="en-US" sz="1400" smtClean="0"/>
              <a:t>noun or a </a:t>
            </a:r>
            <a:r>
              <a:rPr lang="en-US" sz="1400" smtClean="0">
                <a:solidFill>
                  <a:srgbClr val="0070C0"/>
                </a:solidFill>
              </a:rPr>
              <a:t>pre-modifier </a:t>
            </a:r>
            <a:r>
              <a:rPr lang="en-US" sz="1400" smtClean="0"/>
              <a:t>of the noun phrase in which it occurs as a post-modifier.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824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</a:t>
            </a:r>
            <a:r>
              <a:rPr lang="en-US" smtClean="0"/>
              <a:t>of </a:t>
            </a:r>
            <a:r>
              <a:rPr lang="en-US" smtClean="0"/>
              <a:t>l</a:t>
            </a:r>
            <a:r>
              <a:rPr lang="en-US" smtClean="0"/>
              <a:t>inguistic </a:t>
            </a:r>
            <a:r>
              <a:rPr lang="en-US"/>
              <a:t>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517"/>
            <a:ext cx="46767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92333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Post-modification – Non-finite clause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92980"/>
              </p:ext>
            </p:extLst>
          </p:nvPr>
        </p:nvGraphicFramePr>
        <p:xfrm>
          <a:off x="304800" y="1645920"/>
          <a:ext cx="8534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to</a:t>
                      </a:r>
                      <a:r>
                        <a:rPr lang="en-US" baseline="0" smtClean="0">
                          <a:solidFill>
                            <a:srgbClr val="0070C0"/>
                          </a:solidFill>
                        </a:rPr>
                        <a:t> answer this question</a:t>
                      </a:r>
                    </a:p>
                    <a:p>
                      <a:pPr algn="ctr"/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(= who should answer this question)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coming down the road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which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is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coming down the road)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to ask about the question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you should ask about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the question)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Someone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knowing the circumstances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knows the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circumstances)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expected to arrive at any moment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expected to arrive at any moment)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5791200"/>
            <a:ext cx="59436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</a:rPr>
              <a:t>Non-finite clauses </a:t>
            </a:r>
            <a:r>
              <a:rPr lang="en-US" sz="1400" smtClean="0"/>
              <a:t>are clauses usually without subjects, introduced by a non-finite form of the verb. There are 3 kinds: infinitive clause,  present participle clause, and past participle clause.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671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Post-modification </a:t>
            </a:r>
            <a:r>
              <a:rPr lang="en-US" smtClean="0"/>
              <a:t>– Prepositional phrase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0745"/>
              </p:ext>
            </p:extLst>
          </p:nvPr>
        </p:nvGraphicFramePr>
        <p:xfrm>
          <a:off x="304800" y="1645920"/>
          <a:ext cx="85344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after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after me)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in the queue </a:t>
                      </a:r>
                      <a:r>
                        <a:rPr lang="en-US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the boat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in the queue on the boat)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Newspaper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as a propaganda instrument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which is used as</a:t>
                      </a:r>
                      <a:r>
                        <a:rPr lang="en-US" baseline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a propaganda instrument)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of the hour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(= who is the focus of the hour)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girl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with freckles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5877580"/>
            <a:ext cx="5943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The </a:t>
            </a:r>
            <a:r>
              <a:rPr lang="en-US" sz="1400" smtClean="0">
                <a:solidFill>
                  <a:srgbClr val="0070C0"/>
                </a:solidFill>
              </a:rPr>
              <a:t>most frequently </a:t>
            </a:r>
            <a:r>
              <a:rPr lang="en-US" sz="1400" smtClean="0">
                <a:solidFill>
                  <a:schemeClr val="tx1"/>
                </a:solidFill>
              </a:rPr>
              <a:t>occurring kind of post-modifier in a noun phrase is a </a:t>
            </a:r>
            <a:r>
              <a:rPr lang="en-US" sz="1400" smtClean="0">
                <a:solidFill>
                  <a:srgbClr val="0070C0"/>
                </a:solidFill>
              </a:rPr>
              <a:t>prepositional phrase</a:t>
            </a:r>
            <a:r>
              <a:rPr lang="en-US" sz="1400" smtClean="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Post-modification </a:t>
            </a:r>
            <a:r>
              <a:rPr lang="en-US" smtClean="0"/>
              <a:t>– Summary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9863"/>
              </p:ext>
            </p:extLst>
          </p:nvPr>
        </p:nvGraphicFramePr>
        <p:xfrm>
          <a:off x="304800" y="1600200"/>
          <a:ext cx="853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1336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Pre-modification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Noun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Post-modification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boy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who is standing 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standing 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behind me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behind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cow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which is grazing in the meadow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grazing in the meadow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  <a:sym typeface="Wingdings"/>
                        </a:rPr>
                        <a:t>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in the meadow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3744" y="6029980"/>
            <a:ext cx="5943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In brief, </a:t>
            </a:r>
            <a:r>
              <a:rPr lang="en-US" sz="1400" smtClean="0">
                <a:solidFill>
                  <a:srgbClr val="0070C0"/>
                </a:solidFill>
              </a:rPr>
              <a:t>relative clause </a:t>
            </a:r>
            <a:r>
              <a:rPr lang="en-US" sz="1400" smtClean="0">
                <a:solidFill>
                  <a:schemeClr val="tx1"/>
                </a:solidFill>
              </a:rPr>
              <a:t>is the </a:t>
            </a:r>
            <a:r>
              <a:rPr lang="en-US" sz="1400" smtClean="0">
                <a:solidFill>
                  <a:srgbClr val="0070C0"/>
                </a:solidFill>
              </a:rPr>
              <a:t>main kind of post-modifier </a:t>
            </a:r>
            <a:r>
              <a:rPr lang="en-US" sz="1400" smtClean="0">
                <a:solidFill>
                  <a:schemeClr val="tx1"/>
                </a:solidFill>
              </a:rPr>
              <a:t>in a noun phrase and </a:t>
            </a:r>
            <a:r>
              <a:rPr lang="en-US" sz="1400" smtClean="0">
                <a:solidFill>
                  <a:srgbClr val="C00000"/>
                </a:solidFill>
              </a:rPr>
              <a:t>other kinds </a:t>
            </a:r>
            <a:r>
              <a:rPr lang="en-US" sz="1400" smtClean="0">
                <a:solidFill>
                  <a:schemeClr val="tx1"/>
                </a:solidFill>
              </a:rPr>
              <a:t>are often </a:t>
            </a:r>
            <a:r>
              <a:rPr lang="en-US" sz="1400" smtClean="0">
                <a:solidFill>
                  <a:srgbClr val="C00000"/>
                </a:solidFill>
              </a:rPr>
              <a:t>reductions </a:t>
            </a:r>
            <a:r>
              <a:rPr lang="en-US" sz="1400" smtClean="0">
                <a:solidFill>
                  <a:schemeClr val="tx1"/>
                </a:solidFill>
              </a:rPr>
              <a:t>of relative clauses.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structure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219200"/>
          <a:ext cx="85344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56360"/>
                <a:gridCol w="1706880"/>
                <a:gridCol w="135636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Prefix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Root / Stem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(Required)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Suffix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(Optional)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Happy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Happy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Unhappy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Un-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Happily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-ly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Suffixes can require some spelling changes in root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Unhappily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Un-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happ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-ly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Prefix and suffix can be added together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Industry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Industry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Industrial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Industrialize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-al-ize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More</a:t>
                      </a:r>
                      <a:r>
                        <a:rPr lang="en-US" sz="1400" baseline="0" smtClean="0"/>
                        <a:t> than 1 suffixes can be added</a:t>
                      </a:r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Industrialization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Industr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-al-iz-ation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Change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Change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Non-interchange</a:t>
                      </a:r>
                      <a:endParaRPr 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Non-inter-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change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More than 1 prefixes can be added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6443246"/>
            <a:ext cx="502920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Lists of common: </a:t>
            </a:r>
            <a:r>
              <a:rPr lang="en-US" sz="1600" smtClean="0">
                <a:hlinkClick r:id="rId2"/>
              </a:rPr>
              <a:t>prefixes</a:t>
            </a:r>
            <a:r>
              <a:rPr lang="en-US" sz="1600" smtClean="0"/>
              <a:t>, </a:t>
            </a:r>
            <a:r>
              <a:rPr lang="en-US" sz="1600" smtClean="0">
                <a:hlinkClick r:id="rId3"/>
              </a:rPr>
              <a:t>roots &amp; prefixes</a:t>
            </a:r>
            <a:r>
              <a:rPr lang="en-US" sz="1600" smtClean="0"/>
              <a:t>, </a:t>
            </a:r>
            <a:r>
              <a:rPr lang="en-US" sz="1600" smtClean="0">
                <a:hlinkClick r:id="rId4"/>
              </a:rPr>
              <a:t>suffixes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713136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inflection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it?</a:t>
            </a:r>
          </a:p>
          <a:p>
            <a:pPr lvl="1"/>
            <a:r>
              <a:rPr lang="en-US" smtClean="0"/>
              <a:t>The </a:t>
            </a:r>
            <a:r>
              <a:rPr lang="en-US"/>
              <a:t>modification of a word to </a:t>
            </a:r>
            <a:r>
              <a:rPr lang="en-US">
                <a:solidFill>
                  <a:srgbClr val="0070C0"/>
                </a:solidFill>
              </a:rPr>
              <a:t>express different grammatical categories</a:t>
            </a:r>
            <a:r>
              <a:rPr lang="en-US"/>
              <a:t> such as </a:t>
            </a:r>
            <a:r>
              <a:rPr lang="en-US" i="1"/>
              <a:t>tense</a:t>
            </a:r>
            <a:r>
              <a:rPr lang="en-US"/>
              <a:t>, </a:t>
            </a:r>
            <a:r>
              <a:rPr lang="en-US" i="1"/>
              <a:t>mood</a:t>
            </a:r>
            <a:r>
              <a:rPr lang="en-US"/>
              <a:t>, </a:t>
            </a:r>
            <a:r>
              <a:rPr lang="en-US" i="1"/>
              <a:t>voice</a:t>
            </a:r>
            <a:r>
              <a:rPr lang="en-US"/>
              <a:t>, </a:t>
            </a:r>
            <a:r>
              <a:rPr lang="en-US" i="1"/>
              <a:t>aspect</a:t>
            </a:r>
            <a:r>
              <a:rPr lang="en-US"/>
              <a:t>, </a:t>
            </a:r>
            <a:r>
              <a:rPr lang="en-US" i="1"/>
              <a:t>person</a:t>
            </a:r>
            <a:r>
              <a:rPr lang="en-US"/>
              <a:t>, </a:t>
            </a:r>
            <a:r>
              <a:rPr lang="en-US" i="1"/>
              <a:t>number</a:t>
            </a:r>
            <a:r>
              <a:rPr lang="en-US"/>
              <a:t>, </a:t>
            </a:r>
            <a:r>
              <a:rPr lang="en-US" i="1"/>
              <a:t>gender </a:t>
            </a:r>
            <a:r>
              <a:rPr lang="en-US"/>
              <a:t>and </a:t>
            </a:r>
            <a:r>
              <a:rPr lang="en-US" i="1" smtClean="0"/>
              <a:t>case</a:t>
            </a:r>
          </a:p>
          <a:p>
            <a:pPr lvl="1"/>
            <a:r>
              <a:rPr lang="en-US" smtClean="0"/>
              <a:t>The </a:t>
            </a:r>
            <a:r>
              <a:rPr lang="en-US"/>
              <a:t>inflection of </a:t>
            </a:r>
            <a:r>
              <a:rPr lang="en-US" i="1"/>
              <a:t>verbs</a:t>
            </a:r>
            <a:r>
              <a:rPr lang="en-US"/>
              <a:t> is also called </a:t>
            </a:r>
            <a:r>
              <a:rPr lang="en-US" b="1" smtClean="0">
                <a:solidFill>
                  <a:srgbClr val="0070C0"/>
                </a:solidFill>
              </a:rPr>
              <a:t>conjugation</a:t>
            </a:r>
          </a:p>
          <a:p>
            <a:pPr lvl="1"/>
            <a:r>
              <a:rPr lang="en-US" smtClean="0"/>
              <a:t>The </a:t>
            </a:r>
            <a:r>
              <a:rPr lang="en-US"/>
              <a:t>inflection of </a:t>
            </a:r>
            <a:r>
              <a:rPr lang="en-US" i="1"/>
              <a:t>nouns</a:t>
            </a:r>
            <a:r>
              <a:rPr lang="en-US"/>
              <a:t>, </a:t>
            </a:r>
            <a:r>
              <a:rPr lang="en-US" i="1"/>
              <a:t>adjectives</a:t>
            </a:r>
            <a:r>
              <a:rPr lang="en-US"/>
              <a:t> and </a:t>
            </a:r>
            <a:r>
              <a:rPr lang="en-US" i="1"/>
              <a:t>pronouns</a:t>
            </a:r>
            <a:r>
              <a:rPr lang="en-US"/>
              <a:t> is also called </a:t>
            </a:r>
            <a:r>
              <a:rPr lang="en-US" b="1" smtClean="0">
                <a:solidFill>
                  <a:srgbClr val="0070C0"/>
                </a:solidFill>
              </a:rPr>
              <a:t>declension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en.wikipedia.org/wiki/Inflection</a:t>
            </a:r>
            <a:endParaRPr lang="en-US" smtClean="0"/>
          </a:p>
          <a:p>
            <a:r>
              <a:rPr lang="en-US" smtClean="0"/>
              <a:t>English is an </a:t>
            </a:r>
            <a:r>
              <a:rPr lang="en-US" b="1" smtClean="0">
                <a:solidFill>
                  <a:srgbClr val="0070C0"/>
                </a:solidFill>
              </a:rPr>
              <a:t>inflected</a:t>
            </a:r>
            <a:r>
              <a:rPr lang="en-US" smtClean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28854264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114800" y="5611584"/>
            <a:ext cx="2386064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Comparison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Betty is </a:t>
            </a:r>
            <a:r>
              <a:rPr lang="en-US" sz="1400" smtClean="0">
                <a:solidFill>
                  <a:srgbClr val="C00000"/>
                </a:solidFill>
              </a:rPr>
              <a:t>short</a:t>
            </a:r>
            <a:r>
              <a:rPr lang="en-US" sz="1400" smtClean="0">
                <a:solidFill>
                  <a:schemeClr val="tx1"/>
                </a:solidFill>
              </a:rPr>
              <a:t> -&gt; Sarah is </a:t>
            </a:r>
            <a:r>
              <a:rPr lang="en-US" sz="1400" smtClean="0">
                <a:solidFill>
                  <a:srgbClr val="C00000"/>
                </a:solidFill>
              </a:rPr>
              <a:t>shorter </a:t>
            </a:r>
            <a:r>
              <a:rPr lang="en-US" sz="1400" smtClean="0">
                <a:solidFill>
                  <a:schemeClr val="tx1"/>
                </a:solidFill>
              </a:rPr>
              <a:t>-&gt; Eva is the </a:t>
            </a:r>
            <a:r>
              <a:rPr lang="en-US" sz="1400" smtClean="0">
                <a:solidFill>
                  <a:srgbClr val="C00000"/>
                </a:solidFill>
              </a:rPr>
              <a:t>shortest.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I am </a:t>
            </a:r>
            <a:r>
              <a:rPr lang="en-US" sz="1400" smtClean="0">
                <a:solidFill>
                  <a:srgbClr val="C00000"/>
                </a:solidFill>
              </a:rPr>
              <a:t>good</a:t>
            </a:r>
            <a:r>
              <a:rPr lang="en-US" sz="1400" smtClean="0">
                <a:solidFill>
                  <a:schemeClr val="tx1"/>
                </a:solidFill>
              </a:rPr>
              <a:t> -&gt; He is </a:t>
            </a:r>
            <a:r>
              <a:rPr lang="en-US" sz="1400" smtClean="0">
                <a:solidFill>
                  <a:srgbClr val="C00000"/>
                </a:solidFill>
              </a:rPr>
              <a:t>better</a:t>
            </a:r>
            <a:r>
              <a:rPr lang="en-US" sz="1400" smtClean="0">
                <a:solidFill>
                  <a:schemeClr val="tx1"/>
                </a:solidFill>
              </a:rPr>
              <a:t> -&gt; She is the </a:t>
            </a:r>
            <a:r>
              <a:rPr lang="en-US" sz="1400" smtClean="0">
                <a:solidFill>
                  <a:srgbClr val="C00000"/>
                </a:solidFill>
              </a:rPr>
              <a:t>best.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4056" y="1375417"/>
            <a:ext cx="177085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I </a:t>
            </a:r>
            <a:r>
              <a:rPr lang="en-US" sz="1400" smtClean="0">
                <a:solidFill>
                  <a:srgbClr val="0070C0"/>
                </a:solidFill>
              </a:rPr>
              <a:t>play</a:t>
            </a:r>
            <a:r>
              <a:rPr lang="en-US" sz="1400" smtClean="0">
                <a:solidFill>
                  <a:srgbClr val="C00000"/>
                </a:solidFill>
              </a:rPr>
              <a:t> </a:t>
            </a:r>
            <a:r>
              <a:rPr lang="en-US" sz="1400" smtClean="0">
                <a:solidFill>
                  <a:schemeClr val="tx1"/>
                </a:solidFill>
              </a:rPr>
              <a:t>-&gt; She </a:t>
            </a:r>
            <a:r>
              <a:rPr lang="en-US" sz="1400" smtClean="0">
                <a:solidFill>
                  <a:srgbClr val="0070C0"/>
                </a:solidFill>
              </a:rPr>
              <a:t>plays</a:t>
            </a:r>
          </a:p>
          <a:p>
            <a:r>
              <a:rPr lang="en-US" sz="1400" b="1" smtClean="0"/>
              <a:t>Tense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I </a:t>
            </a:r>
            <a:r>
              <a:rPr lang="en-US" sz="1400" smtClean="0">
                <a:solidFill>
                  <a:srgbClr val="0070C0"/>
                </a:solidFill>
              </a:rPr>
              <a:t>play</a:t>
            </a:r>
            <a:r>
              <a:rPr lang="en-US" sz="1400" smtClean="0">
                <a:solidFill>
                  <a:schemeClr val="tx1"/>
                </a:solidFill>
              </a:rPr>
              <a:t> -&gt; I </a:t>
            </a:r>
            <a:r>
              <a:rPr lang="en-US" sz="1400" smtClean="0">
                <a:solidFill>
                  <a:srgbClr val="0070C0"/>
                </a:solidFill>
              </a:rPr>
              <a:t>played</a:t>
            </a:r>
            <a:r>
              <a:rPr lang="en-US" sz="1400" smtClean="0">
                <a:solidFill>
                  <a:schemeClr val="tx1"/>
                </a:solidFill>
              </a:rPr>
              <a:t> -&gt; I am </a:t>
            </a:r>
            <a:r>
              <a:rPr lang="en-US" sz="1400" smtClean="0">
                <a:solidFill>
                  <a:srgbClr val="0070C0"/>
                </a:solidFill>
              </a:rPr>
              <a:t>playing</a:t>
            </a:r>
            <a:endParaRPr lang="en-US" sz="140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Inflection examples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5" idx="7"/>
            <a:endCxn id="2" idx="4"/>
          </p:cNvCxnSpPr>
          <p:nvPr/>
        </p:nvCxnSpPr>
        <p:spPr>
          <a:xfrm flipV="1">
            <a:off x="4077493" y="4114800"/>
            <a:ext cx="608807" cy="8755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2" idx="1"/>
          </p:cNvCxnSpPr>
          <p:nvPr/>
        </p:nvCxnSpPr>
        <p:spPr>
          <a:xfrm>
            <a:off x="3006293" y="2607893"/>
            <a:ext cx="1222014" cy="4012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0"/>
            <a:endCxn id="5" idx="3"/>
          </p:cNvCxnSpPr>
          <p:nvPr/>
        </p:nvCxnSpPr>
        <p:spPr>
          <a:xfrm flipV="1">
            <a:off x="1232600" y="3065886"/>
            <a:ext cx="668000" cy="751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3" idx="5"/>
            <a:endCxn id="15" idx="2"/>
          </p:cNvCxnSpPr>
          <p:nvPr/>
        </p:nvCxnSpPr>
        <p:spPr>
          <a:xfrm>
            <a:off x="1690593" y="4922683"/>
            <a:ext cx="1281207" cy="5256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1"/>
            <a:endCxn id="2" idx="7"/>
          </p:cNvCxnSpPr>
          <p:nvPr/>
        </p:nvCxnSpPr>
        <p:spPr>
          <a:xfrm flipH="1">
            <a:off x="5144293" y="2105055"/>
            <a:ext cx="1866107" cy="904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1"/>
            <a:endCxn id="2" idx="6"/>
          </p:cNvCxnSpPr>
          <p:nvPr/>
        </p:nvCxnSpPr>
        <p:spPr>
          <a:xfrm flipH="1" flipV="1">
            <a:off x="5334000" y="3467100"/>
            <a:ext cx="1942307" cy="7612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3" idx="1"/>
            <a:endCxn id="33" idx="3"/>
          </p:cNvCxnSpPr>
          <p:nvPr/>
        </p:nvCxnSpPr>
        <p:spPr>
          <a:xfrm rot="16200000" flipH="1">
            <a:off x="316614" y="4464690"/>
            <a:ext cx="915986" cy="12700"/>
          </a:xfrm>
          <a:prstGeom prst="curvedConnector5">
            <a:avLst>
              <a:gd name="adj1" fmla="val -24957"/>
              <a:gd name="adj2" fmla="val -3655079"/>
              <a:gd name="adj3" fmla="val 11683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710893" y="1960193"/>
            <a:ext cx="1295400" cy="1295400"/>
            <a:chOff x="698500" y="1822340"/>
            <a:chExt cx="1295400" cy="1295400"/>
          </a:xfrm>
        </p:grpSpPr>
        <p:sp>
          <p:nvSpPr>
            <p:cNvPr id="5" name="Oval 4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8600" y="2819400"/>
            <a:ext cx="1295400" cy="1295400"/>
            <a:chOff x="2591197" y="2782333"/>
            <a:chExt cx="1295400" cy="1295400"/>
          </a:xfrm>
        </p:grpSpPr>
        <p:sp>
          <p:nvSpPr>
            <p:cNvPr id="2" name="Oval 1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48" name="5-Point Star 47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086600" y="4038600"/>
            <a:ext cx="1295400" cy="1299029"/>
            <a:chOff x="5600700" y="4859876"/>
            <a:chExt cx="1295400" cy="1299029"/>
          </a:xfrm>
        </p:grpSpPr>
        <p:grpSp>
          <p:nvGrpSpPr>
            <p:cNvPr id="27" name="Group 26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5-Point Star 48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4900" y="3816990"/>
            <a:ext cx="1295400" cy="1295400"/>
            <a:chOff x="698500" y="3365500"/>
            <a:chExt cx="1295400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sp>
          <p:nvSpPr>
            <p:cNvPr id="51" name="5-Point Star 50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71800" y="4800600"/>
            <a:ext cx="1295400" cy="1295400"/>
            <a:chOff x="2591197" y="4506328"/>
            <a:chExt cx="1295400" cy="1295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5-Point Star 51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10400" y="1447800"/>
            <a:ext cx="1447800" cy="1295400"/>
            <a:chOff x="5524500" y="1927085"/>
            <a:chExt cx="1447800" cy="1295400"/>
          </a:xfrm>
        </p:grpSpPr>
        <p:grpSp>
          <p:nvGrpSpPr>
            <p:cNvPr id="39" name="Group 38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5-Point Star 52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28" idx="3"/>
            <a:endCxn id="15" idx="6"/>
          </p:cNvCxnSpPr>
          <p:nvPr/>
        </p:nvCxnSpPr>
        <p:spPr>
          <a:xfrm flipH="1">
            <a:off x="4267200" y="5144293"/>
            <a:ext cx="3009107" cy="3040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880300" y="5448300"/>
            <a:ext cx="5206300" cy="221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7"/>
            <a:endCxn id="2" idx="2"/>
          </p:cNvCxnSpPr>
          <p:nvPr/>
        </p:nvCxnSpPr>
        <p:spPr>
          <a:xfrm flipV="1">
            <a:off x="1690593" y="3467100"/>
            <a:ext cx="2348007" cy="539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81800" y="2766536"/>
            <a:ext cx="1905000" cy="738664"/>
          </a:xfrm>
          <a:prstGeom prst="rect">
            <a:avLst/>
          </a:prstGeom>
          <a:solidFill>
            <a:srgbClr val="DAF6DA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1400" smtClean="0"/>
              <a:t> hat -&gt;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these</a:t>
            </a:r>
            <a:r>
              <a:rPr lang="en-US" sz="1400" smtClean="0"/>
              <a:t> hats</a:t>
            </a:r>
          </a:p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en-US" sz="1400" smtClean="0"/>
              <a:t> hat -&gt;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those</a:t>
            </a:r>
            <a:r>
              <a:rPr lang="en-US" sz="1400" smtClean="0"/>
              <a:t> hats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81800" y="5410200"/>
            <a:ext cx="1905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rgbClr val="0070C0"/>
                </a:solidFill>
              </a:rPr>
              <a:t>This </a:t>
            </a:r>
            <a:r>
              <a:rPr lang="en-US" sz="1400" smtClean="0"/>
              <a:t>is -&gt; </a:t>
            </a:r>
            <a:r>
              <a:rPr lang="en-US" sz="1400" smtClean="0">
                <a:solidFill>
                  <a:srgbClr val="0070C0"/>
                </a:solidFill>
              </a:rPr>
              <a:t>These </a:t>
            </a:r>
            <a:r>
              <a:rPr lang="en-US" sz="1400" smtClean="0"/>
              <a:t>are</a:t>
            </a:r>
          </a:p>
          <a:p>
            <a:r>
              <a:rPr lang="en-US" sz="1400" b="1" smtClean="0"/>
              <a:t>Case</a:t>
            </a:r>
          </a:p>
          <a:p>
            <a:r>
              <a:rPr lang="en-US" sz="1400" smtClean="0">
                <a:solidFill>
                  <a:srgbClr val="0070C0"/>
                </a:solidFill>
              </a:rPr>
              <a:t>She</a:t>
            </a:r>
            <a:r>
              <a:rPr lang="en-US" sz="1400" smtClean="0"/>
              <a:t> loves </a:t>
            </a:r>
            <a:r>
              <a:rPr lang="en-US" sz="1400" smtClean="0">
                <a:solidFill>
                  <a:srgbClr val="0070C0"/>
                </a:solidFill>
              </a:rPr>
              <a:t>herself</a:t>
            </a:r>
            <a:r>
              <a:rPr lang="en-US" sz="1400" smtClean="0"/>
              <a:t>.</a:t>
            </a:r>
          </a:p>
          <a:p>
            <a:r>
              <a:rPr lang="en-US" sz="1400" smtClean="0"/>
              <a:t>Give </a:t>
            </a:r>
            <a:r>
              <a:rPr lang="en-US" sz="1400" smtClean="0">
                <a:solidFill>
                  <a:srgbClr val="0070C0"/>
                </a:solidFill>
              </a:rPr>
              <a:t>her hers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3733800" y="1371600"/>
            <a:ext cx="19050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A </a:t>
            </a:r>
            <a:r>
              <a:rPr lang="en-US" sz="1400" smtClean="0">
                <a:solidFill>
                  <a:srgbClr val="C00000"/>
                </a:solidFill>
              </a:rPr>
              <a:t>cat </a:t>
            </a:r>
            <a:r>
              <a:rPr lang="en-US" sz="1400" smtClean="0">
                <a:solidFill>
                  <a:schemeClr val="tx1"/>
                </a:solidFill>
              </a:rPr>
              <a:t>-&gt; Two </a:t>
            </a:r>
            <a:r>
              <a:rPr lang="en-US" sz="1400" smtClean="0">
                <a:solidFill>
                  <a:srgbClr val="C00000"/>
                </a:solidFill>
              </a:rPr>
              <a:t>cats</a:t>
            </a:r>
          </a:p>
          <a:p>
            <a:r>
              <a:rPr lang="en-US" sz="1400" b="1" smtClean="0"/>
              <a:t>Case (Genitive)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Lady</a:t>
            </a:r>
            <a:r>
              <a:rPr lang="en-US" sz="1400" smtClean="0">
                <a:solidFill>
                  <a:srgbClr val="C00000"/>
                </a:solidFill>
              </a:rPr>
              <a:t>’s</a:t>
            </a:r>
            <a:r>
              <a:rPr lang="en-US" sz="1400" smtClean="0">
                <a:solidFill>
                  <a:schemeClr val="tx1"/>
                </a:solidFill>
              </a:rPr>
              <a:t> handbag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Gender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Lion -&gt; lion</a:t>
            </a:r>
            <a:r>
              <a:rPr lang="en-US" sz="1400" smtClean="0">
                <a:solidFill>
                  <a:srgbClr val="C00000"/>
                </a:solidFill>
              </a:rPr>
              <a:t>ess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4056" y="5257800"/>
            <a:ext cx="219719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Comparison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Jim ran </a:t>
            </a:r>
            <a:r>
              <a:rPr lang="en-US" sz="1400" smtClean="0">
                <a:solidFill>
                  <a:srgbClr val="FF0000"/>
                </a:solidFill>
              </a:rPr>
              <a:t>fast</a:t>
            </a:r>
            <a:r>
              <a:rPr lang="en-US" sz="1400" smtClean="0">
                <a:solidFill>
                  <a:schemeClr val="tx1"/>
                </a:solidFill>
              </a:rPr>
              <a:t> -&gt; Tony ran </a:t>
            </a:r>
            <a:r>
              <a:rPr lang="en-US" sz="1400" smtClean="0">
                <a:solidFill>
                  <a:srgbClr val="FF0000"/>
                </a:solidFill>
              </a:rPr>
              <a:t>faster</a:t>
            </a:r>
            <a:r>
              <a:rPr lang="en-US" sz="1400" smtClean="0">
                <a:solidFill>
                  <a:schemeClr val="tx1"/>
                </a:solidFill>
              </a:rPr>
              <a:t> -&gt; Paul ran the </a:t>
            </a:r>
            <a:r>
              <a:rPr lang="en-US" sz="1400" smtClean="0">
                <a:solidFill>
                  <a:srgbClr val="FF0000"/>
                </a:solidFill>
              </a:rPr>
              <a:t>fastest</a:t>
            </a:r>
            <a:r>
              <a:rPr lang="en-US" sz="140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I play </a:t>
            </a:r>
            <a:r>
              <a:rPr lang="en-US" sz="1400" smtClean="0">
                <a:solidFill>
                  <a:srgbClr val="FF0000"/>
                </a:solidFill>
              </a:rPr>
              <a:t>well</a:t>
            </a:r>
            <a:r>
              <a:rPr lang="en-US" sz="1400" smtClean="0">
                <a:solidFill>
                  <a:schemeClr val="tx1"/>
                </a:solidFill>
              </a:rPr>
              <a:t> -&gt; She plays </a:t>
            </a:r>
            <a:r>
              <a:rPr lang="en-US" sz="1400" smtClean="0">
                <a:solidFill>
                  <a:srgbClr val="FF0000"/>
                </a:solidFill>
              </a:rPr>
              <a:t>better</a:t>
            </a:r>
            <a:r>
              <a:rPr lang="en-US" sz="1400" smtClean="0">
                <a:solidFill>
                  <a:schemeClr val="tx1"/>
                </a:solidFill>
              </a:rPr>
              <a:t> -&gt; He plays the </a:t>
            </a:r>
            <a:r>
              <a:rPr lang="en-US" sz="1400" smtClean="0">
                <a:solidFill>
                  <a:srgbClr val="FF0000"/>
                </a:solidFill>
              </a:rPr>
              <a:t>best</a:t>
            </a:r>
            <a:r>
              <a:rPr lang="en-US" sz="1400" smtClean="0">
                <a:solidFill>
                  <a:schemeClr val="tx1"/>
                </a:solidFill>
              </a:rPr>
              <a:t>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1000" y="381000"/>
            <a:ext cx="2209800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rgbClr val="61B6CD"/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hlinkClick r:id="rId2"/>
              </a:rPr>
              <a:t>Inflectional suffixes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</a:t>
            </a:r>
            <a:r>
              <a:rPr lang="en-US" smtClean="0"/>
              <a:t>classes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7479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Nouns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482744"/>
            <a:ext cx="7316788" cy="385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537537"/>
            <a:ext cx="7924800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A noun refers to </a:t>
            </a:r>
            <a:r>
              <a:rPr lang="en-US" sz="2000" b="1" smtClean="0">
                <a:solidFill>
                  <a:srgbClr val="FFFF00"/>
                </a:solidFill>
              </a:rPr>
              <a:t>‘things’</a:t>
            </a:r>
            <a:r>
              <a:rPr lang="en-US" sz="2000" b="1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in the broadest sense </a:t>
            </a:r>
            <a:r>
              <a:rPr lang="en-US" sz="2000" i="1" smtClean="0"/>
              <a:t>(person, place, thing, idea, quality, action, etc.)</a:t>
            </a:r>
            <a:r>
              <a:rPr lang="en-US" sz="2000" smtClean="0"/>
              <a:t>. If we have a noun for something, it implies that we view it as a ‘thing’.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454400" y="2667000"/>
            <a:ext cx="16764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Unique things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41700" y="4673600"/>
            <a:ext cx="16764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Other things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09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54074</TotalTime>
  <Words>2857</Words>
  <Application>Microsoft Office PowerPoint</Application>
  <PresentationFormat>On-screen Show (4:3)</PresentationFormat>
  <Paragraphs>764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Overview of language</vt:lpstr>
      <vt:lpstr>3 parts of language</vt:lpstr>
      <vt:lpstr>3 parts of language</vt:lpstr>
      <vt:lpstr>Levels of linguistic structure</vt:lpstr>
      <vt:lpstr>Word structure</vt:lpstr>
      <vt:lpstr>Word inflection</vt:lpstr>
      <vt:lpstr>Inflection examples</vt:lpstr>
      <vt:lpstr>Word classes</vt:lpstr>
      <vt:lpstr>Nouns</vt:lpstr>
      <vt:lpstr>Common nouns</vt:lpstr>
      <vt:lpstr>Common nouns</vt:lpstr>
      <vt:lpstr>Verb classes</vt:lpstr>
      <vt:lpstr>Verb forms  - Lexical</vt:lpstr>
      <vt:lpstr>Verb forms - Auxiliary</vt:lpstr>
      <vt:lpstr>What are adjectives?</vt:lpstr>
      <vt:lpstr>Adjective classes</vt:lpstr>
      <vt:lpstr>Determiners</vt:lpstr>
      <vt:lpstr>Numerals</vt:lpstr>
      <vt:lpstr>Adverb classes</vt:lpstr>
      <vt:lpstr>Adverbs vs. Adjectives</vt:lpstr>
      <vt:lpstr>Pronoun classes</vt:lpstr>
      <vt:lpstr>Pronoun classes</vt:lpstr>
      <vt:lpstr>Prepositions</vt:lpstr>
      <vt:lpstr>Preposition classes</vt:lpstr>
      <vt:lpstr>Prepositions vs. Adverbs</vt:lpstr>
      <vt:lpstr>Conjunctions</vt:lpstr>
      <vt:lpstr>Conjunction classes</vt:lpstr>
      <vt:lpstr>Interjections</vt:lpstr>
      <vt:lpstr>Types of phrase</vt:lpstr>
      <vt:lpstr>Verb phrase &amp; Tense</vt:lpstr>
      <vt:lpstr>Verb phrase &amp; Tense</vt:lpstr>
      <vt:lpstr>Verb phrase - Operator</vt:lpstr>
      <vt:lpstr>Verb phrase – Final notes</vt:lpstr>
      <vt:lpstr>Structure of N phrase</vt:lpstr>
      <vt:lpstr>Pre-modification</vt:lpstr>
      <vt:lpstr>Pre-modification – PIQAN</vt:lpstr>
      <vt:lpstr>Pre-modification – Simple version</vt:lpstr>
      <vt:lpstr>Post-modification – Adjective, Adverb</vt:lpstr>
      <vt:lpstr>Post-modification – Relative clause</vt:lpstr>
      <vt:lpstr>Post-modification – Non-finite clause</vt:lpstr>
      <vt:lpstr>Post-modification – Prepositional phrase</vt:lpstr>
      <vt:lpstr>Post-modification – Summary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3478</cp:revision>
  <dcterms:created xsi:type="dcterms:W3CDTF">2009-02-10T14:11:16Z</dcterms:created>
  <dcterms:modified xsi:type="dcterms:W3CDTF">2015-08-19T17:04:40Z</dcterms:modified>
</cp:coreProperties>
</file>