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00" r:id="rId2"/>
    <p:sldId id="288" r:id="rId3"/>
    <p:sldId id="419" r:id="rId4"/>
    <p:sldId id="402" r:id="rId5"/>
    <p:sldId id="422" r:id="rId6"/>
    <p:sldId id="423" r:id="rId7"/>
    <p:sldId id="424" r:id="rId8"/>
    <p:sldId id="438" r:id="rId9"/>
    <p:sldId id="425" r:id="rId10"/>
    <p:sldId id="426" r:id="rId11"/>
    <p:sldId id="428" r:id="rId12"/>
    <p:sldId id="429" r:id="rId13"/>
    <p:sldId id="430" r:id="rId14"/>
    <p:sldId id="434" r:id="rId15"/>
    <p:sldId id="431" r:id="rId16"/>
    <p:sldId id="432" r:id="rId17"/>
    <p:sldId id="420" r:id="rId18"/>
    <p:sldId id="447" r:id="rId19"/>
    <p:sldId id="436" r:id="rId20"/>
    <p:sldId id="435" r:id="rId21"/>
    <p:sldId id="437" r:id="rId22"/>
    <p:sldId id="433" r:id="rId23"/>
    <p:sldId id="440" r:id="rId24"/>
    <p:sldId id="443" r:id="rId25"/>
    <p:sldId id="444" r:id="rId26"/>
    <p:sldId id="445" r:id="rId27"/>
    <p:sldId id="446" r:id="rId28"/>
    <p:sldId id="439" r:id="rId29"/>
    <p:sldId id="442" r:id="rId30"/>
    <p:sldId id="448" r:id="rId31"/>
    <p:sldId id="449" r:id="rId32"/>
    <p:sldId id="450" r:id="rId33"/>
    <p:sldId id="451" r:id="rId34"/>
    <p:sldId id="452" r:id="rId35"/>
    <p:sldId id="453" r:id="rId36"/>
    <p:sldId id="441" r:id="rId37"/>
    <p:sldId id="418" r:id="rId38"/>
    <p:sldId id="456" r:id="rId39"/>
    <p:sldId id="455" r:id="rId40"/>
    <p:sldId id="454" r:id="rId41"/>
    <p:sldId id="257" r:id="rId42"/>
    <p:sldId id="4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FF5050"/>
    <a:srgbClr val="3399FF"/>
    <a:srgbClr val="009999"/>
    <a:srgbClr val="00CCFF"/>
    <a:srgbClr val="CCCC00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80320" autoAdjust="0"/>
  </p:normalViewPr>
  <p:slideViewPr>
    <p:cSldViewPr>
      <p:cViewPr varScale="1">
        <p:scale>
          <a:sx n="90" d="100"/>
          <a:sy n="90" d="100"/>
        </p:scale>
        <p:origin x="-16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5158-506A-4CA9-B4A0-24FDD7303011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B5638-020F-475C-8C4D-0618CA4EA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40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B5638-020F-475C-8C4D-0618CA4EAE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99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054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586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49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427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207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372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969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67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154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4" r:id="rId4"/>
    <p:sldLayoutId id="2147483661" r:id="rId5"/>
    <p:sldLayoutId id="2147483660" r:id="rId6"/>
    <p:sldLayoutId id="2147483662" r:id="rId7"/>
    <p:sldLayoutId id="2147483665" r:id="rId8"/>
    <p:sldLayoutId id="2147483667" r:id="rId9"/>
    <p:sldLayoutId id="2147483663" r:id="rId10"/>
    <p:sldLayoutId id="2147483668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haibo_luo/archive/2006/11/16/take-two-il-visualizer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huonglamcs.com/relax/presentations/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&amp; </a:t>
            </a:r>
            <a:r>
              <a:rPr lang="en-US" dirty="0" err="1" smtClean="0"/>
              <a:t>.</a:t>
            </a:r>
            <a:r>
              <a:rPr lang="en-US" err="1" smtClean="0"/>
              <a:t>Net</a:t>
            </a:r>
            <a:r>
              <a:rPr lang="en-US" smtClean="0"/>
              <a:t>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1028" name="Picture 4" descr="http://1.bp.blogspot.com/-Q-56Murof-c/Uf_N0mDhzHI/AAAAAAAAAfE/iAlRPcQLLA0/s320/n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2981325" cy="2828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030" name="Picture 6" descr="http://zenhackers.net/blog/wp-content/uploads/2014/01/csha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1013" y="838200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178290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content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Assembly manifest (info to .NET) – </a:t>
            </a:r>
            <a:r>
              <a:rPr lang="en-US" b="1">
                <a:solidFill>
                  <a:srgbClr val="FF0000"/>
                </a:solidFill>
              </a:rPr>
              <a:t>REQUIRED</a:t>
            </a:r>
          </a:p>
          <a:p>
            <a:r>
              <a:rPr lang="en-US"/>
              <a:t>Application manifest (info to OS)</a:t>
            </a:r>
          </a:p>
          <a:p>
            <a:r>
              <a:rPr lang="en-US"/>
              <a:t>Compiled types (IL code + metadata)</a:t>
            </a:r>
          </a:p>
          <a:p>
            <a:r>
              <a:rPr lang="en-US"/>
              <a:t>Resources, e.g. images, localizable text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4098834"/>
            <a:ext cx="6553200" cy="259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0176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manifest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The simple name of the assembly</a:t>
            </a:r>
          </a:p>
          <a:p>
            <a:r>
              <a:rPr lang="en-US"/>
              <a:t>A version number (</a:t>
            </a:r>
            <a:r>
              <a:rPr lang="en-US" b="1">
                <a:solidFill>
                  <a:srgbClr val="0070C0"/>
                </a:solidFill>
              </a:rPr>
              <a:t>AssemblyVersion</a:t>
            </a:r>
            <a:r>
              <a:rPr lang="en-US"/>
              <a:t>)</a:t>
            </a:r>
          </a:p>
          <a:p>
            <a:r>
              <a:rPr lang="en-US"/>
              <a:t>A public key and signed hash of the assembly, if strongly named</a:t>
            </a:r>
          </a:p>
          <a:p>
            <a:r>
              <a:rPr lang="en-US"/>
              <a:t>A list of referenced assemblies, including their version and public key</a:t>
            </a:r>
          </a:p>
          <a:p>
            <a:r>
              <a:rPr lang="en-US"/>
              <a:t>A list of modules that comprise the assembly</a:t>
            </a:r>
          </a:p>
          <a:p>
            <a:r>
              <a:rPr lang="en-US"/>
              <a:t>A list of types defined in the assembly and the module containing each type</a:t>
            </a:r>
          </a:p>
          <a:p>
            <a:r>
              <a:rPr lang="en-US"/>
              <a:t>An optional set of security permissions requested or refused by the </a:t>
            </a:r>
            <a:r>
              <a:rPr lang="en-US" smtClean="0"/>
              <a:t>assembly (</a:t>
            </a:r>
            <a:r>
              <a:rPr lang="en-US" b="1" smtClean="0">
                <a:solidFill>
                  <a:srgbClr val="0070C0"/>
                </a:solidFill>
              </a:rPr>
              <a:t>SecurityPermission</a:t>
            </a:r>
            <a:r>
              <a:rPr lang="en-US"/>
              <a:t>)</a:t>
            </a:r>
          </a:p>
          <a:p>
            <a:r>
              <a:rPr lang="en-US"/>
              <a:t>The culture it targets, if a satellite assembly (</a:t>
            </a:r>
            <a:r>
              <a:rPr lang="en-US" b="1">
                <a:solidFill>
                  <a:srgbClr val="0070C0"/>
                </a:solidFill>
              </a:rPr>
              <a:t>AssemblyCulture</a:t>
            </a:r>
            <a:r>
              <a:rPr lang="en-US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1700"/>
              <a:t>A full title and description (</a:t>
            </a:r>
            <a:r>
              <a:rPr lang="en-US" sz="1700" b="1">
                <a:solidFill>
                  <a:srgbClr val="0070C0"/>
                </a:solidFill>
              </a:rPr>
              <a:t>AssemblyTitle</a:t>
            </a:r>
            <a:r>
              <a:rPr lang="en-US" sz="1700">
                <a:solidFill>
                  <a:srgbClr val="0070C0"/>
                </a:solidFill>
              </a:rPr>
              <a:t> </a:t>
            </a:r>
            <a:r>
              <a:rPr lang="en-US" sz="1700"/>
              <a:t>and </a:t>
            </a:r>
            <a:r>
              <a:rPr lang="en-US" sz="1700" b="1">
                <a:solidFill>
                  <a:srgbClr val="0070C0"/>
                </a:solidFill>
              </a:rPr>
              <a:t>AssemblyDescription</a:t>
            </a:r>
            <a:r>
              <a:rPr lang="en-US" sz="1700"/>
              <a:t>)</a:t>
            </a:r>
          </a:p>
          <a:p>
            <a:r>
              <a:rPr lang="en-US" sz="1700"/>
              <a:t>Company and copyright </a:t>
            </a:r>
            <a:r>
              <a:rPr lang="en-US" sz="1700" smtClean="0"/>
              <a:t>info (</a:t>
            </a:r>
            <a:r>
              <a:rPr lang="en-US" sz="1700" b="1">
                <a:solidFill>
                  <a:srgbClr val="0070C0"/>
                </a:solidFill>
              </a:rPr>
              <a:t>AssemblyCompany</a:t>
            </a:r>
            <a:r>
              <a:rPr lang="en-US" sz="1700">
                <a:solidFill>
                  <a:srgbClr val="0070C0"/>
                </a:solidFill>
              </a:rPr>
              <a:t> </a:t>
            </a:r>
            <a:r>
              <a:rPr lang="en-US" sz="1700"/>
              <a:t>and </a:t>
            </a:r>
            <a:r>
              <a:rPr lang="en-US" sz="1700" b="1">
                <a:solidFill>
                  <a:srgbClr val="0070C0"/>
                </a:solidFill>
              </a:rPr>
              <a:t>AssemblyCopyright</a:t>
            </a:r>
            <a:r>
              <a:rPr lang="en-US" sz="1700"/>
              <a:t>)</a:t>
            </a:r>
          </a:p>
          <a:p>
            <a:r>
              <a:rPr lang="en-US" sz="1700"/>
              <a:t>A display version (</a:t>
            </a:r>
            <a:r>
              <a:rPr lang="en-US" sz="1700" b="1">
                <a:solidFill>
                  <a:srgbClr val="0070C0"/>
                </a:solidFill>
              </a:rPr>
              <a:t>AssemblyInformationalVersion</a:t>
            </a:r>
            <a:r>
              <a:rPr lang="en-US" sz="1700"/>
              <a:t>)</a:t>
            </a:r>
          </a:p>
          <a:p>
            <a:r>
              <a:rPr lang="en-US" sz="1700"/>
              <a:t>Additional attributes for custom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Functional data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Informational data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00" y="6202361"/>
            <a:ext cx="4267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AssemblyXXXAttribute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48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manifest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 and processed </a:t>
            </a:r>
            <a:r>
              <a:rPr lang="en-US"/>
              <a:t>before the .NET-managed hosting environment loads the </a:t>
            </a:r>
            <a:r>
              <a:rPr lang="en-US" smtClean="0"/>
              <a:t>assembly</a:t>
            </a:r>
          </a:p>
          <a:p>
            <a:r>
              <a:rPr lang="en-US" smtClean="0"/>
              <a:t>Can </a:t>
            </a:r>
            <a:r>
              <a:rPr lang="en-US"/>
              <a:t>influence how </a:t>
            </a:r>
            <a:r>
              <a:rPr lang="en-US" smtClean="0"/>
              <a:t>OS launches app’s </a:t>
            </a:r>
            <a:r>
              <a:rPr lang="en-US"/>
              <a:t>process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3317619"/>
            <a:ext cx="7010400" cy="2397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219200" y="5874603"/>
            <a:ext cx="67056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Metro applications have a far more elaborate manifest, described in the  </a:t>
            </a:r>
            <a:r>
              <a:rPr lang="en-US" sz="1600">
                <a:solidFill>
                  <a:srgbClr val="FFFF00"/>
                </a:solidFill>
              </a:rPr>
              <a:t>Pack-</a:t>
            </a:r>
          </a:p>
          <a:p>
            <a:r>
              <a:rPr lang="en-US" sz="1600">
                <a:solidFill>
                  <a:srgbClr val="FFFF00"/>
                </a:solidFill>
              </a:rPr>
              <a:t>age.appxmanifest </a:t>
            </a:r>
            <a:r>
              <a:rPr lang="en-US" sz="1600"/>
              <a:t>file. This includes a declaration of the program’s capabilities,</a:t>
            </a:r>
          </a:p>
          <a:p>
            <a:r>
              <a:rPr lang="en-US" sz="1600"/>
              <a:t>which determine permissions granted by </a:t>
            </a:r>
            <a:r>
              <a:rPr lang="en-US" sz="1600" smtClean="0"/>
              <a:t>OS.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313266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manifest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deploy</a:t>
            </a:r>
          </a:p>
          <a:p>
            <a:pPr lvl="1"/>
            <a:r>
              <a:rPr lang="en-US" smtClean="0"/>
              <a:t>As </a:t>
            </a:r>
            <a:r>
              <a:rPr lang="en-US"/>
              <a:t>a specially named file located in the same folder as the </a:t>
            </a:r>
            <a:r>
              <a:rPr lang="en-US" smtClean="0"/>
              <a:t>assembly</a:t>
            </a:r>
          </a:p>
          <a:p>
            <a:pPr lvl="2"/>
            <a:r>
              <a:rPr lang="en-US" smtClean="0"/>
              <a:t>MyApp.exe -&gt; MyApp.exe</a:t>
            </a:r>
            <a:r>
              <a:rPr lang="en-US" smtClean="0">
                <a:solidFill>
                  <a:srgbClr val="0070C0"/>
                </a:solidFill>
              </a:rPr>
              <a:t>.manifest</a:t>
            </a:r>
          </a:p>
          <a:p>
            <a:pPr lvl="1"/>
            <a:r>
              <a:rPr lang="en-US"/>
              <a:t>Embedded within the assembly itself</a:t>
            </a:r>
          </a:p>
          <a:p>
            <a:pPr lvl="2"/>
            <a:r>
              <a:rPr lang="fr-FR" sz="1800">
                <a:solidFill>
                  <a:srgbClr val="0070C0"/>
                </a:solidFill>
              </a:rPr>
              <a:t>mt</a:t>
            </a:r>
            <a:r>
              <a:rPr lang="fr-FR" sz="1800"/>
              <a:t> -manifest MyApp.exe.manifest -outputresource:MyApp.exe;#</a:t>
            </a:r>
            <a:r>
              <a:rPr lang="fr-FR" sz="1800" smtClean="0"/>
              <a:t>1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00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 file vs. Multi-file</a:t>
            </a:r>
          </a:p>
          <a:p>
            <a:r>
              <a:rPr lang="en-US"/>
              <a:t>Main vs. Satellite</a:t>
            </a:r>
          </a:p>
          <a:p>
            <a:r>
              <a:rPr lang="en-US" smtClean="0"/>
              <a:t>Private vs. Shared</a:t>
            </a:r>
          </a:p>
        </p:txBody>
      </p:sp>
    </p:spTree>
    <p:extLst>
      <p:ext uri="{BB962C8B-B14F-4D97-AF65-F5344CB8AC3E}">
        <p14:creationId xmlns:p14="http://schemas.microsoft.com/office/powerpoint/2010/main" xmlns="" val="184130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Single-file assembly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2209800"/>
            <a:ext cx="8000000" cy="316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7649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Multi-file assembly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409916"/>
            <a:ext cx="7620000" cy="5279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5485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Multi-file assembly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0899" y="1447800"/>
            <a:ext cx="6402202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65643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Main vs. </a:t>
            </a:r>
            <a:r>
              <a:rPr lang="en-US" smtClean="0"/>
              <a:t>Satellite assemblies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57" y="1524000"/>
            <a:ext cx="8114286" cy="490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1373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Private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Also called weakly-named assembly</a:t>
            </a:r>
          </a:p>
          <a:p>
            <a:r>
              <a:rPr lang="en-US" smtClean="0"/>
              <a:t>Usable by a single app</a:t>
            </a:r>
          </a:p>
          <a:p>
            <a:r>
              <a:rPr lang="en-US" smtClean="0"/>
              <a:t>An assembly is private by default</a:t>
            </a:r>
          </a:p>
          <a:p>
            <a:r>
              <a:rPr lang="en-US" smtClean="0"/>
              <a:t>A private assembly can reference any other assembly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91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 you insights into core concepts of .NET framework</a:t>
            </a:r>
          </a:p>
          <a:p>
            <a:pPr lvl="1"/>
            <a:r>
              <a:rPr lang="en-US" smtClean="0"/>
              <a:t>Assembly</a:t>
            </a:r>
          </a:p>
          <a:p>
            <a:pPr lvl="1"/>
            <a:r>
              <a:rPr lang="en-US" smtClean="0"/>
              <a:t>Application domain</a:t>
            </a:r>
          </a:p>
          <a:p>
            <a:pPr lvl="1"/>
            <a:r>
              <a:rPr lang="en-US" smtClean="0"/>
              <a:t>MSIL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Also called </a:t>
            </a:r>
            <a:r>
              <a:rPr lang="en-US" smtClean="0"/>
              <a:t>strongly-named </a:t>
            </a:r>
            <a:r>
              <a:rPr lang="en-US"/>
              <a:t>assembly</a:t>
            </a:r>
          </a:p>
          <a:p>
            <a:r>
              <a:rPr lang="en-US" smtClean="0"/>
              <a:t>Must have</a:t>
            </a:r>
          </a:p>
          <a:p>
            <a:pPr lvl="1"/>
            <a:r>
              <a:rPr lang="en-US" smtClean="0"/>
              <a:t>An assembly name</a:t>
            </a:r>
          </a:p>
          <a:p>
            <a:pPr lvl="1"/>
            <a:r>
              <a:rPr lang="en-US" smtClean="0"/>
              <a:t>A version</a:t>
            </a:r>
          </a:p>
          <a:p>
            <a:pPr lvl="1"/>
            <a:r>
              <a:rPr lang="en-US" smtClean="0"/>
              <a:t>A public key</a:t>
            </a:r>
          </a:p>
          <a:p>
            <a:r>
              <a:rPr lang="en-US"/>
              <a:t>Reside in GAC, hence sharable between apps</a:t>
            </a:r>
          </a:p>
          <a:p>
            <a:r>
              <a:rPr lang="en-US"/>
              <a:t>Multiple versions can co-exist </a:t>
            </a:r>
            <a:r>
              <a:rPr lang="en-US" smtClean="0"/>
              <a:t>side-by-side</a:t>
            </a:r>
          </a:p>
          <a:p>
            <a:r>
              <a:rPr lang="en-US"/>
              <a:t>A </a:t>
            </a:r>
            <a:r>
              <a:rPr lang="en-US" smtClean="0"/>
              <a:t>shared assembly </a:t>
            </a:r>
            <a:r>
              <a:rPr lang="en-US"/>
              <a:t>can </a:t>
            </a:r>
            <a:r>
              <a:rPr lang="en-US" smtClean="0"/>
              <a:t>only reference other shared assemblies</a:t>
            </a:r>
            <a:endParaRPr lang="en-US"/>
          </a:p>
          <a:p>
            <a:endParaRPr lang="en-US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02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 shared assembly?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Generate a public/private key pair</a:t>
            </a:r>
          </a:p>
          <a:p>
            <a:pPr lvl="1"/>
            <a:r>
              <a:rPr lang="en-US" smtClean="0">
                <a:solidFill>
                  <a:srgbClr val="00B050"/>
                </a:solidFill>
              </a:rPr>
              <a:t>sn -k key.snk</a:t>
            </a:r>
          </a:p>
          <a:p>
            <a:r>
              <a:rPr lang="en-US" smtClean="0"/>
              <a:t>Use the private key to sign the assembly</a:t>
            </a:r>
          </a:p>
          <a:p>
            <a:r>
              <a:rPr lang="en-US" smtClean="0"/>
              <a:t>Install it to </a:t>
            </a:r>
            <a:r>
              <a:rPr lang="en-US"/>
              <a:t>GAC </a:t>
            </a:r>
            <a:r>
              <a:rPr lang="en-US" smtClean="0"/>
              <a:t>(</a:t>
            </a:r>
            <a:r>
              <a:rPr lang="en-US" sz="1800" b="1" smtClean="0">
                <a:solidFill>
                  <a:srgbClr val="0070C0"/>
                </a:solidFill>
              </a:rPr>
              <a:t>%Windows%\Microsoft.NET\assembly</a:t>
            </a:r>
            <a:r>
              <a:rPr lang="en-US" sz="1800" b="1">
                <a:solidFill>
                  <a:srgbClr val="0070C0"/>
                </a:solidFill>
              </a:rPr>
              <a:t>\</a:t>
            </a:r>
            <a:r>
              <a:rPr lang="en-US"/>
              <a:t>)</a:t>
            </a:r>
            <a:endParaRPr lang="en-US" smtClean="0"/>
          </a:p>
          <a:p>
            <a:pPr lvl="1"/>
            <a:r>
              <a:rPr lang="en-US" smtClean="0">
                <a:solidFill>
                  <a:srgbClr val="00B050"/>
                </a:solidFill>
              </a:rPr>
              <a:t>gacutil /i &lt;assembly_path&gt;</a:t>
            </a:r>
            <a:r>
              <a:rPr lang="en-US" smtClean="0"/>
              <a:t> 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75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references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216738"/>
              </p:ext>
            </p:extLst>
          </p:nvPr>
        </p:nvGraphicFramePr>
        <p:xfrm>
          <a:off x="1447800" y="4343400"/>
          <a:ext cx="6248400" cy="1905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562100"/>
                <a:gridCol w="1562100"/>
                <a:gridCol w="1562100"/>
                <a:gridCol w="1562100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 \ 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x86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x64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Any</a:t>
                      </a:r>
                      <a:endParaRPr lang="en-US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x86</a:t>
                      </a:r>
                      <a:endParaRPr lang="en-US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x64</a:t>
                      </a:r>
                      <a:endParaRPr lang="en-US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Any</a:t>
                      </a:r>
                      <a:endParaRPr lang="en-US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9200" y="1600200"/>
            <a:ext cx="12954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Private assembly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596" y="2969342"/>
            <a:ext cx="1295400" cy="762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Shared assembly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6900" y="2359742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1" y="1600200"/>
            <a:ext cx="12954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Private assembly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1" y="2971800"/>
            <a:ext cx="1295400" cy="762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Shared assembly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5701" y="2362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00" y="1597742"/>
            <a:ext cx="1295400" cy="762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Shared assembly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53300" y="2359742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76799" y="2969342"/>
            <a:ext cx="12954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Private assembly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6799" y="1597742"/>
            <a:ext cx="1295400" cy="762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Shared assembly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24499" y="2359742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19200" y="2969342"/>
            <a:ext cx="12954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Private assembly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451985" y="2577281"/>
            <a:ext cx="152399" cy="154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458131" y="2577281"/>
            <a:ext cx="152399" cy="154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47800" y="6248400"/>
            <a:ext cx="62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 references 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80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bit on versioning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9326667"/>
              </p:ext>
            </p:extLst>
          </p:nvPr>
        </p:nvGraphicFramePr>
        <p:xfrm>
          <a:off x="609600" y="2057400"/>
          <a:ext cx="7924800" cy="2219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838200"/>
                <a:gridCol w="838200"/>
                <a:gridCol w="838200"/>
                <a:gridCol w="990600"/>
                <a:gridCol w="4419600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Major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Minor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Revision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Original version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 revision</a:t>
                      </a:r>
                      <a:r>
                        <a:rPr lang="en-US" baseline="0" smtClean="0"/>
                        <a:t> (maybe a bugfix)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 new build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 new minor version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A new major version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6300" y="4800600"/>
            <a:ext cx="73914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Note:</a:t>
            </a:r>
          </a:p>
          <a:p>
            <a:r>
              <a:rPr lang="en-US" smtClean="0"/>
              <a:t>- Default version is </a:t>
            </a:r>
            <a:r>
              <a:rPr lang="en-US" smtClean="0">
                <a:solidFill>
                  <a:srgbClr val="FFFF00"/>
                </a:solidFill>
              </a:rPr>
              <a:t>0.0.0.0</a:t>
            </a:r>
          </a:p>
          <a:p>
            <a:r>
              <a:rPr lang="en-US" smtClean="0"/>
              <a:t>- 2 incompatible versions have different major and/or minor values</a:t>
            </a:r>
          </a:p>
          <a:p>
            <a:r>
              <a:rPr lang="en-US" smtClean="0"/>
              <a:t>- </a:t>
            </a:r>
            <a:r>
              <a:rPr lang="en-US" smtClean="0">
                <a:solidFill>
                  <a:srgbClr val="FFFF00"/>
                </a:solidFill>
              </a:rPr>
              <a:t>&lt;bindingRedirect&gt;</a:t>
            </a:r>
            <a:r>
              <a:rPr lang="en-US" smtClean="0"/>
              <a:t> tells CLR to redirect references to a newer version</a:t>
            </a:r>
          </a:p>
          <a:p>
            <a:r>
              <a:rPr lang="en-US" smtClean="0"/>
              <a:t>- CLR performs version checking on shared assemblies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998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Signing assemblies</a:t>
            </a:r>
            <a:endParaRPr lang="en-US"/>
          </a:p>
        </p:txBody>
      </p:sp>
      <p:pic>
        <p:nvPicPr>
          <p:cNvPr id="3" name="Picture 6" descr="http://images.cnitblog.com/blog/492619/201310/31092157-b09d6e90d3cb4b66a724ac3416812f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75" y="1447800"/>
            <a:ext cx="7715250" cy="456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6172200"/>
            <a:ext cx="4114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Note: We can </a:t>
            </a:r>
            <a:r>
              <a:rPr lang="en-US" smtClean="0">
                <a:solidFill>
                  <a:srgbClr val="FFFF00"/>
                </a:solidFill>
              </a:rPr>
              <a:t>delay-sign</a:t>
            </a:r>
            <a:r>
              <a:rPr lang="en-US" smtClean="0"/>
              <a:t> an assembly.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042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identity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Simple name</a:t>
            </a:r>
          </a:p>
          <a:p>
            <a:pPr lvl="1"/>
            <a:r>
              <a:rPr lang="en-US" smtClean="0"/>
              <a:t>Come from </a:t>
            </a:r>
            <a:r>
              <a:rPr lang="en-US"/>
              <a:t>the name of the file </a:t>
            </a:r>
            <a:r>
              <a:rPr lang="en-US" smtClean="0"/>
              <a:t>to which </a:t>
            </a:r>
            <a:r>
              <a:rPr lang="en-US"/>
              <a:t>it was originally compiled (less any extension</a:t>
            </a:r>
            <a:r>
              <a:rPr lang="en-US" smtClean="0"/>
              <a:t>). </a:t>
            </a:r>
          </a:p>
          <a:p>
            <a:pPr lvl="2"/>
            <a:r>
              <a:rPr lang="en-US" smtClean="0"/>
              <a:t>E.g. System.Xml.dll -&gt; System.Xml</a:t>
            </a:r>
          </a:p>
          <a:p>
            <a:pPr lvl="1"/>
            <a:r>
              <a:rPr lang="en-US" smtClean="0"/>
              <a:t>Not changed when the file is renamed</a:t>
            </a:r>
          </a:p>
          <a:p>
            <a:r>
              <a:rPr lang="en-US" smtClean="0"/>
              <a:t>Version </a:t>
            </a:r>
            <a:r>
              <a:rPr lang="en-US"/>
              <a:t>(“0.0.0.0” if not present</a:t>
            </a:r>
            <a:r>
              <a:rPr lang="en-US" smtClean="0"/>
              <a:t>)</a:t>
            </a:r>
          </a:p>
          <a:p>
            <a:pPr lvl="1"/>
            <a:r>
              <a:rPr lang="en-US"/>
              <a:t>AssemblyVersion</a:t>
            </a:r>
          </a:p>
          <a:p>
            <a:r>
              <a:rPr lang="en-US" smtClean="0"/>
              <a:t>Culture </a:t>
            </a:r>
            <a:r>
              <a:rPr lang="en-US"/>
              <a:t>(“neutral” if not a satellite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AssemblyCulture</a:t>
            </a:r>
            <a:endParaRPr lang="en-US"/>
          </a:p>
          <a:p>
            <a:r>
              <a:rPr lang="en-US" smtClean="0"/>
              <a:t>Public </a:t>
            </a:r>
            <a:r>
              <a:rPr lang="en-US"/>
              <a:t>key token (“null” if not </a:t>
            </a:r>
            <a:r>
              <a:rPr lang="en-US" smtClean="0"/>
              <a:t>strongly-named)</a:t>
            </a:r>
          </a:p>
          <a:p>
            <a:pPr lvl="1"/>
            <a:r>
              <a:rPr lang="en-US" smtClean="0"/>
              <a:t>Key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819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Fully-qualified assembly name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rgbClr val="0070C0"/>
                </a:solidFill>
              </a:rPr>
              <a:t>simple-name</a:t>
            </a:r>
            <a:r>
              <a:rPr lang="en-US">
                <a:solidFill>
                  <a:srgbClr val="0070C0"/>
                </a:solidFill>
              </a:rPr>
              <a:t>, Version=</a:t>
            </a:r>
            <a:r>
              <a:rPr lang="en-US" i="1">
                <a:solidFill>
                  <a:srgbClr val="0070C0"/>
                </a:solidFill>
              </a:rPr>
              <a:t>version</a:t>
            </a:r>
            <a:r>
              <a:rPr lang="en-US">
                <a:solidFill>
                  <a:srgbClr val="0070C0"/>
                </a:solidFill>
              </a:rPr>
              <a:t>, Culture=</a:t>
            </a:r>
            <a:r>
              <a:rPr lang="en-US" i="1">
                <a:solidFill>
                  <a:srgbClr val="0070C0"/>
                </a:solidFill>
              </a:rPr>
              <a:t>culture</a:t>
            </a:r>
            <a:r>
              <a:rPr lang="en-US">
                <a:solidFill>
                  <a:srgbClr val="0070C0"/>
                </a:solidFill>
              </a:rPr>
              <a:t>, </a:t>
            </a:r>
            <a:r>
              <a:rPr lang="en-US" smtClean="0">
                <a:solidFill>
                  <a:srgbClr val="0070C0"/>
                </a:solidFill>
              </a:rPr>
              <a:t>PublicKeyToken=</a:t>
            </a:r>
            <a:r>
              <a:rPr lang="en-US" i="1" smtClean="0">
                <a:solidFill>
                  <a:srgbClr val="0070C0"/>
                </a:solidFill>
              </a:rPr>
              <a:t>public-key</a:t>
            </a:r>
          </a:p>
          <a:p>
            <a:pPr lvl="1"/>
            <a:r>
              <a:rPr lang="en-US" i="1"/>
              <a:t>System.Xml, Version=2.0.0.0, </a:t>
            </a:r>
            <a:r>
              <a:rPr lang="en-US" i="1" smtClean="0"/>
              <a:t>Culture=neutral, PublicKeyToken=b77a5c561934e089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xmlns="" val="39970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2237" y="19812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532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core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smtClean="0">
                <a:solidFill>
                  <a:schemeClr val="bg1">
                    <a:lumMod val="65000"/>
                  </a:schemeClr>
                </a:solidFill>
              </a:rPr>
              <a:t>Assembly</a:t>
            </a:r>
          </a:p>
          <a:p>
            <a:r>
              <a:rPr lang="en-US" smtClean="0"/>
              <a:t>Application domain</a:t>
            </a:r>
          </a:p>
          <a:p>
            <a:r>
              <a:rPr lang="en-US" smtClean="0"/>
              <a:t>MSIL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151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domain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The runtime unit of isolation in which a .NET program runs</a:t>
            </a:r>
          </a:p>
          <a:p>
            <a:pPr lvl="1"/>
            <a:r>
              <a:rPr lang="en-US" smtClean="0"/>
              <a:t>A managed memory boundary</a:t>
            </a:r>
          </a:p>
          <a:p>
            <a:pPr lvl="1"/>
            <a:r>
              <a:rPr lang="en-US" smtClean="0"/>
              <a:t>A container for loaded assemblies and app config settings</a:t>
            </a:r>
          </a:p>
          <a:p>
            <a:pPr lvl="1"/>
            <a:r>
              <a:rPr lang="en-US" smtClean="0"/>
              <a:t>A communication boundary for distributed apps</a:t>
            </a:r>
          </a:p>
          <a:p>
            <a:r>
              <a:rPr lang="en-US" smtClean="0"/>
              <a:t>Each .NET process usually hosts just 1 app domain: the default domain, auto-created by CLR when the process starts</a:t>
            </a:r>
          </a:p>
          <a:p>
            <a:r>
              <a:rPr lang="en-US" smtClean="0"/>
              <a:t>Can create 2+ app domains within the same process</a:t>
            </a:r>
          </a:p>
          <a:p>
            <a:pPr lvl="1"/>
            <a:r>
              <a:rPr lang="en-US" smtClean="0"/>
              <a:t>Isolation with less overhead and communication complications (compared to having n processes)</a:t>
            </a:r>
          </a:p>
          <a:p>
            <a:pPr lvl="1"/>
            <a:r>
              <a:rPr lang="en-US" smtClean="0"/>
              <a:t>Useful in scenarios such as load testing and app patching, and in implementing robust error recovery mechanisms</a:t>
            </a:r>
          </a:p>
          <a:p>
            <a:r>
              <a:rPr lang="en-US" smtClean="0"/>
              <a:t>Win Metro apps can access to only 1 app domain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65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6477000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.NET framework SDK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6248400"/>
            <a:ext cx="6477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600200"/>
            <a:ext cx="1219200" cy="510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Studio .NET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362200"/>
            <a:ext cx="32004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Common Language Specification (CLS)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914400" y="2934928"/>
            <a:ext cx="57150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/>
              <a:t>.NET framework redistributable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914400" y="1981200"/>
            <a:ext cx="57404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C#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1640840" y="1981200"/>
            <a:ext cx="10261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VB.NET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2819400" y="1981200"/>
            <a:ext cx="685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F</a:t>
            </a:r>
            <a:r>
              <a:rPr lang="en-US" sz="1500" dirty="0" smtClean="0"/>
              <a:t>#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4378960" y="1981200"/>
            <a:ext cx="164084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Managed C++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1066800" y="5525728"/>
            <a:ext cx="5486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Common Language Runtime (CLR)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66800" y="3315928"/>
            <a:ext cx="5486400" cy="2133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500" b="1" dirty="0" smtClean="0"/>
              <a:t>.NET Framework Class Library (FCL)</a:t>
            </a:r>
            <a:endParaRPr lang="en-US" sz="1500" b="1" dirty="0"/>
          </a:p>
        </p:txBody>
      </p:sp>
      <p:sp>
        <p:nvSpPr>
          <p:cNvPr id="14" name="Rectangle 13"/>
          <p:cNvSpPr/>
          <p:nvPr/>
        </p:nvSpPr>
        <p:spPr>
          <a:xfrm>
            <a:off x="1219200" y="4992328"/>
            <a:ext cx="51816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Base Class Library (BCL)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219200" y="4535128"/>
            <a:ext cx="51816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ADO.NET, LINQ, XML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19200" y="4077928"/>
            <a:ext cx="51816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WCF &amp; WWF (Communication &amp; Workflow)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224280" y="3629618"/>
            <a:ext cx="113792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ASP.NET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489200" y="3629618"/>
            <a:ext cx="156972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Windows Forms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173220" y="3629618"/>
            <a:ext cx="98552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WPF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5273040" y="3620728"/>
            <a:ext cx="113792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Silverlight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226560" y="2362200"/>
            <a:ext cx="240284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Common Type System (CTS)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3657600" y="1990090"/>
            <a:ext cx="5689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J#</a:t>
            </a:r>
            <a:endParaRPr lang="en-US" sz="1500" dirty="0"/>
          </a:p>
        </p:txBody>
      </p:sp>
      <p:sp>
        <p:nvSpPr>
          <p:cNvPr id="26" name="Rectangle 25"/>
          <p:cNvSpPr/>
          <p:nvPr/>
        </p:nvSpPr>
        <p:spPr>
          <a:xfrm>
            <a:off x="6167120" y="1990090"/>
            <a:ext cx="457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…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374836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 domain architecture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80605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 domain architecture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1905000"/>
            <a:ext cx="7589837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 domain architecture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1790700"/>
            <a:ext cx="7256463" cy="430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 -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You’ve written a custom authentication system, and as part of unit testing, you want to stress-test the server code by simulating 20 clients logging in at once. </a:t>
            </a:r>
          </a:p>
          <a:p>
            <a:r>
              <a:rPr lang="en-US" smtClean="0"/>
              <a:t>How will you simulate 20 clients?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 -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Start 20 separate processes by calling Process.Start() 20 times</a:t>
            </a:r>
          </a:p>
          <a:p>
            <a:r>
              <a:rPr lang="en-US" smtClean="0"/>
              <a:t>Start 20 threads in the same process and domain</a:t>
            </a:r>
          </a:p>
          <a:p>
            <a:r>
              <a:rPr lang="en-US" smtClean="0"/>
              <a:t>Start 20 threads in the same process—each in its own app domain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2237" y="19812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532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core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smtClean="0">
                <a:solidFill>
                  <a:schemeClr val="bg1">
                    <a:lumMod val="65000"/>
                  </a:schemeClr>
                </a:solidFill>
              </a:rPr>
              <a:t>Assembly</a:t>
            </a:r>
          </a:p>
          <a:p>
            <a:r>
              <a:rPr lang="en-US" strike="sngStrike" smtClean="0">
                <a:solidFill>
                  <a:schemeClr val="bg1">
                    <a:lumMod val="65000"/>
                  </a:schemeClr>
                </a:solidFill>
              </a:rPr>
              <a:t>Application domain</a:t>
            </a:r>
          </a:p>
          <a:p>
            <a:r>
              <a:rPr lang="en-US" smtClean="0"/>
              <a:t>MSIL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code lifecycle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2000" y="1717565"/>
            <a:ext cx="8077200" cy="4454635"/>
            <a:chOff x="762000" y="1447800"/>
            <a:chExt cx="8077200" cy="4454635"/>
          </a:xfrm>
        </p:grpSpPr>
        <p:grpSp>
          <p:nvGrpSpPr>
            <p:cNvPr id="22" name="Group 21"/>
            <p:cNvGrpSpPr/>
            <p:nvPr/>
          </p:nvGrpSpPr>
          <p:grpSpPr>
            <a:xfrm>
              <a:off x="762000" y="1447800"/>
              <a:ext cx="3124200" cy="4454635"/>
              <a:chOff x="1143000" y="1447800"/>
              <a:chExt cx="3124200" cy="445463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43000" y="1447800"/>
                <a:ext cx="2590800" cy="64633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dirty="0"/>
                  <a:t>Managed language code </a:t>
                </a:r>
                <a:endParaRPr lang="en-US" dirty="0" smtClean="0"/>
              </a:p>
              <a:p>
                <a:pPr lvl="0" algn="ctr"/>
                <a:r>
                  <a:rPr lang="en-US" dirty="0" smtClean="0"/>
                  <a:t>(</a:t>
                </a:r>
                <a:r>
                  <a:rPr lang="en-US" dirty="0"/>
                  <a:t>C#, VB.NET, F#, etc</a:t>
                </a:r>
                <a:r>
                  <a:rPr lang="en-US" dirty="0" smtClean="0"/>
                  <a:t>.)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43000" y="3392269"/>
                <a:ext cx="2590800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dirty="0"/>
                  <a:t>Managed </a:t>
                </a:r>
                <a:r>
                  <a:rPr lang="en-US" dirty="0" smtClean="0"/>
                  <a:t>code </a:t>
                </a:r>
              </a:p>
              <a:p>
                <a:pPr lvl="0" algn="ctr"/>
                <a:r>
                  <a:rPr lang="en-US" dirty="0" smtClean="0"/>
                  <a:t>(MSIL)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3000" y="5256104"/>
                <a:ext cx="2590800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dirty="0" smtClean="0"/>
                  <a:t>Machine code </a:t>
                </a:r>
              </a:p>
              <a:p>
                <a:pPr lvl="0" algn="ctr"/>
                <a:r>
                  <a:rPr lang="en-US" dirty="0" smtClean="0"/>
                  <a:t>(x86, x64)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438400" y="2182760"/>
                <a:ext cx="0" cy="1182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438400" y="4114800"/>
                <a:ext cx="0" cy="106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514600" y="2590800"/>
                <a:ext cx="152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.NET compiler</a:t>
                </a:r>
                <a:endParaRPr lang="en-US" sz="16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14600" y="4495800"/>
                <a:ext cx="1752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CLR-JIT compiler</a:t>
                </a:r>
                <a:endParaRPr lang="en-US" sz="1600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715000" y="1447800"/>
              <a:ext cx="3124200" cy="2590800"/>
              <a:chOff x="5715000" y="1447800"/>
              <a:chExt cx="3124200" cy="25908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15000" y="1447800"/>
                <a:ext cx="2590800" cy="64633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dirty="0" smtClean="0"/>
                  <a:t>Normal language </a:t>
                </a:r>
                <a:r>
                  <a:rPr lang="en-US" dirty="0"/>
                  <a:t>code </a:t>
                </a:r>
                <a:endParaRPr lang="en-US" dirty="0" smtClean="0"/>
              </a:p>
              <a:p>
                <a:pPr lvl="0" algn="ctr"/>
                <a:r>
                  <a:rPr lang="en-US" dirty="0" smtClean="0"/>
                  <a:t>(C++, VB, etc.)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15000" y="3392269"/>
                <a:ext cx="2590800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dirty="0"/>
                  <a:t>Machine code </a:t>
                </a:r>
              </a:p>
              <a:p>
                <a:pPr lvl="0" algn="ctr"/>
                <a:r>
                  <a:rPr lang="en-US" dirty="0"/>
                  <a:t>(x86, x64)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7010400" y="2182760"/>
                <a:ext cx="0" cy="1182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086600" y="2590800"/>
                <a:ext cx="1752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Normal compiler</a:t>
                </a:r>
                <a:endParaRPr lang="en-US" sz="16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505200" y="3408680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Generated during compile time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2800" y="542186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Generated during runtime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710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 &amp; Decompiler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1295400"/>
            <a:ext cx="3505200" cy="646331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/>
              <a:t>Managed </a:t>
            </a:r>
            <a:r>
              <a:rPr lang="en-US"/>
              <a:t>language </a:t>
            </a:r>
            <a:r>
              <a:rPr lang="en-US" smtClean="0"/>
              <a:t>code file </a:t>
            </a:r>
            <a:endParaRPr lang="en-US" dirty="0" smtClean="0"/>
          </a:p>
          <a:p>
            <a:pPr lvl="0" algn="ctr"/>
            <a:r>
              <a:rPr lang="en-US" smtClean="0"/>
              <a:t>(.cs, .vb, etc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2895600"/>
            <a:ext cx="3505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/>
              <a:t>Managed </a:t>
            </a:r>
            <a:r>
              <a:rPr lang="en-US" smtClean="0"/>
              <a:t>code file</a:t>
            </a:r>
            <a:endParaRPr lang="en-US" dirty="0" smtClean="0"/>
          </a:p>
          <a:p>
            <a:pPr lvl="0" algn="ctr"/>
            <a:r>
              <a:rPr lang="en-US" smtClean="0"/>
              <a:t>(.il)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4495800"/>
            <a:ext cx="3505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mtClean="0"/>
              <a:t>Assembly file</a:t>
            </a:r>
          </a:p>
          <a:p>
            <a:pPr lvl="0" algn="ctr"/>
            <a:r>
              <a:rPr lang="en-US" smtClean="0"/>
              <a:t>(.exe, .dll, .mod)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22860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csc, vbc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886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ilasm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2209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Dotpeek Reflector</a:t>
            </a:r>
            <a:endParaRPr lang="en-US" sz="16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559274" y="2424880"/>
            <a:ext cx="788246" cy="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534694" y="4037231"/>
            <a:ext cx="837406" cy="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3719383" y="2423983"/>
            <a:ext cx="790835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3695700" y="4037231"/>
            <a:ext cx="838200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3886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ildasm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19400" y="6059269"/>
            <a:ext cx="3505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mtClean="0"/>
              <a:t>Smart assembly file</a:t>
            </a:r>
          </a:p>
          <a:p>
            <a:pPr lvl="0" algn="ctr"/>
            <a:r>
              <a:rPr lang="en-US" smtClean="0"/>
              <a:t>(.exe, .dll, .mod)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0" y="54864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SmartAssembly</a:t>
            </a:r>
            <a:endParaRPr lang="en-US" sz="1600" b="1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4153694" y="5599906"/>
            <a:ext cx="837406" cy="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10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Namespace: System.Reflection.Emit</a:t>
            </a:r>
          </a:p>
          <a:p>
            <a:r>
              <a:rPr lang="en-US" smtClean="0"/>
              <a:t>Types</a:t>
            </a:r>
          </a:p>
          <a:p>
            <a:pPr lvl="1"/>
            <a:r>
              <a:rPr lang="en-US" smtClean="0"/>
              <a:t>AssemblyBuilder</a:t>
            </a:r>
          </a:p>
          <a:p>
            <a:pPr lvl="1"/>
            <a:r>
              <a:rPr lang="en-US" smtClean="0"/>
              <a:t>ModuleBuilder</a:t>
            </a:r>
          </a:p>
          <a:p>
            <a:pPr lvl="1"/>
            <a:r>
              <a:rPr lang="en-US" smtClean="0"/>
              <a:t>TypeBuilder</a:t>
            </a:r>
          </a:p>
          <a:p>
            <a:pPr lvl="1"/>
            <a:r>
              <a:rPr lang="en-US" smtClean="0"/>
              <a:t>ILGenerator</a:t>
            </a:r>
          </a:p>
          <a:p>
            <a:pPr lvl="1"/>
            <a:r>
              <a:rPr lang="en-US" smtClean="0"/>
              <a:t>MethodBuilder</a:t>
            </a:r>
          </a:p>
          <a:p>
            <a:pPr lvl="1"/>
            <a:r>
              <a:rPr lang="en-US" smtClean="0"/>
              <a:t>DynamicMethod</a:t>
            </a:r>
          </a:p>
          <a:p>
            <a:pPr lvl="2"/>
            <a:r>
              <a:rPr lang="en-US" smtClean="0">
                <a:hlinkClick r:id="rId2"/>
              </a:rPr>
              <a:t>http://blogs.msdn.com/b/haibo_luo/archive/2006/11/16/take-two-il-visualizer.aspx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.NETf libraries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9822" y="1334848"/>
            <a:ext cx="6104356" cy="521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5761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2237" y="19812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532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C# 5.0 in a Nutshell</a:t>
            </a:r>
            <a:r>
              <a:rPr lang="en-US" dirty="0" smtClean="0"/>
              <a:t>, </a:t>
            </a:r>
            <a:r>
              <a:rPr lang="en-US" i="1" dirty="0" smtClean="0"/>
              <a:t>by Joseph </a:t>
            </a:r>
            <a:r>
              <a:rPr lang="en-US" i="1" dirty="0" err="1" smtClean="0"/>
              <a:t>Albahari</a:t>
            </a:r>
            <a:r>
              <a:rPr lang="en-US" i="1" dirty="0" smtClean="0"/>
              <a:t> &amp; Ben </a:t>
            </a:r>
            <a:r>
              <a:rPr lang="en-US" i="1" dirty="0" err="1" smtClean="0"/>
              <a:t>Albahari</a:t>
            </a:r>
            <a:r>
              <a:rPr lang="en-US" dirty="0" smtClean="0"/>
              <a:t>, </a:t>
            </a:r>
            <a:r>
              <a:rPr lang="en-US" b="1" dirty="0" smtClean="0"/>
              <a:t>O’Reilly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Microsoft </a:t>
            </a:r>
            <a:r>
              <a:rPr lang="en-US" b="1" dirty="0" err="1" smtClean="0">
                <a:solidFill>
                  <a:srgbClr val="0070C0"/>
                </a:solidFill>
              </a:rPr>
              <a:t>.Net</a:t>
            </a:r>
            <a:r>
              <a:rPr lang="en-US" b="1" dirty="0" smtClean="0">
                <a:solidFill>
                  <a:srgbClr val="0070C0"/>
                </a:solidFill>
              </a:rPr>
              <a:t> for Programmers</a:t>
            </a:r>
            <a:r>
              <a:rPr lang="en-US" dirty="0" smtClean="0"/>
              <a:t>, </a:t>
            </a:r>
            <a:r>
              <a:rPr lang="en-US" i="1" dirty="0"/>
              <a:t>by </a:t>
            </a:r>
            <a:r>
              <a:rPr lang="en-US" i="1" dirty="0" smtClean="0"/>
              <a:t>Fergal Grimes</a:t>
            </a:r>
            <a:r>
              <a:rPr lang="en-US" dirty="0" smtClean="0"/>
              <a:t>, </a:t>
            </a:r>
            <a:r>
              <a:rPr lang="en-US" b="1" dirty="0" smtClean="0"/>
              <a:t>Manning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0" y="609600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For more, please visit: </a:t>
            </a:r>
            <a:r>
              <a:rPr lang="en-US" dirty="0">
                <a:hlinkClick r:id="rId2"/>
              </a:rPr>
              <a:t>http://phuonglamcs.com/relax/presentations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89206" y="2209800"/>
            <a:ext cx="3970338" cy="1812480"/>
            <a:chOff x="1751013" y="838200"/>
            <a:chExt cx="6259512" cy="2857500"/>
          </a:xfrm>
        </p:grpSpPr>
        <p:pic>
          <p:nvPicPr>
            <p:cNvPr id="5" name="Picture 4" descr="http://1.bp.blogspot.com/-Q-56Murof-c/Uf_N0mDhzHI/AAAAAAAAAfE/iAlRPcQLLA0/s320/ne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838200"/>
              <a:ext cx="2981325" cy="28289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  <a:extLst/>
          </p:spPr>
        </p:pic>
        <p:pic>
          <p:nvPicPr>
            <p:cNvPr id="8" name="Picture 6" descr="http://zenhackers.net/blog/wp-content/uploads/2014/01/cshar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013" y="838200"/>
              <a:ext cx="2857500" cy="2857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xmlns="" val="135232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C#, CLR &amp; .NETf versions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06" y="2104686"/>
            <a:ext cx="6667588" cy="383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68309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.NETf 4.0?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182328"/>
            <a:ext cx="5334000" cy="5582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50752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.NETf 4.5?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095" y="1600200"/>
            <a:ext cx="7923809" cy="48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9929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.NET core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Assembly</a:t>
            </a:r>
          </a:p>
          <a:p>
            <a:r>
              <a:rPr lang="en-US" smtClean="0"/>
              <a:t>Application domain</a:t>
            </a:r>
          </a:p>
          <a:p>
            <a:r>
              <a:rPr lang="en-US" smtClean="0"/>
              <a:t>MSIL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967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Self-describing </a:t>
            </a:r>
            <a:r>
              <a:rPr lang="en-US" smtClean="0"/>
              <a:t>unit of deployment</a:t>
            </a:r>
          </a:p>
          <a:p>
            <a:pPr lvl="1"/>
            <a:r>
              <a:rPr lang="en-US" smtClean="0"/>
              <a:t>Comprise 1 single Windows PE file</a:t>
            </a:r>
          </a:p>
          <a:p>
            <a:pPr lvl="2"/>
            <a:r>
              <a:rPr lang="en-US" smtClean="0"/>
              <a:t>.exe (application) – defines 1 entry point</a:t>
            </a:r>
          </a:p>
          <a:p>
            <a:pPr lvl="2"/>
            <a:r>
              <a:rPr lang="en-US" smtClean="0"/>
              <a:t>.dll (reusable library)</a:t>
            </a:r>
          </a:p>
          <a:p>
            <a:pPr lvl="2"/>
            <a:r>
              <a:rPr lang="en-US" smtClean="0"/>
              <a:t>.winmd (WinRT library – contains only metadata)</a:t>
            </a:r>
          </a:p>
          <a:p>
            <a:pPr lvl="1"/>
            <a:r>
              <a:rPr lang="en-US" smtClean="0"/>
              <a:t>Contain metadata</a:t>
            </a:r>
          </a:p>
          <a:p>
            <a:r>
              <a:rPr lang="en-US"/>
              <a:t>Container for all types</a:t>
            </a:r>
          </a:p>
          <a:p>
            <a:r>
              <a:rPr lang="en-US"/>
              <a:t>A boundary for type resolution and security </a:t>
            </a:r>
            <a:r>
              <a:rPr lang="en-US" smtClean="0"/>
              <a:t>permissioning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73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18665</TotalTime>
  <Words>1162</Words>
  <Application>Microsoft Office PowerPoint</Application>
  <PresentationFormat>On-screen Show (4:3)</PresentationFormat>
  <Paragraphs>266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C# &amp; .Net INSIGHTS</vt:lpstr>
      <vt:lpstr>Goals</vt:lpstr>
      <vt:lpstr>.NET Framework Overview</vt:lpstr>
      <vt:lpstr>.NETf libraries</vt:lpstr>
      <vt:lpstr>C#, CLR &amp; .NETf versions</vt:lpstr>
      <vt:lpstr>What’s new in .NETf 4.0?</vt:lpstr>
      <vt:lpstr>What’s new in .NETf 4.5?</vt:lpstr>
      <vt:lpstr>.NET core concepts</vt:lpstr>
      <vt:lpstr>Assembly</vt:lpstr>
      <vt:lpstr>Assembly content</vt:lpstr>
      <vt:lpstr>Assembly manifest</vt:lpstr>
      <vt:lpstr>Application manifest</vt:lpstr>
      <vt:lpstr>Application manifest</vt:lpstr>
      <vt:lpstr>Assembly types</vt:lpstr>
      <vt:lpstr>Single-file assembly</vt:lpstr>
      <vt:lpstr>Multi-file assembly</vt:lpstr>
      <vt:lpstr>Multi-file assembly</vt:lpstr>
      <vt:lpstr>Main vs. Satellite assemblies</vt:lpstr>
      <vt:lpstr>Private assembly</vt:lpstr>
      <vt:lpstr>Shared assembly</vt:lpstr>
      <vt:lpstr>How to create a shared assembly?</vt:lpstr>
      <vt:lpstr>Assembly references</vt:lpstr>
      <vt:lpstr>A bit on versioning</vt:lpstr>
      <vt:lpstr>Signing assemblies</vt:lpstr>
      <vt:lpstr>Assembly identity</vt:lpstr>
      <vt:lpstr>Fully-qualified assembly name</vt:lpstr>
      <vt:lpstr>Q &amp; A</vt:lpstr>
      <vt:lpstr>.NET core concepts</vt:lpstr>
      <vt:lpstr>Application domain</vt:lpstr>
      <vt:lpstr>App domain architecture</vt:lpstr>
      <vt:lpstr>App domain architecture</vt:lpstr>
      <vt:lpstr>App domain architecture</vt:lpstr>
      <vt:lpstr>Scenario - Problem</vt:lpstr>
      <vt:lpstr>Scenario - Solutions</vt:lpstr>
      <vt:lpstr>Q &amp; A</vt:lpstr>
      <vt:lpstr>.NET core concepts</vt:lpstr>
      <vt:lpstr>.NET code lifecycle</vt:lpstr>
      <vt:lpstr>Compiler &amp; Decompiler</vt:lpstr>
      <vt:lpstr>Dynamic assembly</vt:lpstr>
      <vt:lpstr>Q &amp; A</vt:lpstr>
      <vt:lpstr>References</vt:lpstr>
      <vt:lpstr>Slide 42</vt:lpstr>
    </vt:vector>
  </TitlesOfParts>
  <Company>106/5A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stian</cp:lastModifiedBy>
  <cp:revision>2168</cp:revision>
  <dcterms:created xsi:type="dcterms:W3CDTF">2009-02-10T14:11:16Z</dcterms:created>
  <dcterms:modified xsi:type="dcterms:W3CDTF">2014-10-15T07:05:46Z</dcterms:modified>
</cp:coreProperties>
</file>