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5"/>
  </p:handoutMasterIdLst>
  <p:sldIdLst>
    <p:sldId id="409" r:id="rId2"/>
    <p:sldId id="461" r:id="rId3"/>
    <p:sldId id="435" r:id="rId4"/>
    <p:sldId id="438" r:id="rId5"/>
    <p:sldId id="442" r:id="rId6"/>
    <p:sldId id="434" r:id="rId7"/>
    <p:sldId id="433" r:id="rId8"/>
    <p:sldId id="413" r:id="rId9"/>
    <p:sldId id="444" r:id="rId10"/>
    <p:sldId id="415" r:id="rId11"/>
    <p:sldId id="445" r:id="rId12"/>
    <p:sldId id="446" r:id="rId13"/>
    <p:sldId id="447" r:id="rId14"/>
    <p:sldId id="448" r:id="rId15"/>
    <p:sldId id="449" r:id="rId16"/>
    <p:sldId id="428" r:id="rId17"/>
    <p:sldId id="425" r:id="rId18"/>
    <p:sldId id="451" r:id="rId19"/>
    <p:sldId id="450" r:id="rId20"/>
    <p:sldId id="429" r:id="rId21"/>
    <p:sldId id="452" r:id="rId22"/>
    <p:sldId id="431" r:id="rId23"/>
    <p:sldId id="430" r:id="rId24"/>
    <p:sldId id="426" r:id="rId25"/>
    <p:sldId id="421" r:id="rId26"/>
    <p:sldId id="432" r:id="rId27"/>
    <p:sldId id="420" r:id="rId28"/>
    <p:sldId id="454" r:id="rId29"/>
    <p:sldId id="456" r:id="rId30"/>
    <p:sldId id="455" r:id="rId31"/>
    <p:sldId id="441" r:id="rId32"/>
    <p:sldId id="458" r:id="rId33"/>
    <p:sldId id="457" r:id="rId34"/>
    <p:sldId id="436" r:id="rId35"/>
    <p:sldId id="437" r:id="rId36"/>
    <p:sldId id="443" r:id="rId37"/>
    <p:sldId id="439" r:id="rId38"/>
    <p:sldId id="440" r:id="rId39"/>
    <p:sldId id="459" r:id="rId40"/>
    <p:sldId id="453" r:id="rId41"/>
    <p:sldId id="460" r:id="rId42"/>
    <p:sldId id="257" r:id="rId43"/>
    <p:sldId id="27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9900"/>
    <a:srgbClr val="FF66CC"/>
    <a:srgbClr val="FFFF99"/>
    <a:srgbClr val="66CCFF"/>
    <a:srgbClr val="FF66FF"/>
    <a:srgbClr val="FFFFCC"/>
    <a:srgbClr val="3399FF"/>
    <a:srgbClr val="009999"/>
    <a:srgbClr val="00CCFF"/>
    <a:srgbClr val="CCC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2" autoAdjust="0"/>
    <p:restoredTop sz="94660"/>
  </p:normalViewPr>
  <p:slideViewPr>
    <p:cSldViewPr>
      <p:cViewPr varScale="1">
        <p:scale>
          <a:sx n="107" d="100"/>
          <a:sy n="107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1968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8D4DD9-C8D0-4DE3-9943-BD16926F5DCB}" type="doc">
      <dgm:prSet loTypeId="urn:microsoft.com/office/officeart/2005/8/layout/process4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F5FBA418-0AE1-4E91-8F94-C95FE9D8453B}">
      <dgm:prSet phldrT="[Text]"/>
      <dgm:spPr/>
      <dgm:t>
        <a:bodyPr/>
        <a:lstStyle/>
        <a:p>
          <a:r>
            <a:rPr lang="en-US" smtClean="0"/>
            <a:t>Layer  N</a:t>
          </a:r>
          <a:endParaRPr lang="en-US"/>
        </a:p>
      </dgm:t>
    </dgm:pt>
    <dgm:pt modelId="{5D972238-CF52-456C-A8A6-AE875C7C12AC}" type="parTrans" cxnId="{68FFFB03-4811-4949-805A-CAE6466ED258}">
      <dgm:prSet/>
      <dgm:spPr/>
      <dgm:t>
        <a:bodyPr/>
        <a:lstStyle/>
        <a:p>
          <a:endParaRPr lang="en-US"/>
        </a:p>
      </dgm:t>
    </dgm:pt>
    <dgm:pt modelId="{3258192F-9939-4A9F-9A71-99057D01C579}" type="sibTrans" cxnId="{68FFFB03-4811-4949-805A-CAE6466ED258}">
      <dgm:prSet/>
      <dgm:spPr/>
      <dgm:t>
        <a:bodyPr/>
        <a:lstStyle/>
        <a:p>
          <a:endParaRPr lang="en-US"/>
        </a:p>
      </dgm:t>
    </dgm:pt>
    <dgm:pt modelId="{637A1CD6-B4D3-4EE9-B9EB-E2E5508A0EDC}">
      <dgm:prSet phldrT="[Text]"/>
      <dgm:spPr/>
      <dgm:t>
        <a:bodyPr/>
        <a:lstStyle/>
        <a:p>
          <a:r>
            <a:rPr lang="en-US" smtClean="0"/>
            <a:t>Layer N-1</a:t>
          </a:r>
          <a:endParaRPr lang="en-US"/>
        </a:p>
      </dgm:t>
    </dgm:pt>
    <dgm:pt modelId="{F27CD167-1992-4B81-A7CC-68F4D365006E}" type="parTrans" cxnId="{917F1690-AF05-4E82-B843-8722EC20A5A8}">
      <dgm:prSet/>
      <dgm:spPr/>
      <dgm:t>
        <a:bodyPr/>
        <a:lstStyle/>
        <a:p>
          <a:endParaRPr lang="en-US"/>
        </a:p>
      </dgm:t>
    </dgm:pt>
    <dgm:pt modelId="{63CFC072-7662-4383-BE67-EF33E8CE8C53}" type="sibTrans" cxnId="{917F1690-AF05-4E82-B843-8722EC20A5A8}">
      <dgm:prSet/>
      <dgm:spPr/>
      <dgm:t>
        <a:bodyPr/>
        <a:lstStyle/>
        <a:p>
          <a:endParaRPr lang="en-US"/>
        </a:p>
      </dgm:t>
    </dgm:pt>
    <dgm:pt modelId="{8FD25ED6-2DB8-4DAE-9AA9-9CB0DF2B191A}">
      <dgm:prSet phldrT="[Text]"/>
      <dgm:spPr/>
      <dgm:t>
        <a:bodyPr/>
        <a:lstStyle/>
        <a:p>
          <a:r>
            <a:rPr lang="en-US" smtClean="0"/>
            <a:t>Layer 1</a:t>
          </a:r>
          <a:endParaRPr lang="en-US"/>
        </a:p>
      </dgm:t>
    </dgm:pt>
    <dgm:pt modelId="{4FB71D94-7CA2-49B6-AF09-3066F3FE1350}" type="parTrans" cxnId="{FD581845-7760-401A-A50A-F31D6ECEAFD2}">
      <dgm:prSet/>
      <dgm:spPr/>
      <dgm:t>
        <a:bodyPr/>
        <a:lstStyle/>
        <a:p>
          <a:endParaRPr lang="en-US"/>
        </a:p>
      </dgm:t>
    </dgm:pt>
    <dgm:pt modelId="{93E45102-A815-4028-AC21-380C8E29F25B}" type="sibTrans" cxnId="{FD581845-7760-401A-A50A-F31D6ECEAFD2}">
      <dgm:prSet/>
      <dgm:spPr/>
      <dgm:t>
        <a:bodyPr/>
        <a:lstStyle/>
        <a:p>
          <a:endParaRPr lang="en-US"/>
        </a:p>
      </dgm:t>
    </dgm:pt>
    <dgm:pt modelId="{1A169CAB-68F9-493A-B8BE-6AE4A8CA1A67}">
      <dgm:prSet phldrT="[Text]"/>
      <dgm:spPr/>
      <dgm:t>
        <a:bodyPr/>
        <a:lstStyle/>
        <a:p>
          <a:r>
            <a:rPr lang="en-US" smtClean="0"/>
            <a:t>…</a:t>
          </a:r>
          <a:endParaRPr lang="en-US"/>
        </a:p>
      </dgm:t>
    </dgm:pt>
    <dgm:pt modelId="{CD6B58BC-3CB1-4635-B346-E9A9615361D1}" type="parTrans" cxnId="{E5F7E259-0B26-4CD0-B69C-F3B2CF5FFBD4}">
      <dgm:prSet/>
      <dgm:spPr/>
      <dgm:t>
        <a:bodyPr/>
        <a:lstStyle/>
        <a:p>
          <a:endParaRPr lang="en-US"/>
        </a:p>
      </dgm:t>
    </dgm:pt>
    <dgm:pt modelId="{8BF1241A-1E2D-4A93-93AB-0A35236B33BF}" type="sibTrans" cxnId="{E5F7E259-0B26-4CD0-B69C-F3B2CF5FFBD4}">
      <dgm:prSet/>
      <dgm:spPr/>
      <dgm:t>
        <a:bodyPr/>
        <a:lstStyle/>
        <a:p>
          <a:endParaRPr lang="en-US"/>
        </a:p>
      </dgm:t>
    </dgm:pt>
    <dgm:pt modelId="{C885E633-85F6-4CB2-8E6F-CE6DF3D458AD}">
      <dgm:prSet phldrT="[Text]"/>
      <dgm:spPr/>
      <dgm:t>
        <a:bodyPr/>
        <a:lstStyle/>
        <a:p>
          <a:r>
            <a:rPr lang="en-US" smtClean="0"/>
            <a:t>Layer 2</a:t>
          </a:r>
          <a:endParaRPr lang="en-US"/>
        </a:p>
      </dgm:t>
    </dgm:pt>
    <dgm:pt modelId="{82357C45-3701-4664-B7E1-1CF5AB545D23}" type="parTrans" cxnId="{B80EE30F-8F22-4325-884D-2B719EDA38C6}">
      <dgm:prSet/>
      <dgm:spPr/>
      <dgm:t>
        <a:bodyPr/>
        <a:lstStyle/>
        <a:p>
          <a:endParaRPr lang="en-US"/>
        </a:p>
      </dgm:t>
    </dgm:pt>
    <dgm:pt modelId="{FA6A6847-4FEF-45E4-A1A3-BE231C62FAFA}" type="sibTrans" cxnId="{B80EE30F-8F22-4325-884D-2B719EDA38C6}">
      <dgm:prSet/>
      <dgm:spPr/>
      <dgm:t>
        <a:bodyPr/>
        <a:lstStyle/>
        <a:p>
          <a:endParaRPr lang="en-US"/>
        </a:p>
      </dgm:t>
    </dgm:pt>
    <dgm:pt modelId="{E94F8CCE-64B1-43D1-8B20-69DCB1FDA40B}" type="pres">
      <dgm:prSet presAssocID="{F28D4DD9-C8D0-4DE3-9943-BD16926F5DC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877068-0E7A-4A6C-9A5D-89020A3AE7D4}" type="pres">
      <dgm:prSet presAssocID="{8FD25ED6-2DB8-4DAE-9AA9-9CB0DF2B191A}" presName="boxAndChildren" presStyleCnt="0"/>
      <dgm:spPr/>
    </dgm:pt>
    <dgm:pt modelId="{211A0090-5050-4FB9-B40C-735253C1A0BC}" type="pres">
      <dgm:prSet presAssocID="{8FD25ED6-2DB8-4DAE-9AA9-9CB0DF2B191A}" presName="parentTextBox" presStyleLbl="node1" presStyleIdx="0" presStyleCnt="5"/>
      <dgm:spPr/>
      <dgm:t>
        <a:bodyPr/>
        <a:lstStyle/>
        <a:p>
          <a:endParaRPr lang="en-US"/>
        </a:p>
      </dgm:t>
    </dgm:pt>
    <dgm:pt modelId="{F651D0C5-54BE-4B0E-AFFA-C0DC1C26F706}" type="pres">
      <dgm:prSet presAssocID="{FA6A6847-4FEF-45E4-A1A3-BE231C62FAFA}" presName="sp" presStyleCnt="0"/>
      <dgm:spPr/>
    </dgm:pt>
    <dgm:pt modelId="{83E98593-6427-40A4-9081-DC333257D083}" type="pres">
      <dgm:prSet presAssocID="{C885E633-85F6-4CB2-8E6F-CE6DF3D458AD}" presName="arrowAndChildren" presStyleCnt="0"/>
      <dgm:spPr/>
    </dgm:pt>
    <dgm:pt modelId="{C5B99EFE-A572-43BE-8CD0-B1CABFEBE64E}" type="pres">
      <dgm:prSet presAssocID="{C885E633-85F6-4CB2-8E6F-CE6DF3D458AD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A4EB5DF9-3600-4135-8171-3C2E13637D4C}" type="pres">
      <dgm:prSet presAssocID="{8BF1241A-1E2D-4A93-93AB-0A35236B33BF}" presName="sp" presStyleCnt="0"/>
      <dgm:spPr/>
    </dgm:pt>
    <dgm:pt modelId="{45BCD1FC-8FA6-4BE0-AECF-5DE03C20E8C8}" type="pres">
      <dgm:prSet presAssocID="{1A169CAB-68F9-493A-B8BE-6AE4A8CA1A67}" presName="arrowAndChildren" presStyleCnt="0"/>
      <dgm:spPr/>
    </dgm:pt>
    <dgm:pt modelId="{AB12F00C-F82D-43F7-B740-69E43ABE6B6C}" type="pres">
      <dgm:prSet presAssocID="{1A169CAB-68F9-493A-B8BE-6AE4A8CA1A67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59EA59DD-6582-474D-B783-85E2B5051491}" type="pres">
      <dgm:prSet presAssocID="{63CFC072-7662-4383-BE67-EF33E8CE8C53}" presName="sp" presStyleCnt="0"/>
      <dgm:spPr/>
    </dgm:pt>
    <dgm:pt modelId="{784826DC-E01B-4A1E-9AE4-D4AF6BA14FB0}" type="pres">
      <dgm:prSet presAssocID="{637A1CD6-B4D3-4EE9-B9EB-E2E5508A0EDC}" presName="arrowAndChildren" presStyleCnt="0"/>
      <dgm:spPr/>
    </dgm:pt>
    <dgm:pt modelId="{566F74B1-85A5-4A0C-9718-F62D94FA89BE}" type="pres">
      <dgm:prSet presAssocID="{637A1CD6-B4D3-4EE9-B9EB-E2E5508A0EDC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FCAA84B9-B373-4733-9B22-07F82234AA79}" type="pres">
      <dgm:prSet presAssocID="{3258192F-9939-4A9F-9A71-99057D01C579}" presName="sp" presStyleCnt="0"/>
      <dgm:spPr/>
    </dgm:pt>
    <dgm:pt modelId="{EF66D924-BAC2-4711-96FE-2A4BB513DF71}" type="pres">
      <dgm:prSet presAssocID="{F5FBA418-0AE1-4E91-8F94-C95FE9D8453B}" presName="arrowAndChildren" presStyleCnt="0"/>
      <dgm:spPr/>
    </dgm:pt>
    <dgm:pt modelId="{270F585E-67C4-4B7B-8C5E-A2ABC32DC86C}" type="pres">
      <dgm:prSet presAssocID="{F5FBA418-0AE1-4E91-8F94-C95FE9D8453B}" presName="parentTextArrow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E5F7E259-0B26-4CD0-B69C-F3B2CF5FFBD4}" srcId="{F28D4DD9-C8D0-4DE3-9943-BD16926F5DCB}" destId="{1A169CAB-68F9-493A-B8BE-6AE4A8CA1A67}" srcOrd="2" destOrd="0" parTransId="{CD6B58BC-3CB1-4635-B346-E9A9615361D1}" sibTransId="{8BF1241A-1E2D-4A93-93AB-0A35236B33BF}"/>
    <dgm:cxn modelId="{917F1690-AF05-4E82-B843-8722EC20A5A8}" srcId="{F28D4DD9-C8D0-4DE3-9943-BD16926F5DCB}" destId="{637A1CD6-B4D3-4EE9-B9EB-E2E5508A0EDC}" srcOrd="1" destOrd="0" parTransId="{F27CD167-1992-4B81-A7CC-68F4D365006E}" sibTransId="{63CFC072-7662-4383-BE67-EF33E8CE8C53}"/>
    <dgm:cxn modelId="{279444E8-D955-4EC6-9E68-6FDA3D121B15}" type="presOf" srcId="{F28D4DD9-C8D0-4DE3-9943-BD16926F5DCB}" destId="{E94F8CCE-64B1-43D1-8B20-69DCB1FDA40B}" srcOrd="0" destOrd="0" presId="urn:microsoft.com/office/officeart/2005/8/layout/process4"/>
    <dgm:cxn modelId="{D8A559D0-742B-4085-A14E-891B9349DB9D}" type="presOf" srcId="{8FD25ED6-2DB8-4DAE-9AA9-9CB0DF2B191A}" destId="{211A0090-5050-4FB9-B40C-735253C1A0BC}" srcOrd="0" destOrd="0" presId="urn:microsoft.com/office/officeart/2005/8/layout/process4"/>
    <dgm:cxn modelId="{AAF2011D-5301-4BB0-88C2-36FDCF0167D7}" type="presOf" srcId="{1A169CAB-68F9-493A-B8BE-6AE4A8CA1A67}" destId="{AB12F00C-F82D-43F7-B740-69E43ABE6B6C}" srcOrd="0" destOrd="0" presId="urn:microsoft.com/office/officeart/2005/8/layout/process4"/>
    <dgm:cxn modelId="{7A5C9A7C-C65F-439D-8461-095DA98515B7}" type="presOf" srcId="{637A1CD6-B4D3-4EE9-B9EB-E2E5508A0EDC}" destId="{566F74B1-85A5-4A0C-9718-F62D94FA89BE}" srcOrd="0" destOrd="0" presId="urn:microsoft.com/office/officeart/2005/8/layout/process4"/>
    <dgm:cxn modelId="{B80EE30F-8F22-4325-884D-2B719EDA38C6}" srcId="{F28D4DD9-C8D0-4DE3-9943-BD16926F5DCB}" destId="{C885E633-85F6-4CB2-8E6F-CE6DF3D458AD}" srcOrd="3" destOrd="0" parTransId="{82357C45-3701-4664-B7E1-1CF5AB545D23}" sibTransId="{FA6A6847-4FEF-45E4-A1A3-BE231C62FAFA}"/>
    <dgm:cxn modelId="{68FFFB03-4811-4949-805A-CAE6466ED258}" srcId="{F28D4DD9-C8D0-4DE3-9943-BD16926F5DCB}" destId="{F5FBA418-0AE1-4E91-8F94-C95FE9D8453B}" srcOrd="0" destOrd="0" parTransId="{5D972238-CF52-456C-A8A6-AE875C7C12AC}" sibTransId="{3258192F-9939-4A9F-9A71-99057D01C579}"/>
    <dgm:cxn modelId="{E673CB7F-B6DE-466E-AF69-D4251BC175B5}" type="presOf" srcId="{C885E633-85F6-4CB2-8E6F-CE6DF3D458AD}" destId="{C5B99EFE-A572-43BE-8CD0-B1CABFEBE64E}" srcOrd="0" destOrd="0" presId="urn:microsoft.com/office/officeart/2005/8/layout/process4"/>
    <dgm:cxn modelId="{FD581845-7760-401A-A50A-F31D6ECEAFD2}" srcId="{F28D4DD9-C8D0-4DE3-9943-BD16926F5DCB}" destId="{8FD25ED6-2DB8-4DAE-9AA9-9CB0DF2B191A}" srcOrd="4" destOrd="0" parTransId="{4FB71D94-7CA2-49B6-AF09-3066F3FE1350}" sibTransId="{93E45102-A815-4028-AC21-380C8E29F25B}"/>
    <dgm:cxn modelId="{5EFD7C51-F90E-4FE8-88EF-4BA70A0476CA}" type="presOf" srcId="{F5FBA418-0AE1-4E91-8F94-C95FE9D8453B}" destId="{270F585E-67C4-4B7B-8C5E-A2ABC32DC86C}" srcOrd="0" destOrd="0" presId="urn:microsoft.com/office/officeart/2005/8/layout/process4"/>
    <dgm:cxn modelId="{BF7A508C-F651-4F07-A760-3650DC60C305}" type="presParOf" srcId="{E94F8CCE-64B1-43D1-8B20-69DCB1FDA40B}" destId="{7C877068-0E7A-4A6C-9A5D-89020A3AE7D4}" srcOrd="0" destOrd="0" presId="urn:microsoft.com/office/officeart/2005/8/layout/process4"/>
    <dgm:cxn modelId="{C4931F62-80E7-417A-A5C0-191253098FB6}" type="presParOf" srcId="{7C877068-0E7A-4A6C-9A5D-89020A3AE7D4}" destId="{211A0090-5050-4FB9-B40C-735253C1A0BC}" srcOrd="0" destOrd="0" presId="urn:microsoft.com/office/officeart/2005/8/layout/process4"/>
    <dgm:cxn modelId="{EB82F031-461E-4F7D-8F2B-8C52E5925CE6}" type="presParOf" srcId="{E94F8CCE-64B1-43D1-8B20-69DCB1FDA40B}" destId="{F651D0C5-54BE-4B0E-AFFA-C0DC1C26F706}" srcOrd="1" destOrd="0" presId="urn:microsoft.com/office/officeart/2005/8/layout/process4"/>
    <dgm:cxn modelId="{B91F9A2A-EB2B-4BB4-AFC1-B0A5822C995A}" type="presParOf" srcId="{E94F8CCE-64B1-43D1-8B20-69DCB1FDA40B}" destId="{83E98593-6427-40A4-9081-DC333257D083}" srcOrd="2" destOrd="0" presId="urn:microsoft.com/office/officeart/2005/8/layout/process4"/>
    <dgm:cxn modelId="{5CD4A47E-C83A-4297-BA19-6EE34577EF2E}" type="presParOf" srcId="{83E98593-6427-40A4-9081-DC333257D083}" destId="{C5B99EFE-A572-43BE-8CD0-B1CABFEBE64E}" srcOrd="0" destOrd="0" presId="urn:microsoft.com/office/officeart/2005/8/layout/process4"/>
    <dgm:cxn modelId="{5A7456AA-C38C-4121-A99C-24B5D72CCDD4}" type="presParOf" srcId="{E94F8CCE-64B1-43D1-8B20-69DCB1FDA40B}" destId="{A4EB5DF9-3600-4135-8171-3C2E13637D4C}" srcOrd="3" destOrd="0" presId="urn:microsoft.com/office/officeart/2005/8/layout/process4"/>
    <dgm:cxn modelId="{3443C51D-A49C-4E75-A9A1-A6D3FCCE7122}" type="presParOf" srcId="{E94F8CCE-64B1-43D1-8B20-69DCB1FDA40B}" destId="{45BCD1FC-8FA6-4BE0-AECF-5DE03C20E8C8}" srcOrd="4" destOrd="0" presId="urn:microsoft.com/office/officeart/2005/8/layout/process4"/>
    <dgm:cxn modelId="{E1375F44-B10B-4C56-B1E7-96FBB35BBFE0}" type="presParOf" srcId="{45BCD1FC-8FA6-4BE0-AECF-5DE03C20E8C8}" destId="{AB12F00C-F82D-43F7-B740-69E43ABE6B6C}" srcOrd="0" destOrd="0" presId="urn:microsoft.com/office/officeart/2005/8/layout/process4"/>
    <dgm:cxn modelId="{FC628FCF-F851-47CA-9A82-8CB9B7B27DFD}" type="presParOf" srcId="{E94F8CCE-64B1-43D1-8B20-69DCB1FDA40B}" destId="{59EA59DD-6582-474D-B783-85E2B5051491}" srcOrd="5" destOrd="0" presId="urn:microsoft.com/office/officeart/2005/8/layout/process4"/>
    <dgm:cxn modelId="{8F61EC89-12E3-4E43-BE19-D52B07C2274F}" type="presParOf" srcId="{E94F8CCE-64B1-43D1-8B20-69DCB1FDA40B}" destId="{784826DC-E01B-4A1E-9AE4-D4AF6BA14FB0}" srcOrd="6" destOrd="0" presId="urn:microsoft.com/office/officeart/2005/8/layout/process4"/>
    <dgm:cxn modelId="{76E12284-58FB-4426-BA43-CE3950E986E3}" type="presParOf" srcId="{784826DC-E01B-4A1E-9AE4-D4AF6BA14FB0}" destId="{566F74B1-85A5-4A0C-9718-F62D94FA89BE}" srcOrd="0" destOrd="0" presId="urn:microsoft.com/office/officeart/2005/8/layout/process4"/>
    <dgm:cxn modelId="{DBBBA7F0-8414-424F-BE98-061C9D3AB92B}" type="presParOf" srcId="{E94F8CCE-64B1-43D1-8B20-69DCB1FDA40B}" destId="{FCAA84B9-B373-4733-9B22-07F82234AA79}" srcOrd="7" destOrd="0" presId="urn:microsoft.com/office/officeart/2005/8/layout/process4"/>
    <dgm:cxn modelId="{4259FF3F-22FB-4F71-9707-BE841CDAE6BA}" type="presParOf" srcId="{E94F8CCE-64B1-43D1-8B20-69DCB1FDA40B}" destId="{EF66D924-BAC2-4711-96FE-2A4BB513DF71}" srcOrd="8" destOrd="0" presId="urn:microsoft.com/office/officeart/2005/8/layout/process4"/>
    <dgm:cxn modelId="{BBA7CD95-5FD1-4919-BC8A-1558D399CBBA}" type="presParOf" srcId="{EF66D924-BAC2-4711-96FE-2A4BB513DF71}" destId="{270F585E-67C4-4B7B-8C5E-A2ABC32DC86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11A0090-5050-4FB9-B40C-735253C1A0BC}">
      <dsp:nvSpPr>
        <dsp:cNvPr id="0" name=""/>
        <dsp:cNvSpPr/>
      </dsp:nvSpPr>
      <dsp:spPr>
        <a:xfrm>
          <a:off x="0" y="4017089"/>
          <a:ext cx="3352800" cy="65903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Layer 1</a:t>
          </a:r>
          <a:endParaRPr lang="en-US" sz="2300" kern="1200"/>
        </a:p>
      </dsp:txBody>
      <dsp:txXfrm>
        <a:off x="0" y="4017089"/>
        <a:ext cx="3352800" cy="659036"/>
      </dsp:txXfrm>
    </dsp:sp>
    <dsp:sp modelId="{C5B99EFE-A572-43BE-8CD0-B1CABFEBE64E}">
      <dsp:nvSpPr>
        <dsp:cNvPr id="0" name=""/>
        <dsp:cNvSpPr/>
      </dsp:nvSpPr>
      <dsp:spPr>
        <a:xfrm rot="10800000">
          <a:off x="0" y="3013376"/>
          <a:ext cx="3352800" cy="1013598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Layer 2</a:t>
          </a:r>
          <a:endParaRPr lang="en-US" sz="2300" kern="1200"/>
        </a:p>
      </dsp:txBody>
      <dsp:txXfrm rot="10800000">
        <a:off x="0" y="3013376"/>
        <a:ext cx="3352800" cy="1013598"/>
      </dsp:txXfrm>
    </dsp:sp>
    <dsp:sp modelId="{AB12F00C-F82D-43F7-B740-69E43ABE6B6C}">
      <dsp:nvSpPr>
        <dsp:cNvPr id="0" name=""/>
        <dsp:cNvSpPr/>
      </dsp:nvSpPr>
      <dsp:spPr>
        <a:xfrm rot="10800000">
          <a:off x="0" y="2009663"/>
          <a:ext cx="3352800" cy="1013598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…</a:t>
          </a:r>
          <a:endParaRPr lang="en-US" sz="2300" kern="1200"/>
        </a:p>
      </dsp:txBody>
      <dsp:txXfrm rot="10800000">
        <a:off x="0" y="2009663"/>
        <a:ext cx="3352800" cy="1013598"/>
      </dsp:txXfrm>
    </dsp:sp>
    <dsp:sp modelId="{566F74B1-85A5-4A0C-9718-F62D94FA89BE}">
      <dsp:nvSpPr>
        <dsp:cNvPr id="0" name=""/>
        <dsp:cNvSpPr/>
      </dsp:nvSpPr>
      <dsp:spPr>
        <a:xfrm rot="10800000">
          <a:off x="0" y="1005949"/>
          <a:ext cx="3352800" cy="1013598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Layer N-1</a:t>
          </a:r>
          <a:endParaRPr lang="en-US" sz="2300" kern="1200"/>
        </a:p>
      </dsp:txBody>
      <dsp:txXfrm rot="10800000">
        <a:off x="0" y="1005949"/>
        <a:ext cx="3352800" cy="1013598"/>
      </dsp:txXfrm>
    </dsp:sp>
    <dsp:sp modelId="{270F585E-67C4-4B7B-8C5E-A2ABC32DC86C}">
      <dsp:nvSpPr>
        <dsp:cNvPr id="0" name=""/>
        <dsp:cNvSpPr/>
      </dsp:nvSpPr>
      <dsp:spPr>
        <a:xfrm rot="10800000">
          <a:off x="0" y="2236"/>
          <a:ext cx="3352800" cy="1013598"/>
        </a:xfrm>
        <a:prstGeom prst="upArrowCallou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Layer  N</a:t>
          </a:r>
          <a:endParaRPr lang="en-US" sz="2300" kern="1200"/>
        </a:p>
      </dsp:txBody>
      <dsp:txXfrm rot="10800000">
        <a:off x="0" y="2236"/>
        <a:ext cx="3352800" cy="10135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273A5-FFF7-4050-A4B9-B96A1947E066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B96A6-3BD2-4995-A124-9334558F9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47713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header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199"/>
            <a:ext cx="3886200" cy="4221163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981198"/>
            <a:ext cx="3886200" cy="4221163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3886200" cy="381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800600" y="1600200"/>
            <a:ext cx="3886200" cy="381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905439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Different and simi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199"/>
            <a:ext cx="3886200" cy="26670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981198"/>
            <a:ext cx="3886200" cy="26670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3886200" cy="381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800600" y="1600200"/>
            <a:ext cx="3886200" cy="381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1981200" y="4800600"/>
            <a:ext cx="5257800" cy="13716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558649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952999"/>
            <a:ext cx="7772400" cy="914401"/>
          </a:xfrm>
        </p:spPr>
        <p:txBody>
          <a:bodyPr anchor="t"/>
          <a:lstStyle>
            <a:lvl1pPr algn="l">
              <a:defRPr sz="40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67200"/>
            <a:ext cx="7772400" cy="6858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724989" y="5880100"/>
            <a:ext cx="7772400" cy="292100"/>
          </a:xfrm>
        </p:spPr>
        <p:txBody>
          <a:bodyPr anchor="b">
            <a:normAutofit/>
          </a:bodyPr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2pPr marL="742950" indent="-285750">
              <a:buFont typeface="Wingdings" pitchFamily="2" charset="2"/>
              <a:buChar char="§"/>
              <a:defRPr/>
            </a:lvl2pPr>
            <a:lvl4pPr marL="16002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71550" indent="-51435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64983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3733799"/>
          </a:xfrm>
        </p:spPr>
        <p:txBody>
          <a:bodyPr/>
          <a:lstStyle>
            <a:lvl2pPr marL="742950" indent="-285750">
              <a:buFont typeface="Wingdings" pitchFamily="2" charset="2"/>
              <a:buChar char="§"/>
              <a:defRPr/>
            </a:lvl2pPr>
            <a:lvl4pPr marL="16002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342796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220779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37219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8862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524000"/>
            <a:ext cx="38862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496954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 - Big f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8862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524000"/>
            <a:ext cx="38862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26707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- Big f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41148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15414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50000">
              <a:schemeClr val="bg1"/>
            </a:gs>
            <a:gs pos="100000">
              <a:schemeClr val="tx2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66A48-63B1-4C30-A483-2B032ED073B3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6" r:id="rId3"/>
    <p:sldLayoutId id="2147483664" r:id="rId4"/>
    <p:sldLayoutId id="2147483661" r:id="rId5"/>
    <p:sldLayoutId id="2147483660" r:id="rId6"/>
    <p:sldLayoutId id="2147483662" r:id="rId7"/>
    <p:sldLayoutId id="2147483665" r:id="rId8"/>
    <p:sldLayoutId id="2147483667" r:id="rId9"/>
    <p:sldLayoutId id="2147483663" r:id="rId10"/>
    <p:sldLayoutId id="2147483668" r:id="rId11"/>
    <p:sldLayoutId id="2147483651" r:id="rId12"/>
    <p:sldLayoutId id="2147483652" r:id="rId13"/>
    <p:sldLayoutId id="2147483653" r:id="rId14"/>
    <p:sldLayoutId id="2147483654" r:id="rId15"/>
    <p:sldLayoutId id="2147483655" r:id="rId16"/>
    <p:sldLayoutId id="2147483656" r:id="rId17"/>
    <p:sldLayoutId id="2147483657" r:id="rId18"/>
    <p:sldLayoutId id="2147483658" r:id="rId19"/>
    <p:sldLayoutId id="2147483659" r:id="rId20"/>
  </p:sldLayoutIdLst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omain-driven_design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ddsample.sourceforge.net/architecture.html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8thlight.com/uncle-bob/2012/08/13/the-clean-architecture.html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alistair.cockburn.us/Hexagonal+architecture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jeffreypalermo.com/blog/the-onion-architecture-part-1/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theenterprisingarchitect.blogspot.com/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apprenda.com/blog/answer-this-what-is-a-cloud-application-to-you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ynamic_infrastructure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usinessinsider.com/x-of-the-brightest-minds-in-tech-tell-us-whats-next-for-cloud-computing-2012-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dddsample.sourceforge.net/architecture.html" TargetMode="External"/><Relationship Id="rId13" Type="http://schemas.openxmlformats.org/officeDocument/2006/relationships/hyperlink" Target="http://theenterprisingarchitect.blogspot.com/" TargetMode="External"/><Relationship Id="rId18" Type="http://schemas.openxmlformats.org/officeDocument/2006/relationships/hyperlink" Target="http://searchcloudcomputing.techtarget.com/definition/Platform-as-a-Service-PaaS" TargetMode="External"/><Relationship Id="rId3" Type="http://schemas.openxmlformats.org/officeDocument/2006/relationships/hyperlink" Target="http://it.toolbox.com/blogs/bridging-gaps/systems-architecture-fundamentals-conceptual-logical-physical-designs-11352" TargetMode="External"/><Relationship Id="rId21" Type="http://schemas.openxmlformats.org/officeDocument/2006/relationships/hyperlink" Target="http://www.onlinetech.com/resources/wiki/data-centers/after-the-cloud-what-next-mobile-technology-in-data-centers" TargetMode="External"/><Relationship Id="rId7" Type="http://schemas.openxmlformats.org/officeDocument/2006/relationships/hyperlink" Target="http://archfirst.org/books/domain-driven-design" TargetMode="External"/><Relationship Id="rId12" Type="http://schemas.openxmlformats.org/officeDocument/2006/relationships/hyperlink" Target="http://blog.8thlight.com/uncle-bob/2012/08/13/the-clean-architecture.html" TargetMode="External"/><Relationship Id="rId17" Type="http://schemas.openxmlformats.org/officeDocument/2006/relationships/hyperlink" Target="http://searchcloudcomputing.techtarget.com/definition/Software-as-a-Service" TargetMode="External"/><Relationship Id="rId2" Type="http://schemas.openxmlformats.org/officeDocument/2006/relationships/hyperlink" Target="http://www.1keydata.com/datawarehousing/data-modeling-levels.html" TargetMode="External"/><Relationship Id="rId16" Type="http://schemas.openxmlformats.org/officeDocument/2006/relationships/hyperlink" Target="http://apprenda.com/blog/answer-this-what-is-a-cloud-application-to-you/" TargetMode="External"/><Relationship Id="rId20" Type="http://schemas.openxmlformats.org/officeDocument/2006/relationships/hyperlink" Target="http://en.wikipedia.org/wiki/Dynamic_infrastructu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Domain-driven_design" TargetMode="External"/><Relationship Id="rId11" Type="http://schemas.openxmlformats.org/officeDocument/2006/relationships/hyperlink" Target="http://alistair.cockburn.us/Hexagonal+architecture" TargetMode="External"/><Relationship Id="rId5" Type="http://schemas.openxmlformats.org/officeDocument/2006/relationships/hyperlink" Target="http://en.wikipedia.org/wiki/Multilayered_architecture" TargetMode="External"/><Relationship Id="rId15" Type="http://schemas.openxmlformats.org/officeDocument/2006/relationships/hyperlink" Target="http://searchsoa.techtarget.com/definition/service-oriented-architecture" TargetMode="External"/><Relationship Id="rId10" Type="http://schemas.openxmlformats.org/officeDocument/2006/relationships/hyperlink" Target="http://blogs.msdn.com/b/marblogging/archive/2011/05/23/domain-drive-design-n-layered-net-4-0-architecture-guide.aspx" TargetMode="External"/><Relationship Id="rId19" Type="http://schemas.openxmlformats.org/officeDocument/2006/relationships/hyperlink" Target="http://searchcloudcomputing.techtarget.com/definition/Infrastructure-as-a-Service-IaaS" TargetMode="External"/><Relationship Id="rId4" Type="http://schemas.openxmlformats.org/officeDocument/2006/relationships/hyperlink" Target="http://archfirst.org/books/layered-architecture" TargetMode="External"/><Relationship Id="rId9" Type="http://schemas.openxmlformats.org/officeDocument/2006/relationships/hyperlink" Target="http://www.infoq.com/articles/ddd-in-practice" TargetMode="External"/><Relationship Id="rId14" Type="http://schemas.openxmlformats.org/officeDocument/2006/relationships/hyperlink" Target="http://en.wikipedia.org/wiki/Service-oriented_architecture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huonglamcs.com/relax/presentations/" TargetMode="Externa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App architecture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smtClean="0"/>
              <a:t>Presenter: PhuongNQK</a:t>
            </a:r>
            <a:endParaRPr lang="en-US"/>
          </a:p>
        </p:txBody>
      </p:sp>
      <p:sp>
        <p:nvSpPr>
          <p:cNvPr id="5" name="AutoShape 8" descr="data:image/jpeg;base64,/9j/4AAQSkZJRgABAQAAAQABAAD/2wCEAAkGBxAPEBAUDxAPDxAPEA8PDxAQDw8PDw8OFBIXFhQRFBQYHCggGBolGxUVITEiJSktLi4uFx8zODMsNygtMysBCgoKDg0OGxAQGywkICQsMCwtLi0sLCwsLCwxLCwsLS0sLCwsLCwwLCwsLCwsLCwsLCwsLCwsLywsLCwsLCwsLP/AABEIAOAA4QMBEQACEQEDEQH/xAAcAAEAAQUBAQAAAAAAAAAAAAAAAQIEBQYHAwj/xABEEAABAwIDBAcEBwUGBwAAAAABAAIDBBEFEiEGMUFRBxMiMmFxgRRSkaEjQnKSscHRM0NigvAVU1SisuEkNERjc4OT/8QAGgEBAAIDAQAAAAAAAAAAAAAAAAMEAQIFBv/EADQRAQACAQIDBQYFAwUAAAAAAAABAgMEERIhMQVBUWGhE3GRwdHwFCIygbEjQuEGFVKC8f/aAAwDAQACEQMRAD8A7igICAgICAgICAgICAgICAgICAgICAgICAgICAgICAgICAgICAgIIc4AEkgAaknQAIzEb8oa3ie3eHQEgz9c4X7MDTLryzDs/NQ2z0jvdLD2RqsnPh2jz5enX0YOTpVp79mlqCP4jE0/AOKj/FR4Lsf6ey9949fpCYulSmv2qapA5tMTvxcE/FR4E/6fy916+v0lmKHb/DpdDMYTymY6Mfe7vzUkZ6T3qeXsbV0/t3907+nX0bJT1DJGh0b2yNO5zHBzT5EKWJiejm3pak7WjafN6LLUQEBAQEBAQEBAQEBAQEBAQEBAQEBBgtqdqIMOYDJ25Xg9XC0jO/xPut8fhdR5MsUhe0Ogyaq35eUR1n76z5OP7QbTVVeT10hEd+zAy7YmjhcfWPi6/oqN8lr9Xr9LosOmj+nHPxnr/j9mGUa2ICAgucPxCamdmp5ZIXbyWOIB+0NzvUFZiZjnCPLix5a8OSsTHn98v2dD2a6S7lrK9oF9BURjs+cjOHm34BWsep7rPP6zsP8Au08/9Z+U/Kfi6PFK17Q5jg5rgHNc0hzXNO4gjeFbid3nLVms7TG0q0YEBAQEBAQEBAQEBAQEBAQEBAQYLa7aSPD4Mxs+V92wxX77uZ5NHE+nFR5ckUjzX9BobarJt0rHWfvvlw6vrZKiR8szy+R5u5x+QA4AcAudMzM7y9tjx0xUilI2iFusNxAQEBAQEG0bF7XyYe8MfmkpXntx7zETvkj/ADbx81NiyzSfJze0ezq6qvFHK8dJ8fKflPd7naqaoZKxr43B7HtDmOabhzSLghX4mJjeHi70tS01tG0w9FlqICAgICAgICAgICAgICAgILDHMWjo4HzSnstHZaO8957rG+J/3Wl7xSu8rOk0t9TljFTv9I8XCcexeWtndLMe0dA0d1jBuY3wHz1PFc61ptO8vc4NPTT0jHj6R6z4yxy1TCAgt6itjj7zteQ1K3rS1uitm1eLFytPPwWv9tRcn/Afqt/Y2VP92wb9JXVPXRyaNdryOhWlqWr1WsWsw5eVbc1wtFoQEG/dF20hikFJK76KUkwE/u5jqWeTtT9r7Ss6fJtPDLg9taLjp7enWOvnHj+38e51hXXlRAQEBAQEBAQEBAQEBAQEBBxrpKx01NUY2H6GlJjAB0dPukd6d30PNc7UX477d0Pb9jaSNPp/aT+q/P8Abuj5/Dwaco3QFgEHvBgWIVgtRUskg3OmOWOIcwHvIBPO17KfFi4ucuR2l2jGH+nWeff5Jm6JcZAv1MLzvytqY83+aw+at8MvNznrM85axjOz1ZRG1XTTQa2DntvGTyEjbtJ8isTGzetot0Y9oWspa1ZzDax26TtDg494eB5qvenfDuaPVWrtW87wyahdfcWGUtcQQWktc0hzXDQtcDcEeIKMTtPKX0BstiwraSGbTM9tpAOErTlePLMD6WXTx34qxLwWt0/4fPbH3R09084ZVbqogICAgICAgICAgICAgIMftBiPstLPNxijc5oO4yWsweriAtMluGsys6PB7fPTH4z6d/o+aa3Fw19rGTU53X1LuPmeao0xTMby9fqu060vwUjeI6/SPcrhxKJ31sp5O0+e5Jx2hnFr8N+/b3rsHko1yJ35wvcGw59XUQwM0dM8Nv7rd73+jQ4+i2rXimIQ6nPGDFbJPd/Pd6voWipWQxsjjaGxxtaxjRwa0WC6URtG0PBXva9ptbrL2WWrznhZI1zZGtexwLXMe0Oa5p3gg6EIOL9JPRsylDqqhaRT3vPBqeouf2jP4OY+rv3bob125w6ekzxaeC3Xuc/BDAoXSrC9opczfI/JQ3jm7GlvxU2nuXC0WRB1DobrbsqoSe4+OZvk8FrgP/mPiremnrDzXb+P81MnjvHw5/N0dWnnhAQEBAQEBAQEBAQEBAQYTbDAnYjSSU7ZjTl5YesDOs7rswFrjiBxWtqxaNpT6fPbBfjr12mPjycOxzoqxSluY42VkYv2qd3bt4xOsb+Dcy0msrFdRSfJpVRC+N5ZIx8b295kjXMe3zadQtU2+/QiqHM7ri310+C1msT1SY818f6Z2dz6IdmKmIGrrGiN0kZZTxFpEgY4gmR4+qTYADfYm+9b48UVndFre0b58fsp8d93TlM5YgIKJY2va5rgHNcC1zSLhzSLEEckZiducPmHarCjR1tTBrlhlIYSdeqIDoyfHI5qp2jadnpcN/aUrbxbhsV0eVFSwSVDjSwvsWAtvPI33g090eJ+FtVmMM35zya27Upp960jin0j6/t8XQqTYDDIx2onyni6SaS59GkD5KWMFIc+/bGrtPK0R7oj57y8q7o8w6QHI2WBx+tHM91v5ZMwWJ09JbY+2tVWfzTFvfH02W2xWy8+HV0t3Nlp5ad4bK0ZTnbIzKx7eBsXcwbLGLFNL+SXX9oYtVp425Wi3Ty2npPwb6rDiCAgICAgICAgICAgICAgICCxxXB6arblqoIZ28BLG1+U82k6g+ITZmLTHRrOH9F+F09UyojifePVkL5DJA2S9xIA65JHC5I42uAteGEk5rzG0t0WyIQEBAQcwrsAjq8fqJJGh0VKymc9pGklQYmljTzAABPk3moeHiyT5Op7ecWjrEdbb/Dfm3rrlM5Z1yB1yCWz2QZCGTMAfj5oPRAQEBAQEBAQEBAQEBAQEBAQEBAQEBB51EzY2Oe9wYxjXPe4mwa1ouSTyskzs2rWbTFY6y0HZrEBOyeosQaqpml10IjaRHGD5MY35qLFO8cXjK52hj9lkjF/xrEfHnPrLM+0qVRR7Sge0IKhUIMrgs2bOOVj+KDJoCAgICAgICAgICAgICAgICAgICAg8auqjhY6SV7Y42DM57jZrR5rEzERvLfHjtktFaRvMuO7c7burrwwZo6UHW+j5yDoXDg3iG+p5ClkyzflHR6rs/s2um/Pfnf0j3eM+fw8XvsTW/8ADuZxjkd913aB+Ob4KfTz+XZyu2scxni/jH8cvo2D2lTuOe0oJFQgrE6DYdmASJHcLtaPMXJ/EIM4gICAgICAgICAgICAgICAgICAgIMLtLtPT4ey8zs0jgTHCyxkf4+DfE/M6KPJlrTquaPQ5dVP5eUR1mekf58nGNptqKjEH3lOWNpvHA0nq2eJ953ifSypXvN55vVaXSYtNXanXvnvn6R5fHdhVqsr/BcQ9nkue44ZXjw4O9P1UmK/BZS1+l/E4uGOsc4+n7tyFVcAggg6gjcQr7x0xMTtPVcYfXRNceuaXA2t2i0DnuRhmnYdHM3NTyZHe48kt+O8fNB7DZ85f2vat7txf4oNlweFscTWNNy3vniXneUF6gICAgICAgICAgICAgICAgICAg1PbfbBlA3q4sr6p4u1p1bE0/vH/kOPkoM2bg5R1dbszsy2qnjvypHr5R857nF66sknkc+V7pHvN3Pcbucfy8ANANAqfOec9XqYitYilI2rHSFujAgIMlg1TNnZFEx0xkdZkTRdxPHLy5m+m86b1NiyWrO0c3M7Q0WHLWclp4Zjv+vj/Laq7CJ4nFsjbOba+oI1F9CN6uvKKsOqpI79ru6geHEINiwrHc1gSg2vC2glztbkNG/S2p3IMigICAgICAgICAgICAgICAgICDDbWY62gpnykBzzZkLD9eV24HwFiT4AqPLk4K7rmg0k6rNFO7rM+EffKPNwWuqnyve+RxfJI4ue473OP9blz45zvL29orjpFKRtHyWt1lCLIhBldntn6jEJMlO3RpHWSu0iiB4uPE8mjU+Wo2pSbTyVdTq8enrvfr3R3z9+LteyuylPhzPoxnmcLSzvAzv/AIR7rfAetzqrtMcU6PLarWZNRbe3Tujuha1crHyOcbG5sPsjQLdVWFRg8E2vcdzb+YQTh2BdS+9mub7w338QgztRKYg17fqkZhwLT/QQZSnnbI0ObuPyPJB6oCAgICAgICAgICAgICAgICDj3StiplrBCD2KVgBH/ekAc4+PZyD7yo6i29tvB67sTBGPT+0nrafSOX87+jRJDqoodG87ypWWggzux+zMmJT5Gkshjs6eW18rTua2+hebG3LUnkd8eObypa3WV01N+sz0j5+53bCsNhpImxQMEcbNwG8ni5x3kniSr0RERtDymTLbJabXneZXErSWuA3kEDzsso3N34hY6oK2YoOaD3bjBG53zQegxrQhxuCDfyQZTA8Qyka3ad4QbQDfduKCUBAQEBAQEBAQEBAQEBAQQSg+ccUrTUTzSk366WSQX91ziWj0Fh6LmWned3v8VPZ4608IiFgSstJlF0YLoO9dHWFimw6AWs+ZvtEh4l0guL+Tcrf5VexV2rDyPaGb2motPdHKP2+92yqRSEGhY3hTPaJRlvd2Yaa9oZvzQY2TAh9nwBuUHmzBwDqSfUoMvQ00cTSAxtnd6/aJHIk8EF+zEmt0AAQbDhLy6FhP1rkfZubILxAQEBAQEBAQEBAQEBAQEGN2lqepoquQb46adw8xGbfNa3nasyn0tOPPSvjMfy+c3yNYLuIaBpqbLnREz0e2yZK0jitOzyZM125zT5ELaYmENclLdJhWsN1cUJkc1g3yObGPNxDR+KztvyYm3DE28Ob6bijDWtaNA0BoHgBYLovDzO87qkYEGo4tU/SvcNxOW/gLC/yQWRmHNB5vnaN5CCk1OfRguOLuA/VBn8HwKnkjZJI0yPN75nuy3DiO6DbhxQbCBbdoBoByCCUBAQEBAQEBAQEBAQEBAQWGPYb7XTTQZzH1zCwvADi0HwO9a2rxRslw5ZxZIyR1hyHFehSrJJir4ZjwE0UkAtyu0vt8FrGOI6J8mstltvfm1mv6KcYh3U7JxzgnjPyeWn5JwyxGWrCv2bxSN4YaKua5xytAgmIJ5BwGU/FazSJ7k9dTav6berpWw3RjWiWGevlbC2KSOZtO0NllcWODgHvHZaLgbs3okYY6s37Ty8M1333jZ2NTOYIPKpJDH5d+R1vO2iDTy0PGvFBj5cKaTvcPJxAQUDDoxvu77RJQJagN0CDdtnf+Wj8c5/zlBkkBAQEBAQEBAQEBAQEBAQEBBaYliUFMwvqJWRMHF7gLnkBvJ8AtbWisbylw4Mma3DjjeWj13SxStcRDBPMB9clsTT4gG5+IChnUR3Q6lOxrzH57RHu5/Re4N0m0NQ4MlElK46B0uUxE8s7T2fNwAW1c9Z68kWbsnNSN6zxe7r8Po3UFTOWlAQEGnzRhj3tG5r3AeQJsg8JCgsK2bK0k8AgxNOXPNzxQdTw2LJDE3lGwHztqguUBAQEBAQEBAQEBAQEBAQEGl7fbZGhtDT5TUvbmc5wzNhYdxtxcdbD1PAGvmzcPKvV2uyuzI1H9TL+mPWfp9w49iuIS1Dy6aR8r+LnuLj5DkPAaKpG885eitFMcezxxEV8lktkSEHV+h/aJ0gfRyuLuqZ1tMSbkRAgOjvyBLSPAkbgFZwX/ALXD7W00Rtmr38p9/j9XTFYcQQEGpV/7WT7bvxQWUhQYXFpL5W8zc+Q/r5IK6KO5A52CDqAFkEoCAgICAgICAgICAgICAgIPnLamvdLW1b3bzUzN/lY8saPRrQPRc+3O0y9pp7RTBSseEevOfVir3WEm+6LowhGG29FgccVgy7gycv8AsdU4f6i1S4f1qPaUx+Gtv5fz/wCu7q48uICDUK4/Sy/+R/8AqKwysZissMDUOzSnw7I9EGUwll5YhzkYPi4IOjoCAgICAgICAgi6BdAugXQLoIugZkE5kHz30m4U6ixCYkWiqnOqIXcDnN5G+YeTpyLeaqZKbWei0epi+GPGOU/L0avS1QccpNj9W+4+HmtJquY89d9pXS0WEEow7D0VbLvpWPqahpZNO0MijcLPjguHEuHBziBpwDRxJAt4abc5ee7S1cZZjHTpHrP+HQcymcszIKJZg1pcdwF0Gn1cl3OPvOLviboLCaUIMPH3igzuAMzTxAe+Hfd7X5IN9zIJugXQLoF0C6CUC6Ag8s6CMyCM6BnQR1iCOsQR1iCOtQYraPBabEIDDVMzNJzNcDlkifwex3A/I7jdYmInq3x5LUnerkuK9DtU1x9lqqeWO5t1/WQyAcAcrXB3np5LTgWPxW/Ve4J0RzCxrK4MHGOlBeT/AOyQAD7hWPZRPVvGvy15Vl0DA9lKCiIdDCHSN3TTEyyg82l2jT9kBbVpWOkIcurzZY2vbkz/AF63Vzr0E9cgxuNVXYDRxNz5D+vkg1aslQeuEURdHPK/usilEY5vyG59PxPggw0Y1QbNsu36a/Jjj+A/NBtudBIegkOQSHIGZBN0EhyBdGE5kHgUZUlBBKCklBQXIKXPKDzMhQeb5jyKC3kq3Dc0oLZ9dJ7jig8/7Ql/u3IKhWyf3bkHqyqf7pQerZ3crIPRspQWNeHO1GthZBhTRyyGzWOsSBmynKNd5KDYK1zIacxt3FhjaOJuNSfjf1QapHTuugz2ESiFxLgTdtgBzuP0QZmDEs28W9boL1kgIBG5BWHoJzIKsyCc6AHIKsyBmQUkIIIQUkIIsggtQU5UEFiCnIgpLEFJjQUmNBQWIKS1BS4oLepkGUgkt8eSDFnHo4zlc5pPMHQ+nBBWNoGnc4ILPEq8zN+js6QG4FwNOOqDHRvqR+5J8ns/VBcNqKn/AAz/AELD+aD2jqKn/DSDzLAPxQbLQSuDGhwNwNfM6oLwSIKg9BWHoKg5BUCgm6CboPWyBZAsgiyCMqCMqCC1BBYgjIggxoIMaCOqQQYkFPUBBQ6lB4IPCXCYn96NjvNoKC2OzNIf+nj9Bb8EHpBgNOzuRMb5BBcjD2Dc0IKxRDkgrFKEFQp0EiBBPUoJ6pBPVoJDEE9WgnIg9rIwWRksgiyBZAyoFkEZUDKgZUDKgjKgZUDKgZUEZUAMQTkQMqCcqBlQSWoGVAyoGVBOVAyoGVAyoK7IwWQEEWQLIFkCyBZBFkCyBZAIQLIFkCyAAgmyCMqCbIFkCyBZAsgmyBZAsgWQLIyI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b="7837"/>
          <a:stretch>
            <a:fillRect/>
          </a:stretch>
        </p:blipFill>
        <p:spPr bwMode="auto">
          <a:xfrm>
            <a:off x="3048000" y="512112"/>
            <a:ext cx="5516562" cy="40598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28443096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Traditional examples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lumMod val="20000"/>
                <a:lumOff val="80000"/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006" y="1426033"/>
            <a:ext cx="4471987" cy="5127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6477000" y="3657600"/>
            <a:ext cx="1371600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smtClean="0"/>
              <a:t>Conceptual and physical views combined</a:t>
            </a:r>
            <a:endParaRPr lang="en-US" sz="1400"/>
          </a:p>
        </p:txBody>
      </p:sp>
    </p:spTree>
    <p:extLst>
      <p:ext uri="{BB962C8B-B14F-4D97-AF65-F5344CB8AC3E}">
        <p14:creationId xmlns="" xmlns:p14="http://schemas.microsoft.com/office/powerpoint/2010/main" val="28327017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Traditional examples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38" y="1447800"/>
            <a:ext cx="4990524" cy="506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6960834" y="2488049"/>
            <a:ext cx="1295400" cy="1169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smtClean="0"/>
              <a:t>So easy to understand something like this now, right </a:t>
            </a:r>
            <a:r>
              <a:rPr lang="en-US" sz="1400" smtClean="0">
                <a:sym typeface="Wingdings" pitchFamily="2" charset="2"/>
              </a:rPr>
              <a:t>?</a:t>
            </a:r>
            <a:endParaRPr lang="en-US" sz="1400"/>
          </a:p>
        </p:txBody>
      </p:sp>
    </p:spTree>
    <p:extLst>
      <p:ext uri="{BB962C8B-B14F-4D97-AF65-F5344CB8AC3E}">
        <p14:creationId xmlns="" xmlns:p14="http://schemas.microsoft.com/office/powerpoint/2010/main" val="40452458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Traditional examples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7315200" cy="5019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514600" y="6172200"/>
            <a:ext cx="403860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Just to remind, layered architecture is applicable to any application: client-side, server-side, etc.</a:t>
            </a:r>
            <a:endParaRPr lang="en-US" sz="1400"/>
          </a:p>
        </p:txBody>
      </p:sp>
    </p:spTree>
    <p:extLst>
      <p:ext uri="{BB962C8B-B14F-4D97-AF65-F5344CB8AC3E}">
        <p14:creationId xmlns="" xmlns:p14="http://schemas.microsoft.com/office/powerpoint/2010/main" val="5766999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 &amp; 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What’s wrong with the examples?</a:t>
            </a:r>
          </a:p>
          <a:p>
            <a:pPr lvl="1"/>
            <a:r>
              <a:rPr lang="en-US" smtClean="0"/>
              <a:t>They are similar, but not standardized.</a:t>
            </a:r>
          </a:p>
          <a:p>
            <a:r>
              <a:rPr lang="en-US" smtClean="0"/>
              <a:t>How can we standardize them?</a:t>
            </a:r>
          </a:p>
          <a:p>
            <a:pPr lvl="1"/>
            <a:r>
              <a:rPr lang="en-US" smtClean="0"/>
              <a:t>DDD.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</a:t>
            </a:r>
            <a:r>
              <a:rPr lang="en-US" smtClean="0">
                <a:solidFill>
                  <a:srgbClr val="FFFF00"/>
                </a:solidFill>
              </a:rPr>
              <a:t>D</a:t>
            </a:r>
            <a:r>
              <a:rPr lang="en-US" sz="1400" smtClean="0"/>
              <a:t>omain</a:t>
            </a:r>
            <a:r>
              <a:rPr lang="en-US" smtClean="0">
                <a:solidFill>
                  <a:srgbClr val="FFFF00"/>
                </a:solidFill>
              </a:rPr>
              <a:t>D</a:t>
            </a:r>
            <a:r>
              <a:rPr lang="en-US" sz="1400" smtClean="0"/>
              <a:t>riven</a:t>
            </a:r>
            <a:r>
              <a:rPr lang="en-US" smtClean="0">
                <a:solidFill>
                  <a:srgbClr val="FFFF00"/>
                </a:solidFill>
              </a:rPr>
              <a:t>D</a:t>
            </a:r>
            <a:r>
              <a:rPr lang="en-US" sz="1400" smtClean="0"/>
              <a:t>esign</a:t>
            </a:r>
            <a:r>
              <a:rPr lang="en-US" smtClean="0"/>
              <a:t>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standardization of the best implementations of layered architecture</a:t>
            </a:r>
          </a:p>
          <a:p>
            <a:r>
              <a:rPr lang="en-US" smtClean="0"/>
              <a:t>An approach to software development for complex needs by connecting the implementation to an evolving model</a:t>
            </a:r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DDD premises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Primary focus = Domain layer</a:t>
            </a:r>
          </a:p>
          <a:p>
            <a:r>
              <a:rPr lang="en-US" smtClean="0"/>
              <a:t>Base complex designs on a model of the domain</a:t>
            </a:r>
          </a:p>
          <a:p>
            <a:r>
              <a:rPr lang="en-US" smtClean="0"/>
              <a:t>Initiate a creative collaboration between  technical and domain experts to iteratively refine a conceptual model that addresses particular domain problems</a:t>
            </a:r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DDD Vocabulary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371600"/>
            <a:ext cx="5334000" cy="4785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057400" y="6248400"/>
            <a:ext cx="495300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Visit here: </a:t>
            </a:r>
            <a:r>
              <a:rPr lang="en-US" sz="1400" smtClean="0">
                <a:solidFill>
                  <a:srgbClr val="FFFF00"/>
                </a:solidFill>
                <a:hlinkClick r:id="rId3"/>
              </a:rPr>
              <a:t>http://en.wikipedia.org/wiki/Domain-driven_design</a:t>
            </a:r>
            <a:r>
              <a:rPr lang="en-US" sz="1400" smtClean="0">
                <a:solidFill>
                  <a:srgbClr val="FFFF00"/>
                </a:solidFill>
              </a:rPr>
              <a:t> </a:t>
            </a:r>
            <a:endParaRPr lang="en-US" sz="14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530232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DDD – Typical layers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38" y="1428190"/>
            <a:ext cx="7960124" cy="51250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36020238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DDD – Typical layers</a:t>
            </a:r>
            <a:endParaRPr lang="en-US"/>
          </a:p>
        </p:txBody>
      </p:sp>
      <p:pic>
        <p:nvPicPr>
          <p:cNvPr id="3" name="Picture 2" descr="DDD 0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1295400"/>
            <a:ext cx="6553200" cy="4914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095500" y="6324600"/>
            <a:ext cx="495300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Visit here: </a:t>
            </a:r>
            <a:r>
              <a:rPr lang="en-US" sz="1400" smtClean="0">
                <a:solidFill>
                  <a:srgbClr val="FFFF00"/>
                </a:solidFill>
                <a:hlinkClick r:id="rId3"/>
              </a:rPr>
              <a:t>http://dddsample.sourceforge.net/architecture.html</a:t>
            </a:r>
            <a:r>
              <a:rPr lang="en-US" sz="1400" smtClean="0">
                <a:solidFill>
                  <a:srgbClr val="FFFF00"/>
                </a:solidFill>
              </a:rPr>
              <a:t>  </a:t>
            </a:r>
            <a:endParaRPr lang="en-US" sz="140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DDD N-layer architecture</a:t>
            </a:r>
            <a:endParaRPr lang="en-US"/>
          </a:p>
        </p:txBody>
      </p:sp>
      <p:pic>
        <p:nvPicPr>
          <p:cNvPr id="4" name="Picture 3" descr="DDD 0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1789" y="1524000"/>
            <a:ext cx="6440422" cy="4992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Give an overview of currently prominent app architectures in relation to each other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bit deeper dive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1208"/>
          <a:stretch>
            <a:fillRect/>
          </a:stretch>
        </p:blipFill>
        <p:spPr>
          <a:xfrm>
            <a:off x="2092707" y="980577"/>
            <a:ext cx="4958586" cy="57855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79034"/>
            <a:ext cx="2114550" cy="771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36873327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 &amp; 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What’s wrong with that implementation?</a:t>
            </a:r>
          </a:p>
          <a:p>
            <a:pPr lvl="1"/>
            <a:r>
              <a:rPr lang="en-US" smtClean="0"/>
              <a:t>Domain layer depends on Infrastructure layer.</a:t>
            </a:r>
          </a:p>
          <a:p>
            <a:r>
              <a:rPr lang="en-US" smtClean="0"/>
              <a:t>Why is such dependency wrong?</a:t>
            </a:r>
          </a:p>
          <a:p>
            <a:pPr lvl="1"/>
            <a:r>
              <a:rPr lang="en-US" smtClean="0"/>
              <a:t>Because real-world domains do not.</a:t>
            </a:r>
          </a:p>
          <a:p>
            <a:r>
              <a:rPr lang="en-US" smtClean="0"/>
              <a:t>How to remove that dependency?</a:t>
            </a:r>
          </a:p>
          <a:p>
            <a:pPr lvl="1"/>
            <a:r>
              <a:rPr lang="en-US" smtClean="0"/>
              <a:t>Clean architecture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clean architecture?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Aim to produce </a:t>
            </a:r>
            <a:r>
              <a:rPr lang="en-US" dirty="0" smtClean="0"/>
              <a:t>systems:</a:t>
            </a:r>
          </a:p>
          <a:p>
            <a:pPr lvl="1"/>
            <a:r>
              <a:rPr lang="en-US" smtClean="0"/>
              <a:t>Testable</a:t>
            </a:r>
          </a:p>
          <a:p>
            <a:pPr lvl="1"/>
            <a:r>
              <a:rPr lang="en-US" smtClean="0"/>
              <a:t>Independent </a:t>
            </a:r>
            <a:r>
              <a:rPr lang="en-US"/>
              <a:t>of </a:t>
            </a:r>
            <a:endParaRPr lang="en-US" smtClean="0"/>
          </a:p>
          <a:p>
            <a:pPr lvl="2"/>
            <a:r>
              <a:rPr lang="en-US" smtClean="0"/>
              <a:t>Frameworks</a:t>
            </a:r>
            <a:endParaRPr lang="en-US" dirty="0" smtClean="0"/>
          </a:p>
          <a:p>
            <a:pPr lvl="2"/>
            <a:r>
              <a:rPr lang="en-US" smtClean="0"/>
              <a:t>UI</a:t>
            </a:r>
            <a:endParaRPr lang="en-US" dirty="0" smtClean="0"/>
          </a:p>
          <a:p>
            <a:pPr lvl="2"/>
            <a:r>
              <a:rPr lang="en-US" smtClean="0"/>
              <a:t>Database</a:t>
            </a:r>
            <a:endParaRPr lang="en-US" dirty="0" smtClean="0"/>
          </a:p>
          <a:p>
            <a:pPr lvl="2"/>
            <a:r>
              <a:rPr lang="en-US" smtClean="0"/>
              <a:t>Any </a:t>
            </a:r>
            <a:r>
              <a:rPr lang="en-US" dirty="0" smtClean="0"/>
              <a:t>External Agency</a:t>
            </a:r>
          </a:p>
          <a:p>
            <a:r>
              <a:rPr lang="en-US" dirty="0" smtClean="0"/>
              <a:t>Dependency rule: </a:t>
            </a:r>
          </a:p>
          <a:p>
            <a:pPr lvl="1"/>
            <a:r>
              <a:rPr lang="en-US" dirty="0" smtClean="0"/>
              <a:t>Source code dependencies can only point inwards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13228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Clean architecture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77096"/>
            <a:ext cx="7162800" cy="5260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219200" y="6397823"/>
            <a:ext cx="662940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Visit here: </a:t>
            </a:r>
            <a:r>
              <a:rPr lang="en-US" sz="1400" smtClean="0">
                <a:solidFill>
                  <a:srgbClr val="FFFF00"/>
                </a:solidFill>
                <a:hlinkClick r:id="rId3"/>
              </a:rPr>
              <a:t>http://blog.8thlight.com/uncle-bob/2012/08/13/the-clean-architecture.html</a:t>
            </a:r>
            <a:r>
              <a:rPr lang="en-US" sz="1400" smtClean="0">
                <a:solidFill>
                  <a:srgbClr val="FFFF00"/>
                </a:solidFill>
              </a:rPr>
              <a:t>  </a:t>
            </a:r>
            <a:endParaRPr lang="en-US" sz="14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73627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47800"/>
            <a:ext cx="7620000" cy="4724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600200" y="6324600"/>
            <a:ext cx="594360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Hexagonal architecture: </a:t>
            </a:r>
            <a:r>
              <a:rPr lang="en-US" sz="1400" smtClean="0">
                <a:hlinkClick r:id="rId3"/>
              </a:rPr>
              <a:t>http://alistair.cockburn.us/Hexagonal+architecture</a:t>
            </a:r>
            <a:r>
              <a:rPr lang="en-US" sz="1400" smtClean="0"/>
              <a:t> </a:t>
            </a:r>
            <a:endParaRPr lang="en-US" sz="1400"/>
          </a:p>
        </p:txBody>
      </p:sp>
    </p:spTree>
    <p:extLst>
      <p:ext uri="{BB962C8B-B14F-4D97-AF65-F5344CB8AC3E}">
        <p14:creationId xmlns="" xmlns:p14="http://schemas.microsoft.com/office/powerpoint/2010/main" val="28791419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Onion architecture</a:t>
            </a:r>
            <a:endParaRPr lang="en-US" dirty="0"/>
          </a:p>
        </p:txBody>
      </p:sp>
      <p:pic>
        <p:nvPicPr>
          <p:cNvPr id="5" name="Picture 4" descr="Onion 0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371600"/>
            <a:ext cx="4800600" cy="480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308410" y="4191000"/>
            <a:ext cx="2438400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Application core</a:t>
            </a:r>
            <a:endParaRPr lang="en-US" sz="1600"/>
          </a:p>
        </p:txBody>
      </p:sp>
      <p:sp>
        <p:nvSpPr>
          <p:cNvPr id="7" name="TextBox 6"/>
          <p:cNvSpPr txBox="1"/>
          <p:nvPr/>
        </p:nvSpPr>
        <p:spPr>
          <a:xfrm>
            <a:off x="1371600" y="6323111"/>
            <a:ext cx="640080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Onion architecture: </a:t>
            </a:r>
            <a:r>
              <a:rPr lang="en-US" sz="1400" smtClean="0">
                <a:solidFill>
                  <a:schemeClr val="tx1"/>
                </a:solidFill>
                <a:hlinkClick r:id="rId3"/>
              </a:rPr>
              <a:t>http://jeffreypalermo.com/blog/the-onion-architecture-part-1/</a:t>
            </a:r>
            <a:r>
              <a:rPr lang="en-US" sz="1400" smtClean="0">
                <a:solidFill>
                  <a:schemeClr val="tx1"/>
                </a:solidFill>
              </a:rPr>
              <a:t> </a:t>
            </a:r>
            <a:endParaRPr lang="en-US" sz="1400"/>
          </a:p>
        </p:txBody>
      </p:sp>
    </p:spTree>
    <p:extLst>
      <p:ext uri="{BB962C8B-B14F-4D97-AF65-F5344CB8AC3E}">
        <p14:creationId xmlns="" xmlns:p14="http://schemas.microsoft.com/office/powerpoint/2010/main" val="9797176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 &amp; 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What’s wrong with all aforementioned stuffs?</a:t>
            </a:r>
          </a:p>
          <a:p>
            <a:pPr lvl="1"/>
            <a:r>
              <a:rPr lang="en-US" smtClean="0"/>
              <a:t>They have not focused on delivering sets of functionality independently as well as flexibly integrating with other apps.</a:t>
            </a:r>
          </a:p>
          <a:p>
            <a:r>
              <a:rPr lang="en-US" smtClean="0"/>
              <a:t>But they can, using components / modules.</a:t>
            </a:r>
          </a:p>
          <a:p>
            <a:pPr lvl="1"/>
            <a:r>
              <a:rPr lang="en-US" smtClean="0"/>
              <a:t>Not as well as SOA services.</a:t>
            </a:r>
          </a:p>
          <a:p>
            <a:r>
              <a:rPr lang="en-US" smtClean="0"/>
              <a:t>How better?</a:t>
            </a:r>
          </a:p>
          <a:p>
            <a:pPr lvl="1"/>
            <a:r>
              <a:rPr lang="en-US" smtClean="0"/>
              <a:t>They help to maximize the business values. You can deliver smaller parts at cheaper costs, and you can deliver more by better integrating with other apps.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598755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From business view</a:t>
            </a:r>
            <a:endParaRPr lang="en-US" dirty="0"/>
          </a:p>
        </p:txBody>
      </p:sp>
      <p:pic>
        <p:nvPicPr>
          <p:cNvPr id="4" name="Picture 3" descr="Enterprising Architecture - Busines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428716"/>
            <a:ext cx="7620000" cy="49088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600200" y="6397823"/>
            <a:ext cx="594360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Enterprise Architecture: </a:t>
            </a:r>
            <a:r>
              <a:rPr lang="en-US" sz="1400" smtClean="0">
                <a:solidFill>
                  <a:schemeClr val="tx1"/>
                </a:solidFill>
                <a:hlinkClick r:id="rId3"/>
              </a:rPr>
              <a:t>http://theenterprisingarchitect.blogspot.com/</a:t>
            </a:r>
            <a:r>
              <a:rPr lang="en-US" sz="1400" smtClean="0">
                <a:solidFill>
                  <a:schemeClr val="tx1"/>
                </a:solidFill>
              </a:rPr>
              <a:t> </a:t>
            </a:r>
            <a:endParaRPr lang="en-US" sz="1400"/>
          </a:p>
        </p:txBody>
      </p:sp>
    </p:spTree>
    <p:extLst>
      <p:ext uri="{BB962C8B-B14F-4D97-AF65-F5344CB8AC3E}">
        <p14:creationId xmlns="" xmlns:p14="http://schemas.microsoft.com/office/powerpoint/2010/main" val="2697370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Needs for SOA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77" y="1524000"/>
            <a:ext cx="6480046" cy="5013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SOA principles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Service orientation at the core</a:t>
            </a:r>
          </a:p>
          <a:p>
            <a:r>
              <a:rPr lang="en-US" smtClean="0"/>
              <a:t>Process integrity at Internet scale</a:t>
            </a:r>
          </a:p>
          <a:p>
            <a:r>
              <a:rPr lang="en-US" smtClean="0"/>
              <a:t>Integration with enterprise capibilities and backend systems</a:t>
            </a:r>
          </a:p>
          <a:p>
            <a:r>
              <a:rPr lang="en-US" smtClean="0"/>
              <a:t>A basis in industry standards</a:t>
            </a:r>
          </a:p>
          <a:p>
            <a:r>
              <a:rPr lang="en-US" smtClean="0"/>
              <a:t>Leveraging and extending open-source techs</a:t>
            </a:r>
          </a:p>
          <a:p>
            <a:r>
              <a:rPr lang="en-US" smtClean="0"/>
              <a:t>Providing the platform for a growing ecosystem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lessons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software app?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system designed to automate specific tasks in a logical manner to satisfy a set of requirements</a:t>
            </a:r>
          </a:p>
          <a:p>
            <a:r>
              <a:rPr lang="en-US" dirty="0" smtClean="0"/>
              <a:t>Basic design principles</a:t>
            </a:r>
          </a:p>
          <a:p>
            <a:pPr lvl="1"/>
            <a:r>
              <a:rPr lang="en-US" dirty="0" smtClean="0"/>
              <a:t>Interface &gt; Implementation</a:t>
            </a:r>
          </a:p>
          <a:p>
            <a:pPr lvl="1"/>
            <a:r>
              <a:rPr lang="en-US" smtClean="0"/>
              <a:t>Modularization</a:t>
            </a:r>
          </a:p>
          <a:p>
            <a:r>
              <a:rPr lang="en-US" smtClean="0"/>
              <a:t>Design views</a:t>
            </a:r>
          </a:p>
          <a:p>
            <a:pPr lvl="1"/>
            <a:r>
              <a:rPr lang="en-US" smtClean="0"/>
              <a:t>Conceptual -&gt; Logical -&gt; Physical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7788902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SOA platform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86956"/>
            <a:ext cx="7313614" cy="53424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95400"/>
            <a:ext cx="7010400" cy="53483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21194630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 &amp; 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What’s wrong with SOA?</a:t>
            </a:r>
          </a:p>
          <a:p>
            <a:pPr lvl="1"/>
            <a:r>
              <a:rPr lang="en-US" smtClean="0"/>
              <a:t>It’s just one side of a coin</a:t>
            </a:r>
          </a:p>
          <a:p>
            <a:r>
              <a:rPr lang="en-US" smtClean="0"/>
              <a:t>What coin?</a:t>
            </a:r>
          </a:p>
          <a:p>
            <a:pPr lvl="1"/>
            <a:r>
              <a:rPr lang="en-US" smtClean="0"/>
              <a:t>Cloud computing</a:t>
            </a:r>
          </a:p>
          <a:p>
            <a:r>
              <a:rPr lang="en-US" smtClean="0"/>
              <a:t>What’s the other side?</a:t>
            </a:r>
          </a:p>
          <a:p>
            <a:pPr lvl="1"/>
            <a:r>
              <a:rPr lang="en-US" smtClean="0"/>
              <a:t>Dynamic infrastructure</a:t>
            </a:r>
          </a:p>
          <a:p>
            <a:r>
              <a:rPr lang="en-US" smtClean="0"/>
              <a:t>Oh, my god! What are they all about?</a:t>
            </a:r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need: Socializing with SOA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0481" y="1371600"/>
            <a:ext cx="6523038" cy="5208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1371600"/>
            <a:ext cx="6299200" cy="472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362200" y="6324600"/>
            <a:ext cx="4495800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We already have Internet as the backbone</a:t>
            </a:r>
            <a:endParaRPr lang="en-US" sz="1600"/>
          </a:p>
        </p:txBody>
      </p:sp>
    </p:spTree>
    <p:extLst>
      <p:ext uri="{BB962C8B-B14F-4D97-AF65-F5344CB8AC3E}">
        <p14:creationId xmlns="" xmlns:p14="http://schemas.microsoft.com/office/powerpoint/2010/main" val="16798184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Cloud application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76400"/>
            <a:ext cx="7162800" cy="3974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257300" y="5791200"/>
            <a:ext cx="6629400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What remain are our applications need to be cloud-ready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/>
              <a:t> </a:t>
            </a:r>
            <a:r>
              <a:rPr lang="en-US" sz="1600" dirty="0" smtClean="0">
                <a:hlinkClick r:id="rId3"/>
              </a:rPr>
              <a:t>http://apprenda.com/blog/answer-this-what-is-a-cloud-application-to-you/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4236066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infrastructure</a:t>
            </a:r>
            <a:endParaRPr lang="en-US" dirty="0"/>
          </a:p>
        </p:txBody>
      </p:sp>
      <p:pic>
        <p:nvPicPr>
          <p:cNvPr id="3" name="Picture 2" descr="cloud-computing-architecture 0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33612" y="1339561"/>
            <a:ext cx="4676775" cy="4476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866899" y="6019800"/>
            <a:ext cx="5410200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… and dynamic infrastructure has to be available via Internet</a:t>
            </a:r>
            <a:r>
              <a:rPr lang="en-US" sz="1600" dirty="0" smtClean="0"/>
              <a:t> </a:t>
            </a:r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en.wikipedia.org/wiki/Dynamic_infrastructure</a:t>
            </a:r>
            <a:r>
              <a:rPr lang="en-US" sz="1600" dirty="0" smtClean="0"/>
              <a:t>  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Cloud-based </a:t>
            </a:r>
            <a:r>
              <a:rPr lang="en-US" dirty="0" smtClean="0"/>
              <a:t>architecture is simple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358" y="1243130"/>
            <a:ext cx="5125284" cy="5005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943100" y="6393159"/>
            <a:ext cx="5257800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Then </a:t>
            </a:r>
            <a:r>
              <a:rPr lang="en-US" sz="1600" smtClean="0"/>
              <a:t>our app architecture </a:t>
            </a:r>
            <a:r>
              <a:rPr lang="en-US" sz="1600" dirty="0" smtClean="0"/>
              <a:t>is as simple </a:t>
            </a:r>
            <a:r>
              <a:rPr lang="en-US" sz="1600" smtClean="0"/>
              <a:t>as we used to see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8647519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with Azure platform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1600200"/>
            <a:ext cx="5238750" cy="476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32525822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wrong with the cloud?</a:t>
            </a:r>
          </a:p>
          <a:p>
            <a:pPr lvl="1"/>
            <a:r>
              <a:rPr lang="en-US" dirty="0" smtClean="0"/>
              <a:t>Well, it is the current and future trend of software development. </a:t>
            </a:r>
            <a:r>
              <a:rPr lang="en-US" dirty="0"/>
              <a:t>The </a:t>
            </a:r>
            <a:r>
              <a:rPr lang="en-US" dirty="0" smtClean="0"/>
              <a:t>cloud has changed </a:t>
            </a:r>
            <a:r>
              <a:rPr lang="en-US" dirty="0"/>
              <a:t>medicine, real estate, small business, enterprise IT and a whole lot more</a:t>
            </a:r>
            <a:r>
              <a:rPr lang="en-US" dirty="0" smtClean="0"/>
              <a:t>. Engaging businesses will stick to the cloud. More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What’s after the cloud?</a:t>
            </a:r>
          </a:p>
          <a:p>
            <a:pPr lvl="1"/>
            <a:r>
              <a:rPr lang="en-US" dirty="0" smtClean="0"/>
              <a:t>I’ve answered so far. It’s your turn </a:t>
            </a:r>
            <a:r>
              <a:rPr lang="en-US" smtClean="0"/>
              <a:t>now </a:t>
            </a:r>
            <a:r>
              <a:rPr lang="en-US" sz="1000" smtClean="0"/>
              <a:t>(t</a:t>
            </a:r>
            <a:r>
              <a:rPr lang="en-US" sz="1000" smtClean="0">
                <a:sym typeface="Wingdings" panose="05000000000000000000" pitchFamily="2" charset="2"/>
              </a:rPr>
              <a:t>ip in references</a:t>
            </a:r>
            <a:r>
              <a:rPr lang="en-US" sz="1000" smtClean="0"/>
              <a:t>)</a:t>
            </a:r>
            <a:r>
              <a:rPr lang="en-US" smtClean="0"/>
              <a:t> </a:t>
            </a:r>
            <a:r>
              <a:rPr lang="en-US" smtClean="0">
                <a:sym typeface="Wingdings" panose="05000000000000000000" pitchFamily="2" charset="2"/>
              </a:rPr>
              <a:t>.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897777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app architecture?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Organizational </a:t>
            </a:r>
            <a:r>
              <a:rPr lang="en-US" dirty="0"/>
              <a:t>design of an entire software application, including all sub-components and external applications </a:t>
            </a:r>
            <a:r>
              <a:rPr lang="en-US" dirty="0" smtClean="0"/>
              <a:t>interchanges</a:t>
            </a:r>
          </a:p>
          <a:p>
            <a:r>
              <a:rPr lang="en-US" dirty="0" smtClean="0"/>
              <a:t>Goals: </a:t>
            </a:r>
          </a:p>
          <a:p>
            <a:pPr lvl="1"/>
            <a:r>
              <a:rPr lang="en-US" dirty="0" smtClean="0"/>
              <a:t>Complete </a:t>
            </a:r>
            <a:r>
              <a:rPr lang="en-US" dirty="0"/>
              <a:t>the necessary business processes as defined in the system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Support future growth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732760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 a 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Layered Architecture </a:t>
            </a:r>
            <a:r>
              <a:rPr lang="en-US" sz="2600" dirty="0" smtClean="0"/>
              <a:t>solves biz requirements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DDD</a:t>
            </a:r>
            <a:r>
              <a:rPr lang="en-US" dirty="0" smtClean="0"/>
              <a:t> </a:t>
            </a:r>
            <a:r>
              <a:rPr lang="en-US" sz="2600" dirty="0" smtClean="0"/>
              <a:t>focuses on the Domain layer, thus increases biz semantics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Clean Architecture </a:t>
            </a:r>
            <a:r>
              <a:rPr lang="en-US" sz="2600" dirty="0" smtClean="0"/>
              <a:t>adds more technical value by making the app core technical-independent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SOA</a:t>
            </a:r>
            <a:r>
              <a:rPr lang="en-US" dirty="0" smtClean="0"/>
              <a:t> </a:t>
            </a:r>
            <a:r>
              <a:rPr lang="en-US" sz="2600" dirty="0" smtClean="0"/>
              <a:t>maximizes biz values by delivering functionality in industry-compliant units</a:t>
            </a:r>
          </a:p>
          <a:p>
            <a:r>
              <a:rPr lang="en-US" b="1" smtClean="0">
                <a:solidFill>
                  <a:srgbClr val="0070C0"/>
                </a:solidFill>
              </a:rPr>
              <a:t>Cloud-based </a:t>
            </a:r>
            <a:r>
              <a:rPr lang="en-US" b="1" dirty="0" smtClean="0">
                <a:solidFill>
                  <a:srgbClr val="0070C0"/>
                </a:solidFill>
              </a:rPr>
              <a:t>Architecture </a:t>
            </a:r>
            <a:r>
              <a:rPr lang="en-US" sz="2600" dirty="0" smtClean="0"/>
              <a:t>maximizes technical values all over the Internet to deliver SOA services</a:t>
            </a:r>
          </a:p>
          <a:p>
            <a:r>
              <a:rPr lang="en-US" dirty="0" smtClean="0"/>
              <a:t>… (</a:t>
            </a:r>
            <a:r>
              <a:rPr lang="en-US" sz="2600" dirty="0" smtClean="0"/>
              <a:t>You know what </a:t>
            </a:r>
            <a:r>
              <a:rPr lang="en-US" b="1" dirty="0" smtClean="0">
                <a:solidFill>
                  <a:srgbClr val="0070C0"/>
                </a:solidFill>
              </a:rPr>
              <a:t>the next </a:t>
            </a:r>
            <a:r>
              <a:rPr lang="en-US" sz="2600" dirty="0" smtClean="0"/>
              <a:t>will do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?)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7" y="2213584"/>
            <a:ext cx="3819526" cy="3806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7043874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 fontScale="40000" lnSpcReduction="20000"/>
          </a:bodyPr>
          <a:lstStyle/>
          <a:p>
            <a:r>
              <a:rPr lang="en-US" b="1" dirty="0" smtClean="0"/>
              <a:t>Design views:</a:t>
            </a:r>
          </a:p>
          <a:p>
            <a:pPr lvl="1"/>
            <a:r>
              <a:rPr lang="en-US" dirty="0" smtClean="0">
                <a:hlinkClick r:id="rId2"/>
              </a:rPr>
              <a:t>http://www.1keydata.com/datawarehousing/data-modeling-levels.html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3"/>
              </a:rPr>
              <a:t>http://it.toolbox.com/blogs/bridging-gaps/systems-architecture-fundamentals-conceptual-logical-physical-designs-11352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Layered architecture:</a:t>
            </a:r>
          </a:p>
          <a:p>
            <a:pPr lvl="1"/>
            <a:r>
              <a:rPr lang="en-US" dirty="0" smtClean="0">
                <a:hlinkClick r:id="rId4"/>
              </a:rPr>
              <a:t>http://archfirst.org/books/layered-architecture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5"/>
              </a:rPr>
              <a:t>http://en.wikipedia.org/wiki/Multilayered_architecture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DDD (Domain-Driven Design):</a:t>
            </a:r>
          </a:p>
          <a:p>
            <a:pPr lvl="1"/>
            <a:r>
              <a:rPr lang="en-US" dirty="0" smtClean="0">
                <a:hlinkClick r:id="rId6"/>
              </a:rPr>
              <a:t>http://en.wikipedia.org/wiki/Domain-driven_design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7"/>
              </a:rPr>
              <a:t>http://archfirst.org/books/domain-driven-design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8"/>
              </a:rPr>
              <a:t>http://dddsample.sourceforge.net/architecture.html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9"/>
              </a:rPr>
              <a:t>http://www.infoq.com/articles/ddd-in-practice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10"/>
              </a:rPr>
              <a:t>http://blogs.msdn.com/b/marblogging/archive/2011/05/23/domain-drive-design-n-layered-net-4-0-architecture-guide.aspx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Clean architecture:</a:t>
            </a:r>
          </a:p>
          <a:p>
            <a:pPr lvl="1"/>
            <a:r>
              <a:rPr lang="en-US" dirty="0" smtClean="0">
                <a:hlinkClick r:id="rId11"/>
              </a:rPr>
              <a:t>http://alistair.cockburn.us/Hexagonal+architecture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12"/>
              </a:rPr>
              <a:t>http://blog.8thlight.com/uncle-bob/2012/08/13/the-clean-architecture.html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Enterprise Architect:</a:t>
            </a:r>
          </a:p>
          <a:p>
            <a:pPr lvl="1"/>
            <a:r>
              <a:rPr lang="en-US" dirty="0" smtClean="0">
                <a:hlinkClick r:id="rId13"/>
              </a:rPr>
              <a:t>http://theenterprisingarchitect.blogspot.com/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SOA:</a:t>
            </a:r>
          </a:p>
          <a:p>
            <a:pPr lvl="1"/>
            <a:r>
              <a:rPr lang="en-US" dirty="0" smtClean="0">
                <a:hlinkClick r:id="rId14"/>
              </a:rPr>
              <a:t>http://en.wikipedia.org/wiki/Service-oriented_architecture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15"/>
              </a:rPr>
              <a:t>http://searchsoa.techtarget.com/definition/service-oriented-architecture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SOA Design Principles for Dummies, IBM Limited Edition</a:t>
            </a:r>
            <a:r>
              <a:rPr lang="en-US" i="1" dirty="0" smtClean="0"/>
              <a:t>, Claus </a:t>
            </a:r>
            <a:r>
              <a:rPr lang="en-US" i="1" dirty="0" err="1" smtClean="0"/>
              <a:t>T.Jensen</a:t>
            </a:r>
            <a:r>
              <a:rPr lang="en-US" i="1" dirty="0" smtClean="0"/>
              <a:t>, </a:t>
            </a:r>
            <a:r>
              <a:rPr lang="en-US" b="1" i="1" dirty="0" smtClean="0"/>
              <a:t>A Wiley Brand</a:t>
            </a:r>
          </a:p>
          <a:p>
            <a:r>
              <a:rPr lang="en-US" b="1" dirty="0" smtClean="0"/>
              <a:t>Cloud computing:</a:t>
            </a:r>
          </a:p>
          <a:p>
            <a:pPr lvl="1"/>
            <a:r>
              <a:rPr lang="en-US" dirty="0" smtClean="0">
                <a:hlinkClick r:id="rId16"/>
              </a:rPr>
              <a:t>http://apprenda.com/blog/answer-this-what-is-a-cloud-application-to-you/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17"/>
              </a:rPr>
              <a:t>http://searchcloudcomputing.techtarget.com/definition/Software-as-a-Service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18"/>
              </a:rPr>
              <a:t>http://searchcloudcomputing.techtarget.com/definition/Platform-as-a-Service-PaaS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19"/>
              </a:rPr>
              <a:t>http://searchcloudcomputing.techtarget.com/definition/Infrastructure-as-a-Service-IaaS</a:t>
            </a:r>
            <a:endParaRPr lang="en-US" dirty="0" smtClean="0"/>
          </a:p>
          <a:p>
            <a:pPr lvl="1"/>
            <a:r>
              <a:rPr lang="en-US" dirty="0">
                <a:hlinkClick r:id="rId20"/>
              </a:rPr>
              <a:t>http://</a:t>
            </a:r>
            <a:r>
              <a:rPr lang="en-US" dirty="0" smtClean="0">
                <a:hlinkClick r:id="rId20"/>
              </a:rPr>
              <a:t>en.wikipedia.org/wiki/Dynamic_infrastructure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21"/>
              </a:rPr>
              <a:t>http://</a:t>
            </a:r>
            <a:r>
              <a:rPr lang="en-US" dirty="0" smtClean="0">
                <a:hlinkClick r:id="rId21"/>
              </a:rPr>
              <a:t>www.onlinetech.com/resources/wiki/data-centers/after-the-cloud-what-next-mobile-technology-in-data-centers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143000"/>
            <a:ext cx="4495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Thanks for coming.</a:t>
            </a:r>
          </a:p>
          <a:p>
            <a:pPr algn="ctr"/>
            <a:r>
              <a:rPr lang="en-US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See </a:t>
            </a:r>
            <a:r>
              <a:rPr lang="en-US" sz="66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ya</a:t>
            </a:r>
            <a:r>
              <a:rPr lang="en-US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!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0" y="5791200"/>
            <a:ext cx="9144000" cy="381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/>
              <a:t>For more, please visit: </a:t>
            </a:r>
            <a:r>
              <a:rPr lang="en-US" sz="1600" dirty="0" smtClean="0">
                <a:hlinkClick r:id="rId2"/>
              </a:rPr>
              <a:t>http://phuonglamcs.com/relax/presentations/</a:t>
            </a:r>
            <a:endParaRPr lang="en-US" sz="1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b="7837"/>
          <a:stretch>
            <a:fillRect/>
          </a:stretch>
        </p:blipFill>
        <p:spPr bwMode="auto">
          <a:xfrm>
            <a:off x="4572000" y="1905000"/>
            <a:ext cx="3687762" cy="271399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130039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will we look at?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Layered architecture</a:t>
            </a:r>
          </a:p>
          <a:p>
            <a:r>
              <a:rPr lang="en-US" smtClean="0"/>
              <a:t>DDD (</a:t>
            </a:r>
            <a:r>
              <a:rPr lang="en-US" b="1" smtClean="0">
                <a:solidFill>
                  <a:srgbClr val="0070C0"/>
                </a:solidFill>
              </a:rPr>
              <a:t>D</a:t>
            </a:r>
            <a:r>
              <a:rPr lang="en-US" smtClean="0"/>
              <a:t>omain-</a:t>
            </a:r>
            <a:r>
              <a:rPr lang="en-US" b="1" smtClean="0">
                <a:solidFill>
                  <a:srgbClr val="0070C0"/>
                </a:solidFill>
              </a:rPr>
              <a:t>D</a:t>
            </a:r>
            <a:r>
              <a:rPr lang="en-US" smtClean="0"/>
              <a:t>riven </a:t>
            </a:r>
            <a:r>
              <a:rPr lang="en-US" b="1" smtClean="0">
                <a:solidFill>
                  <a:srgbClr val="0070C0"/>
                </a:solidFill>
              </a:rPr>
              <a:t>D</a:t>
            </a:r>
            <a:r>
              <a:rPr lang="en-US" smtClean="0"/>
              <a:t>esign)</a:t>
            </a:r>
          </a:p>
          <a:p>
            <a:r>
              <a:rPr lang="en-US" smtClean="0"/>
              <a:t>Clean architecture</a:t>
            </a:r>
          </a:p>
          <a:p>
            <a:r>
              <a:rPr lang="en-US" smtClean="0"/>
              <a:t>SOA (</a:t>
            </a:r>
            <a:r>
              <a:rPr lang="en-US" b="1" smtClean="0">
                <a:solidFill>
                  <a:srgbClr val="0070C0"/>
                </a:solidFill>
              </a:rPr>
              <a:t>S</a:t>
            </a:r>
            <a:r>
              <a:rPr lang="en-US" smtClean="0"/>
              <a:t>ervice-</a:t>
            </a:r>
            <a:r>
              <a:rPr lang="en-US" b="1" smtClean="0">
                <a:solidFill>
                  <a:srgbClr val="0070C0"/>
                </a:solidFill>
              </a:rPr>
              <a:t>O</a:t>
            </a:r>
            <a:r>
              <a:rPr lang="en-US" smtClean="0"/>
              <a:t>riented </a:t>
            </a:r>
            <a:r>
              <a:rPr lang="en-US" b="1" smtClean="0">
                <a:solidFill>
                  <a:srgbClr val="0070C0"/>
                </a:solidFill>
              </a:rPr>
              <a:t>A</a:t>
            </a:r>
            <a:r>
              <a:rPr lang="en-US" smtClean="0"/>
              <a:t>rchitecture)</a:t>
            </a:r>
          </a:p>
          <a:p>
            <a:r>
              <a:rPr lang="en-US" smtClean="0"/>
              <a:t>Cloud-based architecture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Layered architecture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 n layers for allocating the different responsibilities of a software product</a:t>
            </a:r>
          </a:p>
          <a:p>
            <a:r>
              <a:rPr lang="en-US" smtClean="0"/>
              <a:t>A layer can depend on any lower layer, but can not depend on any higher one</a:t>
            </a:r>
          </a:p>
          <a:p>
            <a:r>
              <a:rPr lang="en-US" smtClean="0"/>
              <a:t>Layer vs. tier</a:t>
            </a:r>
            <a:endParaRPr lang="en-US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/>
        </p:nvGraphicFramePr>
        <p:xfrm>
          <a:off x="3200400" y="1524000"/>
          <a:ext cx="3352800" cy="4678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1953166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60861E-6 L 0.21667 -3.60861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Graphic spid="7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Traditional examples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371600"/>
            <a:ext cx="4572000" cy="520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6705600" y="2057400"/>
            <a:ext cx="144780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smtClean="0"/>
              <a:t>A simple, typical example</a:t>
            </a:r>
            <a:endParaRPr lang="en-US" sz="1400"/>
          </a:p>
        </p:txBody>
      </p:sp>
    </p:spTree>
    <p:extLst>
      <p:ext uri="{BB962C8B-B14F-4D97-AF65-F5344CB8AC3E}">
        <p14:creationId xmlns="" xmlns:p14="http://schemas.microsoft.com/office/powerpoint/2010/main" val="9687478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Traditional examples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1524000"/>
            <a:ext cx="4686300" cy="5000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Arrow Connector 5"/>
          <p:cNvCxnSpPr/>
          <p:nvPr/>
        </p:nvCxnSpPr>
        <p:spPr>
          <a:xfrm rot="10800000" flipV="1">
            <a:off x="5943600" y="27432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705600" y="2057400"/>
            <a:ext cx="1676400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smtClean="0"/>
              <a:t>Service Interface Layer is separated from Business Layer</a:t>
            </a:r>
            <a:endParaRPr lang="en-US" sz="1400"/>
          </a:p>
        </p:txBody>
      </p:sp>
    </p:spTree>
    <p:extLst>
      <p:ext uri="{BB962C8B-B14F-4D97-AF65-F5344CB8AC3E}">
        <p14:creationId xmlns="" xmlns:p14="http://schemas.microsoft.com/office/powerpoint/2010/main" val="6125895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Traditional examples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lumMod val="20000"/>
                <a:lumOff val="80000"/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347971"/>
            <a:ext cx="6400800" cy="5168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6400800" y="1521023"/>
            <a:ext cx="198120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smtClean="0"/>
              <a:t>Further layer separation</a:t>
            </a:r>
            <a:endParaRPr lang="en-US" sz="1400"/>
          </a:p>
        </p:txBody>
      </p:sp>
    </p:spTree>
    <p:extLst>
      <p:ext uri="{BB962C8B-B14F-4D97-AF65-F5344CB8AC3E}">
        <p14:creationId xmlns="" xmlns:p14="http://schemas.microsoft.com/office/powerpoint/2010/main" val="18186327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18910</TotalTime>
  <Words>878</Words>
  <Application>Microsoft Office PowerPoint</Application>
  <PresentationFormat>On-screen Show (4:3)</PresentationFormat>
  <Paragraphs>169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App architecture overview</vt:lpstr>
      <vt:lpstr>Goal</vt:lpstr>
      <vt:lpstr>Old lessons</vt:lpstr>
      <vt:lpstr>What is app architecture?</vt:lpstr>
      <vt:lpstr>What will we look at?</vt:lpstr>
      <vt:lpstr>Layered architecture</vt:lpstr>
      <vt:lpstr>Traditional examples</vt:lpstr>
      <vt:lpstr>Traditional examples</vt:lpstr>
      <vt:lpstr>Traditional examples</vt:lpstr>
      <vt:lpstr>Traditional examples</vt:lpstr>
      <vt:lpstr>Traditional examples</vt:lpstr>
      <vt:lpstr>Traditional examples</vt:lpstr>
      <vt:lpstr>Q &amp; A</vt:lpstr>
      <vt:lpstr>What is DomainDrivenDesign?</vt:lpstr>
      <vt:lpstr>DDD premises</vt:lpstr>
      <vt:lpstr>DDD Vocabulary</vt:lpstr>
      <vt:lpstr>DDD – Typical layers</vt:lpstr>
      <vt:lpstr>DDD – Typical layers</vt:lpstr>
      <vt:lpstr>DDD N-layer architecture</vt:lpstr>
      <vt:lpstr>A bit deeper dive</vt:lpstr>
      <vt:lpstr>Q &amp; A</vt:lpstr>
      <vt:lpstr>What is clean architecture?</vt:lpstr>
      <vt:lpstr>Clean architecture</vt:lpstr>
      <vt:lpstr>Examples</vt:lpstr>
      <vt:lpstr>Onion architecture</vt:lpstr>
      <vt:lpstr>Q &amp; A</vt:lpstr>
      <vt:lpstr>From business view</vt:lpstr>
      <vt:lpstr>Needs for SOA</vt:lpstr>
      <vt:lpstr>SOA principles</vt:lpstr>
      <vt:lpstr>SOA platform</vt:lpstr>
      <vt:lpstr>Example</vt:lpstr>
      <vt:lpstr>Q &amp; A</vt:lpstr>
      <vt:lpstr>Sample need: Socializing with SOA</vt:lpstr>
      <vt:lpstr>Cloud computing</vt:lpstr>
      <vt:lpstr>Cloud application</vt:lpstr>
      <vt:lpstr>Dynamic infrastructure</vt:lpstr>
      <vt:lpstr>Cloud-based architecture is simple</vt:lpstr>
      <vt:lpstr>Example with Azure platform</vt:lpstr>
      <vt:lpstr>Q &amp; A</vt:lpstr>
      <vt:lpstr>As a summary</vt:lpstr>
      <vt:lpstr>Q &amp; A</vt:lpstr>
      <vt:lpstr>References</vt:lpstr>
      <vt:lpstr>Slide 43</vt:lpstr>
    </vt:vector>
  </TitlesOfParts>
  <Company>106/5A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</dc:title>
  <dc:creator>HUNGVT</dc:creator>
  <cp:lastModifiedBy>stian</cp:lastModifiedBy>
  <cp:revision>2379</cp:revision>
  <dcterms:created xsi:type="dcterms:W3CDTF">2009-02-10T14:11:16Z</dcterms:created>
  <dcterms:modified xsi:type="dcterms:W3CDTF">2014-06-06T11:50:05Z</dcterms:modified>
</cp:coreProperties>
</file>