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7" r:id="rId2"/>
    <p:sldId id="288" r:id="rId3"/>
    <p:sldId id="490" r:id="rId4"/>
    <p:sldId id="502" r:id="rId5"/>
    <p:sldId id="528" r:id="rId6"/>
    <p:sldId id="525" r:id="rId7"/>
    <p:sldId id="529" r:id="rId8"/>
    <p:sldId id="531" r:id="rId9"/>
    <p:sldId id="530" r:id="rId10"/>
    <p:sldId id="536" r:id="rId11"/>
    <p:sldId id="538" r:id="rId12"/>
    <p:sldId id="539" r:id="rId13"/>
    <p:sldId id="541" r:id="rId14"/>
    <p:sldId id="540" r:id="rId15"/>
    <p:sldId id="509" r:id="rId16"/>
    <p:sldId id="496" r:id="rId17"/>
    <p:sldId id="537" r:id="rId18"/>
    <p:sldId id="526" r:id="rId19"/>
    <p:sldId id="510" r:id="rId20"/>
    <p:sldId id="512" r:id="rId21"/>
    <p:sldId id="514" r:id="rId22"/>
    <p:sldId id="257" r:id="rId23"/>
    <p:sldId id="4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99CC"/>
    <a:srgbClr val="0000FF"/>
    <a:srgbClr val="CCFF99"/>
    <a:srgbClr val="006600"/>
    <a:srgbClr val="FF5050"/>
    <a:srgbClr val="3399FF"/>
    <a:srgbClr val="009999"/>
    <a:srgbClr val="00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754" autoAdjust="0"/>
  </p:normalViewPr>
  <p:slideViewPr>
    <p:cSldViewPr>
      <p:cViewPr varScale="1">
        <p:scale>
          <a:sx n="111" d="100"/>
          <a:sy n="111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54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5158-506A-4CA9-B4A0-24FDD7303011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B5638-020F-475C-8C4D-0618CA4EA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723900" y="1536400"/>
            <a:ext cx="7696200" cy="471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Font typeface="+mj-lt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0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3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 - With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60964"/>
            <a:ext cx="2443130" cy="243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10000" y="1988128"/>
            <a:ext cx="4572000" cy="42602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9" r:id="rId4"/>
    <p:sldLayoutId id="2147483664" r:id="rId5"/>
    <p:sldLayoutId id="2147483661" r:id="rId6"/>
    <p:sldLayoutId id="2147483670" r:id="rId7"/>
    <p:sldLayoutId id="2147483671" r:id="rId8"/>
    <p:sldLayoutId id="2147483660" r:id="rId9"/>
    <p:sldLayoutId id="2147483662" r:id="rId10"/>
    <p:sldLayoutId id="2147483665" r:id="rId11"/>
    <p:sldLayoutId id="2147483667" r:id="rId12"/>
    <p:sldLayoutId id="2147483663" r:id="rId13"/>
    <p:sldLayoutId id="2147483668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rtualization.info/en/news/2014/06/release-docker-docker-engine-1-0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tg.net/containers,virtualization,docker/2014/06/05/docker-intro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ocker.com/engine/docker-overview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oward37.me/articles/where-are-docker-images-store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hyperlink" Target="https://hub.docker.com/r/microsoft/dotnet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hub.docker.com/" TargetMode="External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hyperlink" Target="https://hub.docker.com/_/java/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venbridges.com/docs/docker-basics" TargetMode="External"/><Relationship Id="rId2" Type="http://schemas.openxmlformats.org/officeDocument/2006/relationships/hyperlink" Target="https://www.atlassian.com/blog/archives/docker-all-the-things-at-atlassian-automation-and-wi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spirulasystems.com/blog/2015/07/02/automatic-environment-using-consul-and-docker-swarm-part-2/" TargetMode="External"/><Relationship Id="rId4" Type="http://schemas.openxmlformats.org/officeDocument/2006/relationships/hyperlink" Target="https://www.spirulasystems.com/blog/2015/06/25/building-an-automatic-environment-using-consul-and-docker-part-1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dentityServer/IdentityServer4.Samples/tree/release/Docker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zeroturnaround.com/rebellabs/docker-commands-and-best-practices-cheat-sheet/" TargetMode="External"/><Relationship Id="rId7" Type="http://schemas.openxmlformats.org/officeDocument/2006/relationships/hyperlink" Target="https://www.stevejgordon.co.uk/docker-dotnet-developers-part-1" TargetMode="External"/><Relationship Id="rId12" Type="http://schemas.openxmlformats.org/officeDocument/2006/relationships/hyperlink" Target="https://www.linkedin.com/pulse/microservices-devops-docker-new-soa-software-part-i-polero-baraldi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sistanz.com/windows-container-docker-terminology-concepts/" TargetMode="External"/><Relationship Id="rId11" Type="http://schemas.openxmlformats.org/officeDocument/2006/relationships/hyperlink" Target="https://www.slideshare.net/apemberton/reduce-friction-with-docker-jenkins" TargetMode="External"/><Relationship Id="rId5" Type="http://schemas.openxmlformats.org/officeDocument/2006/relationships/hyperlink" Target="https://docs.microsoft.com/en-us/dotnet/standard/architecture/" TargetMode="External"/><Relationship Id="rId10" Type="http://schemas.openxmlformats.org/officeDocument/2006/relationships/hyperlink" Target="https://blog.docker.com/2016/07/the-10-most-common-questions-it-admins-ask-about-docker/" TargetMode="External"/><Relationship Id="rId4" Type="http://schemas.openxmlformats.org/officeDocument/2006/relationships/hyperlink" Target="http://docs.sevenbridges.com/docs/docker-basics" TargetMode="External"/><Relationship Id="rId9" Type="http://schemas.openxmlformats.org/officeDocument/2006/relationships/hyperlink" Target="https://docs.docker.com/engine/userguide/eng-image/multistage-build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survey-201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ocker.com/what-docker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8194" name="Picture 2" descr="I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40470"/>
            <a:ext cx="6179004" cy="55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533400" y="338667"/>
            <a:ext cx="1984018" cy="116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5188467" y="94063"/>
            <a:ext cx="1520800" cy="8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7136907" y="592667"/>
            <a:ext cx="1121404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3733800" y="420805"/>
            <a:ext cx="835000" cy="4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dock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2743200" y="1177961"/>
            <a:ext cx="451170" cy="2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              do that?</a:t>
            </a:r>
            <a:endParaRPr lang="en-US"/>
          </a:p>
        </p:txBody>
      </p:sp>
      <p:pic>
        <p:nvPicPr>
          <p:cNvPr id="3" name="Picture 6" descr="Image result for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49530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By refactoring </a:t>
            </a:r>
            <a:r>
              <a:rPr lang="en-US" smtClean="0">
                <a:solidFill>
                  <a:srgbClr val="FFFF00"/>
                </a:solidFill>
              </a:rPr>
              <a:t>VM</a:t>
            </a:r>
            <a:r>
              <a:rPr lang="en-US" smtClean="0"/>
              <a:t> architecture...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295400"/>
            <a:ext cx="6581775" cy="525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1" y="6504801"/>
            <a:ext cx="594359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smtClean="0"/>
              <a:t>(From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virtualization.info/en/news/2014/06/release-docker-docker-engine-1-0.html</a:t>
            </a:r>
            <a:r>
              <a:rPr lang="en-US" sz="1200" smtClean="0"/>
              <a:t>)</a:t>
            </a:r>
            <a:endParaRPr lang="en-US" sz="1200" dirty="0"/>
          </a:p>
        </p:txBody>
      </p:sp>
      <p:pic>
        <p:nvPicPr>
          <p:cNvPr id="6" name="Picture 6" descr="Image result for dock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5459084" y="4572000"/>
            <a:ext cx="789316" cy="4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... to improve shareability</a:t>
            </a:r>
            <a:endParaRPr lang="en-US" dirty="0"/>
          </a:p>
        </p:txBody>
      </p:sp>
      <p:pic>
        <p:nvPicPr>
          <p:cNvPr id="1026" name="Picture 2" descr="Containers vs. Virtual Mach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609725"/>
            <a:ext cx="6181725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5178623"/>
            <a:ext cx="56388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>
                <a:hlinkClick r:id="rId3"/>
              </a:rPr>
              <a:t>http://patg.net/containers,virtualization,docker/2014/06/05/docker-intro</a:t>
            </a:r>
            <a:r>
              <a:rPr lang="en-US" sz="1400" smtClean="0">
                <a:hlinkClick r:id="rId3"/>
              </a:rPr>
              <a:t>/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895600"/>
            <a:ext cx="1219200" cy="1169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FF00"/>
                </a:solidFill>
              </a:rPr>
              <a:t>Bins/Libs</a:t>
            </a:r>
            <a:r>
              <a:rPr lang="en-US" sz="1400" smtClean="0"/>
              <a:t> and </a:t>
            </a:r>
            <a:r>
              <a:rPr lang="en-US" sz="1400" smtClean="0">
                <a:solidFill>
                  <a:srgbClr val="FFFF00"/>
                </a:solidFill>
              </a:rPr>
              <a:t>Guest OS</a:t>
            </a:r>
            <a:r>
              <a:rPr lang="en-US" sz="1400" smtClean="0"/>
              <a:t> layers cannot be shared between </a:t>
            </a:r>
            <a:r>
              <a:rPr lang="en-US" sz="1400" smtClean="0">
                <a:solidFill>
                  <a:srgbClr val="FFC000"/>
                </a:solidFill>
              </a:rPr>
              <a:t>VMs</a:t>
            </a:r>
            <a:endParaRPr lang="en-US" sz="140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2869049"/>
            <a:ext cx="1219200" cy="1169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FF00"/>
                </a:solidFill>
              </a:rPr>
              <a:t>Bins/Libs</a:t>
            </a:r>
            <a:r>
              <a:rPr lang="en-US" sz="1400" smtClean="0"/>
              <a:t> layers are shareable between </a:t>
            </a:r>
            <a:r>
              <a:rPr lang="en-US" sz="1400" smtClean="0">
                <a:solidFill>
                  <a:srgbClr val="FFC000"/>
                </a:solidFill>
              </a:rPr>
              <a:t>Containers</a:t>
            </a:r>
            <a:endParaRPr lang="en-US" sz="1400">
              <a:solidFill>
                <a:srgbClr val="FFC000"/>
              </a:solidFill>
            </a:endParaRPr>
          </a:p>
        </p:txBody>
      </p:sp>
      <p:pic>
        <p:nvPicPr>
          <p:cNvPr id="8" name="Picture 6" descr="Image result for dock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6945178" y="1828800"/>
            <a:ext cx="446222" cy="2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docke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3048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09800" y="5638800"/>
            <a:ext cx="472440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As a result, Docker has the combined strengths of:</a:t>
            </a:r>
          </a:p>
          <a:p>
            <a:r>
              <a:rPr lang="en-US" sz="1400" smtClean="0"/>
              <a:t>- </a:t>
            </a:r>
            <a:r>
              <a:rPr lang="en-US" sz="1400" smtClean="0">
                <a:solidFill>
                  <a:srgbClr val="FFFF00"/>
                </a:solidFill>
              </a:rPr>
              <a:t>VMs: </a:t>
            </a:r>
            <a:r>
              <a:rPr lang="en-US" sz="1400" smtClean="0"/>
              <a:t>provide a </a:t>
            </a:r>
            <a:r>
              <a:rPr lang="en-US" sz="1400" smtClean="0">
                <a:solidFill>
                  <a:srgbClr val="FFC000"/>
                </a:solidFill>
              </a:rPr>
              <a:t>portable</a:t>
            </a:r>
            <a:r>
              <a:rPr lang="en-US" sz="1400" smtClean="0"/>
              <a:t> environment</a:t>
            </a:r>
          </a:p>
          <a:p>
            <a:r>
              <a:rPr lang="en-US" sz="1400" smtClean="0"/>
              <a:t>- </a:t>
            </a:r>
            <a:r>
              <a:rPr lang="en-US" sz="1400" smtClean="0">
                <a:solidFill>
                  <a:srgbClr val="FFFF00"/>
                </a:solidFill>
              </a:rPr>
              <a:t>Processes:</a:t>
            </a:r>
            <a:r>
              <a:rPr lang="en-US" sz="1400" smtClean="0"/>
              <a:t> are much </a:t>
            </a:r>
            <a:r>
              <a:rPr lang="en-US" sz="1400" smtClean="0">
                <a:solidFill>
                  <a:srgbClr val="FFC000"/>
                </a:solidFill>
              </a:rPr>
              <a:t>faster </a:t>
            </a:r>
            <a:r>
              <a:rPr lang="en-US" sz="1400" smtClean="0"/>
              <a:t>and more </a:t>
            </a:r>
            <a:r>
              <a:rPr lang="en-US" sz="1400" smtClean="0">
                <a:solidFill>
                  <a:srgbClr val="FFC000"/>
                </a:solidFill>
              </a:rPr>
              <a:t>lightweight</a:t>
            </a:r>
            <a:r>
              <a:rPr lang="en-US" sz="1400" smtClean="0"/>
              <a:t> than VMs</a:t>
            </a:r>
          </a:p>
          <a:p>
            <a:r>
              <a:rPr lang="en-US" sz="1400" smtClean="0"/>
              <a:t>- </a:t>
            </a:r>
            <a:r>
              <a:rPr lang="en-US" sz="1400" smtClean="0">
                <a:solidFill>
                  <a:srgbClr val="FFFF00"/>
                </a:solidFill>
              </a:rPr>
              <a:t>app-get:</a:t>
            </a:r>
            <a:r>
              <a:rPr lang="en-US" sz="1400" smtClean="0"/>
              <a:t> can download apps from the </a:t>
            </a:r>
            <a:r>
              <a:rPr lang="en-US" sz="1400" smtClean="0">
                <a:solidFill>
                  <a:srgbClr val="FFC000"/>
                </a:solidFill>
              </a:rPr>
              <a:t>Internet</a:t>
            </a:r>
            <a:r>
              <a:rPr lang="en-US" sz="1400" smtClean="0"/>
              <a:t> fast and easily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514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know more.</a:t>
            </a:r>
            <a:endParaRPr lang="en-US" dirty="0"/>
          </a:p>
        </p:txBody>
      </p:sp>
      <p:pic>
        <p:nvPicPr>
          <p:cNvPr id="3" name="Picture 6" descr="Image result for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7620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architecture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752600"/>
            <a:ext cx="8610600" cy="5029200"/>
            <a:chOff x="228600" y="1752600"/>
            <a:chExt cx="8610600" cy="5029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752600"/>
              <a:ext cx="8534400" cy="4543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Left Brace 6"/>
            <p:cNvSpPr/>
            <p:nvPr/>
          </p:nvSpPr>
          <p:spPr>
            <a:xfrm rot="16200000">
              <a:off x="3200401" y="3200400"/>
              <a:ext cx="228600" cy="6172201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4600" y="6400800"/>
              <a:ext cx="1676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Docker Engine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4024283"/>
              <a:ext cx="19812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Docker Hub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Docker Cloud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Docker Store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Trusted Registry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Private Registry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Registry</a:t>
              </a:r>
            </a:p>
          </p:txBody>
        </p:sp>
      </p:grpSp>
      <p:pic>
        <p:nvPicPr>
          <p:cNvPr id="11" name="Picture 6" descr="Image result for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7620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25484" y="1521023"/>
            <a:ext cx="42945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https://docs.docker.com/engine/docker-overview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59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</a:t>
            </a:r>
          </a:p>
          <a:p>
            <a:pPr lvl="1"/>
            <a:r>
              <a:rPr lang="en-US" dirty="0"/>
              <a:t>Dockerfile,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Ship</a:t>
            </a:r>
          </a:p>
          <a:p>
            <a:pPr lvl="1"/>
            <a:r>
              <a:rPr lang="en-US" dirty="0" smtClean="0"/>
              <a:t>Registry, </a:t>
            </a:r>
            <a:r>
              <a:rPr lang="en-US" dirty="0"/>
              <a:t>repository, </a:t>
            </a: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Docker ID</a:t>
            </a:r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Container, machine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, service, stack (service group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/>
              <a:t>– swarm</a:t>
            </a:r>
            <a:endParaRPr lang="en-US" dirty="0" smtClean="0"/>
          </a:p>
        </p:txBody>
      </p:sp>
      <p:pic>
        <p:nvPicPr>
          <p:cNvPr id="4" name="Picture 6" descr="Image result for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7620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6096000"/>
            <a:ext cx="54864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https://docs.docker.com/engine/docker-overview/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://blog.thoward37.me/articles/where-are-docker-images-stored/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3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53721"/>
            <a:ext cx="9220200" cy="6500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6477000"/>
            <a:ext cx="48768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http://files.zeroturnaround.com/pdf/zt_docker_cheat_sheet.pdf</a:t>
            </a:r>
          </a:p>
        </p:txBody>
      </p:sp>
    </p:spTree>
    <p:extLst>
      <p:ext uri="{BB962C8B-B14F-4D97-AF65-F5344CB8AC3E}">
        <p14:creationId xmlns:p14="http://schemas.microsoft.com/office/powerpoint/2010/main" val="3871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Docker </a:t>
            </a:r>
            <a:r>
              <a:rPr lang="en-US" dirty="0" smtClean="0"/>
              <a:t>client/daemon</a:t>
            </a:r>
          </a:p>
          <a:p>
            <a:r>
              <a:rPr lang="en-US" dirty="0" smtClean="0"/>
              <a:t>Dockerfile and build</a:t>
            </a:r>
          </a:p>
          <a:p>
            <a:r>
              <a:rPr lang="en-US" dirty="0" err="1" smtClean="0"/>
              <a:t>compose.yml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deploy</a:t>
            </a:r>
          </a:p>
          <a:p>
            <a:r>
              <a:rPr lang="en-US" dirty="0" smtClean="0"/>
              <a:t>Docker </a:t>
            </a:r>
            <a:r>
              <a:rPr lang="en-US" dirty="0" smtClean="0"/>
              <a:t>ID </a:t>
            </a:r>
            <a:r>
              <a:rPr lang="en-US" dirty="0" smtClean="0"/>
              <a:t>and push</a:t>
            </a:r>
          </a:p>
          <a:p>
            <a:r>
              <a:rPr lang="en-US" dirty="0" smtClean="0"/>
              <a:t>Now pull and run from anywhere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 descr="Image result for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7620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3" name="Picture 6" descr="Image result for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7620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Finish this first: </a:t>
            </a:r>
            <a:r>
              <a:rPr lang="en-US" sz="2400">
                <a:hlinkClick r:id="rId2"/>
              </a:rPr>
              <a:t>https://docs.docker.com/get-started/</a:t>
            </a:r>
            <a:endParaRPr lang="en-US" sz="2400" smtClean="0"/>
          </a:p>
          <a:p>
            <a:r>
              <a:rPr lang="en-US" smtClean="0"/>
              <a:t>Then you are ready to dig deeper</a:t>
            </a:r>
          </a:p>
          <a:p>
            <a:pPr lvl="1"/>
            <a:r>
              <a:rPr lang="en-US" smtClean="0"/>
              <a:t>For .NET: </a:t>
            </a:r>
            <a:r>
              <a:rPr lang="en-US" sz="2400" smtClean="0">
                <a:hlinkClick r:id="rId3"/>
              </a:rPr>
              <a:t>https</a:t>
            </a:r>
            <a:r>
              <a:rPr lang="en-US" sz="2400">
                <a:hlinkClick r:id="rId3"/>
              </a:rPr>
              <a:t>://hub.docker.com/r/microsoft/dotnet</a:t>
            </a:r>
            <a:r>
              <a:rPr lang="en-US" sz="2400" smtClean="0">
                <a:hlinkClick r:id="rId3"/>
              </a:rPr>
              <a:t>/</a:t>
            </a:r>
            <a:endParaRPr lang="en-US" sz="2400" smtClean="0"/>
          </a:p>
          <a:p>
            <a:pPr lvl="1"/>
            <a:r>
              <a:rPr lang="en-US"/>
              <a:t>For Java: </a:t>
            </a:r>
            <a:r>
              <a:rPr lang="en-US" sz="2400">
                <a:hlinkClick r:id="rId4"/>
              </a:rPr>
              <a:t>https://hub.docker.com/_/java</a:t>
            </a:r>
            <a:r>
              <a:rPr lang="en-US" sz="2400" smtClean="0">
                <a:hlinkClick r:id="rId4"/>
              </a:rPr>
              <a:t>/</a:t>
            </a:r>
            <a:r>
              <a:rPr lang="en-US" sz="2400" smtClean="0"/>
              <a:t> </a:t>
            </a:r>
            <a:endParaRPr lang="en-US" sz="2400"/>
          </a:p>
          <a:p>
            <a:pPr lvl="1"/>
            <a:r>
              <a:rPr lang="en-US" smtClean="0"/>
              <a:t>In general, visit </a:t>
            </a:r>
            <a:r>
              <a:rPr lang="en-US" sz="2400" smtClean="0">
                <a:hlinkClick r:id="rId5"/>
              </a:rPr>
              <a:t>https</a:t>
            </a:r>
            <a:r>
              <a:rPr lang="en-US" sz="2400">
                <a:hlinkClick r:id="rId5"/>
              </a:rPr>
              <a:t>://</a:t>
            </a:r>
            <a:r>
              <a:rPr lang="en-US" sz="2400" smtClean="0">
                <a:hlinkClick r:id="rId5"/>
              </a:rPr>
              <a:t>hub.docker.com</a:t>
            </a:r>
            <a:r>
              <a:rPr lang="en-US" smtClean="0"/>
              <a:t> and search for what you need, e.g. python, php, ruby, golang, mongo, mysql, etc.</a:t>
            </a:r>
          </a:p>
          <a:p>
            <a:pPr lvl="1"/>
            <a:endParaRPr lang="en-US" sz="1400" smtClean="0"/>
          </a:p>
          <a:p>
            <a:r>
              <a:rPr lang="en-US" smtClean="0"/>
              <a:t>... and deeper: </a:t>
            </a:r>
            <a:r>
              <a:rPr lang="en-US" sz="2400" smtClean="0">
                <a:hlinkClick r:id="rId6"/>
              </a:rPr>
              <a:t>https://docs.docker.com/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 descr="https://raw.githubusercontent.com/docker-library/docs/01c12653951b2fe592c1f93a13b4e289ada0e3a1/java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47400"/>
            <a:ext cx="260224" cy="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0.githubusercontent.com/u/9141961?v=3&amp;s=1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43200"/>
            <a:ext cx="367794" cy="3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docker-library/docs/01c12653951b2fe592c1f93a13b4e289ada0e3a1/python/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3936"/>
            <a:ext cx="220134" cy="2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raw.githubusercontent.com/docker-library/docs/01c12653951b2fe592c1f93a13b4e289ada0e3a1/php/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91" y="4573892"/>
            <a:ext cx="415109" cy="2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raw.githubusercontent.com/docker-library/docs/01c12653951b2fe592c1f93a13b4e289ada0e3a1/ruby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0"/>
            <a:ext cx="207930" cy="23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raw.githubusercontent.com/docker-library/docs/01c12653951b2fe592c1f93a13b4e289ada0e3a1/golang/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3936"/>
            <a:ext cx="221360" cy="3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raw.githubusercontent.com/docker-library/docs/01c12653951b2fe592c1f93a13b4e289ada0e3a1/mongo/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64470"/>
            <a:ext cx="179070" cy="39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docker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9144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raw.githubusercontent.com/docker-library/docs/c408469abbac35ad1e4a50a6618836420eb9502e/mysql/logo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59" y="4964470"/>
            <a:ext cx="400050" cy="27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 to</a:t>
            </a:r>
          </a:p>
          <a:p>
            <a:pPr lvl="1"/>
            <a:r>
              <a:rPr lang="en-US" dirty="0" smtClean="0"/>
              <a:t>The basics of Docker</a:t>
            </a:r>
          </a:p>
          <a:p>
            <a:r>
              <a:rPr lang="en-US" dirty="0" smtClean="0"/>
              <a:t>At the end of this presentation, you will know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Docker </a:t>
            </a:r>
            <a:r>
              <a:rPr lang="en-US" dirty="0" smtClean="0"/>
              <a:t>can </a:t>
            </a:r>
            <a:r>
              <a:rPr lang="en-US" dirty="0"/>
              <a:t>do </a:t>
            </a:r>
            <a:endParaRPr lang="en-US" dirty="0" smtClean="0"/>
          </a:p>
          <a:p>
            <a:pPr lvl="1"/>
            <a:r>
              <a:rPr lang="en-US" dirty="0" smtClean="0"/>
              <a:t>How to work with Docker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sample workflow</a:t>
            </a:r>
            <a:endParaRPr lang="en-US" dirty="0"/>
          </a:p>
        </p:txBody>
      </p:sp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1" y="2286000"/>
            <a:ext cx="8243978" cy="36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9144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Atlassian</a:t>
            </a:r>
          </a:p>
          <a:p>
            <a:pPr lvl="1"/>
            <a:r>
              <a:rPr lang="en-US" smtClean="0">
                <a:hlinkClick r:id="rId2"/>
              </a:rPr>
              <a:t>http://atlassianblog.wpengine.com/2013/06/deploy-java-apps-with-docker-awesome/</a:t>
            </a:r>
          </a:p>
          <a:p>
            <a:pPr lvl="1"/>
            <a:r>
              <a:rPr lang="en-US" smtClean="0">
                <a:hlinkClick r:id="rId2"/>
              </a:rPr>
              <a:t>https://www.atlassian.com/blog/archives/docker-all-the-things-at-atlassian-automation-and-wiring</a:t>
            </a:r>
            <a:endParaRPr lang="en-US" smtClean="0"/>
          </a:p>
          <a:p>
            <a:r>
              <a:rPr lang="en-US" smtClean="0"/>
              <a:t>SevenBridges</a:t>
            </a:r>
          </a:p>
          <a:p>
            <a:pPr lvl="1"/>
            <a:r>
              <a:rPr lang="en-US" smtClean="0">
                <a:hlinkClick r:id="rId3"/>
              </a:rPr>
              <a:t>http://docs.sevenbridges.com/docs/docker-basics</a:t>
            </a:r>
            <a:endParaRPr lang="en-US" smtClean="0">
              <a:hlinkClick r:id="rId4"/>
            </a:endParaRPr>
          </a:p>
          <a:p>
            <a:r>
              <a:rPr lang="en-US" smtClean="0"/>
              <a:t>Spirula</a:t>
            </a:r>
            <a:endParaRPr lang="en-US" smtClean="0">
              <a:hlinkClick r:id="rId4"/>
            </a:endParaRPr>
          </a:p>
          <a:p>
            <a:pPr lvl="1"/>
            <a:r>
              <a:rPr lang="en-US" smtClean="0">
                <a:hlinkClick r:id="rId4"/>
              </a:rPr>
              <a:t>https://www.spirulasystems.com/blog/2015/06/25/building-an-automatic-environment-using-consul-and-docker-part-1/</a:t>
            </a:r>
            <a:endParaRPr lang="en-US" smtClean="0"/>
          </a:p>
          <a:p>
            <a:pPr lvl="1"/>
            <a:r>
              <a:rPr lang="en-US" smtClean="0">
                <a:hlinkClick r:id="rId5"/>
              </a:rPr>
              <a:t>https://www.spirulasystems.com/blog/2015/07/02/automatic-environment-using-consul-and-docker-swarm-part-2/</a:t>
            </a:r>
            <a:endParaRPr lang="en-US" smtClean="0"/>
          </a:p>
          <a:p>
            <a:endParaRPr lang="en-US" dirty="0"/>
          </a:p>
        </p:txBody>
      </p:sp>
      <p:pic>
        <p:nvPicPr>
          <p:cNvPr id="6" name="Picture 6" descr="Image result for dock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9144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https://docs.docker.com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https://zeroturnaround.com/rebellabs/docker-commands-and-best-practices-cheat-sheet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http://docs.sevenbridges.com/docs/docker-basics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https://docs.microsoft.com/en-us/dotnet/standard/architecture/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https://www.assistanz.com/windows-container-docker-terminology-concepts/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https://www.stevejgordon.co.uk/docker-dotnet-developers-part-1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https://github.com/IdentityServer/IdentityServer4.Samples/tree/release/Docker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https://docs.docker.com/engine/userguide/eng-image/multistage-build/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https://blog.docker.com/2016/07/the-10-most-common-questions-it-admins-ask-about-docker/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www.slideshare.net/apemberton/reduce-friction-with-docker-jenkins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www.linkedin.com/pulse/microservices-devops-docker-new-soa-software-part-i-polero-baraldi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6" descr="Image result for docker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9144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0" y="60960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 more, please visit: </a:t>
            </a:r>
            <a:r>
              <a:rPr lang="en-US" dirty="0">
                <a:hlinkClick r:id="rId2"/>
              </a:rPr>
              <a:t>http://phuonglamcs.com/relax/presentations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36" y="1524000"/>
            <a:ext cx="3803064" cy="33929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523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view of Docker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524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Docker </a:t>
            </a:r>
            <a:r>
              <a:rPr lang="en-US" dirty="0" smtClean="0"/>
              <a:t>has helped…</a:t>
            </a:r>
            <a:endParaRPr lang="en-US" dirty="0"/>
          </a:p>
        </p:txBody>
      </p:sp>
      <p:pic>
        <p:nvPicPr>
          <p:cNvPr id="11266" name="Picture 2" descr="Image result for do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9" y="1676400"/>
            <a:ext cx="8624840" cy="42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47521" y="6245423"/>
            <a:ext cx="344895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More: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www.docker.com/survey-2016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4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</a:t>
            </a:r>
            <a:r>
              <a:rPr lang="en-US" smtClean="0">
                <a:solidFill>
                  <a:srgbClr val="FFFF00"/>
                </a:solidFill>
              </a:rPr>
              <a:t>Docker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>
                <a:solidFill>
                  <a:srgbClr val="FFFF00"/>
                </a:solidFill>
              </a:rPr>
              <a:t>Docker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/>
              <a:t>According to </a:t>
            </a:r>
            <a:r>
              <a:rPr lang="en-US" sz="2000">
                <a:hlinkClick r:id="rId2"/>
              </a:rPr>
              <a:t>https://</a:t>
            </a:r>
            <a:r>
              <a:rPr lang="en-US" sz="2000" smtClean="0">
                <a:hlinkClick r:id="rId2"/>
              </a:rPr>
              <a:t>www.docker.com/what-docker</a:t>
            </a:r>
            <a:endParaRPr lang="en-US" sz="2000"/>
          </a:p>
          <a:p>
            <a:r>
              <a:rPr lang="en-US" sz="4400" smtClean="0"/>
              <a:t>Docker </a:t>
            </a:r>
            <a:r>
              <a:rPr lang="en-US" sz="4400"/>
              <a:t>is the world’s leading software container platform</a:t>
            </a:r>
            <a:r>
              <a:rPr lang="en-US" sz="4400" smtClean="0"/>
              <a:t>.</a:t>
            </a:r>
          </a:p>
          <a:p>
            <a:endParaRPr lang="en-US" sz="4400"/>
          </a:p>
          <a:p>
            <a:endParaRPr lang="en-US" sz="4400" dirty="0" smtClean="0"/>
          </a:p>
        </p:txBody>
      </p:sp>
      <p:pic>
        <p:nvPicPr>
          <p:cNvPr id="5" name="Picture 6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02150"/>
            <a:ext cx="1984018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FF00"/>
                </a:solidFill>
              </a:rPr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Docker is a </a:t>
            </a:r>
            <a:r>
              <a:rPr lang="en-US">
                <a:solidFill>
                  <a:srgbClr val="0070C0"/>
                </a:solidFill>
              </a:rPr>
              <a:t>platform</a:t>
            </a:r>
            <a:r>
              <a:rPr lang="en-US"/>
              <a:t> for developers and sysadmins to develop, ship, and run </a:t>
            </a:r>
            <a:r>
              <a:rPr lang="en-US" smtClean="0"/>
              <a:t>apps.</a:t>
            </a:r>
            <a:r>
              <a:rPr lang="en-US"/>
              <a:t> </a:t>
            </a:r>
            <a:r>
              <a:rPr lang="en-US" smtClean="0"/>
              <a:t>It has </a:t>
            </a:r>
            <a:r>
              <a:rPr lang="en-US" dirty="0" smtClean="0"/>
              <a:t>rapidly gained popularity as one of the best tools to </a:t>
            </a:r>
            <a:r>
              <a:rPr lang="en-US" dirty="0" smtClean="0">
                <a:solidFill>
                  <a:srgbClr val="0070C0"/>
                </a:solidFill>
              </a:rPr>
              <a:t>build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ship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70C0"/>
                </a:solidFill>
              </a:rPr>
              <a:t>run</a:t>
            </a:r>
            <a:r>
              <a:rPr lang="en-US" dirty="0" smtClean="0"/>
              <a:t> software.</a:t>
            </a:r>
            <a:r>
              <a:rPr lang="en-US" smtClean="0"/>
              <a:t> </a:t>
            </a:r>
            <a:endParaRPr lang="en-US" dirty="0" smtClean="0"/>
          </a:p>
        </p:txBody>
      </p:sp>
      <p:pic>
        <p:nvPicPr>
          <p:cNvPr id="1030" name="Picture 6" descr="Image result for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879654" y="338668"/>
            <a:ext cx="1984018" cy="116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cker build ship ru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78" y="5426798"/>
            <a:ext cx="2129722" cy="11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docker build ship ru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640087"/>
            <a:ext cx="1371600" cy="7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docker build ship ru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83" y="1447800"/>
            <a:ext cx="1390078" cy="7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              do?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Replicate </a:t>
            </a:r>
            <a:r>
              <a:rPr lang="en-US" sz="2800"/>
              <a:t>the exact environment of the builds </a:t>
            </a:r>
            <a:r>
              <a:rPr lang="en-US" sz="2800" smtClean="0"/>
              <a:t>locally</a:t>
            </a:r>
          </a:p>
          <a:p>
            <a:r>
              <a:rPr lang="en-US" sz="2800" smtClean="0"/>
              <a:t>Run </a:t>
            </a:r>
            <a:r>
              <a:rPr lang="en-US" sz="2800"/>
              <a:t>deployments against different environments (i.e. QA or production) </a:t>
            </a:r>
            <a:r>
              <a:rPr lang="en-US" sz="2800" smtClean="0"/>
              <a:t>consistently</a:t>
            </a:r>
          </a:p>
          <a:p>
            <a:endParaRPr lang="en-US"/>
          </a:p>
        </p:txBody>
      </p:sp>
      <p:pic>
        <p:nvPicPr>
          <p:cNvPr id="6" name="Picture 10" descr="Image result for docker build ship r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943600" cy="276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373033" y="2971800"/>
            <a:ext cx="397934" cy="342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33700" y="3352800"/>
            <a:ext cx="3276600" cy="702731"/>
            <a:chOff x="2895600" y="6019800"/>
            <a:chExt cx="3276600" cy="702731"/>
          </a:xfrm>
        </p:grpSpPr>
        <p:sp>
          <p:nvSpPr>
            <p:cNvPr id="20" name="TextBox 19"/>
            <p:cNvSpPr txBox="1"/>
            <p:nvPr/>
          </p:nvSpPr>
          <p:spPr>
            <a:xfrm>
              <a:off x="2895600" y="6019800"/>
              <a:ext cx="9144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rgbClr val="0070C0"/>
                  </a:solidFill>
                </a:rPr>
                <a:t>BUILD</a:t>
              </a:r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6019800"/>
              <a:ext cx="9144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rgbClr val="0070C0"/>
                  </a:solidFill>
                </a:rPr>
                <a:t>SHIP</a:t>
              </a:r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7800" y="6019800"/>
              <a:ext cx="9144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rgbClr val="0070C0"/>
                  </a:solidFill>
                </a:rPr>
                <a:t>RUN</a:t>
              </a:r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800" y="635319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6">
                      <a:lumMod val="75000"/>
                    </a:schemeClr>
                  </a:solidFill>
                </a:rPr>
                <a:t>Any applications</a:t>
              </a: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634999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rgbClr val="00B050"/>
                  </a:solidFill>
                </a:rPr>
                <a:t>Anywhere</a:t>
              </a:r>
              <a:endParaRPr lang="en-US" b="1">
                <a:solidFill>
                  <a:srgbClr val="00B05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793066" y="6206068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936066" y="6214532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6" descr="Image result for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6019800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and What can               help?</a:t>
            </a:r>
            <a:endParaRPr lang="en-US" dirty="0"/>
          </a:p>
        </p:txBody>
      </p:sp>
      <p:pic>
        <p:nvPicPr>
          <p:cNvPr id="6" name="Picture 6" descr="Image result for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38"/>
          <a:stretch/>
        </p:blipFill>
        <p:spPr bwMode="auto">
          <a:xfrm>
            <a:off x="5666116" y="347135"/>
            <a:ext cx="1953884" cy="11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rato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2" y="3124200"/>
            <a:ext cx="1308946" cy="13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velop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nterprise icon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905000" cy="19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75980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Eliminate </a:t>
            </a:r>
            <a:r>
              <a:rPr lang="en-US" sz="2400" i="1"/>
              <a:t>“works on my machine”</a:t>
            </a:r>
            <a:r>
              <a:rPr lang="en-US" sz="2400"/>
              <a:t> problems when collaborating on code with co-workers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34290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Run </a:t>
            </a:r>
            <a:r>
              <a:rPr lang="en-US" sz="2400"/>
              <a:t>and manage apps side-by-side in isolated containers to get better compute </a:t>
            </a:r>
            <a:r>
              <a:rPr lang="en-US" sz="2400" smtClean="0"/>
              <a:t>density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895600" y="49530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Build </a:t>
            </a:r>
            <a:r>
              <a:rPr lang="en-US" sz="2400"/>
              <a:t>agile software delivery pipelines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ship new features faster, more securely and with confidence for both Linux and Windows Server </a:t>
            </a:r>
            <a:r>
              <a:rPr lang="en-US" sz="2400" smtClean="0"/>
              <a:t>apps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066800" y="2283023"/>
            <a:ext cx="72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DEV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468" y="41880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OPERATOR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121858</TotalTime>
  <Words>495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INTRO TO</vt:lpstr>
      <vt:lpstr>Goals</vt:lpstr>
      <vt:lpstr>Brief view of Docker</vt:lpstr>
      <vt:lpstr>Docker has helped…</vt:lpstr>
      <vt:lpstr>What is Docker?</vt:lpstr>
      <vt:lpstr>What is Docker?</vt:lpstr>
      <vt:lpstr>What is Docker?</vt:lpstr>
      <vt:lpstr>What can               do?</vt:lpstr>
      <vt:lpstr>Who and What can               help?</vt:lpstr>
      <vt:lpstr>How can               do that?</vt:lpstr>
      <vt:lpstr>By refactoring VM architecture...</vt:lpstr>
      <vt:lpstr>... to improve shareability</vt:lpstr>
      <vt:lpstr>I want to know more.</vt:lpstr>
      <vt:lpstr>Docker architecture</vt:lpstr>
      <vt:lpstr>Docker terminology</vt:lpstr>
      <vt:lpstr>PowerPoint Presentation</vt:lpstr>
      <vt:lpstr>Let’s play…</vt:lpstr>
      <vt:lpstr>Q &amp; A</vt:lpstr>
      <vt:lpstr>Where to start?</vt:lpstr>
      <vt:lpstr>A sample workflow</vt:lpstr>
      <vt:lpstr>Real-world applications</vt:lpstr>
      <vt:lpstr>Further references</vt:lpstr>
      <vt:lpstr>PowerPoint Presentation</vt:lpstr>
    </vt:vector>
  </TitlesOfParts>
  <Company>106/5A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Admin</cp:lastModifiedBy>
  <cp:revision>3263</cp:revision>
  <dcterms:created xsi:type="dcterms:W3CDTF">2009-02-10T14:11:16Z</dcterms:created>
  <dcterms:modified xsi:type="dcterms:W3CDTF">2017-06-26T09:58:56Z</dcterms:modified>
</cp:coreProperties>
</file>