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47" r:id="rId2"/>
    <p:sldId id="288" r:id="rId3"/>
    <p:sldId id="476" r:id="rId4"/>
    <p:sldId id="478" r:id="rId5"/>
    <p:sldId id="481" r:id="rId6"/>
    <p:sldId id="479" r:id="rId7"/>
    <p:sldId id="482" r:id="rId8"/>
    <p:sldId id="477" r:id="rId9"/>
    <p:sldId id="484" r:id="rId10"/>
    <p:sldId id="480" r:id="rId11"/>
    <p:sldId id="503" r:id="rId12"/>
    <p:sldId id="483" r:id="rId13"/>
    <p:sldId id="487" r:id="rId14"/>
    <p:sldId id="486" r:id="rId15"/>
    <p:sldId id="488" r:id="rId16"/>
    <p:sldId id="489" r:id="rId17"/>
    <p:sldId id="485" r:id="rId18"/>
    <p:sldId id="492" r:id="rId19"/>
    <p:sldId id="474" r:id="rId20"/>
    <p:sldId id="491" r:id="rId21"/>
    <p:sldId id="504" r:id="rId22"/>
    <p:sldId id="502" r:id="rId23"/>
    <p:sldId id="510" r:id="rId24"/>
    <p:sldId id="511" r:id="rId25"/>
    <p:sldId id="507" r:id="rId26"/>
    <p:sldId id="505" r:id="rId27"/>
    <p:sldId id="506" r:id="rId28"/>
    <p:sldId id="512" r:id="rId29"/>
    <p:sldId id="513" r:id="rId30"/>
    <p:sldId id="514" r:id="rId31"/>
    <p:sldId id="515" r:id="rId32"/>
    <p:sldId id="516" r:id="rId33"/>
    <p:sldId id="517" r:id="rId34"/>
    <p:sldId id="501" r:id="rId35"/>
    <p:sldId id="490" r:id="rId36"/>
    <p:sldId id="496" r:id="rId37"/>
    <p:sldId id="494" r:id="rId38"/>
    <p:sldId id="498" r:id="rId39"/>
    <p:sldId id="499" r:id="rId40"/>
    <p:sldId id="495" r:id="rId41"/>
    <p:sldId id="448" r:id="rId42"/>
    <p:sldId id="446" r:id="rId43"/>
    <p:sldId id="257" r:id="rId44"/>
    <p:sldId id="4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FF99"/>
    <a:srgbClr val="006600"/>
    <a:srgbClr val="FF5050"/>
    <a:srgbClr val="3399FF"/>
    <a:srgbClr val="009999"/>
    <a:srgbClr val="00CCFF"/>
    <a:srgbClr val="CCCC00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754" autoAdjust="0"/>
  </p:normalViewPr>
  <p:slideViewPr>
    <p:cSldViewPr>
      <p:cViewPr>
        <p:scale>
          <a:sx n="90" d="100"/>
          <a:sy n="90" d="100"/>
        </p:scale>
        <p:origin x="-1536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54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5158-506A-4CA9-B4A0-24FDD7303011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B5638-020F-475C-8C4D-0618CA4EA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40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B5638-020F-475C-8C4D-0618CA4EAE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947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B5638-020F-475C-8C4D-0618CA4EAE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75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05439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5864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4983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4279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2077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372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96954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670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15414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4" r:id="rId4"/>
    <p:sldLayoutId id="2147483661" r:id="rId5"/>
    <p:sldLayoutId id="2147483660" r:id="rId6"/>
    <p:sldLayoutId id="2147483662" r:id="rId7"/>
    <p:sldLayoutId id="2147483665" r:id="rId8"/>
    <p:sldLayoutId id="2147483667" r:id="rId9"/>
    <p:sldLayoutId id="2147483663" r:id="rId10"/>
    <p:sldLayoutId id="2147483668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hyperlink" Target="http://neo4j.com/docs/stable/cypher-query-lang.html" TargetMode="External"/><Relationship Id="rId3" Type="http://schemas.openxmlformats.org/officeDocument/2006/relationships/hyperlink" Target="https://github.com/tinkerpop/gremlin" TargetMode="External"/><Relationship Id="rId7" Type="http://schemas.openxmlformats.org/officeDocument/2006/relationships/image" Target="../media/image21.png"/><Relationship Id="rId12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hyperlink" Target="http://www.w3.org/TR/rdf-sparql-query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eo4j.com/docs/stable/cypher-refcard/?ref=gbd-book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eo4j.com/docs/stable/cypher-refcard/?ref=gbd-book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ph_(mathematics)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4" Type="http://schemas.microsoft.com/office/2007/relationships/hdphoto" Target="../media/hdphoto5.wdp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kvaes.wordpress.com/2015/01/21/database-variants-explained-sql-or-nosql-is-that-really-the-question/" TargetMode="External"/><Relationship Id="rId3" Type="http://schemas.openxmlformats.org/officeDocument/2006/relationships/hyperlink" Target="http://neo4j.com/developer/example-project/" TargetMode="External"/><Relationship Id="rId7" Type="http://schemas.openxmlformats.org/officeDocument/2006/relationships/hyperlink" Target="http://graphgist.neo4j.com/?mkt_tok=3RkMMJWWfF9wsRovvK3KZKXonjHpfsX+4ukuUKCzlMI/0ER3fOvrPUfGjI4GTMtkI+SLDwEYGJlv6SgFTbfGMadv1LgNXRT0TD7slJfbfYRPf6Ba2Jw5pg==#!/gists" TargetMode="External"/><Relationship Id="rId2" Type="http://schemas.openxmlformats.org/officeDocument/2006/relationships/hyperlink" Target="http://neo4j.com/developer/get-start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o4j.com/graphacademy/" TargetMode="External"/><Relationship Id="rId5" Type="http://schemas.openxmlformats.org/officeDocument/2006/relationships/hyperlink" Target="http://neo4j.com/docs/stable/cypher-refcard/?ref=gbd-book" TargetMode="External"/><Relationship Id="rId4" Type="http://schemas.openxmlformats.org/officeDocument/2006/relationships/hyperlink" Target="http://neo4j.com/blog/data-modeling-pitfalls/?utm_source=browser&amp;utm_medium=motd&amp;utm_content=blog&amp;utm_campaign=browser" TargetMode="External"/><Relationship Id="rId9" Type="http://schemas.openxmlformats.org/officeDocument/2006/relationships/hyperlink" Target="https://gist.github.com/nmwhite0131/6946677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huonglamcs.com/relax/presentations/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-76200"/>
            <a:ext cx="4740376" cy="4929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6942" y="457200"/>
            <a:ext cx="2093716" cy="2783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7829058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Most popular graph model</a:t>
            </a:r>
            <a:endParaRPr lang="en-US"/>
          </a:p>
        </p:txBody>
      </p:sp>
      <p:pic>
        <p:nvPicPr>
          <p:cNvPr id="2050" name="Picture 2" descr="http://dev.assets.neo4j.com.s3.amazonaws.com/wp-content/uploads/property_graph_mo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24025"/>
            <a:ext cx="6953250" cy="452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2025" y="4240886"/>
            <a:ext cx="2438400" cy="7386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C000"/>
                </a:solidFill>
              </a:rPr>
              <a:t>Nodes </a:t>
            </a:r>
            <a:r>
              <a:rPr lang="en-US" sz="1400"/>
              <a:t>contain </a:t>
            </a:r>
            <a:r>
              <a:rPr lang="en-US" sz="1400" i="1">
                <a:solidFill>
                  <a:srgbClr val="FFFF00"/>
                </a:solidFill>
              </a:rPr>
              <a:t>properties</a:t>
            </a:r>
            <a:r>
              <a:rPr lang="en-US" sz="1400"/>
              <a:t> (key-value pairs</a:t>
            </a:r>
            <a:r>
              <a:rPr lang="en-US" sz="1400" smtClean="0"/>
              <a:t>) and can </a:t>
            </a:r>
            <a:r>
              <a:rPr lang="en-US" sz="1400"/>
              <a:t>be </a:t>
            </a:r>
            <a:r>
              <a:rPr lang="en-US" sz="1400" i="1">
                <a:solidFill>
                  <a:srgbClr val="FFFF00"/>
                </a:solidFill>
              </a:rPr>
              <a:t>labeled</a:t>
            </a:r>
            <a:r>
              <a:rPr lang="en-US" sz="1400"/>
              <a:t> with one or more labels</a:t>
            </a:r>
            <a:r>
              <a:rPr lang="en-US" sz="1400" smtClean="0"/>
              <a:t>.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6686550" y="3917721"/>
            <a:ext cx="1743075" cy="138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C000"/>
                </a:solidFill>
              </a:rPr>
              <a:t>Relationships</a:t>
            </a:r>
            <a:r>
              <a:rPr lang="en-US" sz="1400" smtClean="0"/>
              <a:t> </a:t>
            </a:r>
            <a:r>
              <a:rPr lang="en-US" sz="1400"/>
              <a:t>are </a:t>
            </a:r>
            <a:r>
              <a:rPr lang="en-US" sz="1400" i="1">
                <a:solidFill>
                  <a:srgbClr val="FFFF00"/>
                </a:solidFill>
              </a:rPr>
              <a:t>named </a:t>
            </a:r>
            <a:r>
              <a:rPr lang="en-US" sz="1400"/>
              <a:t>and </a:t>
            </a:r>
            <a:r>
              <a:rPr lang="en-US" sz="1400" i="1">
                <a:solidFill>
                  <a:srgbClr val="FFFF00"/>
                </a:solidFill>
              </a:rPr>
              <a:t>directed</a:t>
            </a:r>
            <a:r>
              <a:rPr lang="en-US" sz="1400"/>
              <a:t>, and always have </a:t>
            </a:r>
            <a:r>
              <a:rPr lang="en-US" sz="1400" i="1">
                <a:solidFill>
                  <a:srgbClr val="FFFF00"/>
                </a:solidFill>
              </a:rPr>
              <a:t>a start and end node</a:t>
            </a:r>
            <a:r>
              <a:rPr lang="en-US" sz="1400" smtClean="0"/>
              <a:t>. They can </a:t>
            </a:r>
            <a:r>
              <a:rPr lang="en-US" sz="1400"/>
              <a:t>also contain </a:t>
            </a:r>
            <a:r>
              <a:rPr lang="en-US" sz="1400" i="1">
                <a:solidFill>
                  <a:srgbClr val="FFFF00"/>
                </a:solidFill>
              </a:rPr>
              <a:t>properties</a:t>
            </a:r>
            <a:r>
              <a:rPr lang="en-US" sz="1400" smtClean="0"/>
              <a:t>.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2638425" y="2362200"/>
            <a:ext cx="320040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Graph contains </a:t>
            </a:r>
            <a:r>
              <a:rPr lang="en-US" sz="1400">
                <a:solidFill>
                  <a:srgbClr val="FFC000"/>
                </a:solidFill>
              </a:rPr>
              <a:t>nodes</a:t>
            </a:r>
            <a:r>
              <a:rPr lang="en-US" sz="1400"/>
              <a:t> and </a:t>
            </a:r>
            <a:r>
              <a:rPr lang="en-US" sz="1400" smtClean="0">
                <a:solidFill>
                  <a:srgbClr val="FFC000"/>
                </a:solidFill>
              </a:rPr>
              <a:t>relationships</a:t>
            </a:r>
            <a:r>
              <a:rPr lang="en-US" sz="1400" smtClean="0"/>
              <a:t>.</a:t>
            </a:r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17564406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51014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graph database?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An </a:t>
            </a:r>
            <a:r>
              <a:rPr lang="en-US" smtClean="0">
                <a:solidFill>
                  <a:srgbClr val="0070C0"/>
                </a:solidFill>
              </a:rPr>
              <a:t>online </a:t>
            </a:r>
            <a:r>
              <a:rPr lang="en-US" smtClean="0"/>
              <a:t>DBMS </a:t>
            </a:r>
            <a:r>
              <a:rPr lang="en-US"/>
              <a:t>with </a:t>
            </a:r>
            <a:r>
              <a:rPr lang="en-US" smtClean="0"/>
              <a:t>CRUD methods </a:t>
            </a:r>
            <a:r>
              <a:rPr lang="en-US"/>
              <a:t>that expose a graph data </a:t>
            </a:r>
            <a:r>
              <a:rPr lang="en-US" smtClean="0"/>
              <a:t>model</a:t>
            </a:r>
          </a:p>
          <a:p>
            <a:r>
              <a:rPr lang="en-US" smtClean="0"/>
              <a:t>Generally </a:t>
            </a:r>
            <a:r>
              <a:rPr lang="en-US"/>
              <a:t>built for use </a:t>
            </a:r>
            <a:r>
              <a:rPr lang="en-US" smtClean="0"/>
              <a:t>with </a:t>
            </a:r>
            <a:r>
              <a:rPr lang="en-US" smtClean="0">
                <a:solidFill>
                  <a:srgbClr val="0070C0"/>
                </a:solidFill>
              </a:rPr>
              <a:t>transactional</a:t>
            </a:r>
            <a:r>
              <a:rPr lang="en-US" smtClean="0"/>
              <a:t> </a:t>
            </a:r>
            <a:r>
              <a:rPr lang="en-US"/>
              <a:t>(OLTP) </a:t>
            </a:r>
            <a:r>
              <a:rPr lang="en-US" smtClean="0"/>
              <a:t>systems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Normally:</a:t>
            </a:r>
          </a:p>
          <a:p>
            <a:pPr lvl="1"/>
            <a:r>
              <a:rPr lang="en-US" smtClean="0"/>
              <a:t>Optimized </a:t>
            </a:r>
            <a:r>
              <a:rPr lang="en-US"/>
              <a:t>for </a:t>
            </a:r>
            <a:r>
              <a:rPr lang="en-US" smtClean="0"/>
              <a:t>transactional performance</a:t>
            </a:r>
          </a:p>
          <a:p>
            <a:pPr lvl="1"/>
            <a:r>
              <a:rPr lang="en-US" smtClean="0"/>
              <a:t>Engineered </a:t>
            </a:r>
            <a:r>
              <a:rPr lang="en-US"/>
              <a:t>with transactional integrity and </a:t>
            </a:r>
            <a:r>
              <a:rPr lang="en-US" smtClean="0"/>
              <a:t>operational availability </a:t>
            </a:r>
            <a:r>
              <a:rPr lang="en-US"/>
              <a:t>in </a:t>
            </a:r>
            <a:r>
              <a:rPr lang="en-US" smtClean="0"/>
              <a:t>mind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7110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 properties of graph databases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Underlying storage</a:t>
            </a:r>
          </a:p>
          <a:p>
            <a:pPr lvl="1"/>
            <a:r>
              <a:rPr lang="en-US" smtClean="0"/>
              <a:t>Native graph storage</a:t>
            </a:r>
          </a:p>
          <a:p>
            <a:pPr lvl="1"/>
            <a:r>
              <a:rPr lang="en-US" smtClean="0"/>
              <a:t>Relational db, OO db, general-purpose data store</a:t>
            </a:r>
          </a:p>
          <a:p>
            <a:r>
              <a:rPr lang="en-US" smtClean="0"/>
              <a:t>Processing engine</a:t>
            </a:r>
          </a:p>
          <a:p>
            <a:pPr lvl="1"/>
            <a:r>
              <a:rPr lang="en-US" smtClean="0"/>
              <a:t>Native graph processing (index-free adjacency)</a:t>
            </a:r>
          </a:p>
          <a:p>
            <a:pPr lvl="1"/>
            <a:r>
              <a:rPr lang="en-US" smtClean="0"/>
              <a:t>Simulated graph </a:t>
            </a:r>
            <a:r>
              <a:rPr lang="en-US"/>
              <a:t>processing</a:t>
            </a:r>
          </a:p>
        </p:txBody>
      </p:sp>
    </p:spTree>
    <p:extLst>
      <p:ext uri="{BB962C8B-B14F-4D97-AF65-F5344CB8AC3E}">
        <p14:creationId xmlns="" xmlns:p14="http://schemas.microsoft.com/office/powerpoint/2010/main" val="12965239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database space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450128"/>
            <a:ext cx="7313612" cy="5103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735280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Graph DB is just a half of graph space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8600" y="1524000"/>
            <a:ext cx="8686800" cy="4572000"/>
            <a:chOff x="228600" y="2057400"/>
            <a:chExt cx="8686800" cy="4572000"/>
          </a:xfrm>
        </p:grpSpPr>
        <p:sp>
          <p:nvSpPr>
            <p:cNvPr id="6" name="Cloud 5"/>
            <p:cNvSpPr/>
            <p:nvPr/>
          </p:nvSpPr>
          <p:spPr>
            <a:xfrm>
              <a:off x="228600" y="2057400"/>
              <a:ext cx="8686800" cy="4572000"/>
            </a:xfrm>
            <a:prstGeom prst="cloud">
              <a:avLst/>
            </a:prstGeom>
            <a:gradFill flip="none" rotWithShape="1">
              <a:gsLst>
                <a:gs pos="0">
                  <a:srgbClr val="00B050"/>
                </a:gs>
                <a:gs pos="27000">
                  <a:srgbClr val="CCFF99"/>
                </a:gs>
                <a:gs pos="66000">
                  <a:schemeClr val="bg1"/>
                </a:gs>
                <a:gs pos="100000">
                  <a:srgbClr val="00B05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6" idx="3"/>
              <a:endCxn id="6" idx="1"/>
            </p:cNvCxnSpPr>
            <p:nvPr/>
          </p:nvCxnSpPr>
          <p:spPr>
            <a:xfrm>
              <a:off x="4572000" y="2318808"/>
              <a:ext cx="0" cy="430572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8200" y="3529786"/>
              <a:ext cx="358140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mtClean="0"/>
                <a:t>Graph databases (OLTP)</a:t>
              </a:r>
            </a:p>
            <a:p>
              <a:pPr algn="ctr"/>
              <a:r>
                <a:rPr lang="en-US" sz="1600"/>
                <a:t>Technologies used </a:t>
              </a:r>
              <a:r>
                <a:rPr lang="en-US" sz="1600" smtClean="0"/>
                <a:t>primarily </a:t>
              </a:r>
              <a:r>
                <a:rPr lang="en-US" sz="1600"/>
                <a:t>for </a:t>
              </a:r>
              <a:r>
                <a:rPr lang="en-US" sz="1600" smtClean="0"/>
                <a:t>transactional </a:t>
              </a:r>
              <a:r>
                <a:rPr lang="en-US" sz="1600"/>
                <a:t>online graph persistence, typically </a:t>
              </a:r>
              <a:r>
                <a:rPr lang="en-US" sz="1600" smtClean="0"/>
                <a:t>accessed directly </a:t>
              </a:r>
              <a:r>
                <a:rPr lang="en-US" sz="1600"/>
                <a:t>in real time </a:t>
              </a:r>
              <a:r>
                <a:rPr lang="en-US" sz="1600" smtClean="0"/>
                <a:t>from </a:t>
              </a:r>
              <a:r>
                <a:rPr lang="en-US" sz="1600"/>
                <a:t>an application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600" y="2971800"/>
              <a:ext cx="33528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mtClean="0"/>
                <a:t>Graph compute engines (OLAP)</a:t>
              </a:r>
            </a:p>
            <a:p>
              <a:pPr algn="ctr"/>
              <a:r>
                <a:rPr lang="en-US" sz="1600"/>
                <a:t>Technologies used primarily for </a:t>
              </a:r>
              <a:r>
                <a:rPr lang="en-US" sz="1600" smtClean="0"/>
                <a:t>offline graph </a:t>
              </a:r>
              <a:r>
                <a:rPr lang="en-US" sz="1600"/>
                <a:t>analytics, typically performed as </a:t>
              </a:r>
              <a:r>
                <a:rPr lang="en-US" sz="1600" smtClean="0"/>
                <a:t>a </a:t>
              </a:r>
              <a:r>
                <a:rPr lang="en-US" sz="1600"/>
                <a:t>series </a:t>
              </a:r>
              <a:r>
                <a:rPr lang="en-US" sz="1600" smtClean="0"/>
                <a:t>of batch </a:t>
              </a:r>
              <a:r>
                <a:rPr lang="en-US" sz="1600"/>
                <a:t>steps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223922" y="6073914"/>
            <a:ext cx="28808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Graph space</a:t>
            </a:r>
            <a:endParaRPr lang="en-US" sz="40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34" y="4267200"/>
            <a:ext cx="1009650" cy="12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4886325"/>
            <a:ext cx="2343150" cy="1057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" name="Rectangle 2"/>
          <p:cNvSpPr/>
          <p:nvPr/>
        </p:nvSpPr>
        <p:spPr>
          <a:xfrm>
            <a:off x="5715000" y="4495800"/>
            <a:ext cx="16723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</a:rPr>
              <a:t>Cassovary</a:t>
            </a:r>
          </a:p>
        </p:txBody>
      </p:sp>
    </p:spTree>
    <p:extLst>
      <p:ext uri="{BB962C8B-B14F-4D97-AF65-F5344CB8AC3E}">
        <p14:creationId xmlns="" xmlns:p14="http://schemas.microsoft.com/office/powerpoint/2010/main" val="4036643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934054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Neo4j?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The world’s leading graph database</a:t>
            </a:r>
            <a:endParaRPr lang="en-US" sz="7200"/>
          </a:p>
        </p:txBody>
      </p:sp>
    </p:spTree>
    <p:extLst>
      <p:ext uri="{BB962C8B-B14F-4D97-AF65-F5344CB8AC3E}">
        <p14:creationId xmlns="" xmlns:p14="http://schemas.microsoft.com/office/powerpoint/2010/main" val="3064944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Neo4j?</a:t>
            </a:r>
            <a:endParaRPr lang="en-US"/>
          </a:p>
        </p:txBody>
      </p:sp>
      <p:pic>
        <p:nvPicPr>
          <p:cNvPr id="2050" name="Picture 2" descr="http://dev.assets.neo4j.com.s3.amazonaws.com/wp-content/uploads/neo4j-nosq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495712"/>
            <a:ext cx="6638924" cy="4981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958654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Hung\AppData\Local\Temp\SNAGHTML84ec3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109"/>
          <a:stretch/>
        </p:blipFill>
        <p:spPr bwMode="auto">
          <a:xfrm>
            <a:off x="543979" y="1268451"/>
            <a:ext cx="8113192" cy="5252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Neo4j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9175" y="6336268"/>
            <a:ext cx="7162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Neo4j is like a mashup of a REPL + lightweight IDE + graph </a:t>
            </a:r>
            <a:r>
              <a:rPr lang="en-US" smtClean="0"/>
              <a:t>visualization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Introduce you to</a:t>
            </a:r>
          </a:p>
          <a:p>
            <a:pPr lvl="1"/>
            <a:r>
              <a:rPr lang="en-US" smtClean="0"/>
              <a:t>The basics of graph databases</a:t>
            </a:r>
          </a:p>
          <a:p>
            <a:pPr lvl="1"/>
            <a:r>
              <a:rPr lang="en-US" smtClean="0"/>
              <a:t>Neo4j &amp; Cypher</a:t>
            </a:r>
          </a:p>
          <a:p>
            <a:r>
              <a:rPr lang="en-US" smtClean="0"/>
              <a:t>At the end of this presentation, you will be able to</a:t>
            </a:r>
          </a:p>
          <a:p>
            <a:pPr lvl="1"/>
            <a:r>
              <a:rPr lang="en-US" smtClean="0"/>
              <a:t>Write basic graph queries using Cypher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516682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query languages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912" y="3652024"/>
            <a:ext cx="1647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524000" y="4670965"/>
            <a:ext cx="5446712" cy="1882235"/>
            <a:chOff x="1524000" y="4670965"/>
            <a:chExt cx="5446712" cy="1882235"/>
          </a:xfrm>
        </p:grpSpPr>
        <p:sp>
          <p:nvSpPr>
            <p:cNvPr id="2" name="TextBox 1">
              <a:hlinkClick r:id="rId3"/>
            </p:cNvPr>
            <p:cNvSpPr txBox="1"/>
            <p:nvPr/>
          </p:nvSpPr>
          <p:spPr>
            <a:xfrm>
              <a:off x="5628019" y="5255740"/>
              <a:ext cx="10668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MORE</a:t>
              </a:r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524000" y="4670965"/>
              <a:ext cx="5446712" cy="1882235"/>
              <a:chOff x="2173288" y="4747165"/>
              <a:chExt cx="5446712" cy="188223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50813" y="4747165"/>
                <a:ext cx="209166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smtClean="0">
                    <a:ln w="19050">
                      <a:noFill/>
                      <a:prstDash val="solid"/>
                    </a:ln>
                    <a:solidFill>
                      <a:srgbClr val="00B050"/>
                    </a:solidFill>
                  </a:rPr>
                  <a:t>Path-based</a:t>
                </a:r>
                <a:endParaRPr lang="en-US" sz="3200" b="1" cap="none" spc="0">
                  <a:ln w="19050">
                    <a:noFill/>
                    <a:prstDash val="solid"/>
                  </a:ln>
                  <a:solidFill>
                    <a:srgbClr val="00B050"/>
                  </a:solidFill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colorTemperature colorTemp="88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3288" y="6254234"/>
                <a:ext cx="5446712" cy="37516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 descr="https://github.com/tinkerpop/gremlin/raw/master/doc/images/gremlin-log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3406" y="4781549"/>
                <a:ext cx="3524250" cy="1362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144942" y="1549568"/>
            <a:ext cx="4085780" cy="2076133"/>
            <a:chOff x="144942" y="1549568"/>
            <a:chExt cx="4085780" cy="2076133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42" y="1549568"/>
              <a:ext cx="4085780" cy="10797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91368" y="2667000"/>
              <a:ext cx="34425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smtClean="0">
                  <a:ln w="17780" cmpd="sng">
                    <a:noFill/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63000"/>
                          <a:sat val="105000"/>
                        </a:schemeClr>
                      </a:gs>
                      <a:gs pos="90000">
                        <a:schemeClr val="accent1">
                          <a:shade val="50000"/>
                          <a:satMod val="100000"/>
                        </a:schemeClr>
                      </a:gs>
                    </a:gsLst>
                    <a:lin ang="5400000"/>
                  </a:gradFill>
                  <a:latin typeface="Times New Roman" pitchFamily="18" charset="0"/>
                  <a:cs typeface="Times New Roman" pitchFamily="18" charset="0"/>
                </a:rPr>
                <a:t>RDF-based SPARQL</a:t>
              </a:r>
              <a:endParaRPr lang="en-US" sz="2800" b="1" cap="none" spc="0">
                <a:ln w="17780" cmpd="sng">
                  <a:noFill/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>
              <a:hlinkClick r:id="rId9"/>
            </p:cNvPr>
            <p:cNvSpPr txBox="1"/>
            <p:nvPr/>
          </p:nvSpPr>
          <p:spPr>
            <a:xfrm>
              <a:off x="1679241" y="3256369"/>
              <a:ext cx="10668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MORE</a:t>
              </a:r>
              <a:endParaRPr lang="en-US"/>
            </a:p>
          </p:txBody>
        </p:sp>
      </p:grpSp>
      <p:sp>
        <p:nvSpPr>
          <p:cNvPr id="8" name="AutoShape 9" descr="http://neo4j.com/docs/stable/common/images/logo-neo4j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10200" y="1295400"/>
            <a:ext cx="3657600" cy="3080308"/>
            <a:chOff x="5410200" y="1295400"/>
            <a:chExt cx="3657600" cy="3080308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1947535"/>
              <a:ext cx="2114550" cy="98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="" xmlns:a14="http://schemas.microsoft.com/office/drawing/2010/main">
                    <a14:imgLayer r:embed="rId12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7" y="3064797"/>
              <a:ext cx="2428875" cy="7524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410200" y="1295400"/>
              <a:ext cx="365760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none" spc="5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Declarative Cypher</a:t>
              </a:r>
              <a:endParaRPr lang="en-US" sz="3200" b="1" cap="none" spc="5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sp>
          <p:nvSpPr>
            <p:cNvPr id="16" name="TextBox 15">
              <a:hlinkClick r:id="rId13"/>
            </p:cNvPr>
            <p:cNvSpPr txBox="1"/>
            <p:nvPr/>
          </p:nvSpPr>
          <p:spPr>
            <a:xfrm>
              <a:off x="7077075" y="4006376"/>
              <a:ext cx="10668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MORE</a:t>
              </a:r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 flipV="1">
            <a:off x="3933912" y="2743200"/>
            <a:ext cx="296810" cy="882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81737" y="3625702"/>
            <a:ext cx="742863" cy="153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4213999"/>
            <a:ext cx="476337" cy="1853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Cypher?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easiest graph query language</a:t>
            </a:r>
          </a:p>
          <a:p>
            <a:r>
              <a:rPr lang="en-US" smtClean="0"/>
              <a:t>Neo4j’s</a:t>
            </a:r>
          </a:p>
          <a:p>
            <a:r>
              <a:rPr lang="en-US" smtClean="0"/>
              <a:t>A </a:t>
            </a:r>
            <a:r>
              <a:rPr lang="en-US"/>
              <a:t>special-purpose programming language for describing queries </a:t>
            </a:r>
            <a:r>
              <a:rPr lang="en-US" smtClean="0"/>
              <a:t>and operations </a:t>
            </a:r>
            <a:r>
              <a:rPr lang="en-US"/>
              <a:t>on a graph database, with accompanying natural </a:t>
            </a:r>
            <a:r>
              <a:rPr lang="en-US" smtClean="0"/>
              <a:t>language concepts</a:t>
            </a:r>
          </a:p>
        </p:txBody>
      </p:sp>
    </p:spTree>
    <p:extLst>
      <p:ext uri="{BB962C8B-B14F-4D97-AF65-F5344CB8AC3E}">
        <p14:creationId xmlns="" xmlns:p14="http://schemas.microsoft.com/office/powerpoint/2010/main" val="35030442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Cypher’s building blocks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smtClean="0"/>
              <a:t>Data types</a:t>
            </a:r>
          </a:p>
          <a:p>
            <a:pPr lvl="1"/>
            <a:r>
              <a:rPr lang="en-US" smtClean="0"/>
              <a:t>number, string, boolean, collection, map</a:t>
            </a:r>
          </a:p>
          <a:p>
            <a:pPr lvl="1"/>
            <a:r>
              <a:rPr lang="en-US" smtClean="0"/>
              <a:t>Special value: </a:t>
            </a:r>
            <a:r>
              <a:rPr lang="en-US" b="1" smtClean="0">
                <a:solidFill>
                  <a:srgbClr val="0070C0"/>
                </a:solidFill>
              </a:rPr>
              <a:t>NULL</a:t>
            </a:r>
          </a:p>
          <a:p>
            <a:r>
              <a:rPr lang="en-US" smtClean="0"/>
              <a:t>Concepts</a:t>
            </a:r>
          </a:p>
          <a:p>
            <a:pPr lvl="1"/>
            <a:r>
              <a:rPr lang="en-US" smtClean="0"/>
              <a:t>node, </a:t>
            </a:r>
            <a:r>
              <a:rPr lang="en-US"/>
              <a:t>relationship, </a:t>
            </a:r>
            <a:r>
              <a:rPr lang="en-US" smtClean="0"/>
              <a:t>property</a:t>
            </a:r>
          </a:p>
          <a:p>
            <a:pPr lvl="1"/>
            <a:r>
              <a:rPr lang="en-US" smtClean="0"/>
              <a:t>label, identifier</a:t>
            </a:r>
          </a:p>
          <a:p>
            <a:pPr lvl="1"/>
            <a:r>
              <a:rPr lang="en-US" smtClean="0"/>
              <a:t>path, pattern</a:t>
            </a:r>
          </a:p>
          <a:p>
            <a:r>
              <a:rPr lang="en-US" smtClean="0"/>
              <a:t>Function targets</a:t>
            </a:r>
          </a:p>
          <a:p>
            <a:pPr lvl="1"/>
            <a:r>
              <a:rPr lang="en-US" smtClean="0"/>
              <a:t>literal, node, relationship, </a:t>
            </a:r>
            <a:r>
              <a:rPr lang="en-US"/>
              <a:t>property, </a:t>
            </a:r>
            <a:r>
              <a:rPr lang="en-US" smtClean="0"/>
              <a:t>label, path, index, constraint, map, collection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75399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Cypher’s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Natural</a:t>
            </a:r>
          </a:p>
          <a:p>
            <a:r>
              <a:rPr lang="en-US" smtClean="0"/>
              <a:t>Simple</a:t>
            </a:r>
          </a:p>
          <a:p>
            <a:r>
              <a:rPr lang="en-US" smtClean="0"/>
              <a:t>SQL-like (textual, declarative)</a:t>
            </a:r>
          </a:p>
          <a:p>
            <a:r>
              <a:rPr lang="en-US" smtClean="0"/>
              <a:t>Pattern-based</a:t>
            </a:r>
          </a:p>
        </p:txBody>
      </p:sp>
    </p:spTree>
    <p:extLst>
      <p:ext uri="{BB962C8B-B14F-4D97-AF65-F5344CB8AC3E}">
        <p14:creationId xmlns="" xmlns:p14="http://schemas.microsoft.com/office/powerpoint/2010/main" val="4736025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Cypher is natural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325" y="1524000"/>
            <a:ext cx="546735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24"/>
          <p:cNvGrpSpPr/>
          <p:nvPr/>
        </p:nvGrpSpPr>
        <p:grpSpPr>
          <a:xfrm>
            <a:off x="228600" y="5210175"/>
            <a:ext cx="7513637" cy="1419225"/>
            <a:chOff x="228600" y="5210175"/>
            <a:chExt cx="7513637" cy="14192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6048375"/>
              <a:ext cx="6446837" cy="5810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1578934" y="6505575"/>
              <a:ext cx="22860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521017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Start node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0" y="521017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End node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8800" y="5210175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Relationship</a:t>
              </a:r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397101" y="6145841"/>
              <a:ext cx="22098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137299" y="6505575"/>
              <a:ext cx="22860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</p:cNvCxnSpPr>
            <p:nvPr/>
          </p:nvCxnSpPr>
          <p:spPr>
            <a:xfrm rot="16200000" flipH="1">
              <a:off x="851416" y="5604391"/>
              <a:ext cx="697468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</p:cNvCxnSpPr>
            <p:nvPr/>
          </p:nvCxnSpPr>
          <p:spPr>
            <a:xfrm rot="16200000" flipH="1">
              <a:off x="2351604" y="5780603"/>
              <a:ext cx="592693" cy="190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2"/>
            </p:cNvCxnSpPr>
            <p:nvPr/>
          </p:nvCxnSpPr>
          <p:spPr>
            <a:xfrm rot="5400000">
              <a:off x="3480316" y="5756791"/>
              <a:ext cx="697468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3399" y="1683603"/>
            <a:ext cx="2863701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Cypher patterns follow very </a:t>
            </a:r>
            <a:r>
              <a:rPr lang="en-US" sz="1600" smtClean="0">
                <a:solidFill>
                  <a:srgbClr val="FFFF00"/>
                </a:solidFill>
              </a:rPr>
              <a:t>naturally</a:t>
            </a:r>
            <a:r>
              <a:rPr lang="en-US" sz="1600" smtClean="0"/>
              <a:t> from the way we draw graphs on the whiteboard.</a:t>
            </a:r>
            <a:endParaRPr 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7742237" y="2971800"/>
            <a:ext cx="102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Graph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42237" y="6154221"/>
            <a:ext cx="132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ASCII art</a:t>
            </a:r>
            <a:endParaRPr lang="en-US" b="1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3" idx="2"/>
            <a:endCxn id="17" idx="0"/>
          </p:cNvCxnSpPr>
          <p:nvPr/>
        </p:nvCxnSpPr>
        <p:spPr>
          <a:xfrm>
            <a:off x="8252619" y="3341132"/>
            <a:ext cx="152400" cy="2813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Cypher is simple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Node: </a:t>
            </a:r>
            <a:r>
              <a:rPr lang="en-US">
                <a:solidFill>
                  <a:srgbClr val="0070C0"/>
                </a:solidFill>
              </a:rPr>
              <a:t>(</a:t>
            </a:r>
            <a:r>
              <a:rPr lang="en-US" i="1">
                <a:solidFill>
                  <a:srgbClr val="00B050"/>
                </a:solidFill>
              </a:rPr>
              <a:t>expr</a:t>
            </a:r>
            <a:r>
              <a:rPr lang="en-US">
                <a:solidFill>
                  <a:srgbClr val="0070C0"/>
                </a:solidFill>
              </a:rPr>
              <a:t>)</a:t>
            </a:r>
          </a:p>
          <a:p>
            <a:r>
              <a:rPr lang="en-US"/>
              <a:t>Relationship: </a:t>
            </a:r>
            <a:r>
              <a:rPr lang="en-US">
                <a:solidFill>
                  <a:srgbClr val="0070C0"/>
                </a:solidFill>
              </a:rPr>
              <a:t>[</a:t>
            </a:r>
            <a:r>
              <a:rPr lang="en-US" i="1">
                <a:solidFill>
                  <a:srgbClr val="00B050"/>
                </a:solidFill>
              </a:rPr>
              <a:t>expr</a:t>
            </a:r>
            <a:r>
              <a:rPr lang="en-US">
                <a:solidFill>
                  <a:srgbClr val="0070C0"/>
                </a:solidFill>
              </a:rPr>
              <a:t>]</a:t>
            </a:r>
          </a:p>
          <a:p>
            <a:r>
              <a:rPr lang="en-US" smtClean="0"/>
              <a:t>Connector</a:t>
            </a:r>
            <a:r>
              <a:rPr lang="en-US"/>
              <a:t>: </a:t>
            </a:r>
            <a:r>
              <a:rPr lang="en-US">
                <a:solidFill>
                  <a:srgbClr val="0070C0"/>
                </a:solidFill>
              </a:rPr>
              <a:t>-   -&gt;   &lt;-</a:t>
            </a:r>
          </a:p>
          <a:p>
            <a:r>
              <a:rPr lang="en-US"/>
              <a:t>Path: </a:t>
            </a:r>
            <a:r>
              <a:rPr lang="en-US" i="1">
                <a:solidFill>
                  <a:srgbClr val="00B050"/>
                </a:solidFill>
              </a:rPr>
              <a:t>N1</a:t>
            </a:r>
            <a:r>
              <a:rPr lang="en-US">
                <a:solidFill>
                  <a:srgbClr val="0070C0"/>
                </a:solidFill>
              </a:rPr>
              <a:t>-</a:t>
            </a:r>
            <a:r>
              <a:rPr lang="en-US" i="1">
                <a:solidFill>
                  <a:srgbClr val="00B050"/>
                </a:solidFill>
              </a:rPr>
              <a:t>R1</a:t>
            </a:r>
            <a:r>
              <a:rPr lang="en-US">
                <a:solidFill>
                  <a:srgbClr val="0070C0"/>
                </a:solidFill>
              </a:rPr>
              <a:t>-&gt;</a:t>
            </a:r>
            <a:r>
              <a:rPr lang="en-US" i="1">
                <a:solidFill>
                  <a:srgbClr val="00B050"/>
                </a:solidFill>
              </a:rPr>
              <a:t>N2</a:t>
            </a:r>
            <a:r>
              <a:rPr lang="en-US" i="1"/>
              <a:t>…</a:t>
            </a:r>
            <a:r>
              <a:rPr lang="en-US" i="1">
                <a:solidFill>
                  <a:srgbClr val="00B050"/>
                </a:solidFill>
              </a:rPr>
              <a:t>Nn</a:t>
            </a:r>
          </a:p>
          <a:p>
            <a:r>
              <a:rPr lang="en-US" smtClean="0"/>
              <a:t>expr: </a:t>
            </a:r>
            <a:r>
              <a:rPr lang="en-US" i="1" smtClean="0">
                <a:solidFill>
                  <a:srgbClr val="00B050"/>
                </a:solidFill>
              </a:rPr>
              <a:t>identifier</a:t>
            </a:r>
            <a:r>
              <a:rPr lang="en-US" i="1" smtClean="0">
                <a:solidFill>
                  <a:srgbClr val="7030A0"/>
                </a:solidFill>
              </a:rPr>
              <a:t>:LABEL</a:t>
            </a:r>
            <a:r>
              <a:rPr lang="en-US" i="1" smtClean="0"/>
              <a:t> </a:t>
            </a:r>
            <a:r>
              <a:rPr lang="en-US" i="1" smtClean="0">
                <a:solidFill>
                  <a:srgbClr val="0070C0"/>
                </a:solidFill>
              </a:rPr>
              <a:t>{</a:t>
            </a:r>
            <a:r>
              <a:rPr lang="en-US" i="1" smtClean="0">
                <a:solidFill>
                  <a:srgbClr val="00B050"/>
                </a:solidFill>
              </a:rPr>
              <a:t>key1</a:t>
            </a:r>
            <a:r>
              <a:rPr lang="en-US" i="1" smtClean="0">
                <a:solidFill>
                  <a:srgbClr val="0070C0"/>
                </a:solidFill>
              </a:rPr>
              <a:t>:</a:t>
            </a:r>
            <a:r>
              <a:rPr lang="en-US" i="1" smtClean="0"/>
              <a:t> </a:t>
            </a:r>
            <a:r>
              <a:rPr lang="en-US" i="1" smtClean="0">
                <a:solidFill>
                  <a:srgbClr val="00B050"/>
                </a:solidFill>
              </a:rPr>
              <a:t>value1</a:t>
            </a:r>
            <a:r>
              <a:rPr lang="en-US" i="1" smtClean="0">
                <a:solidFill>
                  <a:srgbClr val="0070C0"/>
                </a:solidFill>
              </a:rPr>
              <a:t>,</a:t>
            </a:r>
            <a:r>
              <a:rPr lang="en-US" i="1" smtClean="0"/>
              <a:t> …</a:t>
            </a:r>
            <a:r>
              <a:rPr lang="en-US" i="1" smtClean="0">
                <a:solidFill>
                  <a:srgbClr val="0070C0"/>
                </a:solidFill>
              </a:rPr>
              <a:t>}</a:t>
            </a:r>
          </a:p>
          <a:p>
            <a:r>
              <a:rPr lang="en-US" smtClean="0"/>
              <a:t>E.g.</a:t>
            </a:r>
          </a:p>
          <a:p>
            <a:pPr lvl="1"/>
            <a:r>
              <a:rPr lang="en-US" smtClean="0"/>
              <a:t>(jim:PERSON)-[:KNOWS]-&gt;(mary:PERSON {id: 1})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Cypher is SQL-like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294" y="1295400"/>
            <a:ext cx="5587550" cy="5376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/>
          </p:cNvPr>
          <p:cNvSpPr txBox="1"/>
          <p:nvPr/>
        </p:nvSpPr>
        <p:spPr>
          <a:xfrm>
            <a:off x="6172200" y="1447800"/>
            <a:ext cx="10668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MORE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Cypher is pattern-based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488" y="1371600"/>
            <a:ext cx="5915025" cy="524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Cypher is pattern-based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1447800"/>
            <a:ext cx="5810250" cy="45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hlinkClick r:id="rId3"/>
          </p:cNvPr>
          <p:cNvSpPr txBox="1"/>
          <p:nvPr/>
        </p:nvSpPr>
        <p:spPr>
          <a:xfrm>
            <a:off x="4038600" y="6172200"/>
            <a:ext cx="10668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MORE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graph?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5943600"/>
            <a:ext cx="48768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See: </a:t>
            </a:r>
            <a:r>
              <a:rPr lang="en-US" sz="1400" smtClean="0">
                <a:hlinkClick r:id="rId2"/>
              </a:rPr>
              <a:t>https</a:t>
            </a:r>
            <a:r>
              <a:rPr lang="en-US" sz="1400">
                <a:hlinkClick r:id="rId2"/>
              </a:rPr>
              <a:t>://en.wikipedia.org/wiki/Graph_(mathematics</a:t>
            </a:r>
            <a:r>
              <a:rPr lang="en-US" sz="1400" smtClean="0">
                <a:hlinkClick r:id="rId2"/>
              </a:rPr>
              <a:t>)</a:t>
            </a:r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5257800" y="1752600"/>
            <a:ext cx="3048000" cy="35394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smtClean="0"/>
              <a:t>- A </a:t>
            </a:r>
            <a:r>
              <a:rPr lang="en-US" sz="1600"/>
              <a:t>graph is just a </a:t>
            </a:r>
            <a:r>
              <a:rPr lang="en-US" sz="1600" smtClean="0"/>
              <a:t>collection </a:t>
            </a:r>
            <a:r>
              <a:rPr lang="en-US" sz="1600"/>
              <a:t>of </a:t>
            </a:r>
            <a:r>
              <a:rPr lang="en-US" sz="1600" i="1">
                <a:solidFill>
                  <a:srgbClr val="FFFF00"/>
                </a:solidFill>
              </a:rPr>
              <a:t>vertices</a:t>
            </a:r>
            <a:r>
              <a:rPr lang="en-US" sz="1600">
                <a:solidFill>
                  <a:srgbClr val="FFFF00"/>
                </a:solidFill>
              </a:rPr>
              <a:t> </a:t>
            </a:r>
            <a:r>
              <a:rPr lang="en-US" sz="1600"/>
              <a:t>and </a:t>
            </a:r>
            <a:r>
              <a:rPr lang="en-US" sz="1600" i="1" smtClean="0">
                <a:solidFill>
                  <a:srgbClr val="FFFF00"/>
                </a:solidFill>
              </a:rPr>
              <a:t>edges</a:t>
            </a:r>
            <a:r>
              <a:rPr lang="en-US" sz="1600" smtClean="0">
                <a:solidFill>
                  <a:srgbClr val="FFFF00"/>
                </a:solidFill>
              </a:rPr>
              <a:t> </a:t>
            </a:r>
            <a:r>
              <a:rPr lang="en-US" sz="1600" smtClean="0"/>
              <a:t>- or</a:t>
            </a:r>
            <a:r>
              <a:rPr lang="en-US" sz="1600"/>
              <a:t>, in less </a:t>
            </a:r>
            <a:r>
              <a:rPr lang="en-US" sz="1600" smtClean="0"/>
              <a:t>intimidating language</a:t>
            </a:r>
            <a:r>
              <a:rPr lang="en-US" sz="1600"/>
              <a:t>, a set of </a:t>
            </a:r>
            <a:r>
              <a:rPr lang="en-US" sz="1600" i="1">
                <a:solidFill>
                  <a:srgbClr val="FFFF00"/>
                </a:solidFill>
              </a:rPr>
              <a:t>nodes</a:t>
            </a:r>
            <a:r>
              <a:rPr lang="en-US" sz="1600">
                <a:solidFill>
                  <a:srgbClr val="FFFF00"/>
                </a:solidFill>
              </a:rPr>
              <a:t> </a:t>
            </a:r>
            <a:r>
              <a:rPr lang="en-US" sz="1600"/>
              <a:t>and the </a:t>
            </a:r>
            <a:r>
              <a:rPr lang="en-US" sz="1600" i="1">
                <a:solidFill>
                  <a:srgbClr val="FFFF00"/>
                </a:solidFill>
              </a:rPr>
              <a:t>r</a:t>
            </a:r>
            <a:r>
              <a:rPr lang="en-US" sz="1600" i="1" smtClean="0">
                <a:solidFill>
                  <a:srgbClr val="FFFF00"/>
                </a:solidFill>
              </a:rPr>
              <a:t>elationships</a:t>
            </a:r>
            <a:r>
              <a:rPr lang="en-US" sz="1600" smtClean="0">
                <a:solidFill>
                  <a:srgbClr val="FFFF00"/>
                </a:solidFill>
              </a:rPr>
              <a:t> </a:t>
            </a:r>
            <a:r>
              <a:rPr lang="en-US" sz="1600"/>
              <a:t>that </a:t>
            </a:r>
            <a:r>
              <a:rPr lang="en-US" sz="1600" smtClean="0"/>
              <a:t>connect them.</a:t>
            </a:r>
          </a:p>
          <a:p>
            <a:r>
              <a:rPr lang="en-US" sz="1600" smtClean="0"/>
              <a:t>- Nodes often represent </a:t>
            </a:r>
            <a:r>
              <a:rPr lang="en-US" sz="1600" i="1" smtClean="0">
                <a:solidFill>
                  <a:srgbClr val="FFFF00"/>
                </a:solidFill>
              </a:rPr>
              <a:t>entities</a:t>
            </a:r>
            <a:r>
              <a:rPr lang="en-US" sz="1600" smtClean="0"/>
              <a:t>.</a:t>
            </a:r>
          </a:p>
          <a:p>
            <a:r>
              <a:rPr lang="en-US" sz="1600" smtClean="0"/>
              <a:t>- Relationships describe </a:t>
            </a:r>
            <a:r>
              <a:rPr lang="en-US" sz="1600" i="1" smtClean="0">
                <a:solidFill>
                  <a:srgbClr val="FFFF00"/>
                </a:solidFill>
              </a:rPr>
              <a:t>how entities are connected</a:t>
            </a:r>
            <a:r>
              <a:rPr lang="en-US" sz="1600" smtClean="0"/>
              <a:t>. They can be </a:t>
            </a:r>
            <a:r>
              <a:rPr lang="en-US" sz="1600" i="1" smtClean="0">
                <a:solidFill>
                  <a:srgbClr val="FFFF00"/>
                </a:solidFill>
              </a:rPr>
              <a:t>undirected</a:t>
            </a:r>
            <a:r>
              <a:rPr lang="en-US" sz="1600" smtClean="0">
                <a:solidFill>
                  <a:srgbClr val="FFFF00"/>
                </a:solidFill>
              </a:rPr>
              <a:t> </a:t>
            </a:r>
            <a:r>
              <a:rPr lang="en-US" sz="1600" smtClean="0"/>
              <a:t>or </a:t>
            </a:r>
            <a:r>
              <a:rPr lang="en-US" sz="1600" i="1" smtClean="0">
                <a:solidFill>
                  <a:srgbClr val="FFFF00"/>
                </a:solidFill>
              </a:rPr>
              <a:t>directed</a:t>
            </a:r>
            <a:r>
              <a:rPr lang="en-US" sz="1600" smtClean="0">
                <a:solidFill>
                  <a:srgbClr val="FFFF00"/>
                </a:solidFill>
              </a:rPr>
              <a:t> </a:t>
            </a:r>
            <a:r>
              <a:rPr lang="en-US" sz="1600" smtClean="0"/>
              <a:t>(uni- or bi-directional).</a:t>
            </a:r>
          </a:p>
          <a:p>
            <a:r>
              <a:rPr lang="en-US" sz="1600" smtClean="0"/>
              <a:t>- A graph can contain multiple </a:t>
            </a:r>
            <a:r>
              <a:rPr lang="en-US" sz="1600" i="1" smtClean="0">
                <a:solidFill>
                  <a:srgbClr val="FFFF00"/>
                </a:solidFill>
              </a:rPr>
              <a:t>subgraphs</a:t>
            </a:r>
            <a:r>
              <a:rPr lang="en-US" sz="1600" smtClean="0"/>
              <a:t>.</a:t>
            </a:r>
          </a:p>
          <a:p>
            <a:r>
              <a:rPr lang="en-US" sz="1600" smtClean="0"/>
              <a:t>- The simplest graph contains only 1 node.</a:t>
            </a:r>
            <a:endParaRPr lang="en-US" sz="1600"/>
          </a:p>
        </p:txBody>
      </p:sp>
      <p:grpSp>
        <p:nvGrpSpPr>
          <p:cNvPr id="40" name="Group 39"/>
          <p:cNvGrpSpPr/>
          <p:nvPr/>
        </p:nvGrpSpPr>
        <p:grpSpPr>
          <a:xfrm>
            <a:off x="990600" y="2125801"/>
            <a:ext cx="3505200" cy="2836724"/>
            <a:chOff x="990600" y="2125801"/>
            <a:chExt cx="3505200" cy="2836724"/>
          </a:xfrm>
        </p:grpSpPr>
        <p:sp>
          <p:nvSpPr>
            <p:cNvPr id="5" name="Oval 4"/>
            <p:cNvSpPr/>
            <p:nvPr/>
          </p:nvSpPr>
          <p:spPr>
            <a:xfrm>
              <a:off x="990600" y="219075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05100" y="2219325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09650" y="348615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962150" y="4419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00450" y="287655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1524000" y="2457450"/>
              <a:ext cx="1181100" cy="2857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  <a:endCxn id="7" idx="7"/>
            </p:cNvCxnSpPr>
            <p:nvPr/>
          </p:nvCxnSpPr>
          <p:spPr>
            <a:xfrm flipH="1">
              <a:off x="1464935" y="2674610"/>
              <a:ext cx="1318280" cy="8896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4"/>
              <a:endCxn id="7" idx="0"/>
            </p:cNvCxnSpPr>
            <p:nvPr/>
          </p:nvCxnSpPr>
          <p:spPr>
            <a:xfrm>
              <a:off x="1257300" y="2724150"/>
              <a:ext cx="1905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7"/>
              <a:endCxn id="9" idx="3"/>
            </p:cNvCxnSpPr>
            <p:nvPr/>
          </p:nvCxnSpPr>
          <p:spPr>
            <a:xfrm flipV="1">
              <a:off x="2417435" y="3331835"/>
              <a:ext cx="1261130" cy="1165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962400" y="2366903"/>
              <a:ext cx="76200" cy="3955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581400" y="2125801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Node</a:t>
              </a:r>
              <a:endParaRPr lang="en-US" sz="140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324225" y="2290703"/>
              <a:ext cx="485775" cy="1350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4" idx="2"/>
            </p:cNvCxnSpPr>
            <p:nvPr/>
          </p:nvCxnSpPr>
          <p:spPr>
            <a:xfrm>
              <a:off x="2628900" y="3665280"/>
              <a:ext cx="38100" cy="4472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981200" y="335750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Relationship</a:t>
              </a:r>
              <a:endParaRPr lang="en-US" sz="14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2457450" y="2966978"/>
              <a:ext cx="114300" cy="4472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678565" y="4429125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6</a:t>
              </a:r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42924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your Cypher queries to create this graph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482" y="2276475"/>
            <a:ext cx="6523037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1219201" y="3886200"/>
            <a:ext cx="6705600" cy="2841234"/>
            <a:chOff x="1219201" y="3886200"/>
            <a:chExt cx="6705600" cy="28412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1" y="3886200"/>
              <a:ext cx="6705600" cy="284123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6096000" y="5966936"/>
              <a:ext cx="1752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smtClean="0">
                  <a:solidFill>
                    <a:schemeClr val="bg1">
                      <a:lumMod val="75000"/>
                    </a:schemeClr>
                  </a:solidFill>
                </a:rPr>
                <a:t>Sample answer to demonstrate both </a:t>
              </a:r>
              <a:r>
                <a:rPr lang="en-US" sz="1400" b="1" i="1" smtClean="0">
                  <a:solidFill>
                    <a:schemeClr val="bg1">
                      <a:lumMod val="75000"/>
                    </a:schemeClr>
                  </a:solidFill>
                </a:rPr>
                <a:t>CREATE</a:t>
              </a:r>
              <a:r>
                <a:rPr lang="en-US" sz="1400" i="1" smtClean="0">
                  <a:solidFill>
                    <a:schemeClr val="bg1">
                      <a:lumMod val="75000"/>
                    </a:schemeClr>
                  </a:solidFill>
                </a:rPr>
                <a:t> and </a:t>
              </a:r>
              <a:r>
                <a:rPr lang="en-US" sz="1400" b="1" i="1" smtClean="0">
                  <a:solidFill>
                    <a:schemeClr val="bg1">
                      <a:lumMod val="75000"/>
                    </a:schemeClr>
                  </a:solidFill>
                </a:rPr>
                <a:t>MERGE</a:t>
              </a:r>
              <a:endParaRPr lang="en-US" sz="1400" b="1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Write queries to</a:t>
            </a:r>
          </a:p>
          <a:p>
            <a:pPr lvl="1"/>
            <a:r>
              <a:rPr lang="en-US" smtClean="0"/>
              <a:t>Get all we have created so far</a:t>
            </a:r>
          </a:p>
          <a:p>
            <a:pPr lvl="1"/>
            <a:r>
              <a:rPr lang="en-US" smtClean="0"/>
              <a:t>Update Mary's age to 18</a:t>
            </a:r>
          </a:p>
          <a:p>
            <a:pPr lvl="1"/>
            <a:r>
              <a:rPr lang="en-US" smtClean="0"/>
              <a:t>Add label STUDENT to Mary</a:t>
            </a:r>
          </a:p>
          <a:p>
            <a:pPr lvl="1"/>
            <a:r>
              <a:rPr lang="en-US" smtClean="0"/>
              <a:t>Get the first 10 nodes in ascending order of names</a:t>
            </a:r>
          </a:p>
          <a:p>
            <a:pPr lvl="1"/>
            <a:r>
              <a:rPr lang="en-US" smtClean="0"/>
              <a:t>Find out who knows who directly</a:t>
            </a:r>
          </a:p>
          <a:p>
            <a:pPr lvl="1"/>
            <a:r>
              <a:rPr lang="en-US" smtClean="0"/>
              <a:t>Find out who potentially knows who indirectly (via 1 person)</a:t>
            </a:r>
          </a:p>
          <a:p>
            <a:pPr lvl="1"/>
            <a:r>
              <a:rPr lang="en-US" smtClean="0"/>
              <a:t>Find out who potentially knows who indirectly (via any number of people)</a:t>
            </a:r>
          </a:p>
          <a:p>
            <a:pPr lvl="1"/>
            <a:r>
              <a:rPr lang="en-US" smtClean="0"/>
              <a:t>Add GAY label to male people who like another male person</a:t>
            </a:r>
          </a:p>
          <a:p>
            <a:pPr lvl="1"/>
            <a:r>
              <a:rPr lang="en-US" smtClean="0"/>
              <a:t>Delete everything in the database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 key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740" y="1514476"/>
            <a:ext cx="6332934" cy="496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 key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465" y="1274762"/>
            <a:ext cx="6561484" cy="5354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602260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power of graph databases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Simple</a:t>
            </a:r>
            <a:r>
              <a:rPr lang="en-US" smtClean="0"/>
              <a:t>, </a:t>
            </a:r>
            <a:r>
              <a:rPr lang="en-US" smtClean="0">
                <a:solidFill>
                  <a:srgbClr val="0070C0"/>
                </a:solidFill>
              </a:rPr>
              <a:t>natural</a:t>
            </a:r>
            <a:r>
              <a:rPr lang="en-US" smtClean="0"/>
              <a:t> modeling</a:t>
            </a:r>
          </a:p>
          <a:p>
            <a:r>
              <a:rPr lang="en-US" smtClean="0">
                <a:solidFill>
                  <a:srgbClr val="0070C0"/>
                </a:solidFill>
              </a:rPr>
              <a:t>Super-fast</a:t>
            </a:r>
            <a:r>
              <a:rPr lang="en-US" smtClean="0"/>
              <a:t> performance</a:t>
            </a:r>
          </a:p>
          <a:p>
            <a:pPr lvl="1"/>
            <a:r>
              <a:rPr lang="en-US" smtClean="0"/>
              <a:t>Independent of db size</a:t>
            </a:r>
          </a:p>
          <a:p>
            <a:r>
              <a:rPr lang="en-US" smtClean="0"/>
              <a:t>Extremely </a:t>
            </a:r>
            <a:r>
              <a:rPr lang="en-US" smtClean="0">
                <a:solidFill>
                  <a:srgbClr val="0070C0"/>
                </a:solidFill>
              </a:rPr>
              <a:t>flexible</a:t>
            </a:r>
            <a:r>
              <a:rPr lang="en-US" smtClean="0"/>
              <a:t> data model</a:t>
            </a:r>
          </a:p>
          <a:p>
            <a:pPr lvl="1"/>
            <a:r>
              <a:rPr lang="en-US" smtClean="0"/>
              <a:t>Fewer migration</a:t>
            </a:r>
          </a:p>
          <a:p>
            <a:r>
              <a:rPr lang="en-US" smtClean="0"/>
              <a:t>Mode of delivery aligned with today’s </a:t>
            </a:r>
            <a:r>
              <a:rPr lang="en-US" smtClean="0">
                <a:solidFill>
                  <a:srgbClr val="0070C0"/>
                </a:solidFill>
              </a:rPr>
              <a:t>agile</a:t>
            </a:r>
            <a:r>
              <a:rPr lang="en-US" smtClean="0"/>
              <a:t> software delivery practices</a:t>
            </a:r>
          </a:p>
          <a:p>
            <a:pPr lvl="1"/>
            <a:r>
              <a:rPr lang="en-US" smtClean="0"/>
              <a:t>Testability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 rot="1468241">
            <a:off x="5664356" y="1949138"/>
            <a:ext cx="32565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lvl="1" algn="ctr"/>
            <a:r>
              <a:rPr 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index-free adjacency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581400"/>
            <a:ext cx="23216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Schema-free</a:t>
            </a:r>
            <a:endParaRPr lang="en-US" sz="3200" b="1" cap="none" spc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0071069">
            <a:off x="5842736" y="5513769"/>
            <a:ext cx="30932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 table joining </a:t>
            </a:r>
            <a:endParaRPr lang="en-US" sz="32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1752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DB vs. other data models</a:t>
            </a:r>
            <a:endParaRPr lang="en-US"/>
          </a:p>
        </p:txBody>
      </p:sp>
      <p:pic>
        <p:nvPicPr>
          <p:cNvPr id="1026" name="Picture 2" descr="14012690838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753100" cy="465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267200" y="4314825"/>
            <a:ext cx="1162050" cy="116205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09626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 smtClean="0"/>
              <a:t>Graph DB transforms an </a:t>
            </a:r>
            <a:r>
              <a:rPr lang="en-US"/>
              <a:t>RDBMS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19150" y="1676400"/>
            <a:ext cx="7504113" cy="4619625"/>
            <a:chOff x="819150" y="1676400"/>
            <a:chExt cx="7504113" cy="46196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0" y="1676400"/>
              <a:ext cx="7504113" cy="46196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14400" y="2971800"/>
              <a:ext cx="1676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solidFill>
                    <a:srgbClr val="0070C0"/>
                  </a:solidFill>
                </a:rPr>
                <a:t>Graph DB</a:t>
              </a:r>
            </a:p>
            <a:p>
              <a:r>
                <a:rPr lang="en-US" sz="1600" smtClean="0"/>
                <a:t>- Best </a:t>
              </a:r>
              <a:r>
                <a:rPr lang="en-US" sz="1600"/>
                <a:t>choice for </a:t>
              </a:r>
              <a:r>
                <a:rPr lang="en-US" sz="1600" i="1">
                  <a:solidFill>
                    <a:srgbClr val="0070C0"/>
                  </a:solidFill>
                </a:rPr>
                <a:t>connected data</a:t>
              </a:r>
            </a:p>
            <a:p>
              <a:r>
                <a:rPr lang="en-US" sz="1600" smtClean="0"/>
                <a:t>- No </a:t>
              </a:r>
              <a:r>
                <a:rPr lang="en-US" sz="1600"/>
                <a:t>table </a:t>
              </a:r>
              <a:r>
                <a:rPr lang="en-US" sz="1600" smtClean="0"/>
                <a:t>joining</a:t>
              </a:r>
              <a:endParaRPr lang="en-US" sz="1600"/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>
              <a:off x="1752600" y="4049018"/>
              <a:ext cx="228600" cy="6753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48399" y="2046982"/>
              <a:ext cx="20748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solidFill>
                    <a:srgbClr val="0070C0"/>
                  </a:solidFill>
                </a:rPr>
                <a:t>Relational DB</a:t>
              </a:r>
            </a:p>
            <a:p>
              <a:r>
                <a:rPr lang="en-US" sz="1600" smtClean="0"/>
                <a:t>- Best </a:t>
              </a:r>
              <a:r>
                <a:rPr lang="en-US" sz="1600"/>
                <a:t>choice for </a:t>
              </a:r>
              <a:r>
                <a:rPr lang="en-US" sz="1600" i="1" smtClean="0">
                  <a:solidFill>
                    <a:srgbClr val="0070C0"/>
                  </a:solidFill>
                </a:rPr>
                <a:t>aggregated data</a:t>
              </a:r>
              <a:endParaRPr lang="en-US" sz="1600" i="1">
                <a:solidFill>
                  <a:srgbClr val="0070C0"/>
                </a:solidFill>
              </a:endParaRPr>
            </a:p>
            <a:p>
              <a:r>
                <a:rPr lang="en-US" sz="1600" smtClean="0"/>
                <a:t>- A lot of table joining</a:t>
              </a:r>
              <a:endParaRPr lang="en-US" sz="16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5715000" y="2562225"/>
              <a:ext cx="533400" cy="233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9938215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Graph DB elaborates a Key-Value Store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6436"/>
            <a:ext cx="2543175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736"/>
            <a:ext cx="4962525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8726" y="5077361"/>
            <a:ext cx="6696074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smtClean="0"/>
              <a:t>- </a:t>
            </a:r>
            <a:r>
              <a:rPr lang="en-US" sz="1600" b="1" smtClean="0">
                <a:solidFill>
                  <a:srgbClr val="0070C0"/>
                </a:solidFill>
              </a:rPr>
              <a:t>K</a:t>
            </a:r>
            <a:r>
              <a:rPr lang="en-US" sz="1600" b="1">
                <a:solidFill>
                  <a:srgbClr val="0070C0"/>
                </a:solidFill>
              </a:rPr>
              <a:t>*</a:t>
            </a:r>
            <a:r>
              <a:rPr lang="en-US" sz="1600"/>
              <a:t> represents a key, </a:t>
            </a:r>
            <a:r>
              <a:rPr lang="en-US" sz="1600" b="1">
                <a:solidFill>
                  <a:srgbClr val="0070C0"/>
                </a:solidFill>
              </a:rPr>
              <a:t>V*</a:t>
            </a:r>
            <a:r>
              <a:rPr lang="en-US" sz="1600"/>
              <a:t> a value. Note that some keys point to other keys as well as plain values</a:t>
            </a:r>
            <a:r>
              <a:rPr lang="en-US" sz="1600" smtClean="0"/>
              <a:t>.</a:t>
            </a:r>
          </a:p>
          <a:p>
            <a:r>
              <a:rPr lang="en-US" sz="1600" smtClean="0"/>
              <a:t>- A </a:t>
            </a:r>
            <a:r>
              <a:rPr lang="en-US" sz="1600"/>
              <a:t>Key-Value model is great for lookups of simple values or lists. When the values are </a:t>
            </a:r>
            <a:r>
              <a:rPr lang="en-US" sz="1600" smtClean="0"/>
              <a:t>themselves interconnected</a:t>
            </a:r>
            <a:r>
              <a:rPr lang="en-US" sz="1600"/>
              <a:t>, you’ve got a graph. Neo4j lets you elaborate the </a:t>
            </a:r>
            <a:r>
              <a:rPr lang="en-US" sz="1600" smtClean="0"/>
              <a:t>simple </a:t>
            </a:r>
            <a:r>
              <a:rPr lang="en-US" sz="1600"/>
              <a:t>data structures into </a:t>
            </a:r>
            <a:r>
              <a:rPr lang="en-US" sz="1600" smtClean="0"/>
              <a:t>more complex</a:t>
            </a:r>
            <a:r>
              <a:rPr lang="en-US" sz="1600"/>
              <a:t>, interconnected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229397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 Graph </a:t>
            </a:r>
            <a:r>
              <a:rPr lang="en-US" smtClean="0"/>
              <a:t>DB relates </a:t>
            </a:r>
            <a:r>
              <a:rPr lang="en-US"/>
              <a:t>Column-Family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27732"/>
            <a:ext cx="5332412" cy="4421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40" y="1466850"/>
            <a:ext cx="5370058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ent-Up Arrow 2"/>
          <p:cNvSpPr/>
          <p:nvPr/>
        </p:nvSpPr>
        <p:spPr>
          <a:xfrm>
            <a:off x="5619750" y="4152900"/>
            <a:ext cx="914400" cy="762000"/>
          </a:xfrm>
          <a:prstGeom prst="bentUpArrow">
            <a:avLst>
              <a:gd name="adj1" fmla="val 17500"/>
              <a:gd name="adj2" fmla="val 25000"/>
              <a:gd name="adj3" fmla="val 25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726" y="5798403"/>
            <a:ext cx="669607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/>
              <a:t>Column Family (BigTable-style) databases are an evolution of key-value, using "families" to </a:t>
            </a:r>
            <a:r>
              <a:rPr lang="en-US" sz="1600" smtClean="0"/>
              <a:t>allow grouping </a:t>
            </a:r>
            <a:r>
              <a:rPr lang="en-US" sz="1600"/>
              <a:t>of rows. Stored in a graph, the families could </a:t>
            </a:r>
            <a:r>
              <a:rPr lang="en-US" sz="1600" smtClean="0"/>
              <a:t>become </a:t>
            </a:r>
            <a:r>
              <a:rPr lang="en-US" sz="1600"/>
              <a:t>hierarchical, and the </a:t>
            </a:r>
            <a:r>
              <a:rPr lang="en-US" sz="1600" smtClean="0"/>
              <a:t>relationships among </a:t>
            </a:r>
            <a:r>
              <a:rPr lang="en-US" sz="1600"/>
              <a:t>data becomes explicit.</a:t>
            </a:r>
          </a:p>
        </p:txBody>
      </p:sp>
    </p:spTree>
    <p:extLst>
      <p:ext uri="{BB962C8B-B14F-4D97-AF65-F5344CB8AC3E}">
        <p14:creationId xmlns="" xmlns:p14="http://schemas.microsoft.com/office/powerpoint/2010/main" val="964943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are everywhere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800" y="5334000"/>
            <a:ext cx="6248400" cy="10772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/>
              <a:t>This </a:t>
            </a:r>
            <a:r>
              <a:rPr lang="en-US" sz="1600" i="1">
                <a:solidFill>
                  <a:srgbClr val="FFFF00"/>
                </a:solidFill>
              </a:rPr>
              <a:t>general-purpose</a:t>
            </a:r>
            <a:r>
              <a:rPr lang="en-US" sz="1600"/>
              <a:t>, </a:t>
            </a:r>
            <a:r>
              <a:rPr lang="en-US" sz="1600" i="1">
                <a:solidFill>
                  <a:srgbClr val="FFFF00"/>
                </a:solidFill>
              </a:rPr>
              <a:t>expressive</a:t>
            </a:r>
            <a:r>
              <a:rPr lang="en-US" sz="1600">
                <a:solidFill>
                  <a:srgbClr val="FFFF00"/>
                </a:solidFill>
              </a:rPr>
              <a:t> </a:t>
            </a:r>
            <a:r>
              <a:rPr lang="en-US" sz="1600"/>
              <a:t>structure allows us to </a:t>
            </a:r>
            <a:r>
              <a:rPr lang="en-US" sz="1600" i="1">
                <a:solidFill>
                  <a:srgbClr val="FFFF00"/>
                </a:solidFill>
              </a:rPr>
              <a:t>model all kinds of </a:t>
            </a:r>
            <a:r>
              <a:rPr lang="en-US" sz="1600" i="1" smtClean="0">
                <a:solidFill>
                  <a:srgbClr val="FFFF00"/>
                </a:solidFill>
              </a:rPr>
              <a:t>scenarios</a:t>
            </a:r>
            <a:r>
              <a:rPr lang="en-US" sz="1600" smtClean="0"/>
              <a:t>, from </a:t>
            </a:r>
            <a:r>
              <a:rPr lang="en-US" sz="1600"/>
              <a:t>the construction of a space rocket, to a system of roads, and from the </a:t>
            </a:r>
            <a:r>
              <a:rPr lang="en-US" sz="1600" smtClean="0"/>
              <a:t>supply-chain </a:t>
            </a:r>
            <a:r>
              <a:rPr lang="en-US" sz="1600"/>
              <a:t>or provenance of foodstuff, to medical history for populations, and beyond.</a:t>
            </a:r>
          </a:p>
        </p:txBody>
      </p: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676400"/>
            <a:ext cx="5162550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74913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Graph </a:t>
            </a:r>
            <a:r>
              <a:rPr lang="en-US" smtClean="0"/>
              <a:t>DB navigates </a:t>
            </a:r>
            <a:r>
              <a:rPr lang="en-US"/>
              <a:t>a Document Store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28" y="1236662"/>
            <a:ext cx="6878158" cy="5468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420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 a 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rgbClr val="0070C0"/>
                </a:solidFill>
              </a:rPr>
              <a:t>graph database</a:t>
            </a:r>
            <a:r>
              <a:rPr lang="en-US"/>
              <a:t> stores data in a </a:t>
            </a:r>
            <a:r>
              <a:rPr lang="en-US">
                <a:solidFill>
                  <a:srgbClr val="0070C0"/>
                </a:solidFill>
              </a:rPr>
              <a:t>graph</a:t>
            </a:r>
            <a:r>
              <a:rPr lang="en-US"/>
              <a:t>, the </a:t>
            </a:r>
            <a:r>
              <a:rPr lang="en-US">
                <a:solidFill>
                  <a:srgbClr val="0070C0"/>
                </a:solidFill>
              </a:rPr>
              <a:t>most generic</a:t>
            </a:r>
            <a:r>
              <a:rPr lang="en-US" b="1">
                <a:solidFill>
                  <a:srgbClr val="0070C0"/>
                </a:solidFill>
              </a:rPr>
              <a:t> </a:t>
            </a:r>
            <a:r>
              <a:rPr lang="en-US"/>
              <a:t>of data structures, capable of </a:t>
            </a:r>
            <a:r>
              <a:rPr lang="en-US" smtClean="0"/>
              <a:t>elegantly representing </a:t>
            </a:r>
            <a:r>
              <a:rPr lang="en-US"/>
              <a:t>any kind of data in a </a:t>
            </a:r>
            <a:r>
              <a:rPr lang="en-US">
                <a:solidFill>
                  <a:srgbClr val="0070C0"/>
                </a:solidFill>
              </a:rPr>
              <a:t>highly accessible</a:t>
            </a:r>
            <a:r>
              <a:rPr lang="en-US" b="1">
                <a:solidFill>
                  <a:srgbClr val="0070C0"/>
                </a:solidFill>
              </a:rPr>
              <a:t> </a:t>
            </a:r>
            <a:r>
              <a:rPr lang="en-US"/>
              <a:t>way</a:t>
            </a:r>
            <a:r>
              <a:rPr lang="en-US" smtClean="0"/>
              <a:t>.</a:t>
            </a:r>
          </a:p>
          <a:p>
            <a:r>
              <a:rPr lang="en-US" smtClean="0"/>
              <a:t>The </a:t>
            </a:r>
            <a:r>
              <a:rPr lang="en-US" smtClean="0">
                <a:solidFill>
                  <a:srgbClr val="0070C0"/>
                </a:solidFill>
              </a:rPr>
              <a:t>more multi-level </a:t>
            </a:r>
            <a:r>
              <a:rPr lang="en-US" smtClean="0"/>
              <a:t>the data is </a:t>
            </a:r>
            <a:r>
              <a:rPr lang="en-US" smtClean="0">
                <a:solidFill>
                  <a:srgbClr val="0070C0"/>
                </a:solidFill>
              </a:rPr>
              <a:t>connected</a:t>
            </a:r>
            <a:r>
              <a:rPr lang="en-US" smtClean="0"/>
              <a:t>, the </a:t>
            </a:r>
            <a:r>
              <a:rPr lang="en-US" smtClean="0">
                <a:solidFill>
                  <a:srgbClr val="0070C0"/>
                </a:solidFill>
              </a:rPr>
              <a:t>more powerful</a:t>
            </a:r>
            <a:r>
              <a:rPr lang="en-US" smtClean="0"/>
              <a:t> graph DBs are compared to other DB models.</a:t>
            </a:r>
            <a:endParaRPr lang="en-US"/>
          </a:p>
        </p:txBody>
      </p:sp>
      <p:pic>
        <p:nvPicPr>
          <p:cNvPr id="6146" name="Picture 2" descr="http://assets.neo4j.org/img/propertygraph/graphdb-gv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04999"/>
            <a:ext cx="2695575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248400" y="5029200"/>
            <a:ext cx="2286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4" y="5715000"/>
            <a:ext cx="6599236" cy="876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19812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85322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Graph Databases – 2e</a:t>
            </a:r>
            <a:r>
              <a:rPr lang="en-US" smtClean="0"/>
              <a:t>, </a:t>
            </a:r>
            <a:r>
              <a:rPr lang="en-US" i="1" smtClean="0"/>
              <a:t>by Ian Robinson, Jim Webber &amp; Emil Eifrem</a:t>
            </a:r>
            <a:r>
              <a:rPr lang="en-US" smtClean="0"/>
              <a:t>, </a:t>
            </a:r>
            <a:r>
              <a:rPr lang="en-US" b="1" dirty="0" smtClean="0"/>
              <a:t>O’Reilly</a:t>
            </a:r>
          </a:p>
          <a:p>
            <a:r>
              <a:rPr lang="en-US" b="1" smtClean="0">
                <a:solidFill>
                  <a:srgbClr val="0070C0"/>
                </a:solidFill>
              </a:rPr>
              <a:t>Neo4j Manual v.2.3.0– </a:t>
            </a:r>
            <a:r>
              <a:rPr lang="en-US" b="1">
                <a:solidFill>
                  <a:srgbClr val="0070C0"/>
                </a:solidFill>
              </a:rPr>
              <a:t>2e</a:t>
            </a:r>
            <a:r>
              <a:rPr lang="en-US"/>
              <a:t>, </a:t>
            </a:r>
            <a:r>
              <a:rPr lang="en-US" i="1"/>
              <a:t>by </a:t>
            </a:r>
            <a:r>
              <a:rPr lang="en-US" i="1" smtClean="0"/>
              <a:t>Neo Team</a:t>
            </a:r>
            <a:r>
              <a:rPr lang="en-US" smtClean="0"/>
              <a:t>, </a:t>
            </a:r>
            <a:r>
              <a:rPr lang="en-US" b="1" smtClean="0"/>
              <a:t>neo4j.com</a:t>
            </a:r>
            <a:endParaRPr lang="en-US" b="1"/>
          </a:p>
          <a:p>
            <a:r>
              <a:rPr lang="en-US" smtClean="0">
                <a:hlinkClick r:id="rId2"/>
              </a:rPr>
              <a:t>https://en.wikipedia.org/wiki/Graph_database</a:t>
            </a:r>
          </a:p>
          <a:p>
            <a:r>
              <a:rPr lang="en-US" smtClean="0">
                <a:hlinkClick r:id="rId2"/>
              </a:rPr>
              <a:t>http://neo4j.com/developer/get-started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 smtClean="0"/>
              <a:t>Example project: </a:t>
            </a:r>
            <a:r>
              <a:rPr lang="en-US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neo4j.com/developer/example-project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 smtClean="0">
                <a:hlinkClick r:id="rId4"/>
              </a:rPr>
              <a:t>://neo4j.com/blog/data-modeling-pitfalls/?utm_source=browser&amp;utm_medium=motd&amp;utm_content=blog&amp;utm_campaign=browser</a:t>
            </a:r>
            <a:endParaRPr lang="en-US" smtClean="0"/>
          </a:p>
          <a:p>
            <a:r>
              <a:rPr lang="en-US"/>
              <a:t>Cypher ref card: </a:t>
            </a:r>
            <a:r>
              <a:rPr lang="en-US">
                <a:hlinkClick r:id="rId5"/>
              </a:rPr>
              <a:t>http://neo4j.com/docs/stable/cypher-refcard/?ref=gbd-book</a:t>
            </a:r>
            <a:endParaRPr lang="en-US"/>
          </a:p>
          <a:p>
            <a:r>
              <a:rPr lang="en-US" smtClean="0"/>
              <a:t>Neo4j training: </a:t>
            </a:r>
            <a:r>
              <a:rPr lang="en-US" smtClean="0">
                <a:hlinkClick r:id="rId6"/>
              </a:rPr>
              <a:t>http://neo4j.com/graphacademy/</a:t>
            </a:r>
            <a:endParaRPr lang="en-US" smtClean="0">
              <a:hlinkClick r:id="rId7"/>
            </a:endParaRPr>
          </a:p>
          <a:p>
            <a:r>
              <a:rPr lang="en-US" smtClean="0">
                <a:hlinkClick r:id="rId7"/>
              </a:rPr>
              <a:t>GraphGist</a:t>
            </a:r>
            <a:r>
              <a:rPr lang="en-US" smtClean="0"/>
              <a:t>: </a:t>
            </a:r>
            <a:r>
              <a:rPr lang="en-US" sz="2200" smtClean="0"/>
              <a:t>collection of community ideas</a:t>
            </a:r>
            <a:r>
              <a:rPr lang="en-US" smtClean="0"/>
              <a:t> </a:t>
            </a:r>
          </a:p>
          <a:p>
            <a:r>
              <a:rPr lang="en-US" smtClean="0">
                <a:hlinkClick r:id="rId8"/>
              </a:rPr>
              <a:t>https</a:t>
            </a:r>
            <a:r>
              <a:rPr lang="en-US">
                <a:hlinkClick r:id="rId8"/>
              </a:rPr>
              <a:t>://kvaes.wordpress.com/2015/01/21/database-variants-explained-sql-or-nosql-is-that-really-the-question</a:t>
            </a:r>
            <a:r>
              <a:rPr lang="en-US" smtClean="0">
                <a:hlinkClick r:id="rId8"/>
              </a:rPr>
              <a:t>/</a:t>
            </a:r>
            <a:endParaRPr lang="en-US" smtClean="0"/>
          </a:p>
          <a:p>
            <a:r>
              <a:rPr lang="en-US" smtClean="0"/>
              <a:t>Cypher &amp; Notepad++: </a:t>
            </a:r>
            <a:r>
              <a:rPr lang="en-US" smtClean="0">
                <a:hlinkClick r:id="rId9"/>
              </a:rPr>
              <a:t>https://gist.github.com/nmwhite0131/6946677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0" y="609600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For more, please visit: </a:t>
            </a:r>
            <a:r>
              <a:rPr lang="en-US" dirty="0">
                <a:hlinkClick r:id="rId2"/>
              </a:rPr>
              <a:t>http://phuonglamcs.com/relax/presentations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48200" y="1593814"/>
            <a:ext cx="3819242" cy="3253356"/>
            <a:chOff x="2686942" y="-76200"/>
            <a:chExt cx="5787234" cy="492975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33800" y="-76200"/>
              <a:ext cx="4740376" cy="492975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86942" y="457200"/>
              <a:ext cx="2093716" cy="27831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="" xmlns:p14="http://schemas.microsoft.com/office/powerpoint/2010/main" val="1352321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Graphs are everywhere</a:t>
            </a:r>
            <a:endParaRPr lang="en-US"/>
          </a:p>
        </p:txBody>
      </p:sp>
      <p:pic>
        <p:nvPicPr>
          <p:cNvPr id="5124" name="Picture 4" descr="C:\Users\Hung\Downloads\Flight-destination-cause-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2" y="1438276"/>
            <a:ext cx="6925836" cy="5038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1219200"/>
            <a:ext cx="2057400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Graphs are </a:t>
            </a:r>
            <a:r>
              <a:rPr lang="en-US" sz="1600" i="1" smtClean="0">
                <a:solidFill>
                  <a:srgbClr val="FFFF00"/>
                </a:solidFill>
              </a:rPr>
              <a:t>easy </a:t>
            </a:r>
            <a:r>
              <a:rPr lang="en-US" sz="1600" smtClean="0"/>
              <a:t>to draw and understand.</a:t>
            </a:r>
            <a:endParaRPr lang="en-US" sz="1600"/>
          </a:p>
        </p:txBody>
      </p:sp>
    </p:spTree>
    <p:extLst>
      <p:ext uri="{BB962C8B-B14F-4D97-AF65-F5344CB8AC3E}">
        <p14:creationId xmlns="" xmlns:p14="http://schemas.microsoft.com/office/powerpoint/2010/main" val="2824305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are everywhere</a:t>
            </a:r>
          </a:p>
        </p:txBody>
      </p:sp>
      <p:pic>
        <p:nvPicPr>
          <p:cNvPr id="3074" name="Picture 2" descr="http://www.w3.org/TR/rdf11-primer/example-grap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8" y="1414132"/>
            <a:ext cx="7640124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1929825"/>
            <a:ext cx="4114800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The </a:t>
            </a:r>
            <a:r>
              <a:rPr lang="en-US" sz="1600" i="1" smtClean="0">
                <a:solidFill>
                  <a:srgbClr val="FFFF00"/>
                </a:solidFill>
              </a:rPr>
              <a:t>direction </a:t>
            </a:r>
            <a:r>
              <a:rPr lang="en-US" sz="1600" smtClean="0"/>
              <a:t>of a relationship often depends on the entity selected as the subject.</a:t>
            </a:r>
            <a:endParaRPr lang="en-US" sz="1600"/>
          </a:p>
        </p:txBody>
      </p:sp>
    </p:spTree>
    <p:extLst>
      <p:ext uri="{BB962C8B-B14F-4D97-AF65-F5344CB8AC3E}">
        <p14:creationId xmlns="" xmlns:p14="http://schemas.microsoft.com/office/powerpoint/2010/main" val="3521462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are everywhere</a:t>
            </a:r>
          </a:p>
        </p:txBody>
      </p:sp>
      <p:pic>
        <p:nvPicPr>
          <p:cNvPr id="1030" name="Picture 6" descr="https://upload.wikimedia.org/wikipedia/commons/3/3a/GraphDatabase_Property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24000"/>
            <a:ext cx="5867400" cy="41529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6019800"/>
            <a:ext cx="4572000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Both </a:t>
            </a:r>
            <a:r>
              <a:rPr lang="en-US" sz="1600" i="1" smtClean="0">
                <a:solidFill>
                  <a:srgbClr val="FFFF00"/>
                </a:solidFill>
              </a:rPr>
              <a:t>nodes </a:t>
            </a:r>
            <a:r>
              <a:rPr lang="en-US" sz="1600" smtClean="0">
                <a:solidFill>
                  <a:schemeClr val="bg1"/>
                </a:solidFill>
              </a:rPr>
              <a:t>and</a:t>
            </a:r>
            <a:r>
              <a:rPr lang="en-US" sz="1600" i="1" smtClean="0">
                <a:solidFill>
                  <a:srgbClr val="FFFF00"/>
                </a:solidFill>
              </a:rPr>
              <a:t> relationships </a:t>
            </a:r>
            <a:r>
              <a:rPr lang="en-US" sz="1600" smtClean="0"/>
              <a:t>can have </a:t>
            </a:r>
            <a:r>
              <a:rPr lang="en-US" sz="1600" i="1" smtClean="0">
                <a:solidFill>
                  <a:srgbClr val="FFFF00"/>
                </a:solidFill>
              </a:rPr>
              <a:t>properties</a:t>
            </a:r>
            <a:r>
              <a:rPr lang="en-US" sz="1600" smtClean="0"/>
              <a:t>.</a:t>
            </a:r>
            <a:endParaRPr lang="en-US" sz="1600"/>
          </a:p>
        </p:txBody>
      </p:sp>
    </p:spTree>
    <p:extLst>
      <p:ext uri="{BB962C8B-B14F-4D97-AF65-F5344CB8AC3E}">
        <p14:creationId xmlns="" xmlns:p14="http://schemas.microsoft.com/office/powerpoint/2010/main" val="3595230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are everywhere</a:t>
            </a:r>
          </a:p>
        </p:txBody>
      </p:sp>
      <p:pic>
        <p:nvPicPr>
          <p:cNvPr id="4098" name="Picture 2" descr="http://dev.assets.neo4j.com.s3.amazonaws.com/wp-content/uploads/2014/07/image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04" y="1524000"/>
            <a:ext cx="5726192" cy="486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6019800"/>
            <a:ext cx="2743200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Graphs can </a:t>
            </a:r>
            <a:r>
              <a:rPr lang="en-US" sz="1600" i="1" smtClean="0">
                <a:solidFill>
                  <a:srgbClr val="FFFF00"/>
                </a:solidFill>
              </a:rPr>
              <a:t>expressively</a:t>
            </a:r>
            <a:r>
              <a:rPr lang="en-US" sz="1600" smtClean="0"/>
              <a:t> describe complex connections.</a:t>
            </a:r>
            <a:endParaRPr lang="en-US" sz="1600"/>
          </a:p>
        </p:txBody>
      </p:sp>
    </p:spTree>
    <p:extLst>
      <p:ext uri="{BB962C8B-B14F-4D97-AF65-F5344CB8AC3E}">
        <p14:creationId xmlns="" xmlns:p14="http://schemas.microsoft.com/office/powerpoint/2010/main" val="235614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Graphs are modeled diversely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71500" y="1521023"/>
            <a:ext cx="3009900" cy="2286942"/>
            <a:chOff x="838200" y="1521023"/>
            <a:chExt cx="3009900" cy="228694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857375"/>
              <a:ext cx="3009900" cy="19505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447800" y="1521023"/>
              <a:ext cx="1790700" cy="3077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Label Property Graph</a:t>
              </a:r>
              <a:endParaRPr lang="en-US" sz="14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3710" y="1359099"/>
            <a:ext cx="4280690" cy="2527101"/>
            <a:chOff x="3962400" y="1137046"/>
            <a:chExt cx="4280690" cy="252710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444823"/>
              <a:ext cx="4280690" cy="22193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207395" y="1137046"/>
              <a:ext cx="1790700" cy="3077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Hypergraph</a:t>
              </a:r>
              <a:endParaRPr lang="en-US" sz="14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19300" y="4120879"/>
            <a:ext cx="5105400" cy="2561348"/>
            <a:chOff x="2019300" y="4120879"/>
            <a:chExt cx="5105400" cy="256134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861"/>
            <a:stretch/>
          </p:blipFill>
          <p:spPr bwMode="auto">
            <a:xfrm>
              <a:off x="2019300" y="4447650"/>
              <a:ext cx="5105400" cy="22345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676650" y="4120879"/>
              <a:ext cx="1790700" cy="3077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Triple</a:t>
              </a:r>
              <a:endParaRPr lang="en-US" sz="1400"/>
            </a:p>
          </p:txBody>
        </p:sp>
      </p:grpSp>
    </p:spTree>
    <p:extLst>
      <p:ext uri="{BB962C8B-B14F-4D97-AF65-F5344CB8AC3E}">
        <p14:creationId xmlns="" xmlns:p14="http://schemas.microsoft.com/office/powerpoint/2010/main" val="2408789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116700</TotalTime>
  <Words>1102</Words>
  <Application>Microsoft Office PowerPoint</Application>
  <PresentationFormat>On-screen Show (4:3)</PresentationFormat>
  <Paragraphs>183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Graph databases</vt:lpstr>
      <vt:lpstr>Goals</vt:lpstr>
      <vt:lpstr>What is a graph?</vt:lpstr>
      <vt:lpstr>Graphs are everywhere</vt:lpstr>
      <vt:lpstr>Graphs are everywhere</vt:lpstr>
      <vt:lpstr>Graphs are everywhere</vt:lpstr>
      <vt:lpstr>Graphs are everywhere</vt:lpstr>
      <vt:lpstr>Graphs are everywhere</vt:lpstr>
      <vt:lpstr>Graphs are modeled diversely</vt:lpstr>
      <vt:lpstr>Most popular graph model</vt:lpstr>
      <vt:lpstr>Q &amp; A</vt:lpstr>
      <vt:lpstr>What is a graph database?</vt:lpstr>
      <vt:lpstr>2 properties of graph databases</vt:lpstr>
      <vt:lpstr>Graph database space</vt:lpstr>
      <vt:lpstr>Graph DB is just a half of graph space</vt:lpstr>
      <vt:lpstr>Q &amp; A</vt:lpstr>
      <vt:lpstr>What is Neo4j?</vt:lpstr>
      <vt:lpstr>What is Neo4j?</vt:lpstr>
      <vt:lpstr>Neo4j</vt:lpstr>
      <vt:lpstr>Q &amp; A</vt:lpstr>
      <vt:lpstr>Graph query languages</vt:lpstr>
      <vt:lpstr>What is Cypher?</vt:lpstr>
      <vt:lpstr>Cypher’s building blocks</vt:lpstr>
      <vt:lpstr>Cypher’s properties</vt:lpstr>
      <vt:lpstr>Cypher is natural</vt:lpstr>
      <vt:lpstr>Cypher is simple</vt:lpstr>
      <vt:lpstr>Cypher is SQL-like</vt:lpstr>
      <vt:lpstr>Cypher is pattern-based</vt:lpstr>
      <vt:lpstr>Cypher is pattern-based</vt:lpstr>
      <vt:lpstr>Exercise</vt:lpstr>
      <vt:lpstr>Exercise</vt:lpstr>
      <vt:lpstr>Answer key</vt:lpstr>
      <vt:lpstr>Answer key</vt:lpstr>
      <vt:lpstr>Q &amp; A</vt:lpstr>
      <vt:lpstr>The power of graph databases</vt:lpstr>
      <vt:lpstr>Graph DB vs. other data models</vt:lpstr>
      <vt:lpstr>A Graph DB transforms an RDBMS</vt:lpstr>
      <vt:lpstr>A Graph DB elaborates a Key-Value Store</vt:lpstr>
      <vt:lpstr>A Graph DB relates Column-Family</vt:lpstr>
      <vt:lpstr>A Graph DB navigates a Document Store</vt:lpstr>
      <vt:lpstr>As a summary</vt:lpstr>
      <vt:lpstr>Q &amp; A</vt:lpstr>
      <vt:lpstr>References</vt:lpstr>
      <vt:lpstr>Slide 44</vt:lpstr>
    </vt:vector>
  </TitlesOfParts>
  <Company>106/5A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stian</cp:lastModifiedBy>
  <cp:revision>2696</cp:revision>
  <dcterms:created xsi:type="dcterms:W3CDTF">2009-02-10T14:11:16Z</dcterms:created>
  <dcterms:modified xsi:type="dcterms:W3CDTF">2015-10-29T06:52:57Z</dcterms:modified>
</cp:coreProperties>
</file>