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3"/>
  </p:handout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73" r:id="rId10"/>
    <p:sldId id="276" r:id="rId11"/>
    <p:sldId id="277" r:id="rId12"/>
    <p:sldId id="278" r:id="rId13"/>
    <p:sldId id="279" r:id="rId14"/>
    <p:sldId id="280" r:id="rId15"/>
    <p:sldId id="274" r:id="rId16"/>
    <p:sldId id="281" r:id="rId17"/>
    <p:sldId id="282" r:id="rId18"/>
    <p:sldId id="286" r:id="rId19"/>
    <p:sldId id="275" r:id="rId20"/>
    <p:sldId id="283" r:id="rId21"/>
    <p:sldId id="287" r:id="rId22"/>
    <p:sldId id="284" r:id="rId23"/>
    <p:sldId id="285" r:id="rId24"/>
    <p:sldId id="259" r:id="rId25"/>
    <p:sldId id="260" r:id="rId26"/>
    <p:sldId id="268" r:id="rId27"/>
    <p:sldId id="269" r:id="rId28"/>
    <p:sldId id="261" r:id="rId29"/>
    <p:sldId id="270" r:id="rId30"/>
    <p:sldId id="257" r:id="rId31"/>
    <p:sldId id="27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7" autoAdjust="0"/>
    <p:restoredTop sz="94660"/>
  </p:normalViewPr>
  <p:slideViewPr>
    <p:cSldViewPr>
      <p:cViewPr>
        <p:scale>
          <a:sx n="73" d="100"/>
          <a:sy n="73" d="100"/>
        </p:scale>
        <p:origin x="-2640" y="-8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196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273A5-FFF7-4050-A4B9-B96A1947E066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B96A6-3BD2-4995-A124-9334558F9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3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7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1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9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199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981198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4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952999"/>
            <a:ext cx="7772400" cy="914401"/>
          </a:xfrm>
        </p:spPr>
        <p:txBody>
          <a:bodyPr anchor="t"/>
          <a:lstStyle>
            <a:lvl1pPr algn="l">
              <a:defRPr sz="40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6858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724989" y="5880100"/>
            <a:ext cx="7772400" cy="292100"/>
          </a:xfrm>
        </p:spPr>
        <p:txBody>
          <a:bodyPr anchor="b"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50000">
              <a:schemeClr val="bg1"/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63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microsoft.com/office/2007/relationships/hdphoto" Target="../media/hdphoto3.wdp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LINQ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Part 1: Overview of LINQ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Presenter: PhuongNQK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52400"/>
            <a:ext cx="4806338" cy="6067316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762000"/>
            <a:ext cx="1833620" cy="231468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943090" cy="1190516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2800"/>
            <a:ext cx="542496" cy="68482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Generic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62200"/>
            <a:ext cx="5048250" cy="3381375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67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Anonymous method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856413" cy="4953000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43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Iterator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6551613" cy="4333875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200400"/>
            <a:ext cx="3505200" cy="933450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Bent-Up Arrow 3"/>
          <p:cNvSpPr/>
          <p:nvPr/>
        </p:nvSpPr>
        <p:spPr>
          <a:xfrm>
            <a:off x="7620000" y="4191000"/>
            <a:ext cx="838200" cy="685800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5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r>
              <a:rPr lang="en-US" dirty="0"/>
              <a:t>Implicitly-typed local variables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6684963" cy="3733800"/>
          </a:xfrm>
          <a:prstGeom prst="rect">
            <a:avLst/>
          </a:prstGeom>
          <a:ln w="952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35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Object initializers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485063" cy="4857750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08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8863" y="3048000"/>
            <a:ext cx="4457700" cy="3095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3326" y="2171700"/>
            <a:ext cx="3857625" cy="445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r="30494"/>
          <a:stretch>
            <a:fillRect/>
          </a:stretch>
        </p:blipFill>
        <p:spPr bwMode="auto">
          <a:xfrm>
            <a:off x="457200" y="1524000"/>
            <a:ext cx="3886200" cy="64770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r="23491"/>
          <a:stretch>
            <a:fillRect/>
          </a:stretch>
        </p:blipFill>
        <p:spPr bwMode="auto">
          <a:xfrm>
            <a:off x="4495800" y="2362200"/>
            <a:ext cx="4467225" cy="68580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501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Lambda Expression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6827837" cy="3343275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5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Lambda </a:t>
            </a:r>
            <a:r>
              <a:rPr lang="en-US" dirty="0" smtClean="0"/>
              <a:t>Expression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7400"/>
            <a:ext cx="5429250" cy="3581400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00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Lambda </a:t>
            </a:r>
            <a:r>
              <a:rPr lang="en-US" dirty="0" smtClean="0"/>
              <a:t>Expression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361237" cy="4286250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98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Extension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Declared in a non-generic static class</a:t>
            </a:r>
          </a:p>
          <a:p>
            <a:r>
              <a:rPr lang="en-US" dirty="0" smtClean="0"/>
              <a:t>The first parameter must be of the type that is extended and preceded by the keyword this.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Should be declared in a module.</a:t>
            </a:r>
          </a:p>
          <a:p>
            <a:r>
              <a:rPr lang="en-US" dirty="0" smtClean="0"/>
              <a:t>The method must be attributed with: </a:t>
            </a:r>
            <a:r>
              <a:rPr lang="en-US" sz="1600" b="1" dirty="0" err="1" smtClean="0">
                <a:solidFill>
                  <a:srgbClr val="0070C0"/>
                </a:solidFill>
              </a:rPr>
              <a:t>Runtime.CompilerServices.Extension</a:t>
            </a:r>
            <a:r>
              <a:rPr lang="en-US" sz="1600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VB.NET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305425"/>
            <a:ext cx="6646863" cy="1476375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33800"/>
            <a:ext cx="6780213" cy="1381125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Down Arrow 6"/>
          <p:cNvSpPr/>
          <p:nvPr/>
        </p:nvSpPr>
        <p:spPr>
          <a:xfrm>
            <a:off x="7772400" y="3352800"/>
            <a:ext cx="228600" cy="19050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0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= </a:t>
            </a:r>
            <a:r>
              <a:rPr lang="en-US" b="1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 </a:t>
            </a:r>
            <a:r>
              <a:rPr lang="en-US" b="1" dirty="0" err="1" smtClean="0">
                <a:solidFill>
                  <a:srgbClr val="FF0000"/>
                </a:solidFill>
              </a:rPr>
              <a:t>IN</a:t>
            </a:r>
            <a:r>
              <a:rPr lang="en-US" dirty="0" err="1" smtClean="0"/>
              <a:t>tegrated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uery</a:t>
            </a:r>
          </a:p>
          <a:p>
            <a:r>
              <a:rPr lang="en-US" dirty="0" smtClean="0"/>
              <a:t>Microsoft’s intention:</a:t>
            </a:r>
          </a:p>
          <a:p>
            <a:pPr lvl="1"/>
            <a:r>
              <a:rPr lang="en-US" dirty="0" smtClean="0"/>
              <a:t>Provide a solution for ORM problem</a:t>
            </a:r>
          </a:p>
          <a:p>
            <a:pPr lvl="1"/>
            <a:r>
              <a:rPr lang="en-US" dirty="0" smtClean="0"/>
              <a:t>Simplify and standardize the interaction between objects (= languages) and data sources</a:t>
            </a:r>
          </a:p>
          <a:p>
            <a:pPr lvl="1"/>
            <a:r>
              <a:rPr lang="en-US" dirty="0" smtClean="0"/>
              <a:t>Introduce declarative and functional programming into .NET languages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Extension Methods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47800"/>
            <a:ext cx="3819525" cy="1533525"/>
          </a:xfrm>
          <a:prstGeom prst="rect">
            <a:avLst/>
          </a:prstGeom>
          <a:ln w="952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52800"/>
            <a:ext cx="6780213" cy="1381125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334000"/>
            <a:ext cx="6503987" cy="1257300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Down Arrow 5"/>
          <p:cNvSpPr/>
          <p:nvPr/>
        </p:nvSpPr>
        <p:spPr>
          <a:xfrm>
            <a:off x="7744968" y="3124200"/>
            <a:ext cx="256032" cy="21336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3200400" y="4800600"/>
            <a:ext cx="256032" cy="4310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3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Extension Methods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0"/>
            <a:ext cx="6238875" cy="3924300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1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Anonymous type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6115050" cy="4829175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83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extensions – All in one</a:t>
            </a:r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24200"/>
            <a:ext cx="6913563" cy="1419225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2341117"/>
            <a:ext cx="2328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Implicitly-typed local variable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5334000"/>
            <a:ext cx="1583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Extension methods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5026223"/>
            <a:ext cx="1420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Anonymous type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5031955"/>
            <a:ext cx="1376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Object initializer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43600" y="2648894"/>
            <a:ext cx="278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Lambda expression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6705600" y="2956671"/>
            <a:ext cx="630893" cy="47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2"/>
          </p:cNvCxnSpPr>
          <p:nvPr/>
        </p:nvCxnSpPr>
        <p:spPr>
          <a:xfrm flipH="1">
            <a:off x="1447800" y="2648894"/>
            <a:ext cx="97493" cy="399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</p:cNvCxnSpPr>
          <p:nvPr/>
        </p:nvCxnSpPr>
        <p:spPr>
          <a:xfrm flipV="1">
            <a:off x="1172660" y="4495800"/>
            <a:ext cx="73234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958890" y="3962400"/>
            <a:ext cx="732340" cy="1361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</p:cNvCxnSpPr>
          <p:nvPr/>
        </p:nvCxnSpPr>
        <p:spPr>
          <a:xfrm flipV="1">
            <a:off x="3224827" y="4495800"/>
            <a:ext cx="432773" cy="530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0"/>
          </p:cNvCxnSpPr>
          <p:nvPr/>
        </p:nvCxnSpPr>
        <p:spPr>
          <a:xfrm flipH="1" flipV="1">
            <a:off x="7021046" y="4495800"/>
            <a:ext cx="220388" cy="536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6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LINQ Architecture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47876" y="1600200"/>
            <a:ext cx="7634124" cy="4800600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LINQ as Language Extensions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442329" y="1676400"/>
            <a:ext cx="6211718" cy="4933950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LINQ to Objects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5410200" cy="2875232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226805"/>
            <a:ext cx="5715000" cy="2478795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62000" y="838200"/>
            <a:ext cx="8382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C#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7045" y="3845805"/>
            <a:ext cx="872355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VB.NET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52697" y="1531321"/>
            <a:ext cx="1262703" cy="3955079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7696200" y="1143000"/>
            <a:ext cx="762516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Result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5791200" y="1600200"/>
            <a:ext cx="1752600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781800" y="3886200"/>
            <a:ext cx="762000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LINQ to XML (System.Xml.Linq)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76900" y="2133600"/>
            <a:ext cx="3162300" cy="1371600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905500" y="1752600"/>
            <a:ext cx="762516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Result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4219575"/>
            <a:ext cx="4238625" cy="2211077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38199" y="1181100"/>
            <a:ext cx="8382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C#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838575"/>
            <a:ext cx="872355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VB.NET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562100"/>
            <a:ext cx="4114800" cy="2261835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ight Arrow 9"/>
          <p:cNvSpPr/>
          <p:nvPr/>
        </p:nvSpPr>
        <p:spPr>
          <a:xfrm>
            <a:off x="4953000" y="1752600"/>
            <a:ext cx="762000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>
            <a:off x="7848600" y="3657600"/>
            <a:ext cx="609600" cy="990600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3990975"/>
            <a:ext cx="2975457" cy="2105025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</a:t>
            </a:r>
            <a:r>
              <a:rPr lang="en-US" dirty="0" err="1" smtClean="0"/>
              <a:t>vs</a:t>
            </a:r>
            <a:r>
              <a:rPr lang="en-US" dirty="0" smtClean="0"/>
              <a:t> Traditional Ways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76425"/>
            <a:ext cx="5981700" cy="3343275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5381625"/>
            <a:ext cx="5981700" cy="1019175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 b="48506"/>
          <a:stretch>
            <a:fillRect/>
          </a:stretch>
        </p:blipFill>
        <p:spPr bwMode="auto">
          <a:xfrm>
            <a:off x="7315200" y="1981200"/>
            <a:ext cx="1371600" cy="2133600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LINQ to SQL (System.Data.Linq.Mapping)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038600"/>
            <a:ext cx="2981325" cy="1638300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981200"/>
            <a:ext cx="4533900" cy="1847850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2800" y="4619625"/>
            <a:ext cx="5181600" cy="1781175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391400" y="1600200"/>
            <a:ext cx="762516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Result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1600200"/>
            <a:ext cx="8382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C#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34200" y="4238625"/>
            <a:ext cx="872355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VB.NET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181600" y="2057400"/>
            <a:ext cx="1905000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-Up Arrow 13"/>
          <p:cNvSpPr/>
          <p:nvPr/>
        </p:nvSpPr>
        <p:spPr>
          <a:xfrm rot="16200000" flipV="1">
            <a:off x="6229350" y="3524250"/>
            <a:ext cx="1028700" cy="990600"/>
          </a:xfrm>
          <a:prstGeom prst="bentUpArrow">
            <a:avLst>
              <a:gd name="adj1" fmla="val 19725"/>
              <a:gd name="adj2" fmla="val 22363"/>
              <a:gd name="adj3" fmla="val 197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LINQ?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Impedance mismatch:</a:t>
            </a:r>
          </a:p>
          <a:p>
            <a:pPr lvl="1"/>
            <a:r>
              <a:rPr lang="en-US" smtClean="0"/>
              <a:t>OOP languages, SQL, XML, etc are mixed and matched to build a rich and coherent solution</a:t>
            </a:r>
          </a:p>
          <a:p>
            <a:pPr lvl="1"/>
            <a:r>
              <a:rPr lang="en-US" smtClean="0"/>
              <a:t>They represent different paradigms and do not play well with each other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524000" y="3505200"/>
            <a:ext cx="6010275" cy="2895600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LINQ In Action, by Fabrice Maguerie - Steve Eichert - Jim Wooley, Manning</a:t>
            </a: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143000"/>
            <a:ext cx="449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 for coming.</a:t>
            </a:r>
          </a:p>
          <a:p>
            <a:pPr algn="ctr"/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See </a:t>
            </a:r>
            <a:r>
              <a:rPr lang="en-US" sz="66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ya</a:t>
            </a:r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!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725783"/>
            <a:ext cx="3663338" cy="462444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300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LINQ?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OR mappers’ limitations:</a:t>
            </a:r>
          </a:p>
          <a:p>
            <a:pPr lvl="1"/>
            <a:r>
              <a:rPr lang="en-US" smtClean="0"/>
              <a:t>A good knowledge of the tools is required to use them efficiently and avoid performance issues.</a:t>
            </a:r>
          </a:p>
          <a:p>
            <a:pPr lvl="1"/>
            <a:r>
              <a:rPr lang="en-US" smtClean="0"/>
              <a:t>Optimal use still requires knowledge of how to work with a relational database.</a:t>
            </a:r>
          </a:p>
          <a:p>
            <a:pPr lvl="1"/>
            <a:r>
              <a:rPr lang="en-US" smtClean="0"/>
              <a:t>Mapping tools are not always as efficient as handwritten data-access code.</a:t>
            </a:r>
          </a:p>
          <a:p>
            <a:pPr lvl="1"/>
            <a:r>
              <a:rPr lang="en-US" smtClean="0"/>
              <a:t>Not all the tools support compile-time validation. 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00200" y="3962400"/>
            <a:ext cx="5962650" cy="2714625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Before LINQ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Distinct moves to data integration:</a:t>
            </a:r>
          </a:p>
          <a:p>
            <a:pPr lvl="1"/>
            <a:r>
              <a:rPr lang="en-US" dirty="0" smtClean="0"/>
              <a:t>SQLXML 4.0 ties SQL to XSD</a:t>
            </a:r>
          </a:p>
          <a:p>
            <a:pPr lvl="1"/>
            <a:r>
              <a:rPr lang="en-US" dirty="0" err="1" smtClean="0"/>
              <a:t>System.Xml</a:t>
            </a:r>
            <a:r>
              <a:rPr lang="en-US" dirty="0" smtClean="0"/>
              <a:t> spans  XML/XML  DOM/XSL/</a:t>
            </a:r>
            <a:r>
              <a:rPr lang="en-US" dirty="0" err="1" smtClean="0"/>
              <a:t>XPath</a:t>
            </a:r>
            <a:r>
              <a:rPr lang="en-US" dirty="0" smtClean="0"/>
              <a:t> and CLR</a:t>
            </a:r>
          </a:p>
          <a:p>
            <a:pPr lvl="1"/>
            <a:r>
              <a:rPr lang="en-US" dirty="0" smtClean="0"/>
              <a:t>ADO.NET  API bridges SQL and CLR data types</a:t>
            </a:r>
          </a:p>
          <a:p>
            <a:pPr lvl="1"/>
            <a:r>
              <a:rPr lang="en-US" dirty="0" smtClean="0"/>
              <a:t>SQL Server 2005 includes CLR integration</a:t>
            </a:r>
          </a:p>
          <a:p>
            <a:pPr lvl="1"/>
            <a:r>
              <a:rPr lang="en-US" dirty="0" smtClean="0"/>
              <a:t>C</a:t>
            </a:r>
            <a:r>
              <a:rPr lang="el-GR" dirty="0" smtClean="0"/>
              <a:t>ω</a:t>
            </a:r>
            <a:r>
              <a:rPr lang="en-US" dirty="0" smtClean="0"/>
              <a:t>, </a:t>
            </a:r>
            <a:r>
              <a:rPr lang="en-US" dirty="0" err="1" smtClean="0"/>
              <a:t>ObjectSpaces</a:t>
            </a:r>
            <a:r>
              <a:rPr lang="en-US" dirty="0" smtClean="0"/>
              <a:t>, XQuery</a:t>
            </a:r>
          </a:p>
          <a:p>
            <a:pPr lvl="1"/>
            <a:r>
              <a:rPr lang="en-US" dirty="0" smtClean="0"/>
              <a:t>etc.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 D</a:t>
            </a:r>
            <a:r>
              <a:rPr lang="en-US" dirty="0" smtClean="0"/>
              <a:t>ifficult to use together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LINQ’s Main Goals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Deeply integrate the capabilities of data query and manipulation languages into programming languages</a:t>
            </a:r>
          </a:p>
          <a:p>
            <a:r>
              <a:rPr lang="en-US" dirty="0" smtClean="0"/>
              <a:t>Removes as many barriers as possible among objects, databases, and XML. Enables us to work with each of these paradigms using the same language-integrated facilities.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rcRect b="4290"/>
          <a:stretch>
            <a:fillRect/>
          </a:stretch>
        </p:blipFill>
        <p:spPr bwMode="auto">
          <a:xfrm>
            <a:off x="1600200" y="3381375"/>
            <a:ext cx="5981700" cy="3400425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LINQ’s Other Goals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Extensibility model for languages: </a:t>
            </a:r>
            <a:r>
              <a:rPr lang="en-US" dirty="0" smtClean="0"/>
              <a:t>Enable implementation for other programming languages.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Extensibility model for multiple data sources: </a:t>
            </a:r>
            <a:r>
              <a:rPr lang="en-US" dirty="0" smtClean="0"/>
              <a:t>Be able to access other data sources than relational databases or XML documents. Allow other frameworks to enable LINQ support for their own needs.</a:t>
            </a:r>
          </a:p>
          <a:p>
            <a:r>
              <a:rPr lang="en-US" sz="3300" b="1" dirty="0">
                <a:solidFill>
                  <a:srgbClr val="0070C0"/>
                </a:solidFill>
              </a:rPr>
              <a:t>Type safety: </a:t>
            </a:r>
            <a:r>
              <a:rPr lang="en-US" dirty="0" smtClean="0"/>
              <a:t>Compile-time type checking to avoid problems that were previously discovered at run-time only. The compiler will catch errors in your queries.</a:t>
            </a:r>
          </a:p>
          <a:p>
            <a:r>
              <a:rPr lang="en-US" sz="3300" b="1" dirty="0">
                <a:solidFill>
                  <a:srgbClr val="0070C0"/>
                </a:solidFill>
              </a:rPr>
              <a:t>Extensive IntelliSense support (enabled by strong-typing): </a:t>
            </a:r>
            <a:r>
              <a:rPr lang="en-US" dirty="0" smtClean="0"/>
              <a:t>Assist developers when writing queries to improve productivity and to help them get up to speed with the new syntax. The editor will guide you when writing queries.</a:t>
            </a:r>
          </a:p>
          <a:p>
            <a:r>
              <a:rPr lang="en-US" sz="3300" b="1" dirty="0">
                <a:solidFill>
                  <a:srgbClr val="0070C0"/>
                </a:solidFill>
              </a:rPr>
              <a:t>Debugger support: </a:t>
            </a:r>
            <a:r>
              <a:rPr lang="en-US" dirty="0" smtClean="0"/>
              <a:t>Allow developers to debug LINQ queries step by step and with rich debugging information.</a:t>
            </a:r>
          </a:p>
          <a:p>
            <a:r>
              <a:rPr lang="en-US" sz="3300" b="1" dirty="0">
                <a:solidFill>
                  <a:srgbClr val="0070C0"/>
                </a:solidFill>
              </a:rPr>
              <a:t>Build on the foundations laid in C# 1.0 and 2.0, VB.NET 7.0 and 8.0: </a:t>
            </a:r>
            <a:r>
              <a:rPr lang="en-US" dirty="0" smtClean="0"/>
              <a:t>Reuse the rich features that have been implemented in the previous versions of the languages.</a:t>
            </a:r>
          </a:p>
          <a:p>
            <a:r>
              <a:rPr lang="en-US" sz="3300" b="1" dirty="0">
                <a:solidFill>
                  <a:srgbClr val="0070C0"/>
                </a:solidFill>
              </a:rPr>
              <a:t>Run on the .NET 2.0 CLR: </a:t>
            </a:r>
            <a:r>
              <a:rPr lang="en-US" dirty="0" smtClean="0"/>
              <a:t>Avoid requiring a new runtime and creating unnecessary deployment hassles.</a:t>
            </a:r>
          </a:p>
          <a:p>
            <a:r>
              <a:rPr lang="en-US" sz="3300" b="1" dirty="0">
                <a:solidFill>
                  <a:srgbClr val="0070C0"/>
                </a:solidFill>
              </a:rPr>
              <a:t>Remain 100% backward compatible: </a:t>
            </a:r>
            <a:r>
              <a:rPr lang="en-US" dirty="0" smtClean="0"/>
              <a:t>Be able to use standard and generic collections, data binding, existing web and Windows Forms controls, and so on.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LINQ’s Requirements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LINQ’s features are a matter of compilers and libraries, not runtime:</a:t>
            </a:r>
          </a:p>
          <a:p>
            <a:pPr lvl="1"/>
            <a:r>
              <a:rPr lang="en-US" smtClean="0"/>
              <a:t>Compiler: C# 3.0 or VB.NET 9.0</a:t>
            </a:r>
          </a:p>
          <a:p>
            <a:pPr lvl="1"/>
            <a:r>
              <a:rPr lang="en-US" smtClean="0"/>
              <a:t>Runtime: .NET 2.0 CLR (SP1 for LINQ to SQL) or later</a:t>
            </a:r>
          </a:p>
          <a:p>
            <a:r>
              <a:rPr lang="en-US" smtClean="0"/>
              <a:t>Development environment:</a:t>
            </a:r>
          </a:p>
          <a:p>
            <a:pPr lvl="1"/>
            <a:r>
              <a:rPr lang="en-US" smtClean="0"/>
              <a:t>IDE:</a:t>
            </a:r>
          </a:p>
          <a:p>
            <a:pPr lvl="2"/>
            <a:r>
              <a:rPr lang="en-US" smtClean="0"/>
              <a:t>Visual C# 2008 Express Edition</a:t>
            </a:r>
          </a:p>
          <a:p>
            <a:pPr lvl="2"/>
            <a:r>
              <a:rPr lang="en-US" smtClean="0"/>
              <a:t>Visual Basic 2008 Express Edition</a:t>
            </a:r>
          </a:p>
          <a:p>
            <a:pPr lvl="2"/>
            <a:r>
              <a:rPr lang="en-US" smtClean="0"/>
              <a:t>Visual Web Developer 2008 Express Edition</a:t>
            </a:r>
          </a:p>
          <a:p>
            <a:pPr lvl="2"/>
            <a:r>
              <a:rPr lang="en-US" smtClean="0"/>
              <a:t>Visual Studio 2008 Standard Edition or higher</a:t>
            </a:r>
          </a:p>
          <a:p>
            <a:pPr lvl="1"/>
            <a:r>
              <a:rPr lang="en-US" smtClean="0"/>
              <a:t>DB server (For LINQ to SQL):</a:t>
            </a:r>
          </a:p>
          <a:p>
            <a:pPr lvl="2"/>
            <a:r>
              <a:rPr lang="en-US" smtClean="0"/>
              <a:t>SQL Server 2005 Express Edition or  SQL Server 2005 CE (included with most versions of Visual Studio)</a:t>
            </a:r>
          </a:p>
          <a:p>
            <a:pPr lvl="2"/>
            <a:r>
              <a:rPr lang="en-US" smtClean="0"/>
              <a:t>SQL Server 2005</a:t>
            </a:r>
          </a:p>
          <a:p>
            <a:pPr lvl="2"/>
            <a:r>
              <a:rPr lang="en-US" smtClean="0"/>
              <a:t>SQL Server 2000a</a:t>
            </a:r>
          </a:p>
          <a:p>
            <a:pPr lvl="2"/>
            <a:r>
              <a:rPr lang="en-US" smtClean="0"/>
              <a:t>A later version of SQL Server9</a:t>
            </a: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LINQ-Related Language Enhancements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Generics: </a:t>
            </a:r>
            <a:r>
              <a:rPr lang="en-US" dirty="0" smtClean="0">
                <a:solidFill>
                  <a:srgbClr val="0070C0"/>
                </a:solidFill>
              </a:rPr>
              <a:t>List&lt;T&gt;</a:t>
            </a:r>
          </a:p>
          <a:p>
            <a:r>
              <a:rPr lang="en-US" dirty="0" smtClean="0"/>
              <a:t>Delegate: </a:t>
            </a:r>
            <a:r>
              <a:rPr lang="en-US" dirty="0" smtClean="0">
                <a:solidFill>
                  <a:srgbClr val="0070C0"/>
                </a:solidFill>
              </a:rPr>
              <a:t>delegate Boolean </a:t>
            </a:r>
            <a:r>
              <a:rPr lang="en-US" dirty="0" err="1" smtClean="0">
                <a:solidFill>
                  <a:srgbClr val="0070C0"/>
                </a:solidFill>
              </a:rPr>
              <a:t>FilterDelegate</a:t>
            </a:r>
            <a:r>
              <a:rPr lang="en-US" dirty="0" smtClean="0">
                <a:solidFill>
                  <a:srgbClr val="0070C0"/>
                </a:solidFill>
              </a:rPr>
              <a:t>(A </a:t>
            </a:r>
            <a:r>
              <a:rPr lang="en-US" dirty="0" err="1" smtClean="0">
                <a:solidFill>
                  <a:srgbClr val="0070C0"/>
                </a:solidFill>
              </a:rPr>
              <a:t>obj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dirty="0" smtClean="0"/>
              <a:t>Anonymous methods: </a:t>
            </a:r>
            <a:r>
              <a:rPr lang="en-US" dirty="0" smtClean="0">
                <a:solidFill>
                  <a:srgbClr val="0070C0"/>
                </a:solidFill>
              </a:rPr>
              <a:t>delegate(Process p) { return p.WorkingSet64 &gt;= 2 * 1024; }</a:t>
            </a:r>
          </a:p>
          <a:p>
            <a:r>
              <a:rPr lang="en-US" dirty="0" smtClean="0"/>
              <a:t>Iterators: </a:t>
            </a:r>
            <a:r>
              <a:rPr lang="en-US" dirty="0">
                <a:solidFill>
                  <a:srgbClr val="0070C0"/>
                </a:solidFill>
              </a:rPr>
              <a:t>yield</a:t>
            </a:r>
          </a:p>
          <a:p>
            <a:r>
              <a:rPr lang="en-US" dirty="0" smtClean="0"/>
              <a:t>Implicitly-typed local variables: </a:t>
            </a:r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>
                <a:solidFill>
                  <a:srgbClr val="0070C0"/>
                </a:solidFill>
              </a:rPr>
              <a:t> delta = 5</a:t>
            </a:r>
          </a:p>
          <a:p>
            <a:r>
              <a:rPr lang="en-US" dirty="0" smtClean="0"/>
              <a:t>Object initializers: </a:t>
            </a:r>
            <a:r>
              <a:rPr lang="en-US" dirty="0" smtClean="0">
                <a:solidFill>
                  <a:srgbClr val="0070C0"/>
                </a:solidFill>
              </a:rPr>
              <a:t>string[] values = {“A”, “B”}</a:t>
            </a:r>
          </a:p>
          <a:p>
            <a:r>
              <a:rPr lang="en-US" dirty="0" smtClean="0"/>
              <a:t>Lambda expressions: </a:t>
            </a:r>
            <a:r>
              <a:rPr lang="en-US" dirty="0" smtClean="0">
                <a:solidFill>
                  <a:srgbClr val="0070C0"/>
                </a:solidFill>
              </a:rPr>
              <a:t>address =&gt; </a:t>
            </a:r>
            <a:r>
              <a:rPr lang="en-US" dirty="0" err="1" smtClean="0">
                <a:solidFill>
                  <a:srgbClr val="0070C0"/>
                </a:solidFill>
              </a:rPr>
              <a:t>address.City</a:t>
            </a:r>
            <a:r>
              <a:rPr lang="en-US" dirty="0" smtClean="0">
                <a:solidFill>
                  <a:srgbClr val="0070C0"/>
                </a:solidFill>
              </a:rPr>
              <a:t> == “Paris”</a:t>
            </a:r>
          </a:p>
          <a:p>
            <a:r>
              <a:rPr lang="en-US" dirty="0" smtClean="0"/>
              <a:t>Extension methods: </a:t>
            </a:r>
            <a:r>
              <a:rPr lang="en-US" dirty="0" smtClean="0">
                <a:solidFill>
                  <a:srgbClr val="0070C0"/>
                </a:solidFill>
              </a:rPr>
              <a:t>static void Dump(this object o)</a:t>
            </a:r>
          </a:p>
          <a:p>
            <a:r>
              <a:rPr lang="en-US" dirty="0" smtClean="0"/>
              <a:t>Anonymous types: </a:t>
            </a:r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>
                <a:solidFill>
                  <a:srgbClr val="0070C0"/>
                </a:solidFill>
              </a:rPr>
              <a:t> mica = new {Name = “Mica”}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0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</TotalTime>
  <Words>806</Words>
  <Application>Microsoft Office PowerPoint</Application>
  <PresentationFormat>On-screen Show (4:3)</PresentationFormat>
  <Paragraphs>109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Intro to LINQ</vt:lpstr>
      <vt:lpstr>Overview</vt:lpstr>
      <vt:lpstr>Why LINQ?</vt:lpstr>
      <vt:lpstr>Why LINQ?</vt:lpstr>
      <vt:lpstr>Before LINQ</vt:lpstr>
      <vt:lpstr>LINQ’s Main Goals</vt:lpstr>
      <vt:lpstr>LINQ’s Other Goals</vt:lpstr>
      <vt:lpstr>LINQ’s Requirements</vt:lpstr>
      <vt:lpstr>LINQ-Related Language Enhancements</vt:lpstr>
      <vt:lpstr>Example: Generic</vt:lpstr>
      <vt:lpstr>Example: Anonymous method</vt:lpstr>
      <vt:lpstr>Example: Iterator</vt:lpstr>
      <vt:lpstr>Example: Implicitly-typed local variables</vt:lpstr>
      <vt:lpstr>Example: Object initializers</vt:lpstr>
      <vt:lpstr>Lambda Expression</vt:lpstr>
      <vt:lpstr>Example: Lambda Expression</vt:lpstr>
      <vt:lpstr>Example: Lambda Expression</vt:lpstr>
      <vt:lpstr>Example: Lambda Expression</vt:lpstr>
      <vt:lpstr>Extension Methods</vt:lpstr>
      <vt:lpstr>Example: Extension Methods</vt:lpstr>
      <vt:lpstr>Example: Extension Methods</vt:lpstr>
      <vt:lpstr>Example: Anonymous type</vt:lpstr>
      <vt:lpstr>Language extensions – All in one</vt:lpstr>
      <vt:lpstr>LINQ Architecture</vt:lpstr>
      <vt:lpstr>LINQ as Language Extensions</vt:lpstr>
      <vt:lpstr>LINQ to Objects</vt:lpstr>
      <vt:lpstr>LINQ to XML (System.Xml.Linq)</vt:lpstr>
      <vt:lpstr>LINQ vs Traditional Ways</vt:lpstr>
      <vt:lpstr>LINQ to SQL (System.Data.Linq.Mapping)</vt:lpstr>
      <vt:lpstr>References</vt:lpstr>
      <vt:lpstr>PowerPoint Presentation</vt:lpstr>
    </vt:vector>
  </TitlesOfParts>
  <Company>106/5A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HUNGVT</dc:creator>
  <cp:lastModifiedBy>saocodon</cp:lastModifiedBy>
  <cp:revision>227</cp:revision>
  <dcterms:created xsi:type="dcterms:W3CDTF">2009-02-10T14:11:16Z</dcterms:created>
  <dcterms:modified xsi:type="dcterms:W3CDTF">2017-06-08T01:42:48Z</dcterms:modified>
</cp:coreProperties>
</file>