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7"/>
  </p:handoutMasterIdLst>
  <p:sldIdLst>
    <p:sldId id="256" r:id="rId2"/>
    <p:sldId id="285" r:id="rId3"/>
    <p:sldId id="287" r:id="rId4"/>
    <p:sldId id="289" r:id="rId5"/>
    <p:sldId id="288" r:id="rId6"/>
    <p:sldId id="286" r:id="rId7"/>
    <p:sldId id="290" r:id="rId8"/>
    <p:sldId id="291" r:id="rId9"/>
    <p:sldId id="292" r:id="rId10"/>
    <p:sldId id="293" r:id="rId11"/>
    <p:sldId id="294" r:id="rId12"/>
    <p:sldId id="351" r:id="rId13"/>
    <p:sldId id="295" r:id="rId14"/>
    <p:sldId id="297" r:id="rId15"/>
    <p:sldId id="298" r:id="rId16"/>
    <p:sldId id="299" r:id="rId17"/>
    <p:sldId id="301" r:id="rId18"/>
    <p:sldId id="325" r:id="rId19"/>
    <p:sldId id="312" r:id="rId20"/>
    <p:sldId id="330" r:id="rId21"/>
    <p:sldId id="350" r:id="rId22"/>
    <p:sldId id="303" r:id="rId23"/>
    <p:sldId id="300" r:id="rId24"/>
    <p:sldId id="302" r:id="rId25"/>
    <p:sldId id="324" r:id="rId26"/>
    <p:sldId id="321" r:id="rId27"/>
    <p:sldId id="308" r:id="rId28"/>
    <p:sldId id="322" r:id="rId29"/>
    <p:sldId id="309" r:id="rId30"/>
    <p:sldId id="317" r:id="rId31"/>
    <p:sldId id="323" r:id="rId32"/>
    <p:sldId id="310" r:id="rId33"/>
    <p:sldId id="326" r:id="rId34"/>
    <p:sldId id="311" r:id="rId35"/>
    <p:sldId id="316" r:id="rId36"/>
    <p:sldId id="327" r:id="rId37"/>
    <p:sldId id="313" r:id="rId38"/>
    <p:sldId id="328" r:id="rId39"/>
    <p:sldId id="314" r:id="rId40"/>
    <p:sldId id="331" r:id="rId41"/>
    <p:sldId id="318" r:id="rId42"/>
    <p:sldId id="319" r:id="rId43"/>
    <p:sldId id="335" r:id="rId44"/>
    <p:sldId id="332" r:id="rId45"/>
    <p:sldId id="333" r:id="rId46"/>
    <p:sldId id="337" r:id="rId47"/>
    <p:sldId id="336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04" r:id="rId61"/>
    <p:sldId id="305" r:id="rId62"/>
    <p:sldId id="307" r:id="rId63"/>
    <p:sldId id="306" r:id="rId64"/>
    <p:sldId id="257" r:id="rId65"/>
    <p:sldId id="27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>
        <p:scale>
          <a:sx n="73" d="100"/>
          <a:sy n="73" d="100"/>
        </p:scale>
        <p:origin x="-2640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0" r:id="rId5"/>
    <p:sldLayoutId id="2147483662" r:id="rId6"/>
    <p:sldLayoutId id="2147483665" r:id="rId7"/>
    <p:sldLayoutId id="2147483663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9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0.wdp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3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5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6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8.wdp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0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1.wdp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2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microsoft.com/office/2007/relationships/hdphoto" Target="../media/hdphoto23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4.wdp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5.wd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 to LINQ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2 – Concepts and LINQ to Objects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33" y="352316"/>
            <a:ext cx="4489604" cy="56674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1833620" cy="23146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943090" cy="11905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42496" cy="6848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to expressions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1339"/>
              </p:ext>
            </p:extLst>
          </p:nvPr>
        </p:nvGraphicFramePr>
        <p:xfrm>
          <a:off x="838200" y="1295400"/>
          <a:ext cx="7620000" cy="54288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1828800"/>
                <a:gridCol w="2667000"/>
                <a:gridCol w="3124200"/>
              </a:tblGrid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Query operator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C#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VB.NET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All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All()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Any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Any()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Average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Average()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Cast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Use an explicitly typed range variable, e.g.:</a:t>
                      </a:r>
                    </a:p>
                    <a:p>
                      <a:r>
                        <a:rPr lang="en-US" sz="1400" b="0" smtClean="0">
                          <a:solidFill>
                            <a:srgbClr val="0070C0"/>
                          </a:solidFill>
                        </a:rPr>
                        <a:t>from</a:t>
                      </a:r>
                      <a:r>
                        <a:rPr lang="en-US" sz="1400" b="0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baseline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sz="1400" b="0" baseline="0" smtClean="0">
                          <a:solidFill>
                            <a:srgbClr val="0070C0"/>
                          </a:solidFill>
                        </a:rPr>
                        <a:t> i in numbers</a:t>
                      </a:r>
                      <a:endParaRPr lang="en-US" sz="1400" b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From … As …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Count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Count()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Distinct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Distinct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GroupBy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group … by …</a:t>
                      </a:r>
                    </a:p>
                    <a:p>
                      <a:r>
                        <a:rPr lang="en-US" sz="1400" b="1" smtClean="0"/>
                        <a:t>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group … by … into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Group … By … Into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GroupJoin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join … in … on … equals … into 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Group Join … In … On …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Join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join … in … on … equals 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From x In …, y In … Where </a:t>
                      </a:r>
                      <a:r>
                        <a:rPr lang="en-US" sz="1400" err="1" smtClean="0"/>
                        <a:t>x.a</a:t>
                      </a:r>
                      <a:r>
                        <a:rPr lang="en-US" sz="1400" smtClean="0"/>
                        <a:t> = </a:t>
                      </a:r>
                      <a:r>
                        <a:rPr lang="en-US" sz="1400" err="1" smtClean="0"/>
                        <a:t>y.b</a:t>
                      </a:r>
                      <a:endParaRPr lang="en-US" sz="1400" smtClean="0"/>
                    </a:p>
                    <a:p>
                      <a:r>
                        <a:rPr lang="en-US" sz="1400" b="1" smtClean="0"/>
                        <a:t>or</a:t>
                      </a:r>
                    </a:p>
                    <a:p>
                      <a:r>
                        <a:rPr lang="en-US" sz="1400" smtClean="0"/>
                        <a:t>Join … [As …] In … On …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LongCount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 </a:t>
                      </a:r>
                      <a:r>
                        <a:rPr lang="en-US" sz="1400" err="1" smtClean="0"/>
                        <a:t>LongCount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baseline="0" smtClean="0"/>
                        <a:t>()</a:t>
                      </a:r>
                      <a:endParaRPr lang="en-US" sz="1400" smtClean="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Max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Max()</a:t>
                      </a:r>
                      <a:endParaRPr lang="en-US" sz="1400"/>
                    </a:p>
                  </a:txBody>
                  <a:tcPr/>
                </a:tc>
              </a:tr>
              <a:tr h="323427">
                <a:tc>
                  <a:txBody>
                    <a:bodyPr/>
                    <a:lstStyle/>
                    <a:p>
                      <a:r>
                        <a:rPr lang="en-US" sz="1400" smtClean="0"/>
                        <a:t>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Min()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6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Operators to expressions (cont.)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9867"/>
              </p:ext>
            </p:extLst>
          </p:nvPr>
        </p:nvGraphicFramePr>
        <p:xfrm>
          <a:off x="838200" y="1524000"/>
          <a:ext cx="7620000" cy="50292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1828800"/>
                <a:gridCol w="2667000"/>
                <a:gridCol w="3124200"/>
              </a:tblGrid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Query operator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C#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VB.NET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</a:t>
                      </a:r>
                      <a:r>
                        <a:rPr lang="en-US" sz="1400" smtClean="0"/>
                        <a:t> 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Order By …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OrderByDescending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 smtClean="0"/>
                        <a:t>orderby</a:t>
                      </a:r>
                      <a:r>
                        <a:rPr lang="en-US" sz="1400" smtClean="0"/>
                        <a:t> … descending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Order By … Descending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Select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Select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Select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SelectMany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Multiple </a:t>
                      </a:r>
                      <a:r>
                        <a:rPr lang="en-US" sz="1400" b="1" smtClean="0">
                          <a:solidFill>
                            <a:srgbClr val="0070C0"/>
                          </a:solidFill>
                        </a:rPr>
                        <a:t>from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smtClean="0"/>
                        <a:t>clauses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Multiple </a:t>
                      </a:r>
                      <a:r>
                        <a:rPr lang="en-US" sz="1400" b="1" smtClean="0">
                          <a:solidFill>
                            <a:srgbClr val="0070C0"/>
                          </a:solidFill>
                        </a:rPr>
                        <a:t>From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smtClean="0"/>
                        <a:t>clauses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Skip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Skip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SkipWhile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Skip While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Sum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 … In … Into</a:t>
                      </a:r>
                      <a:r>
                        <a:rPr lang="en-US" sz="1400" baseline="0" smtClean="0"/>
                        <a:t>  … Sum()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Take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Take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TakeWhile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N/A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Take While</a:t>
                      </a:r>
                      <a:endParaRPr lang="en-US" sz="140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ThenBy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</a:t>
                      </a:r>
                      <a:r>
                        <a:rPr lang="en-US" sz="1400" baseline="0" smtClean="0"/>
                        <a:t> …, 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Order By …, …</a:t>
                      </a:r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ThenByDescending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</a:t>
                      </a:r>
                      <a:r>
                        <a:rPr lang="en-US" sz="1400" baseline="0" smtClean="0"/>
                        <a:t> …, … descending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Order By …, … D</a:t>
                      </a:r>
                      <a:r>
                        <a:rPr lang="en-US" sz="1400" baseline="0" smtClean="0"/>
                        <a:t>escending</a:t>
                      </a:r>
                      <a:endParaRPr lang="en-US" sz="1400" smtClean="0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r>
                        <a:rPr lang="en-US" sz="1400" smtClean="0"/>
                        <a:t>Where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where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Where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3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Deferred query execution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</a:t>
            </a:r>
            <a:r>
              <a:rPr lang="en-US"/>
              <a:t>query is not executed at the point where it is defined, it is executed when you attempt to foreach over </a:t>
            </a:r>
            <a:r>
              <a:rPr lang="en-US" smtClean="0"/>
              <a:t>it.</a:t>
            </a:r>
          </a:p>
          <a:p>
            <a:r>
              <a:rPr lang="en-US" smtClean="0"/>
              <a:t>A </a:t>
            </a:r>
            <a:r>
              <a:rPr lang="en-US"/>
              <a:t>query declaration results in a first class </a:t>
            </a:r>
            <a:r>
              <a:rPr lang="en-US" smtClean="0"/>
              <a:t>object </a:t>
            </a:r>
            <a:r>
              <a:rPr lang="en-US"/>
              <a:t>that represents the query, not the result of executing it</a:t>
            </a:r>
            <a:r>
              <a:rPr lang="en-US" smtClean="0"/>
              <a:t>.</a:t>
            </a:r>
          </a:p>
          <a:p>
            <a:r>
              <a:rPr lang="en-US"/>
              <a:t>Think of it like an ADO </a:t>
            </a:r>
            <a:r>
              <a:rPr lang="en-US" smtClean="0"/>
              <a:t>command object</a:t>
            </a:r>
            <a:r>
              <a:rPr lang="en-US"/>
              <a:t>. Defining one and setting its command text does not cause it to execute the query, and you can exectute it multiple times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DLLs and namespaces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4500"/>
              </p:ext>
            </p:extLst>
          </p:nvPr>
        </p:nvGraphicFramePr>
        <p:xfrm>
          <a:off x="609600" y="1828796"/>
          <a:ext cx="7924800" cy="43434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2819400"/>
                <a:gridCol w="2362200"/>
                <a:gridCol w="2743200"/>
              </a:tblGrid>
              <a:tr h="718976">
                <a:tc>
                  <a:txBody>
                    <a:bodyPr/>
                    <a:lstStyle/>
                    <a:p>
                      <a:r>
                        <a:rPr lang="en-US" sz="1400" smtClean="0"/>
                        <a:t>Assembly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Namespace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Purpose</a:t>
                      </a:r>
                      <a:endParaRPr lang="en-US" sz="1400"/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r>
                        <a:rPr lang="en-US" sz="1400" smtClean="0"/>
                        <a:t>System.Core.dll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System.Linq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LINQ</a:t>
                      </a:r>
                      <a:r>
                        <a:rPr lang="en-US" sz="1400" baseline="0" smtClean="0"/>
                        <a:t> to Objects</a:t>
                      </a:r>
                      <a:endParaRPr lang="en-US" sz="1400"/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System.Linq.Expressions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 Work with expression trees</a:t>
                      </a:r>
                    </a:p>
                    <a:p>
                      <a:r>
                        <a:rPr lang="en-US" sz="1400" smtClean="0"/>
                        <a:t>- Create your own </a:t>
                      </a:r>
                      <a:r>
                        <a:rPr lang="en-US" sz="1400" err="1" smtClean="0"/>
                        <a:t>IQueryable</a:t>
                      </a:r>
                      <a:endParaRPr lang="en-US" sz="1400"/>
                    </a:p>
                  </a:txBody>
                  <a:tcPr/>
                </a:tc>
              </a:tr>
              <a:tr h="748523">
                <a:tc>
                  <a:txBody>
                    <a:bodyPr/>
                    <a:lstStyle/>
                    <a:p>
                      <a:r>
                        <a:rPr lang="en-US" sz="1400" smtClean="0"/>
                        <a:t>System.Data.Linq.dll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(All)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LINQ to SQL</a:t>
                      </a:r>
                      <a:endParaRPr lang="en-US" sz="1400"/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r>
                        <a:rPr lang="en-US" sz="1400" smtClean="0"/>
                        <a:t>System.Xml.Linq.dll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(All)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LINQ to</a:t>
                      </a:r>
                      <a:r>
                        <a:rPr lang="en-US" sz="1400" baseline="0" smtClean="0"/>
                        <a:t> XML</a:t>
                      </a:r>
                      <a:endParaRPr lang="en-US" sz="1400"/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r>
                        <a:rPr lang="en-US" sz="1400" smtClean="0"/>
                        <a:t>System.Data.DataSetExtensions.dll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(All)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LINQ for </a:t>
                      </a:r>
                      <a:r>
                        <a:rPr lang="en-US" sz="1400" err="1" smtClean="0"/>
                        <a:t>DataSet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5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</a:t>
            </a:r>
            <a:r>
              <a:rPr lang="en-US" smtClean="0"/>
              <a:t>DLLs </a:t>
            </a:r>
            <a:r>
              <a:rPr lang="en-US"/>
              <a:t>and </a:t>
            </a:r>
            <a:r>
              <a:rPr lang="en-US" smtClean="0"/>
              <a:t>namespaces (cont.)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25214"/>
              </p:ext>
            </p:extLst>
          </p:nvPr>
        </p:nvGraphicFramePr>
        <p:xfrm>
          <a:off x="609600" y="1600200"/>
          <a:ext cx="7965440" cy="4709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955040"/>
                <a:gridCol w="1981200"/>
                <a:gridCol w="5029200"/>
              </a:tblGrid>
              <a:tr h="533404">
                <a:tc>
                  <a:txBody>
                    <a:bodyPr/>
                    <a:lstStyle/>
                    <a:p>
                      <a:r>
                        <a:rPr lang="en-US" sz="1400" smtClean="0"/>
                        <a:t>Assembly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Namespace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Purpose</a:t>
                      </a:r>
                      <a:endParaRPr lang="en-US" sz="1400"/>
                    </a:p>
                  </a:txBody>
                  <a:tcPr/>
                </a:tc>
              </a:tr>
              <a:tr h="424028">
                <a:tc gridSpan="3">
                  <a:txBody>
                    <a:bodyPr/>
                    <a:lstStyle/>
                    <a:p>
                      <a:r>
                        <a:rPr lang="en-US" sz="1400" smtClean="0"/>
                        <a:t>System.Core.dll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>
                          <a:solidFill>
                            <a:srgbClr val="0070C0"/>
                          </a:solidFill>
                        </a:rPr>
                        <a:t>Action</a:t>
                      </a:r>
                      <a:r>
                        <a:rPr lang="en-US" sz="1400" smtClean="0"/>
                        <a:t> and </a:t>
                      </a:r>
                      <a:r>
                        <a:rPr lang="en-US" sz="1400" b="1" err="1" smtClean="0">
                          <a:solidFill>
                            <a:srgbClr val="0070C0"/>
                          </a:solidFill>
                        </a:rPr>
                        <a:t>Func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smtClean="0"/>
                        <a:t>delegate types</a:t>
                      </a:r>
                      <a:endParaRPr lang="en-US" sz="1400"/>
                    </a:p>
                  </a:txBody>
                  <a:tcPr/>
                </a:tc>
              </a:tr>
              <a:tr h="74852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System.Linq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smtClean="0"/>
                        <a:t>Enumerable  class (Extension methods for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IEnumerable&lt;T&gt;</a:t>
                      </a:r>
                      <a:r>
                        <a:rPr lang="en-US" sz="140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400" smtClean="0"/>
                        <a:t> and 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lang="en-US" sz="1400" smtClean="0"/>
                        <a:t>interfaces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Queryable</a:t>
                      </a:r>
                      <a:r>
                        <a:rPr lang="en-US" sz="1400" smtClean="0"/>
                        <a:t> class (extension methods for 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r>
                        <a:rPr lang="en-US" sz="140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IQueryProvider</a:t>
                      </a:r>
                      <a:r>
                        <a:rPr lang="en-US" sz="1400" smtClean="0"/>
                        <a:t> interface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QueryExpression</a:t>
                      </a:r>
                      <a:r>
                        <a:rPr lang="en-US" sz="1400" smtClean="0"/>
                        <a:t> class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smtClean="0"/>
                        <a:t>Companion interfaces and classes for query operators: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IGrouping&lt;TKey, 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TElement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ILookup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TElement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IOrderedEnumerable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TElement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IOrderedQueryable</a:t>
                      </a:r>
                      <a:endParaRPr lang="en-US" sz="1400" b="1" kern="120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IOrderedQueryable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Lookup&lt;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TElement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b="1" kern="120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 smtClean="0"/>
                        <a:t>System.Linq.Expressions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Expression&lt;</a:t>
                      </a:r>
                      <a:r>
                        <a:rPr lang="en-US" sz="1400" b="1" kern="120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TDelegate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smtClean="0"/>
                        <a:t> class and other classes that enable expression trees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4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</a:t>
            </a:r>
            <a:r>
              <a:rPr lang="en-US" smtClean="0"/>
              <a:t>DLLs </a:t>
            </a:r>
            <a:r>
              <a:rPr lang="en-US"/>
              <a:t>and </a:t>
            </a:r>
            <a:r>
              <a:rPr lang="en-US" smtClean="0"/>
              <a:t>namespaces (cont.)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96811"/>
              </p:ext>
            </p:extLst>
          </p:nvPr>
        </p:nvGraphicFramePr>
        <p:xfrm>
          <a:off x="609600" y="1810864"/>
          <a:ext cx="7965440" cy="44375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955040"/>
                <a:gridCol w="2321560"/>
                <a:gridCol w="4688840"/>
              </a:tblGrid>
              <a:tr h="533404">
                <a:tc>
                  <a:txBody>
                    <a:bodyPr/>
                    <a:lstStyle/>
                    <a:p>
                      <a:r>
                        <a:rPr lang="en-US" sz="1400" smtClean="0"/>
                        <a:t>Assembly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Namespace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Purpose</a:t>
                      </a:r>
                      <a:endParaRPr lang="en-US" sz="1400"/>
                    </a:p>
                  </a:txBody>
                  <a:tcPr/>
                </a:tc>
              </a:tr>
              <a:tr h="424028">
                <a:tc gridSpan="3">
                  <a:txBody>
                    <a:bodyPr/>
                    <a:lstStyle/>
                    <a:p>
                      <a:r>
                        <a:rPr lang="en-US" sz="1400" smtClean="0"/>
                        <a:t>System.Data.DataSetExtensions.dll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System.Data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Classes for LINQ to DataSet, such as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TypedTableBase&lt;T&gt;</a:t>
                      </a:r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DataRowComparer</a:t>
                      </a:r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DataTableExtensions</a:t>
                      </a:r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DataRowExtensions</a:t>
                      </a:r>
                      <a:endParaRPr lang="en-US" sz="1400" b="1" kern="120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408">
                <a:tc gridSpan="3">
                  <a:txBody>
                    <a:bodyPr/>
                    <a:lstStyle/>
                    <a:p>
                      <a:r>
                        <a:rPr lang="en-US" sz="1400" smtClean="0"/>
                        <a:t>System.Data.Linq.dll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52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System.Data.Linq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Classes for LINQ to SQL, such as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DataContext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Table&lt;TEntity&gt;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EntitySet&lt;TEntity&gt;</a:t>
                      </a:r>
                      <a:endParaRPr lang="en-US" sz="1400" b="1" kern="120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167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System.Data.Linq.Mapping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Classes and attributes for LINQ to SQL, such as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ColumnAttribute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FunctionAttribute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TableAttribute</a:t>
                      </a:r>
                      <a:endParaRPr lang="en-US" sz="1400" b="1" kern="120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89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System.Data.Linq.SqlClient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The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SqlMethods </a:t>
                      </a:r>
                      <a:r>
                        <a:rPr lang="en-US" sz="1400" smtClean="0"/>
                        <a:t>and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SqlHelpers </a:t>
                      </a:r>
                      <a:r>
                        <a:rPr lang="en-US" sz="1400" smtClean="0"/>
                        <a:t>classes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5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</a:t>
            </a:r>
            <a:r>
              <a:rPr lang="en-US" smtClean="0"/>
              <a:t>DLLs </a:t>
            </a:r>
            <a:r>
              <a:rPr lang="en-US"/>
              <a:t>and </a:t>
            </a:r>
            <a:r>
              <a:rPr lang="en-US" smtClean="0"/>
              <a:t>namespaces (cont.)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65862"/>
              </p:ext>
            </p:extLst>
          </p:nvPr>
        </p:nvGraphicFramePr>
        <p:xfrm>
          <a:off x="609600" y="1963265"/>
          <a:ext cx="7965440" cy="33148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955040"/>
                <a:gridCol w="2321560"/>
                <a:gridCol w="4688840"/>
              </a:tblGrid>
              <a:tr h="570416">
                <a:tc>
                  <a:txBody>
                    <a:bodyPr/>
                    <a:lstStyle/>
                    <a:p>
                      <a:r>
                        <a:rPr lang="en-US" sz="1400" smtClean="0"/>
                        <a:t>Assembly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Namespace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Purpose</a:t>
                      </a:r>
                      <a:endParaRPr lang="en-US" sz="1400"/>
                    </a:p>
                  </a:txBody>
                  <a:tcPr/>
                </a:tc>
              </a:tr>
              <a:tr h="459204">
                <a:tc gridSpan="3">
                  <a:txBody>
                    <a:bodyPr/>
                    <a:lstStyle/>
                    <a:p>
                      <a:r>
                        <a:rPr lang="en-US" sz="1400" smtClean="0"/>
                        <a:t>System.Xml.Linq.dll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46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System.Xml.Linq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Classes for LINQ to XML, such as 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XObject, XNode, XElement, XAttribute, XText, XDocument, 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4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XStreamingElement</a:t>
                      </a:r>
                      <a:endParaRPr lang="en-US" sz="1400" b="1" kern="120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245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System. Xml.Schema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Extensions class that provides extension  methods to deal with XML schemas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227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System. Xml.XPath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Extensions class that provides extension methods to deal with XPath expressions and to create XPathNavigator objects from XNode instances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7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our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Requirement:</a:t>
            </a:r>
          </a:p>
          <a:p>
            <a:pPr lvl="1"/>
            <a:r>
              <a:rPr lang="en-US"/>
              <a:t>The object model should be rich enough to enable a variety of LINQ queries.</a:t>
            </a:r>
          </a:p>
          <a:p>
            <a:pPr lvl="1"/>
            <a:r>
              <a:rPr lang="en-US"/>
              <a:t>It should deal with objects in memory, XML documents, and relational </a:t>
            </a:r>
            <a:r>
              <a:rPr lang="en-US" smtClean="0"/>
              <a:t>data, both </a:t>
            </a:r>
            <a:r>
              <a:rPr lang="en-US"/>
              <a:t>independently and in combination</a:t>
            </a:r>
            <a:r>
              <a:rPr lang="en-US" smtClean="0"/>
              <a:t>.</a:t>
            </a:r>
          </a:p>
          <a:p>
            <a:pPr lvl="1"/>
            <a:r>
              <a:rPr lang="en-US"/>
              <a:t>It should include ASP.NET web sites as well as Windows Forms applications.</a:t>
            </a:r>
          </a:p>
          <a:p>
            <a:pPr lvl="1"/>
            <a:r>
              <a:rPr lang="en-US"/>
              <a:t>It should involve queries to local data stores as well as to external </a:t>
            </a:r>
            <a:r>
              <a:rPr lang="en-US" smtClean="0"/>
              <a:t>data sources</a:t>
            </a:r>
            <a:r>
              <a:rPr lang="en-US"/>
              <a:t>, such as public web services.</a:t>
            </a:r>
          </a:p>
        </p:txBody>
      </p:sp>
    </p:spTree>
    <p:extLst>
      <p:ext uri="{BB962C8B-B14F-4D97-AF65-F5344CB8AC3E}">
        <p14:creationId xmlns:p14="http://schemas.microsoft.com/office/powerpoint/2010/main" val="29585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LINQ </a:t>
            </a:r>
            <a:r>
              <a:rPr lang="en-US" smtClean="0"/>
              <a:t>query:</a:t>
            </a:r>
          </a:p>
          <a:p>
            <a:pPr lvl="1"/>
            <a:r>
              <a:rPr lang="en-US" smtClean="0"/>
              <a:t>Is </a:t>
            </a:r>
            <a:r>
              <a:rPr lang="en-US"/>
              <a:t>lazy </a:t>
            </a:r>
            <a:r>
              <a:rPr lang="en-US" smtClean="0"/>
              <a:t>binding</a:t>
            </a:r>
          </a:p>
          <a:p>
            <a:pPr lvl="1"/>
            <a:r>
              <a:rPr lang="en-US" smtClean="0"/>
              <a:t>Can be nested</a:t>
            </a:r>
          </a:p>
          <a:p>
            <a:pPr lvl="1"/>
            <a:r>
              <a:rPr lang="en-US" smtClean="0"/>
              <a:t>Can be parameterized</a:t>
            </a:r>
            <a:endParaRPr lang="en-US"/>
          </a:p>
          <a:p>
            <a:r>
              <a:rPr lang="en-US" smtClean="0"/>
              <a:t>There are many ways to write a query to achieve a goal:</a:t>
            </a:r>
          </a:p>
          <a:p>
            <a:pPr lvl="1"/>
            <a:r>
              <a:rPr lang="en-US" smtClean="0"/>
              <a:t>Use query operators only</a:t>
            </a:r>
          </a:p>
          <a:p>
            <a:pPr lvl="1"/>
            <a:r>
              <a:rPr lang="en-US" smtClean="0"/>
              <a:t>Use query expressions only</a:t>
            </a:r>
          </a:p>
          <a:p>
            <a:pPr lvl="1"/>
            <a:r>
              <a:rPr lang="en-US" smtClean="0"/>
              <a:t>Use both</a:t>
            </a:r>
          </a:p>
          <a:p>
            <a:pPr lvl="1"/>
            <a:r>
              <a:rPr lang="en-US" smtClean="0"/>
              <a:t>Change the order of query operators/phrase</a:t>
            </a:r>
          </a:p>
          <a:p>
            <a:pPr lvl="1"/>
            <a:r>
              <a:rPr lang="en-US" smtClean="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894513" cy="42862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Lazy binding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62400"/>
            <a:ext cx="1552575" cy="10287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530737" y="3378926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3810000" cy="609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114800"/>
            <a:ext cx="2057400" cy="22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5218611"/>
            <a:ext cx="2057400" cy="22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4826726"/>
            <a:ext cx="1828800" cy="22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2"/>
            <a:endCxn id="8" idx="1"/>
          </p:cNvCxnSpPr>
          <p:nvPr/>
        </p:nvCxnSpPr>
        <p:spPr>
          <a:xfrm>
            <a:off x="1981200" y="5055326"/>
            <a:ext cx="762000" cy="2775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5638800" y="4229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4800600" y="4724400"/>
            <a:ext cx="2209800" cy="608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0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Sequence</a:t>
            </a:r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mtClean="0"/>
              <a:t>Iterator</a:t>
            </a:r>
          </a:p>
          <a:p>
            <a:r>
              <a:rPr lang="en-US"/>
              <a:t>Query </a:t>
            </a:r>
            <a:r>
              <a:rPr lang="en-US" smtClean="0"/>
              <a:t>operator</a:t>
            </a:r>
          </a:p>
          <a:p>
            <a:r>
              <a:rPr lang="en-US" smtClean="0"/>
              <a:t>Query expression</a:t>
            </a:r>
          </a:p>
          <a:p>
            <a:r>
              <a:rPr lang="en-US" smtClean="0"/>
              <a:t>Deferred query execution</a:t>
            </a:r>
          </a:p>
          <a:p>
            <a:r>
              <a:rPr lang="en-US" smtClean="0"/>
              <a:t>LINQ DLLs and namespaces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6" y="1295400"/>
            <a:ext cx="7446550" cy="496252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Nested queries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3648075" cy="13144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>
            <a:off x="7741920" y="2882537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Parameterized queries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800"/>
            <a:ext cx="2667000" cy="4762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14550"/>
            <a:ext cx="8113713" cy="26289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495800" y="4800600"/>
            <a:ext cx="377439" cy="762000"/>
          </a:xfrm>
          <a:prstGeom prst="downArrow">
            <a:avLst>
              <a:gd name="adj1" fmla="val 4999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Different ways to write queries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792788" cy="516903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18" r="48420"/>
          <a:stretch/>
        </p:blipFill>
        <p:spPr bwMode="auto">
          <a:xfrm>
            <a:off x="6705600" y="2438400"/>
            <a:ext cx="1950448" cy="427835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6934200" y="1854926"/>
            <a:ext cx="7620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to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</a:t>
            </a:r>
            <a:r>
              <a:rPr lang="en-US" smtClean="0"/>
              <a:t>llows </a:t>
            </a:r>
            <a:r>
              <a:rPr lang="en-US"/>
              <a:t>us to query collections of objects </a:t>
            </a:r>
            <a:r>
              <a:rPr lang="en-US" smtClean="0"/>
              <a:t>in memory</a:t>
            </a:r>
          </a:p>
          <a:p>
            <a:r>
              <a:rPr lang="en-US" smtClean="0"/>
              <a:t>A </a:t>
            </a:r>
            <a:r>
              <a:rPr lang="en-US"/>
              <a:t>collection </a:t>
            </a:r>
            <a:r>
              <a:rPr lang="en-US" smtClean="0"/>
              <a:t>queryable </a:t>
            </a:r>
            <a:r>
              <a:rPr lang="en-US"/>
              <a:t>through LINQ to </a:t>
            </a:r>
            <a:r>
              <a:rPr lang="en-US" smtClean="0"/>
              <a:t>Objects has to and only has to implements </a:t>
            </a:r>
            <a:r>
              <a:rPr lang="en-US"/>
              <a:t>the </a:t>
            </a:r>
            <a:r>
              <a:rPr lang="en-US" b="1">
                <a:solidFill>
                  <a:srgbClr val="0070C0"/>
                </a:solidFill>
              </a:rPr>
              <a:t>IEnumerable&lt;T&gt;</a:t>
            </a:r>
            <a:r>
              <a:rPr lang="en-US"/>
              <a:t> </a:t>
            </a:r>
            <a:r>
              <a:rPr lang="en-US" smtClean="0"/>
              <a:t>interface:</a:t>
            </a:r>
          </a:p>
          <a:p>
            <a:pPr lvl="1"/>
            <a:r>
              <a:rPr lang="en-US" smtClean="0"/>
              <a:t>Arrays (typed and untyped)</a:t>
            </a:r>
          </a:p>
          <a:p>
            <a:pPr lvl="1"/>
            <a:r>
              <a:rPr lang="en-US" smtClean="0"/>
              <a:t>Generic lists</a:t>
            </a:r>
          </a:p>
          <a:p>
            <a:pPr lvl="1"/>
            <a:r>
              <a:rPr lang="en-US" smtClean="0"/>
              <a:t>Generic dictionaries</a:t>
            </a:r>
          </a:p>
          <a:p>
            <a:pPr lvl="1"/>
            <a:r>
              <a:rPr lang="en-US" smtClean="0"/>
              <a:t>String</a:t>
            </a:r>
          </a:p>
          <a:p>
            <a:pPr lvl="1"/>
            <a:r>
              <a:rPr lang="en-US" smtClean="0"/>
              <a:t>Custom collections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Query a sequence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473912" cy="499934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33" r="53046"/>
          <a:stretch/>
        </p:blipFill>
        <p:spPr bwMode="auto">
          <a:xfrm>
            <a:off x="7201989" y="3962400"/>
            <a:ext cx="1484811" cy="2741839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Bent-Up Arrow 2"/>
          <p:cNvSpPr/>
          <p:nvPr/>
        </p:nvSpPr>
        <p:spPr>
          <a:xfrm flipV="1">
            <a:off x="7467600" y="3378926"/>
            <a:ext cx="7620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Projection</a:t>
            </a:r>
          </a:p>
          <a:p>
            <a:r>
              <a:rPr lang="en-US" smtClean="0"/>
              <a:t>Filtering</a:t>
            </a:r>
          </a:p>
          <a:p>
            <a:r>
              <a:rPr lang="en-US" smtClean="0"/>
              <a:t>Set</a:t>
            </a:r>
          </a:p>
          <a:p>
            <a:r>
              <a:rPr lang="en-US" smtClean="0"/>
              <a:t>Conversion</a:t>
            </a:r>
          </a:p>
          <a:p>
            <a:r>
              <a:rPr lang="en-US" smtClean="0"/>
              <a:t>Aggregate</a:t>
            </a:r>
          </a:p>
          <a:p>
            <a:r>
              <a:rPr lang="en-US" smtClean="0"/>
              <a:t>Ordering</a:t>
            </a:r>
          </a:p>
          <a:p>
            <a:r>
              <a:rPr lang="en-US" smtClean="0"/>
              <a:t>Grouping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Joining</a:t>
            </a:r>
          </a:p>
          <a:p>
            <a:r>
              <a:rPr lang="en-US" smtClean="0"/>
              <a:t>Partitioning</a:t>
            </a:r>
          </a:p>
          <a:p>
            <a:r>
              <a:rPr lang="en-US" smtClean="0"/>
              <a:t>Concatenation</a:t>
            </a:r>
          </a:p>
          <a:p>
            <a:r>
              <a:rPr lang="en-US" smtClean="0"/>
              <a:t>Quantifier</a:t>
            </a:r>
          </a:p>
          <a:p>
            <a:r>
              <a:rPr lang="en-US" smtClean="0"/>
              <a:t>Generation</a:t>
            </a:r>
          </a:p>
          <a:p>
            <a:r>
              <a:rPr lang="en-US" smtClean="0"/>
              <a:t>Element</a:t>
            </a:r>
          </a:p>
          <a:p>
            <a:r>
              <a:rPr lang="en-US" smtClean="0"/>
              <a:t>Equality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371600"/>
            <a:ext cx="4314825" cy="23050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90406"/>
            <a:ext cx="4333875" cy="28384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838200" y="2902132"/>
            <a:ext cx="3276600" cy="762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smtClean="0">
                <a:solidFill>
                  <a:srgbClr val="FFFF00"/>
                </a:solidFill>
              </a:rPr>
              <a:t>SelectMany</a:t>
            </a:r>
            <a:r>
              <a:rPr lang="en-US" sz="1400" b="1">
                <a:solidFill>
                  <a:srgbClr val="FFFF00"/>
                </a:solidFill>
              </a:rPr>
              <a:t>() </a:t>
            </a:r>
            <a:r>
              <a:rPr lang="en-US" sz="1400"/>
              <a:t>produces a single overall result that contains concatenated </a:t>
            </a:r>
            <a:r>
              <a:rPr lang="en-US" sz="1400" smtClean="0"/>
              <a:t>sub-collections </a:t>
            </a:r>
            <a:r>
              <a:rPr lang="en-US" sz="1400"/>
              <a:t>from each source value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5562600" y="3836126"/>
            <a:ext cx="2362200" cy="649069"/>
          </a:xfrm>
          <a:prstGeom prst="wedgeRectCallout">
            <a:avLst>
              <a:gd name="adj1" fmla="val -372"/>
              <a:gd name="adj2" fmla="val -72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Select()</a:t>
            </a:r>
            <a:r>
              <a:rPr lang="en-US" sz="1400"/>
              <a:t> produces one result value for every source </a:t>
            </a:r>
            <a:r>
              <a:rPr lang="en-US" sz="1400" smtClean="0"/>
              <a:t>value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5105400" y="5609681"/>
            <a:ext cx="35814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* </a:t>
            </a:r>
            <a:r>
              <a:rPr lang="en-US" sz="1400" b="1" smtClean="0"/>
              <a:t>Note: </a:t>
            </a:r>
            <a:r>
              <a:rPr lang="en-US" sz="1400" smtClean="0"/>
              <a:t>In </a:t>
            </a:r>
            <a:r>
              <a:rPr lang="en-US" sz="1400"/>
              <a:t>the demo, the selector (transform) function selects the array of flowers from each source value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" y="1352006"/>
            <a:ext cx="38100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- </a:t>
            </a:r>
            <a:r>
              <a:rPr lang="en-US" sz="1400" b="1" smtClean="0">
                <a:solidFill>
                  <a:srgbClr val="FFFF00"/>
                </a:solidFill>
              </a:rPr>
              <a:t>Projection</a:t>
            </a:r>
            <a:r>
              <a:rPr lang="en-US" sz="1400" smtClean="0"/>
              <a:t> is transforming </a:t>
            </a:r>
            <a:r>
              <a:rPr lang="en-US" sz="1400"/>
              <a:t>an object into a new form that often consists only of those properties that will be subsequently used. </a:t>
            </a:r>
            <a:endParaRPr lang="en-US" sz="1400" smtClean="0"/>
          </a:p>
          <a:p>
            <a:r>
              <a:rPr lang="en-US" sz="1400" smtClean="0"/>
              <a:t>- By </a:t>
            </a:r>
            <a:r>
              <a:rPr lang="en-US" sz="1400"/>
              <a:t>using projection, you can construct a new type that is built from each object. </a:t>
            </a:r>
          </a:p>
        </p:txBody>
      </p:sp>
    </p:spTree>
    <p:extLst>
      <p:ext uri="{BB962C8B-B14F-4D97-AF65-F5344CB8AC3E}">
        <p14:creationId xmlns:p14="http://schemas.microsoft.com/office/powerpoint/2010/main" val="160341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 (cont.)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534226" cy="5011782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630" y="2295526"/>
            <a:ext cx="1973570" cy="441007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010400" y="1715589"/>
            <a:ext cx="7620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Filtering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(also </a:t>
            </a:r>
            <a:r>
              <a:rPr lang="en-US" b="1">
                <a:solidFill>
                  <a:srgbClr val="0070C0"/>
                </a:solidFill>
              </a:rPr>
              <a:t>selection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/>
              <a:t>is restricting the result set to contain only those elements that satisfy a specified condition. </a:t>
            </a:r>
          </a:p>
          <a:p>
            <a:pPr lvl="1"/>
            <a:r>
              <a:rPr lang="en-US" smtClean="0"/>
              <a:t>E.g. We want to filter a </a:t>
            </a:r>
            <a:r>
              <a:rPr lang="en-US"/>
              <a:t>sequence of characters. The </a:t>
            </a:r>
            <a:r>
              <a:rPr lang="en-US" smtClean="0"/>
              <a:t>filtering predicate specifies </a:t>
            </a:r>
            <a:r>
              <a:rPr lang="en-US"/>
              <a:t>that the character must be 'A</a:t>
            </a:r>
            <a:r>
              <a:rPr lang="en-US" smtClean="0"/>
              <a:t>'. Here is the result:</a:t>
            </a:r>
            <a:endParaRPr lang="en-US"/>
          </a:p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62475"/>
            <a:ext cx="2990850" cy="13049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6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Filtering (cont.)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485063" cy="41529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2971800"/>
            <a:ext cx="1381125" cy="18859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8001000" y="2388326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Everything </a:t>
            </a:r>
            <a:r>
              <a:rPr lang="en-US"/>
              <a:t>that implements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IEnumerable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&lt;T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&gt;:</a:t>
            </a:r>
          </a:p>
          <a:p>
            <a:pPr lvl="1"/>
            <a:r>
              <a:rPr lang="en-US"/>
              <a:t>Arrays (typed and untyped)</a:t>
            </a:r>
          </a:p>
          <a:p>
            <a:pPr lvl="1"/>
            <a:r>
              <a:rPr lang="en-US"/>
              <a:t>Generic lists</a:t>
            </a:r>
          </a:p>
          <a:p>
            <a:pPr lvl="1"/>
            <a:r>
              <a:rPr lang="en-US"/>
              <a:t>Generic dictionaries</a:t>
            </a:r>
          </a:p>
          <a:p>
            <a:pPr lvl="1"/>
            <a:r>
              <a:rPr lang="en-US"/>
              <a:t>String</a:t>
            </a:r>
          </a:p>
          <a:p>
            <a:pPr lvl="1"/>
            <a:r>
              <a:rPr lang="en-US"/>
              <a:t>Custom collections</a:t>
            </a:r>
          </a:p>
          <a:p>
            <a:endParaRPr 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Filtering (cont.)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1533954"/>
            <a:ext cx="8315326" cy="402864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4000"/>
            <a:ext cx="3209925" cy="12954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Bent-Up Arrow 2"/>
          <p:cNvSpPr/>
          <p:nvPr/>
        </p:nvSpPr>
        <p:spPr>
          <a:xfrm rot="5400000">
            <a:off x="4457700" y="5645331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9681"/>
            <a:ext cx="3467100" cy="4000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81300"/>
            <a:ext cx="2181225" cy="8191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6700"/>
            <a:ext cx="2705100" cy="8382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48300"/>
            <a:ext cx="2705100" cy="8382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1638300"/>
            <a:ext cx="3810000" cy="647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- </a:t>
            </a:r>
            <a:r>
              <a:rPr lang="en-US" sz="1400" b="1" smtClean="0">
                <a:solidFill>
                  <a:srgbClr val="FFFF00"/>
                </a:solidFill>
              </a:rPr>
              <a:t>Distinct </a:t>
            </a:r>
            <a:r>
              <a:rPr lang="en-US" sz="1400" smtClean="0"/>
              <a:t>returns a sequence of unique elements from an input sequence.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" y="2743200"/>
            <a:ext cx="3810000" cy="876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- </a:t>
            </a:r>
            <a:r>
              <a:rPr lang="en-US" sz="1400" b="1" smtClean="0">
                <a:solidFill>
                  <a:srgbClr val="FFFF00"/>
                </a:solidFill>
              </a:rPr>
              <a:t>Except </a:t>
            </a:r>
            <a:r>
              <a:rPr lang="en-US" sz="1400" smtClean="0"/>
              <a:t>returns a sequence containing </a:t>
            </a:r>
            <a:r>
              <a:rPr lang="en-US" sz="1400"/>
              <a:t>only the elements from the first input sequence that are not in the second input sequence.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76700"/>
            <a:ext cx="3810000" cy="800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- </a:t>
            </a:r>
            <a:r>
              <a:rPr lang="en-US" sz="1400" b="1" smtClean="0">
                <a:solidFill>
                  <a:srgbClr val="FFFF00"/>
                </a:solidFill>
              </a:rPr>
              <a:t>Intersect </a:t>
            </a:r>
            <a:r>
              <a:rPr lang="en-US" sz="1400" smtClean="0"/>
              <a:t>returns a sequence containing </a:t>
            </a:r>
            <a:r>
              <a:rPr lang="en-US" sz="1400"/>
              <a:t>the elements that are common to both of the input sequences.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524500"/>
            <a:ext cx="3810000" cy="647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- </a:t>
            </a:r>
            <a:r>
              <a:rPr lang="en-US" sz="1400" b="1" smtClean="0">
                <a:solidFill>
                  <a:srgbClr val="FFFF00"/>
                </a:solidFill>
              </a:rPr>
              <a:t>Union </a:t>
            </a:r>
            <a:r>
              <a:rPr lang="en-US" sz="1400" smtClean="0"/>
              <a:t>returns a sequence containing </a:t>
            </a:r>
            <a:r>
              <a:rPr lang="en-US" sz="1400"/>
              <a:t>the unique elements from both input sequences.</a:t>
            </a:r>
          </a:p>
        </p:txBody>
      </p:sp>
    </p:spTree>
    <p:extLst>
      <p:ext uri="{BB962C8B-B14F-4D97-AF65-F5344CB8AC3E}">
        <p14:creationId xmlns:p14="http://schemas.microsoft.com/office/powerpoint/2010/main" val="158853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(cont.)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618413" cy="46577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09750" cy="15811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924800" y="2693126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>
                <a:solidFill>
                  <a:srgbClr val="0070C0"/>
                </a:solidFill>
              </a:rPr>
              <a:t>Conversion</a:t>
            </a:r>
            <a:r>
              <a:rPr lang="en-US"/>
              <a:t> methods change the type of input objects.</a:t>
            </a:r>
          </a:p>
          <a:p>
            <a:r>
              <a:rPr lang="en-US" smtClean="0"/>
              <a:t>Examples</a:t>
            </a:r>
            <a:r>
              <a:rPr lang="en-US"/>
              <a:t>:</a:t>
            </a:r>
          </a:p>
          <a:p>
            <a:pPr lvl="1"/>
            <a:r>
              <a:rPr lang="en-US"/>
              <a:t>The </a:t>
            </a:r>
            <a:r>
              <a:rPr lang="en-US" b="1" smtClean="0">
                <a:solidFill>
                  <a:srgbClr val="0070C0"/>
                </a:solidFill>
              </a:rPr>
              <a:t>Enumerable.AsEnumerable(TSource)</a:t>
            </a:r>
            <a:r>
              <a:rPr lang="en-US" smtClean="0"/>
              <a:t> </a:t>
            </a:r>
            <a:r>
              <a:rPr lang="en-US"/>
              <a:t>method can be used to hide a type's custom implementation of a standard query operator.</a:t>
            </a:r>
          </a:p>
          <a:p>
            <a:pPr lvl="1"/>
            <a:r>
              <a:rPr lang="en-US"/>
              <a:t>The </a:t>
            </a:r>
            <a:r>
              <a:rPr lang="en-US" b="1" smtClean="0">
                <a:solidFill>
                  <a:srgbClr val="0070C0"/>
                </a:solidFill>
              </a:rPr>
              <a:t>Enumerable.OfType(TResult)</a:t>
            </a:r>
            <a:r>
              <a:rPr lang="en-US" smtClean="0"/>
              <a:t> </a:t>
            </a:r>
            <a:r>
              <a:rPr lang="en-US"/>
              <a:t>method can be used to enable non-parameterized collections for LINQ querying.</a:t>
            </a:r>
          </a:p>
          <a:p>
            <a:pPr lvl="1"/>
            <a:r>
              <a:rPr lang="en-US"/>
              <a:t>The </a:t>
            </a:r>
            <a:r>
              <a:rPr lang="en-US" b="1" smtClean="0">
                <a:solidFill>
                  <a:srgbClr val="0070C0"/>
                </a:solidFill>
              </a:rPr>
              <a:t>Enumerable.ToArray(TSource)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smtClean="0">
                <a:solidFill>
                  <a:srgbClr val="0070C0"/>
                </a:solidFill>
              </a:rPr>
              <a:t>Enumerable.ToDictionary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smtClean="0">
                <a:solidFill>
                  <a:srgbClr val="0070C0"/>
                </a:solidFill>
              </a:rPr>
              <a:t>Enumerable.ToList(TSource)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smtClean="0">
                <a:solidFill>
                  <a:srgbClr val="0070C0"/>
                </a:solidFill>
              </a:rPr>
              <a:t>Enumerable.ToLookup</a:t>
            </a:r>
            <a:r>
              <a:rPr lang="en-US" smtClean="0"/>
              <a:t> </a:t>
            </a:r>
            <a:r>
              <a:rPr lang="en-US"/>
              <a:t>methods can be used to force immediate query execution instead of deferring it until the query is enumerated.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(cont.)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4" y="1752600"/>
            <a:ext cx="6742113" cy="46291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33800"/>
            <a:ext cx="1095375" cy="2143125"/>
          </a:xfrm>
          <a:prstGeom prst="rect">
            <a:avLst/>
          </a:prstGeom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530737" y="3196044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(cont.)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15000"/>
            <a:ext cx="3038475" cy="4572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495800" y="5029200"/>
            <a:ext cx="228600" cy="6096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843088"/>
            <a:ext cx="8599487" cy="31718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2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</a:t>
            </a:r>
            <a:r>
              <a:rPr lang="en-US" b="1">
                <a:solidFill>
                  <a:srgbClr val="0070C0"/>
                </a:solidFill>
              </a:rPr>
              <a:t>aggregation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operation computes a single value from a collection of values. </a:t>
            </a:r>
            <a:endParaRPr lang="en-US" smtClean="0"/>
          </a:p>
          <a:p>
            <a:pPr lvl="1"/>
            <a:r>
              <a:rPr lang="en-US" smtClean="0"/>
              <a:t>E.g. Calculate </a:t>
            </a:r>
            <a:r>
              <a:rPr lang="en-US"/>
              <a:t>the average daily temperature from a month's worth of daily temperature values.</a:t>
            </a:r>
          </a:p>
          <a:p>
            <a:pPr lvl="1"/>
            <a:r>
              <a:rPr lang="en-US" smtClean="0"/>
              <a:t>E.g. Consider the results of two aggregation </a:t>
            </a:r>
            <a:r>
              <a:rPr lang="en-US"/>
              <a:t>operations on a sequence of numbers</a:t>
            </a:r>
            <a:r>
              <a:rPr lang="en-US" smtClean="0"/>
              <a:t>.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95400" y="4648200"/>
            <a:ext cx="7010400" cy="1447800"/>
            <a:chOff x="2057400" y="5257800"/>
            <a:chExt cx="7010400" cy="14478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5257800"/>
              <a:ext cx="2457450" cy="1438275"/>
            </a:xfrm>
            <a:prstGeom prst="rect">
              <a:avLst/>
            </a:prstGeom>
            <a:ln w="28575">
              <a:solidFill>
                <a:srgbClr val="0070C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ular Callout 5"/>
            <p:cNvSpPr/>
            <p:nvPr/>
          </p:nvSpPr>
          <p:spPr>
            <a:xfrm>
              <a:off x="6629400" y="5791200"/>
              <a:ext cx="2438400" cy="348342"/>
            </a:xfrm>
            <a:prstGeom prst="wedgeRectCallout">
              <a:avLst>
                <a:gd name="adj1" fmla="val -85817"/>
                <a:gd name="adj2" fmla="val 230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/>
                <a:t>Operation:</a:t>
              </a:r>
              <a:r>
                <a:rPr lang="en-US" sz="1400" smtClean="0"/>
                <a:t> Sum the numbers</a:t>
              </a:r>
              <a:endParaRPr lang="en-US" sz="140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2057400" y="6248400"/>
              <a:ext cx="2438400" cy="457200"/>
            </a:xfrm>
            <a:prstGeom prst="wedgeRectCallout">
              <a:avLst>
                <a:gd name="adj1" fmla="val 75210"/>
                <a:gd name="adj2" fmla="val -22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/>
                <a:t>Operation: </a:t>
              </a:r>
              <a:r>
                <a:rPr lang="en-US" sz="1400" smtClean="0"/>
                <a:t>Find the maximum value in the sequence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6735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(cont.)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151687" cy="44672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95" y="5410200"/>
            <a:ext cx="2295525" cy="10096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543800" y="4850674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sorting</a:t>
            </a:r>
            <a:r>
              <a:rPr lang="en-US"/>
              <a:t> operation orders the elements of a sequence based on one or more </a:t>
            </a:r>
            <a:r>
              <a:rPr lang="en-US" smtClean="0"/>
              <a:t>attributes.</a:t>
            </a:r>
          </a:p>
          <a:p>
            <a:pPr lvl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criterion </a:t>
            </a:r>
            <a:r>
              <a:rPr lang="en-US"/>
              <a:t>performs a primary sort on </a:t>
            </a:r>
            <a:r>
              <a:rPr lang="en-US" smtClean="0"/>
              <a:t>elements.</a:t>
            </a:r>
          </a:p>
          <a:p>
            <a:pPr lvl="1"/>
            <a:r>
              <a:rPr lang="en-US" smtClean="0"/>
              <a:t>By a 2</a:t>
            </a:r>
            <a:r>
              <a:rPr lang="en-US" baseline="30000" smtClean="0"/>
              <a:t>nd</a:t>
            </a:r>
            <a:r>
              <a:rPr lang="en-US" smtClean="0"/>
              <a:t> sort </a:t>
            </a:r>
            <a:r>
              <a:rPr lang="en-US"/>
              <a:t>criterion, you can sort the elements within each primary sort group</a:t>
            </a:r>
            <a:r>
              <a:rPr lang="en-US" smtClean="0"/>
              <a:t>.</a:t>
            </a:r>
          </a:p>
          <a:p>
            <a:r>
              <a:rPr lang="en-US" smtClean="0"/>
              <a:t>E.g. The </a:t>
            </a:r>
            <a:r>
              <a:rPr lang="en-US"/>
              <a:t>results of an alphabetical sort operation on a sequence of characters.</a:t>
            </a:r>
          </a:p>
          <a:p>
            <a:pPr lvl="1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334000"/>
            <a:ext cx="2457450" cy="11525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</a:t>
            </a: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371600"/>
            <a:ext cx="7494587" cy="46101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3667125" cy="27336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7728857" y="3455126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 </a:t>
            </a:r>
            <a:r>
              <a:rPr lang="en-US"/>
              <a:t>object that allows you to traverse through a collection’s </a:t>
            </a:r>
            <a:r>
              <a:rPr lang="en-US" smtClean="0"/>
              <a:t>elements.</a:t>
            </a:r>
          </a:p>
          <a:p>
            <a:r>
              <a:rPr lang="en-US" smtClean="0"/>
              <a:t>The behavior of an iterator in C# 2.0 or 3.0 is very specific:</a:t>
            </a:r>
          </a:p>
          <a:p>
            <a:pPr lvl="1"/>
            <a:r>
              <a:rPr lang="en-US" smtClean="0"/>
              <a:t>Instead of building a collection containing all the values and returning them all at once, an iterator returns the values 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at a time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This requires less memory and allows the caller to start processing the first few values immediately, without having the complete collection ready.</a:t>
            </a:r>
          </a:p>
          <a:p>
            <a:r>
              <a:rPr lang="en-US" smtClean="0"/>
              <a:t>Keyword: 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yield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Grouping</a:t>
            </a:r>
            <a:r>
              <a:rPr lang="en-US"/>
              <a:t> </a:t>
            </a:r>
            <a:r>
              <a:rPr lang="en-US" smtClean="0"/>
              <a:t>is putting </a:t>
            </a:r>
            <a:r>
              <a:rPr lang="en-US"/>
              <a:t>data into groups so that the elements in each group share a common attribute.</a:t>
            </a:r>
          </a:p>
          <a:p>
            <a:pPr lvl="1"/>
            <a:r>
              <a:rPr lang="en-US" smtClean="0"/>
              <a:t>E.g. We want to group </a:t>
            </a:r>
            <a:r>
              <a:rPr lang="en-US"/>
              <a:t>a sequence of characters. The key for each group is the character</a:t>
            </a:r>
            <a:r>
              <a:rPr lang="en-US" smtClean="0"/>
              <a:t>. Here is the result:</a:t>
            </a:r>
            <a:endParaRPr lang="en-US"/>
          </a:p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2990850" cy="18573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1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Grouping (cont.)</a:t>
            </a:r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23963"/>
            <a:ext cx="7875587" cy="44100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08911"/>
            <a:ext cx="2286000" cy="30099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5853248" y="5676900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371600"/>
            <a:ext cx="7027862" cy="4631028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Grouping (cont.)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2600"/>
            <a:ext cx="2352675" cy="11525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5485311" y="5905500"/>
            <a:ext cx="457200" cy="6858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6" y="1295400"/>
            <a:ext cx="7446550" cy="496252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(cont.)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3648075" cy="13144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>
            <a:off x="7741920" y="2882537"/>
            <a:ext cx="609600" cy="5334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Grouping (cont.)</a:t>
            </a:r>
            <a:endParaRPr lang="en-US"/>
          </a:p>
        </p:txBody>
      </p:sp>
      <p:sp>
        <p:nvSpPr>
          <p:cNvPr id="5" name="Bent-Up Arrow 4"/>
          <p:cNvSpPr/>
          <p:nvPr/>
        </p:nvSpPr>
        <p:spPr>
          <a:xfrm flipV="1">
            <a:off x="6096000" y="3848100"/>
            <a:ext cx="603068" cy="10287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953000"/>
            <a:ext cx="3733800" cy="11620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5" y="1752600"/>
            <a:ext cx="4991100" cy="28194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3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join</a:t>
            </a:r>
            <a:r>
              <a:rPr lang="en-US"/>
              <a:t> of two data sources is the association of objects in one data source with objects that share a common attribute in another data source.</a:t>
            </a:r>
          </a:p>
          <a:p>
            <a:r>
              <a:rPr lang="en-US"/>
              <a:t>Joining is an important operation in queries that target data sources whose relationships to each other cannot be followed directly. In object-oriented programming, this could mean a correlation between objects that is not modeled, such as the backwards direction of a one-way relationship. </a:t>
            </a:r>
            <a:endParaRPr lang="en-US" smtClean="0"/>
          </a:p>
          <a:p>
            <a:pPr lvl="1"/>
            <a:r>
              <a:rPr lang="en-US" smtClean="0"/>
              <a:t>E.g. A </a:t>
            </a:r>
            <a:r>
              <a:rPr lang="en-US"/>
              <a:t>Customer class </a:t>
            </a:r>
            <a:r>
              <a:rPr lang="en-US" smtClean="0"/>
              <a:t>has </a:t>
            </a:r>
            <a:r>
              <a:rPr lang="en-US"/>
              <a:t>a property of type City, but the City class does not have a property that is a collection of Customer objects. If you have a list of City objects and you want to find all the customers in each city, you could use a join operation to find them. </a:t>
            </a:r>
            <a:endParaRPr lang="en-US" smtClean="0"/>
          </a:p>
          <a:p>
            <a:r>
              <a:rPr lang="en-US"/>
              <a:t>The join methods provided in the LINQ framework are 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Join</a:t>
            </a:r>
            <a:r>
              <a:rPr lang="en-US"/>
              <a:t> and 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GroupJoin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 equijoins</a:t>
            </a:r>
          </a:p>
          <a:p>
            <a:r>
              <a:rPr lang="en-US"/>
              <a:t>Joins </a:t>
            </a:r>
            <a:r>
              <a:rPr lang="en-US" smtClean="0"/>
              <a:t>2 sequences </a:t>
            </a:r>
            <a:r>
              <a:rPr lang="en-US"/>
              <a:t>based on key selector functions and groups the resulting matches for each element</a:t>
            </a:r>
            <a:r>
              <a:rPr lang="en-US" smtClean="0"/>
              <a:t>.</a:t>
            </a:r>
          </a:p>
          <a:p>
            <a:r>
              <a:rPr lang="en-US"/>
              <a:t>The GroupJoin method has no direct equivalent in relational database terms, but it implements a superset of inner joins and left outer joins.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Perform </a:t>
            </a:r>
            <a:r>
              <a:rPr lang="en-US" smtClean="0"/>
              <a:t>equijoins</a:t>
            </a:r>
          </a:p>
          <a:p>
            <a:r>
              <a:rPr lang="en-US"/>
              <a:t>Joins </a:t>
            </a:r>
            <a:r>
              <a:rPr lang="en-US" smtClean="0"/>
              <a:t>2 sequences </a:t>
            </a:r>
            <a:r>
              <a:rPr lang="en-US"/>
              <a:t>based on key selector functions and extracts pairs of values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In relational database terms, Join </a:t>
            </a:r>
            <a:r>
              <a:rPr lang="en-US" smtClean="0"/>
              <a:t>implements an </a:t>
            </a:r>
            <a:r>
              <a:rPr lang="en-US"/>
              <a:t>inner join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GroupJoin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Join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81400" y="4343400"/>
            <a:ext cx="3886200" cy="2514600"/>
            <a:chOff x="3581400" y="4343400"/>
            <a:chExt cx="3886200" cy="2514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43400"/>
              <a:ext cx="2847975" cy="1981200"/>
            </a:xfrm>
            <a:prstGeom prst="rect">
              <a:avLst/>
            </a:prstGeom>
            <a:ln w="28575">
              <a:solidFill>
                <a:srgbClr val="0070C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581400" y="633478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 </a:t>
              </a:r>
              <a:r>
                <a:rPr lang="en-US" sz="1400"/>
                <a:t>conceptual view of two sets and </a:t>
              </a:r>
              <a:r>
                <a:rPr lang="en-US" sz="1400" smtClean="0"/>
                <a:t>their </a:t>
              </a:r>
              <a:r>
                <a:rPr lang="en-US" sz="1400"/>
                <a:t>elements </a:t>
              </a:r>
              <a:r>
                <a:rPr lang="en-US" sz="1400" smtClean="0"/>
                <a:t>that </a:t>
              </a:r>
              <a:r>
                <a:rPr lang="en-US" sz="1400"/>
                <a:t>are included in either an </a:t>
              </a:r>
              <a:r>
                <a:rPr lang="en-US" sz="1400" smtClean="0"/>
                <a:t>inner/outer join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5333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43050"/>
            <a:ext cx="8361363" cy="40957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</a:t>
            </a:r>
            <a:r>
              <a:rPr lang="en-US" smtClean="0"/>
              <a:t>(cont.)</a:t>
            </a:r>
            <a:r>
              <a:rPr lang="en-US"/>
              <a:t> </a:t>
            </a:r>
            <a:r>
              <a:rPr lang="en-US" smtClean="0"/>
              <a:t>– GroupJoin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286000" cy="12858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5410200" y="5638800"/>
            <a:ext cx="685800" cy="685800"/>
          </a:xfrm>
          <a:prstGeom prst="bentUpArrow">
            <a:avLst>
              <a:gd name="adj1" fmla="val 17109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2514600" y="6191250"/>
            <a:ext cx="2401388" cy="609600"/>
          </a:xfrm>
          <a:prstGeom prst="wedgeRectCallout">
            <a:avLst>
              <a:gd name="adj1" fmla="val 105227"/>
              <a:gd name="adj2" fmla="val 30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Same as nested queries and different from grouping, publisher with no books also appears.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863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(cont</a:t>
            </a:r>
            <a:r>
              <a:rPr lang="en-US" smtClean="0"/>
              <a:t>.) – Inner join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257550" cy="866775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919288"/>
            <a:ext cx="7894637" cy="30194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4407626" y="5067300"/>
            <a:ext cx="914400" cy="685800"/>
          </a:xfrm>
          <a:prstGeom prst="bentUpArrow">
            <a:avLst>
              <a:gd name="adj1" fmla="val 17109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(cont.) </a:t>
            </a:r>
            <a:r>
              <a:rPr lang="en-US" smtClean="0"/>
              <a:t>– Left outer join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14475"/>
            <a:ext cx="8113713" cy="42767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638800"/>
            <a:ext cx="3228975" cy="10096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5067300" y="5753100"/>
            <a:ext cx="457200" cy="533400"/>
          </a:xfrm>
          <a:prstGeom prst="bentUpArrow">
            <a:avLst>
              <a:gd name="adj1" fmla="val 25680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Not </a:t>
            </a:r>
            <a:r>
              <a:rPr lang="en-US"/>
              <a:t>a language </a:t>
            </a:r>
            <a:r>
              <a:rPr lang="en-US" smtClean="0"/>
              <a:t>extension, </a:t>
            </a:r>
            <a:r>
              <a:rPr lang="en-US"/>
              <a:t>but an extension to the .NET Framework Class </a:t>
            </a:r>
            <a:r>
              <a:rPr lang="en-US" smtClean="0"/>
              <a:t>Library.</a:t>
            </a:r>
          </a:p>
          <a:p>
            <a:r>
              <a:rPr lang="en-US" smtClean="0"/>
              <a:t>A </a:t>
            </a:r>
            <a:r>
              <a:rPr lang="en-US"/>
              <a:t>set of extension methods that perform operations in the context of LINQ queries. They are the real elements that make LINQ </a:t>
            </a:r>
            <a:r>
              <a:rPr lang="en-US" smtClean="0"/>
              <a:t>possible.</a:t>
            </a:r>
          </a:p>
          <a:p>
            <a:r>
              <a:rPr lang="en-US" smtClean="0"/>
              <a:t>Query </a:t>
            </a:r>
            <a:r>
              <a:rPr lang="en-US"/>
              <a:t>operators are the key to LINQ, even more than language constructs like query expressions.</a:t>
            </a:r>
          </a:p>
          <a:p>
            <a:r>
              <a:rPr lang="en-US" smtClean="0"/>
              <a:t>Mainly </a:t>
            </a:r>
            <a:r>
              <a:rPr lang="en-US"/>
              <a:t>extension methods working with 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IEnumerable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&lt;T&gt;</a:t>
            </a:r>
            <a:r>
              <a:rPr lang="en-US"/>
              <a:t> objects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You can easily create your own query operators.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(cont.) </a:t>
            </a:r>
            <a:r>
              <a:rPr lang="en-US" smtClean="0"/>
              <a:t>– Cross join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779484" cy="45148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752850" cy="219679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4525191" y="5883728"/>
            <a:ext cx="653143" cy="533400"/>
          </a:xfrm>
          <a:prstGeom prst="bentUpArrow">
            <a:avLst>
              <a:gd name="adj1" fmla="val 24455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>
                <a:solidFill>
                  <a:srgbClr val="0070C0"/>
                </a:solidFill>
              </a:rPr>
              <a:t>Partitioning</a:t>
            </a:r>
            <a:r>
              <a:rPr lang="en-US"/>
              <a:t> in LINQ </a:t>
            </a:r>
            <a:r>
              <a:rPr lang="en-US" smtClean="0"/>
              <a:t>means</a:t>
            </a:r>
            <a:r>
              <a:rPr lang="en-US"/>
              <a:t> dividing an input sequence into two sections, without rearranging the elements, and then returning one of the sections.</a:t>
            </a:r>
          </a:p>
          <a:p>
            <a:pPr lvl="1"/>
            <a:r>
              <a:rPr lang="en-US" smtClean="0"/>
              <a:t>E.g. 3 different </a:t>
            </a:r>
            <a:r>
              <a:rPr lang="en-US"/>
              <a:t>partitioning operations on a sequence of </a:t>
            </a:r>
            <a:r>
              <a:rPr lang="en-US" smtClean="0"/>
              <a:t>characters: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Returns </a:t>
            </a:r>
            <a:r>
              <a:rPr lang="en-US"/>
              <a:t>the first </a:t>
            </a:r>
            <a:r>
              <a:rPr lang="en-US" smtClean="0"/>
              <a:t>3 elements </a:t>
            </a:r>
            <a:r>
              <a:rPr lang="en-US"/>
              <a:t>in the sequence. </a:t>
            </a:r>
            <a:endParaRPr lang="en-US" smtClean="0"/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Skips </a:t>
            </a:r>
            <a:r>
              <a:rPr lang="en-US"/>
              <a:t>the first </a:t>
            </a:r>
            <a:r>
              <a:rPr lang="en-US" smtClean="0"/>
              <a:t>3 elements </a:t>
            </a:r>
            <a:r>
              <a:rPr lang="en-US"/>
              <a:t>and returns the remaining elements. </a:t>
            </a:r>
            <a:endParaRPr lang="en-US" smtClean="0"/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Skips </a:t>
            </a:r>
            <a:r>
              <a:rPr lang="en-US"/>
              <a:t>the first </a:t>
            </a:r>
            <a:r>
              <a:rPr lang="en-US" smtClean="0"/>
              <a:t>2 elements </a:t>
            </a:r>
            <a:r>
              <a:rPr lang="en-US"/>
              <a:t>in the sequence and returns the next </a:t>
            </a:r>
            <a:r>
              <a:rPr lang="en-US" smtClean="0"/>
              <a:t>3 elements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724400"/>
            <a:ext cx="3009900" cy="18478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8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(cont.)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859464" cy="4923756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981200"/>
            <a:ext cx="2486025" cy="47148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flipV="1">
            <a:off x="6324600" y="1447800"/>
            <a:ext cx="653143" cy="533400"/>
          </a:xfrm>
          <a:prstGeom prst="bentUpArrow">
            <a:avLst>
              <a:gd name="adj1" fmla="val 24455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9705"/>
            <a:ext cx="3171825" cy="8286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24000"/>
            <a:ext cx="3429000" cy="647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smtClean="0">
                <a:solidFill>
                  <a:srgbClr val="FFFF00"/>
                </a:solidFill>
              </a:rPr>
              <a:t>Concatenation </a:t>
            </a:r>
            <a:r>
              <a:rPr lang="en-US" sz="1400" smtClean="0"/>
              <a:t>refers </a:t>
            </a:r>
            <a:r>
              <a:rPr lang="en-US" sz="1400"/>
              <a:t>to the operation of appending one sequence to another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7800"/>
            <a:ext cx="2552700" cy="10096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6494463" cy="21050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Bent-Up Arrow 6"/>
          <p:cNvSpPr/>
          <p:nvPr/>
        </p:nvSpPr>
        <p:spPr>
          <a:xfrm rot="5400000">
            <a:off x="5257800" y="5105400"/>
            <a:ext cx="762000" cy="914400"/>
          </a:xfrm>
          <a:prstGeom prst="bentUpArrow">
            <a:avLst>
              <a:gd name="adj1" fmla="val 20537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19225"/>
            <a:ext cx="3086100" cy="15049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752600"/>
            <a:ext cx="3733800" cy="747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FFFF00"/>
                </a:solidFill>
              </a:rPr>
              <a:t>Quantifier </a:t>
            </a:r>
            <a:r>
              <a:rPr lang="en-US" sz="1400">
                <a:solidFill>
                  <a:schemeClr val="bg1"/>
                </a:solidFill>
              </a:rPr>
              <a:t>operations return a Boolean value that indicates whether some or all of the elements in a sequence satisfy a condition</a:t>
            </a:r>
            <a:r>
              <a:rPr lang="en-US" sz="1400" smtClean="0">
                <a:solidFill>
                  <a:schemeClr val="bg1"/>
                </a:solidFill>
              </a:rPr>
              <a:t>.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6554788" cy="3517134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3314700" cy="6191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Bent-Up Arrow 6"/>
          <p:cNvSpPr/>
          <p:nvPr/>
        </p:nvSpPr>
        <p:spPr>
          <a:xfrm flipV="1">
            <a:off x="6781800" y="4724400"/>
            <a:ext cx="653143" cy="533400"/>
          </a:xfrm>
          <a:prstGeom prst="bentUpArrow">
            <a:avLst>
              <a:gd name="adj1" fmla="val 24455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5410200" cy="37147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Generation</a:t>
            </a:r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019800" y="1295400"/>
            <a:ext cx="2401388" cy="609600"/>
          </a:xfrm>
          <a:prstGeom prst="wedgeRectCallout">
            <a:avLst>
              <a:gd name="adj1" fmla="val 25263"/>
              <a:gd name="adj2" fmla="val -12821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Generation</a:t>
            </a:r>
            <a:r>
              <a:rPr lang="en-US" sz="1400"/>
              <a:t> refers to creating a new sequence of values.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3" y="4724400"/>
            <a:ext cx="2390775" cy="18954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Bent-Up Arrow 5"/>
          <p:cNvSpPr/>
          <p:nvPr/>
        </p:nvSpPr>
        <p:spPr>
          <a:xfrm flipV="1">
            <a:off x="5791200" y="3936274"/>
            <a:ext cx="838200" cy="762000"/>
          </a:xfrm>
          <a:prstGeom prst="bentUpArrow">
            <a:avLst>
              <a:gd name="adj1" fmla="val 19312"/>
              <a:gd name="adj2" fmla="val 20238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operations</a:t>
            </a:r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5791200" y="1219200"/>
            <a:ext cx="2819400" cy="609600"/>
          </a:xfrm>
          <a:prstGeom prst="wedgeRectCallout">
            <a:avLst>
              <a:gd name="adj1" fmla="val 20630"/>
              <a:gd name="adj2" fmla="val -1153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FF00"/>
                </a:solidFill>
              </a:rPr>
              <a:t>Element operations </a:t>
            </a:r>
            <a:r>
              <a:rPr lang="en-US" sz="1400" smtClean="0"/>
              <a:t>return </a:t>
            </a:r>
            <a:r>
              <a:rPr lang="en-US" sz="1400"/>
              <a:t>a single, specific element from a sequence</a:t>
            </a:r>
            <a:r>
              <a:rPr lang="en-US" sz="1400" smtClean="0"/>
              <a:t>.</a:t>
            </a:r>
            <a:endParaRPr lang="en-US" sz="14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865937" cy="42576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514600" y="6191250"/>
            <a:ext cx="2819400" cy="609600"/>
          </a:xfrm>
          <a:prstGeom prst="wedgeRectCallout">
            <a:avLst>
              <a:gd name="adj1" fmla="val 44302"/>
              <a:gd name="adj2" fmla="val -68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FFFF00"/>
                </a:solidFill>
              </a:rPr>
              <a:t>Single(), SingleOrDefault() </a:t>
            </a:r>
            <a:r>
              <a:rPr lang="en-US" sz="1200" smtClean="0"/>
              <a:t>will throw an exception if they find that there are more than 1 element to return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047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Equality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48150" cy="2882042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6" y="1938969"/>
            <a:ext cx="3990974" cy="3793652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3124200"/>
            <a:ext cx="4238626" cy="3647354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8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4238" y="1713600"/>
            <a:ext cx="7421562" cy="4839600"/>
            <a:chOff x="884238" y="1713600"/>
            <a:chExt cx="7421562" cy="4839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38" y="1713600"/>
              <a:ext cx="7421562" cy="4839600"/>
            </a:xfrm>
            <a:prstGeom prst="rect">
              <a:avLst/>
            </a:prstGeom>
            <a:ln w="28575">
              <a:solidFill>
                <a:schemeClr val="accent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828800" y="3021874"/>
              <a:ext cx="533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41863" y="5257800"/>
              <a:ext cx="533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6374674"/>
              <a:ext cx="533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Equality (cont.)</a:t>
            </a:r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5105400" y="1219200"/>
            <a:ext cx="3505200" cy="685800"/>
          </a:xfrm>
          <a:prstGeom prst="wedgeRectCallout">
            <a:avLst>
              <a:gd name="adj1" fmla="val 33455"/>
              <a:gd name="adj2" fmla="val -10559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Two sequences whose corresponding elements are equal and which have the same number of elements are considered </a:t>
            </a:r>
            <a:r>
              <a:rPr lang="en-US" sz="1400" b="1">
                <a:solidFill>
                  <a:srgbClr val="FFFF00"/>
                </a:solidFill>
              </a:rPr>
              <a:t>equal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96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and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… .NET technologies:</a:t>
            </a:r>
          </a:p>
          <a:p>
            <a:pPr lvl="1"/>
            <a:r>
              <a:rPr lang="en-US" smtClean="0"/>
              <a:t>ASP.NET</a:t>
            </a:r>
          </a:p>
          <a:p>
            <a:pPr lvl="1"/>
            <a:r>
              <a:rPr lang="en-US" smtClean="0"/>
              <a:t>WinForms</a:t>
            </a:r>
          </a:p>
          <a:p>
            <a:r>
              <a:rPr lang="en-US" smtClean="0"/>
              <a:t>… data sources</a:t>
            </a:r>
          </a:p>
          <a:p>
            <a:pPr lvl="1"/>
            <a:r>
              <a:rPr lang="en-US"/>
              <a:t>Files and folders</a:t>
            </a:r>
          </a:p>
          <a:p>
            <a:pPr lvl="1"/>
            <a:r>
              <a:rPr lang="en-US" smtClean="0"/>
              <a:t>Text files</a:t>
            </a:r>
          </a:p>
          <a:p>
            <a:pPr lvl="1"/>
            <a:r>
              <a:rPr lang="en-US" smtClean="0"/>
              <a:t>XML</a:t>
            </a:r>
          </a:p>
          <a:p>
            <a:pPr lvl="1"/>
            <a:r>
              <a:rPr lang="en-US" smtClean="0"/>
              <a:t>SQL</a:t>
            </a:r>
          </a:p>
          <a:p>
            <a:r>
              <a:rPr lang="en-US" smtClean="0"/>
              <a:t>… design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query operators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7982"/>
              </p:ext>
            </p:extLst>
          </p:nvPr>
        </p:nvGraphicFramePr>
        <p:xfrm>
          <a:off x="838200" y="1524000"/>
          <a:ext cx="7467600" cy="50298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1600200"/>
                <a:gridCol w="5867400"/>
              </a:tblGrid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Family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Query operators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Filtering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OfType</a:t>
                      </a:r>
                      <a:r>
                        <a:rPr lang="en-US" sz="1400" smtClean="0"/>
                        <a:t>, Where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Project</a:t>
                      </a:r>
                      <a:r>
                        <a:rPr lang="en-US" sz="1400" baseline="0" smtClean="0"/>
                        <a:t>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Select, </a:t>
                      </a:r>
                      <a:r>
                        <a:rPr lang="en-US" sz="1400" err="1" smtClean="0"/>
                        <a:t>SelectMany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Partitioning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Skip, </a:t>
                      </a:r>
                      <a:r>
                        <a:rPr lang="en-US" sz="1400" err="1" smtClean="0"/>
                        <a:t>SkipWhile</a:t>
                      </a:r>
                      <a:r>
                        <a:rPr lang="en-US" sz="1400" smtClean="0"/>
                        <a:t>,</a:t>
                      </a:r>
                      <a:r>
                        <a:rPr lang="en-US" sz="1400" baseline="0" smtClean="0"/>
                        <a:t> Take, </a:t>
                      </a:r>
                      <a:r>
                        <a:rPr lang="en-US" sz="1400" baseline="0" err="1" smtClean="0"/>
                        <a:t>TakeWhile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Join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GroupJoin</a:t>
                      </a:r>
                      <a:r>
                        <a:rPr lang="en-US" sz="1400" smtClean="0"/>
                        <a:t>, Join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Concatenation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Concat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Ordering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OrderBy</a:t>
                      </a:r>
                      <a:r>
                        <a:rPr lang="en-US" sz="1400" smtClean="0"/>
                        <a:t>, </a:t>
                      </a:r>
                      <a:r>
                        <a:rPr lang="en-US" sz="1400" err="1" smtClean="0"/>
                        <a:t>OrderByDescending</a:t>
                      </a:r>
                      <a:r>
                        <a:rPr lang="en-US" sz="1400" smtClean="0"/>
                        <a:t>,</a:t>
                      </a:r>
                      <a:r>
                        <a:rPr lang="en-US" sz="1400" baseline="0" smtClean="0"/>
                        <a:t> Reverse, </a:t>
                      </a:r>
                      <a:r>
                        <a:rPr lang="en-US" sz="1400" baseline="0" err="1" smtClean="0"/>
                        <a:t>ThenBy</a:t>
                      </a:r>
                      <a:r>
                        <a:rPr lang="en-US" sz="1400" baseline="0" smtClean="0"/>
                        <a:t>, </a:t>
                      </a:r>
                      <a:r>
                        <a:rPr lang="en-US" sz="1400" baseline="0" err="1" smtClean="0"/>
                        <a:t>ThenByDescending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Grouping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GroupBy</a:t>
                      </a:r>
                      <a:r>
                        <a:rPr lang="en-US" sz="1400" smtClean="0"/>
                        <a:t>, </a:t>
                      </a:r>
                      <a:r>
                        <a:rPr lang="en-US" sz="1400" err="1" smtClean="0"/>
                        <a:t>ToLookup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Set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Distict</a:t>
                      </a:r>
                      <a:r>
                        <a:rPr lang="en-US" sz="1400" smtClean="0"/>
                        <a:t>, Except, Intersect, Union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Conversion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AsEnumerable</a:t>
                      </a:r>
                      <a:r>
                        <a:rPr lang="en-US" sz="1400" smtClean="0"/>
                        <a:t>, </a:t>
                      </a:r>
                      <a:r>
                        <a:rPr lang="en-US" sz="1400" err="1" smtClean="0"/>
                        <a:t>AsQueryable</a:t>
                      </a:r>
                      <a:r>
                        <a:rPr lang="en-US" sz="1400" smtClean="0"/>
                        <a:t>, Cast, </a:t>
                      </a:r>
                      <a:r>
                        <a:rPr lang="en-US" sz="1400" err="1" smtClean="0"/>
                        <a:t>ToArray</a:t>
                      </a:r>
                      <a:r>
                        <a:rPr lang="en-US" sz="1400" smtClean="0"/>
                        <a:t>, </a:t>
                      </a:r>
                      <a:r>
                        <a:rPr lang="en-US" sz="1400" err="1" smtClean="0"/>
                        <a:t>ToDictionary</a:t>
                      </a:r>
                      <a:r>
                        <a:rPr lang="en-US" sz="1400" smtClean="0"/>
                        <a:t>, </a:t>
                      </a:r>
                      <a:r>
                        <a:rPr lang="en-US" sz="1400" err="1" smtClean="0"/>
                        <a:t>ToList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Equality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SequenceEqual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Element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ElementAt</a:t>
                      </a:r>
                      <a:r>
                        <a:rPr lang="en-US" sz="1400" smtClean="0"/>
                        <a:t>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err="1" smtClean="0"/>
                        <a:t>ElementAtOrDefault</a:t>
                      </a:r>
                      <a:r>
                        <a:rPr lang="en-US" sz="1400" smtClean="0"/>
                        <a:t>, First, </a:t>
                      </a:r>
                      <a:r>
                        <a:rPr lang="en-US" sz="1400" err="1" smtClean="0"/>
                        <a:t>FirstOrDefault</a:t>
                      </a:r>
                      <a:r>
                        <a:rPr lang="en-US" sz="1400" smtClean="0"/>
                        <a:t>, Last,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err="1" smtClean="0"/>
                        <a:t>Last</a:t>
                      </a:r>
                      <a:r>
                        <a:rPr lang="en-US" sz="1400" err="1" smtClean="0"/>
                        <a:t>OrDefault</a:t>
                      </a:r>
                      <a:r>
                        <a:rPr lang="en-US" sz="1400" smtClean="0"/>
                        <a:t>, Single, </a:t>
                      </a:r>
                      <a:r>
                        <a:rPr lang="en-US" sz="1400" err="1" smtClean="0"/>
                        <a:t>SingleOrDefault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Generation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DefaultIfEmpty</a:t>
                      </a:r>
                      <a:r>
                        <a:rPr lang="en-US" sz="1400" smtClean="0"/>
                        <a:t>, Empty, Range,</a:t>
                      </a:r>
                      <a:r>
                        <a:rPr lang="en-US" sz="1400" baseline="0" smtClean="0"/>
                        <a:t> Repeat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Quantifiers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All, Any, Contains</a:t>
                      </a:r>
                      <a:endParaRPr lang="en-US" sz="140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Aggregate,</a:t>
                      </a:r>
                      <a:r>
                        <a:rPr lang="en-US" sz="1400" baseline="0" smtClean="0"/>
                        <a:t> Average, Count, </a:t>
                      </a:r>
                      <a:r>
                        <a:rPr lang="en-US" sz="1400" baseline="0" err="1" smtClean="0"/>
                        <a:t>LongCount</a:t>
                      </a:r>
                      <a:r>
                        <a:rPr lang="en-US" sz="1400" baseline="0" smtClean="0"/>
                        <a:t>, Min, Max, Sum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11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LINQ and ASP.NET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4" y="1766204"/>
            <a:ext cx="7832188" cy="1977364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4443894"/>
            <a:ext cx="5960472" cy="2185506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0039" y="4038600"/>
            <a:ext cx="158896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Default.aspx.cs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490" y="1371600"/>
            <a:ext cx="134370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Default.aspx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1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E.g. LINQ and </a:t>
            </a:r>
            <a:r>
              <a:rPr lang="en-US" smtClean="0"/>
              <a:t>ASP.NET (cont.)</a:t>
            </a:r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0" y="1219200"/>
            <a:ext cx="7294060" cy="1683566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3013" y="1295400"/>
            <a:ext cx="889987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Sample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data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15789" y="3200400"/>
            <a:ext cx="5456736" cy="3477649"/>
            <a:chOff x="3315789" y="3200400"/>
            <a:chExt cx="5456736" cy="3477649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200400"/>
              <a:ext cx="4657725" cy="3477649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315789" y="3401449"/>
              <a:ext cx="76251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7200" y="373380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87844" y="3719342"/>
            <a:ext cx="3019236" cy="2005182"/>
            <a:chOff x="287844" y="3719342"/>
            <a:chExt cx="3019236" cy="200518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4" y="4114800"/>
              <a:ext cx="3019236" cy="1609724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3400" y="3719342"/>
              <a:ext cx="175996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Class declaration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67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E.g. LINQ and </a:t>
            </a:r>
            <a:r>
              <a:rPr lang="en-US" smtClean="0"/>
              <a:t>WinForms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4314825" cy="353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191000"/>
            <a:ext cx="5740400" cy="2460171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9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LINQ and WinForms (cont.)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3013" y="1219200"/>
            <a:ext cx="8205187" cy="1683566"/>
            <a:chOff x="253013" y="1219200"/>
            <a:chExt cx="8205187" cy="1683566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140" y="1219200"/>
              <a:ext cx="7294060" cy="1683566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3013" y="1295400"/>
              <a:ext cx="88998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Sample</a:t>
              </a:r>
            </a:p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data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7844" y="3719342"/>
            <a:ext cx="3019236" cy="2005182"/>
            <a:chOff x="287844" y="3719342"/>
            <a:chExt cx="3019236" cy="200518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4" y="4114800"/>
              <a:ext cx="3019236" cy="1609724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" y="3719342"/>
              <a:ext cx="175996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Class declaration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9000" y="3048000"/>
            <a:ext cx="5163066" cy="3611607"/>
            <a:chOff x="3429000" y="3048000"/>
            <a:chExt cx="5163066" cy="36116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516" y="3048000"/>
              <a:ext cx="4400550" cy="3611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429000" y="3497308"/>
              <a:ext cx="76251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3479074"/>
              <a:ext cx="335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98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Action, by Fabrice Maguerie - Steve Eichert - Jim Wooley, Manning</a:t>
            </a:r>
          </a:p>
          <a:p>
            <a:r>
              <a:rPr lang="en-US" smtClean="0"/>
              <a:t>MSDN – Standard query operators overview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25783"/>
            <a:ext cx="3663338" cy="46244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expression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42187" cy="49053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5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query expression syntax</a:t>
            </a:r>
            <a:endParaRPr lang="en-US"/>
          </a:p>
        </p:txBody>
      </p:sp>
      <p:grpSp>
        <p:nvGrpSpPr>
          <p:cNvPr id="2053" name="Group 2052"/>
          <p:cNvGrpSpPr/>
          <p:nvPr/>
        </p:nvGrpSpPr>
        <p:grpSpPr>
          <a:xfrm>
            <a:off x="288519" y="1345253"/>
            <a:ext cx="8550681" cy="5168478"/>
            <a:chOff x="62318" y="1345253"/>
            <a:chExt cx="8550681" cy="51684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25" y="2286000"/>
              <a:ext cx="6315075" cy="3467100"/>
            </a:xfrm>
            <a:prstGeom prst="rect">
              <a:avLst/>
            </a:prstGeom>
            <a:ln w="28575">
              <a:solidFill>
                <a:srgbClr val="0070C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62000" y="1345253"/>
              <a:ext cx="170828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Starts with </a:t>
              </a:r>
              <a:r>
                <a:rPr lang="en-US" b="1" smtClean="0">
                  <a:solidFill>
                    <a:srgbClr val="FFFF00"/>
                  </a:solidFill>
                </a:rPr>
                <a:t>from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>
              <a:off x="1616144" y="1714585"/>
              <a:ext cx="288856" cy="6476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91200" y="2083917"/>
              <a:ext cx="182396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Zero or more </a:t>
              </a:r>
              <a:r>
                <a:rPr lang="en-US" b="1" smtClean="0">
                  <a:solidFill>
                    <a:srgbClr val="FFFF00"/>
                  </a:solidFill>
                </a:rPr>
                <a:t>join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5791206" y="2453249"/>
              <a:ext cx="911975" cy="5185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11159" y="4310912"/>
              <a:ext cx="180184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Optional </a:t>
              </a:r>
              <a:r>
                <a:rPr lang="en-US" b="1" err="1" smtClean="0">
                  <a:solidFill>
                    <a:srgbClr val="FFFF00"/>
                  </a:solidFill>
                </a:rPr>
                <a:t>orderby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5257800" y="4310912"/>
              <a:ext cx="1553359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318" y="2971800"/>
              <a:ext cx="1461682" cy="923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Zero or more </a:t>
              </a:r>
            </a:p>
            <a:p>
              <a:pPr algn="ctr"/>
              <a:r>
                <a:rPr lang="en-US" b="1" smtClean="0">
                  <a:solidFill>
                    <a:srgbClr val="FFFF00"/>
                  </a:solidFill>
                </a:rPr>
                <a:t>from, let </a:t>
              </a:r>
            </a:p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or</a:t>
              </a:r>
              <a:r>
                <a:rPr lang="en-US" b="1" smtClean="0">
                  <a:solidFill>
                    <a:srgbClr val="FFFF00"/>
                  </a:solidFill>
                </a:rPr>
                <a:t> where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524000" y="3433465"/>
              <a:ext cx="381000" cy="231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9973" y="5867400"/>
              <a:ext cx="1760418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Ends with </a:t>
              </a:r>
              <a:r>
                <a:rPr lang="en-US" b="1" smtClean="0">
                  <a:solidFill>
                    <a:srgbClr val="FFFF00"/>
                  </a:solidFill>
                </a:rPr>
                <a:t>select </a:t>
              </a:r>
            </a:p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or </a:t>
              </a:r>
              <a:r>
                <a:rPr lang="en-US" b="1" smtClean="0">
                  <a:solidFill>
                    <a:srgbClr val="FFFF00"/>
                  </a:solidFill>
                </a:rPr>
                <a:t>group by</a:t>
              </a:r>
              <a:endParaRPr lang="en-US" b="1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1030182" y="5105400"/>
              <a:ext cx="1103418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02676" y="5307832"/>
              <a:ext cx="277075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/>
                <a:t>Optional </a:t>
              </a:r>
              <a:r>
                <a:rPr lang="en-US" b="1" smtClean="0">
                  <a:solidFill>
                    <a:srgbClr val="FFFF00"/>
                  </a:solidFill>
                </a:rPr>
                <a:t>into </a:t>
              </a:r>
              <a:r>
                <a:rPr lang="en-US" smtClean="0">
                  <a:solidFill>
                    <a:schemeClr val="bg1"/>
                  </a:solidFill>
                </a:rPr>
                <a:t>continuation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505200" y="5466574"/>
              <a:ext cx="997476" cy="259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86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88" y="1345253"/>
            <a:ext cx="4016411" cy="530161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VB.NET query expression syntax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516635"/>
            <a:ext cx="170828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Starts with </a:t>
            </a:r>
            <a:r>
              <a:rPr lang="en-US" b="1" smtClean="0">
                <a:solidFill>
                  <a:srgbClr val="FFFF00"/>
                </a:solidFill>
              </a:rPr>
              <a:t>from</a:t>
            </a:r>
            <a:endParaRPr lang="en-US" b="1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2165488" y="1516635"/>
            <a:ext cx="68580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438" y="4114800"/>
            <a:ext cx="154785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Zero or more of any clause 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089288" y="3886200"/>
            <a:ext cx="990600" cy="551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6172200" y="3810000"/>
            <a:ext cx="2971800" cy="2057400"/>
          </a:xfrm>
          <a:prstGeom prst="cloudCallout">
            <a:avLst>
              <a:gd name="adj1" fmla="val -48365"/>
              <a:gd name="adj2" fmla="val 669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VB.NET </a:t>
            </a:r>
            <a:r>
              <a:rPr lang="en-US" sz="1200"/>
              <a:t>query expression </a:t>
            </a:r>
            <a:r>
              <a:rPr lang="en-US" sz="1200" smtClean="0"/>
              <a:t>syntax </a:t>
            </a:r>
            <a:r>
              <a:rPr lang="en-US" sz="1200"/>
              <a:t>is richer compared to </a:t>
            </a:r>
            <a:r>
              <a:rPr lang="en-US" sz="1200" smtClean="0"/>
              <a:t>C#. More </a:t>
            </a:r>
            <a:r>
              <a:rPr lang="en-US" sz="1200"/>
              <a:t>of the standard </a:t>
            </a:r>
            <a:r>
              <a:rPr lang="en-US" sz="1200" smtClean="0"/>
              <a:t>query </a:t>
            </a:r>
            <a:r>
              <a:rPr lang="en-US" sz="1200"/>
              <a:t>operators are </a:t>
            </a:r>
            <a:r>
              <a:rPr lang="en-US" sz="1200" smtClean="0"/>
              <a:t>supported </a:t>
            </a:r>
            <a:r>
              <a:rPr lang="en-US" sz="1200"/>
              <a:t>in VB, such as  </a:t>
            </a:r>
            <a:r>
              <a:rPr lang="en-US" sz="1200" smtClean="0"/>
              <a:t>Distinct, Skip</a:t>
            </a:r>
            <a:r>
              <a:rPr lang="en-US" sz="1200"/>
              <a:t>, Take, and the aggregation operators.</a:t>
            </a:r>
          </a:p>
        </p:txBody>
      </p:sp>
    </p:spTree>
    <p:extLst>
      <p:ext uri="{BB962C8B-B14F-4D97-AF65-F5344CB8AC3E}">
        <p14:creationId xmlns:p14="http://schemas.microsoft.com/office/powerpoint/2010/main" val="306453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2075</Words>
  <Application>Microsoft Office PowerPoint</Application>
  <PresentationFormat>On-screen Show (4:3)</PresentationFormat>
  <Paragraphs>388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Intro to LINQ</vt:lpstr>
      <vt:lpstr>Concepts</vt:lpstr>
      <vt:lpstr>Sequence</vt:lpstr>
      <vt:lpstr>Iterator</vt:lpstr>
      <vt:lpstr>Query operator</vt:lpstr>
      <vt:lpstr>Standard query operators</vt:lpstr>
      <vt:lpstr>Query expression</vt:lpstr>
      <vt:lpstr>C# query expression syntax</vt:lpstr>
      <vt:lpstr>VB.NET query expression syntax</vt:lpstr>
      <vt:lpstr>Operators to expressions</vt:lpstr>
      <vt:lpstr>Operators to expressions (cont.)</vt:lpstr>
      <vt:lpstr>Deferred query execution</vt:lpstr>
      <vt:lpstr>LINQ DLLs and namespaces</vt:lpstr>
      <vt:lpstr>LINQ DLLs and namespaces (cont.)</vt:lpstr>
      <vt:lpstr>LINQ DLLs and namespaces (cont.)</vt:lpstr>
      <vt:lpstr>LINQ DLLs and namespaces (cont.)</vt:lpstr>
      <vt:lpstr>About our examples</vt:lpstr>
      <vt:lpstr>LINQ notes</vt:lpstr>
      <vt:lpstr>E.g. Lazy binding</vt:lpstr>
      <vt:lpstr>E.g. Nested queries</vt:lpstr>
      <vt:lpstr>E.g. Parameterized queries</vt:lpstr>
      <vt:lpstr>E.g. Different ways to write queries</vt:lpstr>
      <vt:lpstr>LINQ to objects</vt:lpstr>
      <vt:lpstr>E.g. Query a sequence</vt:lpstr>
      <vt:lpstr>Common operations</vt:lpstr>
      <vt:lpstr>Projection</vt:lpstr>
      <vt:lpstr>Projection (cont.)</vt:lpstr>
      <vt:lpstr>Filtering</vt:lpstr>
      <vt:lpstr>Filtering (cont.)</vt:lpstr>
      <vt:lpstr>Filtering (cont.)</vt:lpstr>
      <vt:lpstr>Set</vt:lpstr>
      <vt:lpstr>Set (cont.)</vt:lpstr>
      <vt:lpstr>Conversion</vt:lpstr>
      <vt:lpstr>Conversion (cont.)</vt:lpstr>
      <vt:lpstr>Conversion (cont.)</vt:lpstr>
      <vt:lpstr>Aggregate</vt:lpstr>
      <vt:lpstr>Aggregate (cont.)</vt:lpstr>
      <vt:lpstr>Ordering</vt:lpstr>
      <vt:lpstr>Ordering</vt:lpstr>
      <vt:lpstr>Grouping</vt:lpstr>
      <vt:lpstr>Grouping (cont.)</vt:lpstr>
      <vt:lpstr>Grouping (cont.)</vt:lpstr>
      <vt:lpstr>Grouping (cont.)</vt:lpstr>
      <vt:lpstr>Grouping (cont.)</vt:lpstr>
      <vt:lpstr>Joining</vt:lpstr>
      <vt:lpstr>Joining (cont.)</vt:lpstr>
      <vt:lpstr>Joining (cont.) – GroupJoin</vt:lpstr>
      <vt:lpstr>Joining (cont.) – Inner join</vt:lpstr>
      <vt:lpstr>Joining (cont.) – Left outer join</vt:lpstr>
      <vt:lpstr>Joining (cont.) – Cross join</vt:lpstr>
      <vt:lpstr>Partitioning</vt:lpstr>
      <vt:lpstr>Partitioning (cont.)</vt:lpstr>
      <vt:lpstr>Concatenation</vt:lpstr>
      <vt:lpstr>Quantifiers</vt:lpstr>
      <vt:lpstr>Generation</vt:lpstr>
      <vt:lpstr>Element operations</vt:lpstr>
      <vt:lpstr>Equality</vt:lpstr>
      <vt:lpstr>Equality (cont.)</vt:lpstr>
      <vt:lpstr>LINQ and …</vt:lpstr>
      <vt:lpstr>E.g. LINQ and ASP.NET</vt:lpstr>
      <vt:lpstr>E.g. LINQ and ASP.NET (cont.)</vt:lpstr>
      <vt:lpstr>E.g. LINQ and WinForms</vt:lpstr>
      <vt:lpstr>E.g. LINQ and WinForms (cont.)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saocodon</cp:lastModifiedBy>
  <cp:revision>739</cp:revision>
  <dcterms:created xsi:type="dcterms:W3CDTF">2009-02-10T14:11:16Z</dcterms:created>
  <dcterms:modified xsi:type="dcterms:W3CDTF">2017-06-08T01:35:36Z</dcterms:modified>
</cp:coreProperties>
</file>