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9"/>
  </p:handoutMasterIdLst>
  <p:sldIdLst>
    <p:sldId id="256" r:id="rId2"/>
    <p:sldId id="285" r:id="rId3"/>
    <p:sldId id="286" r:id="rId4"/>
    <p:sldId id="288" r:id="rId5"/>
    <p:sldId id="289" r:id="rId6"/>
    <p:sldId id="296" r:id="rId7"/>
    <p:sldId id="295" r:id="rId8"/>
    <p:sldId id="300" r:id="rId9"/>
    <p:sldId id="297" r:id="rId10"/>
    <p:sldId id="293" r:id="rId11"/>
    <p:sldId id="298" r:id="rId12"/>
    <p:sldId id="299" r:id="rId13"/>
    <p:sldId id="301" r:id="rId14"/>
    <p:sldId id="294" r:id="rId15"/>
    <p:sldId id="302" r:id="rId16"/>
    <p:sldId id="312" r:id="rId17"/>
    <p:sldId id="305" r:id="rId18"/>
    <p:sldId id="313" r:id="rId19"/>
    <p:sldId id="314" r:id="rId20"/>
    <p:sldId id="306" r:id="rId21"/>
    <p:sldId id="307" r:id="rId22"/>
    <p:sldId id="290" r:id="rId23"/>
    <p:sldId id="303" r:id="rId24"/>
    <p:sldId id="291" r:id="rId25"/>
    <p:sldId id="315" r:id="rId26"/>
    <p:sldId id="316" r:id="rId27"/>
    <p:sldId id="320" r:id="rId28"/>
    <p:sldId id="317" r:id="rId29"/>
    <p:sldId id="321" r:id="rId30"/>
    <p:sldId id="318" r:id="rId31"/>
    <p:sldId id="319" r:id="rId32"/>
    <p:sldId id="309" r:id="rId33"/>
    <p:sldId id="322" r:id="rId34"/>
    <p:sldId id="323" r:id="rId35"/>
    <p:sldId id="310" r:id="rId36"/>
    <p:sldId id="257" r:id="rId37"/>
    <p:sldId id="27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94660"/>
  </p:normalViewPr>
  <p:slideViewPr>
    <p:cSldViewPr>
      <p:cViewPr>
        <p:scale>
          <a:sx n="114" d="100"/>
          <a:sy n="114" d="100"/>
        </p:scale>
        <p:origin x="-1470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196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273A5-FFF7-4050-A4B9-B96A1947E066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B96A6-3BD2-4995-A124-9334558F9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981198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4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952999"/>
            <a:ext cx="7772400" cy="914401"/>
          </a:xfrm>
        </p:spPr>
        <p:txBody>
          <a:bodyPr anchor="t"/>
          <a:lstStyle>
            <a:lvl1pPr algn="l">
              <a:defRPr sz="40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6858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9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3733799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7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1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0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5000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6" r:id="rId3"/>
    <p:sldLayoutId id="2147483664" r:id="rId4"/>
    <p:sldLayoutId id="2147483661" r:id="rId5"/>
    <p:sldLayoutId id="2147483660" r:id="rId6"/>
    <p:sldLayoutId id="2147483662" r:id="rId7"/>
    <p:sldLayoutId id="2147483667" r:id="rId8"/>
    <p:sldLayoutId id="2147483665" r:id="rId9"/>
    <p:sldLayoutId id="2147483663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 to LINQ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Part 3 –LINQ to SQL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mtClean="0"/>
              <a:t>Presenter: PhuongNQK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433" y="352316"/>
            <a:ext cx="4489604" cy="566748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62000"/>
            <a:ext cx="1833620" cy="231468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943090" cy="1190516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542496" cy="68482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DBML file</a:t>
            </a:r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1533525"/>
            <a:ext cx="4829175" cy="4943475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489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DBML file (cont.)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" y="1600200"/>
            <a:ext cx="8704263" cy="4848225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614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DBML file (cont.)</a:t>
            </a:r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6866826" cy="4581526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32634"/>
            <a:ext cx="3838576" cy="1706958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5562600" y="3581400"/>
            <a:ext cx="1066800" cy="457200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96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DBML </a:t>
            </a:r>
            <a:r>
              <a:rPr lang="en-US" smtClean="0"/>
              <a:t>file (cont</a:t>
            </a:r>
            <a:r>
              <a:rPr lang="en-US"/>
              <a:t>.)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313504"/>
            <a:ext cx="6402388" cy="5392096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023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Type </a:t>
            </a:r>
            <a:r>
              <a:rPr lang="en-US" smtClean="0"/>
              <a:t>mapping run-time behavior matrix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5335588" cy="512981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00400"/>
            <a:ext cx="4314825" cy="1400175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Flowchart: Process 2"/>
          <p:cNvSpPr/>
          <p:nvPr/>
        </p:nvSpPr>
        <p:spPr>
          <a:xfrm>
            <a:off x="5867400" y="5105400"/>
            <a:ext cx="3048000" cy="12192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/>
              <a:t>With the exception of serialization, LINQ to SQL does not support mapping between any CLR or SQL Server data types that are not specified in this </a:t>
            </a:r>
            <a:r>
              <a:rPr lang="en-US" sz="1300" smtClean="0"/>
              <a:t>matrix: </a:t>
            </a:r>
            <a:r>
              <a:rPr lang="en-US" sz="1300" b="1" smtClean="0">
                <a:solidFill>
                  <a:srgbClr val="FFFF00"/>
                </a:solidFill>
              </a:rPr>
              <a:t>g</a:t>
            </a:r>
            <a:r>
              <a:rPr lang="en-US" sz="1300" b="1">
                <a:solidFill>
                  <a:srgbClr val="FFFF00"/>
                </a:solidFill>
              </a:rPr>
              <a:t>eograph</a:t>
            </a:r>
            <a:r>
              <a:rPr lang="en-US" sz="1300" b="1" smtClean="0">
                <a:solidFill>
                  <a:srgbClr val="FFFF00"/>
                </a:solidFill>
              </a:rPr>
              <a:t>y</a:t>
            </a:r>
            <a:r>
              <a:rPr lang="en-US" sz="1300" smtClean="0"/>
              <a:t>, </a:t>
            </a:r>
            <a:r>
              <a:rPr lang="en-US" sz="1300" b="1" smtClean="0">
                <a:solidFill>
                  <a:srgbClr val="FFFF00"/>
                </a:solidFill>
              </a:rPr>
              <a:t>geometry</a:t>
            </a:r>
            <a:r>
              <a:rPr lang="en-US" sz="1300" smtClean="0"/>
              <a:t>, </a:t>
            </a:r>
            <a:r>
              <a:rPr lang="en-US" sz="1300" b="1" smtClean="0">
                <a:solidFill>
                  <a:srgbClr val="FFFF00"/>
                </a:solidFill>
              </a:rPr>
              <a:t>hierarchyid</a:t>
            </a:r>
            <a:r>
              <a:rPr lang="en-US" sz="1300" smtClean="0"/>
              <a:t>, …</a:t>
            </a: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878203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 mapping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Table/view</a:t>
            </a:r>
          </a:p>
          <a:p>
            <a:r>
              <a:rPr lang="en-US" smtClean="0"/>
              <a:t>Column (field)</a:t>
            </a:r>
          </a:p>
          <a:p>
            <a:r>
              <a:rPr lang="en-US" smtClean="0"/>
              <a:t>Record</a:t>
            </a:r>
          </a:p>
          <a:p>
            <a:r>
              <a:rPr lang="en-US" smtClean="0"/>
              <a:t>Constraint:</a:t>
            </a:r>
          </a:p>
          <a:p>
            <a:pPr lvl="1"/>
            <a:r>
              <a:rPr lang="en-US" smtClean="0"/>
              <a:t>Null/Default/PK</a:t>
            </a:r>
          </a:p>
          <a:p>
            <a:pPr lvl="1"/>
            <a:r>
              <a:rPr lang="en-US" smtClean="0"/>
              <a:t>FK</a:t>
            </a:r>
          </a:p>
          <a:p>
            <a:pPr lvl="1"/>
            <a:r>
              <a:rPr lang="en-US" smtClean="0"/>
              <a:t>Unique/Check</a:t>
            </a:r>
          </a:p>
          <a:p>
            <a:r>
              <a:rPr lang="en-US" smtClean="0"/>
              <a:t>Function/Stored procedure</a:t>
            </a:r>
          </a:p>
          <a:p>
            <a:r>
              <a:rPr lang="en-US"/>
              <a:t>Function/Stored </a:t>
            </a:r>
            <a:r>
              <a:rPr lang="en-US" smtClean="0"/>
              <a:t>procedure result</a:t>
            </a:r>
            <a:endParaRPr lang="en-US"/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mtClean="0"/>
              <a:t>Entity class (DC’s field/property)</a:t>
            </a:r>
          </a:p>
          <a:p>
            <a:r>
              <a:rPr lang="en-US"/>
              <a:t>Entity </a:t>
            </a:r>
            <a:r>
              <a:rPr lang="en-US" smtClean="0"/>
              <a:t>class’s field/property</a:t>
            </a:r>
          </a:p>
          <a:p>
            <a:r>
              <a:rPr lang="en-US" smtClean="0"/>
              <a:t>Entity object</a:t>
            </a:r>
          </a:p>
          <a:p>
            <a:r>
              <a:rPr lang="en-US" smtClean="0"/>
              <a:t>Attributes of fields/properties:</a:t>
            </a:r>
          </a:p>
          <a:p>
            <a:pPr lvl="1"/>
            <a:r>
              <a:rPr lang="en-US" smtClean="0"/>
              <a:t>ColumnAttribute</a:t>
            </a:r>
          </a:p>
          <a:p>
            <a:pPr lvl="1"/>
            <a:r>
              <a:rPr lang="en-US" smtClean="0"/>
              <a:t>AssociationAttribute</a:t>
            </a:r>
          </a:p>
          <a:p>
            <a:pPr lvl="1"/>
            <a:r>
              <a:rPr lang="en-US" smtClean="0"/>
              <a:t>N/A</a:t>
            </a:r>
          </a:p>
          <a:p>
            <a:r>
              <a:rPr lang="en-US" smtClean="0"/>
              <a:t>DataContext’s methods</a:t>
            </a:r>
          </a:p>
          <a:p>
            <a:r>
              <a:rPr lang="en-US" smtClean="0"/>
              <a:t>Primitive types/Entity class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DataContext (DC)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71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mapping (CM)</a:t>
            </a:r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76375"/>
            <a:ext cx="5438775" cy="5000625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14800" y="47244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This relation exists in the database and the mapping</a:t>
            </a:r>
            <a:endParaRPr lang="en-US" sz="1000"/>
          </a:p>
        </p:txBody>
      </p:sp>
      <p:sp>
        <p:nvSpPr>
          <p:cNvPr id="5" name="Rectangle 4"/>
          <p:cNvSpPr/>
          <p:nvPr/>
        </p:nvSpPr>
        <p:spPr>
          <a:xfrm>
            <a:off x="3962400" y="23622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This logical relation does not exist in database/mapping</a:t>
            </a:r>
            <a:endParaRPr lang="en-US" sz="1000"/>
          </a:p>
        </p:txBody>
      </p:sp>
      <p:sp>
        <p:nvSpPr>
          <p:cNvPr id="6" name="Rectangle 5"/>
          <p:cNvSpPr/>
          <p:nvPr/>
        </p:nvSpPr>
        <p:spPr>
          <a:xfrm>
            <a:off x="4800600" y="38100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This relation exists in the mapping, not in the database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926158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 – SQL script vs Entity class</a:t>
            </a:r>
            <a:endParaRPr lang="en-US"/>
          </a:p>
        </p:txBody>
      </p:sp>
      <p:sp>
        <p:nvSpPr>
          <p:cNvPr id="5" name="Bent-Up Arrow 4"/>
          <p:cNvSpPr/>
          <p:nvPr/>
        </p:nvSpPr>
        <p:spPr>
          <a:xfrm rot="10800000">
            <a:off x="3698313" y="2536043"/>
            <a:ext cx="450777" cy="546246"/>
          </a:xfrm>
          <a:prstGeom prst="bentUp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6010275" cy="3552825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235" y="1447800"/>
            <a:ext cx="4257675" cy="2133600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418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 – Fields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4695825"/>
            <a:ext cx="4019550" cy="1781175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14850" y="4314825"/>
            <a:ext cx="17526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Multi-field PK</a:t>
            </a:r>
            <a:endParaRPr lang="en-US" sz="160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5457825" cy="2133600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5800" y="1360170"/>
            <a:ext cx="17526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Normal fields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19496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CM – </a:t>
            </a:r>
            <a:r>
              <a:rPr lang="en-US" smtClean="0"/>
              <a:t>Fields (cont.)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43112" y="3425190"/>
            <a:ext cx="4219575" cy="1375410"/>
            <a:chOff x="4724400" y="1386840"/>
            <a:chExt cx="4219575" cy="1375410"/>
          </a:xfrm>
        </p:grpSpPr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752600"/>
              <a:ext cx="4219575" cy="1009650"/>
            </a:xfrm>
            <a:prstGeom prst="rect">
              <a:avLst/>
            </a:prstGeom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838700" y="1386840"/>
              <a:ext cx="1752600" cy="304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Timestamp field</a:t>
              </a:r>
              <a:endParaRPr lang="en-US" sz="16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1000" y="1596390"/>
            <a:ext cx="4876800" cy="1403985"/>
            <a:chOff x="613410" y="5505450"/>
            <a:chExt cx="4876800" cy="1403985"/>
          </a:xfrm>
        </p:grpSpPr>
        <p:sp>
          <p:nvSpPr>
            <p:cNvPr id="3" name="Rectangle 2"/>
            <p:cNvSpPr/>
            <p:nvPr/>
          </p:nvSpPr>
          <p:spPr>
            <a:xfrm>
              <a:off x="685800" y="5505450"/>
              <a:ext cx="1752600" cy="304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Identity field</a:t>
              </a:r>
              <a:endParaRPr lang="en-US" sz="1600"/>
            </a:p>
          </p:txBody>
        </p:sp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410" y="5871210"/>
              <a:ext cx="4876800" cy="1038225"/>
            </a:xfrm>
            <a:prstGeom prst="rect">
              <a:avLst/>
            </a:prstGeom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3143250" y="5257800"/>
            <a:ext cx="5543550" cy="1167765"/>
            <a:chOff x="2362200" y="3375660"/>
            <a:chExt cx="5543550" cy="116776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3733800"/>
              <a:ext cx="5543550" cy="809625"/>
            </a:xfrm>
            <a:prstGeom prst="rect">
              <a:avLst/>
            </a:prstGeom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2514600" y="3375660"/>
              <a:ext cx="1752600" cy="304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Computed field</a:t>
              </a:r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181119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LINQ is database-specific:</a:t>
            </a:r>
          </a:p>
          <a:p>
            <a:pPr lvl="1"/>
            <a:r>
              <a:rPr lang="en-US" smtClean="0"/>
              <a:t>LINQ to SQL: works with SQL Server/Express</a:t>
            </a:r>
          </a:p>
          <a:p>
            <a:pPr lvl="1"/>
            <a:r>
              <a:rPr lang="en-US" smtClean="0"/>
              <a:t>LINQ to Oracle</a:t>
            </a:r>
          </a:p>
          <a:p>
            <a:pPr lvl="1"/>
            <a:r>
              <a:rPr lang="en-US" smtClean="0"/>
              <a:t>LINQ to MySQL</a:t>
            </a:r>
          </a:p>
          <a:p>
            <a:pPr lvl="1"/>
            <a:r>
              <a:rPr lang="en-US" smtClean="0"/>
              <a:t>…</a:t>
            </a:r>
          </a:p>
          <a:p>
            <a:r>
              <a:rPr lang="en-US" smtClean="0"/>
              <a:t>Alternatives:</a:t>
            </a:r>
          </a:p>
          <a:p>
            <a:pPr lvl="1"/>
            <a:r>
              <a:rPr lang="en-US" smtClean="0"/>
              <a:t>LINQ to DataSet</a:t>
            </a:r>
          </a:p>
          <a:p>
            <a:pPr lvl="1"/>
            <a:r>
              <a:rPr lang="en-US" smtClean="0"/>
              <a:t>LINQ to Entities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16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 – Association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6000750" cy="4577148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429000"/>
            <a:ext cx="5343012" cy="621698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010400" y="18288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FFFF00"/>
                </a:solidFill>
              </a:rPr>
              <a:t>User</a:t>
            </a:r>
            <a:r>
              <a:rPr lang="en-US" smtClean="0"/>
              <a:t> class</a:t>
            </a:r>
          </a:p>
          <a:p>
            <a:pPr algn="ctr"/>
            <a:r>
              <a:rPr lang="en-US" smtClean="0"/>
              <a:t>(</a:t>
            </a:r>
            <a:r>
              <a:rPr lang="en-US" b="1" smtClean="0"/>
              <a:t>Parent</a:t>
            </a:r>
            <a:r>
              <a:rPr lang="en-US" smtClean="0"/>
              <a:t>)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752600" y="4023360"/>
            <a:ext cx="3124200" cy="123444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14400" y="5410200"/>
            <a:ext cx="1447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769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CM – </a:t>
            </a:r>
            <a:r>
              <a:rPr lang="en-US" smtClean="0"/>
              <a:t>Association (cont.)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5621338" cy="5163898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352800"/>
            <a:ext cx="3648075" cy="666750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010400" y="18288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FFFF00"/>
                </a:solidFill>
              </a:rPr>
              <a:t>Transfer</a:t>
            </a:r>
            <a:r>
              <a:rPr lang="en-US" smtClean="0"/>
              <a:t> class</a:t>
            </a:r>
          </a:p>
          <a:p>
            <a:pPr algn="ctr"/>
            <a:r>
              <a:rPr lang="en-US" smtClean="0"/>
              <a:t>(</a:t>
            </a:r>
            <a:r>
              <a:rPr lang="en-US" b="1" smtClean="0"/>
              <a:t>Child</a:t>
            </a:r>
            <a:r>
              <a:rPr lang="en-US" smtClean="0"/>
              <a:t>)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352800" y="2819400"/>
            <a:ext cx="2895600" cy="9906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43200" y="2819400"/>
            <a:ext cx="1447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409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Building DataContext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DataContext:</a:t>
            </a:r>
          </a:p>
          <a:p>
            <a:pPr lvl="1"/>
            <a:r>
              <a:rPr lang="en-US" smtClean="0"/>
              <a:t>Represents a complete database in object model</a:t>
            </a:r>
          </a:p>
          <a:p>
            <a:pPr lvl="1"/>
            <a:r>
              <a:rPr lang="en-US" smtClean="0"/>
              <a:t>Is our connection to a real relational data source</a:t>
            </a:r>
          </a:p>
          <a:p>
            <a:pPr lvl="1"/>
            <a:r>
              <a:rPr lang="en-US" smtClean="0"/>
              <a:t>Is </a:t>
            </a:r>
            <a:r>
              <a:rPr lang="en-US"/>
              <a:t>the main conduit by which we'll query entities from the database as well as apply </a:t>
            </a:r>
            <a:r>
              <a:rPr lang="en-US" smtClean="0"/>
              <a:t>changes</a:t>
            </a:r>
          </a:p>
          <a:p>
            <a:r>
              <a:rPr lang="en-US" smtClean="0"/>
              <a:t>Main methods:</a:t>
            </a:r>
          </a:p>
          <a:p>
            <a:pPr lvl="1"/>
            <a:r>
              <a:rPr lang="en-US" smtClean="0"/>
              <a:t>GetTable()</a:t>
            </a:r>
          </a:p>
          <a:p>
            <a:pPr lvl="1"/>
            <a:r>
              <a:rPr lang="en-US" smtClean="0"/>
              <a:t>Mapped SQL functions and stored procedures</a:t>
            </a:r>
          </a:p>
          <a:p>
            <a:pPr lvl="1"/>
            <a:r>
              <a:rPr lang="en-US" smtClean="0"/>
              <a:t>Create/DeleteDatabase()</a:t>
            </a:r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14600"/>
            <a:ext cx="3667125" cy="2790825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814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DataContext sample 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466850"/>
            <a:ext cx="6665913" cy="5010150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05400" y="2274570"/>
            <a:ext cx="1447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Constructor</a:t>
            </a:r>
            <a:endParaRPr lang="en-US" sz="1200"/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 flipV="1">
            <a:off x="4114800" y="2133600"/>
            <a:ext cx="990600" cy="255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15000" y="3048000"/>
            <a:ext cx="1447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Entity element</a:t>
            </a:r>
            <a:endParaRPr lang="en-US" sz="1200"/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4114800" y="2743200"/>
            <a:ext cx="16002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2400" y="48006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Function and stored procedure</a:t>
            </a:r>
            <a:endParaRPr lang="en-US" sz="1200"/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876300" y="3886200"/>
            <a:ext cx="7239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</p:cNvCxnSpPr>
          <p:nvPr/>
        </p:nvCxnSpPr>
        <p:spPr>
          <a:xfrm>
            <a:off x="876300" y="5257800"/>
            <a:ext cx="80391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</p:cNvCxnSpPr>
          <p:nvPr/>
        </p:nvCxnSpPr>
        <p:spPr>
          <a:xfrm>
            <a:off x="1600200" y="5029200"/>
            <a:ext cx="23241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18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5583378" cy="4171950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Performing query/non-query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3716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Test utils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095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</a:t>
            </a: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4762500" cy="3171825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11"/>
          <a:stretch/>
        </p:blipFill>
        <p:spPr bwMode="auto">
          <a:xfrm>
            <a:off x="72390" y="3886200"/>
            <a:ext cx="8995410" cy="2781300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Bent-Up Arrow 4"/>
          <p:cNvSpPr/>
          <p:nvPr/>
        </p:nvSpPr>
        <p:spPr>
          <a:xfrm rot="10800000" flipH="1">
            <a:off x="5715000" y="3310890"/>
            <a:ext cx="450777" cy="546246"/>
          </a:xfrm>
          <a:prstGeom prst="bentUp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98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 (cont.)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027863" cy="4686300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010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 (cont.)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43000" y="1165860"/>
            <a:ext cx="6477000" cy="5562600"/>
            <a:chOff x="1078230" y="1165860"/>
            <a:chExt cx="6477000" cy="5562600"/>
          </a:xfrm>
        </p:grpSpPr>
        <p:sp>
          <p:nvSpPr>
            <p:cNvPr id="4" name="Rectangle 3"/>
            <p:cNvSpPr/>
            <p:nvPr/>
          </p:nvSpPr>
          <p:spPr>
            <a:xfrm>
              <a:off x="1078230" y="1165860"/>
              <a:ext cx="6477000" cy="5562600"/>
            </a:xfrm>
            <a:prstGeom prst="rect">
              <a:avLst/>
            </a:prstGeom>
            <a:ln w="28575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112520" y="1219200"/>
              <a:ext cx="6430962" cy="5476876"/>
              <a:chOff x="609600" y="923925"/>
              <a:chExt cx="6980237" cy="6524625"/>
            </a:xfrm>
          </p:grpSpPr>
          <p:pic>
            <p:nvPicPr>
              <p:cNvPr id="1433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" y="923925"/>
                <a:ext cx="6970713" cy="524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340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" y="6096000"/>
                <a:ext cx="6980237" cy="1352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045510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Update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5495925" cy="5353050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197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Update (cont.)</a:t>
            </a:r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0"/>
          <a:stretch/>
        </p:blipFill>
        <p:spPr bwMode="auto">
          <a:xfrm>
            <a:off x="362903" y="1314450"/>
            <a:ext cx="8464867" cy="539115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754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Notes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LINQ to SQL queries:</a:t>
            </a:r>
          </a:p>
          <a:p>
            <a:pPr lvl="1"/>
            <a:r>
              <a:rPr lang="en-US" smtClean="0"/>
              <a:t>Return </a:t>
            </a:r>
            <a:r>
              <a:rPr lang="en-US" b="1" smtClean="0">
                <a:solidFill>
                  <a:srgbClr val="0070C0"/>
                </a:solidFill>
              </a:rPr>
              <a:t>IQueryable&lt;T&gt;</a:t>
            </a:r>
            <a:r>
              <a:rPr lang="en-US" smtClean="0"/>
              <a:t>, which implements </a:t>
            </a:r>
            <a:r>
              <a:rPr lang="en-US" b="1">
                <a:solidFill>
                  <a:srgbClr val="0070C0"/>
                </a:solidFill>
              </a:rPr>
              <a:t>IEnumerable&lt;T&gt;</a:t>
            </a:r>
          </a:p>
          <a:p>
            <a:pPr lvl="1"/>
            <a:r>
              <a:rPr lang="en-US" smtClean="0"/>
              <a:t>Are performed on classes that implement </a:t>
            </a:r>
            <a:r>
              <a:rPr lang="en-US" b="1">
                <a:solidFill>
                  <a:srgbClr val="0070C0"/>
                </a:solidFill>
              </a:rPr>
              <a:t>IQueryable&lt;T&gt;</a:t>
            </a:r>
            <a:r>
              <a:rPr lang="en-US"/>
              <a:t>, </a:t>
            </a:r>
            <a:r>
              <a:rPr lang="en-US" smtClean="0"/>
              <a:t>such as </a:t>
            </a:r>
            <a:r>
              <a:rPr lang="en-US" b="1">
                <a:solidFill>
                  <a:srgbClr val="0070C0"/>
                </a:solidFill>
              </a:rPr>
              <a:t>Table&lt;T&gt;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Are translated to SQL</a:t>
            </a:r>
          </a:p>
          <a:p>
            <a:pPr lvl="1"/>
            <a:r>
              <a:rPr lang="en-US" smtClean="0"/>
              <a:t>Are executed in a database</a:t>
            </a:r>
          </a:p>
          <a:p>
            <a:pPr lvl="1"/>
            <a:r>
              <a:rPr lang="en-US" smtClean="0"/>
              <a:t>Are limited in some ways based on the translator’s capabilities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Delete</a:t>
            </a:r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00400"/>
            <a:ext cx="6181725" cy="3543300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4562475" cy="3371850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Bent-Up Arrow 4"/>
          <p:cNvSpPr/>
          <p:nvPr/>
        </p:nvSpPr>
        <p:spPr>
          <a:xfrm rot="10800000" flipH="1">
            <a:off x="5006340" y="2613660"/>
            <a:ext cx="450777" cy="546246"/>
          </a:xfrm>
          <a:prstGeom prst="bentUp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49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 stored procedure</a:t>
            </a:r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819775"/>
            <a:ext cx="5372100" cy="581025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33775"/>
            <a:ext cx="4743450" cy="1400175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Down Arrow 2"/>
          <p:cNvSpPr/>
          <p:nvPr/>
        </p:nvSpPr>
        <p:spPr>
          <a:xfrm>
            <a:off x="3886201" y="5057775"/>
            <a:ext cx="228600" cy="685800"/>
          </a:xfrm>
          <a:prstGeom prst="down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5524500" cy="1362075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481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Use the </a:t>
            </a:r>
            <a:r>
              <a:rPr lang="en-US" b="1" smtClean="0">
                <a:solidFill>
                  <a:srgbClr val="0070C0"/>
                </a:solidFill>
              </a:rPr>
              <a:t>DataContext.Log</a:t>
            </a:r>
            <a:r>
              <a:rPr lang="en-US" smtClean="0"/>
              <a:t> property</a:t>
            </a:r>
          </a:p>
          <a:p>
            <a:r>
              <a:rPr lang="en-US" smtClean="0"/>
              <a:t>Use the </a:t>
            </a:r>
            <a:r>
              <a:rPr lang="en-US" b="1" smtClean="0">
                <a:solidFill>
                  <a:srgbClr val="0070C0"/>
                </a:solidFill>
              </a:rPr>
              <a:t>GetChangeSet() </a:t>
            </a:r>
            <a:r>
              <a:rPr lang="en-US" smtClean="0"/>
              <a:t>method</a:t>
            </a:r>
          </a:p>
          <a:p>
            <a:r>
              <a:rPr lang="en-US" smtClean="0"/>
              <a:t>Consider using partial classes or mapping files</a:t>
            </a:r>
          </a:p>
          <a:p>
            <a:r>
              <a:rPr lang="en-US" smtClean="0"/>
              <a:t>Consider using partial methods</a:t>
            </a:r>
          </a:p>
          <a:p>
            <a:r>
              <a:rPr lang="en-US" smtClean="0"/>
              <a:t>Consider using </a:t>
            </a:r>
            <a:r>
              <a:rPr lang="en-US" b="1" smtClean="0">
                <a:solidFill>
                  <a:srgbClr val="0070C0"/>
                </a:solidFill>
              </a:rPr>
              <a:t>LoadOptions </a:t>
            </a:r>
            <a:r>
              <a:rPr lang="en-US" smtClean="0"/>
              <a:t>to perform immediate loading</a:t>
            </a:r>
          </a:p>
          <a:p>
            <a:r>
              <a:rPr lang="en-US" smtClean="0"/>
              <a:t>Consider using </a:t>
            </a:r>
            <a:r>
              <a:rPr lang="en-US" b="1" smtClean="0">
                <a:solidFill>
                  <a:srgbClr val="0070C0"/>
                </a:solidFill>
              </a:rPr>
              <a:t>UpdateCheck</a:t>
            </a:r>
            <a:r>
              <a:rPr lang="en-US" smtClean="0">
                <a:solidFill>
                  <a:srgbClr val="0070C0"/>
                </a:solidFill>
              </a:rPr>
              <a:t> </a:t>
            </a:r>
            <a:r>
              <a:rPr lang="en-US" smtClean="0"/>
              <a:t>property (</a:t>
            </a:r>
            <a:r>
              <a:rPr lang="en-US" b="1" smtClean="0">
                <a:solidFill>
                  <a:srgbClr val="0070C0"/>
                </a:solidFill>
              </a:rPr>
              <a:t>Column</a:t>
            </a:r>
            <a:r>
              <a:rPr lang="en-US" smtClean="0">
                <a:solidFill>
                  <a:srgbClr val="0070C0"/>
                </a:solidFill>
              </a:rPr>
              <a:t> </a:t>
            </a:r>
            <a:r>
              <a:rPr lang="en-US" smtClean="0"/>
              <a:t>attribute) and </a:t>
            </a:r>
            <a:r>
              <a:rPr lang="en-US" b="1" smtClean="0">
                <a:solidFill>
                  <a:srgbClr val="0070C0"/>
                </a:solidFill>
              </a:rPr>
              <a:t>try…catch </a:t>
            </a:r>
            <a:r>
              <a:rPr lang="en-US" sz="2600" b="1" smtClean="0">
                <a:solidFill>
                  <a:srgbClr val="0070C0"/>
                </a:solidFill>
              </a:rPr>
              <a:t>(ChangeConflictException)</a:t>
            </a:r>
            <a:r>
              <a:rPr lang="en-US" b="1" smtClean="0">
                <a:solidFill>
                  <a:srgbClr val="0070C0"/>
                </a:solidFill>
              </a:rPr>
              <a:t> </a:t>
            </a:r>
            <a:r>
              <a:rPr lang="en-US" smtClean="0"/>
              <a:t>to handle concurrency conflicts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3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LoadOptions</a:t>
            </a:r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98794"/>
            <a:ext cx="6151562" cy="4668606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70"/>
          <a:stretch/>
        </p:blipFill>
        <p:spPr bwMode="auto">
          <a:xfrm>
            <a:off x="609600" y="4419600"/>
            <a:ext cx="8115300" cy="228600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410200" y="1981200"/>
            <a:ext cx="3429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Compare with </a:t>
            </a:r>
            <a:r>
              <a:rPr lang="en-US" sz="1400" b="1" smtClean="0">
                <a:solidFill>
                  <a:srgbClr val="FFFF00"/>
                </a:solidFill>
              </a:rPr>
              <a:t>Test_01_Insert_Parent_And_Children()</a:t>
            </a:r>
            <a:endParaRPr lang="en-US" sz="1400" b="1">
              <a:solidFill>
                <a:srgbClr val="FFFF00"/>
              </a:solidFill>
            </a:endParaRPr>
          </a:p>
        </p:txBody>
      </p:sp>
      <p:sp>
        <p:nvSpPr>
          <p:cNvPr id="6" name="Bent-Up Arrow 5"/>
          <p:cNvSpPr/>
          <p:nvPr/>
        </p:nvSpPr>
        <p:spPr>
          <a:xfrm rot="10800000" flipH="1">
            <a:off x="6658683" y="3832860"/>
            <a:ext cx="450777" cy="546246"/>
          </a:xfrm>
          <a:prstGeom prst="bentUp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39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Concurrency conflict</a:t>
            </a:r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29000"/>
            <a:ext cx="6162675" cy="2295525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57400"/>
            <a:ext cx="3657600" cy="70485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124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Unsolved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 have </a:t>
            </a:r>
            <a:r>
              <a:rPr lang="en-US"/>
              <a:t>a column that needs a default value on Insert only and </a:t>
            </a:r>
            <a:r>
              <a:rPr lang="en-US" smtClean="0"/>
              <a:t>I update </a:t>
            </a:r>
            <a:r>
              <a:rPr lang="en-US"/>
              <a:t>it throughout </a:t>
            </a:r>
            <a:r>
              <a:rPr lang="en-US" smtClean="0"/>
              <a:t>my application. How?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34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LINQ In Action</a:t>
            </a:r>
            <a:r>
              <a:rPr lang="en-US" smtClean="0"/>
              <a:t>, </a:t>
            </a:r>
            <a:r>
              <a:rPr lang="en-US" i="1" smtClean="0"/>
              <a:t>by Fabrice Maguerie - Steve Eichert - Jim Wooley</a:t>
            </a:r>
            <a:r>
              <a:rPr lang="en-US" smtClean="0"/>
              <a:t>, </a:t>
            </a:r>
            <a:r>
              <a:rPr lang="en-US" b="1" smtClean="0"/>
              <a:t>Manning</a:t>
            </a:r>
          </a:p>
          <a:p>
            <a:r>
              <a:rPr lang="en-US" b="1" smtClean="0">
                <a:solidFill>
                  <a:srgbClr val="0070C0"/>
                </a:solidFill>
              </a:rPr>
              <a:t>Pro LINQ in C# 2008</a:t>
            </a:r>
            <a:r>
              <a:rPr lang="en-US" smtClean="0"/>
              <a:t>, </a:t>
            </a:r>
            <a:r>
              <a:rPr lang="en-US" i="1" smtClean="0"/>
              <a:t>by Joseph C.Rattz,Jr.</a:t>
            </a:r>
            <a:r>
              <a:rPr lang="en-US" smtClean="0"/>
              <a:t>, </a:t>
            </a:r>
            <a:r>
              <a:rPr lang="en-US" b="1" smtClean="0"/>
              <a:t>Apress</a:t>
            </a:r>
          </a:p>
          <a:p>
            <a:r>
              <a:rPr lang="en-US" smtClean="0"/>
              <a:t>MSDN:</a:t>
            </a:r>
          </a:p>
          <a:p>
            <a:pPr lvl="1"/>
            <a:r>
              <a:rPr lang="en-US"/>
              <a:t>O/R Designer </a:t>
            </a:r>
            <a:r>
              <a:rPr lang="en-US" smtClean="0"/>
              <a:t>Overview</a:t>
            </a:r>
          </a:p>
          <a:p>
            <a:pPr lvl="1"/>
            <a:r>
              <a:rPr lang="en-US" smtClean="0"/>
              <a:t>SqlMetal.exe </a:t>
            </a:r>
            <a:r>
              <a:rPr lang="en-US"/>
              <a:t>(Code Generation Tool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How </a:t>
            </a:r>
            <a:r>
              <a:rPr lang="en-US"/>
              <a:t>to: Dynamically Create a Database (LINQ to SQL</a:t>
            </a:r>
            <a:r>
              <a:rPr lang="en-US" smtClean="0"/>
              <a:t>)</a:t>
            </a:r>
          </a:p>
          <a:p>
            <a:pPr lvl="1"/>
            <a:r>
              <a:rPr lang="en-US"/>
              <a:t>SQL-CLR Type Mapping (LINQ to SQL)</a:t>
            </a:r>
          </a:p>
          <a:p>
            <a:pPr lvl="1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143000"/>
            <a:ext cx="449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 for coming.</a:t>
            </a:r>
          </a:p>
          <a:p>
            <a:pPr algn="ctr"/>
            <a:r>
              <a:rPr lang="en-US" sz="66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See </a:t>
            </a:r>
            <a:r>
              <a:rPr lang="en-US" sz="6600" b="1" cap="all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ya</a:t>
            </a:r>
            <a:r>
              <a:rPr lang="en-US" sz="66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!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725783"/>
            <a:ext cx="3663338" cy="462444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3003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Necessary steps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Map object model to relational database</a:t>
            </a:r>
          </a:p>
          <a:p>
            <a:r>
              <a:rPr lang="en-US" smtClean="0"/>
              <a:t>Create proper </a:t>
            </a:r>
            <a:r>
              <a:rPr lang="en-US" b="1" smtClean="0">
                <a:solidFill>
                  <a:srgbClr val="0070C0"/>
                </a:solidFill>
              </a:rPr>
              <a:t>DataContext</a:t>
            </a:r>
            <a:r>
              <a:rPr lang="en-US" smtClean="0">
                <a:solidFill>
                  <a:srgbClr val="0070C0"/>
                </a:solidFill>
              </a:rPr>
              <a:t> </a:t>
            </a:r>
            <a:r>
              <a:rPr lang="en-US" smtClean="0"/>
              <a:t>object:</a:t>
            </a:r>
          </a:p>
          <a:p>
            <a:pPr lvl="1"/>
            <a:r>
              <a:rPr lang="en-US" smtClean="0"/>
              <a:t>Put objects into its fields/properties</a:t>
            </a:r>
          </a:p>
          <a:p>
            <a:pPr lvl="1"/>
            <a:r>
              <a:rPr lang="en-US" smtClean="0"/>
              <a:t>Map database functions and stored procedures to its methods</a:t>
            </a:r>
          </a:p>
          <a:p>
            <a:pPr lvl="1"/>
            <a:r>
              <a:rPr lang="en-US" smtClean="0"/>
              <a:t>Point it to a relational data source</a:t>
            </a:r>
          </a:p>
          <a:p>
            <a:r>
              <a:rPr lang="en-US" smtClean="0"/>
              <a:t>Perform your query/non-query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4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Object-Relational mapping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Default type mappings</a:t>
            </a:r>
          </a:p>
          <a:p>
            <a:pPr lvl="1"/>
            <a:r>
              <a:rPr lang="en-US" smtClean="0"/>
              <a:t>O/R designer</a:t>
            </a:r>
          </a:p>
          <a:p>
            <a:pPr lvl="1"/>
            <a:r>
              <a:rPr lang="en-US" smtClean="0"/>
              <a:t>SQL Metal</a:t>
            </a:r>
          </a:p>
          <a:p>
            <a:pPr lvl="1"/>
            <a:r>
              <a:rPr lang="en-US" smtClean="0"/>
              <a:t>DataContext.CreateDatabase()</a:t>
            </a:r>
          </a:p>
          <a:p>
            <a:r>
              <a:rPr lang="en-US" smtClean="0"/>
              <a:t>Custom type mappings</a:t>
            </a:r>
          </a:p>
          <a:p>
            <a:pPr lvl="1"/>
            <a:r>
              <a:rPr lang="en-US" smtClean="0"/>
              <a:t>DBML file</a:t>
            </a:r>
          </a:p>
          <a:p>
            <a:pPr lvl="1"/>
            <a:r>
              <a:rPr lang="en-US" smtClean="0"/>
              <a:t>Mapping attributes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42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O/R Designer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Included in </a:t>
            </a:r>
            <a:r>
              <a:rPr lang="en-US" b="1" smtClean="0">
                <a:solidFill>
                  <a:srgbClr val="0070C0"/>
                </a:solidFill>
              </a:rPr>
              <a:t>VS.NET IDE 2008</a:t>
            </a:r>
          </a:p>
          <a:p>
            <a:r>
              <a:rPr lang="en-US" smtClean="0"/>
              <a:t>Supports only </a:t>
            </a:r>
            <a:r>
              <a:rPr lang="en-US" b="1">
                <a:solidFill>
                  <a:srgbClr val="0070C0"/>
                </a:solidFill>
              </a:rPr>
              <a:t>SQL Server 2000/2005/2008/ Express</a:t>
            </a:r>
            <a:r>
              <a:rPr lang="en-US"/>
              <a:t> </a:t>
            </a:r>
            <a:r>
              <a:rPr lang="en-US" smtClean="0"/>
              <a:t>(</a:t>
            </a:r>
            <a:r>
              <a:rPr lang="en-US" b="1" smtClean="0"/>
              <a:t>not</a:t>
            </a:r>
            <a:r>
              <a:rPr lang="en-US" smtClean="0"/>
              <a:t> </a:t>
            </a:r>
            <a:r>
              <a:rPr lang="en-US" b="1">
                <a:solidFill>
                  <a:srgbClr val="0070C0"/>
                </a:solidFill>
              </a:rPr>
              <a:t>Compact 3.5</a:t>
            </a:r>
            <a:r>
              <a:rPr lang="en-US" smtClean="0"/>
              <a:t>) databases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76600"/>
            <a:ext cx="4085356" cy="2262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986349" y="3429000"/>
            <a:ext cx="4700451" cy="2819400"/>
            <a:chOff x="3962401" y="2971800"/>
            <a:chExt cx="4700451" cy="2819400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1" y="3317869"/>
              <a:ext cx="4695824" cy="2413012"/>
            </a:xfrm>
            <a:prstGeom prst="rect">
              <a:avLst/>
            </a:prstGeom>
            <a:ln w="9525">
              <a:solidFill>
                <a:srgbClr val="0070C0"/>
              </a:solidFill>
              <a:miter lim="800000"/>
              <a:headEnd/>
              <a:tailEnd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Rectangular Callout 3"/>
            <p:cNvSpPr/>
            <p:nvPr/>
          </p:nvSpPr>
          <p:spPr>
            <a:xfrm>
              <a:off x="4572000" y="5270646"/>
              <a:ext cx="2286000" cy="520554"/>
            </a:xfrm>
            <a:prstGeom prst="wedgeRectCallout">
              <a:avLst>
                <a:gd name="adj1" fmla="val 37783"/>
                <a:gd name="adj2" fmla="val -765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rgbClr val="FFFF00"/>
                  </a:solidFill>
                </a:rPr>
                <a:t>Entities pane</a:t>
              </a:r>
              <a:r>
                <a:rPr lang="en-US" sz="1000"/>
                <a:t> (main design surface): displays the entity classes, associations, and inheritance hierarchies</a:t>
              </a:r>
            </a:p>
          </p:txBody>
        </p:sp>
        <p:sp>
          <p:nvSpPr>
            <p:cNvPr id="7" name="Rectangular Callout 6"/>
            <p:cNvSpPr/>
            <p:nvPr/>
          </p:nvSpPr>
          <p:spPr>
            <a:xfrm>
              <a:off x="6324600" y="2971800"/>
              <a:ext cx="2338252" cy="470046"/>
            </a:xfrm>
            <a:prstGeom prst="wedgeRectCallout">
              <a:avLst>
                <a:gd name="adj1" fmla="val 36549"/>
                <a:gd name="adj2" fmla="val 988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smtClean="0">
                  <a:solidFill>
                    <a:srgbClr val="FFFF00"/>
                  </a:solidFill>
                </a:rPr>
                <a:t>Methods pane</a:t>
              </a:r>
              <a:r>
                <a:rPr lang="en-US" sz="1000" smtClean="0"/>
                <a:t>: displays </a:t>
              </a:r>
              <a:r>
                <a:rPr lang="en-US" sz="1000"/>
                <a:t>the DataContext methods that are mapped to stored procedures and functions</a:t>
              </a:r>
            </a:p>
          </p:txBody>
        </p:sp>
      </p:grpSp>
      <p:sp>
        <p:nvSpPr>
          <p:cNvPr id="6" name="Bent-Up Arrow 5"/>
          <p:cNvSpPr/>
          <p:nvPr/>
        </p:nvSpPr>
        <p:spPr>
          <a:xfrm rot="5400000">
            <a:off x="3476735" y="5489612"/>
            <a:ext cx="450777" cy="546246"/>
          </a:xfrm>
          <a:prstGeom prst="bentUp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152400" y="5988123"/>
            <a:ext cx="3276600" cy="71747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/>
              <a:t>O/R designer generates: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b="1" smtClean="0">
                <a:solidFill>
                  <a:srgbClr val="FFFF00"/>
                </a:solidFill>
              </a:rPr>
              <a:t>.dbml </a:t>
            </a:r>
            <a:r>
              <a:rPr lang="en-US" sz="1400" smtClean="0"/>
              <a:t>file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smtClean="0"/>
              <a:t>Typed </a:t>
            </a:r>
            <a:r>
              <a:rPr lang="en-US" sz="1400" b="1" smtClean="0">
                <a:solidFill>
                  <a:srgbClr val="FFFF00"/>
                </a:solidFill>
              </a:rPr>
              <a:t>DataContext</a:t>
            </a:r>
            <a:r>
              <a:rPr lang="en-US" sz="1400" smtClean="0"/>
              <a:t> and </a:t>
            </a:r>
            <a:r>
              <a:rPr lang="en-US" sz="1400" b="1" smtClean="0">
                <a:solidFill>
                  <a:srgbClr val="FFFF00"/>
                </a:solidFill>
              </a:rPr>
              <a:t>entity</a:t>
            </a:r>
            <a:r>
              <a:rPr lang="en-US" sz="1400" smtClean="0"/>
              <a:t> classes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1259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SqlMetal.exe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Is </a:t>
            </a:r>
            <a:r>
              <a:rPr lang="en-US"/>
              <a:t>included in the </a:t>
            </a:r>
            <a:r>
              <a:rPr lang="en-US" b="1">
                <a:solidFill>
                  <a:srgbClr val="0070C0"/>
                </a:solidFill>
              </a:rPr>
              <a:t>Windows SDK </a:t>
            </a:r>
            <a:r>
              <a:rPr lang="en-US" smtClean="0"/>
              <a:t>(that </a:t>
            </a:r>
            <a:r>
              <a:rPr lang="en-US"/>
              <a:t>is installed with Visual </a:t>
            </a:r>
            <a:r>
              <a:rPr lang="en-US" smtClean="0"/>
              <a:t>Studio or separately downloaded)</a:t>
            </a:r>
            <a:endParaRPr lang="en-US"/>
          </a:p>
          <a:p>
            <a:r>
              <a:rPr lang="en-US" smtClean="0"/>
              <a:t>By default, is located at </a:t>
            </a:r>
            <a:r>
              <a:rPr lang="en-US" b="1" smtClean="0">
                <a:solidFill>
                  <a:srgbClr val="0070C0"/>
                </a:solidFill>
              </a:rPr>
              <a:t>drive</a:t>
            </a:r>
            <a:r>
              <a:rPr lang="en-US" b="1">
                <a:solidFill>
                  <a:srgbClr val="0070C0"/>
                </a:solidFill>
              </a:rPr>
              <a:t>:\Program Files\Microsoft </a:t>
            </a:r>
            <a:r>
              <a:rPr lang="en-US" b="1" smtClean="0">
                <a:solidFill>
                  <a:srgbClr val="0070C0"/>
                </a:solidFill>
              </a:rPr>
              <a:t>SDKs\Windows\vn.nn\bin</a:t>
            </a:r>
          </a:p>
          <a:p>
            <a:r>
              <a:rPr lang="en-US" smtClean="0"/>
              <a:t>Functions: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562644" y="4724400"/>
            <a:ext cx="5904956" cy="1905000"/>
            <a:chOff x="1562644" y="4495800"/>
            <a:chExt cx="5904956" cy="1905000"/>
          </a:xfrm>
        </p:grpSpPr>
        <p:sp>
          <p:nvSpPr>
            <p:cNvPr id="4" name="Can 3"/>
            <p:cNvSpPr/>
            <p:nvPr/>
          </p:nvSpPr>
          <p:spPr>
            <a:xfrm>
              <a:off x="1981744" y="4495800"/>
              <a:ext cx="1219200" cy="7620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Database</a:t>
              </a:r>
              <a:endParaRPr lang="en-US"/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5410200" y="4548051"/>
              <a:ext cx="2057400" cy="609600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Source code + mapping attributes</a:t>
              </a:r>
              <a:endParaRPr lang="en-US"/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5410200" y="5791200"/>
              <a:ext cx="2057400" cy="609600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mapping file</a:t>
              </a:r>
              <a:endParaRPr lang="en-US"/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1562644" y="5791200"/>
              <a:ext cx="2057400" cy="609600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DBML file</a:t>
              </a:r>
              <a:endParaRPr lang="en-US"/>
            </a:p>
          </p:txBody>
        </p:sp>
        <p:cxnSp>
          <p:nvCxnSpPr>
            <p:cNvPr id="9" name="Straight Arrow Connector 8"/>
            <p:cNvCxnSpPr>
              <a:stCxn id="4" idx="4"/>
              <a:endCxn id="5" idx="1"/>
            </p:cNvCxnSpPr>
            <p:nvPr/>
          </p:nvCxnSpPr>
          <p:spPr>
            <a:xfrm flipV="1">
              <a:off x="3200944" y="4852851"/>
              <a:ext cx="2209256" cy="23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3"/>
              <a:endCxn id="7" idx="0"/>
            </p:cNvCxnSpPr>
            <p:nvPr/>
          </p:nvCxnSpPr>
          <p:spPr>
            <a:xfrm>
              <a:off x="2591344" y="52578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4"/>
              <a:endCxn id="6" idx="1"/>
            </p:cNvCxnSpPr>
            <p:nvPr/>
          </p:nvCxnSpPr>
          <p:spPr>
            <a:xfrm>
              <a:off x="3200944" y="4876800"/>
              <a:ext cx="2209256" cy="1219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3"/>
              <a:endCxn id="6" idx="1"/>
            </p:cNvCxnSpPr>
            <p:nvPr/>
          </p:nvCxnSpPr>
          <p:spPr>
            <a:xfrm>
              <a:off x="3620044" y="6096000"/>
              <a:ext cx="17901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3"/>
              <a:endCxn id="5" idx="1"/>
            </p:cNvCxnSpPr>
            <p:nvPr/>
          </p:nvCxnSpPr>
          <p:spPr>
            <a:xfrm flipV="1">
              <a:off x="3620044" y="4852851"/>
              <a:ext cx="1790156" cy="12431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6904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SqlMetal.exe (cont.)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8085137" cy="346710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28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56" y="1476376"/>
            <a:ext cx="4827044" cy="2181224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DataContext.CreateDatabase()</a:t>
            </a:r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88" y="2265536"/>
            <a:ext cx="5789612" cy="423479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684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18512</TotalTime>
  <Words>658</Words>
  <Application>Microsoft Office PowerPoint</Application>
  <PresentationFormat>On-screen Show (4:3)</PresentationFormat>
  <Paragraphs>141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Intro to LINQ</vt:lpstr>
      <vt:lpstr>Notes</vt:lpstr>
      <vt:lpstr>Notes (cont.)</vt:lpstr>
      <vt:lpstr>Necessary steps</vt:lpstr>
      <vt:lpstr>1. Object-Relational mapping</vt:lpstr>
      <vt:lpstr>O/R Designer</vt:lpstr>
      <vt:lpstr>SqlMetal.exe</vt:lpstr>
      <vt:lpstr>SqlMetal.exe (cont.)</vt:lpstr>
      <vt:lpstr>DataContext.CreateDatabase()</vt:lpstr>
      <vt:lpstr>DBML file</vt:lpstr>
      <vt:lpstr>DBML file (cont.)</vt:lpstr>
      <vt:lpstr>DBML file (cont.)</vt:lpstr>
      <vt:lpstr>DBML file (cont.)</vt:lpstr>
      <vt:lpstr>Type mapping run-time behavior matrix</vt:lpstr>
      <vt:lpstr>Concept mapping</vt:lpstr>
      <vt:lpstr>Custom mapping (CM)</vt:lpstr>
      <vt:lpstr>CM – SQL script vs Entity class</vt:lpstr>
      <vt:lpstr>CM – Fields</vt:lpstr>
      <vt:lpstr>CM – Fields (cont.)</vt:lpstr>
      <vt:lpstr>CM – Association</vt:lpstr>
      <vt:lpstr>CM – Association (cont.)</vt:lpstr>
      <vt:lpstr>2. Building DataContext</vt:lpstr>
      <vt:lpstr>Custom DataContext sample </vt:lpstr>
      <vt:lpstr>3. Performing query/non-query</vt:lpstr>
      <vt:lpstr>Insert</vt:lpstr>
      <vt:lpstr>Insert (cont.)</vt:lpstr>
      <vt:lpstr>Insert (cont.)</vt:lpstr>
      <vt:lpstr>Update</vt:lpstr>
      <vt:lpstr>Update (cont.)</vt:lpstr>
      <vt:lpstr>Delete</vt:lpstr>
      <vt:lpstr>Call stored procedure</vt:lpstr>
      <vt:lpstr>Tips</vt:lpstr>
      <vt:lpstr>LoadOptions</vt:lpstr>
      <vt:lpstr>Concurrency conflict</vt:lpstr>
      <vt:lpstr>Unsolved</vt:lpstr>
      <vt:lpstr>References</vt:lpstr>
      <vt:lpstr>PowerPoint Presentation</vt:lpstr>
    </vt:vector>
  </TitlesOfParts>
  <Company>106/5A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HUNGVT</dc:creator>
  <cp:lastModifiedBy>saocodon</cp:lastModifiedBy>
  <cp:revision>967</cp:revision>
  <dcterms:created xsi:type="dcterms:W3CDTF">2009-02-10T14:11:16Z</dcterms:created>
  <dcterms:modified xsi:type="dcterms:W3CDTF">2017-06-08T01:38:12Z</dcterms:modified>
</cp:coreProperties>
</file>