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88" r:id="rId3"/>
    <p:sldId id="290" r:id="rId4"/>
    <p:sldId id="291" r:id="rId5"/>
    <p:sldId id="293" r:id="rId6"/>
    <p:sldId id="294" r:id="rId7"/>
    <p:sldId id="295" r:id="rId8"/>
    <p:sldId id="302" r:id="rId9"/>
    <p:sldId id="292" r:id="rId10"/>
    <p:sldId id="296" r:id="rId11"/>
    <p:sldId id="297" r:id="rId12"/>
    <p:sldId id="299" r:id="rId13"/>
    <p:sldId id="298" r:id="rId14"/>
    <p:sldId id="300" r:id="rId15"/>
    <p:sldId id="303" r:id="rId16"/>
    <p:sldId id="301" r:id="rId17"/>
    <p:sldId id="257" r:id="rId18"/>
    <p:sldId id="289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6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4" r:id="rId4"/>
    <p:sldLayoutId id="2147483661" r:id="rId5"/>
    <p:sldLayoutId id="2147483660" r:id="rId6"/>
    <p:sldLayoutId id="2147483662" r:id="rId7"/>
    <p:sldLayoutId id="2147483665" r:id="rId8"/>
    <p:sldLayoutId id="2147483667" r:id="rId9"/>
    <p:sldLayoutId id="2147483663" r:id="rId10"/>
    <p:sldLayoutId id="2147483668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oq/wiki/QuickStart" TargetMode="External"/><Relationship Id="rId2" Type="http://schemas.openxmlformats.org/officeDocument/2006/relationships/hyperlink" Target="http://code.google.com/p/moq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guide to </a:t>
            </a:r>
            <a:r>
              <a:rPr lang="en-US" err="1" smtClean="0"/>
              <a:t>moq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Presenter: PhuongNQK</a:t>
            </a:r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45432"/>
            <a:ext cx="4956175" cy="427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1 - Create a mock builder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17" y="2105024"/>
            <a:ext cx="6230966" cy="3457576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0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2 - Set up mock behavior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581150"/>
            <a:ext cx="7827963" cy="4667250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3 - Use the mock object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5266188" cy="2754996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26596"/>
            <a:ext cx="5314950" cy="2551826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5791200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smtClean="0"/>
              <a:t>Using </a:t>
            </a:r>
            <a:r>
              <a:rPr lang="en-US" sz="1200"/>
              <a:t>a mock </a:t>
            </a:r>
            <a:r>
              <a:rPr lang="en-US" sz="1200" smtClean="0"/>
              <a:t>object </a:t>
            </a:r>
            <a:r>
              <a:rPr lang="en-US" sz="1200">
                <a:solidFill>
                  <a:srgbClr val="FFFF00"/>
                </a:solidFill>
              </a:rPr>
              <a:t>directly</a:t>
            </a:r>
            <a:r>
              <a:rPr lang="en-US" sz="1200"/>
              <a:t> means "Calling its member and check for the changes</a:t>
            </a:r>
            <a:r>
              <a:rPr lang="en-US" sz="1200" smtClean="0"/>
              <a:t>"</a:t>
            </a:r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5715000" y="1447800"/>
            <a:ext cx="2743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/>
              <a:t>Using a mock object </a:t>
            </a:r>
            <a:r>
              <a:rPr lang="en-US" sz="1200">
                <a:solidFill>
                  <a:srgbClr val="FFFF00"/>
                </a:solidFill>
              </a:rPr>
              <a:t>indirectly</a:t>
            </a:r>
            <a:r>
              <a:rPr lang="en-US" sz="1200"/>
              <a:t> </a:t>
            </a:r>
            <a:r>
              <a:rPr lang="en-US" sz="1200" smtClean="0"/>
              <a:t>means "Pass </a:t>
            </a:r>
            <a:r>
              <a:rPr lang="en-US" sz="1200"/>
              <a:t>it to another object X, call X's member(s) and check for the changes".</a:t>
            </a:r>
          </a:p>
        </p:txBody>
      </p:sp>
    </p:spTree>
    <p:extLst>
      <p:ext uri="{BB962C8B-B14F-4D97-AF65-F5344CB8AC3E}">
        <p14:creationId xmlns:p14="http://schemas.microsoft.com/office/powerpoint/2010/main" val="39758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4 - Verify expectations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176463"/>
            <a:ext cx="7380287" cy="250507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Example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62075"/>
            <a:ext cx="7780337" cy="5191125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3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2908" y="205740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  <a:endParaRPr lang="en-US" sz="20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09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Best practices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698542"/>
            <a:ext cx="8020050" cy="4473658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62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hlinkClick r:id="rId2"/>
              </a:rPr>
              <a:t>http://code.google.com/p/moq</a:t>
            </a:r>
            <a:r>
              <a:rPr lang="en-US" sz="2800" smtClean="0">
                <a:hlinkClick r:id="rId2"/>
              </a:rPr>
              <a:t>/</a:t>
            </a:r>
            <a:endParaRPr lang="en-US" sz="2800" smtClean="0"/>
          </a:p>
          <a:p>
            <a:r>
              <a:rPr lang="en-US" sz="2800">
                <a:hlinkClick r:id="rId3"/>
              </a:rPr>
              <a:t>http://</a:t>
            </a:r>
            <a:r>
              <a:rPr lang="en-US" sz="2800" smtClean="0">
                <a:hlinkClick r:id="rId3"/>
              </a:rPr>
              <a:t>code.google.com/p/moq/wiki/QuickStart</a:t>
            </a:r>
            <a:endParaRPr lang="en-US" sz="2800" smtClean="0"/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2908" y="205740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  <a:endParaRPr lang="en-US" sz="20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09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3840163" cy="336769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0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Introduce </a:t>
            </a:r>
            <a:r>
              <a:rPr lang="en-US" err="1" smtClean="0"/>
              <a:t>Moq</a:t>
            </a:r>
            <a:r>
              <a:rPr lang="en-US" smtClean="0"/>
              <a:t> basics with some readable examples</a:t>
            </a:r>
          </a:p>
          <a:p>
            <a:r>
              <a:rPr lang="en-US" smtClean="0"/>
              <a:t>Introduce some </a:t>
            </a:r>
            <a:r>
              <a:rPr lang="en-US" err="1" smtClean="0"/>
              <a:t>Moq</a:t>
            </a:r>
            <a:r>
              <a:rPr lang="en-US" smtClean="0"/>
              <a:t> best practices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</a:t>
            </a:r>
            <a:r>
              <a:rPr lang="en-US" err="1" smtClean="0"/>
              <a:t>Moq</a:t>
            </a:r>
            <a:r>
              <a:rPr lang="en-US" smtClean="0"/>
              <a:t>?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76425"/>
            <a:ext cx="8151813" cy="421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37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847850"/>
            <a:ext cx="8458200" cy="417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71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First examples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3886200" cy="1734337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63138"/>
            <a:ext cx="3886199" cy="2802239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576512"/>
            <a:ext cx="4400550" cy="2466975"/>
          </a:xfrm>
          <a:prstGeom prst="rect">
            <a:avLst/>
          </a:prstGeom>
          <a:ln w="28575">
            <a:solidFill>
              <a:schemeClr val="accent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Bent-Up Arrow 2"/>
          <p:cNvSpPr/>
          <p:nvPr/>
        </p:nvSpPr>
        <p:spPr>
          <a:xfrm>
            <a:off x="4191000" y="5105400"/>
            <a:ext cx="838200" cy="4572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-Up Arrow 6"/>
          <p:cNvSpPr/>
          <p:nvPr/>
        </p:nvSpPr>
        <p:spPr>
          <a:xfrm flipV="1">
            <a:off x="4181475" y="2057400"/>
            <a:ext cx="838200" cy="457200"/>
          </a:xfrm>
          <a:prstGeom prst="bentUp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</a:t>
            </a:r>
            <a:r>
              <a:rPr lang="en-US" smtClean="0"/>
              <a:t>examples (cont.)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2" y="2409824"/>
            <a:ext cx="5529428" cy="3000376"/>
          </a:xfrm>
          <a:prstGeom prst="rect">
            <a:avLst/>
          </a:prstGeom>
          <a:ln w="28575">
            <a:solidFill>
              <a:srgbClr val="0070C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524000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First</a:t>
            </a:r>
            <a:r>
              <a:rPr lang="en-US" sz="1200" smtClean="0"/>
              <a:t>, we create a mock builder for the </a:t>
            </a:r>
            <a:r>
              <a:rPr lang="en-US" sz="1200" err="1" smtClean="0">
                <a:solidFill>
                  <a:srgbClr val="FFFF00"/>
                </a:solidFill>
              </a:rPr>
              <a:t>IAnimal</a:t>
            </a:r>
            <a:r>
              <a:rPr lang="en-US" sz="1200" smtClean="0"/>
              <a:t> interface. This builder will help us set up the behaviors of our mock.</a:t>
            </a:r>
            <a:endParaRPr lang="en-US" sz="1200"/>
          </a:p>
        </p:txBody>
      </p:sp>
      <p:sp>
        <p:nvSpPr>
          <p:cNvPr id="5" name="Rectangle 4"/>
          <p:cNvSpPr/>
          <p:nvPr/>
        </p:nvSpPr>
        <p:spPr>
          <a:xfrm>
            <a:off x="5867400" y="1524000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Second</a:t>
            </a:r>
            <a:r>
              <a:rPr lang="en-US" sz="1200" smtClean="0"/>
              <a:t>, we set up what we expect from our mock. In this case, we expect that our mock will always return </a:t>
            </a:r>
            <a:r>
              <a:rPr lang="en-US" sz="1200" smtClean="0">
                <a:solidFill>
                  <a:srgbClr val="FFFF00"/>
                </a:solidFill>
              </a:rPr>
              <a:t>false</a:t>
            </a:r>
            <a:r>
              <a:rPr lang="en-US" sz="1200" smtClean="0"/>
              <a:t> for </a:t>
            </a:r>
            <a:r>
              <a:rPr lang="en-US" sz="1200" err="1" smtClean="0">
                <a:solidFill>
                  <a:srgbClr val="FFFF00"/>
                </a:solidFill>
              </a:rPr>
              <a:t>CanRun</a:t>
            </a:r>
            <a:r>
              <a:rPr lang="en-US" sz="1200" b="1" smtClean="0">
                <a:solidFill>
                  <a:srgbClr val="FFFF00"/>
                </a:solidFill>
              </a:rPr>
              <a:t>.</a:t>
            </a:r>
            <a:endParaRPr lang="en-US" sz="1200" smtClean="0"/>
          </a:p>
        </p:txBody>
      </p:sp>
      <p:sp>
        <p:nvSpPr>
          <p:cNvPr id="6" name="Rectangle 5"/>
          <p:cNvSpPr/>
          <p:nvPr/>
        </p:nvSpPr>
        <p:spPr>
          <a:xfrm>
            <a:off x="381000" y="5562600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Third</a:t>
            </a:r>
            <a:r>
              <a:rPr lang="en-US" sz="1200" smtClean="0"/>
              <a:t>, we use the mock created by the builder. In this case, we pass the mock (i.e. </a:t>
            </a:r>
            <a:r>
              <a:rPr lang="en-US" sz="1200" err="1" smtClean="0">
                <a:solidFill>
                  <a:srgbClr val="FFFF00"/>
                </a:solidFill>
              </a:rPr>
              <a:t>mock.Object</a:t>
            </a:r>
            <a:r>
              <a:rPr lang="en-US" sz="1200" smtClean="0"/>
              <a:t>) to </a:t>
            </a:r>
            <a:r>
              <a:rPr lang="en-US" sz="1200" err="1" smtClean="0">
                <a:solidFill>
                  <a:srgbClr val="FFFF00"/>
                </a:solidFill>
              </a:rPr>
              <a:t>tamer.Tame</a:t>
            </a:r>
            <a:r>
              <a:rPr lang="en-US" sz="1200" smtClean="0">
                <a:solidFill>
                  <a:srgbClr val="FFFF00"/>
                </a:solidFill>
              </a:rPr>
              <a:t>()</a:t>
            </a:r>
            <a:r>
              <a:rPr lang="en-US" sz="1200" smtClean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5562600"/>
            <a:ext cx="2895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Finally</a:t>
            </a:r>
            <a:r>
              <a:rPr lang="en-US" sz="1200" smtClean="0"/>
              <a:t>, we verify that our expectations have been met. In this case, we verify that </a:t>
            </a:r>
            <a:r>
              <a:rPr lang="en-US" sz="1200" smtClean="0">
                <a:solidFill>
                  <a:srgbClr val="FFFF00"/>
                </a:solidFill>
              </a:rPr>
              <a:t>Run()</a:t>
            </a:r>
            <a:r>
              <a:rPr lang="en-US" sz="1200" smtClean="0"/>
              <a:t> has never been called.</a:t>
            </a:r>
          </a:p>
        </p:txBody>
      </p:sp>
      <p:sp>
        <p:nvSpPr>
          <p:cNvPr id="8" name="Bent-Up Arrow 7"/>
          <p:cNvSpPr/>
          <p:nvPr/>
        </p:nvSpPr>
        <p:spPr>
          <a:xfrm flipH="1" flipV="1">
            <a:off x="1066800" y="4191000"/>
            <a:ext cx="990600" cy="1295400"/>
          </a:xfrm>
          <a:prstGeom prst="bentUpArrow">
            <a:avLst>
              <a:gd name="adj1" fmla="val 11538"/>
              <a:gd name="adj2" fmla="val 12981"/>
              <a:gd name="adj3" fmla="val 2307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flipH="1">
            <a:off x="1066800" y="2362200"/>
            <a:ext cx="990600" cy="971550"/>
          </a:xfrm>
          <a:prstGeom prst="bentUpArrow">
            <a:avLst>
              <a:gd name="adj1" fmla="val 11538"/>
              <a:gd name="adj2" fmla="val 12981"/>
              <a:gd name="adj3" fmla="val 2307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flipV="1">
            <a:off x="6858000" y="4933950"/>
            <a:ext cx="914400" cy="609600"/>
          </a:xfrm>
          <a:prstGeom prst="bentUpArrow">
            <a:avLst>
              <a:gd name="adj1" fmla="val 14439"/>
              <a:gd name="adj2" fmla="val 21017"/>
              <a:gd name="adj3" fmla="val 2307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>
            <a:off x="7038975" y="2381250"/>
            <a:ext cx="838200" cy="1371600"/>
          </a:xfrm>
          <a:prstGeom prst="bentUpArrow">
            <a:avLst>
              <a:gd name="adj1" fmla="val 11538"/>
              <a:gd name="adj2" fmla="val 12981"/>
              <a:gd name="adj3" fmla="val 2307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at a glance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408438"/>
            <a:ext cx="7618412" cy="5144762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 &amp; A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2908" y="2057400"/>
            <a:ext cx="1372492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0" b="1" cap="none" spc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  <a:endParaRPr lang="en-US" sz="20000" b="1" cap="none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095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Moq</a:t>
            </a:r>
            <a:r>
              <a:rPr lang="en-US" smtClean="0"/>
              <a:t> API Summary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98270"/>
            <a:ext cx="7772400" cy="5078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395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17177</TotalTime>
  <Words>241</Words>
  <Application>Microsoft Office PowerPoint</Application>
  <PresentationFormat>On-screen Show (4:3)</PresentationFormat>
  <Paragraphs>35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Quick guide to moq</vt:lpstr>
      <vt:lpstr>Goals</vt:lpstr>
      <vt:lpstr>What is Moq?</vt:lpstr>
      <vt:lpstr>Concepts</vt:lpstr>
      <vt:lpstr>First examples</vt:lpstr>
      <vt:lpstr>First examples (cont.)</vt:lpstr>
      <vt:lpstr>Features at a glance</vt:lpstr>
      <vt:lpstr>Q &amp; A</vt:lpstr>
      <vt:lpstr>Moq API Summary</vt:lpstr>
      <vt:lpstr>Step 1 - Create a mock builder</vt:lpstr>
      <vt:lpstr>Step 2 - Set up mock behavior</vt:lpstr>
      <vt:lpstr>Step 3 - Use the mock object</vt:lpstr>
      <vt:lpstr>Step 4 - Verify expectations</vt:lpstr>
      <vt:lpstr>Closing Example</vt:lpstr>
      <vt:lpstr>Q &amp; A</vt:lpstr>
      <vt:lpstr>Best practices</vt:lpstr>
      <vt:lpstr>References</vt:lpstr>
      <vt:lpstr>Q &amp; A</vt:lpstr>
      <vt:lpstr>PowerPoint Presentation</vt:lpstr>
    </vt:vector>
  </TitlesOfParts>
  <Company>106/5A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saocodon</cp:lastModifiedBy>
  <cp:revision>1575</cp:revision>
  <dcterms:created xsi:type="dcterms:W3CDTF">2009-02-10T14:11:16Z</dcterms:created>
  <dcterms:modified xsi:type="dcterms:W3CDTF">2017-06-08T01:57:56Z</dcterms:modified>
</cp:coreProperties>
</file>