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diagrams/layout1.xml" ContentType="application/vnd.openxmlformats-officedocument.drawingml.diagramLayout+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Default Extension="wdp" ContentType="image/vnd.ms-photo"/>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Override PartName="/ppt/diagrams/quickStyle1.xml" ContentType="application/vnd.openxmlformats-officedocument.drawingml.diagramStyl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31"/>
  </p:handoutMasterIdLst>
  <p:sldIdLst>
    <p:sldId id="256" r:id="rId2"/>
    <p:sldId id="288" r:id="rId3"/>
    <p:sldId id="341" r:id="rId4"/>
    <p:sldId id="353" r:id="rId5"/>
    <p:sldId id="338" r:id="rId6"/>
    <p:sldId id="339" r:id="rId7"/>
    <p:sldId id="350" r:id="rId8"/>
    <p:sldId id="351" r:id="rId9"/>
    <p:sldId id="352" r:id="rId10"/>
    <p:sldId id="337" r:id="rId11"/>
    <p:sldId id="354" r:id="rId12"/>
    <p:sldId id="340" r:id="rId13"/>
    <p:sldId id="290" r:id="rId14"/>
    <p:sldId id="289" r:id="rId15"/>
    <p:sldId id="355" r:id="rId16"/>
    <p:sldId id="342" r:id="rId17"/>
    <p:sldId id="291" r:id="rId18"/>
    <p:sldId id="293" r:id="rId19"/>
    <p:sldId id="345" r:id="rId20"/>
    <p:sldId id="346" r:id="rId21"/>
    <p:sldId id="348" r:id="rId22"/>
    <p:sldId id="347" r:id="rId23"/>
    <p:sldId id="343" r:id="rId24"/>
    <p:sldId id="344" r:id="rId25"/>
    <p:sldId id="294" r:id="rId26"/>
    <p:sldId id="349" r:id="rId27"/>
    <p:sldId id="367" r:id="rId28"/>
    <p:sldId id="368" r:id="rId29"/>
    <p:sldId id="371" r:id="rId30"/>
    <p:sldId id="370" r:id="rId31"/>
    <p:sldId id="372" r:id="rId32"/>
    <p:sldId id="373" r:id="rId33"/>
    <p:sldId id="374" r:id="rId34"/>
    <p:sldId id="375" r:id="rId35"/>
    <p:sldId id="376" r:id="rId36"/>
    <p:sldId id="377" r:id="rId37"/>
    <p:sldId id="378" r:id="rId38"/>
    <p:sldId id="356" r:id="rId39"/>
    <p:sldId id="313" r:id="rId40"/>
    <p:sldId id="359" r:id="rId41"/>
    <p:sldId id="360" r:id="rId42"/>
    <p:sldId id="298" r:id="rId43"/>
    <p:sldId id="296" r:id="rId44"/>
    <p:sldId id="301" r:id="rId45"/>
    <p:sldId id="302" r:id="rId46"/>
    <p:sldId id="303" r:id="rId47"/>
    <p:sldId id="300" r:id="rId48"/>
    <p:sldId id="299" r:id="rId49"/>
    <p:sldId id="420" r:id="rId50"/>
    <p:sldId id="297" r:id="rId51"/>
    <p:sldId id="304" r:id="rId52"/>
    <p:sldId id="305" r:id="rId53"/>
    <p:sldId id="306" r:id="rId54"/>
    <p:sldId id="307" r:id="rId55"/>
    <p:sldId id="308" r:id="rId56"/>
    <p:sldId id="309" r:id="rId57"/>
    <p:sldId id="310" r:id="rId58"/>
    <p:sldId id="311" r:id="rId59"/>
    <p:sldId id="312" r:id="rId60"/>
    <p:sldId id="381" r:id="rId61"/>
    <p:sldId id="380" r:id="rId62"/>
    <p:sldId id="361" r:id="rId63"/>
    <p:sldId id="314" r:id="rId64"/>
    <p:sldId id="317" r:id="rId65"/>
    <p:sldId id="315" r:id="rId66"/>
    <p:sldId id="319" r:id="rId67"/>
    <p:sldId id="316" r:id="rId68"/>
    <p:sldId id="318" r:id="rId69"/>
    <p:sldId id="320" r:id="rId70"/>
    <p:sldId id="321" r:id="rId71"/>
    <p:sldId id="382" r:id="rId72"/>
    <p:sldId id="383" r:id="rId73"/>
    <p:sldId id="322" r:id="rId74"/>
    <p:sldId id="323" r:id="rId75"/>
    <p:sldId id="325" r:id="rId76"/>
    <p:sldId id="324" r:id="rId77"/>
    <p:sldId id="328" r:id="rId78"/>
    <p:sldId id="326" r:id="rId79"/>
    <p:sldId id="329" r:id="rId80"/>
    <p:sldId id="384" r:id="rId81"/>
    <p:sldId id="385" r:id="rId82"/>
    <p:sldId id="362" r:id="rId83"/>
    <p:sldId id="333" r:id="rId84"/>
    <p:sldId id="330" r:id="rId85"/>
    <p:sldId id="331" r:id="rId86"/>
    <p:sldId id="332" r:id="rId87"/>
    <p:sldId id="334" r:id="rId88"/>
    <p:sldId id="335" r:id="rId89"/>
    <p:sldId id="387" r:id="rId90"/>
    <p:sldId id="388" r:id="rId91"/>
    <p:sldId id="336" r:id="rId92"/>
    <p:sldId id="389" r:id="rId93"/>
    <p:sldId id="386" r:id="rId94"/>
    <p:sldId id="390" r:id="rId95"/>
    <p:sldId id="391" r:id="rId96"/>
    <p:sldId id="392" r:id="rId97"/>
    <p:sldId id="393" r:id="rId98"/>
    <p:sldId id="394" r:id="rId99"/>
    <p:sldId id="396" r:id="rId100"/>
    <p:sldId id="363" r:id="rId101"/>
    <p:sldId id="401" r:id="rId102"/>
    <p:sldId id="395" r:id="rId103"/>
    <p:sldId id="402" r:id="rId104"/>
    <p:sldId id="399" r:id="rId105"/>
    <p:sldId id="403" r:id="rId106"/>
    <p:sldId id="400" r:id="rId107"/>
    <p:sldId id="404" r:id="rId108"/>
    <p:sldId id="405" r:id="rId109"/>
    <p:sldId id="406" r:id="rId110"/>
    <p:sldId id="407" r:id="rId111"/>
    <p:sldId id="408" r:id="rId112"/>
    <p:sldId id="414" r:id="rId113"/>
    <p:sldId id="409" r:id="rId114"/>
    <p:sldId id="410" r:id="rId115"/>
    <p:sldId id="412" r:id="rId116"/>
    <p:sldId id="411" r:id="rId117"/>
    <p:sldId id="413" r:id="rId118"/>
    <p:sldId id="415" r:id="rId119"/>
    <p:sldId id="417" r:id="rId120"/>
    <p:sldId id="416" r:id="rId121"/>
    <p:sldId id="364" r:id="rId122"/>
    <p:sldId id="418" r:id="rId123"/>
    <p:sldId id="365" r:id="rId124"/>
    <p:sldId id="419" r:id="rId125"/>
    <p:sldId id="366" r:id="rId126"/>
    <p:sldId id="357" r:id="rId127"/>
    <p:sldId id="358" r:id="rId128"/>
    <p:sldId id="257" r:id="rId129"/>
    <p:sldId id="272" r:id="rId1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xmlns:mc="http://schemas.openxmlformats.org/markup-compatibility/2006" xmlns:a14="http://schemas.microsoft.com/office/drawing/2010/main" val="FF0000" mc:Ignorable=""/>
        </p14:laserClr>
      </p:ext>
      <p:ext uri="{2FDB2607-1784-4EEB-B798-7EB5836EED8A}">
        <p14:showMediaCtrls xmlns:p14="http://schemas.microsoft.com/office/powerpoint/2010/main" xmlns="" val="1"/>
      </p:ext>
    </p:extLst>
  </p:showPr>
  <p:clrMru>
    <a:srgbClr val="3399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88" autoAdjust="0"/>
    <p:restoredTop sz="94660"/>
  </p:normalViewPr>
  <p:slideViewPr>
    <p:cSldViewPr>
      <p:cViewPr varScale="1">
        <p:scale>
          <a:sx n="114" d="100"/>
          <a:sy n="114" d="100"/>
        </p:scale>
        <p:origin x="-264"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456"/>
    </p:cViewPr>
  </p:sorterViewPr>
  <p:notesViewPr>
    <p:cSldViewPr>
      <p:cViewPr varScale="1">
        <p:scale>
          <a:sx n="64" d="100"/>
          <a:sy n="64" d="100"/>
        </p:scale>
        <p:origin x="-1998"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E90693-9695-4674-BACA-295761054A42}" type="doc">
      <dgm:prSet loTypeId="urn:microsoft.com/office/officeart/2005/8/layout/radial6" loCatId="relationship" qsTypeId="urn:microsoft.com/office/officeart/2005/8/quickstyle/3d2" qsCatId="3D" csTypeId="urn:microsoft.com/office/officeart/2005/8/colors/colorful1#1" csCatId="colorful" phldr="1"/>
      <dgm:spPr/>
      <dgm:t>
        <a:bodyPr/>
        <a:lstStyle/>
        <a:p>
          <a:endParaRPr lang="en-US"/>
        </a:p>
      </dgm:t>
    </dgm:pt>
    <dgm:pt modelId="{0ECF01F7-E64F-408D-939F-DF3AEE8B591B}">
      <dgm:prSet phldrT="[Text]"/>
      <dgm:spPr/>
      <dgm:t>
        <a:bodyPr/>
        <a:lstStyle/>
        <a:p>
          <a:r>
            <a:rPr lang="en-US" smtClean="0"/>
            <a:t>Web page</a:t>
          </a:r>
          <a:endParaRPr lang="en-US"/>
        </a:p>
      </dgm:t>
    </dgm:pt>
    <dgm:pt modelId="{3AA89F3D-71F1-4748-BC2A-D876FB28822D}" type="parTrans" cxnId="{12A95555-1D10-4858-9709-2583E697B5A9}">
      <dgm:prSet/>
      <dgm:spPr/>
      <dgm:t>
        <a:bodyPr/>
        <a:lstStyle/>
        <a:p>
          <a:endParaRPr lang="en-US"/>
        </a:p>
      </dgm:t>
    </dgm:pt>
    <dgm:pt modelId="{0A9CB754-8264-4A10-B013-D599F93E856E}" type="sibTrans" cxnId="{12A95555-1D10-4858-9709-2583E697B5A9}">
      <dgm:prSet/>
      <dgm:spPr/>
      <dgm:t>
        <a:bodyPr/>
        <a:lstStyle/>
        <a:p>
          <a:endParaRPr lang="en-US"/>
        </a:p>
      </dgm:t>
    </dgm:pt>
    <dgm:pt modelId="{9951DA99-5CEE-46CA-BF59-96A654C24A16}">
      <dgm:prSet phldrT="[Text]"/>
      <dgm:spPr/>
      <dgm:t>
        <a:bodyPr/>
        <a:lstStyle/>
        <a:p>
          <a:r>
            <a:rPr lang="en-US" smtClean="0"/>
            <a:t>Content (HTML)</a:t>
          </a:r>
          <a:endParaRPr lang="en-US"/>
        </a:p>
      </dgm:t>
    </dgm:pt>
    <dgm:pt modelId="{8B4677BA-738B-44EF-A129-5DDE066D84A9}" type="parTrans" cxnId="{15F640DF-E2E7-4A2B-BE41-0C877C5C7C66}">
      <dgm:prSet/>
      <dgm:spPr/>
      <dgm:t>
        <a:bodyPr/>
        <a:lstStyle/>
        <a:p>
          <a:endParaRPr lang="en-US"/>
        </a:p>
      </dgm:t>
    </dgm:pt>
    <dgm:pt modelId="{F55BE5F4-CD38-4B41-9165-C80F5E001AC5}" type="sibTrans" cxnId="{15F640DF-E2E7-4A2B-BE41-0C877C5C7C66}">
      <dgm:prSet/>
      <dgm:spPr/>
      <dgm:t>
        <a:bodyPr/>
        <a:lstStyle/>
        <a:p>
          <a:endParaRPr lang="en-US"/>
        </a:p>
      </dgm:t>
    </dgm:pt>
    <dgm:pt modelId="{CBE23FA8-6C7C-40F9-B109-1939CE0D3749}">
      <dgm:prSet phldrT="[Text]"/>
      <dgm:spPr/>
      <dgm:t>
        <a:bodyPr/>
        <a:lstStyle/>
        <a:p>
          <a:r>
            <a:rPr lang="en-US" smtClean="0"/>
            <a:t>Behavior (JavaScript)</a:t>
          </a:r>
          <a:endParaRPr lang="en-US"/>
        </a:p>
      </dgm:t>
    </dgm:pt>
    <dgm:pt modelId="{69CB50FC-A1AC-477C-9578-E96792DDCA19}" type="parTrans" cxnId="{36BC61E8-5427-4FAA-9748-323D2E4D0E2A}">
      <dgm:prSet/>
      <dgm:spPr/>
      <dgm:t>
        <a:bodyPr/>
        <a:lstStyle/>
        <a:p>
          <a:endParaRPr lang="en-US"/>
        </a:p>
      </dgm:t>
    </dgm:pt>
    <dgm:pt modelId="{26762202-FFB5-4C66-95E0-71FEAE66BCE9}" type="sibTrans" cxnId="{36BC61E8-5427-4FAA-9748-323D2E4D0E2A}">
      <dgm:prSet/>
      <dgm:spPr/>
      <dgm:t>
        <a:bodyPr/>
        <a:lstStyle/>
        <a:p>
          <a:endParaRPr lang="en-US"/>
        </a:p>
      </dgm:t>
    </dgm:pt>
    <dgm:pt modelId="{6CFDCD86-5D36-4C3A-BE7F-4E49289F2102}">
      <dgm:prSet phldrT="[Text]"/>
      <dgm:spPr/>
      <dgm:t>
        <a:bodyPr/>
        <a:lstStyle/>
        <a:p>
          <a:r>
            <a:rPr lang="en-US" smtClean="0"/>
            <a:t>Presentation (CSS)</a:t>
          </a:r>
          <a:endParaRPr lang="en-US"/>
        </a:p>
      </dgm:t>
    </dgm:pt>
    <dgm:pt modelId="{4A854763-114E-4A3D-A111-D28DC602EEC2}" type="parTrans" cxnId="{3C27D71C-0DF1-48A3-97DF-F05E41F0F2A0}">
      <dgm:prSet/>
      <dgm:spPr/>
      <dgm:t>
        <a:bodyPr/>
        <a:lstStyle/>
        <a:p>
          <a:endParaRPr lang="en-US"/>
        </a:p>
      </dgm:t>
    </dgm:pt>
    <dgm:pt modelId="{3E7658DD-3F1D-43F5-B71F-013697E7ABD5}" type="sibTrans" cxnId="{3C27D71C-0DF1-48A3-97DF-F05E41F0F2A0}">
      <dgm:prSet/>
      <dgm:spPr/>
      <dgm:t>
        <a:bodyPr/>
        <a:lstStyle/>
        <a:p>
          <a:endParaRPr lang="en-US"/>
        </a:p>
      </dgm:t>
    </dgm:pt>
    <dgm:pt modelId="{F1B78E68-3D33-40F5-A6F0-02E66332F77B}" type="pres">
      <dgm:prSet presAssocID="{EEE90693-9695-4674-BACA-295761054A42}" presName="Name0" presStyleCnt="0">
        <dgm:presLayoutVars>
          <dgm:chMax val="1"/>
          <dgm:dir/>
          <dgm:animLvl val="ctr"/>
          <dgm:resizeHandles val="exact"/>
        </dgm:presLayoutVars>
      </dgm:prSet>
      <dgm:spPr/>
      <dgm:t>
        <a:bodyPr/>
        <a:lstStyle/>
        <a:p>
          <a:endParaRPr lang="en-US"/>
        </a:p>
      </dgm:t>
    </dgm:pt>
    <dgm:pt modelId="{D621BA65-17A4-4668-8C05-064236CF5AD5}" type="pres">
      <dgm:prSet presAssocID="{0ECF01F7-E64F-408D-939F-DF3AEE8B591B}" presName="centerShape" presStyleLbl="node0" presStyleIdx="0" presStyleCnt="1"/>
      <dgm:spPr/>
      <dgm:t>
        <a:bodyPr/>
        <a:lstStyle/>
        <a:p>
          <a:endParaRPr lang="en-US"/>
        </a:p>
      </dgm:t>
    </dgm:pt>
    <dgm:pt modelId="{BEF72065-C4E2-4B16-B890-7BF2A7676B51}" type="pres">
      <dgm:prSet presAssocID="{9951DA99-5CEE-46CA-BF59-96A654C24A16}" presName="node" presStyleLbl="node1" presStyleIdx="0" presStyleCnt="3">
        <dgm:presLayoutVars>
          <dgm:bulletEnabled val="1"/>
        </dgm:presLayoutVars>
      </dgm:prSet>
      <dgm:spPr/>
      <dgm:t>
        <a:bodyPr/>
        <a:lstStyle/>
        <a:p>
          <a:endParaRPr lang="en-US"/>
        </a:p>
      </dgm:t>
    </dgm:pt>
    <dgm:pt modelId="{60275F44-C5F3-4179-A473-EA98DFFA59DE}" type="pres">
      <dgm:prSet presAssocID="{9951DA99-5CEE-46CA-BF59-96A654C24A16}" presName="dummy" presStyleCnt="0"/>
      <dgm:spPr/>
    </dgm:pt>
    <dgm:pt modelId="{2707FEA4-7CC8-4371-BB4B-3ECA78F06548}" type="pres">
      <dgm:prSet presAssocID="{F55BE5F4-CD38-4B41-9165-C80F5E001AC5}" presName="sibTrans" presStyleLbl="sibTrans2D1" presStyleIdx="0" presStyleCnt="3"/>
      <dgm:spPr/>
      <dgm:t>
        <a:bodyPr/>
        <a:lstStyle/>
        <a:p>
          <a:endParaRPr lang="en-US"/>
        </a:p>
      </dgm:t>
    </dgm:pt>
    <dgm:pt modelId="{430EEEA9-E088-4E11-B7FD-006A7BAAC69F}" type="pres">
      <dgm:prSet presAssocID="{CBE23FA8-6C7C-40F9-B109-1939CE0D3749}" presName="node" presStyleLbl="node1" presStyleIdx="1" presStyleCnt="3">
        <dgm:presLayoutVars>
          <dgm:bulletEnabled val="1"/>
        </dgm:presLayoutVars>
      </dgm:prSet>
      <dgm:spPr/>
      <dgm:t>
        <a:bodyPr/>
        <a:lstStyle/>
        <a:p>
          <a:endParaRPr lang="en-US"/>
        </a:p>
      </dgm:t>
    </dgm:pt>
    <dgm:pt modelId="{FFFDB1F5-A94B-408A-94F2-3046D4DCF0D4}" type="pres">
      <dgm:prSet presAssocID="{CBE23FA8-6C7C-40F9-B109-1939CE0D3749}" presName="dummy" presStyleCnt="0"/>
      <dgm:spPr/>
    </dgm:pt>
    <dgm:pt modelId="{9DD0BF40-BBD6-4BF4-A001-C18A586CBCA4}" type="pres">
      <dgm:prSet presAssocID="{26762202-FFB5-4C66-95E0-71FEAE66BCE9}" presName="sibTrans" presStyleLbl="sibTrans2D1" presStyleIdx="1" presStyleCnt="3"/>
      <dgm:spPr/>
      <dgm:t>
        <a:bodyPr/>
        <a:lstStyle/>
        <a:p>
          <a:endParaRPr lang="en-US"/>
        </a:p>
      </dgm:t>
    </dgm:pt>
    <dgm:pt modelId="{8E337EA6-A1EA-46EF-B995-59AC175A1DB3}" type="pres">
      <dgm:prSet presAssocID="{6CFDCD86-5D36-4C3A-BE7F-4E49289F2102}" presName="node" presStyleLbl="node1" presStyleIdx="2" presStyleCnt="3" custRadScaleRad="101650" custRadScaleInc="1589">
        <dgm:presLayoutVars>
          <dgm:bulletEnabled val="1"/>
        </dgm:presLayoutVars>
      </dgm:prSet>
      <dgm:spPr/>
      <dgm:t>
        <a:bodyPr/>
        <a:lstStyle/>
        <a:p>
          <a:endParaRPr lang="en-US"/>
        </a:p>
      </dgm:t>
    </dgm:pt>
    <dgm:pt modelId="{5004D7A8-9AE0-47AE-8225-6E5211E74518}" type="pres">
      <dgm:prSet presAssocID="{6CFDCD86-5D36-4C3A-BE7F-4E49289F2102}" presName="dummy" presStyleCnt="0"/>
      <dgm:spPr/>
    </dgm:pt>
    <dgm:pt modelId="{8B1A2D2B-64D8-47BA-BC56-F93B2FD3F8BB}" type="pres">
      <dgm:prSet presAssocID="{3E7658DD-3F1D-43F5-B71F-013697E7ABD5}" presName="sibTrans" presStyleLbl="sibTrans2D1" presStyleIdx="2" presStyleCnt="3"/>
      <dgm:spPr/>
      <dgm:t>
        <a:bodyPr/>
        <a:lstStyle/>
        <a:p>
          <a:endParaRPr lang="en-US"/>
        </a:p>
      </dgm:t>
    </dgm:pt>
  </dgm:ptLst>
  <dgm:cxnLst>
    <dgm:cxn modelId="{12A95555-1D10-4858-9709-2583E697B5A9}" srcId="{EEE90693-9695-4674-BACA-295761054A42}" destId="{0ECF01F7-E64F-408D-939F-DF3AEE8B591B}" srcOrd="0" destOrd="0" parTransId="{3AA89F3D-71F1-4748-BC2A-D876FB28822D}" sibTransId="{0A9CB754-8264-4A10-B013-D599F93E856E}"/>
    <dgm:cxn modelId="{2FAB41AF-AB53-4138-AC41-6D4371B27523}" type="presOf" srcId="{9951DA99-5CEE-46CA-BF59-96A654C24A16}" destId="{BEF72065-C4E2-4B16-B890-7BF2A7676B51}" srcOrd="0" destOrd="0" presId="urn:microsoft.com/office/officeart/2005/8/layout/radial6"/>
    <dgm:cxn modelId="{4E2A4A0E-97B5-477B-9005-9596AEB5D038}" type="presOf" srcId="{EEE90693-9695-4674-BACA-295761054A42}" destId="{F1B78E68-3D33-40F5-A6F0-02E66332F77B}" srcOrd="0" destOrd="0" presId="urn:microsoft.com/office/officeart/2005/8/layout/radial6"/>
    <dgm:cxn modelId="{7F085D46-F0F0-45FC-A7F3-1F67478712B0}" type="presOf" srcId="{3E7658DD-3F1D-43F5-B71F-013697E7ABD5}" destId="{8B1A2D2B-64D8-47BA-BC56-F93B2FD3F8BB}" srcOrd="0" destOrd="0" presId="urn:microsoft.com/office/officeart/2005/8/layout/radial6"/>
    <dgm:cxn modelId="{18633247-045F-434F-8C1C-6451C3DEE21E}" type="presOf" srcId="{6CFDCD86-5D36-4C3A-BE7F-4E49289F2102}" destId="{8E337EA6-A1EA-46EF-B995-59AC175A1DB3}" srcOrd="0" destOrd="0" presId="urn:microsoft.com/office/officeart/2005/8/layout/radial6"/>
    <dgm:cxn modelId="{13315DB8-D57D-43F4-AF8E-6871795D3E98}" type="presOf" srcId="{CBE23FA8-6C7C-40F9-B109-1939CE0D3749}" destId="{430EEEA9-E088-4E11-B7FD-006A7BAAC69F}" srcOrd="0" destOrd="0" presId="urn:microsoft.com/office/officeart/2005/8/layout/radial6"/>
    <dgm:cxn modelId="{DA21E236-EA56-4916-940B-9C33E020E567}" type="presOf" srcId="{F55BE5F4-CD38-4B41-9165-C80F5E001AC5}" destId="{2707FEA4-7CC8-4371-BB4B-3ECA78F06548}" srcOrd="0" destOrd="0" presId="urn:microsoft.com/office/officeart/2005/8/layout/radial6"/>
    <dgm:cxn modelId="{36BC61E8-5427-4FAA-9748-323D2E4D0E2A}" srcId="{0ECF01F7-E64F-408D-939F-DF3AEE8B591B}" destId="{CBE23FA8-6C7C-40F9-B109-1939CE0D3749}" srcOrd="1" destOrd="0" parTransId="{69CB50FC-A1AC-477C-9578-E96792DDCA19}" sibTransId="{26762202-FFB5-4C66-95E0-71FEAE66BCE9}"/>
    <dgm:cxn modelId="{43810DE7-7FB6-49E4-B50D-31E9EDF0B85C}" type="presOf" srcId="{0ECF01F7-E64F-408D-939F-DF3AEE8B591B}" destId="{D621BA65-17A4-4668-8C05-064236CF5AD5}" srcOrd="0" destOrd="0" presId="urn:microsoft.com/office/officeart/2005/8/layout/radial6"/>
    <dgm:cxn modelId="{3C27D71C-0DF1-48A3-97DF-F05E41F0F2A0}" srcId="{0ECF01F7-E64F-408D-939F-DF3AEE8B591B}" destId="{6CFDCD86-5D36-4C3A-BE7F-4E49289F2102}" srcOrd="2" destOrd="0" parTransId="{4A854763-114E-4A3D-A111-D28DC602EEC2}" sibTransId="{3E7658DD-3F1D-43F5-B71F-013697E7ABD5}"/>
    <dgm:cxn modelId="{56900825-E258-4BE6-A7D9-63A513E2FFE0}" type="presOf" srcId="{26762202-FFB5-4C66-95E0-71FEAE66BCE9}" destId="{9DD0BF40-BBD6-4BF4-A001-C18A586CBCA4}" srcOrd="0" destOrd="0" presId="urn:microsoft.com/office/officeart/2005/8/layout/radial6"/>
    <dgm:cxn modelId="{15F640DF-E2E7-4A2B-BE41-0C877C5C7C66}" srcId="{0ECF01F7-E64F-408D-939F-DF3AEE8B591B}" destId="{9951DA99-5CEE-46CA-BF59-96A654C24A16}" srcOrd="0" destOrd="0" parTransId="{8B4677BA-738B-44EF-A129-5DDE066D84A9}" sibTransId="{F55BE5F4-CD38-4B41-9165-C80F5E001AC5}"/>
    <dgm:cxn modelId="{3F5C8803-8289-4636-BCE3-94F182421469}" type="presParOf" srcId="{F1B78E68-3D33-40F5-A6F0-02E66332F77B}" destId="{D621BA65-17A4-4668-8C05-064236CF5AD5}" srcOrd="0" destOrd="0" presId="urn:microsoft.com/office/officeart/2005/8/layout/radial6"/>
    <dgm:cxn modelId="{49861F9C-FB88-4D96-993F-44D59F5E235F}" type="presParOf" srcId="{F1B78E68-3D33-40F5-A6F0-02E66332F77B}" destId="{BEF72065-C4E2-4B16-B890-7BF2A7676B51}" srcOrd="1" destOrd="0" presId="urn:microsoft.com/office/officeart/2005/8/layout/radial6"/>
    <dgm:cxn modelId="{40625CE5-C51C-4E7A-9F0D-C86C155EFE87}" type="presParOf" srcId="{F1B78E68-3D33-40F5-A6F0-02E66332F77B}" destId="{60275F44-C5F3-4179-A473-EA98DFFA59DE}" srcOrd="2" destOrd="0" presId="urn:microsoft.com/office/officeart/2005/8/layout/radial6"/>
    <dgm:cxn modelId="{78B10F5D-1C83-4824-A1C7-0977BC3959D2}" type="presParOf" srcId="{F1B78E68-3D33-40F5-A6F0-02E66332F77B}" destId="{2707FEA4-7CC8-4371-BB4B-3ECA78F06548}" srcOrd="3" destOrd="0" presId="urn:microsoft.com/office/officeart/2005/8/layout/radial6"/>
    <dgm:cxn modelId="{A90F9CB9-20D9-4CF8-B947-CE9E5332FD78}" type="presParOf" srcId="{F1B78E68-3D33-40F5-A6F0-02E66332F77B}" destId="{430EEEA9-E088-4E11-B7FD-006A7BAAC69F}" srcOrd="4" destOrd="0" presId="urn:microsoft.com/office/officeart/2005/8/layout/radial6"/>
    <dgm:cxn modelId="{9616B424-D74F-49E9-A74F-1507AA91E5BA}" type="presParOf" srcId="{F1B78E68-3D33-40F5-A6F0-02E66332F77B}" destId="{FFFDB1F5-A94B-408A-94F2-3046D4DCF0D4}" srcOrd="5" destOrd="0" presId="urn:microsoft.com/office/officeart/2005/8/layout/radial6"/>
    <dgm:cxn modelId="{5D12E9D1-7580-481D-865B-C47D695DFBC6}" type="presParOf" srcId="{F1B78E68-3D33-40F5-A6F0-02E66332F77B}" destId="{9DD0BF40-BBD6-4BF4-A001-C18A586CBCA4}" srcOrd="6" destOrd="0" presId="urn:microsoft.com/office/officeart/2005/8/layout/radial6"/>
    <dgm:cxn modelId="{24C7A4B5-E0D1-4996-A0F8-18B4070A1945}" type="presParOf" srcId="{F1B78E68-3D33-40F5-A6F0-02E66332F77B}" destId="{8E337EA6-A1EA-46EF-B995-59AC175A1DB3}" srcOrd="7" destOrd="0" presId="urn:microsoft.com/office/officeart/2005/8/layout/radial6"/>
    <dgm:cxn modelId="{87A6679C-0B5E-45F0-BAB7-431A4A936AD7}" type="presParOf" srcId="{F1B78E68-3D33-40F5-A6F0-02E66332F77B}" destId="{5004D7A8-9AE0-47AE-8225-6E5211E74518}" srcOrd="8" destOrd="0" presId="urn:microsoft.com/office/officeart/2005/8/layout/radial6"/>
    <dgm:cxn modelId="{711CE5BD-C76B-4DF4-BD4C-AF4E477CFEED}" type="presParOf" srcId="{F1B78E68-3D33-40F5-A6F0-02E66332F77B}" destId="{8B1A2D2B-64D8-47BA-BC56-F93B2FD3F8BB}" srcOrd="9" destOrd="0" presId="urn:microsoft.com/office/officeart/2005/8/layout/radial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B1A2D2B-64D8-47BA-BC56-F93B2FD3F8BB}">
      <dsp:nvSpPr>
        <dsp:cNvPr id="0" name=""/>
        <dsp:cNvSpPr/>
      </dsp:nvSpPr>
      <dsp:spPr>
        <a:xfrm>
          <a:off x="1763592" y="434278"/>
          <a:ext cx="2895824" cy="2895824"/>
        </a:xfrm>
        <a:prstGeom prst="blockArc">
          <a:avLst>
            <a:gd name="adj1" fmla="val 9005414"/>
            <a:gd name="adj2" fmla="val 16265620"/>
            <a:gd name="adj3" fmla="val 464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9DD0BF40-BBD6-4BF4-A001-C18A586CBCA4}">
      <dsp:nvSpPr>
        <dsp:cNvPr id="0" name=""/>
        <dsp:cNvSpPr/>
      </dsp:nvSpPr>
      <dsp:spPr>
        <a:xfrm>
          <a:off x="1777136" y="458363"/>
          <a:ext cx="2895824" cy="2895824"/>
        </a:xfrm>
        <a:prstGeom prst="blockArc">
          <a:avLst>
            <a:gd name="adj1" fmla="val 1733490"/>
            <a:gd name="adj2" fmla="val 9072580"/>
            <a:gd name="adj3" fmla="val 4640"/>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2707FEA4-7CC8-4371-BB4B-3ECA78F06548}">
      <dsp:nvSpPr>
        <dsp:cNvPr id="0" name=""/>
        <dsp:cNvSpPr/>
      </dsp:nvSpPr>
      <dsp:spPr>
        <a:xfrm>
          <a:off x="1790587" y="434535"/>
          <a:ext cx="2895824" cy="2895824"/>
        </a:xfrm>
        <a:prstGeom prst="blockArc">
          <a:avLst>
            <a:gd name="adj1" fmla="val 16200000"/>
            <a:gd name="adj2" fmla="val 1800000"/>
            <a:gd name="adj3" fmla="val 4640"/>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D621BA65-17A4-4668-8C05-064236CF5AD5}">
      <dsp:nvSpPr>
        <dsp:cNvPr id="0" name=""/>
        <dsp:cNvSpPr/>
      </dsp:nvSpPr>
      <dsp:spPr>
        <a:xfrm>
          <a:off x="2571982" y="1215930"/>
          <a:ext cx="1333034" cy="133303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smtClean="0"/>
            <a:t>Web page</a:t>
          </a:r>
          <a:endParaRPr lang="en-US" sz="3000" kern="1200"/>
        </a:p>
      </dsp:txBody>
      <dsp:txXfrm>
        <a:off x="2571982" y="1215930"/>
        <a:ext cx="1333034" cy="1333034"/>
      </dsp:txXfrm>
    </dsp:sp>
    <dsp:sp modelId="{BEF72065-C4E2-4B16-B890-7BF2A7676B51}">
      <dsp:nvSpPr>
        <dsp:cNvPr id="0" name=""/>
        <dsp:cNvSpPr/>
      </dsp:nvSpPr>
      <dsp:spPr>
        <a:xfrm>
          <a:off x="2771937" y="1565"/>
          <a:ext cx="933124" cy="933124"/>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smtClean="0"/>
            <a:t>Content (HTML)</a:t>
          </a:r>
          <a:endParaRPr lang="en-US" sz="900" kern="1200"/>
        </a:p>
      </dsp:txBody>
      <dsp:txXfrm>
        <a:off x="2771937" y="1565"/>
        <a:ext cx="933124" cy="933124"/>
      </dsp:txXfrm>
    </dsp:sp>
    <dsp:sp modelId="{430EEEA9-E088-4E11-B7FD-006A7BAAC69F}">
      <dsp:nvSpPr>
        <dsp:cNvPr id="0" name=""/>
        <dsp:cNvSpPr/>
      </dsp:nvSpPr>
      <dsp:spPr>
        <a:xfrm>
          <a:off x="3996774" y="2123045"/>
          <a:ext cx="933124" cy="933124"/>
        </a:xfrm>
        <a:prstGeom prst="ellips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smtClean="0"/>
            <a:t>Behavior (JavaScript)</a:t>
          </a:r>
          <a:endParaRPr lang="en-US" sz="900" kern="1200"/>
        </a:p>
      </dsp:txBody>
      <dsp:txXfrm>
        <a:off x="3996774" y="2123045"/>
        <a:ext cx="933124" cy="933124"/>
      </dsp:txXfrm>
    </dsp:sp>
    <dsp:sp modelId="{8E337EA6-A1EA-46EF-B995-59AC175A1DB3}">
      <dsp:nvSpPr>
        <dsp:cNvPr id="0" name=""/>
        <dsp:cNvSpPr/>
      </dsp:nvSpPr>
      <dsp:spPr>
        <a:xfrm>
          <a:off x="1518993" y="2120858"/>
          <a:ext cx="933124" cy="933124"/>
        </a:xfrm>
        <a:prstGeom prst="ellips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smtClean="0"/>
            <a:t>Presentation (CSS)</a:t>
          </a:r>
          <a:endParaRPr lang="en-US" sz="900" kern="1200"/>
        </a:p>
      </dsp:txBody>
      <dsp:txXfrm>
        <a:off x="1518993" y="2120858"/>
        <a:ext cx="933124" cy="933124"/>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B273A5-FFF7-4050-A4B9-B96A1947E066}" type="datetimeFigureOut">
              <a:rPr lang="en-US" smtClean="0"/>
              <a:pPr/>
              <a:t>5/17/2014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30B96A6-3BD2-4995-A124-9334558F949A}" type="slidenum">
              <a:rPr lang="en-US" smtClean="0"/>
              <a:pPr/>
              <a:t>‹#›</a:t>
            </a:fld>
            <a:endParaRPr lang="en-US"/>
          </a:p>
        </p:txBody>
      </p:sp>
    </p:spTree>
    <p:extLst>
      <p:ext uri="{BB962C8B-B14F-4D97-AF65-F5344CB8AC3E}">
        <p14:creationId xmlns:p14="http://schemas.microsoft.com/office/powerpoint/2010/main" xmlns="" val="354771337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166A48-63B1-4C30-A483-2B032ED073B3}" type="datetimeFigureOut">
              <a:rPr lang="en-US" smtClean="0"/>
              <a:pPr/>
              <a:t>5/17/2014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56595-B1A2-4EDA-AC35-F1930A01C2B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picture - Big fo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990600"/>
          </a:xfrm>
        </p:spPr>
        <p:style>
          <a:lnRef idx="3">
            <a:schemeClr val="lt1"/>
          </a:lnRef>
          <a:fillRef idx="1">
            <a:schemeClr val="accent5"/>
          </a:fillRef>
          <a:effectRef idx="1">
            <a:schemeClr val="accent5"/>
          </a:effectRef>
          <a:fontRef idx="none"/>
        </p:style>
        <p:txBody>
          <a:bodyPr/>
          <a:lstStyle>
            <a:lvl1pPr algn="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24001"/>
            <a:ext cx="4114800" cy="4678362"/>
          </a:xfrm>
        </p:spPr>
        <p:txBody>
          <a:bodyPr/>
          <a:lstStyle>
            <a:lvl1pPr>
              <a:defRPr sz="2400"/>
            </a:lvl1pPr>
            <a:lvl2pPr marL="742950" indent="-285750">
              <a:buFont typeface="Wingdings" pitchFamily="2" charset="2"/>
              <a:buChar char="§"/>
              <a:defRPr sz="2000"/>
            </a:lvl2pPr>
            <a:lvl3pPr>
              <a:defRPr sz="1800"/>
            </a:lvl3pPr>
            <a:lvl4pPr marL="1600200" indent="-228600">
              <a:buFont typeface="Wingdings" pitchFamily="2" charset="2"/>
              <a:buChar char="§"/>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5166A48-63B1-4C30-A483-2B032ED073B3}" type="datetimeFigureOut">
              <a:rPr lang="en-US" smtClean="0"/>
              <a:pPr/>
              <a:t>5/17/2014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56595-B1A2-4EDA-AC35-F1930A01C2BC}" type="slidenum">
              <a:rPr lang="en-US" smtClean="0"/>
              <a:pPr/>
              <a:t>‹#›</a:t>
            </a:fld>
            <a:endParaRPr lang="en-US"/>
          </a:p>
        </p:txBody>
      </p:sp>
    </p:spTree>
    <p:extLst>
      <p:ext uri="{BB962C8B-B14F-4D97-AF65-F5344CB8AC3E}">
        <p14:creationId xmlns:p14="http://schemas.microsoft.com/office/powerpoint/2010/main" xmlns="" val="210154146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with headers ">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990600"/>
          </a:xfrm>
        </p:spPr>
        <p:style>
          <a:lnRef idx="3">
            <a:schemeClr val="lt1"/>
          </a:lnRef>
          <a:fillRef idx="1">
            <a:schemeClr val="accent5"/>
          </a:fillRef>
          <a:effectRef idx="1">
            <a:schemeClr val="accent5"/>
          </a:effectRef>
          <a:fontRef idx="none"/>
        </p:style>
        <p:txBody>
          <a:bodyPr/>
          <a:lstStyle>
            <a:lvl1pPr algn="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2046515"/>
            <a:ext cx="3886200" cy="4221163"/>
          </a:xfrm>
        </p:spPr>
        <p:txBody>
          <a:bodyPr/>
          <a:lstStyle>
            <a:lvl1pPr>
              <a:defRPr sz="2000"/>
            </a:lvl1pPr>
            <a:lvl2pPr marL="742950" indent="-285750">
              <a:buFont typeface="Wingdings" pitchFamily="2" charset="2"/>
              <a:buChar char="§"/>
              <a:defRPr sz="1800"/>
            </a:lvl2pPr>
            <a:lvl3pPr>
              <a:defRPr sz="1600"/>
            </a:lvl3pPr>
            <a:lvl4pPr marL="1600200" indent="-228600">
              <a:buFont typeface="Wingdings" pitchFamily="2" charset="2"/>
              <a:buChar char="§"/>
              <a:defRPr sz="14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5166A48-63B1-4C30-A483-2B032ED073B3}" type="datetimeFigureOut">
              <a:rPr lang="en-US" smtClean="0"/>
              <a:pPr/>
              <a:t>5/17/2014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56595-B1A2-4EDA-AC35-F1930A01C2BC}" type="slidenum">
              <a:rPr lang="en-US" smtClean="0"/>
              <a:pPr/>
              <a:t>‹#›</a:t>
            </a:fld>
            <a:endParaRPr lang="en-US"/>
          </a:p>
        </p:txBody>
      </p:sp>
      <p:sp>
        <p:nvSpPr>
          <p:cNvPr id="7" name="Content Placeholder 2"/>
          <p:cNvSpPr>
            <a:spLocks noGrp="1"/>
          </p:cNvSpPr>
          <p:nvPr>
            <p:ph idx="13"/>
          </p:nvPr>
        </p:nvSpPr>
        <p:spPr>
          <a:xfrm>
            <a:off x="4800600" y="2046514"/>
            <a:ext cx="3886200" cy="4221163"/>
          </a:xfrm>
        </p:spPr>
        <p:txBody>
          <a:bodyPr/>
          <a:lstStyle>
            <a:lvl1pPr>
              <a:defRPr sz="2000"/>
            </a:lvl1pPr>
            <a:lvl2pPr marL="742950" indent="-285750">
              <a:buFont typeface="Wingdings" pitchFamily="2" charset="2"/>
              <a:buChar char="§"/>
              <a:defRPr sz="1800"/>
            </a:lvl2pPr>
            <a:lvl3pPr>
              <a:defRPr sz="1600"/>
            </a:lvl3pPr>
            <a:lvl4pPr marL="1600200" indent="-228600">
              <a:buFont typeface="Wingdings" pitchFamily="2" charset="2"/>
              <a:buChar char="§"/>
              <a:defRPr sz="14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7"/>
          <p:cNvSpPr>
            <a:spLocks noGrp="1"/>
          </p:cNvSpPr>
          <p:nvPr>
            <p:ph type="body" sz="quarter" idx="14"/>
          </p:nvPr>
        </p:nvSpPr>
        <p:spPr>
          <a:xfrm>
            <a:off x="457200" y="1600200"/>
            <a:ext cx="3886200" cy="381000"/>
          </a:xfrm>
        </p:spPr>
        <p:style>
          <a:lnRef idx="3">
            <a:schemeClr val="lt1"/>
          </a:lnRef>
          <a:fillRef idx="1">
            <a:schemeClr val="accent6"/>
          </a:fillRef>
          <a:effectRef idx="1">
            <a:schemeClr val="accent6"/>
          </a:effectRef>
          <a:fontRef idx="none"/>
        </p:style>
        <p:txBody>
          <a:bodyPr>
            <a:normAutofit/>
          </a:bodyPr>
          <a:lstStyle>
            <a:lvl1pPr marL="0" indent="0">
              <a:buNone/>
              <a:defRPr sz="2000" b="1">
                <a:solidFill>
                  <a:schemeClr val="bg1"/>
                </a:solidFill>
              </a:defRPr>
            </a:lvl1pPr>
          </a:lstStyle>
          <a:p>
            <a:pPr lvl="0"/>
            <a:endParaRPr lang="en-US" dirty="0"/>
          </a:p>
        </p:txBody>
      </p:sp>
      <p:sp>
        <p:nvSpPr>
          <p:cNvPr id="9" name="Text Placeholder 7"/>
          <p:cNvSpPr>
            <a:spLocks noGrp="1"/>
          </p:cNvSpPr>
          <p:nvPr>
            <p:ph type="body" sz="quarter" idx="15"/>
          </p:nvPr>
        </p:nvSpPr>
        <p:spPr>
          <a:xfrm>
            <a:off x="4800600" y="1600200"/>
            <a:ext cx="3886200" cy="381000"/>
          </a:xfrm>
        </p:spPr>
        <p:style>
          <a:lnRef idx="3">
            <a:schemeClr val="lt1"/>
          </a:lnRef>
          <a:fillRef idx="1">
            <a:schemeClr val="accent3"/>
          </a:fillRef>
          <a:effectRef idx="1">
            <a:schemeClr val="accent3"/>
          </a:effectRef>
          <a:fontRef idx="none"/>
        </p:style>
        <p:txBody>
          <a:bodyPr>
            <a:normAutofit/>
          </a:bodyPr>
          <a:lstStyle>
            <a:lvl1pPr marL="0" indent="0">
              <a:buNone/>
              <a:defRPr sz="2000" b="1">
                <a:solidFill>
                  <a:schemeClr val="bg1"/>
                </a:solidFill>
              </a:defRPr>
            </a:lvl1pPr>
          </a:lstStyle>
          <a:p>
            <a:pPr lvl="0"/>
            <a:endParaRPr lang="en-US" dirty="0"/>
          </a:p>
        </p:txBody>
      </p:sp>
    </p:spTree>
    <p:extLst>
      <p:ext uri="{BB962C8B-B14F-4D97-AF65-F5344CB8AC3E}">
        <p14:creationId xmlns:p14="http://schemas.microsoft.com/office/powerpoint/2010/main" xmlns="" val="299054392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headers - No bulle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990600"/>
          </a:xfrm>
        </p:spPr>
        <p:style>
          <a:lnRef idx="3">
            <a:schemeClr val="lt1"/>
          </a:lnRef>
          <a:fillRef idx="1">
            <a:schemeClr val="accent5"/>
          </a:fillRef>
          <a:effectRef idx="1">
            <a:schemeClr val="accent5"/>
          </a:effectRef>
          <a:fontRef idx="none"/>
        </p:style>
        <p:txBody>
          <a:bodyPr/>
          <a:lstStyle>
            <a:lvl1pPr algn="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2092551"/>
            <a:ext cx="3886200" cy="4221163"/>
          </a:xfrm>
        </p:spPr>
        <p:txBody>
          <a:bodyPr/>
          <a:lstStyle>
            <a:lvl1pPr marL="0" indent="0">
              <a:buNone/>
              <a:defRPr sz="2000"/>
            </a:lvl1pPr>
            <a:lvl2pPr marL="457200" indent="0">
              <a:buFont typeface="Wingdings" pitchFamily="2" charset="2"/>
              <a:buNone/>
              <a:defRPr sz="1800"/>
            </a:lvl2pPr>
            <a:lvl3pPr marL="914400" indent="0">
              <a:buNone/>
              <a:defRPr sz="1600"/>
            </a:lvl3pPr>
            <a:lvl4pPr marL="1371600" indent="0">
              <a:buFont typeface="Wingdings" pitchFamily="2" charset="2"/>
              <a:buNone/>
              <a:defRPr sz="1400"/>
            </a:lvl4pPr>
            <a:lvl5pPr marL="1828800" indent="0">
              <a:buNone/>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5166A48-63B1-4C30-A483-2B032ED073B3}" type="datetimeFigureOut">
              <a:rPr lang="en-US" smtClean="0"/>
              <a:pPr/>
              <a:t>5/17/2014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56595-B1A2-4EDA-AC35-F1930A01C2BC}" type="slidenum">
              <a:rPr lang="en-US" smtClean="0"/>
              <a:pPr/>
              <a:t>‹#›</a:t>
            </a:fld>
            <a:endParaRPr lang="en-US"/>
          </a:p>
        </p:txBody>
      </p:sp>
      <p:sp>
        <p:nvSpPr>
          <p:cNvPr id="7" name="Content Placeholder 2"/>
          <p:cNvSpPr>
            <a:spLocks noGrp="1"/>
          </p:cNvSpPr>
          <p:nvPr>
            <p:ph idx="13"/>
          </p:nvPr>
        </p:nvSpPr>
        <p:spPr>
          <a:xfrm>
            <a:off x="4800600" y="2092550"/>
            <a:ext cx="3886200" cy="4221163"/>
          </a:xfrm>
        </p:spPr>
        <p:txBody>
          <a:bodyPr/>
          <a:lstStyle>
            <a:lvl1pPr marL="0" indent="0">
              <a:buNone/>
              <a:defRPr sz="2000"/>
            </a:lvl1pPr>
            <a:lvl2pPr marL="457200" indent="0">
              <a:buFont typeface="Wingdings" pitchFamily="2" charset="2"/>
              <a:buNone/>
              <a:defRPr sz="1800"/>
            </a:lvl2pPr>
            <a:lvl3pPr marL="914400" indent="0">
              <a:buNone/>
              <a:defRPr sz="1600"/>
            </a:lvl3pPr>
            <a:lvl4pPr marL="1371600" indent="0">
              <a:buFont typeface="Wingdings" pitchFamily="2" charset="2"/>
              <a:buNone/>
              <a:defRPr sz="1400"/>
            </a:lvl4pPr>
            <a:lvl5pPr marL="1828800" indent="0">
              <a:buNone/>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7"/>
          <p:cNvSpPr>
            <a:spLocks noGrp="1"/>
          </p:cNvSpPr>
          <p:nvPr>
            <p:ph type="body" sz="quarter" idx="14"/>
          </p:nvPr>
        </p:nvSpPr>
        <p:spPr>
          <a:xfrm>
            <a:off x="457200" y="1600200"/>
            <a:ext cx="3886200" cy="381000"/>
          </a:xfrm>
        </p:spPr>
        <p:style>
          <a:lnRef idx="3">
            <a:schemeClr val="lt1"/>
          </a:lnRef>
          <a:fillRef idx="1">
            <a:schemeClr val="accent6"/>
          </a:fillRef>
          <a:effectRef idx="1">
            <a:schemeClr val="accent6"/>
          </a:effectRef>
          <a:fontRef idx="none"/>
        </p:style>
        <p:txBody>
          <a:bodyPr>
            <a:normAutofit/>
          </a:bodyPr>
          <a:lstStyle>
            <a:lvl1pPr marL="0" indent="0">
              <a:buNone/>
              <a:defRPr sz="2000" b="1">
                <a:solidFill>
                  <a:schemeClr val="bg1"/>
                </a:solidFill>
              </a:defRPr>
            </a:lvl1pPr>
          </a:lstStyle>
          <a:p>
            <a:pPr lvl="0"/>
            <a:endParaRPr lang="en-US" dirty="0"/>
          </a:p>
        </p:txBody>
      </p:sp>
      <p:sp>
        <p:nvSpPr>
          <p:cNvPr id="9" name="Text Placeholder 7"/>
          <p:cNvSpPr>
            <a:spLocks noGrp="1"/>
          </p:cNvSpPr>
          <p:nvPr>
            <p:ph type="body" sz="quarter" idx="15"/>
          </p:nvPr>
        </p:nvSpPr>
        <p:spPr>
          <a:xfrm>
            <a:off x="4800600" y="1600200"/>
            <a:ext cx="3886200" cy="381000"/>
          </a:xfrm>
        </p:spPr>
        <p:style>
          <a:lnRef idx="3">
            <a:schemeClr val="lt1"/>
          </a:lnRef>
          <a:fillRef idx="1">
            <a:schemeClr val="accent3"/>
          </a:fillRef>
          <a:effectRef idx="1">
            <a:schemeClr val="accent3"/>
          </a:effectRef>
          <a:fontRef idx="none"/>
        </p:style>
        <p:txBody>
          <a:bodyPr>
            <a:normAutofit/>
          </a:bodyPr>
          <a:lstStyle>
            <a:lvl1pPr marL="0" indent="0">
              <a:buNone/>
              <a:defRPr sz="2000" b="1">
                <a:solidFill>
                  <a:schemeClr val="bg1"/>
                </a:solidFill>
              </a:defRPr>
            </a:lvl1pPr>
          </a:lstStyle>
          <a:p>
            <a:pPr lvl="0"/>
            <a:endParaRPr lang="en-US" dirty="0"/>
          </a:p>
        </p:txBody>
      </p:sp>
    </p:spTree>
    <p:extLst>
      <p:ext uri="{BB962C8B-B14F-4D97-AF65-F5344CB8AC3E}">
        <p14:creationId xmlns:p14="http://schemas.microsoft.com/office/powerpoint/2010/main" xmlns="" val="355002311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 Different and similar">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990600"/>
          </a:xfrm>
        </p:spPr>
        <p:style>
          <a:lnRef idx="3">
            <a:schemeClr val="lt1"/>
          </a:lnRef>
          <a:fillRef idx="1">
            <a:schemeClr val="accent5"/>
          </a:fillRef>
          <a:effectRef idx="1">
            <a:schemeClr val="accent5"/>
          </a:effectRef>
          <a:fontRef idx="none"/>
        </p:style>
        <p:txBody>
          <a:bodyPr/>
          <a:lstStyle>
            <a:lvl1pPr algn="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2035629"/>
            <a:ext cx="3886200" cy="2667001"/>
          </a:xfrm>
        </p:spPr>
        <p:txBody>
          <a:bodyPr/>
          <a:lstStyle>
            <a:lvl1pPr>
              <a:defRPr sz="2000"/>
            </a:lvl1pPr>
            <a:lvl2pPr marL="742950" indent="-285750">
              <a:buFont typeface="Wingdings" pitchFamily="2" charset="2"/>
              <a:buChar char="§"/>
              <a:defRPr sz="1800"/>
            </a:lvl2pPr>
            <a:lvl3pPr>
              <a:defRPr sz="1600"/>
            </a:lvl3pPr>
            <a:lvl4pPr marL="1600200" indent="-228600">
              <a:buFont typeface="Wingdings" pitchFamily="2" charset="2"/>
              <a:buChar char="§"/>
              <a:defRPr sz="14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5166A48-63B1-4C30-A483-2B032ED073B3}" type="datetimeFigureOut">
              <a:rPr lang="en-US" smtClean="0"/>
              <a:pPr/>
              <a:t>5/17/2014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56595-B1A2-4EDA-AC35-F1930A01C2BC}" type="slidenum">
              <a:rPr lang="en-US" smtClean="0"/>
              <a:pPr/>
              <a:t>‹#›</a:t>
            </a:fld>
            <a:endParaRPr lang="en-US"/>
          </a:p>
        </p:txBody>
      </p:sp>
      <p:sp>
        <p:nvSpPr>
          <p:cNvPr id="7" name="Content Placeholder 2"/>
          <p:cNvSpPr>
            <a:spLocks noGrp="1"/>
          </p:cNvSpPr>
          <p:nvPr>
            <p:ph idx="13"/>
          </p:nvPr>
        </p:nvSpPr>
        <p:spPr>
          <a:xfrm>
            <a:off x="4800600" y="2035628"/>
            <a:ext cx="3886200" cy="2667001"/>
          </a:xfrm>
        </p:spPr>
        <p:txBody>
          <a:bodyPr/>
          <a:lstStyle>
            <a:lvl1pPr>
              <a:defRPr sz="2000"/>
            </a:lvl1pPr>
            <a:lvl2pPr marL="742950" indent="-285750">
              <a:buFont typeface="Wingdings" pitchFamily="2" charset="2"/>
              <a:buChar char="§"/>
              <a:defRPr sz="1800"/>
            </a:lvl2pPr>
            <a:lvl3pPr>
              <a:defRPr sz="1600"/>
            </a:lvl3pPr>
            <a:lvl4pPr marL="1600200" indent="-228600">
              <a:buFont typeface="Wingdings" pitchFamily="2" charset="2"/>
              <a:buChar char="§"/>
              <a:defRPr sz="14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7"/>
          <p:cNvSpPr>
            <a:spLocks noGrp="1"/>
          </p:cNvSpPr>
          <p:nvPr>
            <p:ph type="body" sz="quarter" idx="14"/>
          </p:nvPr>
        </p:nvSpPr>
        <p:spPr>
          <a:xfrm>
            <a:off x="457200" y="1600200"/>
            <a:ext cx="3886200" cy="381000"/>
          </a:xfrm>
        </p:spPr>
        <p:style>
          <a:lnRef idx="3">
            <a:schemeClr val="lt1"/>
          </a:lnRef>
          <a:fillRef idx="1">
            <a:schemeClr val="accent6"/>
          </a:fillRef>
          <a:effectRef idx="1">
            <a:schemeClr val="accent6"/>
          </a:effectRef>
          <a:fontRef idx="none"/>
        </p:style>
        <p:txBody>
          <a:bodyPr>
            <a:normAutofit/>
          </a:bodyPr>
          <a:lstStyle>
            <a:lvl1pPr marL="0" indent="0">
              <a:buNone/>
              <a:defRPr sz="2000" b="1">
                <a:solidFill>
                  <a:schemeClr val="bg1"/>
                </a:solidFill>
              </a:defRPr>
            </a:lvl1pPr>
          </a:lstStyle>
          <a:p>
            <a:pPr lvl="0"/>
            <a:endParaRPr lang="en-US" dirty="0"/>
          </a:p>
        </p:txBody>
      </p:sp>
      <p:sp>
        <p:nvSpPr>
          <p:cNvPr id="9" name="Text Placeholder 7"/>
          <p:cNvSpPr>
            <a:spLocks noGrp="1"/>
          </p:cNvSpPr>
          <p:nvPr>
            <p:ph type="body" sz="quarter" idx="15"/>
          </p:nvPr>
        </p:nvSpPr>
        <p:spPr>
          <a:xfrm>
            <a:off x="4800600" y="1600200"/>
            <a:ext cx="3886200" cy="381000"/>
          </a:xfrm>
        </p:spPr>
        <p:style>
          <a:lnRef idx="3">
            <a:schemeClr val="lt1"/>
          </a:lnRef>
          <a:fillRef idx="1">
            <a:schemeClr val="accent3"/>
          </a:fillRef>
          <a:effectRef idx="1">
            <a:schemeClr val="accent3"/>
          </a:effectRef>
          <a:fontRef idx="none"/>
        </p:style>
        <p:txBody>
          <a:bodyPr>
            <a:normAutofit/>
          </a:bodyPr>
          <a:lstStyle>
            <a:lvl1pPr marL="0" indent="0">
              <a:buNone/>
              <a:defRPr sz="2000" b="1">
                <a:solidFill>
                  <a:schemeClr val="bg1"/>
                </a:solidFill>
              </a:defRPr>
            </a:lvl1pPr>
          </a:lstStyle>
          <a:p>
            <a:pPr lvl="0"/>
            <a:endParaRPr lang="en-US" dirty="0"/>
          </a:p>
        </p:txBody>
      </p:sp>
      <p:sp>
        <p:nvSpPr>
          <p:cNvPr id="10" name="Content Placeholder 2"/>
          <p:cNvSpPr>
            <a:spLocks noGrp="1"/>
          </p:cNvSpPr>
          <p:nvPr>
            <p:ph idx="16"/>
          </p:nvPr>
        </p:nvSpPr>
        <p:spPr>
          <a:xfrm>
            <a:off x="1981200" y="4800600"/>
            <a:ext cx="5257800" cy="1371601"/>
          </a:xfrm>
        </p:spPr>
        <p:txBody>
          <a:bodyPr/>
          <a:lstStyle>
            <a:lvl1pPr>
              <a:defRPr sz="2000"/>
            </a:lvl1pPr>
            <a:lvl2pPr marL="742950" indent="-285750">
              <a:buFont typeface="Wingdings" pitchFamily="2" charset="2"/>
              <a:buChar char="§"/>
              <a:defRPr sz="1800"/>
            </a:lvl2pPr>
            <a:lvl3pPr>
              <a:defRPr sz="1600"/>
            </a:lvl3pPr>
            <a:lvl4pPr marL="1600200" indent="-228600">
              <a:buFont typeface="Wingdings" pitchFamily="2" charset="2"/>
              <a:buChar char="§"/>
              <a:defRPr sz="14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225586496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952999"/>
            <a:ext cx="7772400" cy="914401"/>
          </a:xfrm>
        </p:spPr>
        <p:txBody>
          <a:bodyPr anchor="t"/>
          <a:lstStyle>
            <a:lvl1pPr algn="l">
              <a:defRPr sz="4000" b="1" cap="all" spc="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4267200"/>
            <a:ext cx="7772400" cy="68580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166A48-63B1-4C30-A483-2B032ED073B3}" type="datetimeFigureOut">
              <a:rPr lang="en-US" smtClean="0"/>
              <a:pPr/>
              <a:t>5/17/2014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56595-B1A2-4EDA-AC35-F1930A01C2BC}" type="slidenum">
              <a:rPr lang="en-US" smtClean="0"/>
              <a:pPr/>
              <a:t>‹#›</a:t>
            </a:fld>
            <a:endParaRPr lang="en-US"/>
          </a:p>
        </p:txBody>
      </p:sp>
      <p:sp>
        <p:nvSpPr>
          <p:cNvPr id="7" name="Text Placeholder 2"/>
          <p:cNvSpPr>
            <a:spLocks noGrp="1"/>
          </p:cNvSpPr>
          <p:nvPr>
            <p:ph type="body" idx="13"/>
          </p:nvPr>
        </p:nvSpPr>
        <p:spPr>
          <a:xfrm>
            <a:off x="724989" y="5880100"/>
            <a:ext cx="7772400" cy="292100"/>
          </a:xfrm>
        </p:spPr>
        <p:txBody>
          <a:bodyPr anchor="b">
            <a:normAutofit/>
          </a:bodyPr>
          <a:lstStyle>
            <a:lvl1pPr marL="0" indent="0">
              <a:buNone/>
              <a:defRPr sz="12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166A48-63B1-4C30-A483-2B032ED073B3}" type="datetimeFigureOut">
              <a:rPr lang="en-US" smtClean="0"/>
              <a:pPr/>
              <a:t>5/17/2014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56595-B1A2-4EDA-AC35-F1930A01C2BC}"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166A48-63B1-4C30-A483-2B032ED073B3}" type="datetimeFigureOut">
              <a:rPr lang="en-US" smtClean="0"/>
              <a:pPr/>
              <a:t>5/17/2014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356595-B1A2-4EDA-AC35-F1930A01C2BC}"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166A48-63B1-4C30-A483-2B032ED073B3}" type="datetimeFigureOut">
              <a:rPr lang="en-US" smtClean="0"/>
              <a:pPr/>
              <a:t>5/17/2014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356595-B1A2-4EDA-AC35-F1930A01C2BC}"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166A48-63B1-4C30-A483-2B032ED073B3}" type="datetimeFigureOut">
              <a:rPr lang="en-US" smtClean="0"/>
              <a:pPr/>
              <a:t>5/17/2014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356595-B1A2-4EDA-AC35-F1930A01C2BC}"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with tip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166A48-63B1-4C30-A483-2B032ED073B3}" type="datetimeFigureOut">
              <a:rPr lang="en-US" smtClean="0"/>
              <a:pPr/>
              <a:t>5/17/2014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356595-B1A2-4EDA-AC35-F1930A01C2BC}" type="slidenum">
              <a:rPr lang="en-US" smtClean="0"/>
              <a:pPr/>
              <a:t>‹#›</a:t>
            </a:fld>
            <a:endParaRPr lang="en-US"/>
          </a:p>
        </p:txBody>
      </p:sp>
      <p:sp>
        <p:nvSpPr>
          <p:cNvPr id="5" name="Text Placeholder 2"/>
          <p:cNvSpPr>
            <a:spLocks noGrp="1"/>
          </p:cNvSpPr>
          <p:nvPr>
            <p:ph type="body" idx="13"/>
          </p:nvPr>
        </p:nvSpPr>
        <p:spPr>
          <a:xfrm>
            <a:off x="724989" y="5880100"/>
            <a:ext cx="7772400" cy="292100"/>
          </a:xfrm>
        </p:spPr>
        <p:txBody>
          <a:bodyPr anchor="b">
            <a:normAutofit/>
          </a:bodyPr>
          <a:lstStyle>
            <a:lvl1pPr marL="0" indent="0" algn="ctr">
              <a:buNone/>
              <a:defRPr sz="12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xmlns="" val="1558816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990600"/>
          </a:xfrm>
        </p:spPr>
        <p:style>
          <a:lnRef idx="3">
            <a:schemeClr val="lt1"/>
          </a:lnRef>
          <a:fillRef idx="1">
            <a:schemeClr val="accent5"/>
          </a:fillRef>
          <a:effectRef idx="1">
            <a:schemeClr val="accent5"/>
          </a:effectRef>
          <a:fontRef idx="none"/>
        </p:style>
        <p:txBody>
          <a:bodyPr/>
          <a:lstStyle>
            <a:lvl1pPr algn="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24001"/>
            <a:ext cx="8229600" cy="4678362"/>
          </a:xfrm>
        </p:spPr>
        <p:txBody>
          <a:bodyPr/>
          <a:lstStyle>
            <a:lvl2pPr marL="742950" indent="-285750">
              <a:buFont typeface="Wingdings" pitchFamily="2" charset="2"/>
              <a:buChar char="§"/>
              <a:defRPr/>
            </a:lvl2pPr>
            <a:lvl4pPr marL="1600200" indent="-228600">
              <a:buFont typeface="Wingdings" pitchFamily="2" charset="2"/>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5166A48-63B1-4C30-A483-2B032ED073B3}" type="datetimeFigureOut">
              <a:rPr lang="en-US" smtClean="0"/>
              <a:pPr/>
              <a:t>5/17/2014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56595-B1A2-4EDA-AC35-F1930A01C2BC}"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166A48-63B1-4C30-A483-2B032ED073B3}" type="datetimeFigureOut">
              <a:rPr lang="en-US" smtClean="0"/>
              <a:pPr/>
              <a:t>5/17/2014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56595-B1A2-4EDA-AC35-F1930A01C2BC}"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166A48-63B1-4C30-A483-2B032ED073B3}" type="datetimeFigureOut">
              <a:rPr lang="en-US" smtClean="0"/>
              <a:pPr/>
              <a:t>5/17/2014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56595-B1A2-4EDA-AC35-F1930A01C2BC}"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166A48-63B1-4C30-A483-2B032ED073B3}" type="datetimeFigureOut">
              <a:rPr lang="en-US" smtClean="0"/>
              <a:pPr/>
              <a:t>5/17/2014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56595-B1A2-4EDA-AC35-F1930A01C2BC}"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166A48-63B1-4C30-A483-2B032ED073B3}" type="datetimeFigureOut">
              <a:rPr lang="en-US" smtClean="0"/>
              <a:pPr/>
              <a:t>5/17/2014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56595-B1A2-4EDA-AC35-F1930A01C2BC}"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 numbere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990600"/>
          </a:xfrm>
        </p:spPr>
        <p:style>
          <a:lnRef idx="3">
            <a:schemeClr val="lt1"/>
          </a:lnRef>
          <a:fillRef idx="1">
            <a:schemeClr val="accent5"/>
          </a:fillRef>
          <a:effectRef idx="1">
            <a:schemeClr val="accent5"/>
          </a:effectRef>
          <a:fontRef idx="none"/>
        </p:style>
        <p:txBody>
          <a:bodyPr/>
          <a:lstStyle>
            <a:lvl1pPr algn="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24001"/>
            <a:ext cx="8229600" cy="4678362"/>
          </a:xfrm>
        </p:spPr>
        <p:txBody>
          <a:bodyPr/>
          <a:lstStyle>
            <a:lvl1pPr marL="514350" indent="-514350">
              <a:buFont typeface="+mj-lt"/>
              <a:buAutoNum type="arabicPeriod"/>
              <a:defRPr/>
            </a:lvl1pPr>
            <a:lvl2pPr marL="971550" indent="-514350">
              <a:buFont typeface="+mj-lt"/>
              <a:buAutoNum type="arabicPeriod"/>
              <a:defRPr/>
            </a:lvl2pPr>
            <a:lvl3pPr marL="1371600" indent="-457200">
              <a:buFont typeface="+mj-lt"/>
              <a:buAutoNum type="arabicPeriod"/>
              <a:defRPr/>
            </a:lvl3pPr>
            <a:lvl4pPr marL="1828800" indent="-457200">
              <a:buFont typeface="+mj-lt"/>
              <a:buAutoNum type="arabicPeriod"/>
              <a:defRPr/>
            </a:lvl4pPr>
            <a:lvl5pPr marL="2286000" indent="-457200">
              <a:buFont typeface="+mj-lt"/>
              <a:buAutoNum type="arabicPeriod"/>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5166A48-63B1-4C30-A483-2B032ED073B3}" type="datetimeFigureOut">
              <a:rPr lang="en-US" smtClean="0"/>
              <a:pPr/>
              <a:t>5/17/2014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56595-B1A2-4EDA-AC35-F1930A01C2BC}" type="slidenum">
              <a:rPr lang="en-US" smtClean="0"/>
              <a:pPr/>
              <a:t>‹#›</a:t>
            </a:fld>
            <a:endParaRPr lang="en-US"/>
          </a:p>
        </p:txBody>
      </p:sp>
    </p:spTree>
    <p:extLst>
      <p:ext uri="{BB962C8B-B14F-4D97-AF65-F5344CB8AC3E}">
        <p14:creationId xmlns:p14="http://schemas.microsoft.com/office/powerpoint/2010/main" xmlns="" val="3866498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990600"/>
          </a:xfrm>
        </p:spPr>
        <p:style>
          <a:lnRef idx="3">
            <a:schemeClr val="lt1"/>
          </a:lnRef>
          <a:fillRef idx="1">
            <a:schemeClr val="accent5"/>
          </a:fillRef>
          <a:effectRef idx="1">
            <a:schemeClr val="accent5"/>
          </a:effectRef>
          <a:fontRef idx="none"/>
        </p:style>
        <p:txBody>
          <a:bodyPr/>
          <a:lstStyle>
            <a:lvl1pPr algn="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24001"/>
            <a:ext cx="8229600" cy="3733799"/>
          </a:xfrm>
        </p:spPr>
        <p:txBody>
          <a:bodyPr/>
          <a:lstStyle>
            <a:lvl2pPr marL="742950" indent="-285750">
              <a:buFont typeface="Wingdings" pitchFamily="2" charset="2"/>
              <a:buChar char="§"/>
              <a:defRPr/>
            </a:lvl2pPr>
            <a:lvl4pPr marL="1600200" indent="-228600">
              <a:buFont typeface="Wingdings" pitchFamily="2" charset="2"/>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5166A48-63B1-4C30-A483-2B032ED073B3}" type="datetimeFigureOut">
              <a:rPr lang="en-US" smtClean="0"/>
              <a:pPr/>
              <a:t>5/17/2014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56595-B1A2-4EDA-AC35-F1930A01C2BC}" type="slidenum">
              <a:rPr lang="en-US" smtClean="0"/>
              <a:pPr/>
              <a:t>‹#›</a:t>
            </a:fld>
            <a:endParaRPr lang="en-US"/>
          </a:p>
        </p:txBody>
      </p:sp>
    </p:spTree>
    <p:extLst>
      <p:ext uri="{BB962C8B-B14F-4D97-AF65-F5344CB8AC3E}">
        <p14:creationId xmlns:p14="http://schemas.microsoft.com/office/powerpoint/2010/main" xmlns="" val="1534279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2">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990600"/>
          </a:xfrm>
        </p:spPr>
        <p:style>
          <a:lnRef idx="3">
            <a:schemeClr val="lt1"/>
          </a:lnRef>
          <a:fillRef idx="1">
            <a:schemeClr val="accent5"/>
          </a:fillRef>
          <a:effectRef idx="1">
            <a:schemeClr val="accent5"/>
          </a:effectRef>
          <a:fontRef idx="none"/>
        </p:style>
        <p:txBody>
          <a:bodyPr/>
          <a:lstStyle>
            <a:lvl1pPr algn="r">
              <a:defRPr>
                <a:solidFill>
                  <a:schemeClr val="bg1"/>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05166A48-63B1-4C30-A483-2B032ED073B3}" type="datetimeFigureOut">
              <a:rPr lang="en-US" smtClean="0"/>
              <a:pPr/>
              <a:t>5/17/2014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56595-B1A2-4EDA-AC35-F1930A01C2BC}" type="slidenum">
              <a:rPr lang="en-US" smtClean="0"/>
              <a:pPr/>
              <a:t>‹#›</a:t>
            </a:fld>
            <a:endParaRPr lang="en-US"/>
          </a:p>
        </p:txBody>
      </p:sp>
    </p:spTree>
    <p:extLst>
      <p:ext uri="{BB962C8B-B14F-4D97-AF65-F5344CB8AC3E}">
        <p14:creationId xmlns:p14="http://schemas.microsoft.com/office/powerpoint/2010/main" xmlns="" val="2822077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small)">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990600"/>
          </a:xfrm>
        </p:spPr>
        <p:style>
          <a:lnRef idx="3">
            <a:schemeClr val="lt1"/>
          </a:lnRef>
          <a:fillRef idx="1">
            <a:schemeClr val="accent5"/>
          </a:fillRef>
          <a:effectRef idx="1">
            <a:schemeClr val="accent5"/>
          </a:effectRef>
          <a:fontRef idx="none"/>
        </p:style>
        <p:txBody>
          <a:bodyPr/>
          <a:lstStyle>
            <a:lvl1pPr algn="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24001"/>
            <a:ext cx="8229600" cy="4678362"/>
          </a:xfrm>
        </p:spPr>
        <p:txBody>
          <a:bodyPr/>
          <a:lstStyle>
            <a:lvl1pPr>
              <a:defRPr sz="2000"/>
            </a:lvl1pPr>
            <a:lvl2pPr marL="742950" indent="-285750">
              <a:buFont typeface="Wingdings" pitchFamily="2" charset="2"/>
              <a:buChar char="§"/>
              <a:defRPr sz="1800"/>
            </a:lvl2pPr>
            <a:lvl3pPr>
              <a:defRPr sz="1600"/>
            </a:lvl3pPr>
            <a:lvl4pPr marL="1600200" indent="-228600">
              <a:buFont typeface="Wingdings" pitchFamily="2" charset="2"/>
              <a:buChar char="§"/>
              <a:defRPr sz="14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5166A48-63B1-4C30-A483-2B032ED073B3}" type="datetimeFigureOut">
              <a:rPr lang="en-US" smtClean="0"/>
              <a:pPr/>
              <a:t>5/17/2014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56595-B1A2-4EDA-AC35-F1930A01C2BC}" type="slidenum">
              <a:rPr lang="en-US" smtClean="0"/>
              <a:pPr/>
              <a:t>‹#›</a:t>
            </a:fld>
            <a:endParaRPr lang="en-US"/>
          </a:p>
        </p:txBody>
      </p:sp>
    </p:spTree>
    <p:extLst>
      <p:ext uri="{BB962C8B-B14F-4D97-AF65-F5344CB8AC3E}">
        <p14:creationId xmlns:p14="http://schemas.microsoft.com/office/powerpoint/2010/main" xmlns="" val="42637219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990600"/>
          </a:xfrm>
        </p:spPr>
        <p:style>
          <a:lnRef idx="3">
            <a:schemeClr val="lt1"/>
          </a:lnRef>
          <a:fillRef idx="1">
            <a:schemeClr val="accent5"/>
          </a:fillRef>
          <a:effectRef idx="1">
            <a:schemeClr val="accent5"/>
          </a:effectRef>
          <a:fontRef idx="none"/>
        </p:style>
        <p:txBody>
          <a:bodyPr/>
          <a:lstStyle>
            <a:lvl1pPr algn="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24001"/>
            <a:ext cx="3886200" cy="4678362"/>
          </a:xfrm>
        </p:spPr>
        <p:txBody>
          <a:bodyPr/>
          <a:lstStyle>
            <a:lvl1pPr>
              <a:defRPr sz="2000"/>
            </a:lvl1pPr>
            <a:lvl2pPr marL="742950" indent="-285750">
              <a:buFont typeface="Wingdings" pitchFamily="2" charset="2"/>
              <a:buChar char="§"/>
              <a:defRPr sz="1800"/>
            </a:lvl2pPr>
            <a:lvl3pPr>
              <a:defRPr sz="1600"/>
            </a:lvl3pPr>
            <a:lvl4pPr marL="1600200" indent="-228600">
              <a:buFont typeface="Wingdings" pitchFamily="2" charset="2"/>
              <a:buChar char="§"/>
              <a:defRPr sz="14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5166A48-63B1-4C30-A483-2B032ED073B3}" type="datetimeFigureOut">
              <a:rPr lang="en-US" smtClean="0"/>
              <a:pPr/>
              <a:t>5/17/2014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56595-B1A2-4EDA-AC35-F1930A01C2BC}" type="slidenum">
              <a:rPr lang="en-US" smtClean="0"/>
              <a:pPr/>
              <a:t>‹#›</a:t>
            </a:fld>
            <a:endParaRPr lang="en-US"/>
          </a:p>
        </p:txBody>
      </p:sp>
      <p:sp>
        <p:nvSpPr>
          <p:cNvPr id="7" name="Content Placeholder 2"/>
          <p:cNvSpPr>
            <a:spLocks noGrp="1"/>
          </p:cNvSpPr>
          <p:nvPr>
            <p:ph idx="13"/>
          </p:nvPr>
        </p:nvSpPr>
        <p:spPr>
          <a:xfrm>
            <a:off x="4800600" y="1524000"/>
            <a:ext cx="3886200" cy="4678362"/>
          </a:xfrm>
        </p:spPr>
        <p:txBody>
          <a:bodyPr/>
          <a:lstStyle>
            <a:lvl1pPr>
              <a:defRPr sz="2000"/>
            </a:lvl1pPr>
            <a:lvl2pPr marL="742950" indent="-285750">
              <a:buFont typeface="Wingdings" pitchFamily="2" charset="2"/>
              <a:buChar char="§"/>
              <a:defRPr sz="1800"/>
            </a:lvl2pPr>
            <a:lvl3pPr>
              <a:defRPr sz="1600"/>
            </a:lvl3pPr>
            <a:lvl4pPr marL="1600200" indent="-228600">
              <a:buFont typeface="Wingdings" pitchFamily="2" charset="2"/>
              <a:buChar char="§"/>
              <a:defRPr sz="14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274969546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 Big fo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990600"/>
          </a:xfrm>
        </p:spPr>
        <p:style>
          <a:lnRef idx="3">
            <a:schemeClr val="lt1"/>
          </a:lnRef>
          <a:fillRef idx="1">
            <a:schemeClr val="accent5"/>
          </a:fillRef>
          <a:effectRef idx="1">
            <a:schemeClr val="accent5"/>
          </a:effectRef>
          <a:fontRef idx="none"/>
        </p:style>
        <p:txBody>
          <a:bodyPr/>
          <a:lstStyle>
            <a:lvl1pPr algn="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24001"/>
            <a:ext cx="3886200" cy="4678362"/>
          </a:xfrm>
        </p:spPr>
        <p:txBody>
          <a:bodyPr/>
          <a:lstStyle>
            <a:lvl1pPr>
              <a:defRPr sz="2400"/>
            </a:lvl1pPr>
            <a:lvl2pPr marL="742950" indent="-285750">
              <a:buFont typeface="Wingdings" pitchFamily="2" charset="2"/>
              <a:buChar char="§"/>
              <a:defRPr sz="2000"/>
            </a:lvl2pPr>
            <a:lvl3pPr>
              <a:defRPr sz="1800"/>
            </a:lvl3pPr>
            <a:lvl4pPr marL="1600200" indent="-228600">
              <a:buFont typeface="Wingdings" pitchFamily="2" charset="2"/>
              <a:buChar char="§"/>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5166A48-63B1-4C30-A483-2B032ED073B3}" type="datetimeFigureOut">
              <a:rPr lang="en-US" smtClean="0"/>
              <a:pPr/>
              <a:t>5/17/2014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56595-B1A2-4EDA-AC35-F1930A01C2BC}" type="slidenum">
              <a:rPr lang="en-US" smtClean="0"/>
              <a:pPr/>
              <a:t>‹#›</a:t>
            </a:fld>
            <a:endParaRPr lang="en-US"/>
          </a:p>
        </p:txBody>
      </p:sp>
      <p:sp>
        <p:nvSpPr>
          <p:cNvPr id="7" name="Content Placeholder 2"/>
          <p:cNvSpPr>
            <a:spLocks noGrp="1"/>
          </p:cNvSpPr>
          <p:nvPr>
            <p:ph idx="13"/>
          </p:nvPr>
        </p:nvSpPr>
        <p:spPr>
          <a:xfrm>
            <a:off x="4800600" y="1524000"/>
            <a:ext cx="3886200" cy="4678362"/>
          </a:xfrm>
        </p:spPr>
        <p:txBody>
          <a:bodyPr/>
          <a:lstStyle>
            <a:lvl1pPr>
              <a:defRPr sz="2400"/>
            </a:lvl1pPr>
            <a:lvl2pPr marL="742950" indent="-285750">
              <a:buFont typeface="Wingdings" pitchFamily="2" charset="2"/>
              <a:buChar char="§"/>
              <a:defRPr sz="2000"/>
            </a:lvl2pPr>
            <a:lvl3pPr>
              <a:defRPr sz="1800"/>
            </a:lvl3pPr>
            <a:lvl4pPr marL="1600200" indent="-228600">
              <a:buFont typeface="Wingdings" pitchFamily="2" charset="2"/>
              <a:buChar char="§"/>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247267077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2 - Big font - No bulle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990600"/>
          </a:xfrm>
        </p:spPr>
        <p:style>
          <a:lnRef idx="3">
            <a:schemeClr val="lt1"/>
          </a:lnRef>
          <a:fillRef idx="1">
            <a:schemeClr val="accent5"/>
          </a:fillRef>
          <a:effectRef idx="1">
            <a:schemeClr val="accent5"/>
          </a:effectRef>
          <a:fontRef idx="none"/>
        </p:style>
        <p:txBody>
          <a:bodyPr/>
          <a:lstStyle>
            <a:lvl1pPr algn="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24001"/>
            <a:ext cx="3886200" cy="4678362"/>
          </a:xfrm>
        </p:spPr>
        <p:txBody>
          <a:bodyPr/>
          <a:lstStyle>
            <a:lvl1pPr marL="0" indent="0">
              <a:buNone/>
              <a:defRPr sz="2400"/>
            </a:lvl1pPr>
            <a:lvl2pPr marL="457200" indent="0">
              <a:buFont typeface="Wingdings" pitchFamily="2" charset="2"/>
              <a:buNone/>
              <a:defRPr sz="2000"/>
            </a:lvl2pPr>
            <a:lvl3pPr marL="914400" indent="0">
              <a:buNone/>
              <a:defRPr sz="1800"/>
            </a:lvl3pPr>
            <a:lvl4pPr marL="1371600" indent="0">
              <a:buFont typeface="Wingdings" pitchFamily="2" charset="2"/>
              <a:buNone/>
              <a:defRPr sz="1600"/>
            </a:lvl4pPr>
            <a:lvl5pPr marL="1828800" indent="0">
              <a:buNone/>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5166A48-63B1-4C30-A483-2B032ED073B3}" type="datetimeFigureOut">
              <a:rPr lang="en-US" smtClean="0"/>
              <a:pPr/>
              <a:t>5/17/2014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56595-B1A2-4EDA-AC35-F1930A01C2BC}" type="slidenum">
              <a:rPr lang="en-US" smtClean="0"/>
              <a:pPr/>
              <a:t>‹#›</a:t>
            </a:fld>
            <a:endParaRPr lang="en-US"/>
          </a:p>
        </p:txBody>
      </p:sp>
      <p:sp>
        <p:nvSpPr>
          <p:cNvPr id="7" name="Content Placeholder 2"/>
          <p:cNvSpPr>
            <a:spLocks noGrp="1"/>
          </p:cNvSpPr>
          <p:nvPr>
            <p:ph idx="13"/>
          </p:nvPr>
        </p:nvSpPr>
        <p:spPr>
          <a:xfrm>
            <a:off x="4800600" y="1524000"/>
            <a:ext cx="3886200" cy="4678362"/>
          </a:xfrm>
        </p:spPr>
        <p:txBody>
          <a:bodyPr/>
          <a:lstStyle>
            <a:lvl1pPr marL="0" indent="0">
              <a:buNone/>
              <a:defRPr sz="2400"/>
            </a:lvl1pPr>
            <a:lvl2pPr marL="457200" indent="0">
              <a:buFont typeface="Wingdings" pitchFamily="2" charset="2"/>
              <a:buNone/>
              <a:defRPr sz="2000"/>
            </a:lvl2pPr>
            <a:lvl3pPr marL="914400" indent="0">
              <a:buNone/>
              <a:defRPr sz="1800"/>
            </a:lvl3pPr>
            <a:lvl4pPr marL="1371600" indent="0">
              <a:buFont typeface="Wingdings" pitchFamily="2" charset="2"/>
              <a:buNone/>
              <a:defRPr sz="1600"/>
            </a:lvl4pPr>
            <a:lvl5pPr marL="1828800" indent="0">
              <a:buNone/>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79237405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2">
                <a:lumMod val="40000"/>
                <a:lumOff val="60000"/>
              </a:schemeClr>
            </a:gs>
            <a:gs pos="50000">
              <a:schemeClr val="bg1"/>
            </a:gs>
            <a:gs pos="100000">
              <a:schemeClr val="tx2">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166A48-63B1-4C30-A483-2B032ED073B3}" type="datetimeFigureOut">
              <a:rPr lang="en-US" smtClean="0"/>
              <a:pPr/>
              <a:t>5/17/2014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356595-B1A2-4EDA-AC35-F1930A01C2B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6" r:id="rId3"/>
    <p:sldLayoutId id="2147483664" r:id="rId4"/>
    <p:sldLayoutId id="2147483661" r:id="rId5"/>
    <p:sldLayoutId id="2147483660" r:id="rId6"/>
    <p:sldLayoutId id="2147483662" r:id="rId7"/>
    <p:sldLayoutId id="2147483665" r:id="rId8"/>
    <p:sldLayoutId id="2147483670" r:id="rId9"/>
    <p:sldLayoutId id="2147483667" r:id="rId10"/>
    <p:sldLayoutId id="2147483663" r:id="rId11"/>
    <p:sldLayoutId id="2147483671" r:id="rId12"/>
    <p:sldLayoutId id="2147483668" r:id="rId13"/>
    <p:sldLayoutId id="2147483651" r:id="rId14"/>
    <p:sldLayoutId id="2147483652" r:id="rId15"/>
    <p:sldLayoutId id="2147483653" r:id="rId16"/>
    <p:sldLayoutId id="2147483654" r:id="rId17"/>
    <p:sldLayoutId id="2147483655" r:id="rId18"/>
    <p:sldLayoutId id="2147483669" r:id="rId19"/>
    <p:sldLayoutId id="2147483656" r:id="rId20"/>
    <p:sldLayoutId id="2147483657" r:id="rId21"/>
    <p:sldLayoutId id="2147483658" r:id="rId22"/>
    <p:sldLayoutId id="2147483659" r:id="rId2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8" Type="http://schemas.microsoft.com/office/2007/relationships/hdphoto" Target="../media/hdphoto8.wdp"/><Relationship Id="rId3" Type="http://schemas.openxmlformats.org/officeDocument/2006/relationships/image" Target="../media/image73.png"/><Relationship Id="rId7" Type="http://schemas.openxmlformats.org/officeDocument/2006/relationships/image" Target="../media/image75.png"/><Relationship Id="rId2" Type="http://schemas.openxmlformats.org/officeDocument/2006/relationships/image" Target="../media/image72.png"/><Relationship Id="rId1" Type="http://schemas.openxmlformats.org/officeDocument/2006/relationships/slideLayout" Target="../slideLayouts/slideLayout5.xml"/><Relationship Id="rId6" Type="http://schemas.microsoft.com/office/2007/relationships/hdphoto" Target="../media/hdphoto7.wdp"/><Relationship Id="rId5" Type="http://schemas.openxmlformats.org/officeDocument/2006/relationships/image" Target="../media/image74.png"/><Relationship Id="rId4" Type="http://schemas.microsoft.com/office/2007/relationships/hdphoto" Target="../media/hdphoto6.wdp"/></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5.xml"/><Relationship Id="rId5" Type="http://schemas.openxmlformats.org/officeDocument/2006/relationships/image" Target="../media/image83.png"/><Relationship Id="rId4" Type="http://schemas.openxmlformats.org/officeDocument/2006/relationships/image" Target="../media/image82.png"/></Relationships>
</file>

<file path=ppt/slides/_rels/slide113.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hyperlink" Target="http://www.phpied.com/files/canvas/" TargetMode="External"/><Relationship Id="rId1" Type="http://schemas.openxmlformats.org/officeDocument/2006/relationships/slideLayout" Target="../slideLayouts/slideLayout2.xml"/><Relationship Id="rId4" Type="http://schemas.microsoft.com/office/2007/relationships/hdphoto" Target="../media/hdphoto9.wd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3.png"/><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 Id="rId5" Type="http://schemas.openxmlformats.org/officeDocument/2006/relationships/image" Target="../media/image38.png"/><Relationship Id="rId4" Type="http://schemas.openxmlformats.org/officeDocument/2006/relationships/image" Target="../media/image37.png"/></Relationships>
</file>

<file path=ppt/slides/_rels/slide7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5.xml"/><Relationship Id="rId4" Type="http://schemas.openxmlformats.org/officeDocument/2006/relationships/image" Target="../media/image47.png"/></Relationships>
</file>

<file path=ppt/slides/_rels/slide7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3" Type="http://schemas.openxmlformats.org/officeDocument/2006/relationships/image" Target="../media/image51.png"/><Relationship Id="rId7" Type="http://schemas.microsoft.com/office/2007/relationships/hdphoto" Target="../media/hdphoto1.wdp"/><Relationship Id="rId2" Type="http://schemas.openxmlformats.org/officeDocument/2006/relationships/image" Target="../media/image50.png"/><Relationship Id="rId1" Type="http://schemas.openxmlformats.org/officeDocument/2006/relationships/slideLayout" Target="../slideLayouts/slideLayout5.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45.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5.xml"/><Relationship Id="rId4" Type="http://schemas.openxmlformats.org/officeDocument/2006/relationships/image" Target="../media/image57.png"/></Relationships>
</file>

<file path=ppt/slides/_rels/slide8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5.xml"/><Relationship Id="rId6" Type="http://schemas.microsoft.com/office/2007/relationships/hdphoto" Target="../media/hdphoto3.wdp"/><Relationship Id="rId5" Type="http://schemas.openxmlformats.org/officeDocument/2006/relationships/image" Target="../media/image61.png"/><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62.png"/><Relationship Id="rId1" Type="http://schemas.openxmlformats.org/officeDocument/2006/relationships/slideLayout" Target="../slideLayouts/slideLayout5.xml"/><Relationship Id="rId4" Type="http://schemas.openxmlformats.org/officeDocument/2006/relationships/image" Target="../media/image63.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5.xml"/><Relationship Id="rId4" Type="http://schemas.microsoft.com/office/2007/relationships/hdphoto" Target="../media/hdphoto5.wdp"/></Relationships>
</file>

<file path=ppt/slides/_rels/slide9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Object-oriented </a:t>
            </a:r>
            <a:r>
              <a:rPr lang="en-US" dirty="0" err="1" smtClean="0"/>
              <a:t>javascript</a:t>
            </a:r>
            <a:endParaRPr lang="en-US" dirty="0"/>
          </a:p>
        </p:txBody>
      </p:sp>
      <p:sp>
        <p:nvSpPr>
          <p:cNvPr id="3" name="Subtitle 2"/>
          <p:cNvSpPr>
            <a:spLocks noGrp="1"/>
          </p:cNvSpPr>
          <p:nvPr>
            <p:ph type="body" idx="1"/>
          </p:nvPr>
        </p:nvSpPr>
        <p:spPr/>
        <p:txBody>
          <a:bodyPr/>
          <a:lstStyle/>
          <a:p>
            <a:endParaRPr lang="en-US"/>
          </a:p>
        </p:txBody>
      </p:sp>
      <p:sp>
        <p:nvSpPr>
          <p:cNvPr id="6" name="Text Placeholder 5"/>
          <p:cNvSpPr>
            <a:spLocks noGrp="1"/>
          </p:cNvSpPr>
          <p:nvPr>
            <p:ph type="body" idx="13"/>
          </p:nvPr>
        </p:nvSpPr>
        <p:spPr/>
        <p:txBody>
          <a:bodyPr/>
          <a:lstStyle/>
          <a:p>
            <a:r>
              <a:rPr lang="en-US" smtClean="0"/>
              <a:t>Presenter: PhuongNQK</a:t>
            </a:r>
            <a:endParaRPr lang="en-US"/>
          </a:p>
        </p:txBody>
      </p:sp>
      <p:pic>
        <p:nvPicPr>
          <p:cNvPr id="7" name="Picture 6" descr="Object-oriented JavaScript.png"/>
          <p:cNvPicPr>
            <a:picLocks noChangeAspect="1"/>
          </p:cNvPicPr>
          <p:nvPr/>
        </p:nvPicPr>
        <p:blipFill>
          <a:blip r:embed="rId2" cstate="print"/>
          <a:stretch>
            <a:fillRect/>
          </a:stretch>
        </p:blipFill>
        <p:spPr>
          <a:xfrm>
            <a:off x="4495800" y="95940"/>
            <a:ext cx="3810656" cy="479783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Set up environment</a:t>
            </a:r>
            <a:endParaRPr lang="en-US"/>
          </a:p>
        </p:txBody>
      </p:sp>
      <p:sp>
        <p:nvSpPr>
          <p:cNvPr id="3" name="Content Placeholder 2"/>
          <p:cNvSpPr>
            <a:spLocks noGrp="1"/>
          </p:cNvSpPr>
          <p:nvPr>
            <p:ph idx="1"/>
          </p:nvPr>
        </p:nvSpPr>
        <p:spPr/>
        <p:txBody>
          <a:bodyPr>
            <a:normAutofit/>
          </a:bodyPr>
          <a:lstStyle/>
          <a:p>
            <a:r>
              <a:rPr lang="en-US" smtClean="0"/>
              <a:t>Development:</a:t>
            </a:r>
          </a:p>
          <a:p>
            <a:pPr lvl="1"/>
            <a:r>
              <a:rPr lang="en-US" smtClean="0"/>
              <a:t>A browser</a:t>
            </a:r>
          </a:p>
          <a:p>
            <a:pPr lvl="2"/>
            <a:r>
              <a:rPr lang="en-US" smtClean="0"/>
              <a:t>Firefox, IE, Chrome, Safari</a:t>
            </a:r>
          </a:p>
          <a:p>
            <a:pPr lvl="1"/>
            <a:r>
              <a:rPr lang="en-US" smtClean="0"/>
              <a:t>A browser plugin or text editor or IDE</a:t>
            </a:r>
          </a:p>
          <a:p>
            <a:pPr lvl="2"/>
            <a:r>
              <a:rPr lang="en-US" smtClean="0"/>
              <a:t>Browser’s Developer tools, Firebug</a:t>
            </a:r>
          </a:p>
          <a:p>
            <a:pPr lvl="2"/>
            <a:r>
              <a:rPr lang="en-US" smtClean="0"/>
              <a:t>Notepad</a:t>
            </a:r>
            <a:r>
              <a:rPr lang="en-US"/>
              <a:t>, Notepad</a:t>
            </a:r>
            <a:r>
              <a:rPr lang="en-US" smtClean="0"/>
              <a:t>++, Komodo </a:t>
            </a:r>
            <a:r>
              <a:rPr lang="en-US" smtClean="0"/>
              <a:t>Edit, Brackets</a:t>
            </a:r>
            <a:endParaRPr lang="en-US" smtClean="0"/>
          </a:p>
          <a:p>
            <a:pPr lvl="2"/>
            <a:r>
              <a:rPr lang="en-US" smtClean="0"/>
              <a:t>Aptana</a:t>
            </a:r>
            <a:r>
              <a:rPr lang="en-US"/>
              <a:t>, Eclipse, NetBeans</a:t>
            </a:r>
            <a:endParaRPr lang="en-US" smtClean="0"/>
          </a:p>
          <a:p>
            <a:r>
              <a:rPr lang="en-US" smtClean="0"/>
              <a:t>Product:</a:t>
            </a:r>
          </a:p>
          <a:p>
            <a:pPr lvl="1"/>
            <a:r>
              <a:rPr lang="en-US" smtClean="0"/>
              <a:t>A browser</a:t>
            </a:r>
            <a:endParaRPr lang="en-US"/>
          </a:p>
        </p:txBody>
      </p:sp>
    </p:spTree>
    <p:extLst>
      <p:ext uri="{BB962C8B-B14F-4D97-AF65-F5344CB8AC3E}">
        <p14:creationId xmlns:p14="http://schemas.microsoft.com/office/powerpoint/2010/main" xmlns="" val="223331179"/>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TO-DO list</a:t>
            </a:r>
            <a:endParaRPr lang="en-US"/>
          </a:p>
        </p:txBody>
      </p:sp>
      <p:sp>
        <p:nvSpPr>
          <p:cNvPr id="3" name="Content Placeholder 2"/>
          <p:cNvSpPr>
            <a:spLocks noGrp="1"/>
          </p:cNvSpPr>
          <p:nvPr>
            <p:ph idx="1"/>
          </p:nvPr>
        </p:nvSpPr>
        <p:spPr/>
        <p:txBody>
          <a:bodyPr>
            <a:normAutofit lnSpcReduction="10000"/>
          </a:bodyPr>
          <a:lstStyle/>
          <a:p>
            <a:r>
              <a:rPr lang="en-US" b="1" smtClean="0">
                <a:solidFill>
                  <a:srgbClr val="0070C0"/>
                </a:solidFill>
              </a:rPr>
              <a:t>…</a:t>
            </a:r>
          </a:p>
          <a:p>
            <a:r>
              <a:rPr lang="en-US" b="1" smtClean="0">
                <a:solidFill>
                  <a:srgbClr val="0070C0"/>
                </a:solidFill>
              </a:rPr>
              <a:t>Delve into JavaScript’s core concepts and concerns</a:t>
            </a:r>
          </a:p>
          <a:p>
            <a:pPr lvl="1"/>
            <a:r>
              <a:rPr lang="en-US" strike="sngStrike" smtClean="0"/>
              <a:t>Function</a:t>
            </a:r>
            <a:endParaRPr lang="en-US" strike="sngStrike"/>
          </a:p>
          <a:p>
            <a:pPr lvl="1"/>
            <a:r>
              <a:rPr lang="en-US" strike="sngStrike"/>
              <a:t>Object</a:t>
            </a:r>
          </a:p>
          <a:p>
            <a:pPr lvl="1"/>
            <a:r>
              <a:rPr lang="en-US" strike="sngStrike"/>
              <a:t>Prototype</a:t>
            </a:r>
          </a:p>
          <a:p>
            <a:pPr lvl="1"/>
            <a:r>
              <a:rPr lang="en-US" b="1">
                <a:solidFill>
                  <a:srgbClr val="0070C0"/>
                </a:solidFill>
              </a:rPr>
              <a:t>Inheritance</a:t>
            </a:r>
          </a:p>
          <a:p>
            <a:pPr lvl="1"/>
            <a:r>
              <a:rPr lang="en-US" smtClean="0">
                <a:solidFill>
                  <a:schemeClr val="bg1">
                    <a:lumMod val="65000"/>
                  </a:schemeClr>
                </a:solidFill>
              </a:rPr>
              <a:t>Browser </a:t>
            </a:r>
            <a:r>
              <a:rPr lang="en-US">
                <a:solidFill>
                  <a:schemeClr val="bg1">
                    <a:lumMod val="65000"/>
                  </a:schemeClr>
                </a:solidFill>
              </a:rPr>
              <a:t>environment</a:t>
            </a:r>
          </a:p>
          <a:p>
            <a:pPr lvl="1"/>
            <a:r>
              <a:rPr lang="en-US">
                <a:solidFill>
                  <a:schemeClr val="bg1">
                    <a:lumMod val="65000"/>
                  </a:schemeClr>
                </a:solidFill>
              </a:rPr>
              <a:t>Coding and design patterns</a:t>
            </a:r>
          </a:p>
          <a:p>
            <a:endParaRPr lang="en-US" b="1" smtClean="0">
              <a:solidFill>
                <a:srgbClr val="0070C0"/>
              </a:solidFill>
            </a:endParaRPr>
          </a:p>
          <a:p>
            <a:endParaRPr lang="en-US" b="1" smtClean="0">
              <a:solidFill>
                <a:srgbClr val="0070C0"/>
              </a:solidFill>
            </a:endParaRPr>
          </a:p>
          <a:p>
            <a:endParaRPr lang="en-US"/>
          </a:p>
        </p:txBody>
      </p:sp>
    </p:spTree>
    <p:extLst>
      <p:ext uri="{BB962C8B-B14F-4D97-AF65-F5344CB8AC3E}">
        <p14:creationId xmlns:p14="http://schemas.microsoft.com/office/powerpoint/2010/main" xmlns="" val="54975298"/>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Prototype chaining reviewed</a:t>
            </a:r>
            <a:endParaRPr lang="en-US"/>
          </a:p>
        </p:txBody>
      </p:sp>
      <p:sp>
        <p:nvSpPr>
          <p:cNvPr id="3" name="Rectangle 2"/>
          <p:cNvSpPr/>
          <p:nvPr/>
        </p:nvSpPr>
        <p:spPr>
          <a:xfrm>
            <a:off x="800100" y="2743200"/>
            <a:ext cx="3124200" cy="22098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mtClean="0"/>
              <a:t>Object</a:t>
            </a:r>
            <a:endParaRPr lang="en-US"/>
          </a:p>
        </p:txBody>
      </p:sp>
      <p:sp>
        <p:nvSpPr>
          <p:cNvPr id="4" name="Rectangle 3"/>
          <p:cNvSpPr/>
          <p:nvPr/>
        </p:nvSpPr>
        <p:spPr>
          <a:xfrm>
            <a:off x="1022196" y="3200400"/>
            <a:ext cx="1219200" cy="15240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smtClean="0"/>
              <a:t>Own properties and methods</a:t>
            </a:r>
            <a:endParaRPr lang="en-US" sz="1600"/>
          </a:p>
        </p:txBody>
      </p:sp>
      <p:sp>
        <p:nvSpPr>
          <p:cNvPr id="8" name="Rectangle 7"/>
          <p:cNvSpPr/>
          <p:nvPr/>
        </p:nvSpPr>
        <p:spPr>
          <a:xfrm>
            <a:off x="2469996" y="3200400"/>
            <a:ext cx="1219200" cy="1524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smtClean="0"/>
              <a:t>Prototype</a:t>
            </a:r>
            <a:endParaRPr lang="en-US" sz="1600"/>
          </a:p>
        </p:txBody>
      </p:sp>
      <p:grpSp>
        <p:nvGrpSpPr>
          <p:cNvPr id="5" name="Group 4"/>
          <p:cNvGrpSpPr/>
          <p:nvPr/>
        </p:nvGrpSpPr>
        <p:grpSpPr>
          <a:xfrm>
            <a:off x="4914900" y="3048000"/>
            <a:ext cx="3124200" cy="2209800"/>
            <a:chOff x="838200" y="3352800"/>
            <a:chExt cx="3124200" cy="2209800"/>
          </a:xfrm>
        </p:grpSpPr>
        <p:sp>
          <p:nvSpPr>
            <p:cNvPr id="10" name="Rectangle 9"/>
            <p:cNvSpPr/>
            <p:nvPr/>
          </p:nvSpPr>
          <p:spPr>
            <a:xfrm>
              <a:off x="838200" y="3352800"/>
              <a:ext cx="3124200" cy="22098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mtClean="0"/>
                <a:t>Object</a:t>
              </a:r>
              <a:endParaRPr lang="en-US"/>
            </a:p>
          </p:txBody>
        </p:sp>
        <p:sp>
          <p:nvSpPr>
            <p:cNvPr id="11" name="Rectangle 10"/>
            <p:cNvSpPr/>
            <p:nvPr/>
          </p:nvSpPr>
          <p:spPr>
            <a:xfrm>
              <a:off x="1066800" y="3810000"/>
              <a:ext cx="1219200" cy="15240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smtClean="0"/>
                <a:t>Own properties and methods</a:t>
              </a:r>
              <a:endParaRPr lang="en-US" sz="1600"/>
            </a:p>
          </p:txBody>
        </p:sp>
        <p:sp>
          <p:nvSpPr>
            <p:cNvPr id="12" name="Rectangle 11"/>
            <p:cNvSpPr/>
            <p:nvPr/>
          </p:nvSpPr>
          <p:spPr>
            <a:xfrm>
              <a:off x="2514600" y="3810000"/>
              <a:ext cx="1219200" cy="1524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smtClean="0"/>
                <a:t>Prototype</a:t>
              </a:r>
              <a:endParaRPr lang="en-US" sz="1600"/>
            </a:p>
          </p:txBody>
        </p:sp>
      </p:grpSp>
      <p:cxnSp>
        <p:nvCxnSpPr>
          <p:cNvPr id="13" name="Elbow Connector 12"/>
          <p:cNvCxnSpPr>
            <a:stCxn id="8" idx="3"/>
          </p:cNvCxnSpPr>
          <p:nvPr/>
        </p:nvCxnSpPr>
        <p:spPr>
          <a:xfrm>
            <a:off x="3689196" y="3962400"/>
            <a:ext cx="1225704" cy="190500"/>
          </a:xfrm>
          <a:prstGeom prst="bent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 name="Elbow Connector 14"/>
          <p:cNvCxnSpPr/>
          <p:nvPr/>
        </p:nvCxnSpPr>
        <p:spPr>
          <a:xfrm>
            <a:off x="7810500" y="4267200"/>
            <a:ext cx="1333500" cy="371707"/>
          </a:xfrm>
          <a:prstGeom prst="bent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xmlns="" val="187846289"/>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Inheritance</a:t>
            </a:r>
            <a:endParaRPr lang="en-US"/>
          </a:p>
        </p:txBody>
      </p:sp>
      <p:pic>
        <p:nvPicPr>
          <p:cNvPr id="9"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3400" y="1371600"/>
            <a:ext cx="3705226" cy="5085604"/>
          </a:xfrm>
          <a:prstGeom prst="rect">
            <a:avLst/>
          </a:prstGeom>
          <a:ln w="28575">
            <a:solidFill>
              <a:schemeClr val="accent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Lst>
        </p:spPr>
      </p:pic>
      <p:pic>
        <p:nvPicPr>
          <p:cNvPr id="7" name="Picture 2"/>
          <p:cNvPicPr>
            <a:picLocks noChangeAspect="1" noChangeArrowheads="1"/>
          </p:cNvPicPr>
          <p:nvPr/>
        </p:nvPicPr>
        <p:blipFill>
          <a:blip r:embed="rId3" cstate="print">
            <a:extLst>
              <a:ext uri="{BEBA8EAE-BF5A-486C-A8C5-ECC9F3942E4B}">
                <a14:imgProps xmlns:a14="http://schemas.microsoft.com/office/drawing/2010/main" xmlns="">
                  <a14:imgLayer r:embed="rId4">
                    <a14:imgEffect>
                      <a14:colorTemperature colorTemp="8800"/>
                    </a14:imgEffect>
                  </a14:imgLayer>
                </a14:imgProps>
              </a:ext>
              <a:ext uri="{28A0092B-C50C-407E-A947-70E740481C1C}">
                <a14:useLocalDpi xmlns:a14="http://schemas.microsoft.com/office/drawing/2010/main" xmlns="" val="0"/>
              </a:ext>
            </a:extLst>
          </a:blip>
          <a:srcRect/>
          <a:stretch>
            <a:fillRect/>
          </a:stretch>
        </p:blipFill>
        <p:spPr bwMode="auto">
          <a:xfrm>
            <a:off x="3810000" y="1219200"/>
            <a:ext cx="2164164" cy="2217110"/>
          </a:xfrm>
          <a:prstGeom prst="rect">
            <a:avLst/>
          </a:prstGeom>
          <a:ln w="28575">
            <a:solidFill>
              <a:schemeClr val="accent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Lst>
        </p:spPr>
      </p:pic>
      <p:pic>
        <p:nvPicPr>
          <p:cNvPr id="8" name="Picture 3"/>
          <p:cNvPicPr>
            <a:picLocks noChangeAspect="1" noChangeArrowheads="1"/>
          </p:cNvPicPr>
          <p:nvPr/>
        </p:nvPicPr>
        <p:blipFill>
          <a:blip r:embed="rId5" cstate="print">
            <a:extLst>
              <a:ext uri="{BEBA8EAE-BF5A-486C-A8C5-ECC9F3942E4B}">
                <a14:imgProps xmlns:a14="http://schemas.microsoft.com/office/drawing/2010/main" xmlns="">
                  <a14:imgLayer r:embed="rId6">
                    <a14:imgEffect>
                      <a14:colorTemperature colorTemp="8800"/>
                    </a14:imgEffect>
                  </a14:imgLayer>
                </a14:imgProps>
              </a:ext>
              <a:ext uri="{28A0092B-C50C-407E-A947-70E740481C1C}">
                <a14:useLocalDpi xmlns:a14="http://schemas.microsoft.com/office/drawing/2010/main" xmlns="" val="0"/>
              </a:ext>
            </a:extLst>
          </a:blip>
          <a:srcRect/>
          <a:stretch>
            <a:fillRect/>
          </a:stretch>
        </p:blipFill>
        <p:spPr bwMode="auto">
          <a:xfrm>
            <a:off x="5715000" y="2590800"/>
            <a:ext cx="3044390" cy="2031798"/>
          </a:xfrm>
          <a:prstGeom prst="rect">
            <a:avLst/>
          </a:prstGeom>
          <a:ln w="28575">
            <a:solidFill>
              <a:schemeClr val="accent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Lst>
        </p:spPr>
      </p:pic>
      <p:pic>
        <p:nvPicPr>
          <p:cNvPr id="1028" name="Picture 4"/>
          <p:cNvPicPr>
            <a:picLocks noChangeAspect="1" noChangeArrowheads="1"/>
          </p:cNvPicPr>
          <p:nvPr/>
        </p:nvPicPr>
        <p:blipFill>
          <a:blip r:embed="rId7" cstate="print">
            <a:extLst>
              <a:ext uri="{BEBA8EAE-BF5A-486C-A8C5-ECC9F3942E4B}">
                <a14:imgProps xmlns:a14="http://schemas.microsoft.com/office/drawing/2010/main" xmlns="">
                  <a14:imgLayer r:embed="rId8">
                    <a14:imgEffect>
                      <a14:colorTemperature colorTemp="8800"/>
                    </a14:imgEffect>
                  </a14:imgLayer>
                </a14:imgProps>
              </a:ext>
              <a:ext uri="{28A0092B-C50C-407E-A947-70E740481C1C}">
                <a14:useLocalDpi xmlns:a14="http://schemas.microsoft.com/office/drawing/2010/main" xmlns="" val="0"/>
              </a:ext>
            </a:extLst>
          </a:blip>
          <a:srcRect/>
          <a:stretch>
            <a:fillRect/>
          </a:stretch>
        </p:blipFill>
        <p:spPr bwMode="auto">
          <a:xfrm>
            <a:off x="6767872" y="4495800"/>
            <a:ext cx="2223728" cy="1846488"/>
          </a:xfrm>
          <a:prstGeom prst="rect">
            <a:avLst/>
          </a:prstGeom>
          <a:ln w="28575">
            <a:solidFill>
              <a:schemeClr val="accent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xmlns="" val="2888636398"/>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Inheritance (cont.)</a:t>
            </a:r>
            <a:endParaRPr lang="en-US"/>
          </a:p>
        </p:txBody>
      </p:sp>
      <p:grpSp>
        <p:nvGrpSpPr>
          <p:cNvPr id="29" name="Group 28"/>
          <p:cNvGrpSpPr/>
          <p:nvPr/>
        </p:nvGrpSpPr>
        <p:grpSpPr>
          <a:xfrm>
            <a:off x="304800" y="1735707"/>
            <a:ext cx="2476500" cy="1824486"/>
            <a:chOff x="304800" y="4191000"/>
            <a:chExt cx="2476500" cy="2057400"/>
          </a:xfrm>
        </p:grpSpPr>
        <p:sp>
          <p:nvSpPr>
            <p:cNvPr id="3" name="Rectangle 2"/>
            <p:cNvSpPr/>
            <p:nvPr/>
          </p:nvSpPr>
          <p:spPr>
            <a:xfrm>
              <a:off x="304800" y="4191000"/>
              <a:ext cx="2476500" cy="20574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z="1600" smtClean="0"/>
                <a:t>Triangle object</a:t>
              </a:r>
              <a:endParaRPr lang="en-US" sz="1600"/>
            </a:p>
          </p:txBody>
        </p:sp>
        <p:sp>
          <p:nvSpPr>
            <p:cNvPr id="4" name="Rectangle 3"/>
            <p:cNvSpPr/>
            <p:nvPr/>
          </p:nvSpPr>
          <p:spPr>
            <a:xfrm>
              <a:off x="526896" y="4648200"/>
              <a:ext cx="959004" cy="1371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1400" smtClean="0"/>
                <a:t>name</a:t>
              </a:r>
            </a:p>
            <a:p>
              <a:r>
                <a:rPr lang="en-US" sz="1400" smtClean="0"/>
                <a:t>side</a:t>
              </a:r>
            </a:p>
            <a:p>
              <a:r>
                <a:rPr lang="en-US" sz="1400" smtClean="0"/>
                <a:t>height</a:t>
              </a:r>
            </a:p>
            <a:p>
              <a:endParaRPr lang="en-US" sz="1400" smtClean="0"/>
            </a:p>
            <a:p>
              <a:r>
                <a:rPr lang="en-US" sz="1400" smtClean="0"/>
                <a:t>getArea()</a:t>
              </a:r>
              <a:endParaRPr lang="en-US" sz="1400"/>
            </a:p>
          </p:txBody>
        </p:sp>
        <p:sp>
          <p:nvSpPr>
            <p:cNvPr id="8" name="Rectangle 7"/>
            <p:cNvSpPr/>
            <p:nvPr/>
          </p:nvSpPr>
          <p:spPr>
            <a:xfrm>
              <a:off x="1638300" y="4648200"/>
              <a:ext cx="959004" cy="13716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smtClean="0"/>
                <a:t>Prototype</a:t>
              </a:r>
              <a:endParaRPr lang="en-US" sz="1400"/>
            </a:p>
          </p:txBody>
        </p:sp>
      </p:grpSp>
      <p:grpSp>
        <p:nvGrpSpPr>
          <p:cNvPr id="5" name="Group 4"/>
          <p:cNvGrpSpPr/>
          <p:nvPr/>
        </p:nvGrpSpPr>
        <p:grpSpPr>
          <a:xfrm>
            <a:off x="3352800" y="1752600"/>
            <a:ext cx="2476500" cy="1790700"/>
            <a:chOff x="838200" y="3352800"/>
            <a:chExt cx="2476500" cy="2019300"/>
          </a:xfrm>
        </p:grpSpPr>
        <p:sp>
          <p:nvSpPr>
            <p:cNvPr id="10" name="Rectangle 9"/>
            <p:cNvSpPr/>
            <p:nvPr/>
          </p:nvSpPr>
          <p:spPr>
            <a:xfrm>
              <a:off x="838200" y="3352800"/>
              <a:ext cx="2476500" cy="20193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z="1600"/>
                <a:t>TwoDShape object</a:t>
              </a:r>
            </a:p>
          </p:txBody>
        </p:sp>
        <p:sp>
          <p:nvSpPr>
            <p:cNvPr id="11" name="Rectangle 10"/>
            <p:cNvSpPr/>
            <p:nvPr/>
          </p:nvSpPr>
          <p:spPr>
            <a:xfrm>
              <a:off x="1066800" y="3810000"/>
              <a:ext cx="952500" cy="13335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1400" smtClean="0"/>
                <a:t>name</a:t>
              </a:r>
              <a:endParaRPr lang="en-US" sz="1400"/>
            </a:p>
          </p:txBody>
        </p:sp>
        <p:sp>
          <p:nvSpPr>
            <p:cNvPr id="12" name="Rectangle 11"/>
            <p:cNvSpPr/>
            <p:nvPr/>
          </p:nvSpPr>
          <p:spPr>
            <a:xfrm>
              <a:off x="2171700" y="3810000"/>
              <a:ext cx="952500" cy="13335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smtClean="0"/>
                <a:t>Prototype</a:t>
              </a:r>
              <a:endParaRPr lang="en-US" sz="1400"/>
            </a:p>
          </p:txBody>
        </p:sp>
      </p:grpSp>
      <p:grpSp>
        <p:nvGrpSpPr>
          <p:cNvPr id="14" name="Group 13"/>
          <p:cNvGrpSpPr/>
          <p:nvPr/>
        </p:nvGrpSpPr>
        <p:grpSpPr>
          <a:xfrm>
            <a:off x="6400800" y="1752599"/>
            <a:ext cx="2476500" cy="1790700"/>
            <a:chOff x="838200" y="3352801"/>
            <a:chExt cx="2476500" cy="2019301"/>
          </a:xfrm>
        </p:grpSpPr>
        <p:sp>
          <p:nvSpPr>
            <p:cNvPr id="16" name="Rectangle 15"/>
            <p:cNvSpPr/>
            <p:nvPr/>
          </p:nvSpPr>
          <p:spPr>
            <a:xfrm>
              <a:off x="838200" y="3352801"/>
              <a:ext cx="2476500" cy="2019301"/>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z="1600"/>
                <a:t>Shape object</a:t>
              </a:r>
            </a:p>
          </p:txBody>
        </p:sp>
        <p:sp>
          <p:nvSpPr>
            <p:cNvPr id="17" name="Rectangle 16"/>
            <p:cNvSpPr/>
            <p:nvPr/>
          </p:nvSpPr>
          <p:spPr>
            <a:xfrm>
              <a:off x="1066800" y="3810000"/>
              <a:ext cx="952500" cy="13335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1400" smtClean="0"/>
                <a:t>name</a:t>
              </a:r>
            </a:p>
            <a:p>
              <a:endParaRPr lang="en-US" sz="1400"/>
            </a:p>
            <a:p>
              <a:r>
                <a:rPr lang="en-US" sz="1400" smtClean="0"/>
                <a:t>toString()</a:t>
              </a:r>
              <a:endParaRPr lang="en-US" sz="1400"/>
            </a:p>
          </p:txBody>
        </p:sp>
        <p:sp>
          <p:nvSpPr>
            <p:cNvPr id="18" name="Rectangle 17"/>
            <p:cNvSpPr/>
            <p:nvPr/>
          </p:nvSpPr>
          <p:spPr>
            <a:xfrm>
              <a:off x="2171700" y="3810000"/>
              <a:ext cx="952500" cy="13335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smtClean="0"/>
                <a:t>Prototype</a:t>
              </a:r>
              <a:endParaRPr lang="en-US" sz="1400"/>
            </a:p>
          </p:txBody>
        </p:sp>
      </p:grpSp>
      <p:grpSp>
        <p:nvGrpSpPr>
          <p:cNvPr id="19" name="Group 18"/>
          <p:cNvGrpSpPr/>
          <p:nvPr/>
        </p:nvGrpSpPr>
        <p:grpSpPr>
          <a:xfrm>
            <a:off x="6400800" y="4457700"/>
            <a:ext cx="2476500" cy="1790700"/>
            <a:chOff x="838200" y="3352800"/>
            <a:chExt cx="2476500" cy="2019300"/>
          </a:xfrm>
        </p:grpSpPr>
        <p:sp>
          <p:nvSpPr>
            <p:cNvPr id="20" name="Rectangle 19"/>
            <p:cNvSpPr/>
            <p:nvPr/>
          </p:nvSpPr>
          <p:spPr>
            <a:xfrm>
              <a:off x="838200" y="3352800"/>
              <a:ext cx="2476500" cy="20193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z="1600"/>
                <a:t>Shape </a:t>
              </a:r>
              <a:r>
                <a:rPr lang="en-US" sz="1600" smtClean="0"/>
                <a:t>constructor object</a:t>
              </a:r>
              <a:endParaRPr lang="en-US" sz="1600"/>
            </a:p>
          </p:txBody>
        </p:sp>
        <p:sp>
          <p:nvSpPr>
            <p:cNvPr id="21" name="Rectangle 20"/>
            <p:cNvSpPr/>
            <p:nvPr/>
          </p:nvSpPr>
          <p:spPr>
            <a:xfrm>
              <a:off x="1066800" y="3810000"/>
              <a:ext cx="952500" cy="13335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1400" smtClean="0"/>
                <a:t>name</a:t>
              </a:r>
            </a:p>
            <a:p>
              <a:endParaRPr lang="en-US" sz="1400"/>
            </a:p>
            <a:p>
              <a:r>
                <a:rPr lang="en-US" sz="1400" smtClean="0"/>
                <a:t>toString()</a:t>
              </a:r>
              <a:endParaRPr lang="en-US" sz="1400"/>
            </a:p>
          </p:txBody>
        </p:sp>
        <p:sp>
          <p:nvSpPr>
            <p:cNvPr id="22" name="Rectangle 21"/>
            <p:cNvSpPr/>
            <p:nvPr/>
          </p:nvSpPr>
          <p:spPr>
            <a:xfrm>
              <a:off x="2171700" y="3810000"/>
              <a:ext cx="952500" cy="13335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smtClean="0"/>
                <a:t>Prototype</a:t>
              </a:r>
              <a:endParaRPr lang="en-US" sz="1400"/>
            </a:p>
          </p:txBody>
        </p:sp>
      </p:grpSp>
      <p:grpSp>
        <p:nvGrpSpPr>
          <p:cNvPr id="23" name="Group 22"/>
          <p:cNvGrpSpPr/>
          <p:nvPr/>
        </p:nvGrpSpPr>
        <p:grpSpPr>
          <a:xfrm>
            <a:off x="3352800" y="4457700"/>
            <a:ext cx="2476500" cy="1790700"/>
            <a:chOff x="838200" y="3352800"/>
            <a:chExt cx="2476500" cy="2019300"/>
          </a:xfrm>
        </p:grpSpPr>
        <p:sp>
          <p:nvSpPr>
            <p:cNvPr id="24" name="Rectangle 23"/>
            <p:cNvSpPr/>
            <p:nvPr/>
          </p:nvSpPr>
          <p:spPr>
            <a:xfrm>
              <a:off x="838200" y="3352800"/>
              <a:ext cx="2476500" cy="20193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z="1400"/>
                <a:t>TwoDShape constructor </a:t>
              </a:r>
              <a:r>
                <a:rPr lang="en-US" sz="1400" smtClean="0"/>
                <a:t>object</a:t>
              </a:r>
              <a:endParaRPr lang="en-US" sz="1400"/>
            </a:p>
          </p:txBody>
        </p:sp>
        <p:sp>
          <p:nvSpPr>
            <p:cNvPr id="25" name="Rectangle 24"/>
            <p:cNvSpPr/>
            <p:nvPr/>
          </p:nvSpPr>
          <p:spPr>
            <a:xfrm>
              <a:off x="1066800" y="3810000"/>
              <a:ext cx="952500" cy="13335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1400" smtClean="0"/>
                <a:t>name</a:t>
              </a:r>
              <a:endParaRPr lang="en-US" sz="1400"/>
            </a:p>
          </p:txBody>
        </p:sp>
        <p:sp>
          <p:nvSpPr>
            <p:cNvPr id="26" name="Rectangle 25"/>
            <p:cNvSpPr/>
            <p:nvPr/>
          </p:nvSpPr>
          <p:spPr>
            <a:xfrm>
              <a:off x="2171700" y="3810000"/>
              <a:ext cx="952500" cy="13335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smtClean="0"/>
                <a:t>Prototype</a:t>
              </a:r>
              <a:endParaRPr lang="en-US" sz="1400"/>
            </a:p>
          </p:txBody>
        </p:sp>
      </p:grpSp>
      <p:cxnSp>
        <p:nvCxnSpPr>
          <p:cNvPr id="7" name="Straight Connector 6"/>
          <p:cNvCxnSpPr>
            <a:stCxn id="18" idx="2"/>
            <a:endCxn id="22" idx="0"/>
          </p:cNvCxnSpPr>
          <p:nvPr/>
        </p:nvCxnSpPr>
        <p:spPr>
          <a:xfrm>
            <a:off x="8210550" y="3340580"/>
            <a:ext cx="0" cy="1522562"/>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27" name="Straight Connector 26"/>
          <p:cNvCxnSpPr>
            <a:stCxn id="12" idx="2"/>
            <a:endCxn id="26" idx="0"/>
          </p:cNvCxnSpPr>
          <p:nvPr/>
        </p:nvCxnSpPr>
        <p:spPr>
          <a:xfrm>
            <a:off x="5162550" y="3340580"/>
            <a:ext cx="0" cy="1522562"/>
          </a:xfrm>
          <a:prstGeom prst="line">
            <a:avLst/>
          </a:prstGeom>
          <a:ln>
            <a:prstDash val="dash"/>
          </a:ln>
        </p:spPr>
        <p:style>
          <a:lnRef idx="3">
            <a:schemeClr val="accent2"/>
          </a:lnRef>
          <a:fillRef idx="0">
            <a:schemeClr val="accent2"/>
          </a:fillRef>
          <a:effectRef idx="2">
            <a:schemeClr val="accent2"/>
          </a:effectRef>
          <a:fontRef idx="minor">
            <a:schemeClr val="tx1"/>
          </a:fontRef>
        </p:style>
      </p:cxnSp>
      <p:grpSp>
        <p:nvGrpSpPr>
          <p:cNvPr id="30" name="Group 29"/>
          <p:cNvGrpSpPr/>
          <p:nvPr/>
        </p:nvGrpSpPr>
        <p:grpSpPr>
          <a:xfrm>
            <a:off x="304800" y="4459857"/>
            <a:ext cx="2476500" cy="1824486"/>
            <a:chOff x="304800" y="4191000"/>
            <a:chExt cx="2476500" cy="2057400"/>
          </a:xfrm>
        </p:grpSpPr>
        <p:sp>
          <p:nvSpPr>
            <p:cNvPr id="31" name="Rectangle 30"/>
            <p:cNvSpPr/>
            <p:nvPr/>
          </p:nvSpPr>
          <p:spPr>
            <a:xfrm>
              <a:off x="304800" y="4191000"/>
              <a:ext cx="2476500" cy="20574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z="1600"/>
                <a:t>Triangle constructor object</a:t>
              </a:r>
            </a:p>
          </p:txBody>
        </p:sp>
        <p:sp>
          <p:nvSpPr>
            <p:cNvPr id="32" name="Rectangle 31"/>
            <p:cNvSpPr/>
            <p:nvPr/>
          </p:nvSpPr>
          <p:spPr>
            <a:xfrm>
              <a:off x="526896" y="4648200"/>
              <a:ext cx="959004" cy="1371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1400" smtClean="0"/>
                <a:t>name</a:t>
              </a:r>
            </a:p>
            <a:p>
              <a:r>
                <a:rPr lang="en-US" sz="1400" smtClean="0"/>
                <a:t>side</a:t>
              </a:r>
            </a:p>
            <a:p>
              <a:r>
                <a:rPr lang="en-US" sz="1400" smtClean="0"/>
                <a:t>height</a:t>
              </a:r>
            </a:p>
            <a:p>
              <a:endParaRPr lang="en-US" sz="1400" smtClean="0"/>
            </a:p>
            <a:p>
              <a:r>
                <a:rPr lang="en-US" sz="1400" smtClean="0"/>
                <a:t>getArea()</a:t>
              </a:r>
              <a:endParaRPr lang="en-US" sz="1400"/>
            </a:p>
          </p:txBody>
        </p:sp>
        <p:sp>
          <p:nvSpPr>
            <p:cNvPr id="33" name="Rectangle 32"/>
            <p:cNvSpPr/>
            <p:nvPr/>
          </p:nvSpPr>
          <p:spPr>
            <a:xfrm>
              <a:off x="1638300" y="4648200"/>
              <a:ext cx="959004" cy="13716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smtClean="0"/>
                <a:t>Prototype</a:t>
              </a:r>
              <a:endParaRPr lang="en-US" sz="1400"/>
            </a:p>
          </p:txBody>
        </p:sp>
      </p:grpSp>
      <p:cxnSp>
        <p:nvCxnSpPr>
          <p:cNvPr id="34" name="Straight Connector 33"/>
          <p:cNvCxnSpPr>
            <a:stCxn id="8" idx="2"/>
            <a:endCxn id="33" idx="0"/>
          </p:cNvCxnSpPr>
          <p:nvPr/>
        </p:nvCxnSpPr>
        <p:spPr>
          <a:xfrm>
            <a:off x="2117802" y="3357472"/>
            <a:ext cx="0" cy="1507826"/>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15" name="Elbow Connector 14"/>
          <p:cNvCxnSpPr>
            <a:stCxn id="26" idx="3"/>
            <a:endCxn id="16" idx="1"/>
          </p:cNvCxnSpPr>
          <p:nvPr/>
        </p:nvCxnSpPr>
        <p:spPr>
          <a:xfrm flipV="1">
            <a:off x="5638800" y="2647949"/>
            <a:ext cx="762000" cy="2806462"/>
          </a:xfrm>
          <a:prstGeom prst="bent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Elbow Connector 12"/>
          <p:cNvCxnSpPr>
            <a:stCxn id="33" idx="3"/>
            <a:endCxn id="10" idx="1"/>
          </p:cNvCxnSpPr>
          <p:nvPr/>
        </p:nvCxnSpPr>
        <p:spPr>
          <a:xfrm flipV="1">
            <a:off x="2597304" y="2647950"/>
            <a:ext cx="755496" cy="2825510"/>
          </a:xfrm>
          <a:prstGeom prst="bent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xmlns="" val="2862297251"/>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Inheritance (cont.)</a:t>
            </a:r>
            <a:endParaRPr 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24024" y="1371600"/>
            <a:ext cx="3686176" cy="5221414"/>
          </a:xfrm>
          <a:prstGeom prst="rect">
            <a:avLst/>
          </a:prstGeom>
          <a:ln w="28575">
            <a:solidFill>
              <a:schemeClr val="accent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Lst>
        </p:spPr>
      </p:pic>
      <p:sp>
        <p:nvSpPr>
          <p:cNvPr id="4" name="Rectangle 3"/>
          <p:cNvSpPr/>
          <p:nvPr/>
        </p:nvSpPr>
        <p:spPr>
          <a:xfrm>
            <a:off x="4953000" y="3810000"/>
            <a:ext cx="2514600" cy="1392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t>In this improved version, we did:</a:t>
            </a:r>
          </a:p>
          <a:p>
            <a:r>
              <a:rPr lang="en-US" sz="1200" smtClean="0"/>
              <a:t>- Move </a:t>
            </a:r>
            <a:r>
              <a:rPr lang="en-US" sz="1200"/>
              <a:t>shared members (that don’t change between instances) to the </a:t>
            </a:r>
            <a:r>
              <a:rPr lang="en-US" sz="1200" smtClean="0"/>
              <a:t>Prototype</a:t>
            </a:r>
          </a:p>
          <a:p>
            <a:r>
              <a:rPr lang="en-US" sz="1200" smtClean="0"/>
              <a:t>- Take </a:t>
            </a:r>
            <a:r>
              <a:rPr lang="en-US" sz="1200"/>
              <a:t>care of inheritance </a:t>
            </a:r>
            <a:r>
              <a:rPr lang="en-US" sz="1200" smtClean="0"/>
              <a:t>first </a:t>
            </a:r>
            <a:r>
              <a:rPr lang="en-US" sz="1200"/>
              <a:t>before augmenting the </a:t>
            </a:r>
            <a:r>
              <a:rPr lang="en-US" sz="1200" smtClean="0"/>
              <a:t>prototype</a:t>
            </a:r>
            <a:endParaRPr lang="en-US" sz="1200"/>
          </a:p>
        </p:txBody>
      </p:sp>
    </p:spTree>
    <p:extLst>
      <p:ext uri="{BB962C8B-B14F-4D97-AF65-F5344CB8AC3E}">
        <p14:creationId xmlns:p14="http://schemas.microsoft.com/office/powerpoint/2010/main" xmlns="" val="3556189333"/>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Inheritance (cont.)</a:t>
            </a:r>
            <a:endParaRPr lang="en-US"/>
          </a:p>
        </p:txBody>
      </p:sp>
      <p:grpSp>
        <p:nvGrpSpPr>
          <p:cNvPr id="6" name="Group 5"/>
          <p:cNvGrpSpPr/>
          <p:nvPr/>
        </p:nvGrpSpPr>
        <p:grpSpPr>
          <a:xfrm>
            <a:off x="304800" y="1752600"/>
            <a:ext cx="2476500" cy="1828800"/>
            <a:chOff x="304800" y="4191000"/>
            <a:chExt cx="2476500" cy="2057400"/>
          </a:xfrm>
        </p:grpSpPr>
        <p:sp>
          <p:nvSpPr>
            <p:cNvPr id="3" name="Rectangle 2"/>
            <p:cNvSpPr/>
            <p:nvPr/>
          </p:nvSpPr>
          <p:spPr>
            <a:xfrm>
              <a:off x="304800" y="4191000"/>
              <a:ext cx="2476500" cy="20574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z="1600" smtClean="0"/>
                <a:t>Triangle object</a:t>
              </a:r>
              <a:endParaRPr lang="en-US" sz="1600"/>
            </a:p>
          </p:txBody>
        </p:sp>
        <p:sp>
          <p:nvSpPr>
            <p:cNvPr id="4" name="Rectangle 3"/>
            <p:cNvSpPr/>
            <p:nvPr/>
          </p:nvSpPr>
          <p:spPr>
            <a:xfrm>
              <a:off x="526896" y="4648200"/>
              <a:ext cx="959004" cy="1371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1400" smtClean="0"/>
                <a:t>side</a:t>
              </a:r>
            </a:p>
            <a:p>
              <a:r>
                <a:rPr lang="en-US" sz="1400" smtClean="0"/>
                <a:t>height</a:t>
              </a:r>
            </a:p>
          </p:txBody>
        </p:sp>
        <p:sp>
          <p:nvSpPr>
            <p:cNvPr id="8" name="Rectangle 7"/>
            <p:cNvSpPr/>
            <p:nvPr/>
          </p:nvSpPr>
          <p:spPr>
            <a:xfrm>
              <a:off x="1638300" y="4648200"/>
              <a:ext cx="959004" cy="13716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a:solidFill>
                    <a:prstClr val="white"/>
                  </a:solidFill>
                </a:rPr>
                <a:t>Prototype</a:t>
              </a:r>
              <a:endParaRPr lang="en-US" sz="1400"/>
            </a:p>
          </p:txBody>
        </p:sp>
      </p:grpSp>
      <p:grpSp>
        <p:nvGrpSpPr>
          <p:cNvPr id="5" name="Group 4"/>
          <p:cNvGrpSpPr/>
          <p:nvPr/>
        </p:nvGrpSpPr>
        <p:grpSpPr>
          <a:xfrm>
            <a:off x="3352800" y="1787877"/>
            <a:ext cx="2476500" cy="1794933"/>
            <a:chOff x="838200" y="3352800"/>
            <a:chExt cx="2476500" cy="2019300"/>
          </a:xfrm>
        </p:grpSpPr>
        <p:sp>
          <p:nvSpPr>
            <p:cNvPr id="10" name="Rectangle 9"/>
            <p:cNvSpPr/>
            <p:nvPr/>
          </p:nvSpPr>
          <p:spPr>
            <a:xfrm>
              <a:off x="838200" y="3352800"/>
              <a:ext cx="2476500" cy="20193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z="1600" smtClean="0"/>
                <a:t>TwoDShape object</a:t>
              </a:r>
              <a:endParaRPr lang="en-US" sz="1600"/>
            </a:p>
          </p:txBody>
        </p:sp>
        <p:sp>
          <p:nvSpPr>
            <p:cNvPr id="11" name="Rectangle 10"/>
            <p:cNvSpPr/>
            <p:nvPr/>
          </p:nvSpPr>
          <p:spPr>
            <a:xfrm>
              <a:off x="1066800" y="3810000"/>
              <a:ext cx="952500" cy="13335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1400"/>
                <a:t>name</a:t>
              </a:r>
            </a:p>
            <a:p>
              <a:endParaRPr lang="en-US" sz="1400"/>
            </a:p>
            <a:p>
              <a:r>
                <a:rPr lang="en-US" sz="1400"/>
                <a:t>getArea</a:t>
              </a:r>
              <a:r>
                <a:rPr lang="en-US" sz="1400" smtClean="0"/>
                <a:t>()</a:t>
              </a:r>
              <a:endParaRPr lang="en-US" sz="1400"/>
            </a:p>
          </p:txBody>
        </p:sp>
        <p:sp>
          <p:nvSpPr>
            <p:cNvPr id="12" name="Rectangle 11"/>
            <p:cNvSpPr/>
            <p:nvPr/>
          </p:nvSpPr>
          <p:spPr>
            <a:xfrm>
              <a:off x="2171700" y="3810000"/>
              <a:ext cx="952500" cy="13335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smtClean="0"/>
                <a:t>Prototype</a:t>
              </a:r>
              <a:endParaRPr lang="en-US" sz="1400"/>
            </a:p>
          </p:txBody>
        </p:sp>
      </p:grpSp>
      <p:cxnSp>
        <p:nvCxnSpPr>
          <p:cNvPr id="13" name="Elbow Connector 12"/>
          <p:cNvCxnSpPr>
            <a:stCxn id="32" idx="3"/>
            <a:endCxn id="10" idx="1"/>
          </p:cNvCxnSpPr>
          <p:nvPr/>
        </p:nvCxnSpPr>
        <p:spPr>
          <a:xfrm flipV="1">
            <a:off x="2597304" y="2685344"/>
            <a:ext cx="755496" cy="2788116"/>
          </a:xfrm>
          <a:prstGeom prst="bent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 name="Elbow Connector 14"/>
          <p:cNvCxnSpPr>
            <a:stCxn id="26" idx="3"/>
            <a:endCxn id="16" idx="1"/>
          </p:cNvCxnSpPr>
          <p:nvPr/>
        </p:nvCxnSpPr>
        <p:spPr>
          <a:xfrm flipV="1">
            <a:off x="5638800" y="2685344"/>
            <a:ext cx="762000" cy="2769067"/>
          </a:xfrm>
          <a:prstGeom prst="bent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grpSp>
        <p:nvGrpSpPr>
          <p:cNvPr id="14" name="Group 13"/>
          <p:cNvGrpSpPr/>
          <p:nvPr/>
        </p:nvGrpSpPr>
        <p:grpSpPr>
          <a:xfrm>
            <a:off x="6400800" y="1787877"/>
            <a:ext cx="2476500" cy="1794933"/>
            <a:chOff x="838200" y="3352800"/>
            <a:chExt cx="2476500" cy="2019300"/>
          </a:xfrm>
        </p:grpSpPr>
        <p:sp>
          <p:nvSpPr>
            <p:cNvPr id="16" name="Rectangle 15"/>
            <p:cNvSpPr/>
            <p:nvPr/>
          </p:nvSpPr>
          <p:spPr>
            <a:xfrm>
              <a:off x="838200" y="3352800"/>
              <a:ext cx="2476500" cy="20193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z="1600" smtClean="0"/>
                <a:t>Shape object</a:t>
              </a:r>
              <a:endParaRPr lang="en-US" sz="1600"/>
            </a:p>
          </p:txBody>
        </p:sp>
        <p:sp>
          <p:nvSpPr>
            <p:cNvPr id="17" name="Rectangle 16"/>
            <p:cNvSpPr/>
            <p:nvPr/>
          </p:nvSpPr>
          <p:spPr>
            <a:xfrm>
              <a:off x="1066800" y="3810000"/>
              <a:ext cx="952500" cy="13335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1400" smtClean="0"/>
                <a:t>name</a:t>
              </a:r>
            </a:p>
          </p:txBody>
        </p:sp>
        <p:sp>
          <p:nvSpPr>
            <p:cNvPr id="18" name="Rectangle 17"/>
            <p:cNvSpPr/>
            <p:nvPr/>
          </p:nvSpPr>
          <p:spPr>
            <a:xfrm>
              <a:off x="2171700" y="3810000"/>
              <a:ext cx="952500" cy="13335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r>
                <a:rPr lang="en-US" sz="1400"/>
                <a:t>name</a:t>
              </a:r>
            </a:p>
            <a:p>
              <a:endParaRPr lang="en-US" sz="1400"/>
            </a:p>
            <a:p>
              <a:r>
                <a:rPr lang="en-US" sz="1400"/>
                <a:t>toString</a:t>
              </a:r>
              <a:r>
                <a:rPr lang="en-US" sz="1400" smtClean="0"/>
                <a:t>()</a:t>
              </a:r>
              <a:endParaRPr lang="en-US" sz="1400"/>
            </a:p>
          </p:txBody>
        </p:sp>
      </p:grpSp>
      <p:grpSp>
        <p:nvGrpSpPr>
          <p:cNvPr id="19" name="Group 18"/>
          <p:cNvGrpSpPr/>
          <p:nvPr/>
        </p:nvGrpSpPr>
        <p:grpSpPr>
          <a:xfrm>
            <a:off x="6400800" y="4457700"/>
            <a:ext cx="2476500" cy="1790700"/>
            <a:chOff x="838200" y="3352800"/>
            <a:chExt cx="2476500" cy="2019300"/>
          </a:xfrm>
        </p:grpSpPr>
        <p:sp>
          <p:nvSpPr>
            <p:cNvPr id="20" name="Rectangle 19"/>
            <p:cNvSpPr/>
            <p:nvPr/>
          </p:nvSpPr>
          <p:spPr>
            <a:xfrm>
              <a:off x="838200" y="3352800"/>
              <a:ext cx="2476500" cy="20193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z="1600"/>
                <a:t>Shape </a:t>
              </a:r>
              <a:r>
                <a:rPr lang="en-US" sz="1600" smtClean="0"/>
                <a:t>constructor object</a:t>
              </a:r>
              <a:endParaRPr lang="en-US" sz="1600"/>
            </a:p>
          </p:txBody>
        </p:sp>
        <p:sp>
          <p:nvSpPr>
            <p:cNvPr id="21" name="Rectangle 20"/>
            <p:cNvSpPr/>
            <p:nvPr/>
          </p:nvSpPr>
          <p:spPr>
            <a:xfrm>
              <a:off x="1066800" y="3810000"/>
              <a:ext cx="952500" cy="13335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1400" smtClean="0"/>
                <a:t>name</a:t>
              </a:r>
              <a:endParaRPr lang="en-US" sz="1400"/>
            </a:p>
          </p:txBody>
        </p:sp>
        <p:sp>
          <p:nvSpPr>
            <p:cNvPr id="22" name="Rectangle 21"/>
            <p:cNvSpPr/>
            <p:nvPr/>
          </p:nvSpPr>
          <p:spPr>
            <a:xfrm>
              <a:off x="2171700" y="3810000"/>
              <a:ext cx="952500" cy="13335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r>
                <a:rPr lang="en-US" sz="1400" smtClean="0"/>
                <a:t>name</a:t>
              </a:r>
            </a:p>
            <a:p>
              <a:endParaRPr lang="en-US" sz="1400" smtClean="0"/>
            </a:p>
            <a:p>
              <a:r>
                <a:rPr lang="en-US" sz="1400" smtClean="0"/>
                <a:t>toString()</a:t>
              </a:r>
            </a:p>
          </p:txBody>
        </p:sp>
      </p:grpSp>
      <p:grpSp>
        <p:nvGrpSpPr>
          <p:cNvPr id="23" name="Group 22"/>
          <p:cNvGrpSpPr/>
          <p:nvPr/>
        </p:nvGrpSpPr>
        <p:grpSpPr>
          <a:xfrm>
            <a:off x="3352800" y="4457700"/>
            <a:ext cx="2476500" cy="1790700"/>
            <a:chOff x="838200" y="3352800"/>
            <a:chExt cx="2476500" cy="2019300"/>
          </a:xfrm>
        </p:grpSpPr>
        <p:sp>
          <p:nvSpPr>
            <p:cNvPr id="24" name="Rectangle 23"/>
            <p:cNvSpPr/>
            <p:nvPr/>
          </p:nvSpPr>
          <p:spPr>
            <a:xfrm>
              <a:off x="838200" y="3352800"/>
              <a:ext cx="2476500" cy="20193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z="1400"/>
                <a:t>TwoDShape constructor </a:t>
              </a:r>
              <a:r>
                <a:rPr lang="en-US" sz="1400" smtClean="0"/>
                <a:t>object</a:t>
              </a:r>
              <a:endParaRPr lang="en-US" sz="1400"/>
            </a:p>
          </p:txBody>
        </p:sp>
        <p:sp>
          <p:nvSpPr>
            <p:cNvPr id="25" name="Rectangle 24"/>
            <p:cNvSpPr/>
            <p:nvPr/>
          </p:nvSpPr>
          <p:spPr>
            <a:xfrm>
              <a:off x="1066800" y="3810000"/>
              <a:ext cx="952500" cy="13335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1400" smtClean="0"/>
                <a:t>name</a:t>
              </a:r>
            </a:p>
            <a:p>
              <a:endParaRPr lang="en-US" sz="1400"/>
            </a:p>
            <a:p>
              <a:r>
                <a:rPr lang="en-US" sz="1400" smtClean="0"/>
                <a:t>getArea()</a:t>
              </a:r>
            </a:p>
          </p:txBody>
        </p:sp>
        <p:sp>
          <p:nvSpPr>
            <p:cNvPr id="26" name="Rectangle 25"/>
            <p:cNvSpPr/>
            <p:nvPr/>
          </p:nvSpPr>
          <p:spPr>
            <a:xfrm>
              <a:off x="2171700" y="3810000"/>
              <a:ext cx="952500" cy="13335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smtClean="0"/>
                <a:t>Prototype</a:t>
              </a:r>
              <a:endParaRPr lang="en-US" sz="1400"/>
            </a:p>
          </p:txBody>
        </p:sp>
      </p:grpSp>
      <p:cxnSp>
        <p:nvCxnSpPr>
          <p:cNvPr id="27" name="Straight Connector 26"/>
          <p:cNvCxnSpPr>
            <a:stCxn id="18" idx="2"/>
            <a:endCxn id="22" idx="0"/>
          </p:cNvCxnSpPr>
          <p:nvPr/>
        </p:nvCxnSpPr>
        <p:spPr>
          <a:xfrm>
            <a:off x="8210550" y="3379610"/>
            <a:ext cx="0" cy="1483532"/>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28" name="Straight Connector 27"/>
          <p:cNvCxnSpPr>
            <a:stCxn id="12" idx="2"/>
            <a:endCxn id="26" idx="0"/>
          </p:cNvCxnSpPr>
          <p:nvPr/>
        </p:nvCxnSpPr>
        <p:spPr>
          <a:xfrm>
            <a:off x="5162550" y="3379610"/>
            <a:ext cx="0" cy="1483532"/>
          </a:xfrm>
          <a:prstGeom prst="line">
            <a:avLst/>
          </a:prstGeom>
          <a:ln>
            <a:prstDash val="dash"/>
          </a:ln>
        </p:spPr>
        <p:style>
          <a:lnRef idx="3">
            <a:schemeClr val="accent2"/>
          </a:lnRef>
          <a:fillRef idx="0">
            <a:schemeClr val="accent2"/>
          </a:fillRef>
          <a:effectRef idx="2">
            <a:schemeClr val="accent2"/>
          </a:effectRef>
          <a:fontRef idx="minor">
            <a:schemeClr val="tx1"/>
          </a:fontRef>
        </p:style>
      </p:cxnSp>
      <p:grpSp>
        <p:nvGrpSpPr>
          <p:cNvPr id="29" name="Group 28"/>
          <p:cNvGrpSpPr/>
          <p:nvPr/>
        </p:nvGrpSpPr>
        <p:grpSpPr>
          <a:xfrm>
            <a:off x="304800" y="4459857"/>
            <a:ext cx="2476500" cy="1824486"/>
            <a:chOff x="304800" y="4191000"/>
            <a:chExt cx="2476500" cy="2057400"/>
          </a:xfrm>
        </p:grpSpPr>
        <p:sp>
          <p:nvSpPr>
            <p:cNvPr id="30" name="Rectangle 29"/>
            <p:cNvSpPr/>
            <p:nvPr/>
          </p:nvSpPr>
          <p:spPr>
            <a:xfrm>
              <a:off x="304800" y="4191000"/>
              <a:ext cx="2476500" cy="20574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z="1600"/>
                <a:t>Triangle constructor object</a:t>
              </a:r>
            </a:p>
          </p:txBody>
        </p:sp>
        <p:sp>
          <p:nvSpPr>
            <p:cNvPr id="31" name="Rectangle 30"/>
            <p:cNvSpPr/>
            <p:nvPr/>
          </p:nvSpPr>
          <p:spPr>
            <a:xfrm>
              <a:off x="526896" y="4648200"/>
              <a:ext cx="959004" cy="1371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1400" smtClean="0"/>
                <a:t>side</a:t>
              </a:r>
            </a:p>
            <a:p>
              <a:r>
                <a:rPr lang="en-US" sz="1400" smtClean="0"/>
                <a:t>height</a:t>
              </a:r>
            </a:p>
          </p:txBody>
        </p:sp>
        <p:sp>
          <p:nvSpPr>
            <p:cNvPr id="32" name="Rectangle 31"/>
            <p:cNvSpPr/>
            <p:nvPr/>
          </p:nvSpPr>
          <p:spPr>
            <a:xfrm>
              <a:off x="1638300" y="4648200"/>
              <a:ext cx="959004" cy="13716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smtClean="0"/>
                <a:t>Prototype</a:t>
              </a:r>
              <a:endParaRPr lang="en-US" sz="1400"/>
            </a:p>
          </p:txBody>
        </p:sp>
      </p:grpSp>
      <p:cxnSp>
        <p:nvCxnSpPr>
          <p:cNvPr id="33" name="Straight Connector 32"/>
          <p:cNvCxnSpPr>
            <a:stCxn id="8" idx="2"/>
            <a:endCxn id="32" idx="0"/>
          </p:cNvCxnSpPr>
          <p:nvPr/>
        </p:nvCxnSpPr>
        <p:spPr>
          <a:xfrm>
            <a:off x="2117802" y="3378200"/>
            <a:ext cx="0" cy="1487098"/>
          </a:xfrm>
          <a:prstGeom prst="line">
            <a:avLst/>
          </a:prstGeom>
          <a:ln>
            <a:prstDash val="dash"/>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xmlns="" val="2042896279"/>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Inheritance (cont.)</a:t>
            </a:r>
            <a:endParaRPr lang="en-US"/>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90600" y="1371600"/>
            <a:ext cx="3679356" cy="5217116"/>
          </a:xfrm>
          <a:prstGeom prst="rect">
            <a:avLst/>
          </a:prstGeom>
          <a:ln w="28575">
            <a:solidFill>
              <a:schemeClr val="accent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Lst>
        </p:spPr>
      </p:pic>
      <p:sp>
        <p:nvSpPr>
          <p:cNvPr id="4" name="Rectangle 3"/>
          <p:cNvSpPr/>
          <p:nvPr/>
        </p:nvSpPr>
        <p:spPr>
          <a:xfrm>
            <a:off x="4953000" y="2667000"/>
            <a:ext cx="33528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t>In this improved version, we did:</a:t>
            </a:r>
          </a:p>
          <a:p>
            <a:r>
              <a:rPr lang="en-US" sz="1200" smtClean="0"/>
              <a:t>- Inherit the </a:t>
            </a:r>
            <a:r>
              <a:rPr lang="en-US" sz="1200"/>
              <a:t>object contained in </a:t>
            </a:r>
            <a:r>
              <a:rPr lang="en-US" sz="1200" smtClean="0">
                <a:solidFill>
                  <a:srgbClr val="FFFF00"/>
                </a:solidFill>
              </a:rPr>
              <a:t>Shape.prototype</a:t>
            </a:r>
            <a:r>
              <a:rPr lang="en-US" sz="1200" smtClean="0"/>
              <a:t>, not the </a:t>
            </a:r>
            <a:r>
              <a:rPr lang="en-US" sz="1200"/>
              <a:t>object created with new </a:t>
            </a:r>
            <a:r>
              <a:rPr lang="en-US" sz="1200">
                <a:solidFill>
                  <a:srgbClr val="FFFF00"/>
                </a:solidFill>
              </a:rPr>
              <a:t>Shape</a:t>
            </a:r>
            <a:r>
              <a:rPr lang="en-US" sz="1200" smtClean="0">
                <a:solidFill>
                  <a:srgbClr val="FFFF00"/>
                </a:solidFill>
              </a:rPr>
              <a:t>(</a:t>
            </a:r>
            <a:r>
              <a:rPr lang="en-US" sz="1200" smtClean="0"/>
              <a:t>)</a:t>
            </a:r>
          </a:p>
          <a:p>
            <a:endParaRPr lang="en-US" sz="1200" smtClean="0"/>
          </a:p>
          <a:p>
            <a:r>
              <a:rPr lang="en-US" sz="1200" smtClean="0"/>
              <a:t>We gain </a:t>
            </a:r>
            <a:r>
              <a:rPr lang="en-US" sz="1200"/>
              <a:t>a little more effciency by:</a:t>
            </a:r>
          </a:p>
          <a:p>
            <a:r>
              <a:rPr lang="en-US" sz="1200" smtClean="0"/>
              <a:t>- Not </a:t>
            </a:r>
            <a:r>
              <a:rPr lang="en-US" sz="1200"/>
              <a:t>creating a new </a:t>
            </a:r>
            <a:r>
              <a:rPr lang="en-US" sz="1200" smtClean="0"/>
              <a:t>object</a:t>
            </a:r>
            <a:endParaRPr lang="en-US" sz="1200"/>
          </a:p>
          <a:p>
            <a:pPr marL="171450" indent="-171450"/>
            <a:r>
              <a:rPr lang="en-US" sz="1200" smtClean="0"/>
              <a:t>- Having </a:t>
            </a:r>
            <a:r>
              <a:rPr lang="en-US" sz="1200"/>
              <a:t>less lookups during runtime when it </a:t>
            </a:r>
            <a:endParaRPr lang="en-US" sz="1200" smtClean="0"/>
          </a:p>
          <a:p>
            <a:pPr marL="171450" indent="-171450"/>
            <a:r>
              <a:rPr lang="en-US" sz="1200" smtClean="0"/>
              <a:t>comes </a:t>
            </a:r>
            <a:r>
              <a:rPr lang="en-US" sz="1200"/>
              <a:t>to searching for </a:t>
            </a:r>
            <a:r>
              <a:rPr lang="en-US" sz="1200" smtClean="0">
                <a:solidFill>
                  <a:srgbClr val="FFFF00"/>
                </a:solidFill>
              </a:rPr>
              <a:t>toString</a:t>
            </a:r>
            <a:r>
              <a:rPr lang="en-US" sz="1200">
                <a:solidFill>
                  <a:srgbClr val="FFFF00"/>
                </a:solidFill>
              </a:rPr>
              <a:t>() </a:t>
            </a:r>
            <a:r>
              <a:rPr lang="en-US" sz="1200"/>
              <a:t>for example. </a:t>
            </a:r>
          </a:p>
          <a:p>
            <a:pPr marL="171450" indent="-171450">
              <a:buFontTx/>
              <a:buChar char="-"/>
            </a:pPr>
            <a:endParaRPr lang="en-US" sz="1200"/>
          </a:p>
          <a:p>
            <a:r>
              <a:rPr lang="en-US" sz="1200" smtClean="0"/>
              <a:t>But we also has </a:t>
            </a:r>
            <a:r>
              <a:rPr lang="en-US" sz="1200"/>
              <a:t>a side effect: </a:t>
            </a:r>
            <a:endParaRPr lang="en-US" sz="1200" smtClean="0"/>
          </a:p>
          <a:p>
            <a:r>
              <a:rPr lang="en-US" sz="1200" smtClean="0"/>
              <a:t>- Because </a:t>
            </a:r>
            <a:r>
              <a:rPr lang="en-US" sz="1200"/>
              <a:t>all </a:t>
            </a:r>
            <a:r>
              <a:rPr lang="en-US" sz="1200" smtClean="0"/>
              <a:t>children </a:t>
            </a:r>
            <a:r>
              <a:rPr lang="en-US" sz="1200"/>
              <a:t>and parents point to the same object, when a child modifes the </a:t>
            </a:r>
            <a:r>
              <a:rPr lang="en-US" sz="1200" smtClean="0"/>
              <a:t>prototype</a:t>
            </a:r>
            <a:r>
              <a:rPr lang="en-US" sz="1200"/>
              <a:t>, the parents get the changes, and so do the siblings.</a:t>
            </a:r>
          </a:p>
        </p:txBody>
      </p:sp>
    </p:spTree>
    <p:extLst>
      <p:ext uri="{BB962C8B-B14F-4D97-AF65-F5344CB8AC3E}">
        <p14:creationId xmlns:p14="http://schemas.microsoft.com/office/powerpoint/2010/main" xmlns="" val="1521194494"/>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Inheritance (cont.)</a:t>
            </a:r>
            <a:endParaRPr lang="en-US"/>
          </a:p>
        </p:txBody>
      </p:sp>
      <p:grpSp>
        <p:nvGrpSpPr>
          <p:cNvPr id="7" name="Group 6"/>
          <p:cNvGrpSpPr/>
          <p:nvPr/>
        </p:nvGrpSpPr>
        <p:grpSpPr>
          <a:xfrm>
            <a:off x="304800" y="1752599"/>
            <a:ext cx="2476500" cy="1788543"/>
            <a:chOff x="304800" y="4191000"/>
            <a:chExt cx="2476500" cy="2057400"/>
          </a:xfrm>
        </p:grpSpPr>
        <p:sp>
          <p:nvSpPr>
            <p:cNvPr id="3" name="Rectangle 2"/>
            <p:cNvSpPr/>
            <p:nvPr/>
          </p:nvSpPr>
          <p:spPr>
            <a:xfrm>
              <a:off x="304800" y="4191000"/>
              <a:ext cx="2476500" cy="20574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z="1600"/>
                <a:t>Triangle object</a:t>
              </a:r>
            </a:p>
          </p:txBody>
        </p:sp>
        <p:sp>
          <p:nvSpPr>
            <p:cNvPr id="4" name="Rectangle 3"/>
            <p:cNvSpPr/>
            <p:nvPr/>
          </p:nvSpPr>
          <p:spPr>
            <a:xfrm>
              <a:off x="526896" y="4648200"/>
              <a:ext cx="959004" cy="1371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1400" smtClean="0"/>
                <a:t>side</a:t>
              </a:r>
            </a:p>
            <a:p>
              <a:r>
                <a:rPr lang="en-US" sz="1400" smtClean="0"/>
                <a:t>height</a:t>
              </a:r>
            </a:p>
          </p:txBody>
        </p:sp>
        <p:sp>
          <p:nvSpPr>
            <p:cNvPr id="8" name="Rectangle 7"/>
            <p:cNvSpPr/>
            <p:nvPr/>
          </p:nvSpPr>
          <p:spPr>
            <a:xfrm>
              <a:off x="1638300" y="4648200"/>
              <a:ext cx="959004" cy="13716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a:t>Prototype</a:t>
              </a:r>
            </a:p>
          </p:txBody>
        </p:sp>
      </p:grpSp>
      <p:grpSp>
        <p:nvGrpSpPr>
          <p:cNvPr id="5" name="Group 4"/>
          <p:cNvGrpSpPr/>
          <p:nvPr/>
        </p:nvGrpSpPr>
        <p:grpSpPr>
          <a:xfrm>
            <a:off x="3354659" y="1787876"/>
            <a:ext cx="2476500" cy="1755423"/>
            <a:chOff x="838200" y="3352800"/>
            <a:chExt cx="2476500" cy="2019300"/>
          </a:xfrm>
        </p:grpSpPr>
        <p:sp>
          <p:nvSpPr>
            <p:cNvPr id="10" name="Rectangle 9"/>
            <p:cNvSpPr/>
            <p:nvPr/>
          </p:nvSpPr>
          <p:spPr>
            <a:xfrm>
              <a:off x="838200" y="3352800"/>
              <a:ext cx="2476500" cy="20193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z="1600"/>
                <a:t>TwoDShape object</a:t>
              </a:r>
            </a:p>
          </p:txBody>
        </p:sp>
        <p:sp>
          <p:nvSpPr>
            <p:cNvPr id="11" name="Rectangle 10"/>
            <p:cNvSpPr/>
            <p:nvPr/>
          </p:nvSpPr>
          <p:spPr>
            <a:xfrm>
              <a:off x="1066800" y="3810000"/>
              <a:ext cx="952500" cy="13335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endParaRPr lang="en-US" sz="1400"/>
            </a:p>
          </p:txBody>
        </p:sp>
        <p:sp>
          <p:nvSpPr>
            <p:cNvPr id="12" name="Rectangle 11"/>
            <p:cNvSpPr/>
            <p:nvPr/>
          </p:nvSpPr>
          <p:spPr>
            <a:xfrm>
              <a:off x="2171700" y="3810000"/>
              <a:ext cx="952500" cy="13335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smtClean="0"/>
                <a:t>Prototype</a:t>
              </a:r>
              <a:endParaRPr lang="en-US" sz="1400"/>
            </a:p>
          </p:txBody>
        </p:sp>
      </p:grpSp>
      <p:grpSp>
        <p:nvGrpSpPr>
          <p:cNvPr id="14" name="Group 13"/>
          <p:cNvGrpSpPr/>
          <p:nvPr/>
        </p:nvGrpSpPr>
        <p:grpSpPr>
          <a:xfrm>
            <a:off x="6400800" y="1787876"/>
            <a:ext cx="2476500" cy="1755423"/>
            <a:chOff x="838200" y="3352800"/>
            <a:chExt cx="2476500" cy="2019300"/>
          </a:xfrm>
        </p:grpSpPr>
        <p:sp>
          <p:nvSpPr>
            <p:cNvPr id="16" name="Rectangle 15"/>
            <p:cNvSpPr/>
            <p:nvPr/>
          </p:nvSpPr>
          <p:spPr>
            <a:xfrm>
              <a:off x="838200" y="3352800"/>
              <a:ext cx="2476500" cy="20193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z="1600"/>
                <a:t>Shape object</a:t>
              </a:r>
            </a:p>
          </p:txBody>
        </p:sp>
        <p:sp>
          <p:nvSpPr>
            <p:cNvPr id="17" name="Rectangle 16"/>
            <p:cNvSpPr/>
            <p:nvPr/>
          </p:nvSpPr>
          <p:spPr>
            <a:xfrm>
              <a:off x="1066800" y="3810000"/>
              <a:ext cx="952500" cy="13335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endParaRPr lang="en-US" sz="1400"/>
            </a:p>
          </p:txBody>
        </p:sp>
        <p:sp>
          <p:nvSpPr>
            <p:cNvPr id="18" name="Rectangle 17"/>
            <p:cNvSpPr/>
            <p:nvPr/>
          </p:nvSpPr>
          <p:spPr>
            <a:xfrm>
              <a:off x="2171700" y="3810000"/>
              <a:ext cx="952500" cy="13335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r>
                <a:rPr lang="en-US" sz="1400"/>
                <a:t>name</a:t>
              </a:r>
            </a:p>
            <a:p>
              <a:endParaRPr lang="en-US" sz="1400"/>
            </a:p>
            <a:p>
              <a:r>
                <a:rPr lang="en-US" sz="1400"/>
                <a:t>toString</a:t>
              </a:r>
              <a:r>
                <a:rPr lang="en-US" sz="1400" smtClean="0"/>
                <a:t>()</a:t>
              </a:r>
            </a:p>
            <a:p>
              <a:r>
                <a:rPr lang="en-US" sz="1400" smtClean="0"/>
                <a:t>getArea()</a:t>
              </a:r>
              <a:endParaRPr lang="en-US" sz="1400"/>
            </a:p>
          </p:txBody>
        </p:sp>
      </p:grpSp>
      <p:grpSp>
        <p:nvGrpSpPr>
          <p:cNvPr id="23" name="Group 22"/>
          <p:cNvGrpSpPr/>
          <p:nvPr/>
        </p:nvGrpSpPr>
        <p:grpSpPr>
          <a:xfrm>
            <a:off x="6400800" y="4457700"/>
            <a:ext cx="2476500" cy="1790700"/>
            <a:chOff x="838200" y="3352800"/>
            <a:chExt cx="2476500" cy="2019300"/>
          </a:xfrm>
        </p:grpSpPr>
        <p:sp>
          <p:nvSpPr>
            <p:cNvPr id="24" name="Rectangle 23"/>
            <p:cNvSpPr/>
            <p:nvPr/>
          </p:nvSpPr>
          <p:spPr>
            <a:xfrm>
              <a:off x="838200" y="3352800"/>
              <a:ext cx="2476500" cy="20193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z="1600"/>
                <a:t>Shape </a:t>
              </a:r>
              <a:r>
                <a:rPr lang="en-US" sz="1600" smtClean="0"/>
                <a:t>constructor object</a:t>
              </a:r>
              <a:endParaRPr lang="en-US" sz="1600"/>
            </a:p>
          </p:txBody>
        </p:sp>
        <p:sp>
          <p:nvSpPr>
            <p:cNvPr id="25" name="Rectangle 24"/>
            <p:cNvSpPr/>
            <p:nvPr/>
          </p:nvSpPr>
          <p:spPr>
            <a:xfrm>
              <a:off x="1066800" y="3810000"/>
              <a:ext cx="952500" cy="13335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endParaRPr lang="en-US" sz="1400"/>
            </a:p>
          </p:txBody>
        </p:sp>
        <p:sp>
          <p:nvSpPr>
            <p:cNvPr id="26" name="Rectangle 25"/>
            <p:cNvSpPr/>
            <p:nvPr/>
          </p:nvSpPr>
          <p:spPr>
            <a:xfrm>
              <a:off x="2171700" y="3810000"/>
              <a:ext cx="952500" cy="13335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r>
                <a:rPr lang="en-US" sz="1400" smtClean="0"/>
                <a:t>name</a:t>
              </a:r>
            </a:p>
            <a:p>
              <a:endParaRPr lang="en-US" sz="1400" smtClean="0"/>
            </a:p>
            <a:p>
              <a:r>
                <a:rPr lang="en-US" sz="1400" smtClean="0"/>
                <a:t>toString()</a:t>
              </a:r>
            </a:p>
            <a:p>
              <a:r>
                <a:rPr lang="en-US" sz="1400" smtClean="0"/>
                <a:t>getArea()</a:t>
              </a:r>
            </a:p>
          </p:txBody>
        </p:sp>
      </p:grpSp>
      <p:grpSp>
        <p:nvGrpSpPr>
          <p:cNvPr id="27" name="Group 26"/>
          <p:cNvGrpSpPr/>
          <p:nvPr/>
        </p:nvGrpSpPr>
        <p:grpSpPr>
          <a:xfrm>
            <a:off x="3352800" y="4457700"/>
            <a:ext cx="2476500" cy="1790700"/>
            <a:chOff x="838200" y="3352800"/>
            <a:chExt cx="2476500" cy="2019300"/>
          </a:xfrm>
        </p:grpSpPr>
        <p:sp>
          <p:nvSpPr>
            <p:cNvPr id="28" name="Rectangle 27"/>
            <p:cNvSpPr/>
            <p:nvPr/>
          </p:nvSpPr>
          <p:spPr>
            <a:xfrm>
              <a:off x="838200" y="3352800"/>
              <a:ext cx="2476500" cy="20193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z="1400"/>
                <a:t>TwoDShape constructor </a:t>
              </a:r>
              <a:r>
                <a:rPr lang="en-US" sz="1400" smtClean="0"/>
                <a:t>object</a:t>
              </a:r>
              <a:endParaRPr lang="en-US" sz="1400"/>
            </a:p>
          </p:txBody>
        </p:sp>
        <p:sp>
          <p:nvSpPr>
            <p:cNvPr id="29" name="Rectangle 28"/>
            <p:cNvSpPr/>
            <p:nvPr/>
          </p:nvSpPr>
          <p:spPr>
            <a:xfrm>
              <a:off x="1066800" y="3810000"/>
              <a:ext cx="952500" cy="13335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endParaRPr lang="en-US" sz="1400" smtClean="0"/>
            </a:p>
          </p:txBody>
        </p:sp>
        <p:sp>
          <p:nvSpPr>
            <p:cNvPr id="30" name="Rectangle 29"/>
            <p:cNvSpPr/>
            <p:nvPr/>
          </p:nvSpPr>
          <p:spPr>
            <a:xfrm>
              <a:off x="2171700" y="3810000"/>
              <a:ext cx="952500" cy="13335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smtClean="0"/>
                <a:t>Prototype</a:t>
              </a:r>
              <a:endParaRPr lang="en-US" sz="1400"/>
            </a:p>
          </p:txBody>
        </p:sp>
      </p:grpSp>
      <p:cxnSp>
        <p:nvCxnSpPr>
          <p:cNvPr id="31" name="Straight Connector 30"/>
          <p:cNvCxnSpPr>
            <a:stCxn id="18" idx="2"/>
            <a:endCxn id="26" idx="0"/>
          </p:cNvCxnSpPr>
          <p:nvPr/>
        </p:nvCxnSpPr>
        <p:spPr>
          <a:xfrm>
            <a:off x="8210550" y="3344572"/>
            <a:ext cx="0" cy="1518570"/>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32" name="Straight Connector 31"/>
          <p:cNvCxnSpPr>
            <a:stCxn id="12" idx="2"/>
            <a:endCxn id="30" idx="0"/>
          </p:cNvCxnSpPr>
          <p:nvPr/>
        </p:nvCxnSpPr>
        <p:spPr>
          <a:xfrm flipH="1">
            <a:off x="5162550" y="3344572"/>
            <a:ext cx="1859" cy="1518570"/>
          </a:xfrm>
          <a:prstGeom prst="line">
            <a:avLst/>
          </a:prstGeom>
          <a:ln>
            <a:prstDash val="dash"/>
          </a:ln>
        </p:spPr>
        <p:style>
          <a:lnRef idx="3">
            <a:schemeClr val="accent2"/>
          </a:lnRef>
          <a:fillRef idx="0">
            <a:schemeClr val="accent2"/>
          </a:fillRef>
          <a:effectRef idx="2">
            <a:schemeClr val="accent2"/>
          </a:effectRef>
          <a:fontRef idx="minor">
            <a:schemeClr val="tx1"/>
          </a:fontRef>
        </p:style>
      </p:cxnSp>
      <p:grpSp>
        <p:nvGrpSpPr>
          <p:cNvPr id="33" name="Group 32"/>
          <p:cNvGrpSpPr/>
          <p:nvPr/>
        </p:nvGrpSpPr>
        <p:grpSpPr>
          <a:xfrm>
            <a:off x="304800" y="4459857"/>
            <a:ext cx="2476500" cy="1824486"/>
            <a:chOff x="304800" y="4191000"/>
            <a:chExt cx="2476500" cy="2057400"/>
          </a:xfrm>
        </p:grpSpPr>
        <p:sp>
          <p:nvSpPr>
            <p:cNvPr id="34" name="Rectangle 33"/>
            <p:cNvSpPr/>
            <p:nvPr/>
          </p:nvSpPr>
          <p:spPr>
            <a:xfrm>
              <a:off x="304800" y="4191000"/>
              <a:ext cx="2476500" cy="20574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z="1600"/>
                <a:t>Triangle constructor object</a:t>
              </a:r>
            </a:p>
          </p:txBody>
        </p:sp>
        <p:sp>
          <p:nvSpPr>
            <p:cNvPr id="35" name="Rectangle 34"/>
            <p:cNvSpPr/>
            <p:nvPr/>
          </p:nvSpPr>
          <p:spPr>
            <a:xfrm>
              <a:off x="526896" y="4648200"/>
              <a:ext cx="959004" cy="1371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1400" smtClean="0"/>
                <a:t>side</a:t>
              </a:r>
            </a:p>
            <a:p>
              <a:r>
                <a:rPr lang="en-US" sz="1400" smtClean="0"/>
                <a:t>height</a:t>
              </a:r>
            </a:p>
          </p:txBody>
        </p:sp>
        <p:sp>
          <p:nvSpPr>
            <p:cNvPr id="36" name="Rectangle 35"/>
            <p:cNvSpPr/>
            <p:nvPr/>
          </p:nvSpPr>
          <p:spPr>
            <a:xfrm>
              <a:off x="1638300" y="4648200"/>
              <a:ext cx="959004" cy="13716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smtClean="0"/>
                <a:t>Prototype</a:t>
              </a:r>
              <a:endParaRPr lang="en-US" sz="1400"/>
            </a:p>
          </p:txBody>
        </p:sp>
      </p:grpSp>
      <p:cxnSp>
        <p:nvCxnSpPr>
          <p:cNvPr id="37" name="Straight Connector 36"/>
          <p:cNvCxnSpPr>
            <a:stCxn id="8" idx="2"/>
            <a:endCxn id="36" idx="0"/>
          </p:cNvCxnSpPr>
          <p:nvPr/>
        </p:nvCxnSpPr>
        <p:spPr>
          <a:xfrm>
            <a:off x="2117802" y="3342415"/>
            <a:ext cx="0" cy="1522883"/>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15" name="Elbow Connector 14"/>
          <p:cNvCxnSpPr>
            <a:stCxn id="30" idx="3"/>
            <a:endCxn id="18" idx="1"/>
          </p:cNvCxnSpPr>
          <p:nvPr/>
        </p:nvCxnSpPr>
        <p:spPr>
          <a:xfrm flipV="1">
            <a:off x="5638800" y="2764951"/>
            <a:ext cx="2095500" cy="2689460"/>
          </a:xfrm>
          <a:prstGeom prst="bentConnector3">
            <a:avLst>
              <a:gd name="adj1" fmla="val 50000"/>
            </a:avLst>
          </a:prstGeom>
          <a:ln>
            <a:prstDash val="dash"/>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13" name="Elbow Connector 12"/>
          <p:cNvCxnSpPr>
            <a:stCxn id="36" idx="3"/>
            <a:endCxn id="12" idx="1"/>
          </p:cNvCxnSpPr>
          <p:nvPr/>
        </p:nvCxnSpPr>
        <p:spPr>
          <a:xfrm flipV="1">
            <a:off x="2597304" y="2764951"/>
            <a:ext cx="2090855" cy="2708509"/>
          </a:xfrm>
          <a:prstGeom prst="bentConnector3">
            <a:avLst>
              <a:gd name="adj1" fmla="val 50000"/>
            </a:avLst>
          </a:prstGeom>
          <a:ln>
            <a:prstDash val="dash"/>
            <a:headEnd type="none" w="med" len="med"/>
            <a:tailEnd type="none"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xmlns="" val="2082304333"/>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Inheritance (cont.)</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99244" y="1373188"/>
            <a:ext cx="3601356" cy="5180012"/>
          </a:xfrm>
          <a:prstGeom prst="rect">
            <a:avLst/>
          </a:prstGeom>
          <a:ln w="28575">
            <a:solidFill>
              <a:schemeClr val="accent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Lst>
        </p:spPr>
      </p:pic>
      <p:sp>
        <p:nvSpPr>
          <p:cNvPr id="4" name="Rectangle 3"/>
          <p:cNvSpPr/>
          <p:nvPr/>
        </p:nvSpPr>
        <p:spPr>
          <a:xfrm>
            <a:off x="5105400" y="2209800"/>
            <a:ext cx="3048000" cy="350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t>The previous solution poses a problem: all </a:t>
            </a:r>
            <a:r>
              <a:rPr lang="en-US" sz="1200"/>
              <a:t>prototypes point to the same </a:t>
            </a:r>
            <a:r>
              <a:rPr lang="en-US" sz="1200" smtClean="0"/>
              <a:t>object </a:t>
            </a:r>
            <a:r>
              <a:rPr lang="en-US" sz="1200"/>
              <a:t>and the parents get children's </a:t>
            </a:r>
            <a:r>
              <a:rPr lang="en-US" sz="1200" smtClean="0"/>
              <a:t>properties. </a:t>
            </a:r>
          </a:p>
          <a:p>
            <a:endParaRPr lang="en-US" sz="1200"/>
          </a:p>
          <a:p>
            <a:r>
              <a:rPr lang="en-US" sz="1200" smtClean="0"/>
              <a:t>We can solve this using an intermediary in </a:t>
            </a:r>
            <a:r>
              <a:rPr lang="en-US" sz="1200"/>
              <a:t>the form of a temporary constructor </a:t>
            </a:r>
            <a:r>
              <a:rPr lang="en-US" sz="1200" smtClean="0"/>
              <a:t>function:</a:t>
            </a:r>
          </a:p>
          <a:p>
            <a:r>
              <a:rPr lang="en-US" sz="1200" smtClean="0"/>
              <a:t>- Create an </a:t>
            </a:r>
            <a:r>
              <a:rPr lang="en-US" sz="1200"/>
              <a:t>empty function </a:t>
            </a:r>
            <a:r>
              <a:rPr lang="en-US" sz="1200">
                <a:solidFill>
                  <a:srgbClr val="FFFF00"/>
                </a:solidFill>
              </a:rPr>
              <a:t>F() </a:t>
            </a:r>
            <a:endParaRPr lang="en-US" sz="1200" smtClean="0">
              <a:solidFill>
                <a:srgbClr val="FFFF00"/>
              </a:solidFill>
            </a:endParaRPr>
          </a:p>
          <a:p>
            <a:r>
              <a:rPr lang="en-US" sz="1200" smtClean="0"/>
              <a:t>- Set its </a:t>
            </a:r>
            <a:r>
              <a:rPr lang="en-US" sz="1200"/>
              <a:t>prototype to the prototype of the </a:t>
            </a:r>
            <a:r>
              <a:rPr lang="en-US" sz="1200" smtClean="0"/>
              <a:t>parent constructor</a:t>
            </a:r>
          </a:p>
          <a:p>
            <a:r>
              <a:rPr lang="en-US" sz="1200" smtClean="0"/>
              <a:t>- Set </a:t>
            </a:r>
            <a:r>
              <a:rPr lang="en-US" sz="1200" smtClean="0">
                <a:solidFill>
                  <a:srgbClr val="FFFF00"/>
                </a:solidFill>
              </a:rPr>
              <a:t>new </a:t>
            </a:r>
            <a:r>
              <a:rPr lang="en-US" sz="1200">
                <a:solidFill>
                  <a:srgbClr val="FFFF00"/>
                </a:solidFill>
              </a:rPr>
              <a:t>F() </a:t>
            </a:r>
            <a:r>
              <a:rPr lang="en-US" sz="1200" smtClean="0"/>
              <a:t>to </a:t>
            </a:r>
            <a:r>
              <a:rPr lang="en-US" sz="1200"/>
              <a:t>the prototype of the </a:t>
            </a:r>
            <a:r>
              <a:rPr lang="en-US" sz="1200" smtClean="0"/>
              <a:t>child constructor (</a:t>
            </a:r>
            <a:r>
              <a:rPr lang="en-US" sz="1200" smtClean="0">
                <a:solidFill>
                  <a:srgbClr val="FFFF00"/>
                </a:solidFill>
              </a:rPr>
              <a:t>new F() </a:t>
            </a:r>
            <a:r>
              <a:rPr lang="en-US" sz="1200" smtClean="0"/>
              <a:t>creates </a:t>
            </a:r>
            <a:r>
              <a:rPr lang="en-US" sz="1200"/>
              <a:t>objects that have no properties of </a:t>
            </a:r>
            <a:r>
              <a:rPr lang="en-US" sz="1200" smtClean="0"/>
              <a:t>their </a:t>
            </a:r>
            <a:r>
              <a:rPr lang="en-US" sz="1200"/>
              <a:t>own, but inherit everything from the parent's </a:t>
            </a:r>
            <a:r>
              <a:rPr lang="en-US" sz="1200" smtClean="0"/>
              <a:t>prototype)</a:t>
            </a:r>
          </a:p>
          <a:p>
            <a:endParaRPr lang="en-US" sz="1200" smtClean="0"/>
          </a:p>
          <a:p>
            <a:r>
              <a:rPr lang="en-US" sz="1200" smtClean="0"/>
              <a:t>This </a:t>
            </a:r>
            <a:r>
              <a:rPr lang="en-US" sz="1200"/>
              <a:t>approach supports the idea that only </a:t>
            </a:r>
            <a:r>
              <a:rPr lang="en-US" sz="1200" smtClean="0"/>
              <a:t>properties </a:t>
            </a:r>
            <a:r>
              <a:rPr lang="en-US" sz="1200"/>
              <a:t>and methods </a:t>
            </a:r>
            <a:r>
              <a:rPr lang="en-US" sz="1200" smtClean="0"/>
              <a:t>added </a:t>
            </a:r>
            <a:r>
              <a:rPr lang="en-US" sz="1200"/>
              <a:t>to the prototype should be inherited, and own properties should </a:t>
            </a:r>
            <a:r>
              <a:rPr lang="en-US" sz="1200" smtClean="0"/>
              <a:t>not. </a:t>
            </a:r>
            <a:endParaRPr lang="en-US" sz="1200"/>
          </a:p>
        </p:txBody>
      </p:sp>
    </p:spTree>
    <p:extLst>
      <p:ext uri="{BB962C8B-B14F-4D97-AF65-F5344CB8AC3E}">
        <p14:creationId xmlns:p14="http://schemas.microsoft.com/office/powerpoint/2010/main" xmlns="" val="2063025046"/>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Inheritance (cont.)</a:t>
            </a:r>
            <a:endParaRPr lang="en-US"/>
          </a:p>
        </p:txBody>
      </p:sp>
      <p:grpSp>
        <p:nvGrpSpPr>
          <p:cNvPr id="7" name="Group 6"/>
          <p:cNvGrpSpPr/>
          <p:nvPr/>
        </p:nvGrpSpPr>
        <p:grpSpPr>
          <a:xfrm>
            <a:off x="304800" y="1600200"/>
            <a:ext cx="2476500" cy="1455390"/>
            <a:chOff x="304800" y="4191000"/>
            <a:chExt cx="2476500" cy="2057400"/>
          </a:xfrm>
        </p:grpSpPr>
        <p:sp>
          <p:nvSpPr>
            <p:cNvPr id="3" name="Rectangle 2"/>
            <p:cNvSpPr/>
            <p:nvPr/>
          </p:nvSpPr>
          <p:spPr>
            <a:xfrm>
              <a:off x="304800" y="4191000"/>
              <a:ext cx="2476500" cy="20574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z="1600"/>
                <a:t>Triangle object</a:t>
              </a:r>
            </a:p>
          </p:txBody>
        </p:sp>
        <p:sp>
          <p:nvSpPr>
            <p:cNvPr id="4" name="Rectangle 3"/>
            <p:cNvSpPr/>
            <p:nvPr/>
          </p:nvSpPr>
          <p:spPr>
            <a:xfrm>
              <a:off x="526896" y="4648200"/>
              <a:ext cx="959004" cy="1371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1400" smtClean="0"/>
                <a:t>side</a:t>
              </a:r>
            </a:p>
            <a:p>
              <a:r>
                <a:rPr lang="en-US" sz="1400" smtClean="0"/>
                <a:t>height</a:t>
              </a:r>
            </a:p>
          </p:txBody>
        </p:sp>
        <p:sp>
          <p:nvSpPr>
            <p:cNvPr id="8" name="Rectangle 7"/>
            <p:cNvSpPr/>
            <p:nvPr/>
          </p:nvSpPr>
          <p:spPr>
            <a:xfrm>
              <a:off x="1638300" y="4648200"/>
              <a:ext cx="959004" cy="13716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a:t>Prototype</a:t>
              </a:r>
            </a:p>
          </p:txBody>
        </p:sp>
      </p:grpSp>
      <p:grpSp>
        <p:nvGrpSpPr>
          <p:cNvPr id="5" name="Group 4"/>
          <p:cNvGrpSpPr/>
          <p:nvPr/>
        </p:nvGrpSpPr>
        <p:grpSpPr>
          <a:xfrm>
            <a:off x="3354659" y="1632392"/>
            <a:ext cx="2476500" cy="1428440"/>
            <a:chOff x="838200" y="3352800"/>
            <a:chExt cx="2476500" cy="2019300"/>
          </a:xfrm>
        </p:grpSpPr>
        <p:sp>
          <p:nvSpPr>
            <p:cNvPr id="10" name="Rectangle 9"/>
            <p:cNvSpPr/>
            <p:nvPr/>
          </p:nvSpPr>
          <p:spPr>
            <a:xfrm>
              <a:off x="838200" y="3352800"/>
              <a:ext cx="2476500" cy="20193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z="1600" smtClean="0"/>
                <a:t>F constructor object</a:t>
              </a:r>
              <a:endParaRPr lang="en-US" sz="1600"/>
            </a:p>
          </p:txBody>
        </p:sp>
        <p:sp>
          <p:nvSpPr>
            <p:cNvPr id="11" name="Rectangle 10"/>
            <p:cNvSpPr/>
            <p:nvPr/>
          </p:nvSpPr>
          <p:spPr>
            <a:xfrm>
              <a:off x="1066800" y="3810000"/>
              <a:ext cx="952500" cy="13335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a:t>Always </a:t>
              </a:r>
              <a:r>
                <a:rPr lang="en-US" sz="1400" smtClean="0"/>
                <a:t>empty</a:t>
              </a:r>
              <a:endParaRPr lang="en-US" sz="1400"/>
            </a:p>
          </p:txBody>
        </p:sp>
        <p:sp>
          <p:nvSpPr>
            <p:cNvPr id="12" name="Rectangle 11"/>
            <p:cNvSpPr/>
            <p:nvPr/>
          </p:nvSpPr>
          <p:spPr>
            <a:xfrm>
              <a:off x="2171700" y="3810000"/>
              <a:ext cx="952500" cy="13335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smtClean="0"/>
                <a:t>Prototype</a:t>
              </a:r>
              <a:endParaRPr lang="en-US" sz="1400"/>
            </a:p>
          </p:txBody>
        </p:sp>
      </p:grpSp>
      <p:grpSp>
        <p:nvGrpSpPr>
          <p:cNvPr id="14" name="Group 13"/>
          <p:cNvGrpSpPr/>
          <p:nvPr/>
        </p:nvGrpSpPr>
        <p:grpSpPr>
          <a:xfrm>
            <a:off x="6400800" y="1632392"/>
            <a:ext cx="2476500" cy="1428440"/>
            <a:chOff x="838200" y="3352800"/>
            <a:chExt cx="2476500" cy="2019300"/>
          </a:xfrm>
        </p:grpSpPr>
        <p:sp>
          <p:nvSpPr>
            <p:cNvPr id="16" name="Rectangle 15"/>
            <p:cNvSpPr/>
            <p:nvPr/>
          </p:nvSpPr>
          <p:spPr>
            <a:xfrm>
              <a:off x="838200" y="3352800"/>
              <a:ext cx="2476500" cy="20193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z="1600"/>
                <a:t>F constructor </a:t>
              </a:r>
              <a:r>
                <a:rPr lang="en-US" sz="1600" smtClean="0"/>
                <a:t>object</a:t>
              </a:r>
              <a:endParaRPr lang="en-US" sz="1600"/>
            </a:p>
          </p:txBody>
        </p:sp>
        <p:sp>
          <p:nvSpPr>
            <p:cNvPr id="17" name="Rectangle 16"/>
            <p:cNvSpPr/>
            <p:nvPr/>
          </p:nvSpPr>
          <p:spPr>
            <a:xfrm>
              <a:off x="1066800" y="3810000"/>
              <a:ext cx="952500" cy="13335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a:t>Always </a:t>
              </a:r>
              <a:r>
                <a:rPr lang="en-US" sz="1400" smtClean="0"/>
                <a:t>empty</a:t>
              </a:r>
              <a:endParaRPr lang="en-US" sz="1400"/>
            </a:p>
          </p:txBody>
        </p:sp>
        <p:sp>
          <p:nvSpPr>
            <p:cNvPr id="18" name="Rectangle 17"/>
            <p:cNvSpPr/>
            <p:nvPr/>
          </p:nvSpPr>
          <p:spPr>
            <a:xfrm>
              <a:off x="2171700" y="3810000"/>
              <a:ext cx="952500" cy="13335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a:t>Prototype</a:t>
              </a:r>
            </a:p>
          </p:txBody>
        </p:sp>
      </p:grpSp>
      <p:grpSp>
        <p:nvGrpSpPr>
          <p:cNvPr id="23" name="Group 22"/>
          <p:cNvGrpSpPr/>
          <p:nvPr/>
        </p:nvGrpSpPr>
        <p:grpSpPr>
          <a:xfrm>
            <a:off x="6400800" y="4910860"/>
            <a:ext cx="2476500" cy="1457144"/>
            <a:chOff x="838200" y="3352800"/>
            <a:chExt cx="2476500" cy="2019300"/>
          </a:xfrm>
        </p:grpSpPr>
        <p:sp>
          <p:nvSpPr>
            <p:cNvPr id="24" name="Rectangle 23"/>
            <p:cNvSpPr/>
            <p:nvPr/>
          </p:nvSpPr>
          <p:spPr>
            <a:xfrm>
              <a:off x="838200" y="3352800"/>
              <a:ext cx="2476500" cy="20193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z="1600"/>
                <a:t>Shape </a:t>
              </a:r>
              <a:r>
                <a:rPr lang="en-US" sz="1600" smtClean="0"/>
                <a:t>constructor object</a:t>
              </a:r>
              <a:endParaRPr lang="en-US" sz="1600"/>
            </a:p>
          </p:txBody>
        </p:sp>
        <p:sp>
          <p:nvSpPr>
            <p:cNvPr id="25" name="Rectangle 24"/>
            <p:cNvSpPr/>
            <p:nvPr/>
          </p:nvSpPr>
          <p:spPr>
            <a:xfrm>
              <a:off x="1066800" y="3810000"/>
              <a:ext cx="952500" cy="13335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endParaRPr lang="en-US" sz="1400"/>
            </a:p>
          </p:txBody>
        </p:sp>
        <p:sp>
          <p:nvSpPr>
            <p:cNvPr id="26" name="Rectangle 25"/>
            <p:cNvSpPr/>
            <p:nvPr/>
          </p:nvSpPr>
          <p:spPr>
            <a:xfrm>
              <a:off x="2171700" y="3810000"/>
              <a:ext cx="952500" cy="13335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r>
                <a:rPr lang="en-US" sz="1400" smtClean="0"/>
                <a:t>name</a:t>
              </a:r>
            </a:p>
            <a:p>
              <a:endParaRPr lang="en-US" sz="1400" smtClean="0"/>
            </a:p>
            <a:p>
              <a:r>
                <a:rPr lang="en-US" sz="1400" smtClean="0"/>
                <a:t>toString()</a:t>
              </a:r>
            </a:p>
          </p:txBody>
        </p:sp>
      </p:grpSp>
      <p:grpSp>
        <p:nvGrpSpPr>
          <p:cNvPr id="27" name="Group 26"/>
          <p:cNvGrpSpPr/>
          <p:nvPr/>
        </p:nvGrpSpPr>
        <p:grpSpPr>
          <a:xfrm>
            <a:off x="3352800" y="4910860"/>
            <a:ext cx="2476500" cy="1457144"/>
            <a:chOff x="838200" y="3352800"/>
            <a:chExt cx="2476500" cy="2019300"/>
          </a:xfrm>
        </p:grpSpPr>
        <p:sp>
          <p:nvSpPr>
            <p:cNvPr id="28" name="Rectangle 27"/>
            <p:cNvSpPr/>
            <p:nvPr/>
          </p:nvSpPr>
          <p:spPr>
            <a:xfrm>
              <a:off x="838200" y="3352800"/>
              <a:ext cx="2476500" cy="20193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z="1400"/>
                <a:t>TwoDShape constructor </a:t>
              </a:r>
              <a:r>
                <a:rPr lang="en-US" sz="1400" smtClean="0"/>
                <a:t>object</a:t>
              </a:r>
              <a:endParaRPr lang="en-US" sz="1400"/>
            </a:p>
          </p:txBody>
        </p:sp>
        <p:sp>
          <p:nvSpPr>
            <p:cNvPr id="29" name="Rectangle 28"/>
            <p:cNvSpPr/>
            <p:nvPr/>
          </p:nvSpPr>
          <p:spPr>
            <a:xfrm>
              <a:off x="1066800" y="3810000"/>
              <a:ext cx="952500" cy="13335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endParaRPr lang="en-US" sz="1400" smtClean="0"/>
            </a:p>
          </p:txBody>
        </p:sp>
        <p:sp>
          <p:nvSpPr>
            <p:cNvPr id="30" name="Rectangle 29"/>
            <p:cNvSpPr/>
            <p:nvPr/>
          </p:nvSpPr>
          <p:spPr>
            <a:xfrm>
              <a:off x="2171700" y="3810000"/>
              <a:ext cx="952500" cy="13335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smtClean="0"/>
                <a:t>Prototype</a:t>
              </a:r>
              <a:endParaRPr lang="en-US" sz="1400"/>
            </a:p>
          </p:txBody>
        </p:sp>
      </p:grpSp>
      <p:grpSp>
        <p:nvGrpSpPr>
          <p:cNvPr id="33" name="Group 32"/>
          <p:cNvGrpSpPr/>
          <p:nvPr/>
        </p:nvGrpSpPr>
        <p:grpSpPr>
          <a:xfrm>
            <a:off x="304800" y="4916164"/>
            <a:ext cx="2476500" cy="1484636"/>
            <a:chOff x="304800" y="4191000"/>
            <a:chExt cx="2476500" cy="2057400"/>
          </a:xfrm>
        </p:grpSpPr>
        <p:sp>
          <p:nvSpPr>
            <p:cNvPr id="34" name="Rectangle 33"/>
            <p:cNvSpPr/>
            <p:nvPr/>
          </p:nvSpPr>
          <p:spPr>
            <a:xfrm>
              <a:off x="304800" y="4191000"/>
              <a:ext cx="2476500" cy="20574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z="1600"/>
                <a:t>Triangle constructor object</a:t>
              </a:r>
            </a:p>
          </p:txBody>
        </p:sp>
        <p:sp>
          <p:nvSpPr>
            <p:cNvPr id="35" name="Rectangle 34"/>
            <p:cNvSpPr/>
            <p:nvPr/>
          </p:nvSpPr>
          <p:spPr>
            <a:xfrm>
              <a:off x="526896" y="4648200"/>
              <a:ext cx="959004" cy="1371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1400" smtClean="0"/>
                <a:t>side</a:t>
              </a:r>
            </a:p>
            <a:p>
              <a:r>
                <a:rPr lang="en-US" sz="1400" smtClean="0"/>
                <a:t>height</a:t>
              </a:r>
            </a:p>
          </p:txBody>
        </p:sp>
        <p:sp>
          <p:nvSpPr>
            <p:cNvPr id="36" name="Rectangle 35"/>
            <p:cNvSpPr/>
            <p:nvPr/>
          </p:nvSpPr>
          <p:spPr>
            <a:xfrm>
              <a:off x="1638300" y="4648200"/>
              <a:ext cx="959004" cy="13716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smtClean="0"/>
                <a:t>Prototype</a:t>
              </a:r>
              <a:endParaRPr lang="en-US" sz="1400"/>
            </a:p>
          </p:txBody>
        </p:sp>
      </p:grpSp>
      <p:cxnSp>
        <p:nvCxnSpPr>
          <p:cNvPr id="37" name="Straight Connector 36"/>
          <p:cNvCxnSpPr>
            <a:stCxn id="8" idx="2"/>
            <a:endCxn id="36" idx="0"/>
          </p:cNvCxnSpPr>
          <p:nvPr/>
        </p:nvCxnSpPr>
        <p:spPr>
          <a:xfrm>
            <a:off x="2117802" y="2893880"/>
            <a:ext cx="0" cy="2352203"/>
          </a:xfrm>
          <a:prstGeom prst="line">
            <a:avLst/>
          </a:prstGeom>
          <a:ln>
            <a:prstDash val="dash"/>
          </a:ln>
        </p:spPr>
        <p:style>
          <a:lnRef idx="3">
            <a:schemeClr val="accent2"/>
          </a:lnRef>
          <a:fillRef idx="0">
            <a:schemeClr val="accent2"/>
          </a:fillRef>
          <a:effectRef idx="2">
            <a:schemeClr val="accent2"/>
          </a:effectRef>
          <a:fontRef idx="minor">
            <a:schemeClr val="tx1"/>
          </a:fontRef>
        </p:style>
      </p:cxnSp>
      <p:grpSp>
        <p:nvGrpSpPr>
          <p:cNvPr id="38" name="Group 37"/>
          <p:cNvGrpSpPr/>
          <p:nvPr/>
        </p:nvGrpSpPr>
        <p:grpSpPr>
          <a:xfrm>
            <a:off x="3352799" y="3429000"/>
            <a:ext cx="2478359" cy="1131970"/>
            <a:chOff x="304800" y="4191000"/>
            <a:chExt cx="2292504" cy="2057400"/>
          </a:xfrm>
        </p:grpSpPr>
        <p:sp>
          <p:nvSpPr>
            <p:cNvPr id="39" name="Rectangle 38"/>
            <p:cNvSpPr/>
            <p:nvPr/>
          </p:nvSpPr>
          <p:spPr>
            <a:xfrm>
              <a:off x="304800" y="4191000"/>
              <a:ext cx="2292504" cy="20574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z="1600" smtClean="0"/>
                <a:t>F object</a:t>
              </a:r>
              <a:endParaRPr lang="en-US" sz="1600"/>
            </a:p>
          </p:txBody>
        </p:sp>
        <p:sp>
          <p:nvSpPr>
            <p:cNvPr id="40" name="Rectangle 39"/>
            <p:cNvSpPr/>
            <p:nvPr/>
          </p:nvSpPr>
          <p:spPr>
            <a:xfrm>
              <a:off x="465563" y="4866561"/>
              <a:ext cx="853067" cy="115324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1400" smtClean="0"/>
                <a:t>name</a:t>
              </a:r>
            </a:p>
            <a:p>
              <a:r>
                <a:rPr lang="en-US" sz="1400" smtClean="0"/>
                <a:t>getArea()</a:t>
              </a:r>
              <a:endParaRPr lang="en-US" sz="1400"/>
            </a:p>
          </p:txBody>
        </p:sp>
        <p:sp>
          <p:nvSpPr>
            <p:cNvPr id="41" name="Rectangle 40"/>
            <p:cNvSpPr/>
            <p:nvPr/>
          </p:nvSpPr>
          <p:spPr>
            <a:xfrm>
              <a:off x="1487759" y="4866561"/>
              <a:ext cx="959004" cy="115324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a:t>Prototype</a:t>
              </a:r>
            </a:p>
          </p:txBody>
        </p:sp>
      </p:grpSp>
      <p:grpSp>
        <p:nvGrpSpPr>
          <p:cNvPr id="42" name="Group 41"/>
          <p:cNvGrpSpPr/>
          <p:nvPr/>
        </p:nvGrpSpPr>
        <p:grpSpPr>
          <a:xfrm>
            <a:off x="6546696" y="3429000"/>
            <a:ext cx="2292504" cy="1131970"/>
            <a:chOff x="304800" y="4191000"/>
            <a:chExt cx="2292504" cy="2057400"/>
          </a:xfrm>
        </p:grpSpPr>
        <p:sp>
          <p:nvSpPr>
            <p:cNvPr id="43" name="Rectangle 42"/>
            <p:cNvSpPr/>
            <p:nvPr/>
          </p:nvSpPr>
          <p:spPr>
            <a:xfrm>
              <a:off x="304800" y="4191000"/>
              <a:ext cx="2292504" cy="20574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z="1600" smtClean="0"/>
                <a:t>F object</a:t>
              </a:r>
              <a:endParaRPr lang="en-US" sz="1600"/>
            </a:p>
          </p:txBody>
        </p:sp>
        <p:sp>
          <p:nvSpPr>
            <p:cNvPr id="44" name="Rectangle 43"/>
            <p:cNvSpPr/>
            <p:nvPr/>
          </p:nvSpPr>
          <p:spPr>
            <a:xfrm>
              <a:off x="465563" y="4866561"/>
              <a:ext cx="853067" cy="115324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1400" smtClean="0"/>
                <a:t>name</a:t>
              </a:r>
            </a:p>
          </p:txBody>
        </p:sp>
        <p:sp>
          <p:nvSpPr>
            <p:cNvPr id="45" name="Rectangle 44"/>
            <p:cNvSpPr/>
            <p:nvPr/>
          </p:nvSpPr>
          <p:spPr>
            <a:xfrm>
              <a:off x="1487759" y="4866561"/>
              <a:ext cx="959004" cy="115324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a:t>Prototype</a:t>
              </a:r>
            </a:p>
          </p:txBody>
        </p:sp>
      </p:grpSp>
      <p:cxnSp>
        <p:nvCxnSpPr>
          <p:cNvPr id="32" name="Straight Connector 31"/>
          <p:cNvCxnSpPr>
            <a:stCxn id="12" idx="2"/>
            <a:endCxn id="41" idx="0"/>
          </p:cNvCxnSpPr>
          <p:nvPr/>
        </p:nvCxnSpPr>
        <p:spPr>
          <a:xfrm flipH="1">
            <a:off x="5150037" y="2899121"/>
            <a:ext cx="14372" cy="901569"/>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31" name="Straight Connector 30"/>
          <p:cNvCxnSpPr>
            <a:stCxn id="18" idx="2"/>
            <a:endCxn id="45" idx="0"/>
          </p:cNvCxnSpPr>
          <p:nvPr/>
        </p:nvCxnSpPr>
        <p:spPr>
          <a:xfrm flipH="1">
            <a:off x="8209157" y="2899121"/>
            <a:ext cx="1393" cy="901569"/>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15" name="Elbow Connector 14"/>
          <p:cNvCxnSpPr>
            <a:stCxn id="30" idx="3"/>
            <a:endCxn id="43" idx="1"/>
          </p:cNvCxnSpPr>
          <p:nvPr/>
        </p:nvCxnSpPr>
        <p:spPr>
          <a:xfrm flipV="1">
            <a:off x="5638800" y="3994985"/>
            <a:ext cx="907896" cy="1726927"/>
          </a:xfrm>
          <a:prstGeom prst="bentConnector3">
            <a:avLst>
              <a:gd name="adj1" fmla="val 50000"/>
            </a:avLst>
          </a:prstGeom>
          <a:ln>
            <a:prstDash val="solid"/>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46" name="Straight Connector 45"/>
          <p:cNvCxnSpPr>
            <a:stCxn id="45" idx="2"/>
            <a:endCxn id="26" idx="0"/>
          </p:cNvCxnSpPr>
          <p:nvPr/>
        </p:nvCxnSpPr>
        <p:spPr>
          <a:xfrm>
            <a:off x="8209157" y="4435196"/>
            <a:ext cx="1393" cy="805583"/>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47" name="Straight Connector 46"/>
          <p:cNvCxnSpPr>
            <a:stCxn id="41" idx="2"/>
            <a:endCxn id="30" idx="0"/>
          </p:cNvCxnSpPr>
          <p:nvPr/>
        </p:nvCxnSpPr>
        <p:spPr>
          <a:xfrm>
            <a:off x="5150037" y="4435196"/>
            <a:ext cx="12513" cy="805583"/>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13" name="Elbow Connector 12"/>
          <p:cNvCxnSpPr>
            <a:stCxn id="36" idx="3"/>
            <a:endCxn id="39" idx="1"/>
          </p:cNvCxnSpPr>
          <p:nvPr/>
        </p:nvCxnSpPr>
        <p:spPr>
          <a:xfrm flipV="1">
            <a:off x="2597304" y="3994985"/>
            <a:ext cx="755495" cy="1745977"/>
          </a:xfrm>
          <a:prstGeom prst="bentConnector3">
            <a:avLst>
              <a:gd name="adj1" fmla="val 50000"/>
            </a:avLst>
          </a:prstGeom>
          <a:ln>
            <a:prstDash val="solid"/>
            <a:headEnd type="none" w="med" len="med"/>
            <a:tailEnd type="arrow"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xmlns="" val="2083364575"/>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TO-DO list</a:t>
            </a:r>
            <a:endParaRPr lang="en-US"/>
          </a:p>
        </p:txBody>
      </p:sp>
      <p:sp>
        <p:nvSpPr>
          <p:cNvPr id="3" name="Content Placeholder 2"/>
          <p:cNvSpPr>
            <a:spLocks noGrp="1"/>
          </p:cNvSpPr>
          <p:nvPr>
            <p:ph idx="1"/>
          </p:nvPr>
        </p:nvSpPr>
        <p:spPr/>
        <p:txBody>
          <a:bodyPr/>
          <a:lstStyle/>
          <a:p>
            <a:r>
              <a:rPr lang="en-US" strike="sngStrike" smtClean="0"/>
              <a:t>Define JavaScript</a:t>
            </a:r>
          </a:p>
          <a:p>
            <a:r>
              <a:rPr lang="en-US" strike="sngStrike"/>
              <a:t>Set up environment</a:t>
            </a:r>
          </a:p>
          <a:p>
            <a:r>
              <a:rPr lang="en-US" b="1">
                <a:solidFill>
                  <a:srgbClr val="0070C0"/>
                </a:solidFill>
              </a:rPr>
              <a:t>Revisit OOP concepts</a:t>
            </a:r>
          </a:p>
          <a:p>
            <a:r>
              <a:rPr lang="en-US" smtClean="0">
                <a:solidFill>
                  <a:schemeClr val="bg1">
                    <a:lumMod val="65000"/>
                  </a:schemeClr>
                </a:solidFill>
              </a:rPr>
              <a:t>Look at JavaScript basics</a:t>
            </a:r>
          </a:p>
          <a:p>
            <a:r>
              <a:rPr lang="en-US">
                <a:solidFill>
                  <a:schemeClr val="bg1">
                    <a:lumMod val="65000"/>
                  </a:schemeClr>
                </a:solidFill>
              </a:rPr>
              <a:t>Delve into JavaScript’s core concepts and concerns</a:t>
            </a:r>
          </a:p>
          <a:p>
            <a:endParaRPr lang="en-US"/>
          </a:p>
        </p:txBody>
      </p:sp>
    </p:spTree>
    <p:extLst>
      <p:ext uri="{BB962C8B-B14F-4D97-AF65-F5344CB8AC3E}">
        <p14:creationId xmlns:p14="http://schemas.microsoft.com/office/powerpoint/2010/main" xmlns="" val="3159362641"/>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FF00"/>
                </a:solidFill>
              </a:rPr>
              <a:t>Uber </a:t>
            </a:r>
            <a:r>
              <a:rPr lang="en-US" smtClean="0"/>
              <a:t>– Access to the parent</a:t>
            </a:r>
            <a:endParaRPr lang="en-US"/>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14400" y="1600200"/>
            <a:ext cx="5487988" cy="4756346"/>
          </a:xfrm>
          <a:prstGeom prst="rect">
            <a:avLst/>
          </a:prstGeom>
          <a:ln w="28575">
            <a:solidFill>
              <a:schemeClr val="accent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Lst>
        </p:spPr>
      </p:pic>
      <p:sp>
        <p:nvSpPr>
          <p:cNvPr id="4" name="Rectangle 3"/>
          <p:cNvSpPr/>
          <p:nvPr/>
        </p:nvSpPr>
        <p:spPr>
          <a:xfrm>
            <a:off x="5257800" y="3657600"/>
            <a:ext cx="30480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t>In JavaScript, there is no </a:t>
            </a:r>
            <a:r>
              <a:rPr lang="en-US" sz="1200" smtClean="0"/>
              <a:t>special syntax for a child to access its parent’s methods (like </a:t>
            </a:r>
            <a:r>
              <a:rPr lang="en-US" sz="1200" smtClean="0">
                <a:solidFill>
                  <a:srgbClr val="FFFF00"/>
                </a:solidFill>
              </a:rPr>
              <a:t>super</a:t>
            </a:r>
            <a:r>
              <a:rPr lang="en-US" sz="1200" smtClean="0"/>
              <a:t> in Java), </a:t>
            </a:r>
            <a:r>
              <a:rPr lang="en-US" sz="1200"/>
              <a:t>but it's easy to achieve the same </a:t>
            </a:r>
            <a:r>
              <a:rPr lang="en-US" sz="1200" smtClean="0"/>
              <a:t>functionality by, for example, creating </a:t>
            </a:r>
            <a:r>
              <a:rPr lang="en-US" sz="1200"/>
              <a:t>an </a:t>
            </a:r>
            <a:r>
              <a:rPr lang="en-US" sz="1200">
                <a:solidFill>
                  <a:srgbClr val="FFFF00"/>
                </a:solidFill>
              </a:rPr>
              <a:t>uber</a:t>
            </a:r>
            <a:r>
              <a:rPr lang="en-US" sz="1200"/>
              <a:t> property that points to the parent's prototype </a:t>
            </a:r>
            <a:r>
              <a:rPr lang="en-US" sz="1200" smtClean="0"/>
              <a:t>object.</a:t>
            </a:r>
          </a:p>
          <a:p>
            <a:endParaRPr lang="en-US" sz="1200"/>
          </a:p>
          <a:p>
            <a:r>
              <a:rPr lang="en-US" sz="1200"/>
              <a:t>Actually, </a:t>
            </a:r>
            <a:r>
              <a:rPr lang="en-US" sz="1200" smtClean="0">
                <a:solidFill>
                  <a:srgbClr val="FFFF00"/>
                </a:solidFill>
              </a:rPr>
              <a:t>uber</a:t>
            </a:r>
            <a:r>
              <a:rPr lang="en-US" sz="1200" smtClean="0"/>
              <a:t> can be replaced by any other name, but should not be “</a:t>
            </a:r>
            <a:r>
              <a:rPr lang="en-US" sz="1200" smtClean="0">
                <a:solidFill>
                  <a:srgbClr val="FFFF00"/>
                </a:solidFill>
              </a:rPr>
              <a:t>superclass</a:t>
            </a:r>
            <a:r>
              <a:rPr lang="en-US" sz="1200" smtClean="0"/>
              <a:t>” or “</a:t>
            </a:r>
            <a:r>
              <a:rPr lang="en-US" sz="1200" smtClean="0">
                <a:solidFill>
                  <a:srgbClr val="FFFF00"/>
                </a:solidFill>
              </a:rPr>
              <a:t>super</a:t>
            </a:r>
            <a:r>
              <a:rPr lang="en-US" sz="1200" smtClean="0"/>
              <a:t>”. (The </a:t>
            </a:r>
            <a:r>
              <a:rPr lang="en-US" sz="1200"/>
              <a:t>German word "</a:t>
            </a:r>
            <a:r>
              <a:rPr lang="en-US" sz="1200">
                <a:solidFill>
                  <a:srgbClr val="FFFF00"/>
                </a:solidFill>
              </a:rPr>
              <a:t>über</a:t>
            </a:r>
            <a:r>
              <a:rPr lang="en-US" sz="1200"/>
              <a:t>" suggested by Douglass </a:t>
            </a:r>
            <a:r>
              <a:rPr lang="en-US" sz="1200" smtClean="0"/>
              <a:t>Crockford</a:t>
            </a:r>
            <a:r>
              <a:rPr lang="en-US" sz="1200"/>
              <a:t>, means more or less the same as "</a:t>
            </a:r>
            <a:r>
              <a:rPr lang="en-US" sz="1200" smtClean="0">
                <a:solidFill>
                  <a:srgbClr val="FFFF00"/>
                </a:solidFill>
              </a:rPr>
              <a:t>super</a:t>
            </a:r>
            <a:r>
              <a:rPr lang="en-US" sz="1200" smtClean="0"/>
              <a:t>“)</a:t>
            </a:r>
            <a:endParaRPr lang="en-US" sz="1200"/>
          </a:p>
        </p:txBody>
      </p:sp>
    </p:spTree>
    <p:extLst>
      <p:ext uri="{BB962C8B-B14F-4D97-AF65-F5344CB8AC3E}">
        <p14:creationId xmlns:p14="http://schemas.microsoft.com/office/powerpoint/2010/main" xmlns="" val="3459460686"/>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Inheritance </a:t>
            </a:r>
            <a:r>
              <a:rPr lang="en-US" smtClean="0"/>
              <a:t>patterns (</a:t>
            </a:r>
            <a:r>
              <a:rPr lang="en-US" smtClean="0">
                <a:solidFill>
                  <a:srgbClr val="FFFF00"/>
                </a:solidFill>
              </a:rPr>
              <a:t>IP</a:t>
            </a:r>
            <a:r>
              <a:rPr lang="en-US" smtClean="0"/>
              <a:t>) - Classification</a:t>
            </a:r>
            <a:endParaRPr lang="en-US"/>
          </a:p>
        </p:txBody>
      </p:sp>
      <p:sp>
        <p:nvSpPr>
          <p:cNvPr id="3" name="Content Placeholder 2"/>
          <p:cNvSpPr>
            <a:spLocks noGrp="1"/>
          </p:cNvSpPr>
          <p:nvPr>
            <p:ph idx="1"/>
          </p:nvPr>
        </p:nvSpPr>
        <p:spPr/>
        <p:txBody>
          <a:bodyPr>
            <a:normAutofit/>
          </a:bodyPr>
          <a:lstStyle/>
          <a:p>
            <a:r>
              <a:rPr lang="en-US" smtClean="0"/>
              <a:t>Patterns </a:t>
            </a:r>
            <a:r>
              <a:rPr lang="en-US"/>
              <a:t>that work </a:t>
            </a:r>
            <a:r>
              <a:rPr lang="en-US" smtClean="0"/>
              <a:t>with:</a:t>
            </a:r>
          </a:p>
          <a:p>
            <a:pPr lvl="1"/>
            <a:r>
              <a:rPr lang="en-US" smtClean="0"/>
              <a:t>Constructors </a:t>
            </a:r>
            <a:endParaRPr lang="en-US"/>
          </a:p>
          <a:p>
            <a:pPr lvl="1"/>
            <a:r>
              <a:rPr lang="en-US" smtClean="0"/>
              <a:t>Objects </a:t>
            </a:r>
            <a:endParaRPr lang="en-US"/>
          </a:p>
          <a:p>
            <a:r>
              <a:rPr lang="en-US" smtClean="0"/>
              <a:t>Patterns that:</a:t>
            </a:r>
            <a:endParaRPr lang="en-US"/>
          </a:p>
          <a:p>
            <a:pPr lvl="1"/>
            <a:r>
              <a:rPr lang="en-US"/>
              <a:t>Use the </a:t>
            </a:r>
            <a:r>
              <a:rPr lang="en-US" smtClean="0"/>
              <a:t>prototype chain</a:t>
            </a:r>
            <a:endParaRPr lang="en-US"/>
          </a:p>
          <a:p>
            <a:pPr lvl="1"/>
            <a:r>
              <a:rPr lang="en-US"/>
              <a:t>Copy properties </a:t>
            </a:r>
          </a:p>
          <a:p>
            <a:pPr lvl="1"/>
            <a:r>
              <a:rPr lang="en-US"/>
              <a:t>Do both (copy properties of the prototype</a:t>
            </a:r>
            <a:r>
              <a:rPr lang="en-US" smtClean="0"/>
              <a:t>)</a:t>
            </a:r>
            <a:endParaRPr lang="en-US"/>
          </a:p>
        </p:txBody>
      </p:sp>
    </p:spTree>
    <p:extLst>
      <p:ext uri="{BB962C8B-B14F-4D97-AF65-F5344CB8AC3E}">
        <p14:creationId xmlns:p14="http://schemas.microsoft.com/office/powerpoint/2010/main" xmlns="" val="145903083"/>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Inheritance patterns (cont.)</a:t>
            </a:r>
            <a:endParaRPr 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09600" y="1524000"/>
            <a:ext cx="4038600" cy="1790700"/>
          </a:xfrm>
          <a:prstGeom prst="rect">
            <a:avLst/>
          </a:prstGeom>
          <a:ln w="28575">
            <a:solidFill>
              <a:schemeClr val="accent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334000" y="1524000"/>
            <a:ext cx="3219450" cy="1781175"/>
          </a:xfrm>
          <a:prstGeom prst="rect">
            <a:avLst/>
          </a:prstGeom>
          <a:ln w="28575">
            <a:solidFill>
              <a:schemeClr val="accent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81000" y="4343400"/>
            <a:ext cx="2486025" cy="1752600"/>
          </a:xfrm>
          <a:prstGeom prst="rect">
            <a:avLst/>
          </a:prstGeom>
          <a:ln w="28575">
            <a:solidFill>
              <a:schemeClr val="accent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Lst>
        </p:spPr>
      </p:pic>
      <p:pic>
        <p:nvPicPr>
          <p:cNvPr id="1029" name="Picture 5"/>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124200" y="3733800"/>
            <a:ext cx="5724525" cy="2809875"/>
          </a:xfrm>
          <a:prstGeom prst="rect">
            <a:avLst/>
          </a:prstGeom>
          <a:ln w="28575">
            <a:solidFill>
              <a:schemeClr val="accent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Lst>
        </p:spPr>
      </p:pic>
      <p:sp>
        <p:nvSpPr>
          <p:cNvPr id="3" name="Rectangle 2"/>
          <p:cNvSpPr/>
          <p:nvPr/>
        </p:nvSpPr>
        <p:spPr>
          <a:xfrm>
            <a:off x="3886200" y="3092604"/>
            <a:ext cx="76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Way 1</a:t>
            </a:r>
            <a:endParaRPr lang="en-US" sz="1200"/>
          </a:p>
        </p:txBody>
      </p:sp>
      <p:sp>
        <p:nvSpPr>
          <p:cNvPr id="8" name="Rectangle 7"/>
          <p:cNvSpPr/>
          <p:nvPr/>
        </p:nvSpPr>
        <p:spPr>
          <a:xfrm>
            <a:off x="7794702" y="3092604"/>
            <a:ext cx="76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Way 2</a:t>
            </a:r>
            <a:endParaRPr lang="en-US" sz="1200"/>
          </a:p>
        </p:txBody>
      </p:sp>
      <p:sp>
        <p:nvSpPr>
          <p:cNvPr id="9" name="Rectangle 8"/>
          <p:cNvSpPr/>
          <p:nvPr/>
        </p:nvSpPr>
        <p:spPr>
          <a:xfrm>
            <a:off x="8101360" y="6324600"/>
            <a:ext cx="76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Way 4</a:t>
            </a:r>
            <a:endParaRPr lang="en-US" sz="1200"/>
          </a:p>
        </p:txBody>
      </p:sp>
      <p:sp>
        <p:nvSpPr>
          <p:cNvPr id="10" name="Rectangle 9"/>
          <p:cNvSpPr/>
          <p:nvPr/>
        </p:nvSpPr>
        <p:spPr>
          <a:xfrm>
            <a:off x="2111298" y="5867400"/>
            <a:ext cx="76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Way 3</a:t>
            </a:r>
            <a:endParaRPr lang="en-US" sz="1200"/>
          </a:p>
        </p:txBody>
      </p:sp>
    </p:spTree>
    <p:extLst>
      <p:ext uri="{BB962C8B-B14F-4D97-AF65-F5344CB8AC3E}">
        <p14:creationId xmlns:p14="http://schemas.microsoft.com/office/powerpoint/2010/main" xmlns="" val="2117759811"/>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47762" y="2335366"/>
            <a:ext cx="2124075" cy="1971675"/>
          </a:xfrm>
          <a:prstGeom prst="rect">
            <a:avLst/>
          </a:prstGeom>
          <a:ln w="28575">
            <a:solidFill>
              <a:schemeClr val="accent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Lst>
        </p:spPr>
      </p:pic>
      <p:sp>
        <p:nvSpPr>
          <p:cNvPr id="2" name="Title 1"/>
          <p:cNvSpPr>
            <a:spLocks noGrp="1"/>
          </p:cNvSpPr>
          <p:nvPr>
            <p:ph type="title"/>
          </p:nvPr>
        </p:nvSpPr>
        <p:spPr/>
        <p:txBody>
          <a:bodyPr/>
          <a:lstStyle/>
          <a:p>
            <a:r>
              <a:rPr lang="en-US"/>
              <a:t>Inheritance </a:t>
            </a:r>
            <a:r>
              <a:rPr lang="en-US" smtClean="0"/>
              <a:t>patterns (cont.)</a:t>
            </a:r>
            <a:endParaRPr lang="en-US"/>
          </a:p>
        </p:txBody>
      </p:sp>
      <p:sp>
        <p:nvSpPr>
          <p:cNvPr id="3" name="Rectangle 2"/>
          <p:cNvSpPr/>
          <p:nvPr/>
        </p:nvSpPr>
        <p:spPr>
          <a:xfrm>
            <a:off x="2514600" y="4083204"/>
            <a:ext cx="76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Way 5</a:t>
            </a:r>
            <a:endParaRPr lang="en-US" sz="1200"/>
          </a:p>
        </p:txBody>
      </p:sp>
      <p:sp>
        <p:nvSpPr>
          <p:cNvPr id="9" name="Rectangle 8"/>
          <p:cNvSpPr/>
          <p:nvPr/>
        </p:nvSpPr>
        <p:spPr>
          <a:xfrm>
            <a:off x="1981200" y="5181600"/>
            <a:ext cx="5334000" cy="1219200"/>
          </a:xfrm>
          <a:prstGeom prst="rect">
            <a:avLst/>
          </a:prstGeom>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tlCol="0" anchor="ctr"/>
          <a:lstStyle/>
          <a:p>
            <a:r>
              <a:rPr lang="en-US" smtClean="0"/>
              <a:t>Quiz:</a:t>
            </a:r>
          </a:p>
          <a:p>
            <a:r>
              <a:rPr lang="en-US" smtClean="0"/>
              <a:t>- Do you have any other ways?</a:t>
            </a:r>
          </a:p>
          <a:p>
            <a:r>
              <a:rPr lang="en-US" smtClean="0"/>
              <a:t>- Compare the good and bad points of these ways.</a:t>
            </a:r>
          </a:p>
          <a:p>
            <a:r>
              <a:rPr lang="en-US" smtClean="0"/>
              <a:t>- Can you implement multi-inheritance?</a:t>
            </a:r>
            <a:endParaRPr lang="en-US"/>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24167" y="2016279"/>
            <a:ext cx="3057525" cy="2609850"/>
          </a:xfrm>
          <a:prstGeom prst="rect">
            <a:avLst/>
          </a:prstGeom>
          <a:ln w="28575">
            <a:solidFill>
              <a:schemeClr val="accent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Lst>
        </p:spPr>
      </p:pic>
      <p:sp>
        <p:nvSpPr>
          <p:cNvPr id="8" name="Rectangle 7"/>
          <p:cNvSpPr/>
          <p:nvPr/>
        </p:nvSpPr>
        <p:spPr>
          <a:xfrm>
            <a:off x="7021551" y="4408449"/>
            <a:ext cx="76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Way 6</a:t>
            </a:r>
            <a:endParaRPr lang="en-US" sz="1200"/>
          </a:p>
        </p:txBody>
      </p:sp>
    </p:spTree>
    <p:extLst>
      <p:ext uri="{BB962C8B-B14F-4D97-AF65-F5344CB8AC3E}">
        <p14:creationId xmlns:p14="http://schemas.microsoft.com/office/powerpoint/2010/main" xmlns="" val="2514351243"/>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FF00"/>
                </a:solidFill>
              </a:rPr>
              <a:t>IP</a:t>
            </a:r>
            <a:r>
              <a:rPr lang="en-US" smtClean="0"/>
              <a:t> - Multi-inheritance</a:t>
            </a:r>
            <a:endParaRPr lang="en-US"/>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1000" y="1447800"/>
            <a:ext cx="5295900" cy="2238375"/>
          </a:xfrm>
          <a:prstGeom prst="rect">
            <a:avLst/>
          </a:prstGeom>
          <a:ln w="28575">
            <a:solidFill>
              <a:schemeClr val="accent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10772" y="2362200"/>
            <a:ext cx="4952228" cy="4238624"/>
          </a:xfrm>
          <a:prstGeom prst="rect">
            <a:avLst/>
          </a:prstGeom>
          <a:ln w="28575">
            <a:solidFill>
              <a:schemeClr val="accent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Lst>
        </p:spPr>
      </p:pic>
      <p:sp>
        <p:nvSpPr>
          <p:cNvPr id="3" name="Bent-Up Arrow 2"/>
          <p:cNvSpPr/>
          <p:nvPr/>
        </p:nvSpPr>
        <p:spPr>
          <a:xfrm rot="5400000">
            <a:off x="3281247" y="3684549"/>
            <a:ext cx="457200" cy="555702"/>
          </a:xfrm>
          <a:prstGeom prst="bentUp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1000" y="4343400"/>
            <a:ext cx="30480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solidFill>
                  <a:srgbClr val="FFFF00"/>
                </a:solidFill>
              </a:rPr>
              <a:t>mixin</a:t>
            </a:r>
            <a:r>
              <a:rPr lang="en-US" sz="1200" smtClean="0"/>
              <a:t> is a popular term in </a:t>
            </a:r>
            <a:r>
              <a:rPr lang="en-US" sz="1200"/>
              <a:t>some languages </a:t>
            </a:r>
            <a:r>
              <a:rPr lang="en-US" sz="1200" smtClean="0"/>
              <a:t>such </a:t>
            </a:r>
            <a:r>
              <a:rPr lang="en-US" sz="1200"/>
              <a:t>as </a:t>
            </a:r>
            <a:r>
              <a:rPr lang="en-US" sz="1200" smtClean="0"/>
              <a:t>Ruby. A </a:t>
            </a:r>
            <a:r>
              <a:rPr lang="en-US" sz="1200"/>
              <a:t>mixin </a:t>
            </a:r>
            <a:r>
              <a:rPr lang="en-US" sz="1200" smtClean="0"/>
              <a:t>is similar to an </a:t>
            </a:r>
            <a:r>
              <a:rPr lang="en-US" sz="1200"/>
              <a:t>object that provides some useful </a:t>
            </a:r>
            <a:r>
              <a:rPr lang="en-US" sz="1200" smtClean="0"/>
              <a:t>functionality </a:t>
            </a:r>
            <a:r>
              <a:rPr lang="en-US" sz="1200"/>
              <a:t>but is not meant to be inherited and extended by sub-objects</a:t>
            </a:r>
            <a:r>
              <a:rPr lang="en-US" sz="1200" smtClean="0"/>
              <a:t>.</a:t>
            </a:r>
            <a:endParaRPr lang="en-US" sz="1200"/>
          </a:p>
          <a:p>
            <a:r>
              <a:rPr lang="en-US" sz="1200"/>
              <a:t>The </a:t>
            </a:r>
            <a:r>
              <a:rPr lang="en-US" sz="1200" smtClean="0">
                <a:solidFill>
                  <a:srgbClr val="FFFF00"/>
                </a:solidFill>
              </a:rPr>
              <a:t>multi()</a:t>
            </a:r>
            <a:r>
              <a:rPr lang="en-US" sz="1200" smtClean="0"/>
              <a:t> approach here implements the </a:t>
            </a:r>
            <a:r>
              <a:rPr lang="en-US" sz="1200"/>
              <a:t>mixins idea. When you create a new </a:t>
            </a:r>
            <a:r>
              <a:rPr lang="en-US" sz="1200" smtClean="0"/>
              <a:t>object, </a:t>
            </a:r>
            <a:r>
              <a:rPr lang="en-US" sz="1200"/>
              <a:t>you can pick and </a:t>
            </a:r>
            <a:r>
              <a:rPr lang="en-US" sz="1200" smtClean="0"/>
              <a:t>choose </a:t>
            </a:r>
            <a:r>
              <a:rPr lang="en-US" sz="1200"/>
              <a:t>any other objects to mix into your new object. By passing them all to </a:t>
            </a:r>
            <a:r>
              <a:rPr lang="en-US" sz="1200">
                <a:solidFill>
                  <a:srgbClr val="FFFF00"/>
                </a:solidFill>
              </a:rPr>
              <a:t>multi</a:t>
            </a:r>
            <a:r>
              <a:rPr lang="en-US" sz="1200" smtClean="0">
                <a:solidFill>
                  <a:srgbClr val="FFFF00"/>
                </a:solidFill>
              </a:rPr>
              <a:t>(), </a:t>
            </a:r>
            <a:r>
              <a:rPr lang="en-US" sz="1200" smtClean="0"/>
              <a:t>you </a:t>
            </a:r>
            <a:r>
              <a:rPr lang="en-US" sz="1200"/>
              <a:t>get all their functionality without making them part of the inheritance tree.</a:t>
            </a:r>
          </a:p>
        </p:txBody>
      </p:sp>
      <p:sp>
        <p:nvSpPr>
          <p:cNvPr id="7" name="Rectangle 6"/>
          <p:cNvSpPr/>
          <p:nvPr/>
        </p:nvSpPr>
        <p:spPr>
          <a:xfrm>
            <a:off x="3025698" y="3462453"/>
            <a:ext cx="76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Way 7</a:t>
            </a:r>
            <a:endParaRPr lang="en-US" sz="1200"/>
          </a:p>
        </p:txBody>
      </p:sp>
    </p:spTree>
    <p:extLst>
      <p:ext uri="{BB962C8B-B14F-4D97-AF65-F5344CB8AC3E}">
        <p14:creationId xmlns:p14="http://schemas.microsoft.com/office/powerpoint/2010/main" xmlns="" val="1753200348"/>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5800" y="1800225"/>
            <a:ext cx="4314825" cy="4371975"/>
          </a:xfrm>
          <a:prstGeom prst="rect">
            <a:avLst/>
          </a:prstGeom>
          <a:ln w="28575">
            <a:solidFill>
              <a:schemeClr val="accent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Lst>
        </p:spPr>
      </p:pic>
      <p:sp>
        <p:nvSpPr>
          <p:cNvPr id="2" name="Title 1"/>
          <p:cNvSpPr>
            <a:spLocks noGrp="1"/>
          </p:cNvSpPr>
          <p:nvPr>
            <p:ph type="title"/>
          </p:nvPr>
        </p:nvSpPr>
        <p:spPr/>
        <p:txBody>
          <a:bodyPr/>
          <a:lstStyle/>
          <a:p>
            <a:r>
              <a:rPr lang="en-US">
                <a:solidFill>
                  <a:srgbClr val="FFFF00"/>
                </a:solidFill>
              </a:rPr>
              <a:t>IP</a:t>
            </a:r>
            <a:r>
              <a:rPr lang="en-US"/>
              <a:t> - Parasitic </a:t>
            </a:r>
            <a:r>
              <a:rPr lang="en-US" smtClean="0"/>
              <a:t>inheritance</a:t>
            </a:r>
            <a:endParaRPr lang="en-US"/>
          </a:p>
        </p:txBody>
      </p:sp>
      <p:sp>
        <p:nvSpPr>
          <p:cNvPr id="4" name="Rectangle 3"/>
          <p:cNvSpPr/>
          <p:nvPr/>
        </p:nvSpPr>
        <p:spPr>
          <a:xfrm>
            <a:off x="5486400" y="3048000"/>
            <a:ext cx="30480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FFFF00"/>
                </a:solidFill>
              </a:rPr>
              <a:t>Parasitic </a:t>
            </a:r>
            <a:r>
              <a:rPr lang="en-US" sz="1200" smtClean="0">
                <a:solidFill>
                  <a:srgbClr val="FFFF00"/>
                </a:solidFill>
              </a:rPr>
              <a:t>inheritance</a:t>
            </a:r>
            <a:r>
              <a:rPr lang="en-US" sz="1200" smtClean="0"/>
              <a:t> means using a </a:t>
            </a:r>
            <a:r>
              <a:rPr lang="en-US" sz="1200"/>
              <a:t>function that creates objects </a:t>
            </a:r>
            <a:r>
              <a:rPr lang="en-US" sz="1200" smtClean="0"/>
              <a:t>by:</a:t>
            </a:r>
          </a:p>
          <a:p>
            <a:r>
              <a:rPr lang="en-US" sz="1200" smtClean="0"/>
              <a:t>- Taking </a:t>
            </a:r>
            <a:r>
              <a:rPr lang="en-US" sz="1200"/>
              <a:t>all of the </a:t>
            </a:r>
            <a:r>
              <a:rPr lang="en-US" sz="1200" smtClean="0"/>
              <a:t>functionality </a:t>
            </a:r>
            <a:r>
              <a:rPr lang="en-US" sz="1200"/>
              <a:t>of another </a:t>
            </a:r>
            <a:r>
              <a:rPr lang="en-US" sz="1200" smtClean="0"/>
              <a:t>object</a:t>
            </a:r>
          </a:p>
          <a:p>
            <a:r>
              <a:rPr lang="en-US" sz="1200" smtClean="0"/>
              <a:t>- Augmenting it</a:t>
            </a:r>
          </a:p>
          <a:p>
            <a:r>
              <a:rPr lang="en-US" sz="1200" smtClean="0"/>
              <a:t>- Returning it</a:t>
            </a:r>
          </a:p>
          <a:p>
            <a:endParaRPr lang="en-US" sz="1200" smtClean="0"/>
          </a:p>
          <a:p>
            <a:r>
              <a:rPr lang="en-US" sz="1200" smtClean="0"/>
              <a:t>As you can see, </a:t>
            </a:r>
            <a:r>
              <a:rPr lang="en-US" sz="1200">
                <a:solidFill>
                  <a:srgbClr val="FFFF00"/>
                </a:solidFill>
              </a:rPr>
              <a:t>triangle()</a:t>
            </a:r>
            <a:r>
              <a:rPr lang="en-US" sz="1200"/>
              <a:t> is a normal function, not a constructor, it doesn't require the </a:t>
            </a:r>
            <a:r>
              <a:rPr lang="en-US" sz="1200" smtClean="0">
                <a:solidFill>
                  <a:srgbClr val="FFFF00"/>
                </a:solidFill>
              </a:rPr>
              <a:t>new</a:t>
            </a:r>
            <a:r>
              <a:rPr lang="en-US" sz="1200" smtClean="0"/>
              <a:t> </a:t>
            </a:r>
            <a:r>
              <a:rPr lang="en-US" sz="1200"/>
              <a:t>operator. But because it returns an object, calling it with </a:t>
            </a:r>
            <a:r>
              <a:rPr lang="en-US" sz="1200">
                <a:solidFill>
                  <a:srgbClr val="FFFF00"/>
                </a:solidFill>
              </a:rPr>
              <a:t>new</a:t>
            </a:r>
            <a:r>
              <a:rPr lang="en-US" sz="1200"/>
              <a:t> by mistake will </a:t>
            </a:r>
            <a:r>
              <a:rPr lang="en-US" sz="1200" smtClean="0"/>
              <a:t>work </a:t>
            </a:r>
            <a:r>
              <a:rPr lang="en-US" sz="1200"/>
              <a:t>in exactly the same way.</a:t>
            </a:r>
          </a:p>
        </p:txBody>
      </p:sp>
      <p:sp>
        <p:nvSpPr>
          <p:cNvPr id="5" name="Rectangle 4"/>
          <p:cNvSpPr/>
          <p:nvPr/>
        </p:nvSpPr>
        <p:spPr>
          <a:xfrm>
            <a:off x="4256442" y="1800225"/>
            <a:ext cx="76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Way 8</a:t>
            </a:r>
            <a:endParaRPr lang="en-US" sz="1200"/>
          </a:p>
        </p:txBody>
      </p:sp>
    </p:spTree>
    <p:extLst>
      <p:ext uri="{BB962C8B-B14F-4D97-AF65-F5344CB8AC3E}">
        <p14:creationId xmlns:p14="http://schemas.microsoft.com/office/powerpoint/2010/main" xmlns="" val="2366089914"/>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43000" y="1828800"/>
            <a:ext cx="3829050" cy="4324350"/>
          </a:xfrm>
          <a:prstGeom prst="rect">
            <a:avLst/>
          </a:prstGeom>
          <a:ln w="28575">
            <a:solidFill>
              <a:schemeClr val="accent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Lst>
        </p:spPr>
      </p:pic>
      <p:sp>
        <p:nvSpPr>
          <p:cNvPr id="2" name="Title 1"/>
          <p:cNvSpPr>
            <a:spLocks noGrp="1"/>
          </p:cNvSpPr>
          <p:nvPr>
            <p:ph type="title"/>
          </p:nvPr>
        </p:nvSpPr>
        <p:spPr/>
        <p:txBody>
          <a:bodyPr>
            <a:normAutofit/>
          </a:bodyPr>
          <a:lstStyle/>
          <a:p>
            <a:r>
              <a:rPr lang="en-US">
                <a:solidFill>
                  <a:srgbClr val="FFFF00"/>
                </a:solidFill>
              </a:rPr>
              <a:t>IP</a:t>
            </a:r>
            <a:r>
              <a:rPr lang="en-US"/>
              <a:t> - </a:t>
            </a:r>
            <a:r>
              <a:rPr lang="en-US" smtClean="0"/>
              <a:t>Constructor-borrowing</a:t>
            </a:r>
            <a:endParaRPr lang="en-US"/>
          </a:p>
        </p:txBody>
      </p:sp>
      <p:sp>
        <p:nvSpPr>
          <p:cNvPr id="4" name="Rectangle 3"/>
          <p:cNvSpPr/>
          <p:nvPr/>
        </p:nvSpPr>
        <p:spPr>
          <a:xfrm>
            <a:off x="5410200" y="2895600"/>
            <a:ext cx="30480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t>In this </a:t>
            </a:r>
            <a:r>
              <a:rPr lang="en-US" sz="1200" smtClean="0"/>
              <a:t>pattern</a:t>
            </a:r>
            <a:r>
              <a:rPr lang="en-US" sz="1200"/>
              <a:t>, the parent's own properties are recreated as the child's </a:t>
            </a:r>
            <a:r>
              <a:rPr lang="en-US" sz="1200" smtClean="0"/>
              <a:t>own </a:t>
            </a:r>
            <a:r>
              <a:rPr lang="en-US" sz="1200"/>
              <a:t>properties (as opposed to children's prototype properties as was the case in the </a:t>
            </a:r>
            <a:r>
              <a:rPr lang="en-US" sz="1200" smtClean="0"/>
              <a:t>prototype-chaining </a:t>
            </a:r>
            <a:r>
              <a:rPr lang="en-US" sz="1200"/>
              <a:t>pattern). </a:t>
            </a:r>
            <a:endParaRPr lang="en-US" sz="1200" smtClean="0"/>
          </a:p>
          <a:p>
            <a:r>
              <a:rPr lang="en-US" sz="1200" b="1" smtClean="0"/>
              <a:t>- </a:t>
            </a:r>
            <a:r>
              <a:rPr lang="en-US" sz="1200" b="1" smtClean="0">
                <a:solidFill>
                  <a:srgbClr val="FFFF00"/>
                </a:solidFill>
              </a:rPr>
              <a:t>Benefit:</a:t>
            </a:r>
            <a:r>
              <a:rPr lang="en-US" sz="1200" b="1" smtClean="0"/>
              <a:t> </a:t>
            </a:r>
            <a:r>
              <a:rPr lang="en-US" sz="1200" smtClean="0"/>
              <a:t>if </a:t>
            </a:r>
            <a:r>
              <a:rPr lang="en-US" sz="1200"/>
              <a:t>a child inherits an array or other object, it's a completely new value (not a </a:t>
            </a:r>
            <a:r>
              <a:rPr lang="en-US" sz="1200" smtClean="0"/>
              <a:t>reference</a:t>
            </a:r>
            <a:r>
              <a:rPr lang="en-US" sz="1200"/>
              <a:t>) and modifying it won't affect the parent.</a:t>
            </a:r>
          </a:p>
          <a:p>
            <a:r>
              <a:rPr lang="en-US" sz="1200" smtClean="0"/>
              <a:t>- </a:t>
            </a:r>
            <a:r>
              <a:rPr lang="en-US" sz="1200" b="1" smtClean="0">
                <a:solidFill>
                  <a:srgbClr val="FFFF00"/>
                </a:solidFill>
              </a:rPr>
              <a:t>Drawback:</a:t>
            </a:r>
            <a:r>
              <a:rPr lang="en-US" sz="1200" b="1" smtClean="0"/>
              <a:t> </a:t>
            </a:r>
            <a:r>
              <a:rPr lang="en-US" sz="1200" smtClean="0"/>
              <a:t>the </a:t>
            </a:r>
            <a:r>
              <a:rPr lang="en-US" sz="1200"/>
              <a:t>parent's constructor gets called twice: once with </a:t>
            </a:r>
            <a:r>
              <a:rPr lang="en-US" sz="1200">
                <a:solidFill>
                  <a:srgbClr val="FFFF00"/>
                </a:solidFill>
              </a:rPr>
              <a:t>apply() </a:t>
            </a:r>
            <a:r>
              <a:rPr lang="en-US" sz="1200" smtClean="0"/>
              <a:t>to </a:t>
            </a:r>
            <a:r>
              <a:rPr lang="en-US" sz="1200"/>
              <a:t>inherit own properties and once with </a:t>
            </a:r>
            <a:r>
              <a:rPr lang="en-US" sz="1200">
                <a:solidFill>
                  <a:srgbClr val="FFFF00"/>
                </a:solidFill>
              </a:rPr>
              <a:t>new</a:t>
            </a:r>
            <a:r>
              <a:rPr lang="en-US" sz="1200"/>
              <a:t> to inherit the prototype. In fact the own </a:t>
            </a:r>
            <a:r>
              <a:rPr lang="en-US" sz="1200" smtClean="0"/>
              <a:t>properties </a:t>
            </a:r>
            <a:r>
              <a:rPr lang="en-US" sz="1200"/>
              <a:t>of the parent will be inherited twice. </a:t>
            </a:r>
          </a:p>
        </p:txBody>
      </p:sp>
      <p:sp>
        <p:nvSpPr>
          <p:cNvPr id="5" name="Rectangle 4"/>
          <p:cNvSpPr/>
          <p:nvPr/>
        </p:nvSpPr>
        <p:spPr>
          <a:xfrm>
            <a:off x="4223274" y="1839558"/>
            <a:ext cx="76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Way 9a</a:t>
            </a:r>
            <a:endParaRPr lang="en-US" sz="1200"/>
          </a:p>
        </p:txBody>
      </p:sp>
    </p:spTree>
    <p:extLst>
      <p:ext uri="{BB962C8B-B14F-4D97-AF65-F5344CB8AC3E}">
        <p14:creationId xmlns:p14="http://schemas.microsoft.com/office/powerpoint/2010/main" xmlns="" val="3165453737"/>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5800" y="1905000"/>
            <a:ext cx="5886450" cy="4114800"/>
          </a:xfrm>
          <a:prstGeom prst="rect">
            <a:avLst/>
          </a:prstGeom>
          <a:ln w="28575">
            <a:solidFill>
              <a:schemeClr val="accent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Lst>
        </p:spPr>
      </p:pic>
      <p:sp>
        <p:nvSpPr>
          <p:cNvPr id="2" name="Title 1"/>
          <p:cNvSpPr>
            <a:spLocks noGrp="1"/>
          </p:cNvSpPr>
          <p:nvPr>
            <p:ph type="title"/>
          </p:nvPr>
        </p:nvSpPr>
        <p:spPr/>
        <p:txBody>
          <a:bodyPr>
            <a:normAutofit/>
          </a:bodyPr>
          <a:lstStyle/>
          <a:p>
            <a:r>
              <a:rPr lang="en-US">
                <a:solidFill>
                  <a:srgbClr val="FFFF00"/>
                </a:solidFill>
              </a:rPr>
              <a:t>IP</a:t>
            </a:r>
            <a:r>
              <a:rPr lang="en-US"/>
              <a:t> - Constructor-borrowing </a:t>
            </a:r>
            <a:r>
              <a:rPr lang="en-US" smtClean="0"/>
              <a:t>(</a:t>
            </a:r>
            <a:r>
              <a:rPr lang="en-US"/>
              <a:t>cont.)</a:t>
            </a:r>
          </a:p>
        </p:txBody>
      </p:sp>
      <p:sp>
        <p:nvSpPr>
          <p:cNvPr id="4" name="Rectangle 3"/>
          <p:cNvSpPr/>
          <p:nvPr/>
        </p:nvSpPr>
        <p:spPr>
          <a:xfrm>
            <a:off x="5410200" y="3276600"/>
            <a:ext cx="30480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t>We can avoid double inheritance by:</a:t>
            </a:r>
          </a:p>
          <a:p>
            <a:r>
              <a:rPr lang="en-US" sz="1200" smtClean="0"/>
              <a:t>- Calling </a:t>
            </a:r>
            <a:r>
              <a:rPr lang="en-US" sz="1200">
                <a:solidFill>
                  <a:srgbClr val="FFFF00"/>
                </a:solidFill>
              </a:rPr>
              <a:t>apply() </a:t>
            </a:r>
            <a:r>
              <a:rPr lang="en-US" sz="1200"/>
              <a:t>on the parent constructor to get all own </a:t>
            </a:r>
            <a:r>
              <a:rPr lang="en-US" sz="1200" smtClean="0"/>
              <a:t>properties </a:t>
            </a:r>
          </a:p>
          <a:p>
            <a:r>
              <a:rPr lang="en-US" sz="1200" smtClean="0"/>
              <a:t>- Then copying </a:t>
            </a:r>
            <a:r>
              <a:rPr lang="en-US" sz="1200"/>
              <a:t>the prototype's properties using a simple iteration </a:t>
            </a:r>
            <a:r>
              <a:rPr lang="en-US" sz="1200" smtClean="0"/>
              <a:t>(e.g. </a:t>
            </a:r>
            <a:r>
              <a:rPr lang="en-US" sz="1200" smtClean="0">
                <a:solidFill>
                  <a:srgbClr val="FFFF00"/>
                </a:solidFill>
              </a:rPr>
              <a:t>extend2()</a:t>
            </a:r>
            <a:r>
              <a:rPr lang="en-US" sz="1200" smtClean="0"/>
              <a:t>)</a:t>
            </a:r>
            <a:endParaRPr lang="en-US" sz="1200"/>
          </a:p>
          <a:p>
            <a:endParaRPr lang="en-US" sz="1200" smtClean="0"/>
          </a:p>
          <a:p>
            <a:r>
              <a:rPr lang="en-US" sz="1200" b="1" smtClean="0">
                <a:solidFill>
                  <a:srgbClr val="FFFF00"/>
                </a:solidFill>
              </a:rPr>
              <a:t>Benefit:</a:t>
            </a:r>
            <a:r>
              <a:rPr lang="en-US" sz="1200" b="1" smtClean="0"/>
              <a:t> </a:t>
            </a:r>
            <a:r>
              <a:rPr lang="en-US" sz="1200" smtClean="0"/>
              <a:t>we can access </a:t>
            </a:r>
            <a:r>
              <a:rPr lang="en-US" sz="1200" smtClean="0">
                <a:solidFill>
                  <a:srgbClr val="FFFF00"/>
                </a:solidFill>
              </a:rPr>
              <a:t>uber</a:t>
            </a:r>
            <a:r>
              <a:rPr lang="en-US" sz="1200" smtClean="0"/>
              <a:t> if needed.</a:t>
            </a:r>
            <a:endParaRPr lang="en-US" sz="1200"/>
          </a:p>
        </p:txBody>
      </p:sp>
      <p:sp>
        <p:nvSpPr>
          <p:cNvPr id="5" name="Rectangle 4"/>
          <p:cNvSpPr/>
          <p:nvPr/>
        </p:nvSpPr>
        <p:spPr>
          <a:xfrm>
            <a:off x="5823474" y="1905000"/>
            <a:ext cx="76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Way 9b</a:t>
            </a:r>
            <a:endParaRPr lang="en-US" sz="1200"/>
          </a:p>
        </p:txBody>
      </p:sp>
    </p:spTree>
    <p:extLst>
      <p:ext uri="{BB962C8B-B14F-4D97-AF65-F5344CB8AC3E}">
        <p14:creationId xmlns:p14="http://schemas.microsoft.com/office/powerpoint/2010/main" xmlns="" val="110155310"/>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Inheritance patterns (cont.)</a:t>
            </a:r>
            <a:endParaRPr lang="en-US"/>
          </a:p>
        </p:txBody>
      </p:sp>
      <p:sp>
        <p:nvSpPr>
          <p:cNvPr id="4" name="Rectangle 3"/>
          <p:cNvSpPr/>
          <p:nvPr/>
        </p:nvSpPr>
        <p:spPr>
          <a:xfrm>
            <a:off x="2286000" y="3048000"/>
            <a:ext cx="4343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t>… There are more patterns</a:t>
            </a:r>
            <a:endParaRPr lang="en-US" sz="2800"/>
          </a:p>
        </p:txBody>
      </p:sp>
    </p:spTree>
    <p:extLst>
      <p:ext uri="{BB962C8B-B14F-4D97-AF65-F5344CB8AC3E}">
        <p14:creationId xmlns:p14="http://schemas.microsoft.com/office/powerpoint/2010/main" xmlns="" val="1747739345"/>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Try a demo</a:t>
            </a:r>
            <a:endParaRPr lang="en-US"/>
          </a:p>
        </p:txBody>
      </p:sp>
      <p:sp>
        <p:nvSpPr>
          <p:cNvPr id="4" name="Content Placeholder 3"/>
          <p:cNvSpPr>
            <a:spLocks noGrp="1"/>
          </p:cNvSpPr>
          <p:nvPr>
            <p:ph idx="1"/>
          </p:nvPr>
        </p:nvSpPr>
        <p:spPr/>
        <p:txBody>
          <a:bodyPr>
            <a:normAutofit fontScale="70000" lnSpcReduction="20000"/>
          </a:bodyPr>
          <a:lstStyle/>
          <a:p>
            <a:r>
              <a:rPr lang="en-US" smtClean="0"/>
              <a:t>Visit here: </a:t>
            </a:r>
            <a:r>
              <a:rPr lang="en-US" smtClean="0">
                <a:hlinkClick r:id="rId2"/>
              </a:rPr>
              <a:t>http</a:t>
            </a:r>
            <a:r>
              <a:rPr lang="en-US">
                <a:hlinkClick r:id="rId2"/>
              </a:rPr>
              <a:t>://</a:t>
            </a:r>
            <a:r>
              <a:rPr lang="en-US" smtClean="0">
                <a:hlinkClick r:id="rId2"/>
              </a:rPr>
              <a:t>www.phpied.com/files/canvas/</a:t>
            </a:r>
            <a:endParaRPr lang="en-US" smtClean="0"/>
          </a:p>
          <a:p>
            <a:r>
              <a:rPr lang="en-US" smtClean="0"/>
              <a:t>Open a JavaScript console:</a:t>
            </a:r>
          </a:p>
          <a:p>
            <a:pPr lvl="1"/>
            <a:r>
              <a:rPr lang="en-US" smtClean="0"/>
              <a:t>Firebug </a:t>
            </a:r>
            <a:r>
              <a:rPr lang="en-US"/>
              <a:t>console </a:t>
            </a:r>
            <a:r>
              <a:rPr lang="en-US" smtClean="0"/>
              <a:t>in Firefox</a:t>
            </a:r>
          </a:p>
          <a:p>
            <a:pPr lvl="1"/>
            <a:r>
              <a:rPr lang="en-US" smtClean="0"/>
              <a:t>Developer console in Chrome</a:t>
            </a:r>
          </a:p>
          <a:p>
            <a:pPr lvl="1"/>
            <a:r>
              <a:rPr lang="en-US" smtClean="0"/>
              <a:t>…</a:t>
            </a:r>
          </a:p>
          <a:p>
            <a:r>
              <a:rPr lang="en-US" smtClean="0"/>
              <a:t>Try this:</a:t>
            </a:r>
          </a:p>
          <a:p>
            <a:pPr marL="400050" lvl="1" indent="0">
              <a:buNone/>
            </a:pPr>
            <a:r>
              <a:rPr lang="en-US" sz="2200" smtClean="0">
                <a:solidFill>
                  <a:srgbClr val="0070C0"/>
                </a:solidFill>
              </a:rPr>
              <a:t> var p1 = new Point(100, 100);</a:t>
            </a:r>
          </a:p>
          <a:p>
            <a:pPr marL="400050" lvl="1" indent="0">
              <a:buNone/>
            </a:pPr>
            <a:r>
              <a:rPr lang="en-US" sz="2200" smtClean="0">
                <a:solidFill>
                  <a:srgbClr val="0070C0"/>
                </a:solidFill>
              </a:rPr>
              <a:t> var p2 = new Point(300, 100);</a:t>
            </a:r>
          </a:p>
          <a:p>
            <a:pPr marL="400050" lvl="1" indent="0">
              <a:buNone/>
            </a:pPr>
            <a:r>
              <a:rPr lang="en-US" sz="2200" smtClean="0">
                <a:solidFill>
                  <a:srgbClr val="0070C0"/>
                </a:solidFill>
              </a:rPr>
              <a:t> var p3 = new Point(200, 0);</a:t>
            </a:r>
          </a:p>
          <a:p>
            <a:pPr marL="400050" lvl="1" indent="0">
              <a:buNone/>
            </a:pPr>
            <a:r>
              <a:rPr lang="en-US" sz="2200" smtClean="0">
                <a:solidFill>
                  <a:srgbClr val="0070C0"/>
                </a:solidFill>
              </a:rPr>
              <a:t> var t = new Triangle(p1, p2, p3);</a:t>
            </a:r>
          </a:p>
          <a:p>
            <a:pPr marL="400050" lvl="1" indent="0">
              <a:buNone/>
            </a:pPr>
            <a:r>
              <a:rPr lang="en-US" sz="2200" smtClean="0">
                <a:solidFill>
                  <a:srgbClr val="0070C0"/>
                </a:solidFill>
              </a:rPr>
              <a:t> t.draw();</a:t>
            </a:r>
          </a:p>
          <a:p>
            <a:pPr marL="400050" lvl="1" indent="0">
              <a:buNone/>
            </a:pPr>
            <a:r>
              <a:rPr lang="en-US" sz="2200" smtClean="0">
                <a:solidFill>
                  <a:srgbClr val="0070C0"/>
                </a:solidFill>
              </a:rPr>
              <a:t> var r = new Rectangle(new Point(200, 200), 50, 100);</a:t>
            </a:r>
          </a:p>
          <a:p>
            <a:pPr marL="400050" lvl="1" indent="0">
              <a:buNone/>
            </a:pPr>
            <a:r>
              <a:rPr lang="en-US" sz="2200" smtClean="0">
                <a:solidFill>
                  <a:srgbClr val="0070C0"/>
                </a:solidFill>
              </a:rPr>
              <a:t> r.draw();</a:t>
            </a:r>
          </a:p>
          <a:p>
            <a:pPr marL="400050" lvl="1" indent="0">
              <a:buNone/>
            </a:pPr>
            <a:r>
              <a:rPr lang="en-US" sz="2200" smtClean="0">
                <a:solidFill>
                  <a:srgbClr val="0070C0"/>
                </a:solidFill>
              </a:rPr>
              <a:t> var s = new Square(new Point(130, 130), 50);</a:t>
            </a:r>
          </a:p>
          <a:p>
            <a:pPr marL="400050" lvl="1" indent="0">
              <a:buNone/>
            </a:pPr>
            <a:r>
              <a:rPr lang="en-US" sz="2200" smtClean="0">
                <a:solidFill>
                  <a:srgbClr val="0070C0"/>
                </a:solidFill>
              </a:rPr>
              <a:t> s.draw();</a:t>
            </a:r>
          </a:p>
          <a:p>
            <a:pPr marL="400050" lvl="1" indent="0">
              <a:buNone/>
            </a:pPr>
            <a:r>
              <a:rPr lang="en-US" sz="2200" smtClean="0">
                <a:solidFill>
                  <a:srgbClr val="0070C0"/>
                </a:solidFill>
              </a:rPr>
              <a:t> new Square(p1, 200).draw();</a:t>
            </a:r>
            <a:endParaRPr lang="en-US" sz="2200">
              <a:solidFill>
                <a:srgbClr val="0070C0"/>
              </a:solidFill>
            </a:endParaRPr>
          </a:p>
        </p:txBody>
      </p:sp>
      <p:pic>
        <p:nvPicPr>
          <p:cNvPr id="1026" name="Picture 2"/>
          <p:cNvPicPr>
            <a:picLocks noChangeAspect="1" noChangeArrowheads="1"/>
          </p:cNvPicPr>
          <p:nvPr/>
        </p:nvPicPr>
        <p:blipFill>
          <a:blip r:embed="rId3" cstate="print">
            <a:extLst>
              <a:ext uri="{BEBA8EAE-BF5A-486C-A8C5-ECC9F3942E4B}">
                <a14:imgProps xmlns:a14="http://schemas.microsoft.com/office/drawing/2010/main" xmlns="">
                  <a14:imgLayer r:embed="rId4">
                    <a14:imgEffect>
                      <a14:colorTemperature colorTemp="8800"/>
                    </a14:imgEffect>
                  </a14:imgLayer>
                </a14:imgProps>
              </a:ext>
              <a:ext uri="{28A0092B-C50C-407E-A947-70E740481C1C}">
                <a14:useLocalDpi xmlns:a14="http://schemas.microsoft.com/office/drawing/2010/main" xmlns="" val="0"/>
              </a:ext>
            </a:extLst>
          </a:blip>
          <a:srcRect/>
          <a:stretch>
            <a:fillRect/>
          </a:stretch>
        </p:blipFill>
        <p:spPr bwMode="auto">
          <a:xfrm>
            <a:off x="5943600" y="2590800"/>
            <a:ext cx="2352675" cy="3171825"/>
          </a:xfrm>
          <a:prstGeom prst="rect">
            <a:avLst/>
          </a:prstGeom>
          <a:ln w="28575">
            <a:solidFill>
              <a:schemeClr val="accent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Lst>
        </p:spPr>
      </p:pic>
      <p:sp>
        <p:nvSpPr>
          <p:cNvPr id="3" name="Right Arrow 2"/>
          <p:cNvSpPr/>
          <p:nvPr/>
        </p:nvSpPr>
        <p:spPr>
          <a:xfrm>
            <a:off x="4343400" y="3962400"/>
            <a:ext cx="1066800" cy="3048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819400" y="6172200"/>
            <a:ext cx="3276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You can also try </a:t>
            </a:r>
            <a:r>
              <a:rPr lang="en-US" sz="1200" smtClean="0">
                <a:solidFill>
                  <a:srgbClr val="FFFF00"/>
                </a:solidFill>
              </a:rPr>
              <a:t>getArea(), getPerimeter()</a:t>
            </a:r>
            <a:endParaRPr lang="en-US" sz="1200">
              <a:solidFill>
                <a:srgbClr val="FFFF00"/>
              </a:solidFill>
            </a:endParaRPr>
          </a:p>
        </p:txBody>
      </p:sp>
    </p:spTree>
    <p:extLst>
      <p:ext uri="{BB962C8B-B14F-4D97-AF65-F5344CB8AC3E}">
        <p14:creationId xmlns:p14="http://schemas.microsoft.com/office/powerpoint/2010/main" xmlns="" val="2954561888"/>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OOP concepts revisited</a:t>
            </a:r>
            <a:endParaRPr lang="en-US" dirty="0"/>
          </a:p>
        </p:txBody>
      </p:sp>
      <p:sp>
        <p:nvSpPr>
          <p:cNvPr id="2" name="Content Placeholder 1"/>
          <p:cNvSpPr>
            <a:spLocks noGrp="1"/>
          </p:cNvSpPr>
          <p:nvPr>
            <p:ph idx="1"/>
          </p:nvPr>
        </p:nvSpPr>
        <p:spPr/>
        <p:txBody>
          <a:bodyPr/>
          <a:lstStyle/>
          <a:p>
            <a:r>
              <a:rPr lang="en-US"/>
              <a:t>Object, method, property </a:t>
            </a:r>
          </a:p>
          <a:p>
            <a:r>
              <a:rPr lang="en-US" smtClean="0"/>
              <a:t>Class/prototype</a:t>
            </a:r>
          </a:p>
          <a:p>
            <a:r>
              <a:rPr lang="en-US" smtClean="0"/>
              <a:t>Encapsulation (interface + visibility)</a:t>
            </a:r>
          </a:p>
          <a:p>
            <a:r>
              <a:rPr lang="en-US" smtClean="0"/>
              <a:t>Aggregation/composition</a:t>
            </a:r>
            <a:endParaRPr lang="en-US"/>
          </a:p>
          <a:p>
            <a:r>
              <a:rPr lang="en-US"/>
              <a:t>Reusability/inheritance </a:t>
            </a:r>
          </a:p>
          <a:p>
            <a:r>
              <a:rPr lang="en-US"/>
              <a:t>Polymorphism </a:t>
            </a:r>
          </a:p>
        </p:txBody>
      </p:sp>
    </p:spTree>
    <p:extLst>
      <p:ext uri="{BB962C8B-B14F-4D97-AF65-F5344CB8AC3E}">
        <p14:creationId xmlns:p14="http://schemas.microsoft.com/office/powerpoint/2010/main" xmlns="" val="4152679789"/>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Excercises</a:t>
            </a:r>
            <a:endParaRPr lang="en-US"/>
          </a:p>
        </p:txBody>
      </p:sp>
      <p:sp>
        <p:nvSpPr>
          <p:cNvPr id="3" name="Content Placeholder 2"/>
          <p:cNvSpPr>
            <a:spLocks noGrp="1"/>
          </p:cNvSpPr>
          <p:nvPr>
            <p:ph idx="1"/>
          </p:nvPr>
        </p:nvSpPr>
        <p:spPr/>
        <p:txBody>
          <a:bodyPr>
            <a:normAutofit fontScale="85000" lnSpcReduction="20000"/>
          </a:bodyPr>
          <a:lstStyle/>
          <a:p>
            <a:r>
              <a:rPr lang="en-US" smtClean="0"/>
              <a:t>Make a comparison table for the afore-mentioned inheritance patterns</a:t>
            </a:r>
          </a:p>
          <a:p>
            <a:r>
              <a:rPr lang="en-US"/>
              <a:t>Read the source code of the </a:t>
            </a:r>
            <a:r>
              <a:rPr lang="en-US" smtClean="0"/>
              <a:t>previous demo, and:</a:t>
            </a:r>
          </a:p>
          <a:p>
            <a:pPr lvl="1"/>
            <a:r>
              <a:rPr lang="en-US"/>
              <a:t>Draw some triangles, squares, and </a:t>
            </a:r>
            <a:r>
              <a:rPr lang="en-US" smtClean="0"/>
              <a:t>rectangles </a:t>
            </a:r>
            <a:endParaRPr lang="en-US"/>
          </a:p>
          <a:p>
            <a:pPr lvl="1"/>
            <a:r>
              <a:rPr lang="en-US"/>
              <a:t>Add constructors for more shapes, such as </a:t>
            </a:r>
            <a:r>
              <a:rPr lang="en-US">
                <a:solidFill>
                  <a:srgbClr val="0070C0"/>
                </a:solidFill>
              </a:rPr>
              <a:t>Trapezoid</a:t>
            </a:r>
            <a:r>
              <a:rPr lang="en-US"/>
              <a:t>, </a:t>
            </a:r>
            <a:r>
              <a:rPr lang="en-US">
                <a:solidFill>
                  <a:srgbClr val="0070C0"/>
                </a:solidFill>
              </a:rPr>
              <a:t>Rhombus</a:t>
            </a:r>
            <a:r>
              <a:rPr lang="en-US"/>
              <a:t>, </a:t>
            </a:r>
            <a:r>
              <a:rPr lang="en-US">
                <a:solidFill>
                  <a:srgbClr val="0070C0"/>
                </a:solidFill>
              </a:rPr>
              <a:t>Kite</a:t>
            </a:r>
            <a:r>
              <a:rPr lang="en-US"/>
              <a:t>, </a:t>
            </a:r>
            <a:r>
              <a:rPr lang="en-US" smtClean="0">
                <a:solidFill>
                  <a:srgbClr val="0070C0"/>
                </a:solidFill>
              </a:rPr>
              <a:t>Diamond</a:t>
            </a:r>
            <a:r>
              <a:rPr lang="en-US"/>
              <a:t>, </a:t>
            </a:r>
            <a:r>
              <a:rPr lang="en-US" smtClean="0">
                <a:solidFill>
                  <a:srgbClr val="0070C0"/>
                </a:solidFill>
              </a:rPr>
              <a:t>Pentagon</a:t>
            </a:r>
            <a:r>
              <a:rPr lang="en-US" smtClean="0"/>
              <a:t>, and </a:t>
            </a:r>
            <a:r>
              <a:rPr lang="en-US" smtClean="0">
                <a:solidFill>
                  <a:srgbClr val="0070C0"/>
                </a:solidFill>
              </a:rPr>
              <a:t>Circle</a:t>
            </a:r>
            <a:r>
              <a:rPr lang="en-US" smtClean="0"/>
              <a:t>. Remember to </a:t>
            </a:r>
            <a:r>
              <a:rPr lang="en-US"/>
              <a:t>overwrite the </a:t>
            </a:r>
            <a:r>
              <a:rPr lang="en-US">
                <a:solidFill>
                  <a:srgbClr val="0070C0"/>
                </a:solidFill>
              </a:rPr>
              <a:t>draw()</a:t>
            </a:r>
            <a:r>
              <a:rPr lang="en-US"/>
              <a:t> method </a:t>
            </a:r>
            <a:r>
              <a:rPr lang="en-US" smtClean="0"/>
              <a:t>of </a:t>
            </a:r>
            <a:r>
              <a:rPr lang="en-US"/>
              <a:t>the </a:t>
            </a:r>
            <a:r>
              <a:rPr lang="en-US" smtClean="0"/>
              <a:t>parent</a:t>
            </a:r>
            <a:r>
              <a:rPr lang="en-US"/>
              <a:t>.</a:t>
            </a:r>
          </a:p>
          <a:p>
            <a:pPr lvl="1"/>
            <a:r>
              <a:rPr lang="en-US"/>
              <a:t>Can you think of another way to approach the problem and use some other </a:t>
            </a:r>
            <a:r>
              <a:rPr lang="en-US" smtClean="0"/>
              <a:t>type </a:t>
            </a:r>
            <a:r>
              <a:rPr lang="en-US"/>
              <a:t>of inheritance? </a:t>
            </a:r>
          </a:p>
          <a:p>
            <a:pPr lvl="1"/>
            <a:r>
              <a:rPr lang="en-US"/>
              <a:t>Pick </a:t>
            </a:r>
            <a:r>
              <a:rPr lang="en-US" smtClean="0"/>
              <a:t>a method </a:t>
            </a:r>
            <a:r>
              <a:rPr lang="en-US"/>
              <a:t>that uses </a:t>
            </a:r>
            <a:r>
              <a:rPr lang="en-US">
                <a:solidFill>
                  <a:srgbClr val="0070C0"/>
                </a:solidFill>
              </a:rPr>
              <a:t>uber</a:t>
            </a:r>
            <a:r>
              <a:rPr lang="en-US"/>
              <a:t> as a way for a child to access its </a:t>
            </a:r>
            <a:r>
              <a:rPr lang="en-US" smtClean="0"/>
              <a:t>parent</a:t>
            </a:r>
            <a:r>
              <a:rPr lang="en-US"/>
              <a:t>. Add functionality where the parents can keep track of who their </a:t>
            </a:r>
            <a:r>
              <a:rPr lang="en-US" smtClean="0"/>
              <a:t>children </a:t>
            </a:r>
            <a:r>
              <a:rPr lang="en-US"/>
              <a:t>are. Perhaps by using a property that contains a children array?</a:t>
            </a:r>
          </a:p>
        </p:txBody>
      </p:sp>
    </p:spTree>
    <p:extLst>
      <p:ext uri="{BB962C8B-B14F-4D97-AF65-F5344CB8AC3E}">
        <p14:creationId xmlns:p14="http://schemas.microsoft.com/office/powerpoint/2010/main" xmlns="" val="1594937103"/>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TO-DO list</a:t>
            </a:r>
            <a:endParaRPr lang="en-US"/>
          </a:p>
        </p:txBody>
      </p:sp>
      <p:sp>
        <p:nvSpPr>
          <p:cNvPr id="3" name="Content Placeholder 2"/>
          <p:cNvSpPr>
            <a:spLocks noGrp="1"/>
          </p:cNvSpPr>
          <p:nvPr>
            <p:ph idx="1"/>
          </p:nvPr>
        </p:nvSpPr>
        <p:spPr/>
        <p:txBody>
          <a:bodyPr>
            <a:normAutofit lnSpcReduction="10000"/>
          </a:bodyPr>
          <a:lstStyle/>
          <a:p>
            <a:r>
              <a:rPr lang="en-US" b="1" smtClean="0">
                <a:solidFill>
                  <a:srgbClr val="0070C0"/>
                </a:solidFill>
              </a:rPr>
              <a:t>…</a:t>
            </a:r>
          </a:p>
          <a:p>
            <a:r>
              <a:rPr lang="en-US" b="1" smtClean="0">
                <a:solidFill>
                  <a:srgbClr val="0070C0"/>
                </a:solidFill>
              </a:rPr>
              <a:t>Delve into JavaScript’s core concepts and concerns</a:t>
            </a:r>
          </a:p>
          <a:p>
            <a:pPr lvl="1"/>
            <a:r>
              <a:rPr lang="en-US" strike="sngStrike" smtClean="0"/>
              <a:t>Function</a:t>
            </a:r>
            <a:endParaRPr lang="en-US" strike="sngStrike"/>
          </a:p>
          <a:p>
            <a:pPr lvl="1"/>
            <a:r>
              <a:rPr lang="en-US" strike="sngStrike"/>
              <a:t>Object</a:t>
            </a:r>
          </a:p>
          <a:p>
            <a:pPr lvl="1"/>
            <a:r>
              <a:rPr lang="en-US" strike="sngStrike"/>
              <a:t>Prototype</a:t>
            </a:r>
          </a:p>
          <a:p>
            <a:pPr lvl="1"/>
            <a:r>
              <a:rPr lang="en-US" strike="sngStrike"/>
              <a:t>Inheritance</a:t>
            </a:r>
          </a:p>
          <a:p>
            <a:pPr lvl="1"/>
            <a:r>
              <a:rPr lang="en-US" b="1">
                <a:solidFill>
                  <a:srgbClr val="0070C0"/>
                </a:solidFill>
              </a:rPr>
              <a:t>Browser environment</a:t>
            </a:r>
          </a:p>
          <a:p>
            <a:pPr lvl="1"/>
            <a:r>
              <a:rPr lang="en-US">
                <a:solidFill>
                  <a:schemeClr val="bg1">
                    <a:lumMod val="65000"/>
                  </a:schemeClr>
                </a:solidFill>
              </a:rPr>
              <a:t>Coding and design patterns</a:t>
            </a:r>
          </a:p>
          <a:p>
            <a:endParaRPr lang="en-US" b="1" smtClean="0">
              <a:solidFill>
                <a:srgbClr val="0070C0"/>
              </a:solidFill>
            </a:endParaRPr>
          </a:p>
          <a:p>
            <a:endParaRPr lang="en-US" b="1" smtClean="0">
              <a:solidFill>
                <a:srgbClr val="0070C0"/>
              </a:solidFill>
            </a:endParaRPr>
          </a:p>
          <a:p>
            <a:endParaRPr lang="en-US"/>
          </a:p>
        </p:txBody>
      </p:sp>
    </p:spTree>
    <p:extLst>
      <p:ext uri="{BB962C8B-B14F-4D97-AF65-F5344CB8AC3E}">
        <p14:creationId xmlns:p14="http://schemas.microsoft.com/office/powerpoint/2010/main" xmlns="" val="3552152596"/>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Browser environment</a:t>
            </a:r>
            <a:endParaRPr lang="en-US"/>
          </a:p>
        </p:txBody>
      </p:sp>
      <p:sp>
        <p:nvSpPr>
          <p:cNvPr id="3" name="Rectangle 2"/>
          <p:cNvSpPr/>
          <p:nvPr/>
        </p:nvSpPr>
        <p:spPr>
          <a:xfrm>
            <a:off x="2286000" y="3048000"/>
            <a:ext cx="4343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t>… For self-reference</a:t>
            </a:r>
            <a:endParaRPr lang="en-US" sz="2800"/>
          </a:p>
        </p:txBody>
      </p:sp>
    </p:spTree>
    <p:extLst>
      <p:ext uri="{BB962C8B-B14F-4D97-AF65-F5344CB8AC3E}">
        <p14:creationId xmlns:p14="http://schemas.microsoft.com/office/powerpoint/2010/main" xmlns="" val="1849728660"/>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TO-DO list</a:t>
            </a:r>
            <a:endParaRPr lang="en-US"/>
          </a:p>
        </p:txBody>
      </p:sp>
      <p:sp>
        <p:nvSpPr>
          <p:cNvPr id="3" name="Content Placeholder 2"/>
          <p:cNvSpPr>
            <a:spLocks noGrp="1"/>
          </p:cNvSpPr>
          <p:nvPr>
            <p:ph idx="1"/>
          </p:nvPr>
        </p:nvSpPr>
        <p:spPr/>
        <p:txBody>
          <a:bodyPr>
            <a:normAutofit lnSpcReduction="10000"/>
          </a:bodyPr>
          <a:lstStyle/>
          <a:p>
            <a:r>
              <a:rPr lang="en-US" b="1" smtClean="0">
                <a:solidFill>
                  <a:srgbClr val="0070C0"/>
                </a:solidFill>
              </a:rPr>
              <a:t>…</a:t>
            </a:r>
          </a:p>
          <a:p>
            <a:r>
              <a:rPr lang="en-US" b="1" smtClean="0">
                <a:solidFill>
                  <a:srgbClr val="0070C0"/>
                </a:solidFill>
              </a:rPr>
              <a:t>Delve into JavaScript’s core concepts and concerns</a:t>
            </a:r>
          </a:p>
          <a:p>
            <a:pPr lvl="1"/>
            <a:r>
              <a:rPr lang="en-US" strike="sngStrike" smtClean="0"/>
              <a:t>Function</a:t>
            </a:r>
            <a:endParaRPr lang="en-US" strike="sngStrike"/>
          </a:p>
          <a:p>
            <a:pPr lvl="1"/>
            <a:r>
              <a:rPr lang="en-US" strike="sngStrike"/>
              <a:t>Object</a:t>
            </a:r>
          </a:p>
          <a:p>
            <a:pPr lvl="1"/>
            <a:r>
              <a:rPr lang="en-US" strike="sngStrike"/>
              <a:t>Prototype</a:t>
            </a:r>
          </a:p>
          <a:p>
            <a:pPr lvl="1"/>
            <a:r>
              <a:rPr lang="en-US" strike="sngStrike"/>
              <a:t>Inheritance</a:t>
            </a:r>
          </a:p>
          <a:p>
            <a:pPr lvl="1"/>
            <a:r>
              <a:rPr lang="en-US" strike="sngStrike"/>
              <a:t>Browser environment</a:t>
            </a:r>
          </a:p>
          <a:p>
            <a:pPr lvl="1"/>
            <a:r>
              <a:rPr lang="en-US" b="1">
                <a:solidFill>
                  <a:srgbClr val="0070C0"/>
                </a:solidFill>
              </a:rPr>
              <a:t>Coding and design patterns</a:t>
            </a:r>
          </a:p>
          <a:p>
            <a:endParaRPr lang="en-US" b="1" smtClean="0">
              <a:solidFill>
                <a:srgbClr val="0070C0"/>
              </a:solidFill>
            </a:endParaRPr>
          </a:p>
          <a:p>
            <a:endParaRPr lang="en-US" b="1" smtClean="0">
              <a:solidFill>
                <a:srgbClr val="0070C0"/>
              </a:solidFill>
            </a:endParaRPr>
          </a:p>
          <a:p>
            <a:endParaRPr lang="en-US"/>
          </a:p>
        </p:txBody>
      </p:sp>
    </p:spTree>
    <p:extLst>
      <p:ext uri="{BB962C8B-B14F-4D97-AF65-F5344CB8AC3E}">
        <p14:creationId xmlns:p14="http://schemas.microsoft.com/office/powerpoint/2010/main" xmlns="" val="3417300825"/>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Coding and design </a:t>
            </a:r>
            <a:r>
              <a:rPr lang="en-US" smtClean="0"/>
              <a:t>patterns</a:t>
            </a:r>
            <a:endParaRPr lang="en-US"/>
          </a:p>
        </p:txBody>
      </p:sp>
      <p:sp>
        <p:nvSpPr>
          <p:cNvPr id="3" name="Rectangle 2"/>
          <p:cNvSpPr/>
          <p:nvPr/>
        </p:nvSpPr>
        <p:spPr>
          <a:xfrm>
            <a:off x="2286000" y="3048000"/>
            <a:ext cx="4343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t>… For self-reference</a:t>
            </a:r>
            <a:endParaRPr lang="en-US" sz="2800"/>
          </a:p>
        </p:txBody>
      </p:sp>
    </p:spTree>
    <p:extLst>
      <p:ext uri="{BB962C8B-B14F-4D97-AF65-F5344CB8AC3E}">
        <p14:creationId xmlns:p14="http://schemas.microsoft.com/office/powerpoint/2010/main" xmlns="" val="729605947"/>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TO-DO list</a:t>
            </a:r>
            <a:endParaRPr lang="en-US"/>
          </a:p>
        </p:txBody>
      </p:sp>
      <p:sp>
        <p:nvSpPr>
          <p:cNvPr id="3" name="Content Placeholder 2"/>
          <p:cNvSpPr>
            <a:spLocks noGrp="1"/>
          </p:cNvSpPr>
          <p:nvPr>
            <p:ph idx="1"/>
          </p:nvPr>
        </p:nvSpPr>
        <p:spPr/>
        <p:txBody>
          <a:bodyPr>
            <a:normAutofit lnSpcReduction="10000"/>
          </a:bodyPr>
          <a:lstStyle/>
          <a:p>
            <a:r>
              <a:rPr lang="en-US" b="1" smtClean="0">
                <a:solidFill>
                  <a:srgbClr val="0070C0"/>
                </a:solidFill>
              </a:rPr>
              <a:t>…</a:t>
            </a:r>
          </a:p>
          <a:p>
            <a:r>
              <a:rPr lang="en-US" b="1" smtClean="0">
                <a:solidFill>
                  <a:srgbClr val="0070C0"/>
                </a:solidFill>
              </a:rPr>
              <a:t>Delve into JavaScript’s core concepts and concerns</a:t>
            </a:r>
          </a:p>
          <a:p>
            <a:pPr lvl="1"/>
            <a:r>
              <a:rPr lang="en-US" strike="sngStrike" smtClean="0"/>
              <a:t>Function</a:t>
            </a:r>
            <a:endParaRPr lang="en-US" strike="sngStrike"/>
          </a:p>
          <a:p>
            <a:pPr lvl="1"/>
            <a:r>
              <a:rPr lang="en-US" strike="sngStrike"/>
              <a:t>Object</a:t>
            </a:r>
          </a:p>
          <a:p>
            <a:pPr lvl="1"/>
            <a:r>
              <a:rPr lang="en-US" strike="sngStrike"/>
              <a:t>Prototype</a:t>
            </a:r>
          </a:p>
          <a:p>
            <a:pPr lvl="1"/>
            <a:r>
              <a:rPr lang="en-US" strike="sngStrike"/>
              <a:t>Inheritance</a:t>
            </a:r>
          </a:p>
          <a:p>
            <a:pPr lvl="1"/>
            <a:r>
              <a:rPr lang="en-US" strike="sngStrike"/>
              <a:t>Browser environment</a:t>
            </a:r>
          </a:p>
          <a:p>
            <a:pPr lvl="1"/>
            <a:r>
              <a:rPr lang="en-US" strike="sngStrike"/>
              <a:t>Coding and design patterns</a:t>
            </a:r>
          </a:p>
          <a:p>
            <a:endParaRPr lang="en-US" b="1" smtClean="0">
              <a:solidFill>
                <a:srgbClr val="0070C0"/>
              </a:solidFill>
            </a:endParaRPr>
          </a:p>
          <a:p>
            <a:endParaRPr lang="en-US" b="1" smtClean="0">
              <a:solidFill>
                <a:srgbClr val="0070C0"/>
              </a:solidFill>
            </a:endParaRPr>
          </a:p>
          <a:p>
            <a:endParaRPr lang="en-US"/>
          </a:p>
        </p:txBody>
      </p:sp>
    </p:spTree>
    <p:extLst>
      <p:ext uri="{BB962C8B-B14F-4D97-AF65-F5344CB8AC3E}">
        <p14:creationId xmlns:p14="http://schemas.microsoft.com/office/powerpoint/2010/main" xmlns="" val="2790089317"/>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Back to our main TO-DO list</a:t>
            </a:r>
            <a:endParaRPr lang="en-US"/>
          </a:p>
        </p:txBody>
      </p:sp>
      <p:sp>
        <p:nvSpPr>
          <p:cNvPr id="3" name="Content Placeholder 2"/>
          <p:cNvSpPr>
            <a:spLocks noGrp="1"/>
          </p:cNvSpPr>
          <p:nvPr>
            <p:ph idx="1"/>
          </p:nvPr>
        </p:nvSpPr>
        <p:spPr/>
        <p:txBody>
          <a:bodyPr/>
          <a:lstStyle/>
          <a:p>
            <a:r>
              <a:rPr lang="en-US" strike="sngStrike" smtClean="0"/>
              <a:t>Define JavaScript</a:t>
            </a:r>
          </a:p>
          <a:p>
            <a:r>
              <a:rPr lang="en-US" strike="sngStrike" smtClean="0"/>
              <a:t>Set up environment</a:t>
            </a:r>
          </a:p>
          <a:p>
            <a:r>
              <a:rPr lang="en-US" strike="sngStrike" smtClean="0"/>
              <a:t>Revisit OOP concepts</a:t>
            </a:r>
          </a:p>
          <a:p>
            <a:r>
              <a:rPr lang="en-US" strike="sngStrike"/>
              <a:t>Look at JavaScript basics</a:t>
            </a:r>
          </a:p>
          <a:p>
            <a:r>
              <a:rPr lang="en-US" strike="sngStrike"/>
              <a:t>Delve into JavaScript’s core concepts and syntaxes</a:t>
            </a:r>
          </a:p>
          <a:p>
            <a:endParaRPr lang="en-US"/>
          </a:p>
        </p:txBody>
      </p:sp>
    </p:spTree>
    <p:extLst>
      <p:ext uri="{BB962C8B-B14F-4D97-AF65-F5344CB8AC3E}">
        <p14:creationId xmlns:p14="http://schemas.microsoft.com/office/powerpoint/2010/main" xmlns="" val="3368856268"/>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TO-DO list for next time</a:t>
            </a:r>
            <a:endParaRPr lang="en-US"/>
          </a:p>
        </p:txBody>
      </p:sp>
      <p:sp>
        <p:nvSpPr>
          <p:cNvPr id="3" name="Content Placeholder 2"/>
          <p:cNvSpPr>
            <a:spLocks noGrp="1"/>
          </p:cNvSpPr>
          <p:nvPr>
            <p:ph idx="1"/>
          </p:nvPr>
        </p:nvSpPr>
        <p:spPr/>
        <p:txBody>
          <a:bodyPr>
            <a:normAutofit/>
          </a:bodyPr>
          <a:lstStyle/>
          <a:p>
            <a:r>
              <a:rPr lang="en-US" smtClean="0"/>
              <a:t>...</a:t>
            </a:r>
          </a:p>
          <a:p>
            <a:r>
              <a:rPr lang="en-US" strike="sngStrike" smtClean="0"/>
              <a:t>Delve into JavaScript’s core concepts and concerns</a:t>
            </a:r>
          </a:p>
          <a:p>
            <a:r>
              <a:rPr lang="en-US" smtClean="0"/>
              <a:t>jQuery, Jodo, …</a:t>
            </a:r>
          </a:p>
          <a:p>
            <a:r>
              <a:rPr lang="en-US" smtClean="0"/>
              <a:t>JSON</a:t>
            </a:r>
          </a:p>
          <a:p>
            <a:r>
              <a:rPr lang="en-US" smtClean="0"/>
              <a:t>JavaScript in real-world applications</a:t>
            </a:r>
          </a:p>
          <a:p>
            <a:r>
              <a:rPr lang="en-US" smtClean="0"/>
              <a:t>…</a:t>
            </a:r>
          </a:p>
          <a:p>
            <a:endParaRPr lang="en-US"/>
          </a:p>
        </p:txBody>
      </p:sp>
    </p:spTree>
    <p:extLst>
      <p:ext uri="{BB962C8B-B14F-4D97-AF65-F5344CB8AC3E}">
        <p14:creationId xmlns:p14="http://schemas.microsoft.com/office/powerpoint/2010/main" xmlns="" val="1302780738"/>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References</a:t>
            </a:r>
            <a:endParaRPr lang="en-US"/>
          </a:p>
        </p:txBody>
      </p:sp>
      <p:sp>
        <p:nvSpPr>
          <p:cNvPr id="3" name="Content Placeholder 2"/>
          <p:cNvSpPr>
            <a:spLocks noGrp="1"/>
          </p:cNvSpPr>
          <p:nvPr>
            <p:ph idx="1"/>
          </p:nvPr>
        </p:nvSpPr>
        <p:spPr/>
        <p:txBody>
          <a:bodyPr>
            <a:normAutofit/>
          </a:bodyPr>
          <a:lstStyle/>
          <a:p>
            <a:r>
              <a:rPr lang="en-US" b="1" dirty="0" smtClean="0">
                <a:solidFill>
                  <a:srgbClr val="0070C0"/>
                </a:solidFill>
              </a:rPr>
              <a:t>Object-oriented JavaScript</a:t>
            </a:r>
            <a:r>
              <a:rPr lang="en-US" dirty="0" smtClean="0"/>
              <a:t>, </a:t>
            </a:r>
            <a:r>
              <a:rPr lang="en-US" i="1" dirty="0" smtClean="0"/>
              <a:t>by </a:t>
            </a:r>
            <a:r>
              <a:rPr lang="en-US" i="1" dirty="0" err="1" smtClean="0"/>
              <a:t>Stoyan</a:t>
            </a:r>
            <a:r>
              <a:rPr lang="en-US" i="1" dirty="0" smtClean="0"/>
              <a:t> </a:t>
            </a:r>
            <a:r>
              <a:rPr lang="en-US" i="1" dirty="0" err="1" smtClean="0"/>
              <a:t>Stefanov</a:t>
            </a:r>
            <a:r>
              <a:rPr lang="en-US" dirty="0" smtClean="0"/>
              <a:t>, </a:t>
            </a:r>
            <a:r>
              <a:rPr lang="en-US" b="1" dirty="0" err="1" smtClean="0"/>
              <a:t>Packt</a:t>
            </a:r>
            <a:r>
              <a:rPr lang="en-US" b="1" dirty="0" smtClean="0"/>
              <a:t> Publishing</a:t>
            </a: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43000"/>
            <a:ext cx="4495800" cy="4154984"/>
          </a:xfrm>
          <a:prstGeom prst="rect">
            <a:avLst/>
          </a:prstGeom>
          <a:noFill/>
        </p:spPr>
        <p:txBody>
          <a:bodyPr wrap="square" rtlCol="0">
            <a:spAutoFit/>
          </a:bodyPr>
          <a:lstStyle/>
          <a:p>
            <a:pPr algn="ctr"/>
            <a:r>
              <a:rPr lang="en-US" sz="6600" b="1"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Thanks for coming.</a:t>
            </a:r>
          </a:p>
          <a:p>
            <a:pPr algn="ctr"/>
            <a:r>
              <a:rPr lang="en-US" sz="6600" b="1"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See </a:t>
            </a:r>
            <a:r>
              <a:rPr lang="en-US" sz="6600" b="1" cap="all"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ya</a:t>
            </a:r>
            <a:r>
              <a:rPr lang="en-US" sz="6600" b="1"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p>
        </p:txBody>
      </p:sp>
      <p:pic>
        <p:nvPicPr>
          <p:cNvPr id="4" name="Picture 3" descr="Object-oriented JavaScript.png"/>
          <p:cNvPicPr>
            <a:picLocks noChangeAspect="1"/>
          </p:cNvPicPr>
          <p:nvPr/>
        </p:nvPicPr>
        <p:blipFill>
          <a:blip r:embed="rId2" cstate="print"/>
          <a:stretch>
            <a:fillRect/>
          </a:stretch>
        </p:blipFill>
        <p:spPr>
          <a:xfrm>
            <a:off x="4648200" y="651842"/>
            <a:ext cx="3658256" cy="4605958"/>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3" name="Text Placeholder 2"/>
          <p:cNvSpPr>
            <a:spLocks noGrp="1"/>
          </p:cNvSpPr>
          <p:nvPr>
            <p:ph type="body" idx="13"/>
          </p:nvPr>
        </p:nvSpPr>
        <p:spPr/>
        <p:txBody>
          <a:bodyPr/>
          <a:lstStyle/>
          <a:p>
            <a:r>
              <a:rPr lang="en-US" smtClean="0"/>
              <a:t>If you can’t read the whole book in a few days, why don’t you read a few pages everyday?</a:t>
            </a:r>
            <a:endParaRPr lang="en-US"/>
          </a:p>
        </p:txBody>
      </p:sp>
    </p:spTree>
    <p:extLst>
      <p:ext uri="{BB962C8B-B14F-4D97-AF65-F5344CB8AC3E}">
        <p14:creationId xmlns:p14="http://schemas.microsoft.com/office/powerpoint/2010/main" xmlns="" val="13003928"/>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OOP concepts summary</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66750" y="1857375"/>
            <a:ext cx="7808913" cy="4086225"/>
          </a:xfrm>
          <a:prstGeom prst="rect">
            <a:avLst/>
          </a:prstGeom>
          <a:ln w="28575">
            <a:solidFill>
              <a:srgbClr val="0070C0"/>
            </a:solid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OOP concepts summary (cont.)</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666750" y="2324100"/>
            <a:ext cx="7808913" cy="2209800"/>
          </a:xfrm>
          <a:prstGeom prst="rect">
            <a:avLst/>
          </a:prstGeom>
          <a:ln w="28575">
            <a:solidFill>
              <a:srgbClr val="0070C0"/>
            </a:solid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TO-DO list</a:t>
            </a:r>
            <a:endParaRPr lang="en-US"/>
          </a:p>
        </p:txBody>
      </p:sp>
      <p:sp>
        <p:nvSpPr>
          <p:cNvPr id="3" name="Content Placeholder 2"/>
          <p:cNvSpPr>
            <a:spLocks noGrp="1"/>
          </p:cNvSpPr>
          <p:nvPr>
            <p:ph idx="1"/>
          </p:nvPr>
        </p:nvSpPr>
        <p:spPr/>
        <p:txBody>
          <a:bodyPr/>
          <a:lstStyle/>
          <a:p>
            <a:r>
              <a:rPr lang="en-US" strike="sngStrike" smtClean="0"/>
              <a:t>Define JavaScript</a:t>
            </a:r>
          </a:p>
          <a:p>
            <a:r>
              <a:rPr lang="en-US" strike="sngStrike" smtClean="0"/>
              <a:t>Set up environment</a:t>
            </a:r>
          </a:p>
          <a:p>
            <a:r>
              <a:rPr lang="en-US" strike="sngStrike"/>
              <a:t>Revisit OOP concepts</a:t>
            </a:r>
          </a:p>
          <a:p>
            <a:r>
              <a:rPr lang="en-US" b="1" smtClean="0">
                <a:solidFill>
                  <a:srgbClr val="0070C0"/>
                </a:solidFill>
              </a:rPr>
              <a:t>Look at JavaScript basics</a:t>
            </a:r>
          </a:p>
          <a:p>
            <a:r>
              <a:rPr lang="en-US">
                <a:solidFill>
                  <a:schemeClr val="bg1">
                    <a:lumMod val="65000"/>
                  </a:schemeClr>
                </a:solidFill>
              </a:rPr>
              <a:t>Delve into JavaScript’s core concepts and concerns</a:t>
            </a:r>
          </a:p>
          <a:p>
            <a:endParaRPr lang="en-US"/>
          </a:p>
        </p:txBody>
      </p:sp>
    </p:spTree>
    <p:extLst>
      <p:ext uri="{BB962C8B-B14F-4D97-AF65-F5344CB8AC3E}">
        <p14:creationId xmlns:p14="http://schemas.microsoft.com/office/powerpoint/2010/main" xmlns="" val="2333903260"/>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JavaScript basics</a:t>
            </a:r>
            <a:endParaRPr lang="en-US"/>
          </a:p>
        </p:txBody>
      </p:sp>
      <p:sp>
        <p:nvSpPr>
          <p:cNvPr id="3" name="Content Placeholder 2"/>
          <p:cNvSpPr>
            <a:spLocks noGrp="1"/>
          </p:cNvSpPr>
          <p:nvPr>
            <p:ph idx="1"/>
          </p:nvPr>
        </p:nvSpPr>
        <p:spPr/>
        <p:txBody>
          <a:bodyPr/>
          <a:lstStyle/>
          <a:p>
            <a:r>
              <a:rPr lang="en-US" smtClean="0"/>
              <a:t>Data types</a:t>
            </a:r>
          </a:p>
          <a:p>
            <a:r>
              <a:rPr lang="en-US" smtClean="0"/>
              <a:t>Variables</a:t>
            </a:r>
          </a:p>
          <a:p>
            <a:r>
              <a:rPr lang="en-US" smtClean="0"/>
              <a:t>Common operators</a:t>
            </a:r>
          </a:p>
          <a:p>
            <a:r>
              <a:rPr lang="en-US" smtClean="0"/>
              <a:t>Data structure - Array</a:t>
            </a:r>
          </a:p>
          <a:p>
            <a:r>
              <a:rPr lang="en-US" smtClean="0"/>
              <a:t>Flow control statements</a:t>
            </a:r>
          </a:p>
          <a:p>
            <a:r>
              <a:rPr lang="en-US" smtClean="0"/>
              <a:t>Comments</a:t>
            </a:r>
          </a:p>
          <a:p>
            <a:pPr lvl="1"/>
            <a:endParaRPr lang="en-US" smtClean="0"/>
          </a:p>
          <a:p>
            <a:endParaRPr lang="en-US"/>
          </a:p>
        </p:txBody>
      </p:sp>
    </p:spTree>
    <p:extLst>
      <p:ext uri="{BB962C8B-B14F-4D97-AF65-F5344CB8AC3E}">
        <p14:creationId xmlns:p14="http://schemas.microsoft.com/office/powerpoint/2010/main" xmlns="" val="3447574932"/>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p:txBody>
          <a:bodyPr/>
          <a:lstStyle/>
          <a:p>
            <a:r>
              <a:rPr lang="en-US" dirty="0" smtClean="0"/>
              <a:t>Primitive:</a:t>
            </a:r>
          </a:p>
          <a:p>
            <a:pPr lvl="1"/>
            <a:r>
              <a:rPr lang="en-US" dirty="0" smtClean="0"/>
              <a:t>Number</a:t>
            </a:r>
          </a:p>
          <a:p>
            <a:pPr lvl="1"/>
            <a:r>
              <a:rPr lang="en-US" dirty="0" smtClean="0"/>
              <a:t>String</a:t>
            </a:r>
          </a:p>
          <a:p>
            <a:pPr lvl="1"/>
            <a:r>
              <a:rPr lang="en-US" dirty="0" smtClean="0"/>
              <a:t>Boolean</a:t>
            </a:r>
          </a:p>
          <a:p>
            <a:pPr lvl="1"/>
            <a:r>
              <a:rPr lang="en-US" dirty="0" smtClean="0"/>
              <a:t>Undefined (a variable that doesn’t exist or that hasn’t been initialized)</a:t>
            </a:r>
          </a:p>
          <a:p>
            <a:pPr lvl="1"/>
            <a:r>
              <a:rPr lang="en-US" dirty="0" smtClean="0"/>
              <a:t>Null (also considered an object)</a:t>
            </a:r>
          </a:p>
          <a:p>
            <a:r>
              <a:rPr lang="en-US" dirty="0" smtClean="0"/>
              <a:t>Non-primitive (objects)</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 (cont.)</a:t>
            </a:r>
            <a:endParaRPr lang="en-US" dirty="0"/>
          </a:p>
        </p:txBody>
      </p:sp>
      <p:graphicFrame>
        <p:nvGraphicFramePr>
          <p:cNvPr id="4" name="Table 3"/>
          <p:cNvGraphicFramePr>
            <a:graphicFrameLocks noGrp="1"/>
          </p:cNvGraphicFramePr>
          <p:nvPr/>
        </p:nvGraphicFramePr>
        <p:xfrm>
          <a:off x="914400" y="1965960"/>
          <a:ext cx="7315200" cy="4053840"/>
        </p:xfrm>
        <a:graphic>
          <a:graphicData uri="http://schemas.openxmlformats.org/drawingml/2006/table">
            <a:tbl>
              <a:tblPr firstRow="1" bandRow="1">
                <a:tableStyleId>{B301B821-A1FF-4177-AEE7-76D212191A09}</a:tableStyleId>
              </a:tblPr>
              <a:tblGrid>
                <a:gridCol w="1676400"/>
                <a:gridCol w="1676400"/>
                <a:gridCol w="1981200"/>
                <a:gridCol w="1981200"/>
              </a:tblGrid>
              <a:tr h="370840">
                <a:tc>
                  <a:txBody>
                    <a:bodyPr/>
                    <a:lstStyle/>
                    <a:p>
                      <a:r>
                        <a:rPr lang="en-US" dirty="0" smtClean="0"/>
                        <a:t>Group</a:t>
                      </a:r>
                      <a:endParaRPr lang="en-US" dirty="0"/>
                    </a:p>
                  </a:txBody>
                  <a:tcPr/>
                </a:tc>
                <a:tc>
                  <a:txBody>
                    <a:bodyPr/>
                    <a:lstStyle/>
                    <a:p>
                      <a:r>
                        <a:rPr lang="en-US" dirty="0" smtClean="0"/>
                        <a:t>Data type</a:t>
                      </a:r>
                      <a:endParaRPr lang="en-US" dirty="0"/>
                    </a:p>
                  </a:txBody>
                  <a:tcPr/>
                </a:tc>
                <a:tc>
                  <a:txBody>
                    <a:bodyPr/>
                    <a:lstStyle/>
                    <a:p>
                      <a:r>
                        <a:rPr lang="en-US" dirty="0" err="1" smtClean="0"/>
                        <a:t>typeof</a:t>
                      </a:r>
                      <a:r>
                        <a:rPr lang="en-US" dirty="0" smtClean="0"/>
                        <a:t>(variable)</a:t>
                      </a:r>
                      <a:endParaRPr lang="en-US" dirty="0"/>
                    </a:p>
                  </a:txBody>
                  <a:tcPr/>
                </a:tc>
                <a:tc>
                  <a:txBody>
                    <a:bodyPr/>
                    <a:lstStyle/>
                    <a:p>
                      <a:r>
                        <a:rPr lang="en-US" dirty="0" smtClean="0"/>
                        <a:t>Special values</a:t>
                      </a:r>
                      <a:endParaRPr lang="en-US" dirty="0"/>
                    </a:p>
                  </a:txBody>
                  <a:tcPr/>
                </a:tc>
              </a:tr>
              <a:tr h="370840">
                <a:tc rowSpan="5">
                  <a:txBody>
                    <a:bodyPr/>
                    <a:lstStyle/>
                    <a:p>
                      <a:r>
                        <a:rPr lang="en-US" dirty="0" smtClean="0"/>
                        <a:t>Primitive</a:t>
                      </a:r>
                      <a:endParaRPr lang="en-US" dirty="0"/>
                    </a:p>
                  </a:txBody>
                  <a:tcPr/>
                </a:tc>
                <a:tc>
                  <a:txBody>
                    <a:bodyPr/>
                    <a:lstStyle/>
                    <a:p>
                      <a:r>
                        <a:rPr lang="en-US" dirty="0" smtClean="0"/>
                        <a:t>Number</a:t>
                      </a:r>
                      <a:endParaRPr lang="en-US" dirty="0"/>
                    </a:p>
                  </a:txBody>
                  <a:tcPr/>
                </a:tc>
                <a:tc>
                  <a:txBody>
                    <a:bodyPr/>
                    <a:lstStyle/>
                    <a:p>
                      <a:r>
                        <a:rPr lang="en-US" dirty="0" smtClean="0"/>
                        <a:t>“number”</a:t>
                      </a:r>
                      <a:endParaRPr lang="en-US" dirty="0"/>
                    </a:p>
                  </a:txBody>
                  <a:tcPr/>
                </a:tc>
                <a:tc>
                  <a:txBody>
                    <a:bodyPr/>
                    <a:lstStyle/>
                    <a:p>
                      <a:r>
                        <a:rPr lang="en-US" dirty="0" smtClean="0"/>
                        <a:t>Infinitive</a:t>
                      </a:r>
                    </a:p>
                    <a:p>
                      <a:r>
                        <a:rPr lang="en-US" dirty="0" err="1" smtClean="0"/>
                        <a:t>NaN</a:t>
                      </a:r>
                      <a:endParaRPr lang="en-US" dirty="0"/>
                    </a:p>
                  </a:txBody>
                  <a:tcPr/>
                </a:tc>
              </a:tr>
              <a:tr h="370840">
                <a:tc vMerge="1">
                  <a:txBody>
                    <a:bodyPr/>
                    <a:lstStyle/>
                    <a:p>
                      <a:endParaRPr lang="en-US" dirty="0"/>
                    </a:p>
                  </a:txBody>
                  <a:tcPr/>
                </a:tc>
                <a:tc>
                  <a:txBody>
                    <a:bodyPr/>
                    <a:lstStyle/>
                    <a:p>
                      <a:r>
                        <a:rPr lang="en-US" dirty="0" smtClean="0"/>
                        <a:t>String</a:t>
                      </a:r>
                      <a:endParaRPr lang="en-US" dirty="0"/>
                    </a:p>
                  </a:txBody>
                  <a:tcPr/>
                </a:tc>
                <a:tc>
                  <a:txBody>
                    <a:bodyPr/>
                    <a:lstStyle/>
                    <a:p>
                      <a:r>
                        <a:rPr lang="en-US" dirty="0" smtClean="0"/>
                        <a:t>“string”</a:t>
                      </a:r>
                      <a:endParaRPr lang="en-US" dirty="0"/>
                    </a:p>
                  </a:txBody>
                  <a:tcPr/>
                </a:tc>
                <a:tc>
                  <a:txBody>
                    <a:bodyPr/>
                    <a:lstStyle/>
                    <a:p>
                      <a:r>
                        <a:rPr lang="en-US" dirty="0" smtClean="0"/>
                        <a:t>\       \\       \’</a:t>
                      </a:r>
                    </a:p>
                    <a:p>
                      <a:r>
                        <a:rPr lang="en-US" dirty="0" smtClean="0"/>
                        <a:t>\”     \n      \r</a:t>
                      </a:r>
                    </a:p>
                    <a:p>
                      <a:r>
                        <a:rPr lang="en-US" dirty="0" smtClean="0"/>
                        <a:t>\t     \u      \b</a:t>
                      </a:r>
                    </a:p>
                    <a:p>
                      <a:r>
                        <a:rPr lang="en-US" dirty="0" smtClean="0"/>
                        <a:t>\v    \f</a:t>
                      </a:r>
                      <a:endParaRPr lang="en-US" dirty="0"/>
                    </a:p>
                  </a:txBody>
                  <a:tcPr/>
                </a:tc>
              </a:tr>
              <a:tr h="370840">
                <a:tc vMerge="1">
                  <a:txBody>
                    <a:bodyPr/>
                    <a:lstStyle/>
                    <a:p>
                      <a:endParaRPr lang="en-US" dirty="0"/>
                    </a:p>
                  </a:txBody>
                  <a:tcPr/>
                </a:tc>
                <a:tc>
                  <a:txBody>
                    <a:bodyPr/>
                    <a:lstStyle/>
                    <a:p>
                      <a:r>
                        <a:rPr lang="en-US" dirty="0" smtClean="0"/>
                        <a:t>Boolean</a:t>
                      </a:r>
                      <a:endParaRPr lang="en-US" dirty="0"/>
                    </a:p>
                  </a:txBody>
                  <a:tcPr/>
                </a:tc>
                <a:tc>
                  <a:txBody>
                    <a:bodyPr/>
                    <a:lstStyle/>
                    <a:p>
                      <a:r>
                        <a:rPr lang="en-US" dirty="0" smtClean="0"/>
                        <a:t>“</a:t>
                      </a:r>
                      <a:r>
                        <a:rPr lang="en-US" dirty="0" err="1" smtClean="0"/>
                        <a:t>boolean</a:t>
                      </a:r>
                      <a:r>
                        <a:rPr lang="en-US" dirty="0" smtClean="0"/>
                        <a:t>”</a:t>
                      </a:r>
                      <a:endParaRPr lang="en-US" dirty="0"/>
                    </a:p>
                  </a:txBody>
                  <a:tcPr/>
                </a:tc>
                <a:tc>
                  <a:txBody>
                    <a:bodyPr/>
                    <a:lstStyle/>
                    <a:p>
                      <a:r>
                        <a:rPr lang="en-US" dirty="0" smtClean="0"/>
                        <a:t>true/false</a:t>
                      </a:r>
                      <a:endParaRPr lang="en-US" dirty="0"/>
                    </a:p>
                  </a:txBody>
                  <a:tcPr/>
                </a:tc>
              </a:tr>
              <a:tr h="370840">
                <a:tc vMerge="1">
                  <a:txBody>
                    <a:bodyPr/>
                    <a:lstStyle/>
                    <a:p>
                      <a:endParaRPr lang="en-US" dirty="0"/>
                    </a:p>
                  </a:txBody>
                  <a:tcPr/>
                </a:tc>
                <a:tc>
                  <a:txBody>
                    <a:bodyPr/>
                    <a:lstStyle/>
                    <a:p>
                      <a:r>
                        <a:rPr lang="en-US" dirty="0" smtClean="0"/>
                        <a:t>Undefined</a:t>
                      </a:r>
                      <a:endParaRPr lang="en-US" dirty="0"/>
                    </a:p>
                  </a:txBody>
                  <a:tcPr/>
                </a:tc>
                <a:tc>
                  <a:txBody>
                    <a:bodyPr/>
                    <a:lstStyle/>
                    <a:p>
                      <a:r>
                        <a:rPr lang="en-US" dirty="0" smtClean="0"/>
                        <a:t>“undefined”</a:t>
                      </a:r>
                      <a:endParaRPr lang="en-US" dirty="0"/>
                    </a:p>
                  </a:txBody>
                  <a:tcPr/>
                </a:tc>
                <a:tc>
                  <a:txBody>
                    <a:bodyPr/>
                    <a:lstStyle/>
                    <a:p>
                      <a:endParaRPr lang="en-US" dirty="0"/>
                    </a:p>
                  </a:txBody>
                  <a:tcPr/>
                </a:tc>
              </a:tr>
              <a:tr h="370840">
                <a:tc vMerge="1">
                  <a:txBody>
                    <a:bodyPr/>
                    <a:lstStyle/>
                    <a:p>
                      <a:endParaRPr lang="en-US" dirty="0"/>
                    </a:p>
                  </a:txBody>
                  <a:tcPr/>
                </a:tc>
                <a:tc>
                  <a:txBody>
                    <a:bodyPr/>
                    <a:lstStyle/>
                    <a:p>
                      <a:r>
                        <a:rPr lang="en-US" dirty="0" smtClean="0"/>
                        <a:t>Null</a:t>
                      </a:r>
                      <a:endParaRPr lang="en-US" dirty="0"/>
                    </a:p>
                  </a:txBody>
                  <a:tcPr/>
                </a:tc>
                <a:tc>
                  <a:txBody>
                    <a:bodyPr/>
                    <a:lstStyle/>
                    <a:p>
                      <a:r>
                        <a:rPr lang="en-US" dirty="0" smtClean="0"/>
                        <a:t>“object”</a:t>
                      </a:r>
                      <a:endParaRPr lang="en-US" dirty="0"/>
                    </a:p>
                  </a:txBody>
                  <a:tcPr/>
                </a:tc>
                <a:tc>
                  <a:txBody>
                    <a:bodyPr/>
                    <a:lstStyle/>
                    <a:p>
                      <a:endParaRPr lang="en-US"/>
                    </a:p>
                  </a:txBody>
                  <a:tcPr/>
                </a:tc>
              </a:tr>
              <a:tr h="370840">
                <a:tc rowSpan="2">
                  <a:txBody>
                    <a:bodyPr/>
                    <a:lstStyle/>
                    <a:p>
                      <a:r>
                        <a:rPr lang="en-US" dirty="0" smtClean="0"/>
                        <a:t>Non-primitive</a:t>
                      </a:r>
                      <a:endParaRPr lang="en-US" dirty="0"/>
                    </a:p>
                  </a:txBody>
                  <a:tcPr/>
                </a:tc>
                <a:tc>
                  <a:txBody>
                    <a:bodyPr/>
                    <a:lstStyle/>
                    <a:p>
                      <a:r>
                        <a:rPr lang="en-US" dirty="0" smtClean="0"/>
                        <a:t>Function</a:t>
                      </a:r>
                      <a:endParaRPr lang="en-US" dirty="0"/>
                    </a:p>
                  </a:txBody>
                  <a:tcPr/>
                </a:tc>
                <a:tc>
                  <a:txBody>
                    <a:bodyPr/>
                    <a:lstStyle/>
                    <a:p>
                      <a:r>
                        <a:rPr lang="en-US" dirty="0" smtClean="0"/>
                        <a:t>“function”</a:t>
                      </a:r>
                      <a:endParaRPr lang="en-US" dirty="0"/>
                    </a:p>
                  </a:txBody>
                  <a:tcPr/>
                </a:tc>
                <a:tc>
                  <a:txBody>
                    <a:bodyPr/>
                    <a:lstStyle/>
                    <a:p>
                      <a:endParaRPr lang="en-US"/>
                    </a:p>
                  </a:txBody>
                  <a:tcPr/>
                </a:tc>
              </a:tr>
              <a:tr h="370840">
                <a:tc vMerge="1">
                  <a:txBody>
                    <a:bodyPr/>
                    <a:lstStyle/>
                    <a:p>
                      <a:endParaRPr lang="en-US" dirty="0"/>
                    </a:p>
                  </a:txBody>
                  <a:tcPr/>
                </a:tc>
                <a:tc>
                  <a:txBody>
                    <a:bodyPr/>
                    <a:lstStyle/>
                    <a:p>
                      <a:r>
                        <a:rPr lang="en-US" dirty="0" smtClean="0"/>
                        <a:t>Other object</a:t>
                      </a:r>
                      <a:endParaRPr lang="en-US" dirty="0"/>
                    </a:p>
                  </a:txBody>
                  <a:tcPr/>
                </a:tc>
                <a:tc>
                  <a:txBody>
                    <a:bodyPr/>
                    <a:lstStyle/>
                    <a:p>
                      <a:r>
                        <a:rPr lang="en-US" dirty="0" smtClean="0"/>
                        <a:t>“object”</a:t>
                      </a:r>
                      <a:endParaRPr lang="en-US" dirty="0"/>
                    </a:p>
                  </a:txBody>
                  <a:tcPr/>
                </a:tc>
                <a:tc>
                  <a:txBody>
                    <a:bodyPr/>
                    <a:lstStyle/>
                    <a:p>
                      <a:endParaRPr lang="en-US" dirty="0"/>
                    </a:p>
                  </a:txBody>
                  <a:tcPr/>
                </a:tc>
              </a:tr>
            </a:tbl>
          </a:graphicData>
        </a:graphic>
      </p:graphicFrame>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Notes on numbers</a:t>
            </a:r>
            <a:endParaRPr lang="en-US"/>
          </a:p>
        </p:txBody>
      </p:sp>
      <p:sp>
        <p:nvSpPr>
          <p:cNvPr id="3" name="Content Placeholder 2"/>
          <p:cNvSpPr>
            <a:spLocks noGrp="1"/>
          </p:cNvSpPr>
          <p:nvPr>
            <p:ph idx="1"/>
          </p:nvPr>
        </p:nvSpPr>
        <p:spPr/>
        <p:txBody>
          <a:bodyPr/>
          <a:lstStyle/>
          <a:p>
            <a:r>
              <a:rPr lang="en-US" smtClean="0"/>
              <a:t>Number format:</a:t>
            </a:r>
          </a:p>
          <a:p>
            <a:pPr marL="800100" lvl="2" indent="0">
              <a:buNone/>
            </a:pPr>
            <a:r>
              <a:rPr lang="en-US" smtClean="0">
                <a:solidFill>
                  <a:srgbClr val="0070C0"/>
                </a:solidFill>
              </a:rPr>
              <a:t>10</a:t>
            </a:r>
          </a:p>
          <a:p>
            <a:pPr marL="800100" lvl="2" indent="0">
              <a:buNone/>
            </a:pPr>
            <a:r>
              <a:rPr lang="en-US" smtClean="0">
                <a:solidFill>
                  <a:srgbClr val="0070C0"/>
                </a:solidFill>
              </a:rPr>
              <a:t>012</a:t>
            </a:r>
          </a:p>
          <a:p>
            <a:pPr marL="800100" lvl="2" indent="0">
              <a:buNone/>
            </a:pPr>
            <a:r>
              <a:rPr lang="en-US" smtClean="0">
                <a:solidFill>
                  <a:srgbClr val="0070C0"/>
                </a:solidFill>
              </a:rPr>
              <a:t>0xA, 0xa</a:t>
            </a:r>
          </a:p>
          <a:p>
            <a:pPr marL="800100" lvl="2" indent="0">
              <a:buNone/>
            </a:pPr>
            <a:r>
              <a:rPr lang="en-US" smtClean="0">
                <a:solidFill>
                  <a:srgbClr val="0070C0"/>
                </a:solidFill>
              </a:rPr>
              <a:t>1e1, 1E1, 1e+1, 1E+1</a:t>
            </a:r>
          </a:p>
          <a:p>
            <a:pPr marL="800100" lvl="2" indent="0">
              <a:buNone/>
            </a:pPr>
            <a:r>
              <a:rPr lang="en-US" smtClean="0">
                <a:solidFill>
                  <a:srgbClr val="0070C0"/>
                </a:solidFill>
              </a:rPr>
              <a:t>10.0</a:t>
            </a:r>
          </a:p>
          <a:p>
            <a:pPr marL="800100" lvl="2" indent="0">
              <a:buNone/>
            </a:pPr>
            <a:r>
              <a:rPr lang="en-US" smtClean="0">
                <a:solidFill>
                  <a:srgbClr val="0070C0"/>
                </a:solidFill>
              </a:rPr>
              <a:t>Infinity</a:t>
            </a:r>
          </a:p>
          <a:p>
            <a:pPr marL="800100" lvl="2" indent="0">
              <a:buNone/>
            </a:pPr>
            <a:r>
              <a:rPr lang="en-US" smtClean="0">
                <a:solidFill>
                  <a:srgbClr val="0070C0"/>
                </a:solidFill>
              </a:rPr>
              <a:t>NaN</a:t>
            </a:r>
          </a:p>
          <a:p>
            <a:pPr marL="0" indent="0">
              <a:buNone/>
            </a:pPr>
            <a:endParaRPr lang="en-US"/>
          </a:p>
          <a:p>
            <a:pPr marL="0" indent="0">
              <a:buNone/>
            </a:pPr>
            <a:endParaRPr lang="en-US"/>
          </a:p>
          <a:p>
            <a:endParaRPr lang="en-US"/>
          </a:p>
        </p:txBody>
      </p:sp>
    </p:spTree>
    <p:extLst>
      <p:ext uri="{BB962C8B-B14F-4D97-AF65-F5344CB8AC3E}">
        <p14:creationId xmlns:p14="http://schemas.microsoft.com/office/powerpoint/2010/main" xmlns="" val="1729002485"/>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Goals</a:t>
            </a:r>
            <a:endParaRPr lang="en-US" dirty="0"/>
          </a:p>
        </p:txBody>
      </p:sp>
      <p:sp>
        <p:nvSpPr>
          <p:cNvPr id="3" name="Content Placeholder 2"/>
          <p:cNvSpPr>
            <a:spLocks noGrp="1"/>
          </p:cNvSpPr>
          <p:nvPr>
            <p:ph idx="1"/>
          </p:nvPr>
        </p:nvSpPr>
        <p:spPr/>
        <p:txBody>
          <a:bodyPr/>
          <a:lstStyle/>
          <a:p>
            <a:r>
              <a:rPr lang="en-US" smtClean="0"/>
              <a:t>Intro to JavaScript </a:t>
            </a:r>
            <a:r>
              <a:rPr lang="en-US"/>
              <a:t>as a prototypal OOP </a:t>
            </a:r>
            <a:r>
              <a:rPr lang="en-US" smtClean="0"/>
              <a:t>language</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Notes on strings</a:t>
            </a:r>
            <a:endParaRPr lang="en-US"/>
          </a:p>
        </p:txBody>
      </p:sp>
      <p:sp>
        <p:nvSpPr>
          <p:cNvPr id="3" name="Content Placeholder 2"/>
          <p:cNvSpPr>
            <a:spLocks noGrp="1"/>
          </p:cNvSpPr>
          <p:nvPr>
            <p:ph idx="1"/>
          </p:nvPr>
        </p:nvSpPr>
        <p:spPr/>
        <p:txBody>
          <a:bodyPr>
            <a:normAutofit/>
          </a:bodyPr>
          <a:lstStyle/>
          <a:p>
            <a:r>
              <a:rPr lang="en-US" smtClean="0"/>
              <a:t>String format:</a:t>
            </a:r>
          </a:p>
          <a:p>
            <a:pPr marL="800100" lvl="2" indent="0">
              <a:buNone/>
            </a:pPr>
            <a:r>
              <a:rPr lang="en-US" smtClean="0">
                <a:solidFill>
                  <a:srgbClr val="0070C0"/>
                </a:solidFill>
              </a:rPr>
              <a:t>var s1 = “10”;</a:t>
            </a:r>
          </a:p>
          <a:p>
            <a:pPr marL="800100" lvl="2" indent="0">
              <a:buNone/>
            </a:pPr>
            <a:r>
              <a:rPr lang="en-US">
                <a:solidFill>
                  <a:srgbClr val="0070C0"/>
                </a:solidFill>
              </a:rPr>
              <a:t>var s1 = </a:t>
            </a:r>
            <a:r>
              <a:rPr lang="en-US" smtClean="0">
                <a:solidFill>
                  <a:srgbClr val="0070C0"/>
                </a:solidFill>
              </a:rPr>
              <a:t>‘10’;</a:t>
            </a:r>
          </a:p>
          <a:p>
            <a:r>
              <a:rPr lang="en-US" smtClean="0"/>
              <a:t>String operations:</a:t>
            </a:r>
            <a:endParaRPr lang="en-US"/>
          </a:p>
          <a:p>
            <a:pPr marL="800100" lvl="2" indent="0">
              <a:buNone/>
            </a:pPr>
            <a:r>
              <a:rPr lang="en-US" smtClean="0">
                <a:solidFill>
                  <a:srgbClr val="0070C0"/>
                </a:solidFill>
              </a:rPr>
              <a:t>1 + ‘2’ </a:t>
            </a:r>
            <a:r>
              <a:rPr lang="en-US" smtClean="0">
                <a:solidFill>
                  <a:srgbClr val="0070C0"/>
                </a:solidFill>
                <a:sym typeface="Wingdings" pitchFamily="2" charset="2"/>
              </a:rPr>
              <a:t></a:t>
            </a:r>
            <a:r>
              <a:rPr lang="en-US" smtClean="0">
                <a:solidFill>
                  <a:srgbClr val="0070C0"/>
                </a:solidFill>
              </a:rPr>
              <a:t> ‘12’</a:t>
            </a:r>
            <a:endParaRPr lang="en-US">
              <a:solidFill>
                <a:srgbClr val="0070C0"/>
              </a:solidFill>
            </a:endParaRPr>
          </a:p>
          <a:p>
            <a:pPr marL="800100" lvl="2" indent="0">
              <a:buNone/>
            </a:pPr>
            <a:r>
              <a:rPr lang="en-US" smtClean="0">
                <a:solidFill>
                  <a:srgbClr val="0070C0"/>
                </a:solidFill>
              </a:rPr>
              <a:t>‘1’ + 2 </a:t>
            </a:r>
            <a:r>
              <a:rPr lang="en-US" smtClean="0">
                <a:solidFill>
                  <a:srgbClr val="0070C0"/>
                </a:solidFill>
                <a:sym typeface="Wingdings" pitchFamily="2" charset="2"/>
              </a:rPr>
              <a:t> ‘12’</a:t>
            </a:r>
          </a:p>
          <a:p>
            <a:pPr marL="800100" lvl="2" indent="0">
              <a:buNone/>
            </a:pPr>
            <a:r>
              <a:rPr lang="en-US" smtClean="0">
                <a:solidFill>
                  <a:srgbClr val="0070C0"/>
                </a:solidFill>
                <a:sym typeface="Wingdings" pitchFamily="2" charset="2"/>
              </a:rPr>
              <a:t>1 * ‘2’  2</a:t>
            </a:r>
          </a:p>
          <a:p>
            <a:pPr marL="800100" lvl="2" indent="0">
              <a:buNone/>
            </a:pPr>
            <a:r>
              <a:rPr lang="en-US" smtClean="0">
                <a:solidFill>
                  <a:srgbClr val="0070C0"/>
                </a:solidFill>
                <a:sym typeface="Wingdings" pitchFamily="2" charset="2"/>
              </a:rPr>
              <a:t>‘1’ * 2  2</a:t>
            </a:r>
          </a:p>
          <a:p>
            <a:pPr marL="800100" lvl="2" indent="0">
              <a:buNone/>
            </a:pPr>
            <a:r>
              <a:rPr lang="en-US" smtClean="0">
                <a:solidFill>
                  <a:srgbClr val="0070C0"/>
                </a:solidFill>
                <a:sym typeface="Wingdings" pitchFamily="2" charset="2"/>
              </a:rPr>
              <a:t>1 * ‘2a’  NaN </a:t>
            </a:r>
          </a:p>
          <a:p>
            <a:pPr marL="800100" lvl="2" indent="0">
              <a:buNone/>
            </a:pPr>
            <a:r>
              <a:rPr lang="en-US" smtClean="0">
                <a:solidFill>
                  <a:srgbClr val="0070C0"/>
                </a:solidFill>
                <a:sym typeface="Wingdings" pitchFamily="2" charset="2"/>
              </a:rPr>
              <a:t>‘1’ </a:t>
            </a:r>
            <a:r>
              <a:rPr lang="en-US">
                <a:solidFill>
                  <a:srgbClr val="0070C0"/>
                </a:solidFill>
                <a:sym typeface="Wingdings" pitchFamily="2" charset="2"/>
              </a:rPr>
              <a:t>* ‘abc’  NaN</a:t>
            </a:r>
            <a:endParaRPr lang="en-US"/>
          </a:p>
          <a:p>
            <a:pPr marL="0" indent="0">
              <a:buNone/>
            </a:pPr>
            <a:endParaRPr lang="en-US"/>
          </a:p>
          <a:p>
            <a:endParaRPr lang="en-US"/>
          </a:p>
        </p:txBody>
      </p:sp>
    </p:spTree>
    <p:extLst>
      <p:ext uri="{BB962C8B-B14F-4D97-AF65-F5344CB8AC3E}">
        <p14:creationId xmlns:p14="http://schemas.microsoft.com/office/powerpoint/2010/main" xmlns="" val="1664375405"/>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Notes on booleans</a:t>
            </a:r>
            <a:endParaRPr lang="en-US">
              <a:solidFill>
                <a:srgbClr val="FFFF00"/>
              </a:solidFill>
            </a:endParaRPr>
          </a:p>
        </p:txBody>
      </p:sp>
      <p:sp>
        <p:nvSpPr>
          <p:cNvPr id="3" name="Content Placeholder 2"/>
          <p:cNvSpPr>
            <a:spLocks noGrp="1"/>
          </p:cNvSpPr>
          <p:nvPr>
            <p:ph idx="1"/>
          </p:nvPr>
        </p:nvSpPr>
        <p:spPr/>
        <p:txBody>
          <a:bodyPr>
            <a:normAutofit fontScale="85000" lnSpcReduction="20000"/>
          </a:bodyPr>
          <a:lstStyle/>
          <a:p>
            <a:r>
              <a:rPr lang="en-US" smtClean="0"/>
              <a:t>Boolean format:</a:t>
            </a:r>
          </a:p>
          <a:p>
            <a:pPr marL="800100" lvl="2" indent="0">
              <a:buNone/>
            </a:pPr>
            <a:r>
              <a:rPr lang="en-US" smtClean="0">
                <a:solidFill>
                  <a:srgbClr val="0070C0"/>
                </a:solidFill>
              </a:rPr>
              <a:t>var b1 = true, b2 </a:t>
            </a:r>
            <a:r>
              <a:rPr lang="en-US">
                <a:solidFill>
                  <a:srgbClr val="0070C0"/>
                </a:solidFill>
              </a:rPr>
              <a:t>= </a:t>
            </a:r>
            <a:r>
              <a:rPr lang="en-US" smtClean="0">
                <a:solidFill>
                  <a:srgbClr val="0070C0"/>
                </a:solidFill>
              </a:rPr>
              <a:t>false;</a:t>
            </a:r>
          </a:p>
          <a:p>
            <a:r>
              <a:rPr lang="en-US"/>
              <a:t>Most values convert to </a:t>
            </a:r>
            <a:r>
              <a:rPr lang="en-US" smtClean="0">
                <a:solidFill>
                  <a:srgbClr val="0070C0"/>
                </a:solidFill>
              </a:rPr>
              <a:t>true</a:t>
            </a:r>
            <a:r>
              <a:rPr lang="en-US" smtClean="0"/>
              <a:t>, except for these </a:t>
            </a:r>
            <a:r>
              <a:rPr lang="en-US" i="1" smtClean="0"/>
              <a:t>falsy</a:t>
            </a:r>
            <a:r>
              <a:rPr lang="en-US" smtClean="0"/>
              <a:t> values:</a:t>
            </a:r>
          </a:p>
          <a:p>
            <a:pPr lvl="1"/>
            <a:r>
              <a:rPr lang="en-US"/>
              <a:t>The empty string </a:t>
            </a:r>
            <a:r>
              <a:rPr lang="en-US" smtClean="0">
                <a:solidFill>
                  <a:srgbClr val="0070C0"/>
                </a:solidFill>
              </a:rPr>
              <a:t>“”</a:t>
            </a:r>
            <a:r>
              <a:rPr lang="en-US" smtClean="0"/>
              <a:t> (not the string </a:t>
            </a:r>
            <a:r>
              <a:rPr lang="en-US" smtClean="0">
                <a:solidFill>
                  <a:srgbClr val="0070C0"/>
                </a:solidFill>
              </a:rPr>
              <a:t>“ ”</a:t>
            </a:r>
            <a:r>
              <a:rPr lang="en-US" smtClean="0"/>
              <a:t>)</a:t>
            </a:r>
            <a:endParaRPr lang="en-US"/>
          </a:p>
          <a:p>
            <a:pPr lvl="1"/>
            <a:r>
              <a:rPr lang="en-US" smtClean="0">
                <a:solidFill>
                  <a:srgbClr val="0070C0"/>
                </a:solidFill>
              </a:rPr>
              <a:t>null</a:t>
            </a:r>
          </a:p>
          <a:p>
            <a:pPr lvl="1"/>
            <a:r>
              <a:rPr lang="en-US">
                <a:solidFill>
                  <a:srgbClr val="0070C0"/>
                </a:solidFill>
              </a:rPr>
              <a:t>undefined</a:t>
            </a:r>
          </a:p>
          <a:p>
            <a:pPr lvl="1"/>
            <a:r>
              <a:rPr lang="en-US"/>
              <a:t>The number </a:t>
            </a:r>
            <a:r>
              <a:rPr lang="en-US">
                <a:solidFill>
                  <a:srgbClr val="0070C0"/>
                </a:solidFill>
              </a:rPr>
              <a:t>0</a:t>
            </a:r>
            <a:r>
              <a:rPr lang="en-US"/>
              <a:t> </a:t>
            </a:r>
            <a:r>
              <a:rPr lang="en-US" smtClean="0"/>
              <a:t>(not the string </a:t>
            </a:r>
            <a:r>
              <a:rPr lang="en-US" smtClean="0">
                <a:solidFill>
                  <a:srgbClr val="0070C0"/>
                </a:solidFill>
              </a:rPr>
              <a:t>‘0’</a:t>
            </a:r>
            <a:r>
              <a:rPr lang="en-US" smtClean="0"/>
              <a:t>)</a:t>
            </a:r>
            <a:endParaRPr lang="en-US"/>
          </a:p>
          <a:p>
            <a:pPr lvl="1"/>
            <a:r>
              <a:rPr lang="en-US"/>
              <a:t>The number </a:t>
            </a:r>
            <a:r>
              <a:rPr lang="en-US">
                <a:solidFill>
                  <a:srgbClr val="0070C0"/>
                </a:solidFill>
              </a:rPr>
              <a:t>NaN </a:t>
            </a:r>
          </a:p>
          <a:p>
            <a:pPr lvl="1"/>
            <a:r>
              <a:rPr lang="en-US"/>
              <a:t>The boolean </a:t>
            </a:r>
            <a:r>
              <a:rPr lang="en-US" smtClean="0">
                <a:solidFill>
                  <a:srgbClr val="0070C0"/>
                </a:solidFill>
              </a:rPr>
              <a:t>false</a:t>
            </a:r>
          </a:p>
          <a:p>
            <a:r>
              <a:rPr lang="en-US" smtClean="0"/>
              <a:t>Use </a:t>
            </a:r>
            <a:r>
              <a:rPr lang="en-US"/>
              <a:t>double negation </a:t>
            </a:r>
            <a:r>
              <a:rPr lang="en-US" smtClean="0"/>
              <a:t>to </a:t>
            </a:r>
            <a:r>
              <a:rPr lang="en-US"/>
              <a:t>convert </a:t>
            </a:r>
            <a:r>
              <a:rPr lang="en-US" smtClean="0"/>
              <a:t>a value </a:t>
            </a:r>
            <a:r>
              <a:rPr lang="en-US"/>
              <a:t>to its boolean </a:t>
            </a:r>
            <a:r>
              <a:rPr lang="en-US" smtClean="0"/>
              <a:t>equivalent, </a:t>
            </a:r>
            <a:r>
              <a:rPr lang="en-US" b="1" smtClean="0"/>
              <a:t>e.g.</a:t>
            </a:r>
            <a:r>
              <a:rPr lang="en-US" smtClean="0"/>
              <a:t> </a:t>
            </a:r>
            <a:r>
              <a:rPr lang="en-US" smtClean="0">
                <a:solidFill>
                  <a:srgbClr val="0070C0"/>
                </a:solidFill>
              </a:rPr>
              <a:t>!!”</a:t>
            </a:r>
            <a:r>
              <a:rPr lang="en-US" smtClean="0">
                <a:solidFill>
                  <a:srgbClr val="0070C0"/>
                </a:solidFill>
              </a:rPr>
              <a:t>one”</a:t>
            </a:r>
            <a:endParaRPr lang="en-US">
              <a:solidFill>
                <a:srgbClr val="0070C0"/>
              </a:solidFill>
            </a:endParaRPr>
          </a:p>
        </p:txBody>
      </p:sp>
    </p:spTree>
    <p:extLst>
      <p:ext uri="{BB962C8B-B14F-4D97-AF65-F5344CB8AC3E}">
        <p14:creationId xmlns:p14="http://schemas.microsoft.com/office/powerpoint/2010/main" xmlns="" val="3006394157"/>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Notes on </a:t>
            </a:r>
            <a:r>
              <a:rPr lang="en-US">
                <a:solidFill>
                  <a:srgbClr val="FFFF00"/>
                </a:solidFill>
              </a:rPr>
              <a:t>null</a:t>
            </a:r>
            <a:r>
              <a:rPr lang="en-US"/>
              <a:t> and </a:t>
            </a:r>
            <a:r>
              <a:rPr lang="en-US">
                <a:solidFill>
                  <a:srgbClr val="FFFF00"/>
                </a:solidFill>
              </a:rPr>
              <a:t>undefined</a:t>
            </a:r>
            <a:endParaRPr lang="en-US"/>
          </a:p>
        </p:txBody>
      </p:sp>
      <p:sp>
        <p:nvSpPr>
          <p:cNvPr id="3" name="Content Placeholder 2"/>
          <p:cNvSpPr>
            <a:spLocks noGrp="1"/>
          </p:cNvSpPr>
          <p:nvPr>
            <p:ph idx="1"/>
          </p:nvPr>
        </p:nvSpPr>
        <p:spPr/>
        <p:txBody>
          <a:bodyPr>
            <a:normAutofit/>
          </a:bodyPr>
          <a:lstStyle/>
          <a:p>
            <a:r>
              <a:rPr lang="en-US" smtClean="0"/>
              <a:t>Number + </a:t>
            </a:r>
            <a:r>
              <a:rPr lang="en-US" smtClean="0">
                <a:solidFill>
                  <a:srgbClr val="0070C0"/>
                </a:solidFill>
              </a:rPr>
              <a:t>null </a:t>
            </a:r>
            <a:r>
              <a:rPr lang="en-US" smtClean="0">
                <a:sym typeface="Wingdings" pitchFamily="2" charset="2"/>
              </a:rPr>
              <a:t> Number + </a:t>
            </a:r>
            <a:r>
              <a:rPr lang="en-US" smtClean="0">
                <a:solidFill>
                  <a:srgbClr val="0070C0"/>
                </a:solidFill>
                <a:sym typeface="Wingdings" pitchFamily="2" charset="2"/>
              </a:rPr>
              <a:t>0</a:t>
            </a:r>
          </a:p>
          <a:p>
            <a:r>
              <a:rPr lang="en-US" smtClean="0">
                <a:sym typeface="Wingdings" pitchFamily="2" charset="2"/>
              </a:rPr>
              <a:t>Number + </a:t>
            </a:r>
            <a:r>
              <a:rPr lang="en-US" smtClean="0">
                <a:solidFill>
                  <a:srgbClr val="0070C0"/>
                </a:solidFill>
                <a:sym typeface="Wingdings" pitchFamily="2" charset="2"/>
              </a:rPr>
              <a:t>undefined </a:t>
            </a:r>
            <a:r>
              <a:rPr lang="en-US" smtClean="0">
                <a:sym typeface="Wingdings" pitchFamily="2" charset="2"/>
              </a:rPr>
              <a:t> </a:t>
            </a:r>
            <a:r>
              <a:rPr lang="en-US" smtClean="0">
                <a:solidFill>
                  <a:srgbClr val="0070C0"/>
                </a:solidFill>
                <a:sym typeface="Wingdings" pitchFamily="2" charset="2"/>
              </a:rPr>
              <a:t>NaN</a:t>
            </a:r>
          </a:p>
          <a:p>
            <a:r>
              <a:rPr lang="en-US" smtClean="0">
                <a:sym typeface="Wingdings" pitchFamily="2" charset="2"/>
              </a:rPr>
              <a:t>!!</a:t>
            </a:r>
            <a:r>
              <a:rPr lang="en-US" smtClean="0">
                <a:solidFill>
                  <a:srgbClr val="0070C0"/>
                </a:solidFill>
                <a:sym typeface="Wingdings" pitchFamily="2" charset="2"/>
              </a:rPr>
              <a:t>null </a:t>
            </a:r>
            <a:r>
              <a:rPr lang="en-US" smtClean="0">
                <a:sym typeface="Wingdings" pitchFamily="2" charset="2"/>
              </a:rPr>
              <a:t> </a:t>
            </a:r>
            <a:r>
              <a:rPr lang="en-US" smtClean="0">
                <a:solidFill>
                  <a:srgbClr val="0070C0"/>
                </a:solidFill>
                <a:sym typeface="Wingdings" pitchFamily="2" charset="2"/>
              </a:rPr>
              <a:t>false</a:t>
            </a:r>
          </a:p>
          <a:p>
            <a:r>
              <a:rPr lang="en-US" smtClean="0">
                <a:sym typeface="Wingdings" pitchFamily="2" charset="2"/>
              </a:rPr>
              <a:t>!!</a:t>
            </a:r>
            <a:r>
              <a:rPr lang="en-US" smtClean="0">
                <a:solidFill>
                  <a:srgbClr val="0070C0"/>
                </a:solidFill>
                <a:sym typeface="Wingdings" pitchFamily="2" charset="2"/>
              </a:rPr>
              <a:t>undefined </a:t>
            </a:r>
            <a:r>
              <a:rPr lang="en-US" smtClean="0">
                <a:sym typeface="Wingdings" pitchFamily="2" charset="2"/>
              </a:rPr>
              <a:t> </a:t>
            </a:r>
            <a:r>
              <a:rPr lang="en-US" smtClean="0">
                <a:solidFill>
                  <a:srgbClr val="0070C0"/>
                </a:solidFill>
                <a:sym typeface="Wingdings" pitchFamily="2" charset="2"/>
              </a:rPr>
              <a:t>false</a:t>
            </a:r>
          </a:p>
          <a:p>
            <a:r>
              <a:rPr lang="en-US" smtClean="0">
                <a:sym typeface="Wingdings" pitchFamily="2" charset="2"/>
              </a:rPr>
              <a:t>String + </a:t>
            </a:r>
            <a:r>
              <a:rPr lang="en-US" smtClean="0">
                <a:solidFill>
                  <a:srgbClr val="0070C0"/>
                </a:solidFill>
                <a:sym typeface="Wingdings" pitchFamily="2" charset="2"/>
              </a:rPr>
              <a:t>null </a:t>
            </a:r>
            <a:r>
              <a:rPr lang="en-US" smtClean="0">
                <a:sym typeface="Wingdings" pitchFamily="2" charset="2"/>
              </a:rPr>
              <a:t> String + </a:t>
            </a:r>
            <a:r>
              <a:rPr lang="en-US" smtClean="0">
                <a:solidFill>
                  <a:srgbClr val="0070C0"/>
                </a:solidFill>
                <a:sym typeface="Wingdings" pitchFamily="2" charset="2"/>
              </a:rPr>
              <a:t>“null”</a:t>
            </a:r>
          </a:p>
          <a:p>
            <a:r>
              <a:rPr lang="en-US" smtClean="0">
                <a:sym typeface="Wingdings" pitchFamily="2" charset="2"/>
              </a:rPr>
              <a:t>String + </a:t>
            </a:r>
            <a:r>
              <a:rPr lang="en-US" smtClean="0">
                <a:solidFill>
                  <a:srgbClr val="0070C0"/>
                </a:solidFill>
                <a:sym typeface="Wingdings" pitchFamily="2" charset="2"/>
              </a:rPr>
              <a:t>undefined </a:t>
            </a:r>
            <a:r>
              <a:rPr lang="en-US" smtClean="0">
                <a:sym typeface="Wingdings" pitchFamily="2" charset="2"/>
              </a:rPr>
              <a:t> </a:t>
            </a:r>
            <a:r>
              <a:rPr lang="en-US">
                <a:sym typeface="Wingdings" pitchFamily="2" charset="2"/>
              </a:rPr>
              <a:t>String + </a:t>
            </a:r>
            <a:r>
              <a:rPr lang="en-US" smtClean="0">
                <a:solidFill>
                  <a:srgbClr val="0070C0"/>
                </a:solidFill>
                <a:sym typeface="Wingdings" pitchFamily="2" charset="2"/>
              </a:rPr>
              <a:t>“undefined”</a:t>
            </a:r>
            <a:endParaRPr lang="en-US">
              <a:solidFill>
                <a:srgbClr val="0070C0"/>
              </a:solidFill>
            </a:endParaRPr>
          </a:p>
        </p:txBody>
      </p:sp>
    </p:spTree>
    <p:extLst>
      <p:ext uri="{BB962C8B-B14F-4D97-AF65-F5344CB8AC3E}">
        <p14:creationId xmlns:p14="http://schemas.microsoft.com/office/powerpoint/2010/main" xmlns="" val="2293417410"/>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Variables</a:t>
            </a:r>
            <a:endParaRPr lang="en-US"/>
          </a:p>
        </p:txBody>
      </p:sp>
      <p:sp>
        <p:nvSpPr>
          <p:cNvPr id="3" name="Content Placeholder 2"/>
          <p:cNvSpPr>
            <a:spLocks noGrp="1"/>
          </p:cNvSpPr>
          <p:nvPr>
            <p:ph idx="1"/>
          </p:nvPr>
        </p:nvSpPr>
        <p:spPr/>
        <p:txBody>
          <a:bodyPr/>
          <a:lstStyle/>
          <a:p>
            <a:r>
              <a:rPr lang="en-US" smtClean="0"/>
              <a:t>Declaration &amp; assignment</a:t>
            </a:r>
          </a:p>
          <a:p>
            <a:pPr marL="800100" lvl="2" indent="0">
              <a:buNone/>
            </a:pPr>
            <a:r>
              <a:rPr lang="en-US" smtClean="0">
                <a:solidFill>
                  <a:srgbClr val="0070C0"/>
                </a:solidFill>
              </a:rPr>
              <a:t>var a;</a:t>
            </a:r>
          </a:p>
          <a:p>
            <a:pPr marL="800100" lvl="2" indent="0">
              <a:buNone/>
            </a:pPr>
            <a:r>
              <a:rPr lang="en-US">
                <a:solidFill>
                  <a:srgbClr val="0070C0"/>
                </a:solidFill>
              </a:rPr>
              <a:t>var </a:t>
            </a:r>
            <a:r>
              <a:rPr lang="en-US" smtClean="0">
                <a:solidFill>
                  <a:srgbClr val="0070C0"/>
                </a:solidFill>
              </a:rPr>
              <a:t>a, b, c;</a:t>
            </a:r>
            <a:endParaRPr lang="en-US">
              <a:solidFill>
                <a:srgbClr val="0070C0"/>
              </a:solidFill>
            </a:endParaRPr>
          </a:p>
          <a:p>
            <a:pPr marL="800100" lvl="2" indent="0">
              <a:buNone/>
            </a:pPr>
            <a:r>
              <a:rPr lang="en-US">
                <a:solidFill>
                  <a:srgbClr val="0070C0"/>
                </a:solidFill>
              </a:rPr>
              <a:t>var </a:t>
            </a:r>
            <a:r>
              <a:rPr lang="en-US" smtClean="0">
                <a:solidFill>
                  <a:srgbClr val="0070C0"/>
                </a:solidFill>
              </a:rPr>
              <a:t>a = 5;</a:t>
            </a:r>
          </a:p>
          <a:p>
            <a:pPr marL="800100" lvl="2" indent="0">
              <a:buNone/>
            </a:pPr>
            <a:r>
              <a:rPr lang="en-US">
                <a:solidFill>
                  <a:srgbClr val="0070C0"/>
                </a:solidFill>
              </a:rPr>
              <a:t>var a = </a:t>
            </a:r>
            <a:r>
              <a:rPr lang="en-US" smtClean="0">
                <a:solidFill>
                  <a:srgbClr val="0070C0"/>
                </a:solidFill>
              </a:rPr>
              <a:t>5, b = “abc”;</a:t>
            </a:r>
            <a:endParaRPr lang="en-US">
              <a:solidFill>
                <a:srgbClr val="0070C0"/>
              </a:solidFill>
            </a:endParaRPr>
          </a:p>
          <a:p>
            <a:r>
              <a:rPr lang="en-US" smtClean="0"/>
              <a:t>Variables are case-sensitive</a:t>
            </a:r>
          </a:p>
          <a:p>
            <a:pPr marL="800100" lvl="2" indent="0">
              <a:buNone/>
            </a:pPr>
            <a:r>
              <a:rPr lang="en-US">
                <a:solidFill>
                  <a:srgbClr val="0070C0"/>
                </a:solidFill>
              </a:rPr>
              <a:t>var a = 5, </a:t>
            </a:r>
            <a:r>
              <a:rPr lang="en-US" smtClean="0">
                <a:solidFill>
                  <a:srgbClr val="0070C0"/>
                </a:solidFill>
              </a:rPr>
              <a:t>A </a:t>
            </a:r>
            <a:r>
              <a:rPr lang="en-US">
                <a:solidFill>
                  <a:srgbClr val="0070C0"/>
                </a:solidFill>
              </a:rPr>
              <a:t>= “abc</a:t>
            </a:r>
            <a:r>
              <a:rPr lang="en-US" smtClean="0">
                <a:solidFill>
                  <a:srgbClr val="0070C0"/>
                </a:solidFill>
              </a:rPr>
              <a:t>”;</a:t>
            </a:r>
            <a:endParaRPr lang="en-US">
              <a:solidFill>
                <a:srgbClr val="0070C0"/>
              </a:solidFill>
            </a:endParaRPr>
          </a:p>
        </p:txBody>
      </p:sp>
    </p:spTree>
    <p:extLst>
      <p:ext uri="{BB962C8B-B14F-4D97-AF65-F5344CB8AC3E}">
        <p14:creationId xmlns:p14="http://schemas.microsoft.com/office/powerpoint/2010/main" xmlns="" val="1850770452"/>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Common operators</a:t>
            </a:r>
            <a:endParaRPr lang="en-US"/>
          </a:p>
        </p:txBody>
      </p:sp>
      <p:sp>
        <p:nvSpPr>
          <p:cNvPr id="3" name="Content Placeholder 2"/>
          <p:cNvSpPr>
            <a:spLocks noGrp="1"/>
          </p:cNvSpPr>
          <p:nvPr>
            <p:ph idx="1"/>
          </p:nvPr>
        </p:nvSpPr>
        <p:spPr/>
        <p:txBody>
          <a:bodyPr>
            <a:normAutofit fontScale="85000" lnSpcReduction="20000"/>
          </a:bodyPr>
          <a:lstStyle/>
          <a:p>
            <a:r>
              <a:rPr lang="en-US" smtClean="0"/>
              <a:t>Arithmetic operators: </a:t>
            </a:r>
          </a:p>
          <a:p>
            <a:pPr marL="0" indent="0">
              <a:buNone/>
            </a:pPr>
            <a:r>
              <a:rPr lang="en-US" smtClean="0">
                <a:solidFill>
                  <a:srgbClr val="0070C0"/>
                </a:solidFill>
              </a:rPr>
              <a:t>	+  -  *  /  %  ++  --</a:t>
            </a:r>
            <a:endParaRPr lang="en-US">
              <a:solidFill>
                <a:srgbClr val="0070C0"/>
              </a:solidFill>
            </a:endParaRPr>
          </a:p>
          <a:p>
            <a:r>
              <a:rPr lang="en-US" smtClean="0">
                <a:solidFill>
                  <a:srgbClr val="0070C0"/>
                </a:solidFill>
              </a:rPr>
              <a:t>typeof</a:t>
            </a:r>
            <a:r>
              <a:rPr lang="en-US" smtClean="0"/>
              <a:t> operator</a:t>
            </a:r>
          </a:p>
          <a:p>
            <a:r>
              <a:rPr lang="en-US" smtClean="0"/>
              <a:t>String operator: </a:t>
            </a:r>
            <a:r>
              <a:rPr lang="en-US" smtClean="0">
                <a:solidFill>
                  <a:srgbClr val="0070C0"/>
                </a:solidFill>
              </a:rPr>
              <a:t>+</a:t>
            </a:r>
          </a:p>
          <a:p>
            <a:r>
              <a:rPr lang="en-US" smtClean="0"/>
              <a:t>Logical operators (</a:t>
            </a:r>
            <a:r>
              <a:rPr lang="en-US" i="1" smtClean="0"/>
              <a:t>lazy evaluation</a:t>
            </a:r>
            <a:r>
              <a:rPr lang="en-US" smtClean="0"/>
              <a:t>):</a:t>
            </a:r>
          </a:p>
          <a:p>
            <a:pPr marL="800100" lvl="2" indent="0">
              <a:buNone/>
            </a:pPr>
            <a:r>
              <a:rPr lang="en-US" smtClean="0">
                <a:solidFill>
                  <a:srgbClr val="0070C0"/>
                </a:solidFill>
              </a:rPr>
              <a:t>!  &amp;&amp;  ||</a:t>
            </a:r>
          </a:p>
          <a:p>
            <a:r>
              <a:rPr lang="en-US" smtClean="0"/>
              <a:t>Comparison operators:</a:t>
            </a:r>
          </a:p>
          <a:p>
            <a:pPr marL="800100" lvl="2" indent="0">
              <a:buNone/>
            </a:pPr>
            <a:r>
              <a:rPr lang="en-US" smtClean="0">
                <a:solidFill>
                  <a:srgbClr val="0070C0"/>
                </a:solidFill>
              </a:rPr>
              <a:t>==  ===  !=  !==  &gt;  &gt;=  &lt;  &lt;=</a:t>
            </a:r>
          </a:p>
          <a:p>
            <a:r>
              <a:rPr lang="en-US" smtClean="0"/>
              <a:t>Ternary operator:</a:t>
            </a:r>
            <a:r>
              <a:rPr lang="en-US" smtClean="0">
                <a:solidFill>
                  <a:srgbClr val="0070C0"/>
                </a:solidFill>
              </a:rPr>
              <a:t> ?</a:t>
            </a:r>
          </a:p>
          <a:p>
            <a:endParaRPr lang="en-US" smtClean="0"/>
          </a:p>
          <a:p>
            <a:pPr marL="0" indent="0">
              <a:buNone/>
            </a:pPr>
            <a:r>
              <a:rPr lang="en-US" sz="2200" smtClean="0"/>
              <a:t>* </a:t>
            </a:r>
            <a:r>
              <a:rPr lang="en-US" sz="2000" smtClean="0"/>
              <a:t>Use </a:t>
            </a:r>
            <a:r>
              <a:rPr lang="en-US" sz="2000"/>
              <a:t>parentheses instead of relying on operator precedence. This makes </a:t>
            </a:r>
            <a:r>
              <a:rPr lang="en-US" sz="2000" smtClean="0"/>
              <a:t>your </a:t>
            </a:r>
            <a:r>
              <a:rPr lang="en-US" sz="2000"/>
              <a:t>code easier to read and understand</a:t>
            </a:r>
            <a:r>
              <a:rPr lang="en-US" sz="2000" smtClean="0"/>
              <a:t>.</a:t>
            </a:r>
          </a:p>
          <a:p>
            <a:pPr marL="0" indent="0">
              <a:buNone/>
            </a:pPr>
            <a:r>
              <a:rPr lang="en-US" sz="2000" smtClean="0"/>
              <a:t>* Note: </a:t>
            </a:r>
            <a:r>
              <a:rPr lang="en-US" sz="2000" smtClean="0">
                <a:solidFill>
                  <a:srgbClr val="0070C0"/>
                </a:solidFill>
              </a:rPr>
              <a:t>NaN == NaN </a:t>
            </a:r>
            <a:r>
              <a:rPr lang="en-US" sz="2000" smtClean="0">
                <a:solidFill>
                  <a:srgbClr val="0070C0"/>
                </a:solidFill>
                <a:sym typeface="Wingdings" pitchFamily="2" charset="2"/>
              </a:rPr>
              <a:t> false</a:t>
            </a:r>
            <a:r>
              <a:rPr lang="en-US" sz="2000" smtClean="0"/>
              <a:t>  </a:t>
            </a:r>
            <a:endParaRPr lang="en-US" sz="2000"/>
          </a:p>
          <a:p>
            <a:endParaRPr lang="en-US"/>
          </a:p>
        </p:txBody>
      </p:sp>
    </p:spTree>
    <p:extLst>
      <p:ext uri="{BB962C8B-B14F-4D97-AF65-F5344CB8AC3E}">
        <p14:creationId xmlns:p14="http://schemas.microsoft.com/office/powerpoint/2010/main" xmlns="" val="2095711507"/>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structure - Array</a:t>
            </a:r>
            <a:endParaRPr lang="en-US" dirty="0"/>
          </a:p>
        </p:txBody>
      </p:sp>
      <p:sp>
        <p:nvSpPr>
          <p:cNvPr id="3" name="Content Placeholder 2"/>
          <p:cNvSpPr>
            <a:spLocks noGrp="1"/>
          </p:cNvSpPr>
          <p:nvPr>
            <p:ph idx="1"/>
          </p:nvPr>
        </p:nvSpPr>
        <p:spPr/>
        <p:txBody>
          <a:bodyPr>
            <a:normAutofit fontScale="92500" lnSpcReduction="20000"/>
          </a:bodyPr>
          <a:lstStyle/>
          <a:p>
            <a:r>
              <a:rPr lang="en-US" smtClean="0"/>
              <a:t>An array:</a:t>
            </a:r>
          </a:p>
          <a:p>
            <a:pPr lvl="1"/>
            <a:r>
              <a:rPr lang="en-US" smtClean="0"/>
              <a:t>Can contain elements of different data types</a:t>
            </a:r>
          </a:p>
          <a:p>
            <a:pPr lvl="1"/>
            <a:r>
              <a:rPr lang="en-US" smtClean="0"/>
              <a:t>Is 0-based</a:t>
            </a:r>
          </a:p>
          <a:p>
            <a:pPr lvl="1"/>
            <a:r>
              <a:rPr lang="en-US" smtClean="0"/>
              <a:t>Allows access to its non-existent elements</a:t>
            </a:r>
          </a:p>
          <a:p>
            <a:r>
              <a:rPr lang="en-US" smtClean="0"/>
              <a:t>Sample:</a:t>
            </a:r>
          </a:p>
          <a:p>
            <a:pPr marL="800100" lvl="2" indent="0">
              <a:buNone/>
            </a:pPr>
            <a:r>
              <a:rPr lang="en-US" smtClean="0">
                <a:solidFill>
                  <a:srgbClr val="0070C0"/>
                </a:solidFill>
              </a:rPr>
              <a:t>var a = [], b = [1, 2, 3];</a:t>
            </a:r>
          </a:p>
          <a:p>
            <a:pPr marL="800100" lvl="2" indent="0">
              <a:buNone/>
            </a:pPr>
            <a:r>
              <a:rPr lang="en-US" smtClean="0">
                <a:solidFill>
                  <a:srgbClr val="0070C0"/>
                </a:solidFill>
              </a:rPr>
              <a:t>typeof(a[2]) -&gt; </a:t>
            </a:r>
            <a:r>
              <a:rPr lang="en-US">
                <a:solidFill>
                  <a:srgbClr val="FF0000"/>
                </a:solidFill>
                <a:sym typeface="Wingdings" pitchFamily="2" charset="2"/>
              </a:rPr>
              <a:t>undefined</a:t>
            </a:r>
            <a:endParaRPr lang="en-US" smtClean="0">
              <a:solidFill>
                <a:srgbClr val="0070C0"/>
              </a:solidFill>
            </a:endParaRPr>
          </a:p>
          <a:p>
            <a:pPr marL="800100" lvl="2" indent="0">
              <a:buNone/>
            </a:pPr>
            <a:r>
              <a:rPr lang="en-US" smtClean="0">
                <a:solidFill>
                  <a:srgbClr val="0070C0"/>
                </a:solidFill>
              </a:rPr>
              <a:t>a[2] = 1 </a:t>
            </a:r>
            <a:r>
              <a:rPr lang="en-US" smtClean="0">
                <a:solidFill>
                  <a:srgbClr val="0070C0"/>
                </a:solidFill>
                <a:sym typeface="Wingdings" pitchFamily="2" charset="2"/>
              </a:rPr>
              <a:t> [undefined, undefined, </a:t>
            </a:r>
            <a:r>
              <a:rPr lang="en-US" smtClean="0">
                <a:solidFill>
                  <a:srgbClr val="FF0000"/>
                </a:solidFill>
                <a:sym typeface="Wingdings" pitchFamily="2" charset="2"/>
              </a:rPr>
              <a:t>1</a:t>
            </a:r>
            <a:r>
              <a:rPr lang="en-US" smtClean="0">
                <a:solidFill>
                  <a:srgbClr val="0070C0"/>
                </a:solidFill>
                <a:sym typeface="Wingdings" pitchFamily="2" charset="2"/>
              </a:rPr>
              <a:t>]</a:t>
            </a:r>
          </a:p>
          <a:p>
            <a:pPr marL="800100" lvl="2" indent="0">
              <a:buNone/>
            </a:pPr>
            <a:r>
              <a:rPr lang="en-US" smtClean="0">
                <a:solidFill>
                  <a:srgbClr val="0070C0"/>
                </a:solidFill>
                <a:sym typeface="Wingdings" pitchFamily="2" charset="2"/>
              </a:rPr>
              <a:t>a[0] = ‘a’  [</a:t>
            </a:r>
            <a:r>
              <a:rPr lang="en-US" smtClean="0">
                <a:solidFill>
                  <a:srgbClr val="FF0000"/>
                </a:solidFill>
                <a:sym typeface="Wingdings" pitchFamily="2" charset="2"/>
              </a:rPr>
              <a:t>‘a’</a:t>
            </a:r>
            <a:r>
              <a:rPr lang="en-US" smtClean="0">
                <a:solidFill>
                  <a:srgbClr val="0070C0"/>
                </a:solidFill>
                <a:sym typeface="Wingdings" pitchFamily="2" charset="2"/>
              </a:rPr>
              <a:t>, </a:t>
            </a:r>
            <a:r>
              <a:rPr lang="en-US">
                <a:solidFill>
                  <a:srgbClr val="0070C0"/>
                </a:solidFill>
                <a:sym typeface="Wingdings" pitchFamily="2" charset="2"/>
              </a:rPr>
              <a:t>undefined, 1</a:t>
            </a:r>
            <a:r>
              <a:rPr lang="en-US" smtClean="0">
                <a:solidFill>
                  <a:srgbClr val="0070C0"/>
                </a:solidFill>
                <a:sym typeface="Wingdings" pitchFamily="2" charset="2"/>
              </a:rPr>
              <a:t>]</a:t>
            </a:r>
          </a:p>
          <a:p>
            <a:pPr marL="800100" lvl="2" indent="0">
              <a:buNone/>
            </a:pPr>
            <a:r>
              <a:rPr lang="en-US" smtClean="0">
                <a:solidFill>
                  <a:srgbClr val="0070C0"/>
                </a:solidFill>
                <a:sym typeface="Wingdings" pitchFamily="2" charset="2"/>
              </a:rPr>
              <a:t>delete a[2]  </a:t>
            </a:r>
            <a:r>
              <a:rPr lang="en-US">
                <a:solidFill>
                  <a:srgbClr val="0070C0"/>
                </a:solidFill>
                <a:sym typeface="Wingdings" pitchFamily="2" charset="2"/>
              </a:rPr>
              <a:t>[‘a’, undefined, </a:t>
            </a:r>
            <a:r>
              <a:rPr lang="en-US">
                <a:solidFill>
                  <a:srgbClr val="FF0000"/>
                </a:solidFill>
                <a:sym typeface="Wingdings" pitchFamily="2" charset="2"/>
              </a:rPr>
              <a:t>undefined</a:t>
            </a:r>
            <a:r>
              <a:rPr lang="en-US" smtClean="0">
                <a:solidFill>
                  <a:srgbClr val="0070C0"/>
                </a:solidFill>
                <a:sym typeface="Wingdings" pitchFamily="2" charset="2"/>
              </a:rPr>
              <a:t>]</a:t>
            </a:r>
          </a:p>
          <a:p>
            <a:pPr marL="800100" lvl="2" indent="0">
              <a:buNone/>
            </a:pPr>
            <a:r>
              <a:rPr lang="en-US" smtClean="0">
                <a:solidFill>
                  <a:srgbClr val="0070C0"/>
                </a:solidFill>
                <a:sym typeface="Wingdings" pitchFamily="2" charset="2"/>
              </a:rPr>
              <a:t>a[1] = b  </a:t>
            </a:r>
            <a:r>
              <a:rPr lang="en-US">
                <a:solidFill>
                  <a:srgbClr val="0070C0"/>
                </a:solidFill>
                <a:sym typeface="Wingdings" pitchFamily="2" charset="2"/>
              </a:rPr>
              <a:t>[‘a’, </a:t>
            </a:r>
            <a:r>
              <a:rPr lang="en-US" smtClean="0">
                <a:solidFill>
                  <a:srgbClr val="FF0000"/>
                </a:solidFill>
                <a:sym typeface="Wingdings" pitchFamily="2" charset="2"/>
              </a:rPr>
              <a:t>[1, 2, 3]</a:t>
            </a:r>
            <a:r>
              <a:rPr lang="en-US" smtClean="0">
                <a:solidFill>
                  <a:srgbClr val="0070C0"/>
                </a:solidFill>
                <a:sym typeface="Wingdings" pitchFamily="2" charset="2"/>
              </a:rPr>
              <a:t>, </a:t>
            </a:r>
            <a:r>
              <a:rPr lang="en-US">
                <a:solidFill>
                  <a:srgbClr val="0070C0"/>
                </a:solidFill>
                <a:sym typeface="Wingdings" pitchFamily="2" charset="2"/>
              </a:rPr>
              <a:t>undefined</a:t>
            </a:r>
            <a:r>
              <a:rPr lang="en-US" smtClean="0">
                <a:solidFill>
                  <a:srgbClr val="0070C0"/>
                </a:solidFill>
                <a:sym typeface="Wingdings" pitchFamily="2" charset="2"/>
              </a:rPr>
              <a:t>]</a:t>
            </a:r>
          </a:p>
          <a:p>
            <a:pPr marL="800100" lvl="2" indent="0">
              <a:buNone/>
            </a:pPr>
            <a:r>
              <a:rPr lang="en-US" smtClean="0">
                <a:solidFill>
                  <a:srgbClr val="0070C0"/>
                </a:solidFill>
              </a:rPr>
              <a:t>a[1][1] </a:t>
            </a:r>
            <a:r>
              <a:rPr lang="en-US" smtClean="0">
                <a:solidFill>
                  <a:srgbClr val="0070C0"/>
                </a:solidFill>
                <a:sym typeface="Wingdings" pitchFamily="2" charset="2"/>
              </a:rPr>
              <a:t> 2</a:t>
            </a:r>
            <a:endParaRPr lang="en-US">
              <a:solidFill>
                <a:srgbClr val="0070C0"/>
              </a:solidFill>
            </a:endParaRPr>
          </a:p>
        </p:txBody>
      </p:sp>
      <p:pic>
        <p:nvPicPr>
          <p:cNvPr id="1026" name="Picture 2"/>
          <p:cNvPicPr>
            <a:picLocks noChangeAspect="1" noChangeArrowheads="1"/>
          </p:cNvPicPr>
          <p:nvPr/>
        </p:nvPicPr>
        <p:blipFill>
          <a:blip r:embed="rId2" cstate="print">
            <a:duotone>
              <a:prstClr val="black"/>
              <a:schemeClr val="accent6">
                <a:lumMod val="20000"/>
                <a:lumOff val="80000"/>
                <a:tint val="45000"/>
                <a:satMod val="400000"/>
              </a:schemeClr>
            </a:duotone>
          </a:blip>
          <a:srcRect/>
          <a:stretch>
            <a:fillRect/>
          </a:stretch>
        </p:blipFill>
        <p:spPr bwMode="auto">
          <a:xfrm>
            <a:off x="6553200" y="4038600"/>
            <a:ext cx="1295400" cy="1457325"/>
          </a:xfrm>
          <a:prstGeom prst="rect">
            <a:avLst/>
          </a:prstGeom>
          <a:ln w="28575">
            <a:solidFill>
              <a:srgbClr val="0070C0"/>
            </a:solid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Flow control </a:t>
            </a:r>
            <a:r>
              <a:rPr lang="en-US" smtClean="0"/>
              <a:t>statements</a:t>
            </a:r>
            <a:endParaRPr lang="en-US"/>
          </a:p>
        </p:txBody>
      </p:sp>
      <p:sp>
        <p:nvSpPr>
          <p:cNvPr id="3" name="Content Placeholder 2"/>
          <p:cNvSpPr>
            <a:spLocks noGrp="1"/>
          </p:cNvSpPr>
          <p:nvPr>
            <p:ph idx="1"/>
          </p:nvPr>
        </p:nvSpPr>
        <p:spPr/>
        <p:txBody>
          <a:bodyPr/>
          <a:lstStyle/>
          <a:p>
            <a:r>
              <a:rPr lang="en-US">
                <a:solidFill>
                  <a:srgbClr val="0070C0"/>
                </a:solidFill>
              </a:rPr>
              <a:t>if</a:t>
            </a:r>
            <a:r>
              <a:rPr lang="en-US"/>
              <a:t> </a:t>
            </a:r>
            <a:r>
              <a:rPr lang="en-US" smtClean="0"/>
              <a:t>condition</a:t>
            </a:r>
            <a:endParaRPr lang="en-US"/>
          </a:p>
          <a:p>
            <a:r>
              <a:rPr lang="en-US">
                <a:solidFill>
                  <a:srgbClr val="0070C0"/>
                </a:solidFill>
              </a:rPr>
              <a:t>switch</a:t>
            </a:r>
            <a:r>
              <a:rPr lang="en-US"/>
              <a:t> </a:t>
            </a:r>
            <a:r>
              <a:rPr lang="en-US" smtClean="0"/>
              <a:t>statement</a:t>
            </a:r>
            <a:endParaRPr lang="en-US"/>
          </a:p>
          <a:p>
            <a:r>
              <a:rPr lang="en-US">
                <a:solidFill>
                  <a:srgbClr val="0070C0"/>
                </a:solidFill>
              </a:rPr>
              <a:t>while, do-while, for</a:t>
            </a:r>
            <a:r>
              <a:rPr lang="en-US"/>
              <a:t>, and </a:t>
            </a:r>
            <a:r>
              <a:rPr lang="en-US">
                <a:solidFill>
                  <a:srgbClr val="0070C0"/>
                </a:solidFill>
              </a:rPr>
              <a:t>for-in</a:t>
            </a:r>
            <a:r>
              <a:rPr lang="en-US"/>
              <a:t> </a:t>
            </a:r>
            <a:r>
              <a:rPr lang="en-US" smtClean="0"/>
              <a:t>loops</a:t>
            </a:r>
            <a:endParaRPr lang="en-US"/>
          </a:p>
        </p:txBody>
      </p:sp>
    </p:spTree>
    <p:extLst>
      <p:ext uri="{BB962C8B-B14F-4D97-AF65-F5344CB8AC3E}">
        <p14:creationId xmlns:p14="http://schemas.microsoft.com/office/powerpoint/2010/main" xmlns="" val="1441223595"/>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FF00"/>
                </a:solidFill>
              </a:rPr>
              <a:t>if</a:t>
            </a:r>
            <a:r>
              <a:rPr lang="en-US" smtClean="0"/>
              <a:t> condition</a:t>
            </a:r>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smtClean="0"/>
              <a:t>    if </a:t>
            </a:r>
            <a:r>
              <a:rPr lang="en-US"/>
              <a:t>(</a:t>
            </a:r>
            <a:r>
              <a:rPr lang="en-US" i="1"/>
              <a:t>condition</a:t>
            </a:r>
            <a:r>
              <a:rPr lang="en-US"/>
              <a:t>) {</a:t>
            </a:r>
            <a:br>
              <a:rPr lang="en-US"/>
            </a:br>
            <a:r>
              <a:rPr lang="en-US"/>
              <a:t>        </a:t>
            </a:r>
            <a:r>
              <a:rPr lang="en-US" i="1"/>
              <a:t>statements</a:t>
            </a:r>
            <a:r>
              <a:rPr lang="en-US"/>
              <a:t/>
            </a:r>
            <a:br>
              <a:rPr lang="en-US"/>
            </a:br>
            <a:r>
              <a:rPr lang="en-US"/>
              <a:t>    }</a:t>
            </a:r>
            <a:br>
              <a:rPr lang="en-US"/>
            </a:br>
            <a:r>
              <a:rPr lang="en-US"/>
              <a:t>    </a:t>
            </a:r>
            <a:br>
              <a:rPr lang="en-US"/>
            </a:br>
            <a:r>
              <a:rPr lang="en-US"/>
              <a:t>   </a:t>
            </a:r>
            <a:r>
              <a:rPr lang="en-US">
                <a:solidFill>
                  <a:srgbClr val="0070C0"/>
                </a:solidFill>
              </a:rPr>
              <a:t> if (</a:t>
            </a:r>
            <a:r>
              <a:rPr lang="en-US" i="1">
                <a:solidFill>
                  <a:srgbClr val="0070C0"/>
                </a:solidFill>
              </a:rPr>
              <a:t>condition</a:t>
            </a:r>
            <a:r>
              <a:rPr lang="en-US">
                <a:solidFill>
                  <a:srgbClr val="0070C0"/>
                </a:solidFill>
              </a:rPr>
              <a:t>) {</a:t>
            </a:r>
            <a:br>
              <a:rPr lang="en-US">
                <a:solidFill>
                  <a:srgbClr val="0070C0"/>
                </a:solidFill>
              </a:rPr>
            </a:br>
            <a:r>
              <a:rPr lang="en-US">
                <a:solidFill>
                  <a:srgbClr val="0070C0"/>
                </a:solidFill>
              </a:rPr>
              <a:t>        </a:t>
            </a:r>
            <a:r>
              <a:rPr lang="en-US" i="1">
                <a:solidFill>
                  <a:srgbClr val="0070C0"/>
                </a:solidFill>
              </a:rPr>
              <a:t>statements</a:t>
            </a:r>
            <a:r>
              <a:rPr lang="en-US">
                <a:solidFill>
                  <a:srgbClr val="0070C0"/>
                </a:solidFill>
              </a:rPr>
              <a:t/>
            </a:r>
            <a:br>
              <a:rPr lang="en-US">
                <a:solidFill>
                  <a:srgbClr val="0070C0"/>
                </a:solidFill>
              </a:rPr>
            </a:br>
            <a:r>
              <a:rPr lang="en-US">
                <a:solidFill>
                  <a:srgbClr val="0070C0"/>
                </a:solidFill>
              </a:rPr>
              <a:t>    } else {</a:t>
            </a:r>
            <a:br>
              <a:rPr lang="en-US">
                <a:solidFill>
                  <a:srgbClr val="0070C0"/>
                </a:solidFill>
              </a:rPr>
            </a:br>
            <a:r>
              <a:rPr lang="en-US">
                <a:solidFill>
                  <a:srgbClr val="0070C0"/>
                </a:solidFill>
              </a:rPr>
              <a:t>        </a:t>
            </a:r>
            <a:r>
              <a:rPr lang="en-US" i="1">
                <a:solidFill>
                  <a:srgbClr val="0070C0"/>
                </a:solidFill>
              </a:rPr>
              <a:t>statements</a:t>
            </a:r>
            <a:r>
              <a:rPr lang="en-US">
                <a:solidFill>
                  <a:srgbClr val="0070C0"/>
                </a:solidFill>
              </a:rPr>
              <a:t/>
            </a:r>
            <a:br>
              <a:rPr lang="en-US">
                <a:solidFill>
                  <a:srgbClr val="0070C0"/>
                </a:solidFill>
              </a:rPr>
            </a:br>
            <a:r>
              <a:rPr lang="en-US">
                <a:solidFill>
                  <a:srgbClr val="0070C0"/>
                </a:solidFill>
              </a:rPr>
              <a:t>    }</a:t>
            </a:r>
            <a:br>
              <a:rPr lang="en-US">
                <a:solidFill>
                  <a:srgbClr val="0070C0"/>
                </a:solidFill>
              </a:rPr>
            </a:br>
            <a:r>
              <a:rPr lang="en-US"/>
              <a:t>    </a:t>
            </a:r>
            <a:br>
              <a:rPr lang="en-US"/>
            </a:br>
            <a:r>
              <a:rPr lang="en-US"/>
              <a:t>    if (</a:t>
            </a:r>
            <a:r>
              <a:rPr lang="en-US" i="1"/>
              <a:t>condition</a:t>
            </a:r>
            <a:r>
              <a:rPr lang="en-US"/>
              <a:t>) {</a:t>
            </a:r>
            <a:br>
              <a:rPr lang="en-US"/>
            </a:br>
            <a:r>
              <a:rPr lang="en-US"/>
              <a:t>        </a:t>
            </a:r>
            <a:r>
              <a:rPr lang="en-US" i="1"/>
              <a:t>statements</a:t>
            </a:r>
            <a:r>
              <a:rPr lang="en-US"/>
              <a:t/>
            </a:r>
            <a:br>
              <a:rPr lang="en-US"/>
            </a:br>
            <a:r>
              <a:rPr lang="en-US"/>
              <a:t>    } else if (</a:t>
            </a:r>
            <a:r>
              <a:rPr lang="en-US" i="1"/>
              <a:t>condition</a:t>
            </a:r>
            <a:r>
              <a:rPr lang="en-US"/>
              <a:t>) {</a:t>
            </a:r>
            <a:br>
              <a:rPr lang="en-US"/>
            </a:br>
            <a:r>
              <a:rPr lang="en-US"/>
              <a:t>        </a:t>
            </a:r>
            <a:r>
              <a:rPr lang="en-US" i="1"/>
              <a:t>statements</a:t>
            </a:r>
            <a:r>
              <a:rPr lang="en-US"/>
              <a:t/>
            </a:r>
            <a:br>
              <a:rPr lang="en-US"/>
            </a:br>
            <a:r>
              <a:rPr lang="en-US"/>
              <a:t>    } else {</a:t>
            </a:r>
            <a:br>
              <a:rPr lang="en-US"/>
            </a:br>
            <a:r>
              <a:rPr lang="en-US"/>
              <a:t>        </a:t>
            </a:r>
            <a:r>
              <a:rPr lang="en-US" i="1"/>
              <a:t>statements</a:t>
            </a:r>
            <a:r>
              <a:rPr lang="en-US"/>
              <a:t/>
            </a:r>
            <a:br>
              <a:rPr lang="en-US"/>
            </a:br>
            <a:r>
              <a:rPr lang="en-US"/>
              <a:t>    }</a:t>
            </a:r>
          </a:p>
        </p:txBody>
      </p:sp>
      <p:sp>
        <p:nvSpPr>
          <p:cNvPr id="4" name="Content Placeholder 3"/>
          <p:cNvSpPr>
            <a:spLocks noGrp="1"/>
          </p:cNvSpPr>
          <p:nvPr>
            <p:ph idx="13"/>
          </p:nvPr>
        </p:nvSpPr>
        <p:spPr/>
        <p:txBody>
          <a:bodyPr>
            <a:normAutofit fontScale="92500" lnSpcReduction="20000"/>
          </a:bodyPr>
          <a:lstStyle/>
          <a:p>
            <a:r>
              <a:rPr lang="en-US" smtClean="0"/>
              <a:t>    </a:t>
            </a:r>
            <a:r>
              <a:rPr lang="en-US"/>
              <a:t>if </a:t>
            </a:r>
            <a:r>
              <a:rPr lang="en-US" smtClean="0"/>
              <a:t>(</a:t>
            </a:r>
            <a:r>
              <a:rPr lang="en-US" i="1" smtClean="0"/>
              <a:t>you.age &gt;= 20</a:t>
            </a:r>
            <a:r>
              <a:rPr lang="en-US" smtClean="0"/>
              <a:t>) </a:t>
            </a:r>
            <a:r>
              <a:rPr lang="en-US"/>
              <a:t>{</a:t>
            </a:r>
            <a:br>
              <a:rPr lang="en-US"/>
            </a:br>
            <a:r>
              <a:rPr lang="en-US"/>
              <a:t>        </a:t>
            </a:r>
            <a:r>
              <a:rPr lang="en-US" i="1" smtClean="0"/>
              <a:t>you.canDrinkBeer = true;</a:t>
            </a:r>
            <a:r>
              <a:rPr lang="en-US"/>
              <a:t/>
            </a:r>
            <a:br>
              <a:rPr lang="en-US"/>
            </a:br>
            <a:r>
              <a:rPr lang="en-US"/>
              <a:t>    }</a:t>
            </a:r>
            <a:br>
              <a:rPr lang="en-US"/>
            </a:br>
            <a:r>
              <a:rPr lang="en-US"/>
              <a:t>    </a:t>
            </a:r>
            <a:br>
              <a:rPr lang="en-US"/>
            </a:br>
            <a:r>
              <a:rPr lang="en-US"/>
              <a:t>   </a:t>
            </a:r>
            <a:r>
              <a:rPr lang="en-US">
                <a:solidFill>
                  <a:srgbClr val="0070C0"/>
                </a:solidFill>
              </a:rPr>
              <a:t> if </a:t>
            </a:r>
            <a:r>
              <a:rPr lang="en-US" smtClean="0">
                <a:solidFill>
                  <a:srgbClr val="0070C0"/>
                </a:solidFill>
              </a:rPr>
              <a:t>(</a:t>
            </a:r>
            <a:r>
              <a:rPr lang="en-US" i="1" smtClean="0">
                <a:solidFill>
                  <a:srgbClr val="0070C0"/>
                </a:solidFill>
              </a:rPr>
              <a:t>you.age &gt;= 20</a:t>
            </a:r>
            <a:r>
              <a:rPr lang="en-US" smtClean="0">
                <a:solidFill>
                  <a:srgbClr val="0070C0"/>
                </a:solidFill>
              </a:rPr>
              <a:t>) </a:t>
            </a:r>
            <a:r>
              <a:rPr lang="en-US">
                <a:solidFill>
                  <a:srgbClr val="0070C0"/>
                </a:solidFill>
              </a:rPr>
              <a:t>{</a:t>
            </a:r>
            <a:br>
              <a:rPr lang="en-US">
                <a:solidFill>
                  <a:srgbClr val="0070C0"/>
                </a:solidFill>
              </a:rPr>
            </a:br>
            <a:r>
              <a:rPr lang="en-US">
                <a:solidFill>
                  <a:srgbClr val="0070C0"/>
                </a:solidFill>
              </a:rPr>
              <a:t>        </a:t>
            </a:r>
            <a:r>
              <a:rPr lang="en-US" i="1">
                <a:solidFill>
                  <a:srgbClr val="0070C0"/>
                </a:solidFill>
              </a:rPr>
              <a:t>you.canDrinkBeer = true;</a:t>
            </a:r>
            <a:r>
              <a:rPr lang="en-US">
                <a:solidFill>
                  <a:srgbClr val="0070C0"/>
                </a:solidFill>
              </a:rPr>
              <a:t/>
            </a:r>
            <a:br>
              <a:rPr lang="en-US">
                <a:solidFill>
                  <a:srgbClr val="0070C0"/>
                </a:solidFill>
              </a:rPr>
            </a:br>
            <a:r>
              <a:rPr lang="en-US">
                <a:solidFill>
                  <a:srgbClr val="0070C0"/>
                </a:solidFill>
              </a:rPr>
              <a:t>    } else {</a:t>
            </a:r>
            <a:br>
              <a:rPr lang="en-US">
                <a:solidFill>
                  <a:srgbClr val="0070C0"/>
                </a:solidFill>
              </a:rPr>
            </a:br>
            <a:r>
              <a:rPr lang="en-US">
                <a:solidFill>
                  <a:srgbClr val="0070C0"/>
                </a:solidFill>
              </a:rPr>
              <a:t>        </a:t>
            </a:r>
            <a:r>
              <a:rPr lang="en-US" i="1" smtClean="0">
                <a:solidFill>
                  <a:srgbClr val="0070C0"/>
                </a:solidFill>
              </a:rPr>
              <a:t>you.hasToDrinkMilk = true;</a:t>
            </a:r>
            <a:r>
              <a:rPr lang="en-US">
                <a:solidFill>
                  <a:srgbClr val="0070C0"/>
                </a:solidFill>
              </a:rPr>
              <a:t/>
            </a:r>
            <a:br>
              <a:rPr lang="en-US">
                <a:solidFill>
                  <a:srgbClr val="0070C0"/>
                </a:solidFill>
              </a:rPr>
            </a:br>
            <a:r>
              <a:rPr lang="en-US">
                <a:solidFill>
                  <a:srgbClr val="0070C0"/>
                </a:solidFill>
              </a:rPr>
              <a:t>    }</a:t>
            </a:r>
            <a:br>
              <a:rPr lang="en-US">
                <a:solidFill>
                  <a:srgbClr val="0070C0"/>
                </a:solidFill>
              </a:rPr>
            </a:br>
            <a:r>
              <a:rPr lang="en-US"/>
              <a:t>    </a:t>
            </a:r>
            <a:br>
              <a:rPr lang="en-US"/>
            </a:br>
            <a:r>
              <a:rPr lang="en-US"/>
              <a:t>    if </a:t>
            </a:r>
            <a:r>
              <a:rPr lang="en-US" smtClean="0"/>
              <a:t>(</a:t>
            </a:r>
            <a:r>
              <a:rPr lang="en-US" i="1" smtClean="0"/>
              <a:t>mike.isHuman()</a:t>
            </a:r>
            <a:r>
              <a:rPr lang="en-US" smtClean="0"/>
              <a:t>) </a:t>
            </a:r>
            <a:r>
              <a:rPr lang="en-US"/>
              <a:t>{</a:t>
            </a:r>
            <a:br>
              <a:rPr lang="en-US"/>
            </a:br>
            <a:r>
              <a:rPr lang="en-US"/>
              <a:t>        </a:t>
            </a:r>
            <a:r>
              <a:rPr lang="en-US" i="1" smtClean="0"/>
              <a:t>alert(“Mike, you will die.”);</a:t>
            </a:r>
            <a:r>
              <a:rPr lang="en-US"/>
              <a:t/>
            </a:r>
            <a:br>
              <a:rPr lang="en-US"/>
            </a:br>
            <a:r>
              <a:rPr lang="en-US"/>
              <a:t>    } else if </a:t>
            </a:r>
            <a:r>
              <a:rPr lang="en-US" smtClean="0"/>
              <a:t>(</a:t>
            </a:r>
            <a:r>
              <a:rPr lang="en-US" i="1" smtClean="0"/>
              <a:t>mike.isGod()</a:t>
            </a:r>
            <a:r>
              <a:rPr lang="en-US" smtClean="0"/>
              <a:t>) </a:t>
            </a:r>
            <a:r>
              <a:rPr lang="en-US"/>
              <a:t>{</a:t>
            </a:r>
            <a:br>
              <a:rPr lang="en-US"/>
            </a:br>
            <a:r>
              <a:rPr lang="en-US"/>
              <a:t>        </a:t>
            </a:r>
            <a:r>
              <a:rPr lang="en-US" i="1" smtClean="0"/>
              <a:t>a</a:t>
            </a:r>
            <a:r>
              <a:rPr lang="en-US" i="1"/>
              <a:t>lert(“Mike, you </a:t>
            </a:r>
            <a:r>
              <a:rPr lang="en-US" i="1" smtClean="0"/>
              <a:t>don’t exist.”);</a:t>
            </a:r>
            <a:r>
              <a:rPr lang="en-US"/>
              <a:t/>
            </a:r>
            <a:br>
              <a:rPr lang="en-US"/>
            </a:br>
            <a:r>
              <a:rPr lang="en-US"/>
              <a:t>    } else {</a:t>
            </a:r>
            <a:br>
              <a:rPr lang="en-US"/>
            </a:br>
            <a:r>
              <a:rPr lang="en-US"/>
              <a:t>        </a:t>
            </a:r>
            <a:r>
              <a:rPr lang="en-US" i="1"/>
              <a:t> alert(“Mike, </a:t>
            </a:r>
            <a:r>
              <a:rPr lang="en-US" i="1" smtClean="0"/>
              <a:t>who are you?”);</a:t>
            </a:r>
            <a:r>
              <a:rPr lang="en-US"/>
              <a:t/>
            </a:r>
            <a:br>
              <a:rPr lang="en-US"/>
            </a:br>
            <a:r>
              <a:rPr lang="en-US"/>
              <a:t>    }</a:t>
            </a:r>
          </a:p>
        </p:txBody>
      </p:sp>
      <p:sp>
        <p:nvSpPr>
          <p:cNvPr id="5" name="Text Placeholder 4"/>
          <p:cNvSpPr>
            <a:spLocks noGrp="1"/>
          </p:cNvSpPr>
          <p:nvPr>
            <p:ph type="body" sz="quarter" idx="14"/>
          </p:nvPr>
        </p:nvSpPr>
        <p:spPr/>
        <p:txBody>
          <a:bodyPr>
            <a:normAutofit lnSpcReduction="10000"/>
          </a:bodyPr>
          <a:lstStyle/>
          <a:p>
            <a:r>
              <a:rPr lang="en-US" smtClean="0"/>
              <a:t>Syntax</a:t>
            </a:r>
            <a:endParaRPr lang="en-US"/>
          </a:p>
        </p:txBody>
      </p:sp>
      <p:sp>
        <p:nvSpPr>
          <p:cNvPr id="6" name="Text Placeholder 5"/>
          <p:cNvSpPr>
            <a:spLocks noGrp="1"/>
          </p:cNvSpPr>
          <p:nvPr>
            <p:ph type="body" sz="quarter" idx="15"/>
          </p:nvPr>
        </p:nvSpPr>
        <p:spPr/>
        <p:txBody>
          <a:bodyPr>
            <a:normAutofit lnSpcReduction="10000"/>
          </a:bodyPr>
          <a:lstStyle/>
          <a:p>
            <a:r>
              <a:rPr lang="en-US" smtClean="0"/>
              <a:t>Example</a:t>
            </a:r>
            <a:endParaRPr lang="en-US"/>
          </a:p>
        </p:txBody>
      </p:sp>
    </p:spTree>
    <p:extLst>
      <p:ext uri="{BB962C8B-B14F-4D97-AF65-F5344CB8AC3E}">
        <p14:creationId xmlns:p14="http://schemas.microsoft.com/office/powerpoint/2010/main" xmlns="" val="1559599255"/>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FF00"/>
                </a:solidFill>
              </a:rPr>
              <a:t>if</a:t>
            </a:r>
            <a:r>
              <a:rPr lang="en-US" smtClean="0"/>
              <a:t> condition (cont.)</a:t>
            </a:r>
            <a:endParaRPr 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62000" y="1676400"/>
            <a:ext cx="4257675" cy="1990725"/>
          </a:xfrm>
          <a:prstGeom prst="rect">
            <a:avLst/>
          </a:prstGeom>
          <a:ln w="28575">
            <a:solidFill>
              <a:srgbClr val="0070C0"/>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86200" y="4343400"/>
            <a:ext cx="4533900" cy="2019300"/>
          </a:xfrm>
          <a:prstGeom prst="rect">
            <a:avLst/>
          </a:prstGeom>
          <a:ln w="28575">
            <a:solidFill>
              <a:srgbClr val="0070C0"/>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Lst>
        </p:spPr>
      </p:pic>
      <p:sp>
        <p:nvSpPr>
          <p:cNvPr id="3" name="Rectangle 2"/>
          <p:cNvSpPr/>
          <p:nvPr/>
        </p:nvSpPr>
        <p:spPr>
          <a:xfrm>
            <a:off x="4876800" y="2438400"/>
            <a:ext cx="2209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In between the </a:t>
            </a:r>
            <a:r>
              <a:rPr lang="en-US" sz="1200">
                <a:solidFill>
                  <a:srgbClr val="FFFF00"/>
                </a:solidFill>
              </a:rPr>
              <a:t>if</a:t>
            </a:r>
            <a:r>
              <a:rPr lang="en-US" sz="1200"/>
              <a:t> and the </a:t>
            </a:r>
            <a:r>
              <a:rPr lang="en-US" sz="1200">
                <a:solidFill>
                  <a:srgbClr val="FFFF00"/>
                </a:solidFill>
              </a:rPr>
              <a:t>else</a:t>
            </a:r>
            <a:r>
              <a:rPr lang="en-US" sz="1200"/>
              <a:t>, there can also be an unlimited number </a:t>
            </a:r>
            <a:r>
              <a:rPr lang="en-US" sz="1200" smtClean="0"/>
              <a:t>of </a:t>
            </a:r>
            <a:r>
              <a:rPr lang="en-US" sz="1200" smtClean="0">
                <a:solidFill>
                  <a:srgbClr val="FFFF00"/>
                </a:solidFill>
              </a:rPr>
              <a:t>else </a:t>
            </a:r>
            <a:r>
              <a:rPr lang="en-US" sz="1200">
                <a:solidFill>
                  <a:srgbClr val="FFFF00"/>
                </a:solidFill>
              </a:rPr>
              <a:t>if</a:t>
            </a:r>
            <a:r>
              <a:rPr lang="en-US" sz="1200"/>
              <a:t> </a:t>
            </a:r>
            <a:r>
              <a:rPr lang="en-US" sz="1200" smtClean="0"/>
              <a:t>conditions</a:t>
            </a:r>
            <a:endParaRPr lang="en-US" sz="1200"/>
          </a:p>
        </p:txBody>
      </p:sp>
      <p:sp>
        <p:nvSpPr>
          <p:cNvPr id="6" name="Rectangle 5"/>
          <p:cNvSpPr/>
          <p:nvPr/>
        </p:nvSpPr>
        <p:spPr>
          <a:xfrm>
            <a:off x="1752600" y="5029200"/>
            <a:ext cx="2209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You can also nest conditions by putting new conditions within any of the </a:t>
            </a:r>
            <a:r>
              <a:rPr lang="en-US" sz="1200" smtClean="0"/>
              <a:t>blocks</a:t>
            </a:r>
            <a:endParaRPr lang="en-US" sz="1200"/>
          </a:p>
        </p:txBody>
      </p:sp>
    </p:spTree>
    <p:extLst>
      <p:ext uri="{BB962C8B-B14F-4D97-AF65-F5344CB8AC3E}">
        <p14:creationId xmlns:p14="http://schemas.microsoft.com/office/powerpoint/2010/main" xmlns="" val="3515692072"/>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FF00"/>
                </a:solidFill>
              </a:rPr>
              <a:t>if</a:t>
            </a:r>
            <a:r>
              <a:rPr lang="en-US" smtClean="0"/>
              <a:t> condition (cont.)</a:t>
            </a:r>
            <a:endParaRPr lang="en-US"/>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 y="1447800"/>
            <a:ext cx="4476750" cy="3581400"/>
          </a:xfrm>
          <a:prstGeom prst="rect">
            <a:avLst/>
          </a:prstGeom>
          <a:ln w="28575">
            <a:solidFill>
              <a:srgbClr val="0070C0"/>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Lst>
        </p:spPr>
      </p:pic>
      <p:sp>
        <p:nvSpPr>
          <p:cNvPr id="3" name="Rectangle 2"/>
          <p:cNvSpPr/>
          <p:nvPr/>
        </p:nvSpPr>
        <p:spPr>
          <a:xfrm>
            <a:off x="4343400" y="1828800"/>
            <a:ext cx="2209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 recommended way to </a:t>
            </a:r>
            <a:r>
              <a:rPr lang="en-US" sz="1200" smtClean="0"/>
              <a:t>check </a:t>
            </a:r>
            <a:r>
              <a:rPr lang="en-US" sz="1200"/>
              <a:t>if a </a:t>
            </a:r>
            <a:r>
              <a:rPr lang="en-US" sz="1200" smtClean="0"/>
              <a:t>variable exists</a:t>
            </a:r>
            <a:endParaRPr lang="en-US" sz="1200"/>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867400" y="4114800"/>
            <a:ext cx="2867025" cy="1733550"/>
          </a:xfrm>
          <a:prstGeom prst="rect">
            <a:avLst/>
          </a:prstGeom>
          <a:ln w="28575">
            <a:solidFill>
              <a:srgbClr val="0070C0"/>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Lst>
        </p:spPr>
      </p:pic>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200400" y="6019800"/>
            <a:ext cx="5734050" cy="485775"/>
          </a:xfrm>
          <a:prstGeom prst="rect">
            <a:avLst/>
          </a:prstGeom>
          <a:ln w="28575">
            <a:solidFill>
              <a:srgbClr val="0070C0"/>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Lst>
        </p:spPr>
      </p:pic>
      <p:sp>
        <p:nvSpPr>
          <p:cNvPr id="4" name="Bent-Up Arrow 3"/>
          <p:cNvSpPr/>
          <p:nvPr/>
        </p:nvSpPr>
        <p:spPr>
          <a:xfrm rot="10800000">
            <a:off x="5192486" y="5442858"/>
            <a:ext cx="609600" cy="533400"/>
          </a:xfrm>
          <a:prstGeom prst="bentUp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429000" y="5769428"/>
            <a:ext cx="1447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Alternative </a:t>
            </a:r>
            <a:r>
              <a:rPr lang="en-US" sz="1200" smtClean="0">
                <a:solidFill>
                  <a:srgbClr val="FFFF00"/>
                </a:solidFill>
              </a:rPr>
              <a:t>if</a:t>
            </a:r>
            <a:r>
              <a:rPr lang="en-US" sz="1200" smtClean="0"/>
              <a:t> syntax</a:t>
            </a:r>
            <a:endParaRPr lang="en-US" sz="1200"/>
          </a:p>
        </p:txBody>
      </p:sp>
    </p:spTree>
    <p:extLst>
      <p:ext uri="{BB962C8B-B14F-4D97-AF65-F5344CB8AC3E}">
        <p14:creationId xmlns:p14="http://schemas.microsoft.com/office/powerpoint/2010/main" xmlns="" val="109691508"/>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TO-DO list</a:t>
            </a:r>
            <a:endParaRPr lang="en-US"/>
          </a:p>
        </p:txBody>
      </p:sp>
      <p:sp>
        <p:nvSpPr>
          <p:cNvPr id="3" name="Content Placeholder 2"/>
          <p:cNvSpPr>
            <a:spLocks noGrp="1"/>
          </p:cNvSpPr>
          <p:nvPr>
            <p:ph idx="1"/>
          </p:nvPr>
        </p:nvSpPr>
        <p:spPr/>
        <p:txBody>
          <a:bodyPr/>
          <a:lstStyle/>
          <a:p>
            <a:r>
              <a:rPr lang="en-US" smtClean="0"/>
              <a:t>Define JavaScript</a:t>
            </a:r>
          </a:p>
          <a:p>
            <a:r>
              <a:rPr lang="en-US" smtClean="0"/>
              <a:t>Set up environment</a:t>
            </a:r>
          </a:p>
          <a:p>
            <a:r>
              <a:rPr lang="en-US" smtClean="0"/>
              <a:t>Revisit OOP concepts</a:t>
            </a:r>
          </a:p>
          <a:p>
            <a:r>
              <a:rPr lang="en-US" smtClean="0"/>
              <a:t>Look at JavaScript basics</a:t>
            </a:r>
          </a:p>
          <a:p>
            <a:r>
              <a:rPr lang="en-US" smtClean="0"/>
              <a:t>Delve into JavaScript’s core concepts and concerns</a:t>
            </a:r>
          </a:p>
          <a:p>
            <a:endParaRPr lang="en-US" smtClean="0"/>
          </a:p>
          <a:p>
            <a:endParaRPr lang="en-US" smtClean="0"/>
          </a:p>
          <a:p>
            <a:endParaRPr lang="en-US"/>
          </a:p>
        </p:txBody>
      </p:sp>
    </p:spTree>
    <p:extLst>
      <p:ext uri="{BB962C8B-B14F-4D97-AF65-F5344CB8AC3E}">
        <p14:creationId xmlns:p14="http://schemas.microsoft.com/office/powerpoint/2010/main" xmlns="" val="1015866689"/>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FF00"/>
                </a:solidFill>
              </a:rPr>
              <a:t>switch</a:t>
            </a:r>
            <a:r>
              <a:rPr lang="en-US" smtClean="0"/>
              <a:t> statement</a:t>
            </a:r>
            <a:endParaRPr lang="en-US"/>
          </a:p>
        </p:txBody>
      </p:sp>
      <p:sp>
        <p:nvSpPr>
          <p:cNvPr id="3" name="Content Placeholder 2"/>
          <p:cNvSpPr>
            <a:spLocks noGrp="1"/>
          </p:cNvSpPr>
          <p:nvPr>
            <p:ph idx="1"/>
          </p:nvPr>
        </p:nvSpPr>
        <p:spPr/>
        <p:txBody>
          <a:bodyPr>
            <a:normAutofit/>
          </a:bodyPr>
          <a:lstStyle/>
          <a:p>
            <a:r>
              <a:rPr lang="en-US" smtClean="0"/>
              <a:t> switch </a:t>
            </a:r>
            <a:r>
              <a:rPr lang="en-US"/>
              <a:t>(</a:t>
            </a:r>
            <a:r>
              <a:rPr lang="en-US" i="1"/>
              <a:t>expression</a:t>
            </a:r>
            <a:r>
              <a:rPr lang="en-US"/>
              <a:t>) {</a:t>
            </a:r>
            <a:br>
              <a:rPr lang="en-US"/>
            </a:br>
            <a:r>
              <a:rPr lang="en-US"/>
              <a:t>    case </a:t>
            </a:r>
            <a:r>
              <a:rPr lang="en-US" i="1"/>
              <a:t>expression</a:t>
            </a:r>
            <a:r>
              <a:rPr lang="en-US"/>
              <a:t>:</a:t>
            </a:r>
            <a:br>
              <a:rPr lang="en-US"/>
            </a:br>
            <a:r>
              <a:rPr lang="en-US"/>
              <a:t>        </a:t>
            </a:r>
            <a:r>
              <a:rPr lang="en-US" i="1" smtClean="0"/>
              <a:t>statements</a:t>
            </a:r>
          </a:p>
          <a:p>
            <a:r>
              <a:rPr lang="en-US" smtClean="0"/>
              <a:t>    case </a:t>
            </a:r>
            <a:r>
              <a:rPr lang="en-US" i="1" smtClean="0"/>
              <a:t>expression</a:t>
            </a:r>
            <a:r>
              <a:rPr lang="en-US" smtClean="0"/>
              <a:t>:</a:t>
            </a:r>
            <a:br>
              <a:rPr lang="en-US" smtClean="0"/>
            </a:br>
            <a:r>
              <a:rPr lang="en-US" smtClean="0"/>
              <a:t>        </a:t>
            </a:r>
            <a:r>
              <a:rPr lang="en-US" i="1" smtClean="0"/>
              <a:t>statements</a:t>
            </a:r>
          </a:p>
          <a:p>
            <a:r>
              <a:rPr lang="en-US" i="1" smtClean="0"/>
              <a:t>    …</a:t>
            </a:r>
            <a:r>
              <a:rPr lang="en-US"/>
              <a:t/>
            </a:r>
            <a:br>
              <a:rPr lang="en-US"/>
            </a:br>
            <a:r>
              <a:rPr lang="en-US"/>
              <a:t>    default:</a:t>
            </a:r>
            <a:br>
              <a:rPr lang="en-US"/>
            </a:br>
            <a:r>
              <a:rPr lang="en-US"/>
              <a:t>        </a:t>
            </a:r>
            <a:r>
              <a:rPr lang="en-US" i="1" smtClean="0"/>
              <a:t>statements</a:t>
            </a:r>
            <a:r>
              <a:rPr lang="en-US"/>
              <a:t/>
            </a:r>
            <a:br>
              <a:rPr lang="en-US"/>
            </a:br>
            <a:r>
              <a:rPr lang="en-US"/>
              <a:t> </a:t>
            </a:r>
            <a:r>
              <a:rPr lang="en-US" smtClean="0"/>
              <a:t>}</a:t>
            </a:r>
            <a:endParaRPr lang="en-US"/>
          </a:p>
        </p:txBody>
      </p:sp>
      <p:sp>
        <p:nvSpPr>
          <p:cNvPr id="4" name="Content Placeholder 3"/>
          <p:cNvSpPr>
            <a:spLocks noGrp="1"/>
          </p:cNvSpPr>
          <p:nvPr>
            <p:ph idx="13"/>
          </p:nvPr>
        </p:nvSpPr>
        <p:spPr/>
        <p:txBody>
          <a:bodyPr>
            <a:normAutofit fontScale="92500" lnSpcReduction="20000"/>
          </a:bodyPr>
          <a:lstStyle/>
          <a:p>
            <a:r>
              <a:rPr lang="en-US" smtClean="0"/>
              <a:t>  var </a:t>
            </a:r>
            <a:r>
              <a:rPr lang="en-US"/>
              <a:t>a = '1';</a:t>
            </a:r>
          </a:p>
          <a:p>
            <a:r>
              <a:rPr lang="en-US"/>
              <a:t> </a:t>
            </a:r>
            <a:r>
              <a:rPr lang="en-US" smtClean="0"/>
              <a:t> var </a:t>
            </a:r>
            <a:r>
              <a:rPr lang="en-US"/>
              <a:t>result = '';</a:t>
            </a:r>
          </a:p>
          <a:p>
            <a:r>
              <a:rPr lang="en-US" smtClean="0"/>
              <a:t>  switch </a:t>
            </a:r>
            <a:r>
              <a:rPr lang="en-US"/>
              <a:t>(a) {</a:t>
            </a:r>
          </a:p>
          <a:p>
            <a:r>
              <a:rPr lang="en-US" smtClean="0"/>
              <a:t>     case </a:t>
            </a:r>
            <a:r>
              <a:rPr lang="en-US"/>
              <a:t>1:</a:t>
            </a:r>
          </a:p>
          <a:p>
            <a:r>
              <a:rPr lang="en-US"/>
              <a:t>    </a:t>
            </a:r>
            <a:r>
              <a:rPr lang="en-US" smtClean="0"/>
              <a:t>    result </a:t>
            </a:r>
            <a:r>
              <a:rPr lang="en-US"/>
              <a:t>= 'Number 1';</a:t>
            </a:r>
          </a:p>
          <a:p>
            <a:r>
              <a:rPr lang="en-US"/>
              <a:t>    </a:t>
            </a:r>
            <a:r>
              <a:rPr lang="en-US" smtClean="0"/>
              <a:t>    break</a:t>
            </a:r>
            <a:r>
              <a:rPr lang="en-US"/>
              <a:t>;</a:t>
            </a:r>
          </a:p>
          <a:p>
            <a:r>
              <a:rPr lang="en-US" smtClean="0"/>
              <a:t>     </a:t>
            </a:r>
            <a:r>
              <a:rPr lang="en-US"/>
              <a:t>case '1':</a:t>
            </a:r>
          </a:p>
          <a:p>
            <a:r>
              <a:rPr lang="en-US"/>
              <a:t>    </a:t>
            </a:r>
            <a:r>
              <a:rPr lang="en-US" smtClean="0"/>
              <a:t>    result </a:t>
            </a:r>
            <a:r>
              <a:rPr lang="en-US"/>
              <a:t>= 'String 1';</a:t>
            </a:r>
          </a:p>
          <a:p>
            <a:r>
              <a:rPr lang="en-US"/>
              <a:t>    </a:t>
            </a:r>
            <a:r>
              <a:rPr lang="en-US" smtClean="0"/>
              <a:t>    break</a:t>
            </a:r>
            <a:r>
              <a:rPr lang="en-US"/>
              <a:t>;</a:t>
            </a:r>
          </a:p>
          <a:p>
            <a:r>
              <a:rPr lang="en-US"/>
              <a:t>  </a:t>
            </a:r>
            <a:r>
              <a:rPr lang="en-US" smtClean="0"/>
              <a:t>   default</a:t>
            </a:r>
            <a:r>
              <a:rPr lang="en-US"/>
              <a:t>:</a:t>
            </a:r>
          </a:p>
          <a:p>
            <a:r>
              <a:rPr lang="en-US"/>
              <a:t>    </a:t>
            </a:r>
            <a:r>
              <a:rPr lang="en-US" smtClean="0"/>
              <a:t>    result </a:t>
            </a:r>
            <a:r>
              <a:rPr lang="en-US"/>
              <a:t>= 'I don\'t know';</a:t>
            </a:r>
          </a:p>
          <a:p>
            <a:r>
              <a:rPr lang="en-US"/>
              <a:t>    </a:t>
            </a:r>
            <a:r>
              <a:rPr lang="en-US" smtClean="0"/>
              <a:t>    break</a:t>
            </a:r>
            <a:r>
              <a:rPr lang="en-US"/>
              <a:t>;</a:t>
            </a:r>
          </a:p>
          <a:p>
            <a:r>
              <a:rPr lang="en-US" smtClean="0"/>
              <a:t>  }</a:t>
            </a:r>
            <a:endParaRPr lang="en-US"/>
          </a:p>
          <a:p>
            <a:r>
              <a:rPr lang="en-US" smtClean="0"/>
              <a:t>  result</a:t>
            </a:r>
            <a:r>
              <a:rPr lang="en-US"/>
              <a:t>;</a:t>
            </a:r>
          </a:p>
        </p:txBody>
      </p:sp>
      <p:sp>
        <p:nvSpPr>
          <p:cNvPr id="5" name="Text Placeholder 4"/>
          <p:cNvSpPr>
            <a:spLocks noGrp="1"/>
          </p:cNvSpPr>
          <p:nvPr>
            <p:ph type="body" sz="quarter" idx="14"/>
          </p:nvPr>
        </p:nvSpPr>
        <p:spPr/>
        <p:txBody>
          <a:bodyPr>
            <a:normAutofit lnSpcReduction="10000"/>
          </a:bodyPr>
          <a:lstStyle/>
          <a:p>
            <a:r>
              <a:rPr lang="en-US" smtClean="0"/>
              <a:t>Syntax</a:t>
            </a:r>
            <a:endParaRPr lang="en-US"/>
          </a:p>
        </p:txBody>
      </p:sp>
      <p:sp>
        <p:nvSpPr>
          <p:cNvPr id="6" name="Text Placeholder 5"/>
          <p:cNvSpPr>
            <a:spLocks noGrp="1"/>
          </p:cNvSpPr>
          <p:nvPr>
            <p:ph type="body" sz="quarter" idx="15"/>
          </p:nvPr>
        </p:nvSpPr>
        <p:spPr/>
        <p:txBody>
          <a:bodyPr>
            <a:normAutofit lnSpcReduction="10000"/>
          </a:bodyPr>
          <a:lstStyle/>
          <a:p>
            <a:r>
              <a:rPr lang="en-US" smtClean="0"/>
              <a:t>Example</a:t>
            </a:r>
            <a:endParaRPr lang="en-US"/>
          </a:p>
        </p:txBody>
      </p:sp>
    </p:spTree>
    <p:extLst>
      <p:ext uri="{BB962C8B-B14F-4D97-AF65-F5344CB8AC3E}">
        <p14:creationId xmlns:p14="http://schemas.microsoft.com/office/powerpoint/2010/main" xmlns="" val="4087580512"/>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FF00"/>
                </a:solidFill>
              </a:rPr>
              <a:t>switch</a:t>
            </a:r>
            <a:r>
              <a:rPr lang="en-US" smtClean="0"/>
              <a:t> statement (cont.)</a:t>
            </a:r>
            <a:endParaRPr lang="en-US"/>
          </a:p>
        </p:txBody>
      </p:sp>
      <p:sp>
        <p:nvSpPr>
          <p:cNvPr id="3" name="Content Placeholder 2"/>
          <p:cNvSpPr>
            <a:spLocks noGrp="1"/>
          </p:cNvSpPr>
          <p:nvPr>
            <p:ph idx="1"/>
          </p:nvPr>
        </p:nvSpPr>
        <p:spPr/>
        <p:txBody>
          <a:bodyPr>
            <a:normAutofit/>
          </a:bodyPr>
          <a:lstStyle/>
          <a:p>
            <a:r>
              <a:rPr lang="en-US" smtClean="0"/>
              <a:t>Instead of using an </a:t>
            </a:r>
            <a:r>
              <a:rPr lang="en-US">
                <a:solidFill>
                  <a:srgbClr val="0070C0"/>
                </a:solidFill>
              </a:rPr>
              <a:t>if</a:t>
            </a:r>
            <a:r>
              <a:rPr lang="en-US"/>
              <a:t> </a:t>
            </a:r>
            <a:r>
              <a:rPr lang="en-US" smtClean="0"/>
              <a:t>condition with too </a:t>
            </a:r>
            <a:r>
              <a:rPr lang="en-US"/>
              <a:t>many </a:t>
            </a:r>
            <a:r>
              <a:rPr lang="en-US">
                <a:solidFill>
                  <a:srgbClr val="0070C0"/>
                </a:solidFill>
              </a:rPr>
              <a:t>else if</a:t>
            </a:r>
            <a:r>
              <a:rPr lang="en-US"/>
              <a:t> parts, </a:t>
            </a:r>
            <a:r>
              <a:rPr lang="en-US" smtClean="0"/>
              <a:t>use a </a:t>
            </a:r>
            <a:r>
              <a:rPr lang="en-US" smtClean="0">
                <a:solidFill>
                  <a:srgbClr val="0070C0"/>
                </a:solidFill>
              </a:rPr>
              <a:t>switch</a:t>
            </a:r>
            <a:r>
              <a:rPr lang="en-US"/>
              <a:t> </a:t>
            </a:r>
            <a:endParaRPr lang="en-US" smtClean="0"/>
          </a:p>
          <a:p>
            <a:r>
              <a:rPr lang="en-US"/>
              <a:t>Indent the </a:t>
            </a:r>
            <a:r>
              <a:rPr lang="en-US">
                <a:solidFill>
                  <a:srgbClr val="0070C0"/>
                </a:solidFill>
              </a:rPr>
              <a:t>case</a:t>
            </a:r>
            <a:r>
              <a:rPr lang="en-US"/>
              <a:t> line, and then further indent the code that </a:t>
            </a:r>
            <a:r>
              <a:rPr lang="en-US" smtClean="0"/>
              <a:t>follows it</a:t>
            </a:r>
            <a:endParaRPr lang="en-US"/>
          </a:p>
          <a:p>
            <a:r>
              <a:rPr lang="en-US"/>
              <a:t>Don't forget to </a:t>
            </a:r>
            <a:r>
              <a:rPr lang="en-US" smtClean="0">
                <a:solidFill>
                  <a:srgbClr val="0070C0"/>
                </a:solidFill>
              </a:rPr>
              <a:t>break</a:t>
            </a:r>
            <a:r>
              <a:rPr lang="en-US" smtClean="0"/>
              <a:t> </a:t>
            </a:r>
            <a:endParaRPr lang="en-US"/>
          </a:p>
          <a:p>
            <a:r>
              <a:rPr lang="en-US"/>
              <a:t>Use the </a:t>
            </a:r>
            <a:r>
              <a:rPr lang="en-US">
                <a:solidFill>
                  <a:srgbClr val="0070C0"/>
                </a:solidFill>
              </a:rPr>
              <a:t>default</a:t>
            </a:r>
            <a:r>
              <a:rPr lang="en-US"/>
              <a:t> </a:t>
            </a:r>
            <a:r>
              <a:rPr lang="en-US" smtClean="0"/>
              <a:t>case</a:t>
            </a:r>
            <a:endParaRPr lang="en-US"/>
          </a:p>
        </p:txBody>
      </p:sp>
      <p:sp>
        <p:nvSpPr>
          <p:cNvPr id="4" name="Content Placeholder 3"/>
          <p:cNvSpPr>
            <a:spLocks noGrp="1"/>
          </p:cNvSpPr>
          <p:nvPr>
            <p:ph idx="13"/>
          </p:nvPr>
        </p:nvSpPr>
        <p:spPr/>
        <p:txBody>
          <a:bodyPr>
            <a:normAutofit fontScale="92500" lnSpcReduction="20000"/>
          </a:bodyPr>
          <a:lstStyle/>
          <a:p>
            <a:r>
              <a:rPr lang="en-US" smtClean="0"/>
              <a:t>You can omit </a:t>
            </a:r>
            <a:r>
              <a:rPr lang="en-US" smtClean="0">
                <a:solidFill>
                  <a:srgbClr val="0070C0"/>
                </a:solidFill>
              </a:rPr>
              <a:t>break </a:t>
            </a:r>
            <a:r>
              <a:rPr lang="en-US" smtClean="0"/>
              <a:t>to let your statements fall through to a </a:t>
            </a:r>
            <a:r>
              <a:rPr lang="en-US" smtClean="0">
                <a:solidFill>
                  <a:srgbClr val="0070C0"/>
                </a:solidFill>
              </a:rPr>
              <a:t>break</a:t>
            </a:r>
            <a:r>
              <a:rPr lang="en-US" smtClean="0"/>
              <a:t>:</a:t>
            </a:r>
          </a:p>
          <a:p>
            <a:pPr marL="400050" lvl="1" indent="0">
              <a:buNone/>
            </a:pPr>
            <a:r>
              <a:rPr lang="en-US" smtClean="0"/>
              <a:t>switch(month){</a:t>
            </a:r>
          </a:p>
          <a:p>
            <a:pPr marL="400050" lvl="1" indent="0">
              <a:buNone/>
            </a:pPr>
            <a:r>
              <a:rPr lang="en-US" smtClean="0"/>
              <a:t>   case 1:</a:t>
            </a:r>
          </a:p>
          <a:p>
            <a:pPr marL="400050" lvl="1" indent="0">
              <a:buNone/>
            </a:pPr>
            <a:r>
              <a:rPr lang="en-US" smtClean="0"/>
              <a:t>   case 3:</a:t>
            </a:r>
          </a:p>
          <a:p>
            <a:pPr marL="400050" lvl="1" indent="0">
              <a:buNone/>
            </a:pPr>
            <a:r>
              <a:rPr lang="en-US" smtClean="0"/>
              <a:t>      alert(month + ‘ is 1 or 3</a:t>
            </a:r>
            <a:r>
              <a:rPr lang="en-US"/>
              <a:t>'</a:t>
            </a:r>
            <a:r>
              <a:rPr lang="en-US" smtClean="0"/>
              <a:t>);</a:t>
            </a:r>
          </a:p>
          <a:p>
            <a:pPr marL="400050" lvl="1" indent="0">
              <a:buNone/>
            </a:pPr>
            <a:r>
              <a:rPr lang="en-US" smtClean="0"/>
              <a:t>      break;</a:t>
            </a:r>
          </a:p>
          <a:p>
            <a:pPr marL="400050" lvl="1" indent="0">
              <a:buNone/>
            </a:pPr>
            <a:r>
              <a:rPr lang="en-US" smtClean="0"/>
              <a:t>   case 5:</a:t>
            </a:r>
          </a:p>
          <a:p>
            <a:pPr marL="400050" lvl="1" indent="0">
              <a:buNone/>
            </a:pPr>
            <a:r>
              <a:rPr lang="en-US" smtClean="0"/>
              <a:t>      alert(</a:t>
            </a:r>
            <a:r>
              <a:rPr lang="en-US"/>
              <a:t>'</a:t>
            </a:r>
            <a:r>
              <a:rPr lang="en-US" smtClean="0"/>
              <a:t>5</a:t>
            </a:r>
            <a:r>
              <a:rPr lang="en-US"/>
              <a:t>'</a:t>
            </a:r>
            <a:r>
              <a:rPr lang="en-US" smtClean="0"/>
              <a:t>);</a:t>
            </a:r>
          </a:p>
          <a:p>
            <a:pPr marL="400050" lvl="1" indent="0">
              <a:buNone/>
            </a:pPr>
            <a:r>
              <a:rPr lang="en-US" smtClean="0"/>
              <a:t>   case 7:</a:t>
            </a:r>
          </a:p>
          <a:p>
            <a:pPr marL="400050" lvl="1" indent="0">
              <a:buNone/>
            </a:pPr>
            <a:r>
              <a:rPr lang="en-US" smtClean="0"/>
              <a:t>      alert(</a:t>
            </a:r>
            <a:r>
              <a:rPr lang="en-US"/>
              <a:t>'</a:t>
            </a:r>
            <a:r>
              <a:rPr lang="en-US" smtClean="0"/>
              <a:t>5 or 7</a:t>
            </a:r>
            <a:r>
              <a:rPr lang="en-US"/>
              <a:t>'</a:t>
            </a:r>
            <a:r>
              <a:rPr lang="en-US" smtClean="0"/>
              <a:t>);</a:t>
            </a:r>
          </a:p>
          <a:p>
            <a:pPr marL="400050" lvl="1" indent="0">
              <a:buNone/>
            </a:pPr>
            <a:r>
              <a:rPr lang="en-US" smtClean="0"/>
              <a:t>   default:</a:t>
            </a:r>
          </a:p>
          <a:p>
            <a:pPr marL="400050" lvl="1" indent="0">
              <a:buNone/>
            </a:pPr>
            <a:r>
              <a:rPr lang="en-US" smtClean="0"/>
              <a:t>      alert(</a:t>
            </a:r>
            <a:r>
              <a:rPr lang="en-US"/>
              <a:t>'</a:t>
            </a:r>
            <a:r>
              <a:rPr lang="en-US" smtClean="0"/>
              <a:t>default');</a:t>
            </a:r>
          </a:p>
          <a:p>
            <a:pPr marL="400050" lvl="1" indent="0">
              <a:buNone/>
            </a:pPr>
            <a:r>
              <a:rPr lang="en-US" smtClean="0"/>
              <a:t>      break;</a:t>
            </a:r>
          </a:p>
          <a:p>
            <a:pPr marL="400050" lvl="1" indent="0">
              <a:buNone/>
            </a:pPr>
            <a:r>
              <a:rPr lang="en-US" smtClean="0"/>
              <a:t>}</a:t>
            </a:r>
            <a:endParaRPr lang="en-US"/>
          </a:p>
        </p:txBody>
      </p:sp>
      <p:sp>
        <p:nvSpPr>
          <p:cNvPr id="5" name="Text Placeholder 4"/>
          <p:cNvSpPr>
            <a:spLocks noGrp="1"/>
          </p:cNvSpPr>
          <p:nvPr>
            <p:ph type="body" sz="quarter" idx="14"/>
          </p:nvPr>
        </p:nvSpPr>
        <p:spPr/>
        <p:txBody>
          <a:bodyPr>
            <a:normAutofit lnSpcReduction="10000"/>
          </a:bodyPr>
          <a:lstStyle/>
          <a:p>
            <a:r>
              <a:rPr lang="en-US" smtClean="0"/>
              <a:t>Tips</a:t>
            </a:r>
            <a:endParaRPr lang="en-US"/>
          </a:p>
        </p:txBody>
      </p:sp>
      <p:sp>
        <p:nvSpPr>
          <p:cNvPr id="6" name="Text Placeholder 5"/>
          <p:cNvSpPr>
            <a:spLocks noGrp="1"/>
          </p:cNvSpPr>
          <p:nvPr>
            <p:ph type="body" sz="quarter" idx="15"/>
          </p:nvPr>
        </p:nvSpPr>
        <p:spPr/>
        <p:txBody>
          <a:bodyPr>
            <a:normAutofit lnSpcReduction="10000"/>
          </a:bodyPr>
          <a:lstStyle/>
          <a:p>
            <a:r>
              <a:rPr lang="en-US" smtClean="0"/>
              <a:t>Example</a:t>
            </a:r>
            <a:endParaRPr lang="en-US"/>
          </a:p>
        </p:txBody>
      </p:sp>
    </p:spTree>
    <p:extLst>
      <p:ext uri="{BB962C8B-B14F-4D97-AF65-F5344CB8AC3E}">
        <p14:creationId xmlns:p14="http://schemas.microsoft.com/office/powerpoint/2010/main" xmlns="" val="2374511756"/>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FF00"/>
                </a:solidFill>
              </a:rPr>
              <a:t>while</a:t>
            </a:r>
            <a:r>
              <a:rPr lang="en-US" smtClean="0"/>
              <a:t> loop</a:t>
            </a:r>
            <a:endParaRPr lang="en-US"/>
          </a:p>
        </p:txBody>
      </p:sp>
      <p:sp>
        <p:nvSpPr>
          <p:cNvPr id="3" name="Content Placeholder 2"/>
          <p:cNvSpPr>
            <a:spLocks noGrp="1"/>
          </p:cNvSpPr>
          <p:nvPr>
            <p:ph idx="1"/>
          </p:nvPr>
        </p:nvSpPr>
        <p:spPr/>
        <p:txBody>
          <a:bodyPr>
            <a:normAutofit/>
          </a:bodyPr>
          <a:lstStyle/>
          <a:p>
            <a:r>
              <a:rPr lang="en-US" smtClean="0"/>
              <a:t>    while </a:t>
            </a:r>
            <a:r>
              <a:rPr lang="en-US"/>
              <a:t>(</a:t>
            </a:r>
            <a:r>
              <a:rPr lang="en-US" i="1"/>
              <a:t>condition</a:t>
            </a:r>
            <a:r>
              <a:rPr lang="en-US"/>
              <a:t>) {</a:t>
            </a:r>
            <a:br>
              <a:rPr lang="en-US"/>
            </a:br>
            <a:r>
              <a:rPr lang="en-US"/>
              <a:t>        </a:t>
            </a:r>
            <a:r>
              <a:rPr lang="en-US" i="1"/>
              <a:t>statements</a:t>
            </a:r>
            <a:r>
              <a:rPr lang="en-US"/>
              <a:t/>
            </a:r>
            <a:br>
              <a:rPr lang="en-US"/>
            </a:br>
            <a:r>
              <a:rPr lang="en-US"/>
              <a:t>    }</a:t>
            </a:r>
          </a:p>
        </p:txBody>
      </p:sp>
      <p:sp>
        <p:nvSpPr>
          <p:cNvPr id="4" name="Content Placeholder 3"/>
          <p:cNvSpPr>
            <a:spLocks noGrp="1"/>
          </p:cNvSpPr>
          <p:nvPr>
            <p:ph idx="13"/>
          </p:nvPr>
        </p:nvSpPr>
        <p:spPr/>
        <p:txBody>
          <a:bodyPr/>
          <a:lstStyle/>
          <a:p>
            <a:r>
              <a:rPr lang="en-US" smtClean="0"/>
              <a:t>   var </a:t>
            </a:r>
            <a:r>
              <a:rPr lang="en-US"/>
              <a:t>you = {age: 0};</a:t>
            </a:r>
          </a:p>
          <a:p>
            <a:r>
              <a:rPr lang="en-US" smtClean="0"/>
              <a:t>   while </a:t>
            </a:r>
            <a:r>
              <a:rPr lang="en-US"/>
              <a:t>(you.age &lt; 10</a:t>
            </a:r>
            <a:r>
              <a:rPr lang="en-US" smtClean="0"/>
              <a:t>){</a:t>
            </a:r>
          </a:p>
          <a:p>
            <a:r>
              <a:rPr lang="en-US" smtClean="0"/>
              <a:t>      you.age</a:t>
            </a:r>
            <a:r>
              <a:rPr lang="en-US"/>
              <a:t>++;</a:t>
            </a:r>
          </a:p>
          <a:p>
            <a:r>
              <a:rPr lang="en-US" smtClean="0"/>
              <a:t>   }</a:t>
            </a:r>
            <a:endParaRPr lang="en-US"/>
          </a:p>
          <a:p>
            <a:r>
              <a:rPr lang="en-US" smtClean="0"/>
              <a:t>   alert</a:t>
            </a:r>
            <a:r>
              <a:rPr lang="en-US"/>
              <a:t>("Oh, I grew " + you.age </a:t>
            </a:r>
            <a:r>
              <a:rPr lang="en-US" smtClean="0"/>
              <a:t>+</a:t>
            </a:r>
          </a:p>
          <a:p>
            <a:r>
              <a:rPr lang="en-US"/>
              <a:t> </a:t>
            </a:r>
            <a:r>
              <a:rPr lang="en-US" smtClean="0"/>
              <a:t>     " </a:t>
            </a:r>
            <a:r>
              <a:rPr lang="en-US"/>
              <a:t>years old in a second.");</a:t>
            </a:r>
          </a:p>
        </p:txBody>
      </p:sp>
      <p:sp>
        <p:nvSpPr>
          <p:cNvPr id="5" name="Text Placeholder 4"/>
          <p:cNvSpPr>
            <a:spLocks noGrp="1"/>
          </p:cNvSpPr>
          <p:nvPr>
            <p:ph type="body" sz="quarter" idx="14"/>
          </p:nvPr>
        </p:nvSpPr>
        <p:spPr/>
        <p:txBody>
          <a:bodyPr>
            <a:normAutofit lnSpcReduction="10000"/>
          </a:bodyPr>
          <a:lstStyle/>
          <a:p>
            <a:r>
              <a:rPr lang="en-US" smtClean="0"/>
              <a:t>Syntax</a:t>
            </a:r>
            <a:endParaRPr lang="en-US"/>
          </a:p>
        </p:txBody>
      </p:sp>
      <p:sp>
        <p:nvSpPr>
          <p:cNvPr id="6" name="Text Placeholder 5"/>
          <p:cNvSpPr>
            <a:spLocks noGrp="1"/>
          </p:cNvSpPr>
          <p:nvPr>
            <p:ph type="body" sz="quarter" idx="15"/>
          </p:nvPr>
        </p:nvSpPr>
        <p:spPr/>
        <p:txBody>
          <a:bodyPr>
            <a:normAutofit lnSpcReduction="10000"/>
          </a:bodyPr>
          <a:lstStyle/>
          <a:p>
            <a:r>
              <a:rPr lang="en-US" smtClean="0"/>
              <a:t>Example</a:t>
            </a:r>
            <a:endParaRPr lang="en-US"/>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90600" y="3505200"/>
            <a:ext cx="2371726" cy="2158192"/>
          </a:xfrm>
          <a:prstGeom prst="rect">
            <a:avLst/>
          </a:prstGeom>
          <a:ln w="28575">
            <a:solidFill>
              <a:srgbClr val="0070C0"/>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xmlns="" val="1265421606"/>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FF00"/>
                </a:solidFill>
              </a:rPr>
              <a:t>do-while</a:t>
            </a:r>
            <a:r>
              <a:rPr lang="en-US" smtClean="0"/>
              <a:t> loop</a:t>
            </a:r>
            <a:endParaRPr lang="en-US"/>
          </a:p>
        </p:txBody>
      </p:sp>
      <p:sp>
        <p:nvSpPr>
          <p:cNvPr id="3" name="Content Placeholder 2"/>
          <p:cNvSpPr>
            <a:spLocks noGrp="1"/>
          </p:cNvSpPr>
          <p:nvPr>
            <p:ph idx="1"/>
          </p:nvPr>
        </p:nvSpPr>
        <p:spPr/>
        <p:txBody>
          <a:bodyPr>
            <a:normAutofit/>
          </a:bodyPr>
          <a:lstStyle/>
          <a:p>
            <a:r>
              <a:rPr lang="en-US" smtClean="0"/>
              <a:t>    do </a:t>
            </a:r>
            <a:r>
              <a:rPr lang="en-US"/>
              <a:t>{</a:t>
            </a:r>
            <a:br>
              <a:rPr lang="en-US"/>
            </a:br>
            <a:r>
              <a:rPr lang="en-US"/>
              <a:t>        </a:t>
            </a:r>
            <a:r>
              <a:rPr lang="en-US" i="1"/>
              <a:t>statements</a:t>
            </a:r>
            <a:r>
              <a:rPr lang="en-US"/>
              <a:t/>
            </a:r>
            <a:br>
              <a:rPr lang="en-US"/>
            </a:br>
            <a:r>
              <a:rPr lang="en-US"/>
              <a:t>    </a:t>
            </a:r>
            <a:r>
              <a:rPr lang="en-US" smtClean="0"/>
              <a:t>} </a:t>
            </a:r>
            <a:r>
              <a:rPr lang="en-US"/>
              <a:t>while (</a:t>
            </a:r>
            <a:r>
              <a:rPr lang="en-US" i="1"/>
              <a:t>condition</a:t>
            </a:r>
            <a:r>
              <a:rPr lang="en-US" smtClean="0"/>
              <a:t>);</a:t>
            </a:r>
            <a:endParaRPr lang="en-US"/>
          </a:p>
        </p:txBody>
      </p:sp>
      <p:sp>
        <p:nvSpPr>
          <p:cNvPr id="4" name="Content Placeholder 3"/>
          <p:cNvSpPr>
            <a:spLocks noGrp="1"/>
          </p:cNvSpPr>
          <p:nvPr>
            <p:ph idx="13"/>
          </p:nvPr>
        </p:nvSpPr>
        <p:spPr/>
        <p:txBody>
          <a:bodyPr/>
          <a:lstStyle/>
          <a:p>
            <a:r>
              <a:rPr lang="en-US" smtClean="0"/>
              <a:t>   var </a:t>
            </a:r>
            <a:r>
              <a:rPr lang="en-US"/>
              <a:t>you = {age: 0};</a:t>
            </a:r>
          </a:p>
          <a:p>
            <a:r>
              <a:rPr lang="en-US" smtClean="0"/>
              <a:t>   do {</a:t>
            </a:r>
          </a:p>
          <a:p>
            <a:r>
              <a:rPr lang="en-US" smtClean="0"/>
              <a:t>      you.age</a:t>
            </a:r>
            <a:r>
              <a:rPr lang="en-US"/>
              <a:t>++;</a:t>
            </a:r>
          </a:p>
          <a:p>
            <a:r>
              <a:rPr lang="en-US" smtClean="0"/>
              <a:t>   } while </a:t>
            </a:r>
            <a:r>
              <a:rPr lang="en-US"/>
              <a:t>(you.age &lt; 10</a:t>
            </a:r>
            <a:r>
              <a:rPr lang="en-US" smtClean="0"/>
              <a:t>);</a:t>
            </a:r>
            <a:endParaRPr lang="en-US"/>
          </a:p>
          <a:p>
            <a:r>
              <a:rPr lang="en-US" smtClean="0"/>
              <a:t>   alert</a:t>
            </a:r>
            <a:r>
              <a:rPr lang="en-US"/>
              <a:t>("Oh, I grew " + you.age </a:t>
            </a:r>
            <a:r>
              <a:rPr lang="en-US" smtClean="0"/>
              <a:t>+</a:t>
            </a:r>
          </a:p>
          <a:p>
            <a:r>
              <a:rPr lang="en-US"/>
              <a:t> </a:t>
            </a:r>
            <a:r>
              <a:rPr lang="en-US" smtClean="0"/>
              <a:t>     " </a:t>
            </a:r>
            <a:r>
              <a:rPr lang="en-US"/>
              <a:t>years old in a second.");</a:t>
            </a:r>
          </a:p>
        </p:txBody>
      </p:sp>
      <p:sp>
        <p:nvSpPr>
          <p:cNvPr id="5" name="Text Placeholder 4"/>
          <p:cNvSpPr>
            <a:spLocks noGrp="1"/>
          </p:cNvSpPr>
          <p:nvPr>
            <p:ph type="body" sz="quarter" idx="14"/>
          </p:nvPr>
        </p:nvSpPr>
        <p:spPr/>
        <p:txBody>
          <a:bodyPr>
            <a:normAutofit lnSpcReduction="10000"/>
          </a:bodyPr>
          <a:lstStyle/>
          <a:p>
            <a:r>
              <a:rPr lang="en-US" smtClean="0"/>
              <a:t>Syntax</a:t>
            </a:r>
            <a:endParaRPr lang="en-US"/>
          </a:p>
        </p:txBody>
      </p:sp>
      <p:sp>
        <p:nvSpPr>
          <p:cNvPr id="6" name="Text Placeholder 5"/>
          <p:cNvSpPr>
            <a:spLocks noGrp="1"/>
          </p:cNvSpPr>
          <p:nvPr>
            <p:ph type="body" sz="quarter" idx="15"/>
          </p:nvPr>
        </p:nvSpPr>
        <p:spPr/>
        <p:txBody>
          <a:bodyPr>
            <a:normAutofit lnSpcReduction="10000"/>
          </a:bodyPr>
          <a:lstStyle/>
          <a:p>
            <a:r>
              <a:rPr lang="en-US" smtClean="0"/>
              <a:t>Example</a:t>
            </a:r>
            <a:endParaRPr lang="en-US"/>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66800" y="3429000"/>
            <a:ext cx="2590800" cy="2291238"/>
          </a:xfrm>
          <a:prstGeom prst="rect">
            <a:avLst/>
          </a:prstGeom>
          <a:ln w="28575">
            <a:solidFill>
              <a:srgbClr val="0070C0"/>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xmlns="" val="2408687062"/>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FF00"/>
                </a:solidFill>
              </a:rPr>
              <a:t>for</a:t>
            </a:r>
            <a:r>
              <a:rPr lang="en-US" smtClean="0"/>
              <a:t> loop</a:t>
            </a:r>
            <a:endParaRPr lang="en-US"/>
          </a:p>
        </p:txBody>
      </p:sp>
      <p:sp>
        <p:nvSpPr>
          <p:cNvPr id="3" name="Content Placeholder 2"/>
          <p:cNvSpPr>
            <a:spLocks noGrp="1"/>
          </p:cNvSpPr>
          <p:nvPr>
            <p:ph idx="1"/>
          </p:nvPr>
        </p:nvSpPr>
        <p:spPr/>
        <p:txBody>
          <a:bodyPr>
            <a:normAutofit/>
          </a:bodyPr>
          <a:lstStyle/>
          <a:p>
            <a:r>
              <a:rPr lang="en-US" smtClean="0"/>
              <a:t>   </a:t>
            </a:r>
            <a:r>
              <a:rPr lang="en-US"/>
              <a:t> for (</a:t>
            </a:r>
            <a:r>
              <a:rPr lang="en-US" i="1" smtClean="0"/>
              <a:t>init</a:t>
            </a:r>
            <a:r>
              <a:rPr lang="en-US" smtClean="0"/>
              <a:t>;</a:t>
            </a:r>
            <a:r>
              <a:rPr lang="en-US"/>
              <a:t> </a:t>
            </a:r>
            <a:r>
              <a:rPr lang="en-US" i="1"/>
              <a:t>condition</a:t>
            </a:r>
            <a:r>
              <a:rPr lang="en-US"/>
              <a:t>; </a:t>
            </a:r>
            <a:r>
              <a:rPr lang="en-US" i="1"/>
              <a:t>update</a:t>
            </a:r>
            <a:r>
              <a:rPr lang="en-US"/>
              <a:t>) {</a:t>
            </a:r>
            <a:br>
              <a:rPr lang="en-US"/>
            </a:br>
            <a:r>
              <a:rPr lang="en-US"/>
              <a:t>        </a:t>
            </a:r>
            <a:r>
              <a:rPr lang="en-US" i="1"/>
              <a:t>statements</a:t>
            </a:r>
            <a:r>
              <a:rPr lang="en-US"/>
              <a:t/>
            </a:r>
            <a:br>
              <a:rPr lang="en-US"/>
            </a:br>
            <a:r>
              <a:rPr lang="en-US"/>
              <a:t>    }</a:t>
            </a:r>
          </a:p>
        </p:txBody>
      </p:sp>
      <p:sp>
        <p:nvSpPr>
          <p:cNvPr id="4" name="Content Placeholder 3"/>
          <p:cNvSpPr>
            <a:spLocks noGrp="1"/>
          </p:cNvSpPr>
          <p:nvPr>
            <p:ph idx="13"/>
          </p:nvPr>
        </p:nvSpPr>
        <p:spPr/>
        <p:txBody>
          <a:bodyPr/>
          <a:lstStyle/>
          <a:p>
            <a:r>
              <a:rPr lang="en-US" smtClean="0"/>
              <a:t>   var </a:t>
            </a:r>
            <a:r>
              <a:rPr lang="en-US"/>
              <a:t>punishment = '';</a:t>
            </a:r>
          </a:p>
          <a:p>
            <a:r>
              <a:rPr lang="en-US" smtClean="0"/>
              <a:t>   for </a:t>
            </a:r>
            <a:r>
              <a:rPr lang="en-US"/>
              <a:t>(var i = 0; i &lt; 100; i++) {</a:t>
            </a:r>
          </a:p>
          <a:p>
            <a:r>
              <a:rPr lang="en-US" smtClean="0"/>
              <a:t>       punishment </a:t>
            </a:r>
            <a:r>
              <a:rPr lang="en-US"/>
              <a:t>+= 'I will never do this again, ';</a:t>
            </a:r>
          </a:p>
          <a:p>
            <a:r>
              <a:rPr lang="en-US" smtClean="0"/>
              <a:t>   }</a:t>
            </a:r>
            <a:endParaRPr lang="en-US"/>
          </a:p>
          <a:p>
            <a:r>
              <a:rPr lang="en-US" smtClean="0"/>
              <a:t>   alert(punishment</a:t>
            </a:r>
            <a:r>
              <a:rPr lang="en-US"/>
              <a:t>);</a:t>
            </a:r>
          </a:p>
        </p:txBody>
      </p:sp>
      <p:sp>
        <p:nvSpPr>
          <p:cNvPr id="5" name="Text Placeholder 4"/>
          <p:cNvSpPr>
            <a:spLocks noGrp="1"/>
          </p:cNvSpPr>
          <p:nvPr>
            <p:ph type="body" sz="quarter" idx="14"/>
          </p:nvPr>
        </p:nvSpPr>
        <p:spPr/>
        <p:txBody>
          <a:bodyPr>
            <a:normAutofit lnSpcReduction="10000"/>
          </a:bodyPr>
          <a:lstStyle/>
          <a:p>
            <a:r>
              <a:rPr lang="en-US" smtClean="0"/>
              <a:t>Syntax</a:t>
            </a:r>
            <a:endParaRPr lang="en-US"/>
          </a:p>
        </p:txBody>
      </p:sp>
      <p:sp>
        <p:nvSpPr>
          <p:cNvPr id="6" name="Text Placeholder 5"/>
          <p:cNvSpPr>
            <a:spLocks noGrp="1"/>
          </p:cNvSpPr>
          <p:nvPr>
            <p:ph type="body" sz="quarter" idx="15"/>
          </p:nvPr>
        </p:nvSpPr>
        <p:spPr/>
        <p:txBody>
          <a:bodyPr>
            <a:normAutofit lnSpcReduction="10000"/>
          </a:bodyPr>
          <a:lstStyle/>
          <a:p>
            <a:r>
              <a:rPr lang="en-US" smtClean="0"/>
              <a:t>Example</a:t>
            </a:r>
            <a:endParaRPr lang="en-US"/>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98512" y="3581400"/>
            <a:ext cx="3240088" cy="1981200"/>
          </a:xfrm>
          <a:prstGeom prst="rect">
            <a:avLst/>
          </a:prstGeom>
          <a:ln w="28575">
            <a:solidFill>
              <a:srgbClr val="0070C0"/>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xmlns="" val="1209855913"/>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FF00"/>
                </a:solidFill>
              </a:rPr>
              <a:t>for-in</a:t>
            </a:r>
            <a:r>
              <a:rPr lang="en-US" smtClean="0"/>
              <a:t> loop</a:t>
            </a:r>
            <a:endParaRPr lang="en-US"/>
          </a:p>
        </p:txBody>
      </p:sp>
      <p:sp>
        <p:nvSpPr>
          <p:cNvPr id="3" name="Content Placeholder 2"/>
          <p:cNvSpPr>
            <a:spLocks noGrp="1"/>
          </p:cNvSpPr>
          <p:nvPr>
            <p:ph idx="1"/>
          </p:nvPr>
        </p:nvSpPr>
        <p:spPr/>
        <p:txBody>
          <a:bodyPr>
            <a:normAutofit/>
          </a:bodyPr>
          <a:lstStyle/>
          <a:p>
            <a:r>
              <a:rPr lang="en-US" smtClean="0"/>
              <a:t>   </a:t>
            </a:r>
            <a:r>
              <a:rPr lang="en-US"/>
              <a:t> for (</a:t>
            </a:r>
            <a:r>
              <a:rPr lang="en-US" i="1"/>
              <a:t>variable</a:t>
            </a:r>
            <a:r>
              <a:rPr lang="en-US"/>
              <a:t> in </a:t>
            </a:r>
            <a:r>
              <a:rPr lang="en-US" i="1"/>
              <a:t>object</a:t>
            </a:r>
            <a:r>
              <a:rPr lang="en-US"/>
              <a:t>) {</a:t>
            </a:r>
            <a:br>
              <a:rPr lang="en-US"/>
            </a:br>
            <a:r>
              <a:rPr lang="en-US"/>
              <a:t>        if (</a:t>
            </a:r>
            <a:r>
              <a:rPr lang="en-US" i="1"/>
              <a:t>filter</a:t>
            </a:r>
            <a:r>
              <a:rPr lang="en-US"/>
              <a:t>) {</a:t>
            </a:r>
            <a:br>
              <a:rPr lang="en-US"/>
            </a:br>
            <a:r>
              <a:rPr lang="en-US"/>
              <a:t>            </a:t>
            </a:r>
            <a:r>
              <a:rPr lang="en-US" i="1"/>
              <a:t>statements</a:t>
            </a:r>
            <a:r>
              <a:rPr lang="en-US"/>
              <a:t/>
            </a:r>
            <a:br>
              <a:rPr lang="en-US"/>
            </a:br>
            <a:r>
              <a:rPr lang="en-US"/>
              <a:t>        } </a:t>
            </a:r>
            <a:br>
              <a:rPr lang="en-US"/>
            </a:br>
            <a:r>
              <a:rPr lang="en-US"/>
              <a:t>    </a:t>
            </a:r>
            <a:r>
              <a:rPr lang="en-US" smtClean="0"/>
              <a:t>}</a:t>
            </a:r>
          </a:p>
          <a:p>
            <a:endParaRPr lang="en-US"/>
          </a:p>
          <a:p>
            <a:r>
              <a:rPr lang="en-US" smtClean="0">
                <a:solidFill>
                  <a:srgbClr val="0070C0"/>
                </a:solidFill>
              </a:rPr>
              <a:t>   for </a:t>
            </a:r>
            <a:r>
              <a:rPr lang="en-US">
                <a:solidFill>
                  <a:srgbClr val="0070C0"/>
                </a:solidFill>
              </a:rPr>
              <a:t>(</a:t>
            </a:r>
            <a:r>
              <a:rPr lang="en-US" i="1">
                <a:solidFill>
                  <a:srgbClr val="0070C0"/>
                </a:solidFill>
              </a:rPr>
              <a:t>variable</a:t>
            </a:r>
            <a:r>
              <a:rPr lang="en-US">
                <a:solidFill>
                  <a:srgbClr val="0070C0"/>
                </a:solidFill>
              </a:rPr>
              <a:t> in </a:t>
            </a:r>
            <a:r>
              <a:rPr lang="en-US" i="1">
                <a:solidFill>
                  <a:srgbClr val="0070C0"/>
                </a:solidFill>
              </a:rPr>
              <a:t>object</a:t>
            </a:r>
            <a:r>
              <a:rPr lang="en-US">
                <a:solidFill>
                  <a:srgbClr val="0070C0"/>
                </a:solidFill>
              </a:rPr>
              <a:t>) {</a:t>
            </a:r>
            <a:br>
              <a:rPr lang="en-US">
                <a:solidFill>
                  <a:srgbClr val="0070C0"/>
                </a:solidFill>
              </a:rPr>
            </a:br>
            <a:r>
              <a:rPr lang="en-US">
                <a:solidFill>
                  <a:srgbClr val="0070C0"/>
                </a:solidFill>
              </a:rPr>
              <a:t>        if (</a:t>
            </a:r>
            <a:r>
              <a:rPr lang="en-US" i="1" smtClean="0">
                <a:solidFill>
                  <a:srgbClr val="0070C0"/>
                </a:solidFill>
              </a:rPr>
              <a:t>object</a:t>
            </a:r>
            <a:r>
              <a:rPr lang="en-US" smtClean="0">
                <a:solidFill>
                  <a:srgbClr val="0070C0"/>
                </a:solidFill>
              </a:rPr>
              <a:t>.hasOwnProperty(</a:t>
            </a:r>
            <a:r>
              <a:rPr lang="en-US" i="1" smtClean="0">
                <a:solidFill>
                  <a:srgbClr val="0070C0"/>
                </a:solidFill>
              </a:rPr>
              <a:t>v</a:t>
            </a:r>
            <a:r>
              <a:rPr lang="en-US" smtClean="0">
                <a:solidFill>
                  <a:srgbClr val="0070C0"/>
                </a:solidFill>
              </a:rPr>
              <a:t>))</a:t>
            </a:r>
            <a:r>
              <a:rPr lang="en-US">
                <a:solidFill>
                  <a:srgbClr val="0070C0"/>
                </a:solidFill>
              </a:rPr>
              <a:t> {</a:t>
            </a:r>
            <a:br>
              <a:rPr lang="en-US">
                <a:solidFill>
                  <a:srgbClr val="0070C0"/>
                </a:solidFill>
              </a:rPr>
            </a:br>
            <a:r>
              <a:rPr lang="en-US">
                <a:solidFill>
                  <a:srgbClr val="0070C0"/>
                </a:solidFill>
              </a:rPr>
              <a:t>            </a:t>
            </a:r>
            <a:r>
              <a:rPr lang="en-US" i="1">
                <a:solidFill>
                  <a:srgbClr val="0070C0"/>
                </a:solidFill>
              </a:rPr>
              <a:t>statements</a:t>
            </a:r>
            <a:r>
              <a:rPr lang="en-US">
                <a:solidFill>
                  <a:srgbClr val="0070C0"/>
                </a:solidFill>
              </a:rPr>
              <a:t/>
            </a:r>
            <a:br>
              <a:rPr lang="en-US">
                <a:solidFill>
                  <a:srgbClr val="0070C0"/>
                </a:solidFill>
              </a:rPr>
            </a:br>
            <a:r>
              <a:rPr lang="en-US">
                <a:solidFill>
                  <a:srgbClr val="0070C0"/>
                </a:solidFill>
              </a:rPr>
              <a:t>        } </a:t>
            </a:r>
            <a:br>
              <a:rPr lang="en-US">
                <a:solidFill>
                  <a:srgbClr val="0070C0"/>
                </a:solidFill>
              </a:rPr>
            </a:br>
            <a:r>
              <a:rPr lang="en-US">
                <a:solidFill>
                  <a:srgbClr val="0070C0"/>
                </a:solidFill>
              </a:rPr>
              <a:t>    }</a:t>
            </a:r>
          </a:p>
        </p:txBody>
      </p:sp>
      <p:sp>
        <p:nvSpPr>
          <p:cNvPr id="4" name="Content Placeholder 3"/>
          <p:cNvSpPr>
            <a:spLocks noGrp="1"/>
          </p:cNvSpPr>
          <p:nvPr>
            <p:ph idx="13"/>
          </p:nvPr>
        </p:nvSpPr>
        <p:spPr/>
        <p:txBody>
          <a:bodyPr>
            <a:normAutofit fontScale="62500" lnSpcReduction="20000"/>
          </a:bodyPr>
          <a:lstStyle/>
          <a:p>
            <a:r>
              <a:rPr lang="en-US" b="1" smtClean="0">
                <a:solidFill>
                  <a:srgbClr val="0070C0"/>
                </a:solidFill>
              </a:rPr>
              <a:t>Example 1:</a:t>
            </a:r>
          </a:p>
          <a:p>
            <a:r>
              <a:rPr lang="en-US"/>
              <a:t> </a:t>
            </a:r>
            <a:r>
              <a:rPr lang="en-US" smtClean="0"/>
              <a:t>  var </a:t>
            </a:r>
            <a:r>
              <a:rPr lang="en-US"/>
              <a:t>a = ['a','b','c','x','y','z'];</a:t>
            </a:r>
          </a:p>
          <a:p>
            <a:r>
              <a:rPr lang="en-US" smtClean="0"/>
              <a:t>   var </a:t>
            </a:r>
            <a:r>
              <a:rPr lang="en-US"/>
              <a:t>result = '\n';</a:t>
            </a:r>
          </a:p>
          <a:p>
            <a:r>
              <a:rPr lang="en-US" smtClean="0"/>
              <a:t>   for </a:t>
            </a:r>
            <a:r>
              <a:rPr lang="en-US"/>
              <a:t>(var i in a) {</a:t>
            </a:r>
          </a:p>
          <a:p>
            <a:r>
              <a:rPr lang="en-US" smtClean="0"/>
              <a:t>      result </a:t>
            </a:r>
            <a:r>
              <a:rPr lang="en-US"/>
              <a:t>+= 'index: ' + i + </a:t>
            </a:r>
            <a:r>
              <a:rPr lang="en-US" smtClean="0"/>
              <a:t>', </a:t>
            </a:r>
            <a:r>
              <a:rPr lang="en-US"/>
              <a:t>value: </a:t>
            </a:r>
            <a:r>
              <a:rPr lang="en-US" smtClean="0"/>
              <a:t>'</a:t>
            </a:r>
          </a:p>
          <a:p>
            <a:r>
              <a:rPr lang="en-US" smtClean="0"/>
              <a:t>         + </a:t>
            </a:r>
            <a:r>
              <a:rPr lang="en-US"/>
              <a:t>a[i] + '\n';</a:t>
            </a:r>
          </a:p>
          <a:p>
            <a:r>
              <a:rPr lang="en-US" smtClean="0"/>
              <a:t>   }</a:t>
            </a:r>
            <a:endParaRPr lang="en-US"/>
          </a:p>
          <a:p>
            <a:r>
              <a:rPr lang="en-US" smtClean="0"/>
              <a:t>   alert(result);</a:t>
            </a:r>
          </a:p>
          <a:p>
            <a:endParaRPr lang="en-US" smtClean="0"/>
          </a:p>
          <a:p>
            <a:r>
              <a:rPr lang="en-US" b="1">
                <a:solidFill>
                  <a:srgbClr val="0070C0"/>
                </a:solidFill>
              </a:rPr>
              <a:t>Example </a:t>
            </a:r>
            <a:r>
              <a:rPr lang="en-US" b="1" smtClean="0">
                <a:solidFill>
                  <a:srgbClr val="0070C0"/>
                </a:solidFill>
              </a:rPr>
              <a:t>2:</a:t>
            </a:r>
          </a:p>
          <a:p>
            <a:r>
              <a:rPr lang="en-US" smtClean="0"/>
              <a:t>   </a:t>
            </a:r>
            <a:r>
              <a:rPr lang="en-US"/>
              <a:t>var result = '\n';</a:t>
            </a:r>
          </a:p>
          <a:p>
            <a:r>
              <a:rPr lang="en-US" smtClean="0"/>
              <a:t>   var </a:t>
            </a:r>
            <a:r>
              <a:rPr lang="en-US"/>
              <a:t>mike = {</a:t>
            </a:r>
          </a:p>
          <a:p>
            <a:r>
              <a:rPr lang="en-US" smtClean="0"/>
              <a:t>      name </a:t>
            </a:r>
            <a:r>
              <a:rPr lang="en-US"/>
              <a:t>: 'Mike',</a:t>
            </a:r>
          </a:p>
          <a:p>
            <a:r>
              <a:rPr lang="en-US" smtClean="0"/>
              <a:t>      age </a:t>
            </a:r>
            <a:r>
              <a:rPr lang="en-US"/>
              <a:t>: 20</a:t>
            </a:r>
          </a:p>
          <a:p>
            <a:r>
              <a:rPr lang="en-US" smtClean="0"/>
              <a:t>   };</a:t>
            </a:r>
            <a:endParaRPr lang="en-US"/>
          </a:p>
          <a:p>
            <a:r>
              <a:rPr lang="en-US" smtClean="0"/>
              <a:t>   for </a:t>
            </a:r>
            <a:r>
              <a:rPr lang="en-US"/>
              <a:t>(var p in mike</a:t>
            </a:r>
            <a:r>
              <a:rPr lang="en-US" smtClean="0"/>
              <a:t>){</a:t>
            </a:r>
          </a:p>
          <a:p>
            <a:r>
              <a:rPr lang="en-US"/>
              <a:t>      if (mike.hasOwnProperty(p</a:t>
            </a:r>
            <a:r>
              <a:rPr lang="en-US" smtClean="0"/>
              <a:t>)) {</a:t>
            </a:r>
            <a:endParaRPr lang="en-US"/>
          </a:p>
          <a:p>
            <a:r>
              <a:rPr lang="en-US" smtClean="0"/>
              <a:t>         result </a:t>
            </a:r>
            <a:r>
              <a:rPr lang="en-US"/>
              <a:t>+=  p + ' = ' + mike[p] + '\n</a:t>
            </a:r>
            <a:r>
              <a:rPr lang="en-US" smtClean="0"/>
              <a:t>';</a:t>
            </a:r>
          </a:p>
          <a:p>
            <a:r>
              <a:rPr lang="en-US"/>
              <a:t> </a:t>
            </a:r>
            <a:r>
              <a:rPr lang="en-US" smtClean="0"/>
              <a:t>     }</a:t>
            </a:r>
            <a:endParaRPr lang="en-US"/>
          </a:p>
          <a:p>
            <a:r>
              <a:rPr lang="en-US" smtClean="0"/>
              <a:t>   }</a:t>
            </a:r>
            <a:endParaRPr lang="en-US"/>
          </a:p>
          <a:p>
            <a:r>
              <a:rPr lang="en-US" smtClean="0"/>
              <a:t>   alert(result</a:t>
            </a:r>
            <a:r>
              <a:rPr lang="en-US"/>
              <a:t>);</a:t>
            </a:r>
          </a:p>
        </p:txBody>
      </p:sp>
      <p:sp>
        <p:nvSpPr>
          <p:cNvPr id="5" name="Text Placeholder 4"/>
          <p:cNvSpPr>
            <a:spLocks noGrp="1"/>
          </p:cNvSpPr>
          <p:nvPr>
            <p:ph type="body" sz="quarter" idx="14"/>
          </p:nvPr>
        </p:nvSpPr>
        <p:spPr/>
        <p:txBody>
          <a:bodyPr>
            <a:normAutofit lnSpcReduction="10000"/>
          </a:bodyPr>
          <a:lstStyle/>
          <a:p>
            <a:r>
              <a:rPr lang="en-US" smtClean="0"/>
              <a:t>Syntax</a:t>
            </a:r>
            <a:endParaRPr lang="en-US"/>
          </a:p>
        </p:txBody>
      </p:sp>
      <p:sp>
        <p:nvSpPr>
          <p:cNvPr id="6" name="Text Placeholder 5"/>
          <p:cNvSpPr>
            <a:spLocks noGrp="1"/>
          </p:cNvSpPr>
          <p:nvPr>
            <p:ph type="body" sz="quarter" idx="15"/>
          </p:nvPr>
        </p:nvSpPr>
        <p:spPr/>
        <p:txBody>
          <a:bodyPr>
            <a:normAutofit lnSpcReduction="10000"/>
          </a:bodyPr>
          <a:lstStyle/>
          <a:p>
            <a:r>
              <a:rPr lang="en-US" smtClean="0"/>
              <a:t>Example</a:t>
            </a:r>
            <a:endParaRPr lang="en-US"/>
          </a:p>
        </p:txBody>
      </p:sp>
    </p:spTree>
    <p:extLst>
      <p:ext uri="{BB962C8B-B14F-4D97-AF65-F5344CB8AC3E}">
        <p14:creationId xmlns:p14="http://schemas.microsoft.com/office/powerpoint/2010/main" xmlns="" val="1196871776"/>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Comments</a:t>
            </a:r>
            <a:endParaRPr lang="en-US"/>
          </a:p>
        </p:txBody>
      </p:sp>
      <p:sp>
        <p:nvSpPr>
          <p:cNvPr id="3" name="Content Placeholder 2"/>
          <p:cNvSpPr>
            <a:spLocks noGrp="1"/>
          </p:cNvSpPr>
          <p:nvPr>
            <p:ph idx="1"/>
          </p:nvPr>
        </p:nvSpPr>
        <p:spPr/>
        <p:txBody>
          <a:bodyPr>
            <a:normAutofit fontScale="85000" lnSpcReduction="20000"/>
          </a:bodyPr>
          <a:lstStyle/>
          <a:p>
            <a:r>
              <a:rPr lang="en-US"/>
              <a:t>Single line </a:t>
            </a:r>
            <a:r>
              <a:rPr lang="en-US" smtClean="0"/>
              <a:t>comments (start </a:t>
            </a:r>
            <a:r>
              <a:rPr lang="en-US"/>
              <a:t>with </a:t>
            </a:r>
            <a:r>
              <a:rPr lang="en-US">
                <a:solidFill>
                  <a:srgbClr val="0070C0"/>
                </a:solidFill>
              </a:rPr>
              <a:t>//</a:t>
            </a:r>
            <a:r>
              <a:rPr lang="en-US"/>
              <a:t> and end at </a:t>
            </a:r>
            <a:r>
              <a:rPr lang="en-US" smtClean="0"/>
              <a:t>EOL)</a:t>
            </a:r>
          </a:p>
          <a:p>
            <a:pPr marL="800100" lvl="2" indent="0">
              <a:buNone/>
            </a:pPr>
            <a:r>
              <a:rPr lang="en-US">
                <a:solidFill>
                  <a:srgbClr val="C00000"/>
                </a:solidFill>
              </a:rPr>
              <a:t>// beginning of line</a:t>
            </a:r>
          </a:p>
          <a:p>
            <a:pPr marL="800100" lvl="2" indent="0">
              <a:buNone/>
            </a:pPr>
            <a:r>
              <a:rPr lang="en-US"/>
              <a:t>var a = 1; </a:t>
            </a:r>
            <a:r>
              <a:rPr lang="en-US">
                <a:solidFill>
                  <a:srgbClr val="C00000"/>
                </a:solidFill>
              </a:rPr>
              <a:t>// anywhere on the </a:t>
            </a:r>
            <a:r>
              <a:rPr lang="en-US" smtClean="0">
                <a:solidFill>
                  <a:srgbClr val="C00000"/>
                </a:solidFill>
              </a:rPr>
              <a:t>line</a:t>
            </a:r>
            <a:endParaRPr lang="en-US">
              <a:solidFill>
                <a:srgbClr val="C00000"/>
              </a:solidFill>
            </a:endParaRPr>
          </a:p>
          <a:p>
            <a:r>
              <a:rPr lang="en-US"/>
              <a:t>Multi-line </a:t>
            </a:r>
            <a:r>
              <a:rPr lang="en-US" smtClean="0"/>
              <a:t>comments (start </a:t>
            </a:r>
            <a:r>
              <a:rPr lang="en-US"/>
              <a:t>with </a:t>
            </a:r>
            <a:r>
              <a:rPr lang="en-US">
                <a:solidFill>
                  <a:srgbClr val="0070C0"/>
                </a:solidFill>
              </a:rPr>
              <a:t>/*</a:t>
            </a:r>
            <a:r>
              <a:rPr lang="en-US"/>
              <a:t> and end with </a:t>
            </a:r>
            <a:r>
              <a:rPr lang="en-US">
                <a:solidFill>
                  <a:srgbClr val="0070C0"/>
                </a:solidFill>
              </a:rPr>
              <a:t>*/</a:t>
            </a:r>
            <a:r>
              <a:rPr lang="en-US"/>
              <a:t> on the same line or any </a:t>
            </a:r>
            <a:r>
              <a:rPr lang="en-US" smtClean="0"/>
              <a:t>subsequent line) </a:t>
            </a:r>
          </a:p>
          <a:p>
            <a:pPr marL="800100" lvl="2" indent="0">
              <a:buNone/>
            </a:pPr>
            <a:r>
              <a:rPr lang="en-US" smtClean="0">
                <a:solidFill>
                  <a:srgbClr val="C00000"/>
                </a:solidFill>
              </a:rPr>
              <a:t>/* </a:t>
            </a:r>
            <a:r>
              <a:rPr lang="en-US">
                <a:solidFill>
                  <a:srgbClr val="C00000"/>
                </a:solidFill>
              </a:rPr>
              <a:t>multi-line comment on a single line */ </a:t>
            </a:r>
          </a:p>
          <a:p>
            <a:pPr marL="800100" lvl="2" indent="0">
              <a:buNone/>
            </a:pPr>
            <a:r>
              <a:rPr lang="en-US">
                <a:solidFill>
                  <a:srgbClr val="C00000"/>
                </a:solidFill>
              </a:rPr>
              <a:t>/* </a:t>
            </a:r>
          </a:p>
          <a:p>
            <a:pPr marL="800100" lvl="2" indent="0">
              <a:buNone/>
            </a:pPr>
            <a:r>
              <a:rPr lang="en-US">
                <a:solidFill>
                  <a:srgbClr val="C00000"/>
                </a:solidFill>
              </a:rPr>
              <a:t>    comment</a:t>
            </a:r>
          </a:p>
          <a:p>
            <a:pPr marL="800100" lvl="2" indent="0">
              <a:buNone/>
            </a:pPr>
            <a:r>
              <a:rPr lang="en-US">
                <a:solidFill>
                  <a:srgbClr val="C00000"/>
                </a:solidFill>
              </a:rPr>
              <a:t>    that spans</a:t>
            </a:r>
          </a:p>
          <a:p>
            <a:pPr marL="800100" lvl="2" indent="0">
              <a:buNone/>
            </a:pPr>
            <a:r>
              <a:rPr lang="en-US">
                <a:solidFill>
                  <a:srgbClr val="C00000"/>
                </a:solidFill>
              </a:rPr>
              <a:t>    several lines</a:t>
            </a:r>
          </a:p>
          <a:p>
            <a:pPr marL="800100" lvl="2" indent="0">
              <a:buNone/>
            </a:pPr>
            <a:r>
              <a:rPr lang="en-US">
                <a:solidFill>
                  <a:srgbClr val="C00000"/>
                </a:solidFill>
              </a:rPr>
              <a:t> </a:t>
            </a:r>
            <a:r>
              <a:rPr lang="en-US" smtClean="0">
                <a:solidFill>
                  <a:srgbClr val="C00000"/>
                </a:solidFill>
              </a:rPr>
              <a:t>*/</a:t>
            </a:r>
          </a:p>
          <a:p>
            <a:pPr marL="800100" lvl="2" indent="0">
              <a:buNone/>
            </a:pPr>
            <a:endParaRPr lang="en-US" smtClean="0">
              <a:solidFill>
                <a:srgbClr val="0070C0"/>
              </a:solidFill>
            </a:endParaRPr>
          </a:p>
          <a:p>
            <a:pPr marL="800100" lvl="2" indent="0">
              <a:buNone/>
            </a:pPr>
            <a:endParaRPr lang="en-US" smtClean="0">
              <a:solidFill>
                <a:srgbClr val="0070C0"/>
              </a:solidFill>
            </a:endParaRPr>
          </a:p>
          <a:p>
            <a:pPr marL="0" indent="0">
              <a:buNone/>
            </a:pPr>
            <a:r>
              <a:rPr lang="en-US" smtClean="0">
                <a:solidFill>
                  <a:srgbClr val="0070C0"/>
                </a:solidFill>
              </a:rPr>
              <a:t>* </a:t>
            </a:r>
            <a:r>
              <a:rPr lang="en-US" i="1" smtClean="0">
                <a:solidFill>
                  <a:srgbClr val="0070C0"/>
                </a:solidFill>
              </a:rPr>
              <a:t>Commented code will </a:t>
            </a:r>
            <a:r>
              <a:rPr lang="en-US" i="1">
                <a:solidFill>
                  <a:srgbClr val="0070C0"/>
                </a:solidFill>
              </a:rPr>
              <a:t>be </a:t>
            </a:r>
            <a:r>
              <a:rPr lang="en-US" i="1" smtClean="0">
                <a:solidFill>
                  <a:srgbClr val="0070C0"/>
                </a:solidFill>
              </a:rPr>
              <a:t>ignored</a:t>
            </a:r>
            <a:endParaRPr lang="en-US" i="1">
              <a:solidFill>
                <a:srgbClr val="0070C0"/>
              </a:solidFill>
            </a:endParaRPr>
          </a:p>
        </p:txBody>
      </p:sp>
    </p:spTree>
    <p:extLst>
      <p:ext uri="{BB962C8B-B14F-4D97-AF65-F5344CB8AC3E}">
        <p14:creationId xmlns:p14="http://schemas.microsoft.com/office/powerpoint/2010/main" xmlns="" val="367001708"/>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Quiz</a:t>
            </a:r>
            <a:endParaRPr lang="en-US"/>
          </a:p>
        </p:txBody>
      </p:sp>
      <p:sp>
        <p:nvSpPr>
          <p:cNvPr id="3" name="Content Placeholder 2"/>
          <p:cNvSpPr>
            <a:spLocks noGrp="1"/>
          </p:cNvSpPr>
          <p:nvPr>
            <p:ph idx="1"/>
          </p:nvPr>
        </p:nvSpPr>
        <p:spPr/>
        <p:txBody>
          <a:bodyPr>
            <a:normAutofit fontScale="62500" lnSpcReduction="20000"/>
          </a:bodyPr>
          <a:lstStyle/>
          <a:p>
            <a:r>
              <a:rPr lang="en-US"/>
              <a:t>What is the result of executing each of these lines in the console? Why?</a:t>
            </a:r>
          </a:p>
          <a:p>
            <a:pPr lvl="1"/>
            <a:r>
              <a:rPr lang="en-US">
                <a:solidFill>
                  <a:srgbClr val="0070C0"/>
                </a:solidFill>
              </a:rPr>
              <a:t>var a; typeof a; </a:t>
            </a:r>
          </a:p>
          <a:p>
            <a:pPr lvl="1"/>
            <a:r>
              <a:rPr lang="en-US">
                <a:solidFill>
                  <a:srgbClr val="0070C0"/>
                </a:solidFill>
              </a:rPr>
              <a:t>var s = '1s'; s++; </a:t>
            </a:r>
          </a:p>
          <a:p>
            <a:pPr lvl="1"/>
            <a:r>
              <a:rPr lang="en-US">
                <a:solidFill>
                  <a:srgbClr val="0070C0"/>
                </a:solidFill>
              </a:rPr>
              <a:t>!!"false" </a:t>
            </a:r>
          </a:p>
          <a:p>
            <a:pPr lvl="1"/>
            <a:r>
              <a:rPr lang="en-US">
                <a:solidFill>
                  <a:srgbClr val="0070C0"/>
                </a:solidFill>
              </a:rPr>
              <a:t>!!undefined </a:t>
            </a:r>
          </a:p>
          <a:p>
            <a:pPr lvl="1"/>
            <a:r>
              <a:rPr lang="en-US">
                <a:solidFill>
                  <a:srgbClr val="0070C0"/>
                </a:solidFill>
              </a:rPr>
              <a:t>typeof -Infinity </a:t>
            </a:r>
          </a:p>
          <a:p>
            <a:pPr lvl="1"/>
            <a:r>
              <a:rPr lang="en-US">
                <a:solidFill>
                  <a:srgbClr val="0070C0"/>
                </a:solidFill>
              </a:rPr>
              <a:t>10 % "0" </a:t>
            </a:r>
          </a:p>
          <a:p>
            <a:pPr lvl="1"/>
            <a:r>
              <a:rPr lang="en-US">
                <a:solidFill>
                  <a:srgbClr val="0070C0"/>
                </a:solidFill>
              </a:rPr>
              <a:t>undefined == null </a:t>
            </a:r>
          </a:p>
          <a:p>
            <a:pPr lvl="1"/>
            <a:r>
              <a:rPr lang="en-US">
                <a:solidFill>
                  <a:srgbClr val="0070C0"/>
                </a:solidFill>
              </a:rPr>
              <a:t>false === "" </a:t>
            </a:r>
          </a:p>
          <a:p>
            <a:pPr lvl="1"/>
            <a:r>
              <a:rPr lang="en-US">
                <a:solidFill>
                  <a:srgbClr val="0070C0"/>
                </a:solidFill>
              </a:rPr>
              <a:t>typeof "2E+2" </a:t>
            </a:r>
          </a:p>
          <a:p>
            <a:pPr lvl="1"/>
            <a:r>
              <a:rPr lang="en-US">
                <a:solidFill>
                  <a:srgbClr val="0070C0"/>
                </a:solidFill>
              </a:rPr>
              <a:t>a = 3e+3; a++;</a:t>
            </a:r>
          </a:p>
          <a:p>
            <a:r>
              <a:rPr lang="en-US"/>
              <a:t>What is the value of v after the following?</a:t>
            </a:r>
          </a:p>
          <a:p>
            <a:pPr marL="800100" lvl="2" indent="0">
              <a:buNone/>
            </a:pPr>
            <a:r>
              <a:rPr lang="en-US" smtClean="0">
                <a:solidFill>
                  <a:srgbClr val="0070C0"/>
                </a:solidFill>
              </a:rPr>
              <a:t>var </a:t>
            </a:r>
            <a:r>
              <a:rPr lang="en-US">
                <a:solidFill>
                  <a:srgbClr val="0070C0"/>
                </a:solidFill>
              </a:rPr>
              <a:t>v = v || 10;</a:t>
            </a:r>
          </a:p>
          <a:p>
            <a:pPr marL="0" indent="0">
              <a:buNone/>
            </a:pPr>
            <a:r>
              <a:rPr lang="en-US"/>
              <a:t> </a:t>
            </a:r>
            <a:r>
              <a:rPr lang="en-US" smtClean="0"/>
              <a:t>     Experiment </a:t>
            </a:r>
            <a:r>
              <a:rPr lang="en-US"/>
              <a:t>by </a:t>
            </a:r>
            <a:r>
              <a:rPr lang="en-US" smtClean="0"/>
              <a:t>first </a:t>
            </a:r>
            <a:r>
              <a:rPr lang="en-US"/>
              <a:t>setting v to 100, 0, null, or unset it (delete v).</a:t>
            </a:r>
          </a:p>
          <a:p>
            <a:r>
              <a:rPr lang="en-US"/>
              <a:t>Write a script that prints out the multiplication table. Hint: use a loop nested </a:t>
            </a:r>
            <a:r>
              <a:rPr lang="en-US" smtClean="0"/>
              <a:t>inside </a:t>
            </a:r>
            <a:r>
              <a:rPr lang="en-US"/>
              <a:t>another loop. </a:t>
            </a:r>
          </a:p>
        </p:txBody>
      </p:sp>
    </p:spTree>
    <p:extLst>
      <p:ext uri="{BB962C8B-B14F-4D97-AF65-F5344CB8AC3E}">
        <p14:creationId xmlns:p14="http://schemas.microsoft.com/office/powerpoint/2010/main" xmlns="" val="8249059"/>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TO-DO list</a:t>
            </a:r>
            <a:endParaRPr lang="en-US"/>
          </a:p>
        </p:txBody>
      </p:sp>
      <p:sp>
        <p:nvSpPr>
          <p:cNvPr id="3" name="Content Placeholder 2"/>
          <p:cNvSpPr>
            <a:spLocks noGrp="1"/>
          </p:cNvSpPr>
          <p:nvPr>
            <p:ph idx="1"/>
          </p:nvPr>
        </p:nvSpPr>
        <p:spPr/>
        <p:txBody>
          <a:bodyPr/>
          <a:lstStyle/>
          <a:p>
            <a:r>
              <a:rPr lang="en-US" strike="sngStrike" smtClean="0"/>
              <a:t>Define JavaScript</a:t>
            </a:r>
          </a:p>
          <a:p>
            <a:r>
              <a:rPr lang="en-US" strike="sngStrike" smtClean="0"/>
              <a:t>Set up environment</a:t>
            </a:r>
          </a:p>
          <a:p>
            <a:r>
              <a:rPr lang="en-US" strike="sngStrike" smtClean="0"/>
              <a:t>Revisit OOP concepts</a:t>
            </a:r>
          </a:p>
          <a:p>
            <a:r>
              <a:rPr lang="en-US" strike="sngStrike"/>
              <a:t>Look at JavaScript basics</a:t>
            </a:r>
          </a:p>
          <a:p>
            <a:r>
              <a:rPr lang="en-US" b="1">
                <a:solidFill>
                  <a:srgbClr val="0070C0"/>
                </a:solidFill>
              </a:rPr>
              <a:t>Delve into JavaScript’s core concepts and concerns</a:t>
            </a:r>
          </a:p>
          <a:p>
            <a:endParaRPr lang="en-US"/>
          </a:p>
        </p:txBody>
      </p:sp>
    </p:spTree>
    <p:extLst>
      <p:ext uri="{BB962C8B-B14F-4D97-AF65-F5344CB8AC3E}">
        <p14:creationId xmlns:p14="http://schemas.microsoft.com/office/powerpoint/2010/main" xmlns="" val="2410723245"/>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Core concepts and concerns</a:t>
            </a:r>
            <a:endParaRPr lang="en-US"/>
          </a:p>
        </p:txBody>
      </p:sp>
      <p:sp>
        <p:nvSpPr>
          <p:cNvPr id="3" name="Content Placeholder 2"/>
          <p:cNvSpPr>
            <a:spLocks noGrp="1"/>
          </p:cNvSpPr>
          <p:nvPr>
            <p:ph idx="1"/>
          </p:nvPr>
        </p:nvSpPr>
        <p:spPr/>
        <p:txBody>
          <a:bodyPr/>
          <a:lstStyle/>
          <a:p>
            <a:r>
              <a:rPr lang="en-US" smtClean="0"/>
              <a:t>Concepts:</a:t>
            </a:r>
          </a:p>
          <a:p>
            <a:pPr lvl="1"/>
            <a:r>
              <a:rPr lang="en-US" smtClean="0"/>
              <a:t>Function</a:t>
            </a:r>
          </a:p>
          <a:p>
            <a:pPr lvl="1"/>
            <a:r>
              <a:rPr lang="en-US" smtClean="0"/>
              <a:t>Object</a:t>
            </a:r>
          </a:p>
          <a:p>
            <a:pPr lvl="1"/>
            <a:r>
              <a:rPr lang="en-US" smtClean="0"/>
              <a:t>Prototype</a:t>
            </a:r>
          </a:p>
          <a:p>
            <a:pPr lvl="1"/>
            <a:r>
              <a:rPr lang="en-US" smtClean="0"/>
              <a:t>Inheritance</a:t>
            </a:r>
          </a:p>
          <a:p>
            <a:r>
              <a:rPr lang="en-US" smtClean="0"/>
              <a:t>Concerns:</a:t>
            </a:r>
          </a:p>
          <a:p>
            <a:pPr lvl="1"/>
            <a:r>
              <a:rPr lang="en-US" smtClean="0"/>
              <a:t>Browser environment</a:t>
            </a:r>
          </a:p>
          <a:p>
            <a:pPr lvl="1"/>
            <a:r>
              <a:rPr lang="en-US" smtClean="0"/>
              <a:t>Coding and design patterns</a:t>
            </a:r>
            <a:endParaRPr lang="en-US"/>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TO-DO list</a:t>
            </a:r>
            <a:endParaRPr lang="en-US"/>
          </a:p>
        </p:txBody>
      </p:sp>
      <p:sp>
        <p:nvSpPr>
          <p:cNvPr id="3" name="Content Placeholder 2"/>
          <p:cNvSpPr>
            <a:spLocks noGrp="1"/>
          </p:cNvSpPr>
          <p:nvPr>
            <p:ph idx="1"/>
          </p:nvPr>
        </p:nvSpPr>
        <p:spPr/>
        <p:txBody>
          <a:bodyPr/>
          <a:lstStyle/>
          <a:p>
            <a:r>
              <a:rPr lang="en-US" b="1" smtClean="0">
                <a:solidFill>
                  <a:srgbClr val="0070C0"/>
                </a:solidFill>
              </a:rPr>
              <a:t>Define JavaScript</a:t>
            </a:r>
          </a:p>
          <a:p>
            <a:r>
              <a:rPr lang="en-US" smtClean="0">
                <a:solidFill>
                  <a:schemeClr val="bg1">
                    <a:lumMod val="65000"/>
                  </a:schemeClr>
                </a:solidFill>
              </a:rPr>
              <a:t>Set up environment</a:t>
            </a:r>
          </a:p>
          <a:p>
            <a:r>
              <a:rPr lang="en-US" smtClean="0">
                <a:solidFill>
                  <a:schemeClr val="bg1">
                    <a:lumMod val="65000"/>
                  </a:schemeClr>
                </a:solidFill>
              </a:rPr>
              <a:t>Revisit OOP concepts</a:t>
            </a:r>
          </a:p>
          <a:p>
            <a:r>
              <a:rPr lang="en-US" smtClean="0">
                <a:solidFill>
                  <a:schemeClr val="bg1">
                    <a:lumMod val="65000"/>
                  </a:schemeClr>
                </a:solidFill>
              </a:rPr>
              <a:t>Look at JavaScript basics</a:t>
            </a:r>
          </a:p>
          <a:p>
            <a:r>
              <a:rPr lang="en-US">
                <a:solidFill>
                  <a:schemeClr val="bg1">
                    <a:lumMod val="65000"/>
                  </a:schemeClr>
                </a:solidFill>
              </a:rPr>
              <a:t>Delve into JavaScript’s core concepts and concerns</a:t>
            </a:r>
          </a:p>
          <a:p>
            <a:endParaRPr lang="en-US" smtClean="0"/>
          </a:p>
          <a:p>
            <a:endParaRPr lang="en-US" smtClean="0"/>
          </a:p>
          <a:p>
            <a:endParaRPr lang="en-US"/>
          </a:p>
        </p:txBody>
      </p:sp>
    </p:spTree>
    <p:extLst>
      <p:ext uri="{BB962C8B-B14F-4D97-AF65-F5344CB8AC3E}">
        <p14:creationId xmlns:p14="http://schemas.microsoft.com/office/powerpoint/2010/main" xmlns="" val="1973064398"/>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TO-DO list revised</a:t>
            </a:r>
            <a:endParaRPr lang="en-US"/>
          </a:p>
        </p:txBody>
      </p:sp>
      <p:sp>
        <p:nvSpPr>
          <p:cNvPr id="3" name="Content Placeholder 2"/>
          <p:cNvSpPr>
            <a:spLocks noGrp="1"/>
          </p:cNvSpPr>
          <p:nvPr>
            <p:ph idx="1"/>
          </p:nvPr>
        </p:nvSpPr>
        <p:spPr/>
        <p:txBody>
          <a:bodyPr>
            <a:normAutofit lnSpcReduction="10000"/>
          </a:bodyPr>
          <a:lstStyle/>
          <a:p>
            <a:r>
              <a:rPr lang="en-US" b="1" smtClean="0">
                <a:solidFill>
                  <a:srgbClr val="0070C0"/>
                </a:solidFill>
              </a:rPr>
              <a:t>…</a:t>
            </a:r>
          </a:p>
          <a:p>
            <a:r>
              <a:rPr lang="en-US" b="1" smtClean="0">
                <a:solidFill>
                  <a:srgbClr val="0070C0"/>
                </a:solidFill>
              </a:rPr>
              <a:t>Delve into JavaScript’s core concepts and concerns</a:t>
            </a:r>
          </a:p>
          <a:p>
            <a:pPr lvl="1"/>
            <a:r>
              <a:rPr lang="en-US" smtClean="0"/>
              <a:t>Function</a:t>
            </a:r>
            <a:endParaRPr lang="en-US"/>
          </a:p>
          <a:p>
            <a:pPr lvl="1"/>
            <a:r>
              <a:rPr lang="en-US"/>
              <a:t>Object</a:t>
            </a:r>
          </a:p>
          <a:p>
            <a:pPr lvl="1"/>
            <a:r>
              <a:rPr lang="en-US"/>
              <a:t>Prototype</a:t>
            </a:r>
          </a:p>
          <a:p>
            <a:pPr lvl="1"/>
            <a:r>
              <a:rPr lang="en-US"/>
              <a:t>Inheritance</a:t>
            </a:r>
          </a:p>
          <a:p>
            <a:pPr lvl="1"/>
            <a:r>
              <a:rPr lang="en-US" smtClean="0"/>
              <a:t>Browser </a:t>
            </a:r>
            <a:r>
              <a:rPr lang="en-US"/>
              <a:t>environment</a:t>
            </a:r>
          </a:p>
          <a:p>
            <a:pPr lvl="1"/>
            <a:r>
              <a:rPr lang="en-US"/>
              <a:t>Coding and design patterns</a:t>
            </a:r>
          </a:p>
          <a:p>
            <a:endParaRPr lang="en-US" b="1" smtClean="0">
              <a:solidFill>
                <a:srgbClr val="0070C0"/>
              </a:solidFill>
            </a:endParaRPr>
          </a:p>
          <a:p>
            <a:endParaRPr lang="en-US" b="1" smtClean="0">
              <a:solidFill>
                <a:srgbClr val="0070C0"/>
              </a:solidFill>
            </a:endParaRPr>
          </a:p>
          <a:p>
            <a:endParaRPr lang="en-US"/>
          </a:p>
        </p:txBody>
      </p:sp>
    </p:spTree>
    <p:extLst>
      <p:ext uri="{BB962C8B-B14F-4D97-AF65-F5344CB8AC3E}">
        <p14:creationId xmlns:p14="http://schemas.microsoft.com/office/powerpoint/2010/main" xmlns="" val="4126661608"/>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TO-DO list continued</a:t>
            </a:r>
            <a:endParaRPr lang="en-US"/>
          </a:p>
        </p:txBody>
      </p:sp>
      <p:sp>
        <p:nvSpPr>
          <p:cNvPr id="3" name="Content Placeholder 2"/>
          <p:cNvSpPr>
            <a:spLocks noGrp="1"/>
          </p:cNvSpPr>
          <p:nvPr>
            <p:ph idx="1"/>
          </p:nvPr>
        </p:nvSpPr>
        <p:spPr/>
        <p:txBody>
          <a:bodyPr>
            <a:normAutofit lnSpcReduction="10000"/>
          </a:bodyPr>
          <a:lstStyle/>
          <a:p>
            <a:r>
              <a:rPr lang="en-US" b="1" smtClean="0">
                <a:solidFill>
                  <a:srgbClr val="0070C0"/>
                </a:solidFill>
              </a:rPr>
              <a:t>…</a:t>
            </a:r>
          </a:p>
          <a:p>
            <a:r>
              <a:rPr lang="en-US" b="1" smtClean="0">
                <a:solidFill>
                  <a:srgbClr val="0070C0"/>
                </a:solidFill>
              </a:rPr>
              <a:t>Delve into JavaScript’s core concepts and concerns</a:t>
            </a:r>
          </a:p>
          <a:p>
            <a:pPr lvl="1"/>
            <a:r>
              <a:rPr lang="en-US" b="1" smtClean="0">
                <a:solidFill>
                  <a:srgbClr val="0070C0"/>
                </a:solidFill>
              </a:rPr>
              <a:t>Function</a:t>
            </a:r>
            <a:endParaRPr lang="en-US" b="1">
              <a:solidFill>
                <a:srgbClr val="0070C0"/>
              </a:solidFill>
            </a:endParaRPr>
          </a:p>
          <a:p>
            <a:pPr lvl="1"/>
            <a:r>
              <a:rPr lang="en-US">
                <a:solidFill>
                  <a:schemeClr val="bg1">
                    <a:lumMod val="65000"/>
                  </a:schemeClr>
                </a:solidFill>
              </a:rPr>
              <a:t>Object</a:t>
            </a:r>
          </a:p>
          <a:p>
            <a:pPr lvl="1"/>
            <a:r>
              <a:rPr lang="en-US">
                <a:solidFill>
                  <a:schemeClr val="bg1">
                    <a:lumMod val="65000"/>
                  </a:schemeClr>
                </a:solidFill>
              </a:rPr>
              <a:t>Prototype</a:t>
            </a:r>
          </a:p>
          <a:p>
            <a:pPr lvl="1"/>
            <a:r>
              <a:rPr lang="en-US">
                <a:solidFill>
                  <a:schemeClr val="bg1">
                    <a:lumMod val="65000"/>
                  </a:schemeClr>
                </a:solidFill>
              </a:rPr>
              <a:t>Inheritance</a:t>
            </a:r>
          </a:p>
          <a:p>
            <a:pPr lvl="1"/>
            <a:r>
              <a:rPr lang="en-US" smtClean="0">
                <a:solidFill>
                  <a:schemeClr val="bg1">
                    <a:lumMod val="65000"/>
                  </a:schemeClr>
                </a:solidFill>
              </a:rPr>
              <a:t>Browser </a:t>
            </a:r>
            <a:r>
              <a:rPr lang="en-US">
                <a:solidFill>
                  <a:schemeClr val="bg1">
                    <a:lumMod val="65000"/>
                  </a:schemeClr>
                </a:solidFill>
              </a:rPr>
              <a:t>environment</a:t>
            </a:r>
          </a:p>
          <a:p>
            <a:pPr lvl="1"/>
            <a:r>
              <a:rPr lang="en-US">
                <a:solidFill>
                  <a:schemeClr val="bg1">
                    <a:lumMod val="65000"/>
                  </a:schemeClr>
                </a:solidFill>
              </a:rPr>
              <a:t>Coding and design patterns</a:t>
            </a:r>
          </a:p>
          <a:p>
            <a:endParaRPr lang="en-US" b="1" smtClean="0">
              <a:solidFill>
                <a:srgbClr val="0070C0"/>
              </a:solidFill>
            </a:endParaRPr>
          </a:p>
          <a:p>
            <a:endParaRPr lang="en-US" b="1" smtClean="0">
              <a:solidFill>
                <a:srgbClr val="0070C0"/>
              </a:solidFill>
            </a:endParaRPr>
          </a:p>
          <a:p>
            <a:endParaRPr lang="en-US"/>
          </a:p>
        </p:txBody>
      </p:sp>
    </p:spTree>
    <p:extLst>
      <p:ext uri="{BB962C8B-B14F-4D97-AF65-F5344CB8AC3E}">
        <p14:creationId xmlns:p14="http://schemas.microsoft.com/office/powerpoint/2010/main" xmlns="" val="4243892652"/>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t>
            </a:r>
            <a:endParaRPr lang="en-US" dirty="0"/>
          </a:p>
        </p:txBody>
      </p:sp>
      <p:sp>
        <p:nvSpPr>
          <p:cNvPr id="3" name="Content Placeholder 2"/>
          <p:cNvSpPr>
            <a:spLocks noGrp="1"/>
          </p:cNvSpPr>
          <p:nvPr>
            <p:ph idx="1"/>
          </p:nvPr>
        </p:nvSpPr>
        <p:spPr/>
        <p:txBody>
          <a:bodyPr/>
          <a:lstStyle/>
          <a:p>
            <a:r>
              <a:rPr lang="en-US" dirty="0" smtClean="0"/>
              <a:t>How to define and use a function </a:t>
            </a:r>
          </a:p>
          <a:p>
            <a:r>
              <a:rPr lang="en-US" dirty="0" smtClean="0"/>
              <a:t>Passing parameters to a function </a:t>
            </a:r>
          </a:p>
          <a:p>
            <a:r>
              <a:rPr lang="en-US" dirty="0" smtClean="0"/>
              <a:t>Pre-defined functions that are available to you "for free"</a:t>
            </a:r>
          </a:p>
          <a:p>
            <a:r>
              <a:rPr lang="en-US" dirty="0" smtClean="0"/>
              <a:t>The scope of variables in JavaScript </a:t>
            </a:r>
          </a:p>
          <a:p>
            <a:r>
              <a:rPr lang="en-US" dirty="0" smtClean="0"/>
              <a:t>The concept that functions are just data, albeit a special type </a:t>
            </a:r>
            <a:r>
              <a:rPr lang="en-US" smtClean="0"/>
              <a:t>of data</a:t>
            </a:r>
          </a:p>
          <a:p>
            <a:r>
              <a:rPr lang="en-US" smtClean="0"/>
              <a:t>Functions in advance</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and use a function</a:t>
            </a:r>
            <a:endParaRPr lang="en-US" dirty="0"/>
          </a:p>
        </p:txBody>
      </p:sp>
      <p:sp>
        <p:nvSpPr>
          <p:cNvPr id="3" name="Content Placeholder 2"/>
          <p:cNvSpPr>
            <a:spLocks noGrp="1"/>
          </p:cNvSpPr>
          <p:nvPr>
            <p:ph idx="1"/>
          </p:nvPr>
        </p:nvSpPr>
        <p:spPr/>
        <p:txBody>
          <a:bodyPr>
            <a:normAutofit/>
          </a:bodyPr>
          <a:lstStyle/>
          <a:p>
            <a:r>
              <a:rPr lang="en-US" b="1" dirty="0" smtClean="0">
                <a:solidFill>
                  <a:srgbClr val="0070C0"/>
                </a:solidFill>
              </a:rPr>
              <a:t>Define a function:</a:t>
            </a:r>
          </a:p>
          <a:p>
            <a:pPr marL="536575" lvl="1">
              <a:buNone/>
            </a:pPr>
            <a:r>
              <a:rPr lang="en-US" dirty="0" smtClean="0">
                <a:solidFill>
                  <a:srgbClr val="C00000"/>
                </a:solidFill>
              </a:rPr>
              <a:t>// Way 1</a:t>
            </a:r>
          </a:p>
          <a:p>
            <a:pPr marL="536575" lvl="1">
              <a:buNone/>
            </a:pPr>
            <a:r>
              <a:rPr lang="en-US" smtClean="0"/>
              <a:t>function </a:t>
            </a:r>
            <a:r>
              <a:rPr lang="en-US" i="1" smtClean="0"/>
              <a:t>funcName</a:t>
            </a:r>
            <a:r>
              <a:rPr lang="en-US" smtClean="0"/>
              <a:t>(</a:t>
            </a:r>
            <a:r>
              <a:rPr lang="en-US" i="1" smtClean="0"/>
              <a:t>parameters</a:t>
            </a:r>
            <a:r>
              <a:rPr lang="en-US" smtClean="0"/>
              <a:t>){</a:t>
            </a:r>
            <a:endParaRPr lang="en-US" dirty="0" smtClean="0"/>
          </a:p>
          <a:p>
            <a:pPr marL="536575" lvl="1">
              <a:buNone/>
            </a:pPr>
            <a:r>
              <a:rPr lang="en-US" smtClean="0"/>
              <a:t>	</a:t>
            </a:r>
            <a:r>
              <a:rPr lang="en-US" i="1" smtClean="0"/>
              <a:t>statements</a:t>
            </a:r>
            <a:endParaRPr lang="en-US" i="1" dirty="0" smtClean="0"/>
          </a:p>
          <a:p>
            <a:pPr marL="536575" lvl="1">
              <a:buNone/>
            </a:pPr>
            <a:r>
              <a:rPr lang="en-US" dirty="0" smtClean="0"/>
              <a:t>}</a:t>
            </a:r>
          </a:p>
          <a:p>
            <a:pPr marL="536575" lvl="1">
              <a:buNone/>
            </a:pPr>
            <a:r>
              <a:rPr lang="en-US" dirty="0" smtClean="0">
                <a:solidFill>
                  <a:srgbClr val="C00000"/>
                </a:solidFill>
              </a:rPr>
              <a:t>// </a:t>
            </a:r>
            <a:r>
              <a:rPr lang="en-US" smtClean="0">
                <a:solidFill>
                  <a:srgbClr val="C00000"/>
                </a:solidFill>
              </a:rPr>
              <a:t>Way 2</a:t>
            </a:r>
          </a:p>
          <a:p>
            <a:pPr marL="536575" lvl="1">
              <a:buNone/>
            </a:pPr>
            <a:r>
              <a:rPr lang="en-US" smtClean="0"/>
              <a:t>var </a:t>
            </a:r>
            <a:r>
              <a:rPr lang="en-US" i="1" smtClean="0"/>
              <a:t>funcName</a:t>
            </a:r>
            <a:r>
              <a:rPr lang="en-US" smtClean="0"/>
              <a:t> = function (</a:t>
            </a:r>
            <a:r>
              <a:rPr lang="en-US" i="1" smtClean="0"/>
              <a:t>params</a:t>
            </a:r>
            <a:r>
              <a:rPr lang="en-US" smtClean="0"/>
              <a:t>){</a:t>
            </a:r>
          </a:p>
          <a:p>
            <a:pPr marL="536575" lvl="1">
              <a:buNone/>
            </a:pPr>
            <a:r>
              <a:rPr lang="en-US" smtClean="0"/>
              <a:t>	</a:t>
            </a:r>
            <a:r>
              <a:rPr lang="en-US" i="1"/>
              <a:t>statements</a:t>
            </a:r>
          </a:p>
          <a:p>
            <a:pPr marL="536575" lvl="1">
              <a:buNone/>
            </a:pPr>
            <a:r>
              <a:rPr lang="en-US" smtClean="0"/>
              <a:t>};</a:t>
            </a:r>
            <a:endParaRPr lang="en-US" dirty="0" smtClean="0"/>
          </a:p>
          <a:p>
            <a:r>
              <a:rPr lang="en-US" b="1" dirty="0" smtClean="0">
                <a:solidFill>
                  <a:srgbClr val="0070C0"/>
                </a:solidFill>
              </a:rPr>
              <a:t>Use it:</a:t>
            </a:r>
          </a:p>
          <a:p>
            <a:pPr lvl="1">
              <a:buNone/>
            </a:pPr>
            <a:r>
              <a:rPr lang="en-US" smtClean="0"/>
              <a:t>funcName(arguments);</a:t>
            </a:r>
            <a:endParaRPr lang="en-US" dirty="0" smtClean="0"/>
          </a:p>
        </p:txBody>
      </p:sp>
      <p:sp>
        <p:nvSpPr>
          <p:cNvPr id="4" name="Content Placeholder 3"/>
          <p:cNvSpPr>
            <a:spLocks noGrp="1"/>
          </p:cNvSpPr>
          <p:nvPr>
            <p:ph idx="13"/>
          </p:nvPr>
        </p:nvSpPr>
        <p:spPr/>
        <p:txBody>
          <a:bodyPr/>
          <a:lstStyle/>
          <a:p>
            <a:r>
              <a:rPr lang="en-US" b="1">
                <a:solidFill>
                  <a:srgbClr val="0070C0"/>
                </a:solidFill>
              </a:rPr>
              <a:t>Define a function:</a:t>
            </a:r>
          </a:p>
          <a:p>
            <a:pPr lvl="1">
              <a:buNone/>
            </a:pPr>
            <a:r>
              <a:rPr lang="en-US">
                <a:solidFill>
                  <a:srgbClr val="C00000"/>
                </a:solidFill>
              </a:rPr>
              <a:t>// Way 1</a:t>
            </a:r>
          </a:p>
          <a:p>
            <a:pPr lvl="1">
              <a:buNone/>
            </a:pPr>
            <a:r>
              <a:rPr lang="en-US"/>
              <a:t>function greet(name){</a:t>
            </a:r>
          </a:p>
          <a:p>
            <a:pPr lvl="1">
              <a:buNone/>
            </a:pPr>
            <a:r>
              <a:rPr lang="en-US"/>
              <a:t>	alert(“Hello” + name);</a:t>
            </a:r>
          </a:p>
          <a:p>
            <a:pPr lvl="1">
              <a:buNone/>
            </a:pPr>
            <a:r>
              <a:rPr lang="en-US"/>
              <a:t>}</a:t>
            </a:r>
          </a:p>
          <a:p>
            <a:pPr lvl="1">
              <a:buNone/>
            </a:pPr>
            <a:r>
              <a:rPr lang="en-US">
                <a:solidFill>
                  <a:srgbClr val="C00000"/>
                </a:solidFill>
              </a:rPr>
              <a:t>// Way 2</a:t>
            </a:r>
          </a:p>
          <a:p>
            <a:pPr lvl="1">
              <a:buNone/>
            </a:pPr>
            <a:r>
              <a:rPr lang="en-US"/>
              <a:t>var greet = function (name){</a:t>
            </a:r>
          </a:p>
          <a:p>
            <a:pPr lvl="1">
              <a:buNone/>
            </a:pPr>
            <a:r>
              <a:rPr lang="en-US"/>
              <a:t>	alert(“Hello” + name);</a:t>
            </a:r>
          </a:p>
          <a:p>
            <a:pPr lvl="1">
              <a:buNone/>
            </a:pPr>
            <a:r>
              <a:rPr lang="en-US"/>
              <a:t>};</a:t>
            </a:r>
          </a:p>
          <a:p>
            <a:r>
              <a:rPr lang="en-US" b="1">
                <a:solidFill>
                  <a:srgbClr val="0070C0"/>
                </a:solidFill>
              </a:rPr>
              <a:t>Use it:</a:t>
            </a:r>
          </a:p>
          <a:p>
            <a:pPr lvl="1">
              <a:buNone/>
            </a:pPr>
            <a:r>
              <a:rPr lang="en-US"/>
              <a:t>greet(“Mike”);</a:t>
            </a:r>
            <a:endParaRPr lang="en-US" dirty="0"/>
          </a:p>
        </p:txBody>
      </p:sp>
      <p:sp>
        <p:nvSpPr>
          <p:cNvPr id="5" name="Text Placeholder 4"/>
          <p:cNvSpPr>
            <a:spLocks noGrp="1"/>
          </p:cNvSpPr>
          <p:nvPr>
            <p:ph type="body" sz="quarter" idx="14"/>
          </p:nvPr>
        </p:nvSpPr>
        <p:spPr/>
        <p:txBody>
          <a:bodyPr>
            <a:normAutofit lnSpcReduction="10000"/>
          </a:bodyPr>
          <a:lstStyle/>
          <a:p>
            <a:r>
              <a:rPr lang="en-US" smtClean="0"/>
              <a:t>Syntax</a:t>
            </a:r>
            <a:endParaRPr lang="en-US"/>
          </a:p>
        </p:txBody>
      </p:sp>
      <p:sp>
        <p:nvSpPr>
          <p:cNvPr id="6" name="Text Placeholder 5"/>
          <p:cNvSpPr>
            <a:spLocks noGrp="1"/>
          </p:cNvSpPr>
          <p:nvPr>
            <p:ph type="body" sz="quarter" idx="15"/>
          </p:nvPr>
        </p:nvSpPr>
        <p:spPr/>
        <p:txBody>
          <a:bodyPr>
            <a:normAutofit lnSpcReduction="10000"/>
          </a:bodyPr>
          <a:lstStyle/>
          <a:p>
            <a:r>
              <a:rPr lang="en-US" smtClean="0"/>
              <a:t>Example</a:t>
            </a:r>
            <a:endParaRPr lang="en-US"/>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parameters</a:t>
            </a:r>
            <a:endParaRPr lang="en-US" dirty="0"/>
          </a:p>
        </p:txBody>
      </p:sp>
      <p:sp>
        <p:nvSpPr>
          <p:cNvPr id="3" name="Content Placeholder 2"/>
          <p:cNvSpPr>
            <a:spLocks noGrp="1"/>
          </p:cNvSpPr>
          <p:nvPr>
            <p:ph idx="1"/>
          </p:nvPr>
        </p:nvSpPr>
        <p:spPr/>
        <p:txBody>
          <a:bodyPr>
            <a:normAutofit fontScale="92500"/>
          </a:bodyPr>
          <a:lstStyle/>
          <a:p>
            <a:r>
              <a:rPr lang="en-US" dirty="0" smtClean="0"/>
              <a:t>Any skipped parameter will be assigned the value </a:t>
            </a:r>
            <a:r>
              <a:rPr lang="en-US" dirty="0" smtClean="0">
                <a:solidFill>
                  <a:srgbClr val="0070C0"/>
                </a:solidFill>
              </a:rPr>
              <a:t>undefined</a:t>
            </a:r>
            <a:r>
              <a:rPr lang="en-US" dirty="0" smtClean="0"/>
              <a:t> </a:t>
            </a:r>
          </a:p>
          <a:p>
            <a:r>
              <a:rPr lang="en-US" dirty="0" smtClean="0"/>
              <a:t>If you pass more parameters than the function expects, the extra parameters will be silently ignored</a:t>
            </a:r>
          </a:p>
          <a:p>
            <a:r>
              <a:rPr lang="en-US" smtClean="0"/>
              <a:t>All arguments </a:t>
            </a:r>
            <a:r>
              <a:rPr lang="en-US" dirty="0" smtClean="0"/>
              <a:t>passed to a function is accessible within that function via the </a:t>
            </a:r>
            <a:r>
              <a:rPr lang="en-US" smtClean="0">
                <a:solidFill>
                  <a:srgbClr val="0070C0"/>
                </a:solidFill>
              </a:rPr>
              <a:t>arguments</a:t>
            </a:r>
            <a:r>
              <a:rPr lang="en-US" smtClean="0"/>
              <a:t> array</a:t>
            </a:r>
          </a:p>
          <a:p>
            <a:r>
              <a:rPr lang="en-US" smtClean="0"/>
              <a:t>An argument passed to a function will become available as a local variable</a:t>
            </a: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functions</a:t>
            </a:r>
            <a:endParaRPr lang="en-US" dirty="0"/>
          </a:p>
        </p:txBody>
      </p:sp>
      <p:sp>
        <p:nvSpPr>
          <p:cNvPr id="3" name="Content Placeholder 2"/>
          <p:cNvSpPr>
            <a:spLocks noGrp="1"/>
          </p:cNvSpPr>
          <p:nvPr>
            <p:ph idx="1"/>
          </p:nvPr>
        </p:nvSpPr>
        <p:spPr/>
        <p:txBody>
          <a:bodyPr>
            <a:normAutofit/>
          </a:bodyPr>
          <a:lstStyle/>
          <a:p>
            <a:r>
              <a:rPr lang="en-US" dirty="0" err="1" smtClean="0"/>
              <a:t>parseInt</a:t>
            </a:r>
            <a:r>
              <a:rPr lang="en-US" dirty="0" smtClean="0"/>
              <a:t>()</a:t>
            </a:r>
          </a:p>
          <a:p>
            <a:r>
              <a:rPr lang="en-US" dirty="0" err="1" smtClean="0"/>
              <a:t>parseFloat</a:t>
            </a:r>
            <a:r>
              <a:rPr lang="en-US" dirty="0" smtClean="0"/>
              <a:t>()</a:t>
            </a:r>
          </a:p>
          <a:p>
            <a:r>
              <a:rPr lang="en-US" dirty="0" err="1" smtClean="0"/>
              <a:t>isNaN</a:t>
            </a:r>
            <a:r>
              <a:rPr lang="en-US" dirty="0" smtClean="0"/>
              <a:t>()</a:t>
            </a:r>
          </a:p>
          <a:p>
            <a:r>
              <a:rPr lang="en-US" dirty="0" err="1" smtClean="0"/>
              <a:t>isFinite</a:t>
            </a:r>
            <a:r>
              <a:rPr lang="en-US" dirty="0" smtClean="0"/>
              <a:t>()</a:t>
            </a:r>
          </a:p>
          <a:p>
            <a:r>
              <a:rPr lang="en-US" dirty="0" err="1" smtClean="0"/>
              <a:t>encodeURI</a:t>
            </a:r>
            <a:r>
              <a:rPr lang="en-US" dirty="0" smtClean="0"/>
              <a:t>()/</a:t>
            </a:r>
            <a:r>
              <a:rPr lang="en-US" dirty="0" err="1" smtClean="0"/>
              <a:t>encodeURIComponent</a:t>
            </a:r>
            <a:r>
              <a:rPr lang="en-US" dirty="0" smtClean="0"/>
              <a:t>()</a:t>
            </a:r>
          </a:p>
          <a:p>
            <a:r>
              <a:rPr lang="en-US" dirty="0" err="1" smtClean="0"/>
              <a:t>decodeURI</a:t>
            </a:r>
            <a:r>
              <a:rPr lang="en-US" dirty="0" smtClean="0"/>
              <a:t>() /</a:t>
            </a:r>
            <a:r>
              <a:rPr lang="en-US" dirty="0" err="1" smtClean="0"/>
              <a:t>decodeURIComponent</a:t>
            </a:r>
            <a:r>
              <a:rPr lang="en-US" dirty="0" smtClean="0"/>
              <a:t>()</a:t>
            </a:r>
          </a:p>
          <a:p>
            <a:r>
              <a:rPr lang="en-US" dirty="0" err="1" smtClean="0"/>
              <a:t>eval</a:t>
            </a:r>
            <a:r>
              <a:rPr lang="en-US" dirty="0" smtClean="0"/>
              <a:t>()</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Variable scopes</a:t>
            </a:r>
            <a:endParaRPr lang="en-US" dirty="0"/>
          </a:p>
        </p:txBody>
      </p:sp>
      <p:sp>
        <p:nvSpPr>
          <p:cNvPr id="3" name="Content Placeholder 2"/>
          <p:cNvSpPr>
            <a:spLocks noGrp="1"/>
          </p:cNvSpPr>
          <p:nvPr>
            <p:ph idx="1"/>
          </p:nvPr>
        </p:nvSpPr>
        <p:spPr/>
        <p:txBody>
          <a:bodyPr/>
          <a:lstStyle/>
          <a:p>
            <a:r>
              <a:rPr lang="en-US" dirty="0" smtClean="0"/>
              <a:t>Global scope</a:t>
            </a:r>
          </a:p>
          <a:p>
            <a:pPr lvl="1"/>
            <a:r>
              <a:rPr lang="en-US" dirty="0" smtClean="0"/>
              <a:t>Can be declared in 2 ways:</a:t>
            </a:r>
          </a:p>
          <a:p>
            <a:pPr lvl="2"/>
            <a:r>
              <a:rPr lang="en-US" dirty="0" smtClean="0"/>
              <a:t>Declared using </a:t>
            </a:r>
            <a:r>
              <a:rPr lang="en-US" dirty="0" err="1" smtClean="0">
                <a:solidFill>
                  <a:srgbClr val="0070C0"/>
                </a:solidFill>
              </a:rPr>
              <a:t>var</a:t>
            </a:r>
            <a:r>
              <a:rPr lang="en-US" dirty="0" smtClean="0"/>
              <a:t> outside of any function</a:t>
            </a:r>
          </a:p>
          <a:p>
            <a:pPr lvl="2"/>
            <a:r>
              <a:rPr lang="en-US" dirty="0" smtClean="0"/>
              <a:t>Declared anywhere without the </a:t>
            </a:r>
            <a:r>
              <a:rPr lang="en-US" dirty="0" err="1" smtClean="0">
                <a:solidFill>
                  <a:srgbClr val="0070C0"/>
                </a:solidFill>
              </a:rPr>
              <a:t>var</a:t>
            </a:r>
            <a:r>
              <a:rPr lang="en-US" dirty="0" smtClean="0"/>
              <a:t> statement</a:t>
            </a:r>
          </a:p>
          <a:p>
            <a:r>
              <a:rPr lang="en-US" dirty="0" smtClean="0"/>
              <a:t>Local scope</a:t>
            </a:r>
          </a:p>
          <a:p>
            <a:pPr lvl="1"/>
            <a:r>
              <a:rPr lang="en-US" dirty="0" smtClean="0"/>
              <a:t>Declared using </a:t>
            </a:r>
            <a:r>
              <a:rPr lang="en-US" dirty="0" err="1" smtClean="0">
                <a:solidFill>
                  <a:srgbClr val="0070C0"/>
                </a:solidFill>
              </a:rPr>
              <a:t>var</a:t>
            </a:r>
            <a:r>
              <a:rPr lang="en-US" dirty="0" smtClean="0"/>
              <a:t> inside a function</a:t>
            </a:r>
          </a:p>
          <a:p>
            <a:pPr lvl="1"/>
            <a:r>
              <a:rPr lang="en-US" dirty="0" smtClean="0"/>
              <a:t>Function scope, not block scope</a:t>
            </a:r>
          </a:p>
          <a:p>
            <a:pPr lvl="1"/>
            <a:r>
              <a:rPr lang="en-US" dirty="0" smtClean="0"/>
              <a:t>Local variable overwrites any global variable with the same name</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is a special data type</a:t>
            </a:r>
            <a:endParaRPr lang="en-US" dirty="0"/>
          </a:p>
        </p:txBody>
      </p:sp>
      <p:sp>
        <p:nvSpPr>
          <p:cNvPr id="3" name="Content Placeholder 2"/>
          <p:cNvSpPr>
            <a:spLocks noGrp="1"/>
          </p:cNvSpPr>
          <p:nvPr>
            <p:ph idx="1"/>
          </p:nvPr>
        </p:nvSpPr>
        <p:spPr/>
        <p:txBody>
          <a:bodyPr>
            <a:normAutofit lnSpcReduction="10000"/>
          </a:bodyPr>
          <a:lstStyle/>
          <a:p>
            <a:r>
              <a:rPr lang="en-US" dirty="0" smtClean="0"/>
              <a:t>Function literal notation proves that functions are data:</a:t>
            </a:r>
          </a:p>
          <a:p>
            <a:pPr lvl="2">
              <a:buNone/>
            </a:pPr>
            <a:r>
              <a:rPr lang="en-US" dirty="0" err="1" smtClean="0">
                <a:solidFill>
                  <a:srgbClr val="0070C0"/>
                </a:solidFill>
              </a:rPr>
              <a:t>var</a:t>
            </a:r>
            <a:r>
              <a:rPr lang="en-US" dirty="0" smtClean="0">
                <a:solidFill>
                  <a:srgbClr val="0070C0"/>
                </a:solidFill>
              </a:rPr>
              <a:t> greet = function (name){</a:t>
            </a:r>
          </a:p>
          <a:p>
            <a:pPr lvl="2">
              <a:buNone/>
            </a:pPr>
            <a:r>
              <a:rPr lang="en-US" dirty="0" smtClean="0">
                <a:solidFill>
                  <a:srgbClr val="0070C0"/>
                </a:solidFill>
              </a:rPr>
              <a:t>	alert(“Hello” + name);</a:t>
            </a:r>
          </a:p>
          <a:p>
            <a:pPr lvl="2">
              <a:buNone/>
            </a:pPr>
            <a:r>
              <a:rPr lang="en-US" dirty="0" smtClean="0">
                <a:solidFill>
                  <a:srgbClr val="0070C0"/>
                </a:solidFill>
              </a:rPr>
              <a:t>};</a:t>
            </a:r>
          </a:p>
          <a:p>
            <a:pPr lvl="2">
              <a:buNone/>
            </a:pPr>
            <a:r>
              <a:rPr lang="en-US" dirty="0" smtClean="0">
                <a:solidFill>
                  <a:srgbClr val="0070C0"/>
                </a:solidFill>
              </a:rPr>
              <a:t>alert(greet);</a:t>
            </a:r>
          </a:p>
          <a:p>
            <a:pPr lvl="2">
              <a:buNone/>
            </a:pPr>
            <a:r>
              <a:rPr lang="en-US" dirty="0" smtClean="0">
                <a:solidFill>
                  <a:srgbClr val="0070C0"/>
                </a:solidFill>
              </a:rPr>
              <a:t>delete greet;</a:t>
            </a:r>
          </a:p>
          <a:p>
            <a:r>
              <a:rPr lang="en-US" dirty="0" smtClean="0"/>
              <a:t>Functions are a special kind of data in that:</a:t>
            </a:r>
          </a:p>
          <a:p>
            <a:pPr lvl="1"/>
            <a:r>
              <a:rPr lang="en-US" dirty="0" smtClean="0"/>
              <a:t>They contain code</a:t>
            </a:r>
          </a:p>
          <a:p>
            <a:pPr lvl="1"/>
            <a:r>
              <a:rPr lang="en-US" dirty="0" smtClean="0"/>
              <a:t>They are executable</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Functions in advance</a:t>
            </a:r>
            <a:endParaRPr lang="en-US" dirty="0"/>
          </a:p>
        </p:txBody>
      </p:sp>
      <p:sp>
        <p:nvSpPr>
          <p:cNvPr id="3" name="Content Placeholder 2"/>
          <p:cNvSpPr>
            <a:spLocks noGrp="1"/>
          </p:cNvSpPr>
          <p:nvPr>
            <p:ph idx="1"/>
          </p:nvPr>
        </p:nvSpPr>
        <p:spPr/>
        <p:txBody>
          <a:bodyPr>
            <a:normAutofit lnSpcReduction="10000"/>
          </a:bodyPr>
          <a:lstStyle/>
          <a:p>
            <a:r>
              <a:rPr lang="en-US" smtClean="0"/>
              <a:t>Function features</a:t>
            </a:r>
          </a:p>
          <a:p>
            <a:r>
              <a:rPr lang="en-US" smtClean="0"/>
              <a:t>Anonymous </a:t>
            </a:r>
            <a:r>
              <a:rPr lang="en-US" dirty="0" smtClean="0"/>
              <a:t>functions </a:t>
            </a:r>
          </a:p>
          <a:p>
            <a:pPr lvl="1"/>
            <a:r>
              <a:rPr lang="en-US" dirty="0" smtClean="0"/>
              <a:t>Callbacks </a:t>
            </a:r>
          </a:p>
          <a:p>
            <a:pPr lvl="1"/>
            <a:r>
              <a:rPr lang="en-US" dirty="0" smtClean="0"/>
              <a:t>Self-invoking functions </a:t>
            </a:r>
          </a:p>
          <a:p>
            <a:r>
              <a:rPr lang="en-US" dirty="0" smtClean="0"/>
              <a:t>Inner functions (functions defined inside functions) </a:t>
            </a:r>
          </a:p>
          <a:p>
            <a:r>
              <a:rPr lang="en-US" dirty="0" smtClean="0"/>
              <a:t>Functions that return functions </a:t>
            </a:r>
          </a:p>
          <a:p>
            <a:r>
              <a:rPr lang="en-US" dirty="0" smtClean="0"/>
              <a:t>Functions that redefine themselves </a:t>
            </a:r>
          </a:p>
          <a:p>
            <a:r>
              <a:rPr lang="en-US" dirty="0" smtClean="0"/>
              <a:t>Closures</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Function features</a:t>
            </a:r>
            <a:endParaRPr lang="en-US" dirty="0"/>
          </a:p>
        </p:txBody>
      </p:sp>
      <p:sp>
        <p:nvSpPr>
          <p:cNvPr id="3" name="Content Placeholder 2"/>
          <p:cNvSpPr>
            <a:spLocks noGrp="1"/>
          </p:cNvSpPr>
          <p:nvPr>
            <p:ph idx="1"/>
          </p:nvPr>
        </p:nvSpPr>
        <p:spPr/>
        <p:txBody>
          <a:bodyPr>
            <a:normAutofit lnSpcReduction="10000"/>
          </a:bodyPr>
          <a:lstStyle/>
          <a:p>
            <a:r>
              <a:rPr lang="en-US" smtClean="0"/>
              <a:t>Non-blocking</a:t>
            </a:r>
          </a:p>
          <a:p>
            <a:r>
              <a:rPr lang="en-US" smtClean="0"/>
              <a:t>Simulate concurrency and asynchrony:</a:t>
            </a:r>
          </a:p>
          <a:p>
            <a:pPr lvl="1"/>
            <a:r>
              <a:rPr lang="en-US" smtClean="0"/>
              <a:t>setTimeout()</a:t>
            </a:r>
          </a:p>
          <a:p>
            <a:pPr lvl="1"/>
            <a:r>
              <a:rPr lang="en-US" smtClean="0"/>
              <a:t>setInterval()</a:t>
            </a:r>
          </a:p>
          <a:p>
            <a:pPr lvl="1"/>
            <a:r>
              <a:rPr lang="en-US" smtClean="0"/>
              <a:t>Ajax calls</a:t>
            </a:r>
          </a:p>
          <a:p>
            <a:pPr lvl="1"/>
            <a:r>
              <a:rPr lang="en-US" smtClean="0"/>
              <a:t>WebWorker</a:t>
            </a:r>
          </a:p>
          <a:p>
            <a:r>
              <a:rPr lang="en-US" smtClean="0"/>
              <a:t>Tips</a:t>
            </a:r>
          </a:p>
          <a:p>
            <a:pPr lvl="1"/>
            <a:r>
              <a:rPr lang="en-US" smtClean="0"/>
              <a:t>Make functions as small as possible</a:t>
            </a:r>
          </a:p>
          <a:p>
            <a:pPr lvl="1"/>
            <a:r>
              <a:rPr lang="en-US" smtClean="0"/>
              <a:t>Apply concurrency </a:t>
            </a:r>
            <a:r>
              <a:rPr lang="en-US" smtClean="0"/>
              <a:t>and </a:t>
            </a:r>
            <a:r>
              <a:rPr lang="en-US" smtClean="0"/>
              <a:t>asynchrony properly</a:t>
            </a:r>
            <a:endParaRPr lang="en-US" dirty="0" smtClean="0"/>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 to JavaScript</a:t>
            </a:r>
            <a:endParaRPr lang="en-US"/>
          </a:p>
        </p:txBody>
      </p:sp>
      <p:sp>
        <p:nvSpPr>
          <p:cNvPr id="3" name="Content Placeholder 2"/>
          <p:cNvSpPr>
            <a:spLocks noGrp="1"/>
          </p:cNvSpPr>
          <p:nvPr>
            <p:ph idx="1"/>
          </p:nvPr>
        </p:nvSpPr>
        <p:spPr/>
        <p:txBody>
          <a:bodyPr>
            <a:normAutofit/>
          </a:bodyPr>
          <a:lstStyle/>
          <a:p>
            <a:r>
              <a:rPr lang="en-US"/>
              <a:t>A lightweight language used to </a:t>
            </a:r>
            <a:r>
              <a:rPr lang="en-US" smtClean="0"/>
              <a:t>save </a:t>
            </a:r>
            <a:r>
              <a:rPr lang="en-US"/>
              <a:t>server round-trips for simple tasks such as form validation</a:t>
            </a:r>
          </a:p>
          <a:p>
            <a:r>
              <a:rPr lang="en-US" smtClean="0"/>
              <a:t>Always run inside a host environment (i.e. browser)</a:t>
            </a:r>
          </a:p>
          <a:p>
            <a:r>
              <a:rPr lang="en-US" smtClean="0"/>
              <a:t>Provide behaviors for a web page</a:t>
            </a:r>
          </a:p>
          <a:p>
            <a:r>
              <a:rPr lang="en-US"/>
              <a:t>JavaScript started inside web pages, but today it's </a:t>
            </a:r>
            <a:r>
              <a:rPr lang="en-US" smtClean="0"/>
              <a:t>practically everywhere</a:t>
            </a:r>
            <a:endParaRPr lang="en-US"/>
          </a:p>
          <a:p>
            <a:endParaRPr lang="en-US" smtClean="0"/>
          </a:p>
        </p:txBody>
      </p:sp>
      <p:graphicFrame>
        <p:nvGraphicFramePr>
          <p:cNvPr id="4" name="Content Placeholder 4"/>
          <p:cNvGraphicFramePr>
            <a:graphicFrameLocks/>
          </p:cNvGraphicFramePr>
          <p:nvPr>
            <p:extLst>
              <p:ext uri="{D42A27DB-BD31-4B8C-83A1-F6EECF244321}">
                <p14:modId xmlns:p14="http://schemas.microsoft.com/office/powerpoint/2010/main" xmlns="" val="477568966"/>
              </p:ext>
            </p:extLst>
          </p:nvPr>
        </p:nvGraphicFramePr>
        <p:xfrm>
          <a:off x="3657600" y="2057400"/>
          <a:ext cx="6477000" cy="35185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2516153"/>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Anonymous functions</a:t>
            </a:r>
            <a:endParaRPr lang="en-US" dirty="0"/>
          </a:p>
        </p:txBody>
      </p:sp>
      <p:sp>
        <p:nvSpPr>
          <p:cNvPr id="3" name="Content Placeholder 2"/>
          <p:cNvSpPr>
            <a:spLocks noGrp="1"/>
          </p:cNvSpPr>
          <p:nvPr>
            <p:ph idx="1"/>
          </p:nvPr>
        </p:nvSpPr>
        <p:spPr/>
        <p:txBody>
          <a:bodyPr>
            <a:normAutofit/>
          </a:bodyPr>
          <a:lstStyle/>
          <a:p>
            <a:r>
              <a:rPr lang="en-US" dirty="0" smtClean="0"/>
              <a:t>Passed as a parameter to another function like callback functions</a:t>
            </a:r>
          </a:p>
          <a:p>
            <a:pPr lvl="2">
              <a:buNone/>
            </a:pPr>
            <a:r>
              <a:rPr lang="en-US" dirty="0" smtClean="0">
                <a:solidFill>
                  <a:srgbClr val="0070C0"/>
                </a:solidFill>
              </a:rPr>
              <a:t>function </a:t>
            </a:r>
            <a:r>
              <a:rPr lang="en-US" dirty="0" err="1" smtClean="0">
                <a:solidFill>
                  <a:srgbClr val="0070C0"/>
                </a:solidFill>
              </a:rPr>
              <a:t>invokeAndAdd</a:t>
            </a:r>
            <a:r>
              <a:rPr lang="en-US" dirty="0" smtClean="0">
                <a:solidFill>
                  <a:srgbClr val="0070C0"/>
                </a:solidFill>
              </a:rPr>
              <a:t>(a, b){</a:t>
            </a:r>
          </a:p>
          <a:p>
            <a:pPr lvl="2">
              <a:buNone/>
            </a:pPr>
            <a:r>
              <a:rPr lang="en-US" smtClean="0">
                <a:solidFill>
                  <a:srgbClr val="0070C0"/>
                </a:solidFill>
              </a:rPr>
              <a:t>   return a() + b();</a:t>
            </a:r>
          </a:p>
          <a:p>
            <a:pPr lvl="2">
              <a:buNone/>
            </a:pPr>
            <a:r>
              <a:rPr lang="en-US" smtClean="0">
                <a:solidFill>
                  <a:srgbClr val="0070C0"/>
                </a:solidFill>
              </a:rPr>
              <a:t>}</a:t>
            </a:r>
            <a:endParaRPr lang="en-US" dirty="0" smtClean="0">
              <a:solidFill>
                <a:srgbClr val="0070C0"/>
              </a:solidFill>
            </a:endParaRPr>
          </a:p>
          <a:p>
            <a:pPr lvl="2">
              <a:buNone/>
            </a:pPr>
            <a:r>
              <a:rPr lang="en-US" dirty="0" err="1" smtClean="0">
                <a:solidFill>
                  <a:srgbClr val="0070C0"/>
                </a:solidFill>
              </a:rPr>
              <a:t>invokeAndAdd</a:t>
            </a:r>
            <a:r>
              <a:rPr lang="en-US" dirty="0" smtClean="0">
                <a:solidFill>
                  <a:srgbClr val="0070C0"/>
                </a:solidFill>
              </a:rPr>
              <a:t>(</a:t>
            </a:r>
          </a:p>
          <a:p>
            <a:pPr lvl="2">
              <a:buNone/>
            </a:pPr>
            <a:r>
              <a:rPr lang="en-US" smtClean="0">
                <a:solidFill>
                  <a:srgbClr val="0070C0"/>
                </a:solidFill>
              </a:rPr>
              <a:t>	</a:t>
            </a:r>
            <a:r>
              <a:rPr lang="en-US" dirty="0" smtClean="0">
                <a:solidFill>
                  <a:schemeClr val="accent6">
                    <a:lumMod val="75000"/>
                  </a:schemeClr>
                </a:solidFill>
              </a:rPr>
              <a:t>function(){return 1;}</a:t>
            </a:r>
            <a:r>
              <a:rPr lang="en-US" dirty="0" smtClean="0">
                <a:solidFill>
                  <a:srgbClr val="0070C0"/>
                </a:solidFill>
              </a:rPr>
              <a:t>, </a:t>
            </a:r>
          </a:p>
          <a:p>
            <a:pPr lvl="2">
              <a:buNone/>
            </a:pPr>
            <a:r>
              <a:rPr lang="en-US" dirty="0" smtClean="0">
                <a:solidFill>
                  <a:srgbClr val="0070C0"/>
                </a:solidFill>
              </a:rPr>
              <a:t>	</a:t>
            </a:r>
            <a:r>
              <a:rPr lang="en-US" dirty="0" smtClean="0">
                <a:solidFill>
                  <a:schemeClr val="accent6">
                    <a:lumMod val="75000"/>
                  </a:schemeClr>
                </a:solidFill>
              </a:rPr>
              <a:t>function(){return 2;}</a:t>
            </a:r>
          </a:p>
          <a:p>
            <a:pPr lvl="2">
              <a:buNone/>
            </a:pPr>
            <a:r>
              <a:rPr lang="en-US" smtClean="0">
                <a:solidFill>
                  <a:srgbClr val="0070C0"/>
                </a:solidFill>
              </a:rPr>
              <a:t>);</a:t>
            </a:r>
            <a:endParaRPr lang="en-US" dirty="0" smtClean="0">
              <a:solidFill>
                <a:srgbClr val="0070C0"/>
              </a:solidFill>
            </a:endParaRPr>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Anonymous functions (cont.)</a:t>
            </a:r>
            <a:endParaRPr lang="en-US" dirty="0"/>
          </a:p>
        </p:txBody>
      </p:sp>
      <p:sp>
        <p:nvSpPr>
          <p:cNvPr id="3" name="Content Placeholder 2"/>
          <p:cNvSpPr>
            <a:spLocks noGrp="1"/>
          </p:cNvSpPr>
          <p:nvPr>
            <p:ph idx="1"/>
          </p:nvPr>
        </p:nvSpPr>
        <p:spPr/>
        <p:txBody>
          <a:bodyPr>
            <a:normAutofit/>
          </a:bodyPr>
          <a:lstStyle/>
          <a:p>
            <a:r>
              <a:rPr lang="en-US" dirty="0" smtClean="0"/>
              <a:t>Defined and executed right away (self-invoking functions)</a:t>
            </a:r>
          </a:p>
          <a:p>
            <a:pPr lvl="2">
              <a:buNone/>
            </a:pPr>
            <a:r>
              <a:rPr lang="en-US" dirty="0" smtClean="0">
                <a:solidFill>
                  <a:schemeClr val="accent6">
                    <a:lumMod val="75000"/>
                  </a:schemeClr>
                </a:solidFill>
              </a:rPr>
              <a:t>(</a:t>
            </a:r>
            <a:r>
              <a:rPr lang="en-US" dirty="0" smtClean="0">
                <a:solidFill>
                  <a:srgbClr val="0070C0"/>
                </a:solidFill>
              </a:rPr>
              <a:t>function (name){</a:t>
            </a:r>
          </a:p>
          <a:p>
            <a:pPr lvl="2">
              <a:buNone/>
            </a:pPr>
            <a:r>
              <a:rPr lang="en-US" dirty="0" smtClean="0">
                <a:solidFill>
                  <a:srgbClr val="0070C0"/>
                </a:solidFill>
              </a:rPr>
              <a:t>	alert(“Hello “ + name);</a:t>
            </a:r>
          </a:p>
          <a:p>
            <a:pPr lvl="2">
              <a:buNone/>
            </a:pPr>
            <a:r>
              <a:rPr lang="en-US" dirty="0" smtClean="0">
                <a:solidFill>
                  <a:srgbClr val="0070C0"/>
                </a:solidFill>
              </a:rPr>
              <a:t>}</a:t>
            </a:r>
            <a:r>
              <a:rPr lang="en-US" dirty="0" smtClean="0">
                <a:solidFill>
                  <a:schemeClr val="accent6">
                    <a:lumMod val="75000"/>
                  </a:schemeClr>
                </a:solidFill>
              </a:rPr>
              <a:t>)</a:t>
            </a:r>
            <a:r>
              <a:rPr lang="en-US" dirty="0" smtClean="0"/>
              <a:t> </a:t>
            </a:r>
            <a:r>
              <a:rPr lang="en-US" dirty="0" smtClean="0">
                <a:solidFill>
                  <a:srgbClr val="0070C0"/>
                </a:solidFill>
              </a:rPr>
              <a:t>(“</a:t>
            </a:r>
            <a:r>
              <a:rPr lang="en-US" smtClean="0">
                <a:solidFill>
                  <a:srgbClr val="0070C0"/>
                </a:solidFill>
              </a:rPr>
              <a:t>Mike”);</a:t>
            </a:r>
          </a:p>
          <a:p>
            <a:pPr lvl="1">
              <a:buNone/>
            </a:pPr>
            <a:endParaRPr lang="en-US" dirty="0" smtClean="0"/>
          </a:p>
          <a:p>
            <a:pPr>
              <a:buNone/>
            </a:pPr>
            <a:r>
              <a:rPr lang="en-US" i="1" dirty="0" smtClean="0">
                <a:solidFill>
                  <a:srgbClr val="0070C0"/>
                </a:solidFill>
              </a:rPr>
              <a:t>* Best suited for one-off or initialization tasks</a:t>
            </a:r>
            <a:r>
              <a:rPr lang="en-US" dirty="0" smtClean="0"/>
              <a:t> </a:t>
            </a:r>
          </a:p>
          <a:p>
            <a:pPr>
              <a:buNone/>
            </a:pP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functions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Way 1:</a:t>
            </a:r>
          </a:p>
          <a:p>
            <a:pPr lvl="1">
              <a:buNone/>
            </a:pPr>
            <a:r>
              <a:rPr lang="en-US" dirty="0" smtClean="0">
                <a:solidFill>
                  <a:srgbClr val="0070C0"/>
                </a:solidFill>
              </a:rPr>
              <a:t>function a(</a:t>
            </a:r>
            <a:r>
              <a:rPr lang="en-US" dirty="0" err="1" smtClean="0">
                <a:solidFill>
                  <a:srgbClr val="0070C0"/>
                </a:solidFill>
              </a:rPr>
              <a:t>param</a:t>
            </a:r>
            <a:r>
              <a:rPr lang="en-US" dirty="0" smtClean="0">
                <a:solidFill>
                  <a:srgbClr val="0070C0"/>
                </a:solidFill>
              </a:rPr>
              <a:t>) {</a:t>
            </a:r>
          </a:p>
          <a:p>
            <a:pPr lvl="1">
              <a:buNone/>
            </a:pPr>
            <a:r>
              <a:rPr lang="en-US" smtClean="0">
                <a:solidFill>
                  <a:srgbClr val="0070C0"/>
                </a:solidFill>
              </a:rPr>
              <a:t>   </a:t>
            </a:r>
            <a:r>
              <a:rPr lang="en-US" dirty="0" smtClean="0">
                <a:solidFill>
                  <a:schemeClr val="accent6">
                    <a:lumMod val="75000"/>
                  </a:schemeClr>
                </a:solidFill>
              </a:rPr>
              <a:t>function b(</a:t>
            </a:r>
            <a:r>
              <a:rPr lang="en-US" dirty="0" err="1" smtClean="0">
                <a:solidFill>
                  <a:schemeClr val="accent6">
                    <a:lumMod val="75000"/>
                  </a:schemeClr>
                </a:solidFill>
              </a:rPr>
              <a:t>theinput</a:t>
            </a:r>
            <a:r>
              <a:rPr lang="en-US" dirty="0" smtClean="0">
                <a:solidFill>
                  <a:schemeClr val="accent6">
                    <a:lumMod val="75000"/>
                  </a:schemeClr>
                </a:solidFill>
              </a:rPr>
              <a:t>) {</a:t>
            </a:r>
          </a:p>
          <a:p>
            <a:pPr lvl="1">
              <a:buNone/>
            </a:pPr>
            <a:r>
              <a:rPr lang="en-US" smtClean="0">
                <a:solidFill>
                  <a:schemeClr val="accent6">
                    <a:lumMod val="75000"/>
                  </a:schemeClr>
                </a:solidFill>
              </a:rPr>
              <a:t>      </a:t>
            </a:r>
            <a:r>
              <a:rPr lang="en-US" dirty="0" smtClean="0">
                <a:solidFill>
                  <a:schemeClr val="accent6">
                    <a:lumMod val="75000"/>
                  </a:schemeClr>
                </a:solidFill>
              </a:rPr>
              <a:t>return </a:t>
            </a:r>
            <a:r>
              <a:rPr lang="en-US" dirty="0" err="1" smtClean="0">
                <a:solidFill>
                  <a:schemeClr val="accent6">
                    <a:lumMod val="75000"/>
                  </a:schemeClr>
                </a:solidFill>
              </a:rPr>
              <a:t>theinput</a:t>
            </a:r>
            <a:r>
              <a:rPr lang="en-US" dirty="0" smtClean="0">
                <a:solidFill>
                  <a:schemeClr val="accent6">
                    <a:lumMod val="75000"/>
                  </a:schemeClr>
                </a:solidFill>
              </a:rPr>
              <a:t> * 2;</a:t>
            </a:r>
          </a:p>
          <a:p>
            <a:pPr lvl="1">
              <a:buNone/>
            </a:pPr>
            <a:r>
              <a:rPr lang="en-US" smtClean="0">
                <a:solidFill>
                  <a:schemeClr val="accent6">
                    <a:lumMod val="75000"/>
                  </a:schemeClr>
                </a:solidFill>
              </a:rPr>
              <a:t>   };</a:t>
            </a:r>
            <a:endParaRPr lang="en-US" dirty="0" smtClean="0">
              <a:solidFill>
                <a:schemeClr val="accent6">
                  <a:lumMod val="75000"/>
                </a:schemeClr>
              </a:solidFill>
            </a:endParaRPr>
          </a:p>
          <a:p>
            <a:pPr lvl="1">
              <a:buNone/>
            </a:pPr>
            <a:r>
              <a:rPr lang="en-US" smtClean="0">
                <a:solidFill>
                  <a:srgbClr val="0070C0"/>
                </a:solidFill>
              </a:rPr>
              <a:t>   return </a:t>
            </a:r>
            <a:r>
              <a:rPr lang="en-US" dirty="0" smtClean="0">
                <a:solidFill>
                  <a:srgbClr val="0070C0"/>
                </a:solidFill>
              </a:rPr>
              <a:t>'The result is ' + b(</a:t>
            </a:r>
            <a:r>
              <a:rPr lang="en-US" dirty="0" err="1" smtClean="0">
                <a:solidFill>
                  <a:srgbClr val="0070C0"/>
                </a:solidFill>
              </a:rPr>
              <a:t>param</a:t>
            </a:r>
            <a:r>
              <a:rPr lang="en-US" dirty="0" smtClean="0">
                <a:solidFill>
                  <a:srgbClr val="0070C0"/>
                </a:solidFill>
              </a:rPr>
              <a:t>);</a:t>
            </a:r>
          </a:p>
          <a:p>
            <a:pPr lvl="1">
              <a:buNone/>
            </a:pPr>
            <a:r>
              <a:rPr lang="en-US" dirty="0" smtClean="0">
                <a:solidFill>
                  <a:srgbClr val="0070C0"/>
                </a:solidFill>
              </a:rPr>
              <a:t>};</a:t>
            </a:r>
          </a:p>
          <a:p>
            <a:r>
              <a:rPr lang="en-US" dirty="0" smtClean="0"/>
              <a:t>Way 2:</a:t>
            </a:r>
          </a:p>
          <a:p>
            <a:pPr lvl="1">
              <a:buNone/>
            </a:pPr>
            <a:r>
              <a:rPr lang="en-US" dirty="0" err="1" smtClean="0">
                <a:solidFill>
                  <a:srgbClr val="0070C0"/>
                </a:solidFill>
              </a:rPr>
              <a:t>var</a:t>
            </a:r>
            <a:r>
              <a:rPr lang="en-US" dirty="0" smtClean="0">
                <a:solidFill>
                  <a:srgbClr val="0070C0"/>
                </a:solidFill>
              </a:rPr>
              <a:t> a = function(</a:t>
            </a:r>
            <a:r>
              <a:rPr lang="en-US" dirty="0" err="1" smtClean="0">
                <a:solidFill>
                  <a:srgbClr val="0070C0"/>
                </a:solidFill>
              </a:rPr>
              <a:t>param</a:t>
            </a:r>
            <a:r>
              <a:rPr lang="en-US" dirty="0" smtClean="0">
                <a:solidFill>
                  <a:srgbClr val="0070C0"/>
                </a:solidFill>
              </a:rPr>
              <a:t>) {</a:t>
            </a:r>
          </a:p>
          <a:p>
            <a:pPr lvl="1">
              <a:buNone/>
            </a:pPr>
            <a:r>
              <a:rPr lang="en-US" smtClean="0">
                <a:solidFill>
                  <a:srgbClr val="0070C0"/>
                </a:solidFill>
              </a:rPr>
              <a:t>   </a:t>
            </a:r>
            <a:r>
              <a:rPr lang="en-US" smtClean="0">
                <a:solidFill>
                  <a:schemeClr val="accent6">
                    <a:lumMod val="75000"/>
                  </a:schemeClr>
                </a:solidFill>
              </a:rPr>
              <a:t>var </a:t>
            </a:r>
            <a:r>
              <a:rPr lang="en-US" dirty="0" smtClean="0">
                <a:solidFill>
                  <a:schemeClr val="accent6">
                    <a:lumMod val="75000"/>
                  </a:schemeClr>
                </a:solidFill>
              </a:rPr>
              <a:t>b = function(</a:t>
            </a:r>
            <a:r>
              <a:rPr lang="en-US" dirty="0" err="1" smtClean="0">
                <a:solidFill>
                  <a:schemeClr val="accent6">
                    <a:lumMod val="75000"/>
                  </a:schemeClr>
                </a:solidFill>
              </a:rPr>
              <a:t>theinput</a:t>
            </a:r>
            <a:r>
              <a:rPr lang="en-US" dirty="0" smtClean="0">
                <a:solidFill>
                  <a:schemeClr val="accent6">
                    <a:lumMod val="75000"/>
                  </a:schemeClr>
                </a:solidFill>
              </a:rPr>
              <a:t>) {</a:t>
            </a:r>
          </a:p>
          <a:p>
            <a:pPr lvl="1">
              <a:buNone/>
            </a:pPr>
            <a:r>
              <a:rPr lang="en-US" smtClean="0">
                <a:solidFill>
                  <a:schemeClr val="accent6">
                    <a:lumMod val="75000"/>
                  </a:schemeClr>
                </a:solidFill>
              </a:rPr>
              <a:t>      return </a:t>
            </a:r>
            <a:r>
              <a:rPr lang="en-US" dirty="0" err="1" smtClean="0">
                <a:solidFill>
                  <a:schemeClr val="accent6">
                    <a:lumMod val="75000"/>
                  </a:schemeClr>
                </a:solidFill>
              </a:rPr>
              <a:t>theinput</a:t>
            </a:r>
            <a:r>
              <a:rPr lang="en-US" dirty="0" smtClean="0">
                <a:solidFill>
                  <a:schemeClr val="accent6">
                    <a:lumMod val="75000"/>
                  </a:schemeClr>
                </a:solidFill>
              </a:rPr>
              <a:t> * 2;</a:t>
            </a:r>
          </a:p>
          <a:p>
            <a:pPr lvl="1">
              <a:buNone/>
            </a:pPr>
            <a:r>
              <a:rPr lang="en-US" smtClean="0">
                <a:solidFill>
                  <a:schemeClr val="accent6">
                    <a:lumMod val="75000"/>
                  </a:schemeClr>
                </a:solidFill>
              </a:rPr>
              <a:t>   };</a:t>
            </a:r>
            <a:endParaRPr lang="en-US" dirty="0" smtClean="0">
              <a:solidFill>
                <a:schemeClr val="accent6">
                  <a:lumMod val="75000"/>
                </a:schemeClr>
              </a:solidFill>
            </a:endParaRPr>
          </a:p>
          <a:p>
            <a:pPr lvl="1">
              <a:buNone/>
            </a:pPr>
            <a:r>
              <a:rPr lang="en-US" smtClean="0">
                <a:solidFill>
                  <a:srgbClr val="0070C0"/>
                </a:solidFill>
              </a:rPr>
              <a:t>   return </a:t>
            </a:r>
            <a:r>
              <a:rPr lang="en-US" dirty="0" smtClean="0">
                <a:solidFill>
                  <a:srgbClr val="0070C0"/>
                </a:solidFill>
              </a:rPr>
              <a:t>'The result is ' + b(</a:t>
            </a:r>
            <a:r>
              <a:rPr lang="en-US" dirty="0" err="1" smtClean="0">
                <a:solidFill>
                  <a:srgbClr val="0070C0"/>
                </a:solidFill>
              </a:rPr>
              <a:t>param</a:t>
            </a:r>
            <a:r>
              <a:rPr lang="en-US" dirty="0" smtClean="0">
                <a:solidFill>
                  <a:srgbClr val="0070C0"/>
                </a:solidFill>
              </a:rPr>
              <a:t>);</a:t>
            </a:r>
          </a:p>
          <a:p>
            <a:pPr lvl="1">
              <a:buNone/>
            </a:pPr>
            <a:r>
              <a:rPr lang="en-US" dirty="0" smtClean="0">
                <a:solidFill>
                  <a:srgbClr val="0070C0"/>
                </a:solidFill>
              </a:rPr>
              <a:t>};</a:t>
            </a:r>
          </a:p>
          <a:p>
            <a:pPr>
              <a:buNone/>
            </a:pP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that return functions</a:t>
            </a:r>
            <a:endParaRPr lang="en-US" dirty="0"/>
          </a:p>
        </p:txBody>
      </p:sp>
      <p:sp>
        <p:nvSpPr>
          <p:cNvPr id="3" name="Content Placeholder 2"/>
          <p:cNvSpPr>
            <a:spLocks noGrp="1"/>
          </p:cNvSpPr>
          <p:nvPr>
            <p:ph idx="1"/>
          </p:nvPr>
        </p:nvSpPr>
        <p:spPr/>
        <p:txBody>
          <a:bodyPr>
            <a:normAutofit/>
          </a:bodyPr>
          <a:lstStyle/>
          <a:p>
            <a:r>
              <a:rPr lang="en-US" dirty="0" smtClean="0"/>
              <a:t>Define:	</a:t>
            </a:r>
          </a:p>
          <a:p>
            <a:pPr lvl="2">
              <a:buNone/>
            </a:pPr>
            <a:r>
              <a:rPr lang="en-US" dirty="0" smtClean="0">
                <a:solidFill>
                  <a:srgbClr val="0070C0"/>
                </a:solidFill>
              </a:rPr>
              <a:t>function a() {</a:t>
            </a:r>
          </a:p>
          <a:p>
            <a:pPr lvl="2">
              <a:buNone/>
            </a:pPr>
            <a:r>
              <a:rPr lang="en-US" smtClean="0">
                <a:solidFill>
                  <a:srgbClr val="0070C0"/>
                </a:solidFill>
              </a:rPr>
              <a:t>   alert</a:t>
            </a:r>
            <a:r>
              <a:rPr lang="en-US" dirty="0" smtClean="0">
                <a:solidFill>
                  <a:srgbClr val="0070C0"/>
                </a:solidFill>
              </a:rPr>
              <a:t>('A!'); </a:t>
            </a:r>
          </a:p>
          <a:p>
            <a:pPr lvl="2">
              <a:buNone/>
            </a:pPr>
            <a:r>
              <a:rPr lang="en-US" smtClean="0">
                <a:solidFill>
                  <a:srgbClr val="0070C0"/>
                </a:solidFill>
              </a:rPr>
              <a:t>   </a:t>
            </a:r>
            <a:r>
              <a:rPr lang="en-US" smtClean="0">
                <a:solidFill>
                  <a:schemeClr val="accent6">
                    <a:lumMod val="75000"/>
                  </a:schemeClr>
                </a:solidFill>
              </a:rPr>
              <a:t>return </a:t>
            </a:r>
            <a:r>
              <a:rPr lang="en-US" dirty="0" smtClean="0">
                <a:solidFill>
                  <a:schemeClr val="accent6">
                    <a:lumMod val="75000"/>
                  </a:schemeClr>
                </a:solidFill>
              </a:rPr>
              <a:t>function(){</a:t>
            </a:r>
          </a:p>
          <a:p>
            <a:pPr lvl="2">
              <a:buNone/>
            </a:pPr>
            <a:r>
              <a:rPr lang="en-US" smtClean="0">
                <a:solidFill>
                  <a:schemeClr val="accent6">
                    <a:lumMod val="75000"/>
                  </a:schemeClr>
                </a:solidFill>
              </a:rPr>
              <a:t>      alert</a:t>
            </a:r>
            <a:r>
              <a:rPr lang="en-US" dirty="0" smtClean="0">
                <a:solidFill>
                  <a:schemeClr val="accent6">
                    <a:lumMod val="75000"/>
                  </a:schemeClr>
                </a:solidFill>
              </a:rPr>
              <a:t>('B!'); </a:t>
            </a:r>
          </a:p>
          <a:p>
            <a:pPr lvl="2">
              <a:buNone/>
            </a:pPr>
            <a:r>
              <a:rPr lang="en-US" smtClean="0">
                <a:solidFill>
                  <a:schemeClr val="accent6">
                    <a:lumMod val="75000"/>
                  </a:schemeClr>
                </a:solidFill>
              </a:rPr>
              <a:t>   };</a:t>
            </a:r>
            <a:endParaRPr lang="en-US" dirty="0" smtClean="0">
              <a:solidFill>
                <a:schemeClr val="accent6">
                  <a:lumMod val="75000"/>
                </a:schemeClr>
              </a:solidFill>
            </a:endParaRPr>
          </a:p>
          <a:p>
            <a:pPr lvl="2">
              <a:buNone/>
            </a:pPr>
            <a:r>
              <a:rPr lang="en-US" dirty="0" smtClean="0">
                <a:solidFill>
                  <a:srgbClr val="0070C0"/>
                </a:solidFill>
              </a:rPr>
              <a:t>}</a:t>
            </a:r>
          </a:p>
          <a:p>
            <a:r>
              <a:rPr lang="en-US" dirty="0" smtClean="0"/>
              <a:t>Use:</a:t>
            </a:r>
          </a:p>
          <a:p>
            <a:pPr lvl="2">
              <a:buNone/>
            </a:pPr>
            <a:r>
              <a:rPr lang="en-US" dirty="0" smtClean="0">
                <a:solidFill>
                  <a:srgbClr val="0070C0"/>
                </a:solidFill>
              </a:rPr>
              <a:t>a()(); </a:t>
            </a:r>
            <a:r>
              <a:rPr lang="en-US" dirty="0" smtClean="0">
                <a:solidFill>
                  <a:srgbClr val="C00000"/>
                </a:solidFill>
              </a:rPr>
              <a:t>// way 1</a:t>
            </a:r>
          </a:p>
          <a:p>
            <a:pPr lvl="2">
              <a:buNone/>
            </a:pPr>
            <a:r>
              <a:rPr lang="en-US" dirty="0" err="1" smtClean="0">
                <a:solidFill>
                  <a:srgbClr val="0070C0"/>
                </a:solidFill>
              </a:rPr>
              <a:t>var</a:t>
            </a:r>
            <a:r>
              <a:rPr lang="en-US" dirty="0" smtClean="0">
                <a:solidFill>
                  <a:srgbClr val="0070C0"/>
                </a:solidFill>
              </a:rPr>
              <a:t> b = a(); b(); </a:t>
            </a:r>
            <a:r>
              <a:rPr lang="en-US" dirty="0" smtClean="0">
                <a:solidFill>
                  <a:srgbClr val="C00000"/>
                </a:solidFill>
              </a:rPr>
              <a:t>// way 2</a:t>
            </a:r>
            <a:endParaRPr lang="en-US" dirty="0">
              <a:solidFill>
                <a:srgbClr val="C00000"/>
              </a:solidFill>
            </a:endParaRPr>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that redefine themselves</a:t>
            </a:r>
            <a:endParaRPr lang="en-US" dirty="0"/>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en-US" dirty="0" smtClean="0"/>
              <a:t>Redefine from the outside:</a:t>
            </a:r>
          </a:p>
          <a:p>
            <a:pPr marL="1200150" lvl="3" indent="-342900">
              <a:buNone/>
            </a:pPr>
            <a:r>
              <a:rPr lang="en-US" dirty="0" smtClean="0">
                <a:solidFill>
                  <a:schemeClr val="accent2">
                    <a:lumMod val="75000"/>
                  </a:schemeClr>
                </a:solidFill>
              </a:rPr>
              <a:t>// use the previously-defined function a()</a:t>
            </a:r>
          </a:p>
          <a:p>
            <a:pPr marL="1200150" lvl="3" indent="-342900">
              <a:buNone/>
            </a:pPr>
            <a:r>
              <a:rPr lang="en-US" dirty="0" smtClean="0">
                <a:solidFill>
                  <a:srgbClr val="0070C0"/>
                </a:solidFill>
              </a:rPr>
              <a:t>a = a();</a:t>
            </a:r>
          </a:p>
          <a:p>
            <a:pPr marL="342900" lvl="1" indent="-342900">
              <a:buFont typeface="Arial" pitchFamily="34" charset="0"/>
              <a:buChar char="•"/>
            </a:pPr>
            <a:r>
              <a:rPr lang="en-US" dirty="0" smtClean="0"/>
              <a:t>Redefine from the inside:</a:t>
            </a:r>
          </a:p>
          <a:p>
            <a:pPr marL="1200150" lvl="3" indent="-342900">
              <a:buNone/>
            </a:pPr>
            <a:r>
              <a:rPr lang="en-US" dirty="0" smtClean="0">
                <a:solidFill>
                  <a:srgbClr val="0070C0"/>
                </a:solidFill>
              </a:rPr>
              <a:t>function a() {</a:t>
            </a:r>
          </a:p>
          <a:p>
            <a:pPr marL="1200150" lvl="3" indent="-342900">
              <a:buNone/>
            </a:pPr>
            <a:r>
              <a:rPr lang="en-US" smtClean="0">
                <a:solidFill>
                  <a:srgbClr val="0070C0"/>
                </a:solidFill>
              </a:rPr>
              <a:t>   alert</a:t>
            </a:r>
            <a:r>
              <a:rPr lang="en-US" dirty="0" smtClean="0">
                <a:solidFill>
                  <a:srgbClr val="0070C0"/>
                </a:solidFill>
              </a:rPr>
              <a:t>('A!');</a:t>
            </a:r>
          </a:p>
          <a:p>
            <a:pPr marL="1200150" lvl="3" indent="-342900">
              <a:buNone/>
            </a:pPr>
            <a:r>
              <a:rPr lang="en-US" smtClean="0"/>
              <a:t>   </a:t>
            </a:r>
            <a:r>
              <a:rPr lang="en-US" smtClean="0">
                <a:solidFill>
                  <a:schemeClr val="accent6">
                    <a:lumMod val="75000"/>
                  </a:schemeClr>
                </a:solidFill>
              </a:rPr>
              <a:t>a </a:t>
            </a:r>
            <a:r>
              <a:rPr lang="en-US" dirty="0" smtClean="0">
                <a:solidFill>
                  <a:schemeClr val="accent6">
                    <a:lumMod val="75000"/>
                  </a:schemeClr>
                </a:solidFill>
              </a:rPr>
              <a:t>= function(){</a:t>
            </a:r>
          </a:p>
          <a:p>
            <a:pPr marL="1200150" lvl="3" indent="-342900">
              <a:buNone/>
            </a:pPr>
            <a:r>
              <a:rPr lang="en-US" smtClean="0">
                <a:solidFill>
                  <a:schemeClr val="accent6">
                    <a:lumMod val="75000"/>
                  </a:schemeClr>
                </a:solidFill>
              </a:rPr>
              <a:t>      alert</a:t>
            </a:r>
            <a:r>
              <a:rPr lang="en-US" dirty="0" smtClean="0">
                <a:solidFill>
                  <a:schemeClr val="accent6">
                    <a:lumMod val="75000"/>
                  </a:schemeClr>
                </a:solidFill>
              </a:rPr>
              <a:t>('B!');</a:t>
            </a:r>
          </a:p>
          <a:p>
            <a:pPr marL="1200150" lvl="3" indent="-342900">
              <a:buNone/>
            </a:pPr>
            <a:r>
              <a:rPr lang="en-US" smtClean="0">
                <a:solidFill>
                  <a:schemeClr val="accent6">
                    <a:lumMod val="75000"/>
                  </a:schemeClr>
                </a:solidFill>
              </a:rPr>
              <a:t>   };</a:t>
            </a:r>
            <a:endParaRPr lang="en-US" dirty="0" smtClean="0">
              <a:solidFill>
                <a:schemeClr val="accent6">
                  <a:lumMod val="75000"/>
                </a:schemeClr>
              </a:solidFill>
            </a:endParaRPr>
          </a:p>
          <a:p>
            <a:pPr marL="1200150" lvl="3" indent="-342900">
              <a:buNone/>
            </a:pPr>
            <a:r>
              <a:rPr lang="en-US" dirty="0" smtClean="0">
                <a:solidFill>
                  <a:srgbClr val="0070C0"/>
                </a:solidFill>
              </a:rPr>
              <a:t>}</a:t>
            </a: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a:t>
            </a:r>
            <a:endParaRPr lang="en-US" dirty="0"/>
          </a:p>
        </p:txBody>
      </p:sp>
      <p:sp>
        <p:nvSpPr>
          <p:cNvPr id="3" name="Content Placeholder 2"/>
          <p:cNvSpPr>
            <a:spLocks noGrp="1"/>
          </p:cNvSpPr>
          <p:nvPr>
            <p:ph idx="1"/>
          </p:nvPr>
        </p:nvSpPr>
        <p:spPr/>
        <p:txBody>
          <a:bodyPr>
            <a:normAutofit fontScale="77500" lnSpcReduction="20000"/>
          </a:bodyPr>
          <a:lstStyle/>
          <a:p>
            <a:r>
              <a:rPr lang="en-US" smtClean="0"/>
              <a:t>Lexical </a:t>
            </a:r>
            <a:r>
              <a:rPr lang="en-US" dirty="0" smtClean="0"/>
              <a:t>scope:</a:t>
            </a:r>
          </a:p>
          <a:p>
            <a:pPr lvl="1"/>
            <a:r>
              <a:rPr lang="en-US" smtClean="0"/>
              <a:t>Functions create their scope </a:t>
            </a:r>
            <a:r>
              <a:rPr lang="en-US" dirty="0" smtClean="0"/>
              <a:t>when they are defined, not when they </a:t>
            </a:r>
            <a:r>
              <a:rPr lang="en-US" smtClean="0"/>
              <a:t>are executed</a:t>
            </a:r>
          </a:p>
          <a:p>
            <a:pPr lvl="1"/>
            <a:r>
              <a:rPr lang="en-US" smtClean="0"/>
              <a:t>Functions remember the environment where they were defined</a:t>
            </a:r>
            <a:endParaRPr lang="en-US" dirty="0" smtClean="0"/>
          </a:p>
          <a:p>
            <a:r>
              <a:rPr lang="en-US" smtClean="0"/>
              <a:t>Scope chain:</a:t>
            </a:r>
          </a:p>
          <a:p>
            <a:pPr lvl="1"/>
            <a:r>
              <a:rPr lang="en-US" smtClean="0"/>
              <a:t>Global scope is the root of the chain</a:t>
            </a:r>
          </a:p>
          <a:p>
            <a:pPr lvl="1"/>
            <a:r>
              <a:rPr lang="en-US" smtClean="0"/>
              <a:t>Scope of a function not defined inside any function includes:</a:t>
            </a:r>
          </a:p>
          <a:p>
            <a:pPr lvl="2"/>
            <a:r>
              <a:rPr lang="en-US" smtClean="0"/>
              <a:t>Global scope</a:t>
            </a:r>
          </a:p>
          <a:p>
            <a:pPr lvl="2"/>
            <a:r>
              <a:rPr lang="en-US" smtClean="0"/>
              <a:t>Its local scope</a:t>
            </a:r>
          </a:p>
          <a:p>
            <a:pPr lvl="1"/>
            <a:r>
              <a:rPr lang="en-US" smtClean="0"/>
              <a:t>Scope of a function defined inside another function includes:</a:t>
            </a:r>
          </a:p>
          <a:p>
            <a:pPr lvl="2"/>
            <a:r>
              <a:rPr lang="en-US" smtClean="0"/>
              <a:t>Its local scope</a:t>
            </a:r>
          </a:p>
          <a:p>
            <a:pPr lvl="2"/>
            <a:r>
              <a:rPr lang="en-US" smtClean="0"/>
              <a:t>Its parents’ scope</a:t>
            </a:r>
          </a:p>
          <a:p>
            <a:pPr lvl="1"/>
            <a:r>
              <a:rPr lang="en-US" smtClean="0"/>
              <a:t>The chain can be as long (deep) as you want</a:t>
            </a: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Closure (cont.)</a:t>
            </a:r>
            <a:endParaRPr lang="en-US"/>
          </a:p>
        </p:txBody>
      </p:sp>
      <p:sp>
        <p:nvSpPr>
          <p:cNvPr id="6" name="Content Placeholder 5"/>
          <p:cNvSpPr>
            <a:spLocks noGrp="1"/>
          </p:cNvSpPr>
          <p:nvPr>
            <p:ph idx="1"/>
          </p:nvPr>
        </p:nvSpPr>
        <p:spPr/>
        <p:txBody>
          <a:bodyPr/>
          <a:lstStyle/>
          <a:p>
            <a:r>
              <a:rPr lang="en-US" smtClean="0"/>
              <a:t>In our example:</a:t>
            </a:r>
          </a:p>
          <a:p>
            <a:pPr lvl="1"/>
            <a:r>
              <a:rPr lang="en-US" smtClean="0"/>
              <a:t>G: Global scope</a:t>
            </a:r>
          </a:p>
          <a:p>
            <a:pPr lvl="1"/>
            <a:r>
              <a:rPr lang="en-US" smtClean="0"/>
              <a:t>F: a function</a:t>
            </a:r>
          </a:p>
          <a:p>
            <a:pPr lvl="1"/>
            <a:r>
              <a:rPr lang="en-US" smtClean="0"/>
              <a:t>a: a global variable</a:t>
            </a:r>
          </a:p>
          <a:p>
            <a:pPr lvl="1"/>
            <a:r>
              <a:rPr lang="en-US" smtClean="0"/>
              <a:t>b: a local variable of F</a:t>
            </a:r>
          </a:p>
          <a:p>
            <a:pPr lvl="1"/>
            <a:r>
              <a:rPr lang="en-US" smtClean="0"/>
              <a:t>N: an inner function of F</a:t>
            </a:r>
          </a:p>
          <a:p>
            <a:pPr lvl="1"/>
            <a:r>
              <a:rPr lang="en-US" smtClean="0"/>
              <a:t>c: a local variable of N</a:t>
            </a:r>
          </a:p>
          <a:p>
            <a:r>
              <a:rPr lang="en-US" smtClean="0"/>
              <a:t>Closure happens when somehow N breaks out of F and ends up in the global space</a:t>
            </a:r>
            <a:endParaRPr lang="en-US"/>
          </a:p>
        </p:txBody>
      </p:sp>
      <p:pic>
        <p:nvPicPr>
          <p:cNvPr id="1026" name="Picture 2"/>
          <p:cNvPicPr>
            <a:picLocks noChangeAspect="1" noChangeArrowheads="1"/>
          </p:cNvPicPr>
          <p:nvPr/>
        </p:nvPicPr>
        <p:blipFill>
          <a:blip r:embed="rId2" cstate="print"/>
          <a:srcRect/>
          <a:stretch>
            <a:fillRect/>
          </a:stretch>
        </p:blipFill>
        <p:spPr bwMode="auto">
          <a:xfrm>
            <a:off x="4746776" y="1676400"/>
            <a:ext cx="4031948" cy="4495800"/>
          </a:xfrm>
          <a:prstGeom prst="rect">
            <a:avLst/>
          </a:prstGeom>
          <a:ln w="28575">
            <a:solidFill>
              <a:srgbClr val="0070C0"/>
            </a:solid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Closure (cont.)</a:t>
            </a:r>
            <a:endParaRPr lang="en-US"/>
          </a:p>
        </p:txBody>
      </p:sp>
      <p:sp>
        <p:nvSpPr>
          <p:cNvPr id="6" name="Content Placeholder 5"/>
          <p:cNvSpPr>
            <a:spLocks noGrp="1"/>
          </p:cNvSpPr>
          <p:nvPr>
            <p:ph idx="1"/>
          </p:nvPr>
        </p:nvSpPr>
        <p:spPr/>
        <p:txBody>
          <a:bodyPr>
            <a:normAutofit/>
          </a:bodyPr>
          <a:lstStyle/>
          <a:p>
            <a:r>
              <a:rPr lang="en-US" smtClean="0">
                <a:solidFill>
                  <a:srgbClr val="0070C0"/>
                </a:solidFill>
              </a:rPr>
              <a:t>N</a:t>
            </a:r>
            <a:r>
              <a:rPr lang="en-US" smtClean="0"/>
              <a:t> is now in the same global space as </a:t>
            </a:r>
            <a:r>
              <a:rPr lang="en-US" smtClean="0">
                <a:solidFill>
                  <a:srgbClr val="0070C0"/>
                </a:solidFill>
              </a:rPr>
              <a:t>a</a:t>
            </a:r>
            <a:r>
              <a:rPr lang="en-US" smtClean="0"/>
              <a:t>. However, since functions remember the environment in which they were defined, </a:t>
            </a:r>
            <a:r>
              <a:rPr lang="en-US" smtClean="0">
                <a:solidFill>
                  <a:srgbClr val="0070C0"/>
                </a:solidFill>
              </a:rPr>
              <a:t>N</a:t>
            </a:r>
            <a:r>
              <a:rPr lang="en-US" smtClean="0"/>
              <a:t> will still have access to the </a:t>
            </a:r>
            <a:r>
              <a:rPr lang="en-US" smtClean="0">
                <a:solidFill>
                  <a:srgbClr val="0070C0"/>
                </a:solidFill>
              </a:rPr>
              <a:t>F</a:t>
            </a:r>
            <a:r>
              <a:rPr lang="en-US" smtClean="0"/>
              <a:t>-space, and hence can access </a:t>
            </a:r>
            <a:r>
              <a:rPr lang="en-US" smtClean="0">
                <a:solidFill>
                  <a:srgbClr val="0070C0"/>
                </a:solidFill>
              </a:rPr>
              <a:t>b</a:t>
            </a:r>
            <a:r>
              <a:rPr lang="en-US" smtClean="0"/>
              <a:t>, while </a:t>
            </a:r>
            <a:r>
              <a:rPr lang="en-US" smtClean="0">
                <a:solidFill>
                  <a:srgbClr val="0070C0"/>
                </a:solidFill>
              </a:rPr>
              <a:t>a</a:t>
            </a:r>
            <a:r>
              <a:rPr lang="en-US" smtClean="0"/>
              <a:t> can not.</a:t>
            </a:r>
          </a:p>
          <a:p>
            <a:r>
              <a:rPr lang="en-US" smtClean="0"/>
              <a:t>A closure is created when a function keeps a link to its parent's scope even after the parent has returned.</a:t>
            </a:r>
            <a:endParaRPr lang="en-US"/>
          </a:p>
        </p:txBody>
      </p:sp>
      <p:pic>
        <p:nvPicPr>
          <p:cNvPr id="2050" name="Picture 2"/>
          <p:cNvPicPr>
            <a:picLocks noChangeAspect="1" noChangeArrowheads="1"/>
          </p:cNvPicPr>
          <p:nvPr/>
        </p:nvPicPr>
        <p:blipFill>
          <a:blip r:embed="rId2" cstate="print"/>
          <a:srcRect/>
          <a:stretch>
            <a:fillRect/>
          </a:stretch>
        </p:blipFill>
        <p:spPr bwMode="auto">
          <a:xfrm>
            <a:off x="5060932" y="1981200"/>
            <a:ext cx="3625868" cy="4124324"/>
          </a:xfrm>
          <a:prstGeom prst="rect">
            <a:avLst/>
          </a:prstGeom>
          <a:ln w="28575">
            <a:solidFill>
              <a:srgbClr val="0070C0"/>
            </a:solid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Closure (cont.)</a:t>
            </a:r>
            <a:endParaRPr lang="en-US"/>
          </a:p>
        </p:txBody>
      </p:sp>
      <p:grpSp>
        <p:nvGrpSpPr>
          <p:cNvPr id="20" name="Group 19"/>
          <p:cNvGrpSpPr/>
          <p:nvPr/>
        </p:nvGrpSpPr>
        <p:grpSpPr>
          <a:xfrm>
            <a:off x="152400" y="2069123"/>
            <a:ext cx="2609850" cy="4560277"/>
            <a:chOff x="152400" y="2069123"/>
            <a:chExt cx="2609850" cy="4560277"/>
          </a:xfrm>
        </p:grpSpPr>
        <p:pic>
          <p:nvPicPr>
            <p:cNvPr id="3074" name="Picture 2"/>
            <p:cNvPicPr>
              <a:picLocks noChangeAspect="1" noChangeArrowheads="1"/>
            </p:cNvPicPr>
            <p:nvPr/>
          </p:nvPicPr>
          <p:blipFill>
            <a:blip r:embed="rId2" cstate="print"/>
            <a:srcRect/>
            <a:stretch>
              <a:fillRect/>
            </a:stretch>
          </p:blipFill>
          <p:spPr bwMode="auto">
            <a:xfrm>
              <a:off x="152400" y="2069123"/>
              <a:ext cx="2609850" cy="1881554"/>
            </a:xfrm>
            <a:prstGeom prst="rect">
              <a:avLst/>
            </a:prstGeom>
            <a:ln w="28575">
              <a:solidFill>
                <a:srgbClr val="0070C0"/>
              </a:solidFill>
            </a:ln>
            <a:effectLst>
              <a:outerShdw blurRad="292100" dist="139700" dir="2700000" algn="tl" rotWithShape="0">
                <a:srgbClr val="333333">
                  <a:alpha val="65000"/>
                </a:srgbClr>
              </a:outerShdw>
            </a:effectLst>
          </p:spPr>
        </p:pic>
        <p:pic>
          <p:nvPicPr>
            <p:cNvPr id="3075" name="Picture 3"/>
            <p:cNvPicPr>
              <a:picLocks noChangeAspect="1" noChangeArrowheads="1"/>
            </p:cNvPicPr>
            <p:nvPr/>
          </p:nvPicPr>
          <p:blipFill>
            <a:blip r:embed="rId3" cstate="print">
              <a:duotone>
                <a:prstClr val="black"/>
                <a:schemeClr val="accent6">
                  <a:lumMod val="20000"/>
                  <a:lumOff val="80000"/>
                  <a:tint val="45000"/>
                  <a:satMod val="400000"/>
                </a:schemeClr>
              </a:duotone>
            </a:blip>
            <a:srcRect/>
            <a:stretch>
              <a:fillRect/>
            </a:stretch>
          </p:blipFill>
          <p:spPr bwMode="auto">
            <a:xfrm>
              <a:off x="357094" y="4557346"/>
              <a:ext cx="2174875" cy="1169377"/>
            </a:xfrm>
            <a:prstGeom prst="rect">
              <a:avLst/>
            </a:prstGeom>
            <a:ln w="28575">
              <a:solidFill>
                <a:srgbClr val="0070C0"/>
              </a:solidFill>
            </a:ln>
            <a:effectLst>
              <a:outerShdw blurRad="292100" dist="139700" dir="2700000" algn="tl" rotWithShape="0">
                <a:srgbClr val="333333">
                  <a:alpha val="65000"/>
                </a:srgbClr>
              </a:outerShdw>
            </a:effectLst>
          </p:spPr>
        </p:pic>
        <p:sp>
          <p:nvSpPr>
            <p:cNvPr id="11" name="Down Arrow 10"/>
            <p:cNvSpPr/>
            <p:nvPr/>
          </p:nvSpPr>
          <p:spPr>
            <a:xfrm>
              <a:off x="1314246" y="4038600"/>
              <a:ext cx="202781" cy="422031"/>
            </a:xfrm>
            <a:prstGeom prst="down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28600" y="6019800"/>
              <a:ext cx="2362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rgbClr val="FFFF00"/>
                  </a:solidFill>
                </a:rPr>
                <a:t>#1</a:t>
              </a:r>
              <a:r>
                <a:rPr lang="en-US" sz="1200" smtClean="0"/>
                <a:t>: A global function can access f()’s private space</a:t>
              </a:r>
              <a:endParaRPr lang="en-US" sz="1200"/>
            </a:p>
          </p:txBody>
        </p:sp>
      </p:grpSp>
      <p:grpSp>
        <p:nvGrpSpPr>
          <p:cNvPr id="21" name="Group 20"/>
          <p:cNvGrpSpPr/>
          <p:nvPr/>
        </p:nvGrpSpPr>
        <p:grpSpPr>
          <a:xfrm>
            <a:off x="3352800" y="1928446"/>
            <a:ext cx="2362200" cy="4700954"/>
            <a:chOff x="3352800" y="1928446"/>
            <a:chExt cx="2362200" cy="4700954"/>
          </a:xfrm>
        </p:grpSpPr>
        <p:pic>
          <p:nvPicPr>
            <p:cNvPr id="3076" name="Picture 4"/>
            <p:cNvPicPr>
              <a:picLocks noChangeAspect="1" noChangeArrowheads="1"/>
            </p:cNvPicPr>
            <p:nvPr/>
          </p:nvPicPr>
          <p:blipFill>
            <a:blip r:embed="rId4" cstate="print"/>
            <a:srcRect/>
            <a:stretch>
              <a:fillRect/>
            </a:stretch>
          </p:blipFill>
          <p:spPr bwMode="auto">
            <a:xfrm>
              <a:off x="3408581" y="1928446"/>
              <a:ext cx="2260164" cy="2145323"/>
            </a:xfrm>
            <a:prstGeom prst="rect">
              <a:avLst/>
            </a:prstGeom>
            <a:ln w="28575">
              <a:solidFill>
                <a:srgbClr val="0070C0"/>
              </a:solidFill>
            </a:ln>
            <a:effectLst>
              <a:outerShdw blurRad="292100" dist="139700" dir="2700000" algn="tl" rotWithShape="0">
                <a:srgbClr val="333333">
                  <a:alpha val="65000"/>
                </a:srgbClr>
              </a:outerShdw>
            </a:effectLst>
          </p:spPr>
        </p:pic>
        <p:pic>
          <p:nvPicPr>
            <p:cNvPr id="3077" name="Picture 5"/>
            <p:cNvPicPr>
              <a:picLocks noChangeAspect="1" noChangeArrowheads="1"/>
            </p:cNvPicPr>
            <p:nvPr/>
          </p:nvPicPr>
          <p:blipFill>
            <a:blip r:embed="rId5" cstate="print">
              <a:duotone>
                <a:prstClr val="black"/>
                <a:schemeClr val="accent6">
                  <a:lumMod val="20000"/>
                  <a:lumOff val="80000"/>
                  <a:tint val="45000"/>
                  <a:satMod val="400000"/>
                </a:schemeClr>
              </a:duotone>
            </a:blip>
            <a:srcRect/>
            <a:stretch>
              <a:fillRect/>
            </a:stretch>
          </p:blipFill>
          <p:spPr bwMode="auto">
            <a:xfrm>
              <a:off x="3817969" y="4680438"/>
              <a:ext cx="1279338" cy="1186962"/>
            </a:xfrm>
            <a:prstGeom prst="rect">
              <a:avLst/>
            </a:prstGeom>
            <a:ln w="28575">
              <a:solidFill>
                <a:srgbClr val="0070C0"/>
              </a:solidFill>
            </a:ln>
            <a:effectLst>
              <a:outerShdw blurRad="292100" dist="139700" dir="2700000" algn="tl" rotWithShape="0">
                <a:srgbClr val="333333">
                  <a:alpha val="65000"/>
                </a:srgbClr>
              </a:outerShdw>
            </a:effectLst>
          </p:spPr>
        </p:pic>
        <p:sp>
          <p:nvSpPr>
            <p:cNvPr id="12" name="Down Arrow 11"/>
            <p:cNvSpPr/>
            <p:nvPr/>
          </p:nvSpPr>
          <p:spPr>
            <a:xfrm>
              <a:off x="4295589" y="4179277"/>
              <a:ext cx="202781" cy="422031"/>
            </a:xfrm>
            <a:prstGeom prst="down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352800" y="6019800"/>
              <a:ext cx="2362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rgbClr val="FFFF00"/>
                  </a:solidFill>
                </a:rPr>
                <a:t>#2</a:t>
              </a:r>
              <a:r>
                <a:rPr lang="en-US" sz="1200" smtClean="0"/>
                <a:t>: The global function in </a:t>
              </a:r>
              <a:r>
                <a:rPr lang="en-US" sz="1200" smtClean="0">
                  <a:solidFill>
                    <a:srgbClr val="FFFF00"/>
                  </a:solidFill>
                </a:rPr>
                <a:t>#1</a:t>
              </a:r>
              <a:r>
                <a:rPr lang="en-US" sz="1200" smtClean="0"/>
                <a:t> can be defined inside </a:t>
              </a:r>
              <a:r>
                <a:rPr lang="en-US" sz="1200" smtClean="0">
                  <a:solidFill>
                    <a:srgbClr val="FFFF00"/>
                  </a:solidFill>
                </a:rPr>
                <a:t>f()</a:t>
              </a:r>
              <a:r>
                <a:rPr lang="en-US" sz="1200" smtClean="0"/>
                <a:t>, too</a:t>
              </a:r>
              <a:endParaRPr lang="en-US" sz="1200"/>
            </a:p>
          </p:txBody>
        </p:sp>
      </p:grpSp>
      <p:grpSp>
        <p:nvGrpSpPr>
          <p:cNvPr id="22" name="Group 21"/>
          <p:cNvGrpSpPr/>
          <p:nvPr/>
        </p:nvGrpSpPr>
        <p:grpSpPr>
          <a:xfrm>
            <a:off x="6180668" y="2069123"/>
            <a:ext cx="2754840" cy="4560277"/>
            <a:chOff x="6180668" y="2069123"/>
            <a:chExt cx="2754840" cy="4560277"/>
          </a:xfrm>
        </p:grpSpPr>
        <p:pic>
          <p:nvPicPr>
            <p:cNvPr id="3078" name="Picture 6"/>
            <p:cNvPicPr>
              <a:picLocks noChangeAspect="1" noChangeArrowheads="1"/>
            </p:cNvPicPr>
            <p:nvPr/>
          </p:nvPicPr>
          <p:blipFill>
            <a:blip r:embed="rId6" cstate="print"/>
            <a:srcRect/>
            <a:stretch>
              <a:fillRect/>
            </a:stretch>
          </p:blipFill>
          <p:spPr bwMode="auto">
            <a:xfrm>
              <a:off x="6180668" y="2069123"/>
              <a:ext cx="2754840" cy="1960685"/>
            </a:xfrm>
            <a:prstGeom prst="rect">
              <a:avLst/>
            </a:prstGeom>
            <a:ln w="28575">
              <a:solidFill>
                <a:srgbClr val="0070C0"/>
              </a:solidFill>
            </a:ln>
            <a:effectLst>
              <a:outerShdw blurRad="292100" dist="139700" dir="2700000" algn="tl" rotWithShape="0">
                <a:srgbClr val="333333">
                  <a:alpha val="65000"/>
                </a:srgbClr>
              </a:outerShdw>
            </a:effectLst>
          </p:spPr>
        </p:pic>
        <p:pic>
          <p:nvPicPr>
            <p:cNvPr id="3079" name="Picture 7"/>
            <p:cNvPicPr>
              <a:picLocks noChangeAspect="1" noChangeArrowheads="1"/>
            </p:cNvPicPr>
            <p:nvPr/>
          </p:nvPicPr>
          <p:blipFill>
            <a:blip r:embed="rId7" cstate="print">
              <a:duotone>
                <a:prstClr val="black"/>
                <a:schemeClr val="accent6">
                  <a:lumMod val="20000"/>
                  <a:lumOff val="80000"/>
                  <a:tint val="45000"/>
                  <a:satMod val="400000"/>
                </a:schemeClr>
              </a:duotone>
            </a:blip>
            <a:srcRect/>
            <a:stretch>
              <a:fillRect/>
            </a:stretch>
          </p:blipFill>
          <p:spPr bwMode="auto">
            <a:xfrm>
              <a:off x="6317131" y="4627685"/>
              <a:ext cx="2498973" cy="1099038"/>
            </a:xfrm>
            <a:prstGeom prst="rect">
              <a:avLst/>
            </a:prstGeom>
            <a:ln w="28575">
              <a:solidFill>
                <a:srgbClr val="0070C0"/>
              </a:solidFill>
            </a:ln>
            <a:effectLst>
              <a:outerShdw blurRad="292100" dist="139700" dir="2700000" algn="tl" rotWithShape="0">
                <a:srgbClr val="333333">
                  <a:alpha val="65000"/>
                </a:srgbClr>
              </a:outerShdw>
            </a:effectLst>
          </p:spPr>
        </p:pic>
        <p:sp>
          <p:nvSpPr>
            <p:cNvPr id="13" name="Down Arrow 12"/>
            <p:cNvSpPr/>
            <p:nvPr/>
          </p:nvSpPr>
          <p:spPr>
            <a:xfrm>
              <a:off x="7477063" y="4108938"/>
              <a:ext cx="202781" cy="422031"/>
            </a:xfrm>
            <a:prstGeom prst="down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400800" y="6019800"/>
              <a:ext cx="2362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rgbClr val="FFFF00"/>
                  </a:solidFill>
                </a:rPr>
                <a:t>#3</a:t>
              </a:r>
              <a:r>
                <a:rPr lang="en-US" sz="1200" smtClean="0"/>
                <a:t>: A function binds to its scope, not to the current variables and their values found in the scope.</a:t>
              </a:r>
              <a:endParaRPr lang="en-US" sz="1200"/>
            </a:p>
          </p:txBody>
        </p:sp>
      </p:gr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closure</a:t>
            </a:r>
            <a:endParaRPr lang="en-US"/>
          </a:p>
        </p:txBody>
      </p:sp>
      <p:grpSp>
        <p:nvGrpSpPr>
          <p:cNvPr id="13" name="Group 12"/>
          <p:cNvGrpSpPr/>
          <p:nvPr/>
        </p:nvGrpSpPr>
        <p:grpSpPr>
          <a:xfrm>
            <a:off x="838200" y="1447800"/>
            <a:ext cx="2743200" cy="5181600"/>
            <a:chOff x="838200" y="1447800"/>
            <a:chExt cx="2743200" cy="5181600"/>
          </a:xfrm>
        </p:grpSpPr>
        <p:pic>
          <p:nvPicPr>
            <p:cNvPr id="4098" name="Picture 2"/>
            <p:cNvPicPr>
              <a:picLocks noChangeAspect="1" noChangeArrowheads="1"/>
            </p:cNvPicPr>
            <p:nvPr/>
          </p:nvPicPr>
          <p:blipFill>
            <a:blip r:embed="rId2" cstate="print"/>
            <a:srcRect/>
            <a:stretch>
              <a:fillRect/>
            </a:stretch>
          </p:blipFill>
          <p:spPr bwMode="auto">
            <a:xfrm>
              <a:off x="838200" y="1447800"/>
              <a:ext cx="2743200" cy="2386304"/>
            </a:xfrm>
            <a:prstGeom prst="rect">
              <a:avLst/>
            </a:prstGeom>
            <a:ln w="28575">
              <a:solidFill>
                <a:srgbClr val="0070C0"/>
              </a:solidFill>
            </a:ln>
            <a:effectLst>
              <a:outerShdw blurRad="292100" dist="139700" dir="2700000" algn="tl" rotWithShape="0">
                <a:srgbClr val="333333">
                  <a:alpha val="65000"/>
                </a:srgbClr>
              </a:outerShdw>
            </a:effectLst>
          </p:spPr>
        </p:pic>
        <p:pic>
          <p:nvPicPr>
            <p:cNvPr id="4099" name="Picture 3"/>
            <p:cNvPicPr>
              <a:picLocks noChangeAspect="1" noChangeArrowheads="1"/>
            </p:cNvPicPr>
            <p:nvPr/>
          </p:nvPicPr>
          <p:blipFill>
            <a:blip r:embed="rId3" cstate="print">
              <a:duotone>
                <a:prstClr val="black"/>
                <a:schemeClr val="accent6">
                  <a:lumMod val="20000"/>
                  <a:lumOff val="80000"/>
                  <a:tint val="45000"/>
                  <a:satMod val="400000"/>
                </a:schemeClr>
              </a:duotone>
            </a:blip>
            <a:srcRect/>
            <a:stretch>
              <a:fillRect/>
            </a:stretch>
          </p:blipFill>
          <p:spPr bwMode="auto">
            <a:xfrm>
              <a:off x="1219200" y="4343400"/>
              <a:ext cx="1868455" cy="1658516"/>
            </a:xfrm>
            <a:prstGeom prst="rect">
              <a:avLst/>
            </a:prstGeom>
            <a:ln w="28575">
              <a:solidFill>
                <a:srgbClr val="0070C0"/>
              </a:solidFill>
            </a:ln>
            <a:effectLst>
              <a:outerShdw blurRad="292100" dist="139700" dir="2700000" algn="tl" rotWithShape="0">
                <a:srgbClr val="333333">
                  <a:alpha val="65000"/>
                </a:srgbClr>
              </a:outerShdw>
            </a:effectLst>
          </p:spPr>
        </p:pic>
        <p:sp>
          <p:nvSpPr>
            <p:cNvPr id="5" name="Rectangle 4"/>
            <p:cNvSpPr/>
            <p:nvPr/>
          </p:nvSpPr>
          <p:spPr>
            <a:xfrm>
              <a:off x="940038" y="6248400"/>
              <a:ext cx="2362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rgbClr val="FFFF00"/>
                  </a:solidFill>
                </a:rPr>
                <a:t>#1</a:t>
              </a:r>
              <a:r>
                <a:rPr lang="en-US" sz="1200" smtClean="0"/>
                <a:t>: getter/setter functions</a:t>
              </a:r>
              <a:endParaRPr lang="en-US" sz="1200"/>
            </a:p>
          </p:txBody>
        </p:sp>
        <p:sp>
          <p:nvSpPr>
            <p:cNvPr id="11" name="Down Arrow 10"/>
            <p:cNvSpPr/>
            <p:nvPr/>
          </p:nvSpPr>
          <p:spPr>
            <a:xfrm>
              <a:off x="2057400" y="3886200"/>
              <a:ext cx="202781" cy="422031"/>
            </a:xfrm>
            <a:prstGeom prst="down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4724400" y="1614196"/>
            <a:ext cx="3603948" cy="5015204"/>
            <a:chOff x="5235252" y="1614196"/>
            <a:chExt cx="3603948" cy="5015204"/>
          </a:xfrm>
        </p:grpSpPr>
        <p:pic>
          <p:nvPicPr>
            <p:cNvPr id="8" name="Picture 4"/>
            <p:cNvPicPr>
              <a:picLocks noChangeAspect="1" noChangeArrowheads="1"/>
            </p:cNvPicPr>
            <p:nvPr/>
          </p:nvPicPr>
          <p:blipFill>
            <a:blip r:embed="rId4" cstate="print"/>
            <a:srcRect/>
            <a:stretch>
              <a:fillRect/>
            </a:stretch>
          </p:blipFill>
          <p:spPr bwMode="auto">
            <a:xfrm>
              <a:off x="5885284" y="1614196"/>
              <a:ext cx="2218353" cy="1497563"/>
            </a:xfrm>
            <a:prstGeom prst="rect">
              <a:avLst/>
            </a:prstGeom>
            <a:ln w="28575">
              <a:solidFill>
                <a:srgbClr val="0070C0"/>
              </a:solidFill>
            </a:ln>
            <a:effectLst>
              <a:outerShdw blurRad="292100" dist="139700" dir="2700000" algn="tl" rotWithShape="0">
                <a:srgbClr val="333333">
                  <a:alpha val="65000"/>
                </a:srgbClr>
              </a:outerShdw>
            </a:effectLst>
          </p:spPr>
        </p:pic>
        <p:pic>
          <p:nvPicPr>
            <p:cNvPr id="9" name="Picture 5"/>
            <p:cNvPicPr>
              <a:picLocks noChangeAspect="1" noChangeArrowheads="1"/>
            </p:cNvPicPr>
            <p:nvPr/>
          </p:nvPicPr>
          <p:blipFill>
            <a:blip r:embed="rId5" cstate="print">
              <a:duotone>
                <a:prstClr val="black"/>
                <a:schemeClr val="accent6">
                  <a:lumMod val="20000"/>
                  <a:lumOff val="80000"/>
                  <a:tint val="45000"/>
                  <a:satMod val="400000"/>
                </a:schemeClr>
              </a:duotone>
            </a:blip>
            <a:srcRect/>
            <a:stretch>
              <a:fillRect/>
            </a:stretch>
          </p:blipFill>
          <p:spPr bwMode="auto">
            <a:xfrm>
              <a:off x="5235252" y="3733800"/>
              <a:ext cx="3603948" cy="2213944"/>
            </a:xfrm>
            <a:prstGeom prst="rect">
              <a:avLst/>
            </a:prstGeom>
            <a:ln w="28575">
              <a:solidFill>
                <a:srgbClr val="0070C0"/>
              </a:solidFill>
            </a:ln>
            <a:effectLst>
              <a:outerShdw blurRad="292100" dist="139700" dir="2700000" algn="tl" rotWithShape="0">
                <a:srgbClr val="333333">
                  <a:alpha val="65000"/>
                </a:srgbClr>
              </a:outerShdw>
            </a:effectLst>
          </p:spPr>
        </p:pic>
        <p:sp>
          <p:nvSpPr>
            <p:cNvPr id="10" name="Down Arrow 9"/>
            <p:cNvSpPr/>
            <p:nvPr/>
          </p:nvSpPr>
          <p:spPr>
            <a:xfrm>
              <a:off x="6934200" y="3200400"/>
              <a:ext cx="202781" cy="422031"/>
            </a:xfrm>
            <a:prstGeom prst="down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867400" y="6248400"/>
              <a:ext cx="2362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rgbClr val="FFFF00"/>
                  </a:solidFill>
                </a:rPr>
                <a:t>#2</a:t>
              </a:r>
              <a:r>
                <a:rPr lang="en-US" sz="1200" smtClean="0"/>
                <a:t>: Iterator functionality</a:t>
              </a:r>
              <a:endParaRPr lang="en-US" sz="1200"/>
            </a:p>
          </p:txBody>
        </p:sp>
      </p:gr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 to JavaScript (cont.)</a:t>
            </a:r>
            <a:endParaRPr lang="en-US"/>
          </a:p>
        </p:txBody>
      </p:sp>
      <p:sp>
        <p:nvSpPr>
          <p:cNvPr id="3" name="Content Placeholder 2"/>
          <p:cNvSpPr>
            <a:spLocks noGrp="1"/>
          </p:cNvSpPr>
          <p:nvPr>
            <p:ph idx="1"/>
          </p:nvPr>
        </p:nvSpPr>
        <p:spPr/>
        <p:txBody>
          <a:bodyPr>
            <a:normAutofit fontScale="77500" lnSpcReduction="20000"/>
          </a:bodyPr>
          <a:lstStyle/>
          <a:p>
            <a:r>
              <a:rPr lang="en-US"/>
              <a:t>Applications:</a:t>
            </a:r>
          </a:p>
          <a:p>
            <a:pPr lvl="1"/>
            <a:r>
              <a:rPr lang="en-US"/>
              <a:t>Create rich and powerful web </a:t>
            </a:r>
            <a:r>
              <a:rPr lang="en-US" smtClean="0"/>
              <a:t>apps (</a:t>
            </a:r>
            <a:r>
              <a:rPr lang="en-US"/>
              <a:t>i.e. Gmail)</a:t>
            </a:r>
          </a:p>
          <a:p>
            <a:pPr lvl="1"/>
            <a:r>
              <a:rPr lang="en-US"/>
              <a:t>Write server-side code such as ASP scripts or, for example, code that is run </a:t>
            </a:r>
            <a:r>
              <a:rPr lang="en-US" smtClean="0"/>
              <a:t>using </a:t>
            </a:r>
            <a:r>
              <a:rPr lang="en-US"/>
              <a:t>Rhino (a JavaScript engine written in Java) </a:t>
            </a:r>
            <a:endParaRPr lang="en-US" smtClean="0"/>
          </a:p>
          <a:p>
            <a:pPr lvl="1"/>
            <a:r>
              <a:rPr lang="en-US" smtClean="0"/>
              <a:t>Create </a:t>
            </a:r>
            <a:r>
              <a:rPr lang="en-US"/>
              <a:t>rich media </a:t>
            </a:r>
            <a:r>
              <a:rPr lang="en-US" smtClean="0"/>
              <a:t>apps (</a:t>
            </a:r>
            <a:r>
              <a:rPr lang="en-US"/>
              <a:t>Flash, Flex) using ActionScript</a:t>
            </a:r>
          </a:p>
          <a:p>
            <a:pPr lvl="1"/>
            <a:r>
              <a:rPr lang="en-US"/>
              <a:t>Write scripts that automate administrative tasks on your Windows desktop, </a:t>
            </a:r>
            <a:r>
              <a:rPr lang="en-US" smtClean="0"/>
              <a:t>using </a:t>
            </a:r>
            <a:r>
              <a:rPr lang="en-US"/>
              <a:t>Windows Scripting </a:t>
            </a:r>
            <a:r>
              <a:rPr lang="en-US" smtClean="0"/>
              <a:t>Hosts</a:t>
            </a:r>
          </a:p>
          <a:p>
            <a:pPr lvl="1"/>
            <a:r>
              <a:rPr lang="en-US"/>
              <a:t>Write extensions/plugins for a plethora of desktop application such as </a:t>
            </a:r>
            <a:r>
              <a:rPr lang="en-US" smtClean="0"/>
              <a:t>Firefox</a:t>
            </a:r>
            <a:r>
              <a:rPr lang="en-US"/>
              <a:t>, Dreamweaver, and Fiddler</a:t>
            </a:r>
          </a:p>
          <a:p>
            <a:pPr lvl="1"/>
            <a:r>
              <a:rPr lang="en-US"/>
              <a:t>Create web </a:t>
            </a:r>
            <a:r>
              <a:rPr lang="en-US" smtClean="0"/>
              <a:t>apps that </a:t>
            </a:r>
            <a:r>
              <a:rPr lang="en-US"/>
              <a:t>store information in an off-line database on the </a:t>
            </a:r>
            <a:r>
              <a:rPr lang="en-US" smtClean="0"/>
              <a:t>user's </a:t>
            </a:r>
            <a:r>
              <a:rPr lang="en-US"/>
              <a:t>desktop, using Google Gears </a:t>
            </a:r>
          </a:p>
          <a:p>
            <a:pPr lvl="1"/>
            <a:r>
              <a:rPr lang="en-US"/>
              <a:t>Create Yahoo! Widgets, Mac Dashboard widgets, or Adobe Air </a:t>
            </a:r>
            <a:r>
              <a:rPr lang="en-US" smtClean="0"/>
              <a:t>apps that </a:t>
            </a:r>
            <a:r>
              <a:rPr lang="en-US"/>
              <a:t>run on your desktop </a:t>
            </a:r>
            <a:endParaRPr lang="en-US" smtClean="0"/>
          </a:p>
          <a:p>
            <a:pPr lvl="1"/>
            <a:r>
              <a:rPr lang="en-US" smtClean="0"/>
              <a:t>etc.</a:t>
            </a:r>
          </a:p>
          <a:p>
            <a:endParaRPr lang="en-US"/>
          </a:p>
        </p:txBody>
      </p:sp>
    </p:spTree>
    <p:extLst>
      <p:ext uri="{BB962C8B-B14F-4D97-AF65-F5344CB8AC3E}">
        <p14:creationId xmlns:p14="http://schemas.microsoft.com/office/powerpoint/2010/main" xmlns="" val="2731993375"/>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Quiz</a:t>
            </a:r>
            <a:endParaRPr lang="en-US"/>
          </a:p>
        </p:txBody>
      </p:sp>
      <p:sp>
        <p:nvSpPr>
          <p:cNvPr id="3" name="Content Placeholder 2"/>
          <p:cNvSpPr>
            <a:spLocks noGrp="1"/>
          </p:cNvSpPr>
          <p:nvPr>
            <p:ph idx="1"/>
          </p:nvPr>
        </p:nvSpPr>
        <p:spPr/>
        <p:txBody>
          <a:bodyPr>
            <a:normAutofit fontScale="85000" lnSpcReduction="10000"/>
          </a:bodyPr>
          <a:lstStyle/>
          <a:p>
            <a:r>
              <a:rPr lang="en-US"/>
              <a:t>Write function </a:t>
            </a:r>
            <a:r>
              <a:rPr lang="en-US" b="1"/>
              <a:t>getRGB() </a:t>
            </a:r>
            <a:r>
              <a:rPr lang="en-US"/>
              <a:t>that converts a hexadecimal color like "#0000FF</a:t>
            </a:r>
            <a:r>
              <a:rPr lang="en-US" smtClean="0"/>
              <a:t>“, </a:t>
            </a:r>
            <a:r>
              <a:rPr lang="en-US"/>
              <a:t>into its RGB representation </a:t>
            </a:r>
            <a:r>
              <a:rPr lang="en-US" smtClean="0"/>
              <a:t> "</a:t>
            </a:r>
            <a:r>
              <a:rPr lang="en-US"/>
              <a:t>rgb(0, 0, 255</a:t>
            </a:r>
            <a:r>
              <a:rPr lang="en-US" smtClean="0"/>
              <a:t>)". Test it with this:</a:t>
            </a:r>
          </a:p>
          <a:p>
            <a:pPr marL="800100" lvl="2" indent="0">
              <a:buNone/>
            </a:pPr>
            <a:r>
              <a:rPr lang="en-US" smtClean="0"/>
              <a:t>&gt;&gt;&gt; </a:t>
            </a:r>
            <a:r>
              <a:rPr lang="en-US" smtClean="0">
                <a:solidFill>
                  <a:srgbClr val="0070C0"/>
                </a:solidFill>
              </a:rPr>
              <a:t>var a = getRGB("#00FF00"); </a:t>
            </a:r>
          </a:p>
          <a:p>
            <a:pPr marL="800100" lvl="2" indent="0">
              <a:buNone/>
            </a:pPr>
            <a:r>
              <a:rPr lang="en-US" smtClean="0"/>
              <a:t>&gt;&gt;&gt; </a:t>
            </a:r>
            <a:r>
              <a:rPr lang="en-US">
                <a:solidFill>
                  <a:srgbClr val="0070C0"/>
                </a:solidFill>
              </a:rPr>
              <a:t>a; </a:t>
            </a:r>
          </a:p>
          <a:p>
            <a:pPr marL="800100" lvl="2" indent="0">
              <a:buNone/>
            </a:pPr>
            <a:r>
              <a:rPr lang="en-US" b="1"/>
              <a:t>"</a:t>
            </a:r>
            <a:r>
              <a:rPr lang="en-US" b="1" smtClean="0"/>
              <a:t>rgb(0</a:t>
            </a:r>
            <a:r>
              <a:rPr lang="en-US" b="1"/>
              <a:t>, 255, 0)"</a:t>
            </a:r>
          </a:p>
          <a:p>
            <a:r>
              <a:rPr lang="en-US"/>
              <a:t>What does each of these lines print in the console? </a:t>
            </a:r>
          </a:p>
          <a:p>
            <a:pPr marL="800100" lvl="2" indent="0">
              <a:buNone/>
            </a:pPr>
            <a:r>
              <a:rPr lang="en-US" smtClean="0"/>
              <a:t>&gt;&gt;&gt; </a:t>
            </a:r>
            <a:r>
              <a:rPr lang="en-US" smtClean="0">
                <a:solidFill>
                  <a:srgbClr val="0070C0"/>
                </a:solidFill>
              </a:rPr>
              <a:t>parseInt(1e1</a:t>
            </a:r>
            <a:r>
              <a:rPr lang="en-US">
                <a:solidFill>
                  <a:srgbClr val="0070C0"/>
                </a:solidFill>
              </a:rPr>
              <a:t>)</a:t>
            </a:r>
          </a:p>
          <a:p>
            <a:pPr marL="800100" lvl="2" indent="0">
              <a:buNone/>
            </a:pPr>
            <a:r>
              <a:rPr lang="en-US" smtClean="0"/>
              <a:t>&gt;&gt;&gt; </a:t>
            </a:r>
            <a:r>
              <a:rPr lang="en-US" smtClean="0">
                <a:solidFill>
                  <a:srgbClr val="0070C0"/>
                </a:solidFill>
              </a:rPr>
              <a:t>parseInt</a:t>
            </a:r>
            <a:r>
              <a:rPr lang="en-US">
                <a:solidFill>
                  <a:srgbClr val="0070C0"/>
                </a:solidFill>
              </a:rPr>
              <a:t>('1e1')</a:t>
            </a:r>
          </a:p>
          <a:p>
            <a:pPr marL="800100" lvl="2" indent="0">
              <a:buNone/>
            </a:pPr>
            <a:r>
              <a:rPr lang="en-US" smtClean="0"/>
              <a:t>&gt;&gt;&gt; </a:t>
            </a:r>
            <a:r>
              <a:rPr lang="en-US" smtClean="0">
                <a:solidFill>
                  <a:srgbClr val="0070C0"/>
                </a:solidFill>
              </a:rPr>
              <a:t>parseFloat</a:t>
            </a:r>
            <a:r>
              <a:rPr lang="en-US">
                <a:solidFill>
                  <a:srgbClr val="0070C0"/>
                </a:solidFill>
              </a:rPr>
              <a:t>('1e1')</a:t>
            </a:r>
          </a:p>
          <a:p>
            <a:pPr marL="800100" lvl="2" indent="0">
              <a:buNone/>
            </a:pPr>
            <a:r>
              <a:rPr lang="en-US" smtClean="0"/>
              <a:t>&gt;&gt;&gt; </a:t>
            </a:r>
            <a:r>
              <a:rPr lang="en-US" smtClean="0">
                <a:solidFill>
                  <a:srgbClr val="0070C0"/>
                </a:solidFill>
              </a:rPr>
              <a:t>isFinite(0/10</a:t>
            </a:r>
            <a:r>
              <a:rPr lang="en-US">
                <a:solidFill>
                  <a:srgbClr val="0070C0"/>
                </a:solidFill>
              </a:rPr>
              <a:t>)</a:t>
            </a:r>
          </a:p>
          <a:p>
            <a:pPr marL="800100" lvl="2" indent="0">
              <a:buNone/>
            </a:pPr>
            <a:r>
              <a:rPr lang="en-US" smtClean="0"/>
              <a:t>&gt;&gt;&gt; </a:t>
            </a:r>
            <a:r>
              <a:rPr lang="en-US" smtClean="0">
                <a:solidFill>
                  <a:srgbClr val="0070C0"/>
                </a:solidFill>
              </a:rPr>
              <a:t>isFinite(20/0</a:t>
            </a:r>
            <a:r>
              <a:rPr lang="en-US">
                <a:solidFill>
                  <a:srgbClr val="0070C0"/>
                </a:solidFill>
              </a:rPr>
              <a:t>)</a:t>
            </a:r>
          </a:p>
          <a:p>
            <a:pPr marL="800100" lvl="2" indent="0">
              <a:buNone/>
            </a:pPr>
            <a:r>
              <a:rPr lang="en-US"/>
              <a:t>&gt;&gt;&gt; </a:t>
            </a:r>
            <a:r>
              <a:rPr lang="en-US">
                <a:solidFill>
                  <a:srgbClr val="0070C0"/>
                </a:solidFill>
              </a:rPr>
              <a:t>isNaN(parseInt(NaN));</a:t>
            </a:r>
          </a:p>
        </p:txBody>
      </p:sp>
    </p:spTree>
    <p:extLst>
      <p:ext uri="{BB962C8B-B14F-4D97-AF65-F5344CB8AC3E}">
        <p14:creationId xmlns:p14="http://schemas.microsoft.com/office/powerpoint/2010/main" xmlns="" val="909249258"/>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Quiz (cont.)</a:t>
            </a:r>
            <a:endParaRPr lang="en-US"/>
          </a:p>
        </p:txBody>
      </p:sp>
      <p:sp>
        <p:nvSpPr>
          <p:cNvPr id="3" name="Content Placeholder 2"/>
          <p:cNvSpPr>
            <a:spLocks noGrp="1"/>
          </p:cNvSpPr>
          <p:nvPr>
            <p:ph idx="1"/>
          </p:nvPr>
        </p:nvSpPr>
        <p:spPr/>
        <p:txBody>
          <a:bodyPr>
            <a:normAutofit fontScale="77500" lnSpcReduction="20000"/>
          </a:bodyPr>
          <a:lstStyle/>
          <a:p>
            <a:r>
              <a:rPr lang="en-US" smtClean="0"/>
              <a:t>What </a:t>
            </a:r>
            <a:r>
              <a:rPr lang="en-US"/>
              <a:t>does this following code alert()?</a:t>
            </a:r>
          </a:p>
          <a:p>
            <a:pPr marL="800100" lvl="2" indent="0">
              <a:buNone/>
            </a:pPr>
            <a:r>
              <a:rPr lang="en-US">
                <a:solidFill>
                  <a:srgbClr val="0070C0"/>
                </a:solidFill>
              </a:rPr>
              <a:t>var a = 1;</a:t>
            </a:r>
          </a:p>
          <a:p>
            <a:pPr marL="800100" lvl="2" indent="0">
              <a:buNone/>
            </a:pPr>
            <a:r>
              <a:rPr lang="en-US">
                <a:solidFill>
                  <a:srgbClr val="0070C0"/>
                </a:solidFill>
              </a:rPr>
              <a:t>function f() {</a:t>
            </a:r>
          </a:p>
          <a:p>
            <a:pPr marL="800100" lvl="2" indent="0">
              <a:buNone/>
            </a:pPr>
            <a:r>
              <a:rPr lang="en-US">
                <a:solidFill>
                  <a:srgbClr val="0070C0"/>
                </a:solidFill>
              </a:rPr>
              <a:t>   var a = 2;</a:t>
            </a:r>
          </a:p>
          <a:p>
            <a:pPr marL="800100" lvl="2" indent="0">
              <a:buNone/>
            </a:pPr>
            <a:r>
              <a:rPr lang="en-US">
                <a:solidFill>
                  <a:srgbClr val="0070C0"/>
                </a:solidFill>
              </a:rPr>
              <a:t>   function n() </a:t>
            </a:r>
            <a:r>
              <a:rPr lang="en-US" smtClean="0">
                <a:solidFill>
                  <a:srgbClr val="0070C0"/>
                </a:solidFill>
              </a:rPr>
              <a:t> {alert(a);}</a:t>
            </a:r>
            <a:endParaRPr lang="en-US">
              <a:solidFill>
                <a:srgbClr val="0070C0"/>
              </a:solidFill>
            </a:endParaRPr>
          </a:p>
          <a:p>
            <a:pPr marL="800100" lvl="2" indent="0">
              <a:buNone/>
            </a:pPr>
            <a:r>
              <a:rPr lang="en-US">
                <a:solidFill>
                  <a:srgbClr val="0070C0"/>
                </a:solidFill>
              </a:rPr>
              <a:t>   n();</a:t>
            </a:r>
          </a:p>
          <a:p>
            <a:pPr marL="800100" lvl="2" indent="0">
              <a:buNone/>
            </a:pPr>
            <a:r>
              <a:rPr lang="en-US">
                <a:solidFill>
                  <a:srgbClr val="0070C0"/>
                </a:solidFill>
              </a:rPr>
              <a:t>}</a:t>
            </a:r>
          </a:p>
          <a:p>
            <a:pPr marL="800100" lvl="2" indent="0">
              <a:buNone/>
            </a:pPr>
            <a:r>
              <a:rPr lang="en-US">
                <a:solidFill>
                  <a:srgbClr val="0070C0"/>
                </a:solidFill>
              </a:rPr>
              <a:t>f(); </a:t>
            </a:r>
          </a:p>
          <a:p>
            <a:r>
              <a:rPr lang="en-US" smtClean="0"/>
              <a:t>All </a:t>
            </a:r>
            <a:r>
              <a:rPr lang="en-US"/>
              <a:t>these examples alert "Boo!". Can you explain why? </a:t>
            </a:r>
          </a:p>
          <a:p>
            <a:pPr marL="800100" lvl="2" indent="0">
              <a:buNone/>
            </a:pPr>
            <a:r>
              <a:rPr lang="en-US" b="1" smtClean="0"/>
              <a:t>1. </a:t>
            </a:r>
            <a:r>
              <a:rPr lang="en-US" smtClean="0">
                <a:solidFill>
                  <a:srgbClr val="0070C0"/>
                </a:solidFill>
              </a:rPr>
              <a:t>var f = alert; </a:t>
            </a:r>
          </a:p>
          <a:p>
            <a:pPr marL="800100" lvl="2" indent="0">
              <a:buNone/>
            </a:pPr>
            <a:r>
              <a:rPr lang="en-US" smtClean="0">
                <a:solidFill>
                  <a:srgbClr val="0070C0"/>
                </a:solidFill>
              </a:rPr>
              <a:t>    eval('f("Boo!")');</a:t>
            </a:r>
          </a:p>
          <a:p>
            <a:pPr marL="800100" lvl="2" indent="0">
              <a:buNone/>
            </a:pPr>
            <a:r>
              <a:rPr lang="en-US" b="1" smtClean="0"/>
              <a:t>2. </a:t>
            </a:r>
            <a:r>
              <a:rPr lang="en-US" smtClean="0">
                <a:solidFill>
                  <a:srgbClr val="0070C0"/>
                </a:solidFill>
              </a:rPr>
              <a:t>var e;</a:t>
            </a:r>
          </a:p>
          <a:p>
            <a:pPr marL="800100" lvl="2" indent="0">
              <a:buNone/>
            </a:pPr>
            <a:r>
              <a:rPr lang="en-US" smtClean="0">
                <a:solidFill>
                  <a:srgbClr val="0070C0"/>
                </a:solidFill>
              </a:rPr>
              <a:t>    var f = alert;</a:t>
            </a:r>
          </a:p>
          <a:p>
            <a:pPr marL="800100" lvl="2" indent="0">
              <a:buNone/>
            </a:pPr>
            <a:r>
              <a:rPr lang="en-US" smtClean="0">
                <a:solidFill>
                  <a:srgbClr val="0070C0"/>
                </a:solidFill>
              </a:rPr>
              <a:t>    eval('e=f')('Boo!'); </a:t>
            </a:r>
          </a:p>
          <a:p>
            <a:pPr marL="800100" lvl="2" indent="0">
              <a:buNone/>
            </a:pPr>
            <a:r>
              <a:rPr lang="en-US" b="1" smtClean="0"/>
              <a:t>3. </a:t>
            </a:r>
            <a:r>
              <a:rPr lang="en-US" smtClean="0">
                <a:solidFill>
                  <a:srgbClr val="0070C0"/>
                </a:solidFill>
              </a:rPr>
              <a:t>(function() {return alert;}) () ('Boo!');</a:t>
            </a:r>
            <a:endParaRPr lang="en-US">
              <a:solidFill>
                <a:srgbClr val="0070C0"/>
              </a:solidFill>
            </a:endParaRPr>
          </a:p>
        </p:txBody>
      </p:sp>
    </p:spTree>
    <p:extLst>
      <p:ext uri="{BB962C8B-B14F-4D97-AF65-F5344CB8AC3E}">
        <p14:creationId xmlns:p14="http://schemas.microsoft.com/office/powerpoint/2010/main" xmlns="" val="3849617524"/>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TO-DO list</a:t>
            </a:r>
            <a:endParaRPr lang="en-US"/>
          </a:p>
        </p:txBody>
      </p:sp>
      <p:sp>
        <p:nvSpPr>
          <p:cNvPr id="3" name="Content Placeholder 2"/>
          <p:cNvSpPr>
            <a:spLocks noGrp="1"/>
          </p:cNvSpPr>
          <p:nvPr>
            <p:ph idx="1"/>
          </p:nvPr>
        </p:nvSpPr>
        <p:spPr/>
        <p:txBody>
          <a:bodyPr>
            <a:normAutofit lnSpcReduction="10000"/>
          </a:bodyPr>
          <a:lstStyle/>
          <a:p>
            <a:r>
              <a:rPr lang="en-US" b="1" smtClean="0">
                <a:solidFill>
                  <a:srgbClr val="0070C0"/>
                </a:solidFill>
              </a:rPr>
              <a:t>…</a:t>
            </a:r>
          </a:p>
          <a:p>
            <a:r>
              <a:rPr lang="en-US" b="1" smtClean="0">
                <a:solidFill>
                  <a:srgbClr val="0070C0"/>
                </a:solidFill>
              </a:rPr>
              <a:t>Delve into JavaScript’s core concepts and concerns</a:t>
            </a:r>
          </a:p>
          <a:p>
            <a:pPr lvl="1"/>
            <a:r>
              <a:rPr lang="en-US" strike="sngStrike" smtClean="0"/>
              <a:t>Function</a:t>
            </a:r>
            <a:endParaRPr lang="en-US" strike="sngStrike"/>
          </a:p>
          <a:p>
            <a:pPr lvl="1"/>
            <a:r>
              <a:rPr lang="en-US" b="1">
                <a:solidFill>
                  <a:srgbClr val="0070C0"/>
                </a:solidFill>
              </a:rPr>
              <a:t>Object</a:t>
            </a:r>
          </a:p>
          <a:p>
            <a:pPr lvl="1"/>
            <a:r>
              <a:rPr lang="en-US">
                <a:solidFill>
                  <a:schemeClr val="bg1">
                    <a:lumMod val="65000"/>
                  </a:schemeClr>
                </a:solidFill>
              </a:rPr>
              <a:t>Prototype</a:t>
            </a:r>
          </a:p>
          <a:p>
            <a:pPr lvl="1"/>
            <a:r>
              <a:rPr lang="en-US">
                <a:solidFill>
                  <a:schemeClr val="bg1">
                    <a:lumMod val="65000"/>
                  </a:schemeClr>
                </a:solidFill>
              </a:rPr>
              <a:t>Inheritance</a:t>
            </a:r>
          </a:p>
          <a:p>
            <a:pPr lvl="1"/>
            <a:r>
              <a:rPr lang="en-US" smtClean="0">
                <a:solidFill>
                  <a:schemeClr val="bg1">
                    <a:lumMod val="65000"/>
                  </a:schemeClr>
                </a:solidFill>
              </a:rPr>
              <a:t>Browser </a:t>
            </a:r>
            <a:r>
              <a:rPr lang="en-US">
                <a:solidFill>
                  <a:schemeClr val="bg1">
                    <a:lumMod val="65000"/>
                  </a:schemeClr>
                </a:solidFill>
              </a:rPr>
              <a:t>environment</a:t>
            </a:r>
          </a:p>
          <a:p>
            <a:pPr lvl="1"/>
            <a:r>
              <a:rPr lang="en-US">
                <a:solidFill>
                  <a:schemeClr val="bg1">
                    <a:lumMod val="65000"/>
                  </a:schemeClr>
                </a:solidFill>
              </a:rPr>
              <a:t>Coding and design patterns</a:t>
            </a:r>
          </a:p>
          <a:p>
            <a:endParaRPr lang="en-US" b="1" smtClean="0">
              <a:solidFill>
                <a:srgbClr val="0070C0"/>
              </a:solidFill>
            </a:endParaRPr>
          </a:p>
          <a:p>
            <a:endParaRPr lang="en-US" b="1" smtClean="0">
              <a:solidFill>
                <a:srgbClr val="0070C0"/>
              </a:solidFill>
            </a:endParaRPr>
          </a:p>
          <a:p>
            <a:endParaRPr lang="en-US"/>
          </a:p>
        </p:txBody>
      </p:sp>
    </p:spTree>
    <p:extLst>
      <p:ext uri="{BB962C8B-B14F-4D97-AF65-F5344CB8AC3E}">
        <p14:creationId xmlns:p14="http://schemas.microsoft.com/office/powerpoint/2010/main" xmlns="" val="249149350"/>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a:t>
            </a:r>
            <a:endParaRPr lang="en-US"/>
          </a:p>
        </p:txBody>
      </p:sp>
      <p:sp>
        <p:nvSpPr>
          <p:cNvPr id="3" name="Content Placeholder 2"/>
          <p:cNvSpPr>
            <a:spLocks noGrp="1"/>
          </p:cNvSpPr>
          <p:nvPr>
            <p:ph idx="1"/>
          </p:nvPr>
        </p:nvSpPr>
        <p:spPr/>
        <p:txBody>
          <a:bodyPr>
            <a:normAutofit/>
          </a:bodyPr>
          <a:lstStyle/>
          <a:p>
            <a:r>
              <a:rPr lang="en-US" smtClean="0"/>
              <a:t>Objects vs. arrays</a:t>
            </a:r>
          </a:p>
          <a:p>
            <a:r>
              <a:rPr lang="en-US" smtClean="0"/>
              <a:t>What to do with objects:</a:t>
            </a:r>
          </a:p>
          <a:p>
            <a:pPr lvl="1"/>
            <a:r>
              <a:rPr lang="en-US" smtClean="0"/>
              <a:t>Create, use, pass and compare them</a:t>
            </a:r>
          </a:p>
          <a:p>
            <a:pPr lvl="1"/>
            <a:r>
              <a:rPr lang="en-US" smtClean="0"/>
              <a:t>Alter their properties/methods</a:t>
            </a:r>
          </a:p>
          <a:p>
            <a:r>
              <a:rPr lang="en-US" smtClean="0"/>
              <a:t>The </a:t>
            </a:r>
            <a:r>
              <a:rPr lang="en-US" smtClean="0">
                <a:solidFill>
                  <a:srgbClr val="0070C0"/>
                </a:solidFill>
              </a:rPr>
              <a:t>this</a:t>
            </a:r>
            <a:r>
              <a:rPr lang="en-US" smtClean="0"/>
              <a:t> value and the global object</a:t>
            </a:r>
          </a:p>
          <a:p>
            <a:r>
              <a:rPr lang="en-US" smtClean="0"/>
              <a:t>Constructor functions and the </a:t>
            </a:r>
            <a:r>
              <a:rPr lang="en-US" smtClean="0">
                <a:solidFill>
                  <a:srgbClr val="0070C0"/>
                </a:solidFill>
              </a:rPr>
              <a:t>constructor</a:t>
            </a:r>
            <a:r>
              <a:rPr lang="en-US" smtClean="0"/>
              <a:t> property</a:t>
            </a:r>
          </a:p>
          <a:p>
            <a:r>
              <a:rPr lang="en-US" smtClean="0"/>
              <a:t>Built-in objects and what </a:t>
            </a:r>
            <a:r>
              <a:rPr lang="en-US"/>
              <a:t>they can do </a:t>
            </a:r>
            <a:r>
              <a:rPr lang="en-US" smtClean="0"/>
              <a:t>for you</a:t>
            </a:r>
            <a:endParaRPr lang="en-US"/>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Objects vs. arrays</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xmlns="" val="3522397325"/>
              </p:ext>
            </p:extLst>
          </p:nvPr>
        </p:nvGraphicFramePr>
        <p:xfrm>
          <a:off x="457200" y="1991360"/>
          <a:ext cx="8229600" cy="3581400"/>
        </p:xfrm>
        <a:graphic>
          <a:graphicData uri="http://schemas.openxmlformats.org/drawingml/2006/table">
            <a:tbl>
              <a:tblPr firstRow="1" bandRow="1">
                <a:effectLst>
                  <a:outerShdw blurRad="50800" dist="38100" dir="2700000" algn="tl" rotWithShape="0">
                    <a:prstClr val="black">
                      <a:alpha val="40000"/>
                    </a:prstClr>
                  </a:outerShdw>
                </a:effectLst>
                <a:tableStyleId>{69012ECD-51FC-41F1-AA8D-1B2483CD663E}</a:tableStyleId>
              </a:tblPr>
              <a:tblGrid>
                <a:gridCol w="2057400"/>
                <a:gridCol w="3124200"/>
                <a:gridCol w="3048000"/>
              </a:tblGrid>
              <a:tr h="370840">
                <a:tc>
                  <a:txBody>
                    <a:bodyPr/>
                    <a:lstStyle/>
                    <a:p>
                      <a:endParaRPr lang="en-US"/>
                    </a:p>
                  </a:txBody>
                  <a:tcPr/>
                </a:tc>
                <a:tc>
                  <a:txBody>
                    <a:bodyPr/>
                    <a:lstStyle/>
                    <a:p>
                      <a:r>
                        <a:rPr lang="en-US" smtClean="0"/>
                        <a:t>Object</a:t>
                      </a:r>
                      <a:endParaRPr lang="en-US"/>
                    </a:p>
                  </a:txBody>
                  <a:tcPr/>
                </a:tc>
                <a:tc>
                  <a:txBody>
                    <a:bodyPr/>
                    <a:lstStyle/>
                    <a:p>
                      <a:r>
                        <a:rPr lang="en-US" smtClean="0"/>
                        <a:t>Array</a:t>
                      </a:r>
                      <a:endParaRPr lang="en-US"/>
                    </a:p>
                  </a:txBody>
                  <a:tcPr/>
                </a:tc>
              </a:tr>
              <a:tr h="370840">
                <a:tc>
                  <a:txBody>
                    <a:bodyPr/>
                    <a:lstStyle/>
                    <a:p>
                      <a:r>
                        <a:rPr lang="en-US" b="1" smtClean="0"/>
                        <a:t>Concept</a:t>
                      </a:r>
                      <a:endParaRPr lang="en-US" b="1"/>
                    </a:p>
                  </a:txBody>
                  <a:tcPr/>
                </a:tc>
                <a:tc>
                  <a:txBody>
                    <a:bodyPr/>
                    <a:lstStyle/>
                    <a:p>
                      <a:r>
                        <a:rPr lang="en-US" smtClean="0"/>
                        <a:t>A list of values with custom-defined keys</a:t>
                      </a:r>
                      <a:endParaRPr lang="en-US"/>
                    </a:p>
                  </a:txBody>
                  <a:tcPr/>
                </a:tc>
                <a:tc>
                  <a:txBody>
                    <a:bodyPr/>
                    <a:lstStyle/>
                    <a:p>
                      <a:r>
                        <a:rPr lang="en-US" smtClean="0"/>
                        <a:t>A list of indexed values</a:t>
                      </a:r>
                      <a:endParaRPr lang="en-US"/>
                    </a:p>
                  </a:txBody>
                  <a:tcPr/>
                </a:tc>
              </a:tr>
              <a:tr h="370840">
                <a:tc>
                  <a:txBody>
                    <a:bodyPr/>
                    <a:lstStyle/>
                    <a:p>
                      <a:r>
                        <a:rPr lang="en-US" b="1" smtClean="0"/>
                        <a:t>Terminology</a:t>
                      </a:r>
                      <a:endParaRPr lang="en-US" b="1"/>
                    </a:p>
                  </a:txBody>
                  <a:tcPr/>
                </a:tc>
                <a:tc>
                  <a:txBody>
                    <a:bodyPr/>
                    <a:lstStyle/>
                    <a:p>
                      <a:r>
                        <a:rPr lang="en-US" smtClean="0"/>
                        <a:t>- Property</a:t>
                      </a:r>
                    </a:p>
                  </a:txBody>
                  <a:tcPr/>
                </a:tc>
                <a:tc>
                  <a:txBody>
                    <a:bodyPr/>
                    <a:lstStyle/>
                    <a:p>
                      <a:pPr>
                        <a:buFontTx/>
                        <a:buChar char="-"/>
                      </a:pPr>
                      <a:r>
                        <a:rPr lang="en-US" smtClean="0"/>
                        <a:t> Element</a:t>
                      </a:r>
                    </a:p>
                  </a:txBody>
                  <a:tcPr/>
                </a:tc>
              </a:tr>
              <a:tr h="370840">
                <a:tc>
                  <a:txBody>
                    <a:bodyPr/>
                    <a:lstStyle/>
                    <a:p>
                      <a:endParaRPr lang="en-US" b="1"/>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 Method (property that contains a function)</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 We seldom use array elements to contain functions</a:t>
                      </a:r>
                    </a:p>
                  </a:txBody>
                  <a:tcPr/>
                </a:tc>
              </a:tr>
              <a:tr h="370840">
                <a:tc>
                  <a:txBody>
                    <a:bodyPr/>
                    <a:lstStyle/>
                    <a:p>
                      <a:r>
                        <a:rPr lang="en-US" b="1" smtClean="0"/>
                        <a:t>Literal notation</a:t>
                      </a:r>
                      <a:endParaRPr lang="en-US" b="1"/>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smtClean="0">
                          <a:solidFill>
                            <a:srgbClr val="FF0000"/>
                          </a:solidFill>
                        </a:rPr>
                        <a:t>{</a:t>
                      </a:r>
                      <a:r>
                        <a:rPr lang="en-US" smtClean="0">
                          <a:solidFill>
                            <a:srgbClr val="0070C0"/>
                          </a:solidFill>
                        </a:rPr>
                        <a:t>key</a:t>
                      </a:r>
                      <a:r>
                        <a:rPr lang="en-US" b="1" smtClean="0">
                          <a:solidFill>
                            <a:srgbClr val="FF0000"/>
                          </a:solidFill>
                        </a:rPr>
                        <a:t>:</a:t>
                      </a:r>
                      <a:r>
                        <a:rPr lang="en-US" b="1" smtClean="0"/>
                        <a:t> </a:t>
                      </a:r>
                      <a:r>
                        <a:rPr lang="en-US" smtClean="0">
                          <a:solidFill>
                            <a:srgbClr val="0070C0"/>
                          </a:solidFill>
                        </a:rPr>
                        <a:t>value</a:t>
                      </a:r>
                      <a:r>
                        <a:rPr lang="en-US" b="1" smtClean="0">
                          <a:solidFill>
                            <a:srgbClr val="FF0000"/>
                          </a:solidFill>
                        </a:rPr>
                        <a:t>,</a:t>
                      </a:r>
                      <a:r>
                        <a:rPr lang="en-US" smtClean="0"/>
                        <a:t> </a:t>
                      </a:r>
                      <a:r>
                        <a:rPr lang="en-US" smtClean="0">
                          <a:solidFill>
                            <a:srgbClr val="0070C0"/>
                          </a:solidFill>
                        </a:rPr>
                        <a:t>key</a:t>
                      </a:r>
                      <a:r>
                        <a:rPr lang="en-US" b="1" smtClean="0">
                          <a:solidFill>
                            <a:srgbClr val="FF0000"/>
                          </a:solidFill>
                        </a:rPr>
                        <a:t>:</a:t>
                      </a:r>
                      <a:r>
                        <a:rPr lang="en-US" b="1" smtClean="0"/>
                        <a:t> </a:t>
                      </a:r>
                      <a:r>
                        <a:rPr lang="en-US" smtClean="0">
                          <a:solidFill>
                            <a:srgbClr val="0070C0"/>
                          </a:solidFill>
                        </a:rPr>
                        <a:t>value</a:t>
                      </a:r>
                      <a:r>
                        <a:rPr lang="en-US" b="1" smtClean="0">
                          <a:solidFill>
                            <a:srgbClr val="FF0000"/>
                          </a:solidFill>
                        </a:rPr>
                        <a:t>,</a:t>
                      </a:r>
                      <a:r>
                        <a:rPr lang="en-US" smtClean="0"/>
                        <a:t> etc.</a:t>
                      </a:r>
                      <a:r>
                        <a:rPr lang="en-US" b="1" smtClean="0">
                          <a:solidFill>
                            <a:srgbClr val="FF0000"/>
                          </a:solidFill>
                        </a:rPr>
                        <a:t>}</a:t>
                      </a:r>
                      <a:endParaRPr lang="en-US" b="1">
                        <a:solidFill>
                          <a:srgbClr val="FF0000"/>
                        </a:solidFill>
                      </a:endParaRPr>
                    </a:p>
                  </a:txBody>
                  <a:tcPr/>
                </a:tc>
                <a:tc>
                  <a:txBody>
                    <a:bodyPr/>
                    <a:lstStyle/>
                    <a:p>
                      <a:r>
                        <a:rPr lang="en-US" smtClean="0">
                          <a:solidFill>
                            <a:srgbClr val="FF0000"/>
                          </a:solidFill>
                        </a:rPr>
                        <a:t>[</a:t>
                      </a:r>
                      <a:r>
                        <a:rPr lang="en-US" smtClean="0">
                          <a:solidFill>
                            <a:srgbClr val="0070C0"/>
                          </a:solidFill>
                        </a:rPr>
                        <a:t>value</a:t>
                      </a:r>
                      <a:r>
                        <a:rPr lang="en-US" smtClean="0">
                          <a:solidFill>
                            <a:srgbClr val="FF0000"/>
                          </a:solidFill>
                        </a:rPr>
                        <a:t>,</a:t>
                      </a:r>
                      <a:r>
                        <a:rPr lang="en-US" smtClean="0"/>
                        <a:t> </a:t>
                      </a:r>
                      <a:r>
                        <a:rPr lang="en-US" smtClean="0">
                          <a:solidFill>
                            <a:srgbClr val="0070C0"/>
                          </a:solidFill>
                        </a:rPr>
                        <a:t>value</a:t>
                      </a:r>
                      <a:r>
                        <a:rPr lang="en-US" smtClean="0">
                          <a:solidFill>
                            <a:srgbClr val="FF0000"/>
                          </a:solidFill>
                        </a:rPr>
                        <a:t>,</a:t>
                      </a:r>
                      <a:r>
                        <a:rPr lang="en-US" smtClean="0"/>
                        <a:t> etc.</a:t>
                      </a:r>
                      <a:r>
                        <a:rPr lang="en-US" smtClean="0">
                          <a:solidFill>
                            <a:srgbClr val="FF0000"/>
                          </a:solidFill>
                        </a:rPr>
                        <a:t>]</a:t>
                      </a:r>
                      <a:endParaRPr lang="en-US">
                        <a:solidFill>
                          <a:srgbClr val="FF0000"/>
                        </a:solidFill>
                      </a:endParaRPr>
                    </a:p>
                  </a:txBody>
                  <a:tcPr/>
                </a:tc>
              </a:tr>
              <a:tr h="370840">
                <a:tc>
                  <a:txBody>
                    <a:bodyPr/>
                    <a:lstStyle/>
                    <a:p>
                      <a:r>
                        <a:rPr lang="en-US" b="1" smtClean="0"/>
                        <a:t>Accessing element</a:t>
                      </a:r>
                      <a:endParaRPr lang="en-US" b="1"/>
                    </a:p>
                  </a:txBody>
                  <a:tcPr/>
                </a:tc>
                <a:tc>
                  <a:txBody>
                    <a:bodyPr/>
                    <a:lstStyle/>
                    <a:p>
                      <a:r>
                        <a:rPr lang="en-US" smtClean="0"/>
                        <a:t>- Use dot notation</a:t>
                      </a:r>
                    </a:p>
                    <a:p>
                      <a:r>
                        <a:rPr lang="en-US" b="1" i="0" smtClean="0"/>
                        <a:t>E.g.</a:t>
                      </a:r>
                      <a:r>
                        <a:rPr lang="en-US" i="1" smtClean="0"/>
                        <a:t> hero.occupation</a:t>
                      </a:r>
                    </a:p>
                    <a:p>
                      <a:r>
                        <a:rPr lang="en-US" smtClean="0"/>
                        <a:t>- Use square</a:t>
                      </a:r>
                      <a:r>
                        <a:rPr lang="en-US" baseline="0" smtClean="0"/>
                        <a:t> bracket notation</a:t>
                      </a:r>
                    </a:p>
                    <a:p>
                      <a:r>
                        <a:rPr lang="en-US" b="1" i="0" baseline="0" smtClean="0"/>
                        <a:t>E.g.</a:t>
                      </a:r>
                      <a:r>
                        <a:rPr lang="en-US" i="1" baseline="0" smtClean="0"/>
                        <a:t> hero[‘occupation’]</a:t>
                      </a:r>
                      <a:endParaRPr lang="en-US" i="1" smtClean="0"/>
                    </a:p>
                  </a:txBody>
                  <a:tcPr/>
                </a:tc>
                <a:tc>
                  <a:txBody>
                    <a:bodyPr/>
                    <a:lstStyle/>
                    <a:p>
                      <a:r>
                        <a:rPr lang="en-US" smtClean="0"/>
                        <a:t>- Use square</a:t>
                      </a:r>
                      <a:r>
                        <a:rPr lang="en-US" baseline="0" smtClean="0"/>
                        <a:t> bracket notation</a:t>
                      </a:r>
                    </a:p>
                    <a:p>
                      <a:r>
                        <a:rPr lang="en-US" b="1" i="0" baseline="0" smtClean="0"/>
                        <a:t>E.g.</a:t>
                      </a:r>
                      <a:r>
                        <a:rPr lang="en-US" i="1" baseline="0" smtClean="0"/>
                        <a:t> hero[‘occupation’]</a:t>
                      </a:r>
                      <a:endParaRPr lang="en-US" i="1"/>
                    </a:p>
                  </a:txBody>
                  <a:tcPr/>
                </a:tc>
              </a:tr>
            </a:tbl>
          </a:graphicData>
        </a:graphic>
      </p:graphicFrame>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Create objects</a:t>
            </a:r>
            <a:endParaRPr lang="en-US"/>
          </a:p>
        </p:txBody>
      </p:sp>
      <p:pic>
        <p:nvPicPr>
          <p:cNvPr id="5122" name="Picture 2"/>
          <p:cNvPicPr>
            <a:picLocks noChangeAspect="1" noChangeArrowheads="1"/>
          </p:cNvPicPr>
          <p:nvPr/>
        </p:nvPicPr>
        <p:blipFill>
          <a:blip r:embed="rId2" cstate="print"/>
          <a:srcRect/>
          <a:stretch>
            <a:fillRect/>
          </a:stretch>
        </p:blipFill>
        <p:spPr bwMode="auto">
          <a:xfrm>
            <a:off x="559063" y="1905000"/>
            <a:ext cx="8121124" cy="4244752"/>
          </a:xfrm>
          <a:prstGeom prst="rect">
            <a:avLst/>
          </a:prstGeom>
          <a:ln w="28575">
            <a:solidFill>
              <a:srgbClr val="0070C0"/>
            </a:solid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Create objects (cont.)</a:t>
            </a:r>
            <a:endParaRPr lang="en-US"/>
          </a:p>
        </p:txBody>
      </p:sp>
      <p:grpSp>
        <p:nvGrpSpPr>
          <p:cNvPr id="8" name="Group 7"/>
          <p:cNvGrpSpPr/>
          <p:nvPr/>
        </p:nvGrpSpPr>
        <p:grpSpPr>
          <a:xfrm>
            <a:off x="533400" y="1752600"/>
            <a:ext cx="3733800" cy="2514600"/>
            <a:chOff x="457200" y="1524000"/>
            <a:chExt cx="3733800" cy="2514600"/>
          </a:xfrm>
        </p:grpSpPr>
        <p:pic>
          <p:nvPicPr>
            <p:cNvPr id="7170" name="Picture 2"/>
            <p:cNvPicPr>
              <a:picLocks noChangeAspect="1" noChangeArrowheads="1"/>
            </p:cNvPicPr>
            <p:nvPr/>
          </p:nvPicPr>
          <p:blipFill>
            <a:blip r:embed="rId2" cstate="print"/>
            <a:srcRect/>
            <a:stretch>
              <a:fillRect/>
            </a:stretch>
          </p:blipFill>
          <p:spPr bwMode="auto">
            <a:xfrm>
              <a:off x="457200" y="1524000"/>
              <a:ext cx="3733800" cy="2038350"/>
            </a:xfrm>
            <a:prstGeom prst="rect">
              <a:avLst/>
            </a:prstGeom>
            <a:ln w="28575">
              <a:solidFill>
                <a:srgbClr val="0070C0"/>
              </a:solidFill>
            </a:ln>
            <a:effectLst>
              <a:outerShdw blurRad="292100" dist="139700" dir="2700000" algn="tl" rotWithShape="0">
                <a:srgbClr val="333333">
                  <a:alpha val="65000"/>
                </a:srgbClr>
              </a:outerShdw>
            </a:effectLst>
          </p:spPr>
        </p:pic>
        <p:sp>
          <p:nvSpPr>
            <p:cNvPr id="5" name="Rectangle 4"/>
            <p:cNvSpPr/>
            <p:nvPr/>
          </p:nvSpPr>
          <p:spPr>
            <a:xfrm>
              <a:off x="762000" y="3657600"/>
              <a:ext cx="3048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Object can contain normal data and functions</a:t>
              </a:r>
              <a:endParaRPr lang="en-US" sz="1200"/>
            </a:p>
          </p:txBody>
        </p:sp>
      </p:grpSp>
      <p:grpSp>
        <p:nvGrpSpPr>
          <p:cNvPr id="7" name="Group 6"/>
          <p:cNvGrpSpPr/>
          <p:nvPr/>
        </p:nvGrpSpPr>
        <p:grpSpPr>
          <a:xfrm>
            <a:off x="5029200" y="3276600"/>
            <a:ext cx="3486150" cy="3124200"/>
            <a:chOff x="4648200" y="2590800"/>
            <a:chExt cx="3486150" cy="3124200"/>
          </a:xfrm>
        </p:grpSpPr>
        <p:pic>
          <p:nvPicPr>
            <p:cNvPr id="7171" name="Picture 3"/>
            <p:cNvPicPr>
              <a:picLocks noChangeAspect="1" noChangeArrowheads="1"/>
            </p:cNvPicPr>
            <p:nvPr/>
          </p:nvPicPr>
          <p:blipFill>
            <a:blip r:embed="rId3" cstate="print"/>
            <a:srcRect/>
            <a:stretch>
              <a:fillRect/>
            </a:stretch>
          </p:blipFill>
          <p:spPr bwMode="auto">
            <a:xfrm>
              <a:off x="4648200" y="2590800"/>
              <a:ext cx="3486150" cy="2676525"/>
            </a:xfrm>
            <a:prstGeom prst="rect">
              <a:avLst/>
            </a:prstGeom>
            <a:ln w="28575">
              <a:solidFill>
                <a:srgbClr val="0070C0"/>
              </a:solidFill>
            </a:ln>
            <a:effectLst>
              <a:outerShdw blurRad="292100" dist="139700" dir="2700000" algn="tl" rotWithShape="0">
                <a:srgbClr val="333333">
                  <a:alpha val="65000"/>
                </a:srgbClr>
              </a:outerShdw>
            </a:effectLst>
          </p:spPr>
        </p:pic>
        <p:sp>
          <p:nvSpPr>
            <p:cNvPr id="6" name="Rectangle 5"/>
            <p:cNvSpPr/>
            <p:nvPr/>
          </p:nvSpPr>
          <p:spPr>
            <a:xfrm>
              <a:off x="4876800" y="5334000"/>
              <a:ext cx="3048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Object can contain other objects</a:t>
              </a:r>
              <a:endParaRPr lang="en-US" sz="1200"/>
            </a:p>
          </p:txBody>
        </p:sp>
      </p:gr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Create objects – Small note</a:t>
            </a:r>
            <a:endParaRPr lang="en-US"/>
          </a:p>
        </p:txBody>
      </p:sp>
      <p:pic>
        <p:nvPicPr>
          <p:cNvPr id="6146" name="Picture 2"/>
          <p:cNvPicPr>
            <a:picLocks noChangeAspect="1" noChangeArrowheads="1"/>
          </p:cNvPicPr>
          <p:nvPr/>
        </p:nvPicPr>
        <p:blipFill>
          <a:blip r:embed="rId2" cstate="print"/>
          <a:srcRect/>
          <a:stretch>
            <a:fillRect/>
          </a:stretch>
        </p:blipFill>
        <p:spPr bwMode="auto">
          <a:xfrm>
            <a:off x="1295400" y="1382712"/>
            <a:ext cx="6553842" cy="5246688"/>
          </a:xfrm>
          <a:prstGeom prst="rect">
            <a:avLst/>
          </a:prstGeom>
          <a:ln w="28575">
            <a:solidFill>
              <a:srgbClr val="0070C0"/>
            </a:solidFill>
          </a:ln>
          <a:effectLst>
            <a:outerShdw blurRad="292100" dist="139700" dir="2700000" algn="tl" rotWithShape="0">
              <a:srgbClr val="333333">
                <a:alpha val="65000"/>
              </a:srgbClr>
            </a:outerShdw>
          </a:effectLst>
        </p:spPr>
      </p:pic>
      <p:grpSp>
        <p:nvGrpSpPr>
          <p:cNvPr id="8" name="Group 7"/>
          <p:cNvGrpSpPr/>
          <p:nvPr/>
        </p:nvGrpSpPr>
        <p:grpSpPr>
          <a:xfrm>
            <a:off x="4267200" y="5257800"/>
            <a:ext cx="4148138" cy="1276071"/>
            <a:chOff x="4267200" y="5257800"/>
            <a:chExt cx="4148138" cy="1276071"/>
          </a:xfrm>
        </p:grpSpPr>
        <p:pic>
          <p:nvPicPr>
            <p:cNvPr id="2051" name="Picture 3"/>
            <p:cNvPicPr>
              <a:picLocks noChangeAspect="1" noChangeArrowheads="1"/>
            </p:cNvPicPr>
            <p:nvPr/>
          </p:nvPicPr>
          <p:blipFill>
            <a:blip r:embed="rId3" cstate="print">
              <a:duotone>
                <a:prstClr val="black"/>
                <a:schemeClr val="accent6">
                  <a:lumMod val="20000"/>
                  <a:lumOff val="80000"/>
                  <a:tint val="45000"/>
                  <a:satMod val="400000"/>
                </a:schemeClr>
              </a:duotone>
            </a:blip>
            <a:srcRect/>
            <a:stretch>
              <a:fillRect/>
            </a:stretch>
          </p:blipFill>
          <p:spPr bwMode="auto">
            <a:xfrm>
              <a:off x="4267200" y="5562600"/>
              <a:ext cx="4148138" cy="971271"/>
            </a:xfrm>
            <a:prstGeom prst="rect">
              <a:avLst/>
            </a:prstGeom>
            <a:ln w="28575">
              <a:solidFill>
                <a:srgbClr val="0070C0"/>
              </a:solidFill>
            </a:ln>
            <a:effectLst>
              <a:outerShdw blurRad="292100" dist="139700" dir="2700000" algn="tl" rotWithShape="0">
                <a:srgbClr val="333333">
                  <a:alpha val="65000"/>
                </a:srgbClr>
              </a:outerShdw>
            </a:effectLst>
          </p:spPr>
        </p:pic>
        <p:sp>
          <p:nvSpPr>
            <p:cNvPr id="7" name="Rectangle 6"/>
            <p:cNvSpPr/>
            <p:nvPr/>
          </p:nvSpPr>
          <p:spPr>
            <a:xfrm>
              <a:off x="4876800" y="5257800"/>
              <a:ext cx="3048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smtClean="0"/>
                <a:t>NOTE</a:t>
              </a:r>
              <a:r>
                <a:rPr lang="en-US" sz="1200" smtClean="0"/>
                <a:t>: Keys are always </a:t>
              </a:r>
              <a:r>
                <a:rPr lang="en-US" sz="1200" b="1" smtClean="0">
                  <a:solidFill>
                    <a:srgbClr val="FFFF00"/>
                  </a:solidFill>
                </a:rPr>
                <a:t>strings</a:t>
              </a:r>
              <a:endParaRPr lang="en-US" sz="1200" b="1">
                <a:solidFill>
                  <a:srgbClr val="FFFF00"/>
                </a:solidFill>
              </a:endParaRPr>
            </a:p>
          </p:txBody>
        </p:sp>
      </p:gr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Use objects</a:t>
            </a:r>
            <a:endParaRPr lang="en-US"/>
          </a:p>
        </p:txBody>
      </p:sp>
      <p:pic>
        <p:nvPicPr>
          <p:cNvPr id="8195" name="Picture 3"/>
          <p:cNvPicPr>
            <a:picLocks noChangeAspect="1" noChangeArrowheads="1"/>
          </p:cNvPicPr>
          <p:nvPr/>
        </p:nvPicPr>
        <p:blipFill>
          <a:blip r:embed="rId2" cstate="print"/>
          <a:srcRect/>
          <a:stretch>
            <a:fillRect/>
          </a:stretch>
        </p:blipFill>
        <p:spPr bwMode="auto">
          <a:xfrm>
            <a:off x="533400" y="1581150"/>
            <a:ext cx="3124200" cy="1466850"/>
          </a:xfrm>
          <a:prstGeom prst="rect">
            <a:avLst/>
          </a:prstGeom>
          <a:ln w="28575">
            <a:solidFill>
              <a:srgbClr val="0070C0"/>
            </a:solidFill>
          </a:ln>
          <a:effectLst>
            <a:outerShdw blurRad="292100" dist="139700" dir="2700000" algn="tl" rotWithShape="0">
              <a:srgbClr val="333333">
                <a:alpha val="65000"/>
              </a:srgbClr>
            </a:outerShdw>
          </a:effectLst>
        </p:spPr>
      </p:pic>
      <p:pic>
        <p:nvPicPr>
          <p:cNvPr id="8194" name="Picture 2"/>
          <p:cNvPicPr>
            <a:picLocks noChangeAspect="1" noChangeArrowheads="1"/>
          </p:cNvPicPr>
          <p:nvPr/>
        </p:nvPicPr>
        <p:blipFill>
          <a:blip r:embed="rId3" cstate="print"/>
          <a:srcRect/>
          <a:stretch>
            <a:fillRect/>
          </a:stretch>
        </p:blipFill>
        <p:spPr bwMode="auto">
          <a:xfrm>
            <a:off x="3240088" y="2743200"/>
            <a:ext cx="5370512" cy="3772684"/>
          </a:xfrm>
          <a:prstGeom prst="rect">
            <a:avLst/>
          </a:prstGeom>
          <a:ln w="28575">
            <a:solidFill>
              <a:srgbClr val="0070C0"/>
            </a:solidFill>
          </a:ln>
          <a:effectLst>
            <a:outerShdw blurRad="292100" dist="139700" dir="2700000" algn="tl" rotWithShape="0">
              <a:srgbClr val="333333">
                <a:alpha val="65000"/>
              </a:srgbClr>
            </a:outerShdw>
          </a:effectLst>
        </p:spPr>
      </p:pic>
      <p:sp>
        <p:nvSpPr>
          <p:cNvPr id="5" name="Bent-Up Arrow 4"/>
          <p:cNvSpPr/>
          <p:nvPr/>
        </p:nvSpPr>
        <p:spPr>
          <a:xfrm rot="5400000">
            <a:off x="2628900" y="3086100"/>
            <a:ext cx="457200" cy="533400"/>
          </a:xfrm>
          <a:prstGeom prst="bentUp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Use objects (cont.)</a:t>
            </a:r>
            <a:endParaRPr lang="en-US"/>
          </a:p>
        </p:txBody>
      </p:sp>
      <p:pic>
        <p:nvPicPr>
          <p:cNvPr id="9219" name="Picture 3"/>
          <p:cNvPicPr>
            <a:picLocks noChangeAspect="1" noChangeArrowheads="1"/>
          </p:cNvPicPr>
          <p:nvPr/>
        </p:nvPicPr>
        <p:blipFill>
          <a:blip r:embed="rId2" cstate="print"/>
          <a:srcRect/>
          <a:stretch>
            <a:fillRect/>
          </a:stretch>
        </p:blipFill>
        <p:spPr bwMode="auto">
          <a:xfrm>
            <a:off x="4375790" y="1524000"/>
            <a:ext cx="4221470" cy="4912528"/>
          </a:xfrm>
          <a:prstGeom prst="rect">
            <a:avLst/>
          </a:prstGeom>
          <a:ln w="28575">
            <a:solidFill>
              <a:srgbClr val="0070C0"/>
            </a:solidFill>
          </a:ln>
          <a:effectLst>
            <a:outerShdw blurRad="292100" dist="139700" dir="2700000" algn="tl" rotWithShape="0">
              <a:srgbClr val="333333">
                <a:alpha val="65000"/>
              </a:srgbClr>
            </a:outerShdw>
          </a:effectLst>
        </p:spPr>
      </p:pic>
      <p:pic>
        <p:nvPicPr>
          <p:cNvPr id="9" name="Picture 3"/>
          <p:cNvPicPr>
            <a:picLocks noChangeAspect="1" noChangeArrowheads="1"/>
          </p:cNvPicPr>
          <p:nvPr/>
        </p:nvPicPr>
        <p:blipFill>
          <a:blip r:embed="rId3" cstate="print"/>
          <a:srcRect/>
          <a:stretch>
            <a:fillRect/>
          </a:stretch>
        </p:blipFill>
        <p:spPr bwMode="auto">
          <a:xfrm>
            <a:off x="552450" y="1601502"/>
            <a:ext cx="2876550" cy="2208498"/>
          </a:xfrm>
          <a:prstGeom prst="rect">
            <a:avLst/>
          </a:prstGeom>
          <a:ln w="28575">
            <a:solidFill>
              <a:srgbClr val="0070C0"/>
            </a:solidFill>
          </a:ln>
          <a:effectLst>
            <a:outerShdw blurRad="292100" dist="139700" dir="2700000" algn="tl" rotWithShape="0">
              <a:srgbClr val="333333">
                <a:alpha val="65000"/>
              </a:srgbClr>
            </a:outerShdw>
          </a:effectLst>
        </p:spPr>
      </p:pic>
      <p:pic>
        <p:nvPicPr>
          <p:cNvPr id="9220" name="Picture 4"/>
          <p:cNvPicPr>
            <a:picLocks noChangeAspect="1" noChangeArrowheads="1"/>
          </p:cNvPicPr>
          <p:nvPr/>
        </p:nvPicPr>
        <p:blipFill>
          <a:blip r:embed="rId4" cstate="print"/>
          <a:srcRect/>
          <a:stretch>
            <a:fillRect/>
          </a:stretch>
        </p:blipFill>
        <p:spPr bwMode="auto">
          <a:xfrm>
            <a:off x="533400" y="4495800"/>
            <a:ext cx="2867026" cy="924846"/>
          </a:xfrm>
          <a:prstGeom prst="rect">
            <a:avLst/>
          </a:prstGeom>
          <a:ln w="28575">
            <a:solidFill>
              <a:srgbClr val="0070C0"/>
            </a:solidFill>
          </a:ln>
          <a:effectLst>
            <a:outerShdw blurRad="292100" dist="139700" dir="2700000" algn="tl" rotWithShape="0">
              <a:srgbClr val="333333">
                <a:alpha val="65000"/>
              </a:srgbClr>
            </a:outerShdw>
          </a:effectLst>
        </p:spPr>
      </p:pic>
      <p:sp>
        <p:nvSpPr>
          <p:cNvPr id="12" name="Right Arrow 11"/>
          <p:cNvSpPr/>
          <p:nvPr/>
        </p:nvSpPr>
        <p:spPr>
          <a:xfrm>
            <a:off x="3505200" y="2590800"/>
            <a:ext cx="762000" cy="2286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1828800" y="3886200"/>
            <a:ext cx="228600" cy="533400"/>
          </a:xfrm>
          <a:prstGeom prst="down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 to JavaScript (cont.)</a:t>
            </a:r>
            <a:endParaRPr lang="en-US"/>
          </a:p>
        </p:txBody>
      </p:sp>
      <p:sp>
        <p:nvSpPr>
          <p:cNvPr id="3" name="Content Placeholder 2"/>
          <p:cNvSpPr>
            <a:spLocks noGrp="1"/>
          </p:cNvSpPr>
          <p:nvPr>
            <p:ph idx="1"/>
          </p:nvPr>
        </p:nvSpPr>
        <p:spPr/>
        <p:txBody>
          <a:bodyPr>
            <a:normAutofit fontScale="85000" lnSpcReduction="10000"/>
          </a:bodyPr>
          <a:lstStyle/>
          <a:p>
            <a:r>
              <a:rPr lang="en-US" smtClean="0"/>
              <a:t>Built-in features:</a:t>
            </a:r>
          </a:p>
          <a:p>
            <a:pPr lvl="1"/>
            <a:r>
              <a:rPr lang="en-US" smtClean="0"/>
              <a:t>Lightweight</a:t>
            </a:r>
          </a:p>
          <a:p>
            <a:pPr lvl="1"/>
            <a:r>
              <a:rPr lang="en-US" smtClean="0"/>
              <a:t>Imperative </a:t>
            </a:r>
            <a:r>
              <a:rPr lang="en-US"/>
              <a:t>and </a:t>
            </a:r>
            <a:r>
              <a:rPr lang="en-US" smtClean="0"/>
              <a:t>structured</a:t>
            </a:r>
          </a:p>
          <a:p>
            <a:pPr lvl="1"/>
            <a:r>
              <a:rPr lang="en-US" smtClean="0"/>
              <a:t>Dynamic</a:t>
            </a:r>
          </a:p>
          <a:p>
            <a:pPr lvl="2"/>
            <a:r>
              <a:rPr lang="en-US" smtClean="0"/>
              <a:t>Dynamic typing, object-based, run-time evaluation</a:t>
            </a:r>
          </a:p>
          <a:p>
            <a:pPr lvl="1"/>
            <a:r>
              <a:rPr lang="en-US" smtClean="0"/>
              <a:t>Functional</a:t>
            </a:r>
          </a:p>
          <a:p>
            <a:pPr lvl="2"/>
            <a:r>
              <a:rPr lang="en-US" smtClean="0"/>
              <a:t>1</a:t>
            </a:r>
            <a:r>
              <a:rPr lang="en-US" baseline="30000" smtClean="0"/>
              <a:t>st</a:t>
            </a:r>
            <a:r>
              <a:rPr lang="en-US" smtClean="0"/>
              <a:t>-class function, inner function and closure</a:t>
            </a:r>
          </a:p>
          <a:p>
            <a:pPr lvl="1"/>
            <a:r>
              <a:rPr lang="en-US" smtClean="0"/>
              <a:t>Prototype-based</a:t>
            </a:r>
          </a:p>
          <a:p>
            <a:pPr lvl="2"/>
            <a:r>
              <a:rPr lang="en-US" smtClean="0"/>
              <a:t>Prototype, function as constructor object, function as method</a:t>
            </a:r>
          </a:p>
          <a:p>
            <a:pPr lvl="1"/>
            <a:r>
              <a:rPr lang="en-US" smtClean="0"/>
              <a:t>Others</a:t>
            </a:r>
          </a:p>
          <a:p>
            <a:pPr lvl="2"/>
            <a:r>
              <a:rPr lang="en-US" smtClean="0"/>
              <a:t>Syntactic sugars, RegEx, implicit objects, etc.</a:t>
            </a:r>
          </a:p>
          <a:p>
            <a:r>
              <a:rPr lang="en-US" smtClean="0"/>
              <a:t>Vendor-specific extensions</a:t>
            </a:r>
            <a:endParaRPr lang="en-US"/>
          </a:p>
        </p:txBody>
      </p:sp>
    </p:spTree>
    <p:extLst>
      <p:ext uri="{BB962C8B-B14F-4D97-AF65-F5344CB8AC3E}">
        <p14:creationId xmlns:p14="http://schemas.microsoft.com/office/powerpoint/2010/main" xmlns="" val="1522731223"/>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Use objects (cont.)</a:t>
            </a:r>
            <a:endParaRPr lang="en-US"/>
          </a:p>
        </p:txBody>
      </p:sp>
      <p:sp>
        <p:nvSpPr>
          <p:cNvPr id="12" name="Right Arrow 11"/>
          <p:cNvSpPr/>
          <p:nvPr/>
        </p:nvSpPr>
        <p:spPr>
          <a:xfrm>
            <a:off x="5334000" y="2362200"/>
            <a:ext cx="762000" cy="2286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2971800" y="3505200"/>
            <a:ext cx="228600" cy="533400"/>
          </a:xfrm>
          <a:prstGeom prst="down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p:cNvPicPr>
            <a:picLocks noChangeAspect="1" noChangeArrowheads="1"/>
          </p:cNvPicPr>
          <p:nvPr/>
        </p:nvPicPr>
        <p:blipFill>
          <a:blip r:embed="rId2" cstate="print"/>
          <a:srcRect/>
          <a:stretch>
            <a:fillRect/>
          </a:stretch>
        </p:blipFill>
        <p:spPr bwMode="auto">
          <a:xfrm>
            <a:off x="794316" y="1676400"/>
            <a:ext cx="4463484" cy="1733550"/>
          </a:xfrm>
          <a:prstGeom prst="rect">
            <a:avLst/>
          </a:prstGeom>
          <a:ln w="28575">
            <a:solidFill>
              <a:srgbClr val="0070C0"/>
            </a:solidFill>
          </a:ln>
          <a:effectLst>
            <a:outerShdw blurRad="292100" dist="139700" dir="2700000" algn="tl" rotWithShape="0">
              <a:srgbClr val="333333">
                <a:alpha val="65000"/>
              </a:srgbClr>
            </a:outerShdw>
          </a:effectLst>
        </p:spPr>
      </p:pic>
      <p:pic>
        <p:nvPicPr>
          <p:cNvPr id="10243" name="Picture 3"/>
          <p:cNvPicPr>
            <a:picLocks noChangeAspect="1" noChangeArrowheads="1"/>
          </p:cNvPicPr>
          <p:nvPr/>
        </p:nvPicPr>
        <p:blipFill>
          <a:blip r:embed="rId3" cstate="print"/>
          <a:srcRect/>
          <a:stretch>
            <a:fillRect/>
          </a:stretch>
        </p:blipFill>
        <p:spPr bwMode="auto">
          <a:xfrm>
            <a:off x="6181725" y="2057400"/>
            <a:ext cx="2276475" cy="885825"/>
          </a:xfrm>
          <a:prstGeom prst="rect">
            <a:avLst/>
          </a:prstGeom>
          <a:ln w="28575">
            <a:solidFill>
              <a:srgbClr val="0070C0"/>
            </a:solidFill>
          </a:ln>
          <a:effectLst>
            <a:outerShdw blurRad="292100" dist="139700" dir="2700000" algn="tl" rotWithShape="0">
              <a:srgbClr val="333333">
                <a:alpha val="65000"/>
              </a:srgbClr>
            </a:outerShdw>
          </a:effectLst>
        </p:spPr>
      </p:pic>
      <p:pic>
        <p:nvPicPr>
          <p:cNvPr id="10244" name="Picture 4"/>
          <p:cNvPicPr>
            <a:picLocks noChangeAspect="1" noChangeArrowheads="1"/>
          </p:cNvPicPr>
          <p:nvPr/>
        </p:nvPicPr>
        <p:blipFill>
          <a:blip r:embed="rId4" cstate="print"/>
          <a:srcRect/>
          <a:stretch>
            <a:fillRect/>
          </a:stretch>
        </p:blipFill>
        <p:spPr bwMode="auto">
          <a:xfrm>
            <a:off x="1752600" y="4114800"/>
            <a:ext cx="2714625" cy="857250"/>
          </a:xfrm>
          <a:prstGeom prst="rect">
            <a:avLst/>
          </a:prstGeom>
          <a:ln w="28575">
            <a:solidFill>
              <a:srgbClr val="0070C0"/>
            </a:solidFill>
          </a:ln>
          <a:effectLst>
            <a:outerShdw blurRad="292100" dist="139700" dir="2700000" algn="tl" rotWithShape="0">
              <a:srgbClr val="333333">
                <a:alpha val="65000"/>
              </a:srgbClr>
            </a:outerShdw>
          </a:effectLst>
        </p:spPr>
      </p:pic>
      <p:pic>
        <p:nvPicPr>
          <p:cNvPr id="10245" name="Picture 5"/>
          <p:cNvPicPr>
            <a:picLocks noChangeAspect="1" noChangeArrowheads="1"/>
          </p:cNvPicPr>
          <p:nvPr/>
        </p:nvPicPr>
        <p:blipFill>
          <a:blip r:embed="rId5" cstate="print">
            <a:duotone>
              <a:prstClr val="black"/>
              <a:schemeClr val="accent2">
                <a:lumMod val="40000"/>
                <a:lumOff val="60000"/>
                <a:tint val="45000"/>
                <a:satMod val="400000"/>
              </a:schemeClr>
            </a:duotone>
          </a:blip>
          <a:srcRect/>
          <a:stretch>
            <a:fillRect/>
          </a:stretch>
        </p:blipFill>
        <p:spPr bwMode="auto">
          <a:xfrm>
            <a:off x="838201" y="5294575"/>
            <a:ext cx="7713662" cy="1240900"/>
          </a:xfrm>
          <a:prstGeom prst="rect">
            <a:avLst/>
          </a:prstGeom>
          <a:ln w="28575">
            <a:solidFill>
              <a:srgbClr val="0070C0"/>
            </a:solid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Copy or pass objects</a:t>
            </a:r>
            <a:endParaRPr lang="en-US"/>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90800" y="1600200"/>
            <a:ext cx="3495675" cy="2781300"/>
          </a:xfrm>
          <a:prstGeom prst="rect">
            <a:avLst/>
          </a:prstGeom>
          <a:ln w="28575">
            <a:solidFill>
              <a:srgbClr val="0070C0"/>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Lst>
        </p:spPr>
      </p:pic>
      <p:sp>
        <p:nvSpPr>
          <p:cNvPr id="4" name="Rectangle 3"/>
          <p:cNvSpPr/>
          <p:nvPr/>
        </p:nvSpPr>
        <p:spPr>
          <a:xfrm>
            <a:off x="2971800" y="4495800"/>
            <a:ext cx="2743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When you copy an object or pass it to a function, you only pass a reference to </a:t>
            </a:r>
          </a:p>
          <a:p>
            <a:pPr algn="ctr"/>
            <a:r>
              <a:rPr lang="en-US" sz="1200"/>
              <a:t>that object. </a:t>
            </a:r>
          </a:p>
        </p:txBody>
      </p:sp>
      <p:pic>
        <p:nvPicPr>
          <p:cNvPr id="819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037576" y="5219700"/>
            <a:ext cx="4640224" cy="1333500"/>
          </a:xfrm>
          <a:prstGeom prst="rect">
            <a:avLst/>
          </a:prstGeom>
          <a:ln w="28575">
            <a:solidFill>
              <a:srgbClr val="0070C0"/>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xmlns="" val="4262464207"/>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Compare objects</a:t>
            </a:r>
            <a:endParaRPr lang="en-US"/>
          </a:p>
        </p:txBody>
      </p:sp>
      <p:sp>
        <p:nvSpPr>
          <p:cNvPr id="4" name="Rectangle 3"/>
          <p:cNvSpPr/>
          <p:nvPr/>
        </p:nvSpPr>
        <p:spPr>
          <a:xfrm>
            <a:off x="2743200" y="5334000"/>
            <a:ext cx="4267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When you compare objects, you'll get </a:t>
            </a:r>
            <a:r>
              <a:rPr lang="en-US" sz="1200">
                <a:solidFill>
                  <a:srgbClr val="FFFF00"/>
                </a:solidFill>
              </a:rPr>
              <a:t>true</a:t>
            </a:r>
            <a:r>
              <a:rPr lang="en-US" sz="1200"/>
              <a:t> only if you compare </a:t>
            </a:r>
            <a:r>
              <a:rPr lang="en-US" sz="1200" smtClean="0"/>
              <a:t>2 references to the </a:t>
            </a:r>
            <a:r>
              <a:rPr lang="en-US" sz="1200"/>
              <a:t>same object. </a:t>
            </a:r>
            <a:r>
              <a:rPr lang="en-US" sz="1200" smtClean="0"/>
              <a:t>There is no stuff like </a:t>
            </a:r>
            <a:r>
              <a:rPr lang="en-US" sz="1200" smtClean="0">
                <a:solidFill>
                  <a:srgbClr val="FFFF00"/>
                </a:solidFill>
              </a:rPr>
              <a:t>equals() </a:t>
            </a:r>
            <a:r>
              <a:rPr lang="en-US" sz="1200" smtClean="0"/>
              <a:t>to override. So, comparing 2 distinct </a:t>
            </a:r>
            <a:r>
              <a:rPr lang="en-US" sz="1200"/>
              <a:t>objects that </a:t>
            </a:r>
            <a:r>
              <a:rPr lang="en-US" sz="1200" smtClean="0"/>
              <a:t>have </a:t>
            </a:r>
            <a:r>
              <a:rPr lang="en-US" sz="1200"/>
              <a:t>the exact same </a:t>
            </a:r>
            <a:r>
              <a:rPr lang="en-US" sz="1200" smtClean="0"/>
              <a:t>methods </a:t>
            </a:r>
            <a:r>
              <a:rPr lang="en-US" sz="1200"/>
              <a:t>and properties will </a:t>
            </a:r>
            <a:r>
              <a:rPr lang="en-US" sz="1200" smtClean="0"/>
              <a:t>also return </a:t>
            </a:r>
            <a:r>
              <a:rPr lang="en-US" sz="1200">
                <a:solidFill>
                  <a:srgbClr val="FFFF00"/>
                </a:solidFill>
              </a:rPr>
              <a:t>false</a:t>
            </a:r>
            <a:r>
              <a:rPr lang="en-US" sz="1200"/>
              <a:t>.</a:t>
            </a:r>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62000" y="2057400"/>
            <a:ext cx="3990975" cy="2895600"/>
          </a:xfrm>
          <a:prstGeom prst="rect">
            <a:avLst/>
          </a:prstGeom>
          <a:ln w="28575">
            <a:solidFill>
              <a:srgbClr val="0070C0"/>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Lst>
        </p:spPr>
      </p:pic>
      <p:pic>
        <p:nvPicPr>
          <p:cNvPr id="9220"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753100" y="2438400"/>
            <a:ext cx="2552700" cy="2143125"/>
          </a:xfrm>
          <a:prstGeom prst="rect">
            <a:avLst/>
          </a:prstGeom>
          <a:ln w="28575">
            <a:solidFill>
              <a:srgbClr val="0070C0"/>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xmlns="" val="2236128562"/>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Alter properties/methods</a:t>
            </a:r>
            <a:endParaRPr lang="en-US"/>
          </a:p>
        </p:txBody>
      </p:sp>
      <p:pic>
        <p:nvPicPr>
          <p:cNvPr id="11266" name="Picture 2"/>
          <p:cNvPicPr>
            <a:picLocks noChangeAspect="1" noChangeArrowheads="1"/>
          </p:cNvPicPr>
          <p:nvPr/>
        </p:nvPicPr>
        <p:blipFill>
          <a:blip r:embed="rId2" cstate="print"/>
          <a:srcRect/>
          <a:stretch>
            <a:fillRect/>
          </a:stretch>
        </p:blipFill>
        <p:spPr bwMode="auto">
          <a:xfrm>
            <a:off x="2317431" y="1373186"/>
            <a:ext cx="4507552" cy="5332414"/>
          </a:xfrm>
          <a:prstGeom prst="rect">
            <a:avLst/>
          </a:prstGeom>
          <a:ln w="28575">
            <a:solidFill>
              <a:srgbClr val="0070C0"/>
            </a:solid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FF00"/>
                </a:solidFill>
              </a:rPr>
              <a:t>this</a:t>
            </a:r>
            <a:r>
              <a:rPr lang="en-US" smtClean="0"/>
              <a:t> value</a:t>
            </a:r>
            <a:endParaRPr lang="en-US"/>
          </a:p>
        </p:txBody>
      </p:sp>
      <p:pic>
        <p:nvPicPr>
          <p:cNvPr id="12290" name="Picture 2"/>
          <p:cNvPicPr>
            <a:picLocks noChangeAspect="1" noChangeArrowheads="1"/>
          </p:cNvPicPr>
          <p:nvPr/>
        </p:nvPicPr>
        <p:blipFill>
          <a:blip r:embed="rId2" cstate="print"/>
          <a:srcRect/>
          <a:stretch>
            <a:fillRect/>
          </a:stretch>
        </p:blipFill>
        <p:spPr bwMode="auto">
          <a:xfrm>
            <a:off x="2743200" y="2209800"/>
            <a:ext cx="3438525" cy="2914650"/>
          </a:xfrm>
          <a:prstGeom prst="rect">
            <a:avLst/>
          </a:prstGeom>
          <a:ln w="28575">
            <a:solidFill>
              <a:srgbClr val="0070C0"/>
            </a:solidFill>
          </a:ln>
          <a:effectLst>
            <a:outerShdw blurRad="292100" dist="139700" dir="2700000" algn="tl" rotWithShape="0">
              <a:srgbClr val="333333">
                <a:alpha val="65000"/>
              </a:srgbClr>
            </a:outerShdw>
          </a:effectLst>
        </p:spPr>
      </p:pic>
      <p:sp>
        <p:nvSpPr>
          <p:cNvPr id="4" name="Rectangle 3"/>
          <p:cNvSpPr/>
          <p:nvPr/>
        </p:nvSpPr>
        <p:spPr>
          <a:xfrm>
            <a:off x="5562600" y="37338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This object, or the current object</a:t>
            </a:r>
            <a:endParaRPr lang="en-US" sz="1200"/>
          </a:p>
        </p:txBody>
      </p:sp>
      <p:cxnSp>
        <p:nvCxnSpPr>
          <p:cNvPr id="6" name="Straight Arrow Connector 5"/>
          <p:cNvCxnSpPr>
            <a:stCxn id="4" idx="1"/>
          </p:cNvCxnSpPr>
          <p:nvPr/>
        </p:nvCxnSpPr>
        <p:spPr>
          <a:xfrm rot="10800000">
            <a:off x="5029200" y="3581400"/>
            <a:ext cx="533400" cy="381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FF00"/>
                </a:solidFill>
              </a:rPr>
              <a:t>this</a:t>
            </a:r>
            <a:r>
              <a:rPr lang="en-US" smtClean="0"/>
              <a:t> and the global object</a:t>
            </a:r>
            <a:endParaRPr lang="en-US"/>
          </a:p>
        </p:txBody>
      </p:sp>
      <p:pic>
        <p:nvPicPr>
          <p:cNvPr id="14338" name="Picture 2"/>
          <p:cNvPicPr>
            <a:picLocks noChangeAspect="1" noChangeArrowheads="1"/>
          </p:cNvPicPr>
          <p:nvPr/>
        </p:nvPicPr>
        <p:blipFill>
          <a:blip r:embed="rId2" cstate="print"/>
          <a:srcRect/>
          <a:stretch>
            <a:fillRect/>
          </a:stretch>
        </p:blipFill>
        <p:spPr bwMode="auto">
          <a:xfrm>
            <a:off x="990600" y="1424828"/>
            <a:ext cx="6775666" cy="1577682"/>
          </a:xfrm>
          <a:prstGeom prst="rect">
            <a:avLst/>
          </a:prstGeom>
          <a:ln w="28575">
            <a:solidFill>
              <a:srgbClr val="0070C0"/>
            </a:solidFill>
          </a:ln>
          <a:effectLst>
            <a:outerShdw blurRad="292100" dist="139700" dir="2700000" algn="tl" rotWithShape="0">
              <a:srgbClr val="333333">
                <a:alpha val="65000"/>
              </a:srgbClr>
            </a:outerShdw>
          </a:effectLst>
        </p:spPr>
      </p:pic>
      <p:pic>
        <p:nvPicPr>
          <p:cNvPr id="14340" name="Picture 4"/>
          <p:cNvPicPr>
            <a:picLocks noChangeAspect="1" noChangeArrowheads="1"/>
          </p:cNvPicPr>
          <p:nvPr/>
        </p:nvPicPr>
        <p:blipFill>
          <a:blip r:embed="rId3" cstate="print"/>
          <a:srcRect/>
          <a:stretch>
            <a:fillRect/>
          </a:stretch>
        </p:blipFill>
        <p:spPr bwMode="auto">
          <a:xfrm>
            <a:off x="457200" y="3497194"/>
            <a:ext cx="3928150" cy="1836806"/>
          </a:xfrm>
          <a:prstGeom prst="rect">
            <a:avLst/>
          </a:prstGeom>
          <a:ln w="28575">
            <a:solidFill>
              <a:srgbClr val="0070C0"/>
            </a:solidFill>
          </a:ln>
          <a:effectLst>
            <a:outerShdw blurRad="292100" dist="139700" dir="2700000" algn="tl" rotWithShape="0">
              <a:srgbClr val="333333">
                <a:alpha val="65000"/>
              </a:srgbClr>
            </a:outerShdw>
          </a:effectLst>
        </p:spPr>
      </p:pic>
      <p:pic>
        <p:nvPicPr>
          <p:cNvPr id="14341" name="Picture 5"/>
          <p:cNvPicPr>
            <a:picLocks noChangeAspect="1" noChangeArrowheads="1"/>
          </p:cNvPicPr>
          <p:nvPr/>
        </p:nvPicPr>
        <p:blipFill>
          <a:blip r:embed="rId4" cstate="print"/>
          <a:srcRect/>
          <a:stretch>
            <a:fillRect/>
          </a:stretch>
        </p:blipFill>
        <p:spPr bwMode="auto">
          <a:xfrm>
            <a:off x="5805716" y="3276600"/>
            <a:ext cx="2957284" cy="2923138"/>
          </a:xfrm>
          <a:prstGeom prst="rect">
            <a:avLst/>
          </a:prstGeom>
          <a:ln w="28575">
            <a:solidFill>
              <a:srgbClr val="0070C0"/>
            </a:solidFill>
          </a:ln>
          <a:effectLst>
            <a:outerShdw blurRad="292100" dist="139700" dir="2700000" algn="tl" rotWithShape="0">
              <a:srgbClr val="333333">
                <a:alpha val="65000"/>
              </a:srgbClr>
            </a:outerShdw>
          </a:effectLst>
        </p:spPr>
      </p:pic>
      <p:sp>
        <p:nvSpPr>
          <p:cNvPr id="7" name="Rectangle 6"/>
          <p:cNvSpPr/>
          <p:nvPr/>
        </p:nvSpPr>
        <p:spPr>
          <a:xfrm>
            <a:off x="7696200" y="3810000"/>
            <a:ext cx="1295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Without </a:t>
            </a:r>
            <a:r>
              <a:rPr lang="en-US" sz="1200" smtClean="0">
                <a:solidFill>
                  <a:srgbClr val="FFFF00"/>
                </a:solidFill>
              </a:rPr>
              <a:t>new</a:t>
            </a:r>
            <a:r>
              <a:rPr lang="en-US" sz="1200" smtClean="0">
                <a:solidFill>
                  <a:schemeClr val="bg1"/>
                </a:solidFill>
              </a:rPr>
              <a:t>. In this case, </a:t>
            </a:r>
            <a:r>
              <a:rPr lang="en-US" sz="1200" smtClean="0">
                <a:solidFill>
                  <a:srgbClr val="FFFF00"/>
                </a:solidFill>
              </a:rPr>
              <a:t>this</a:t>
            </a:r>
            <a:r>
              <a:rPr lang="en-US" sz="1200" smtClean="0">
                <a:solidFill>
                  <a:schemeClr val="bg1"/>
                </a:solidFill>
              </a:rPr>
              <a:t> refers to the global object.</a:t>
            </a:r>
            <a:endParaRPr lang="en-US" sz="1200">
              <a:solidFill>
                <a:schemeClr val="bg1"/>
              </a:solidFill>
            </a:endParaRPr>
          </a:p>
        </p:txBody>
      </p:sp>
      <p:cxnSp>
        <p:nvCxnSpPr>
          <p:cNvPr id="8" name="Straight Arrow Connector 7"/>
          <p:cNvCxnSpPr>
            <a:stCxn id="7" idx="1"/>
          </p:cNvCxnSpPr>
          <p:nvPr/>
        </p:nvCxnSpPr>
        <p:spPr>
          <a:xfrm rot="10800000">
            <a:off x="7010400" y="3505200"/>
            <a:ext cx="685800" cy="7239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2" name="Oval 11"/>
          <p:cNvSpPr/>
          <p:nvPr/>
        </p:nvSpPr>
        <p:spPr>
          <a:xfrm>
            <a:off x="6248400" y="5486400"/>
            <a:ext cx="685800" cy="304800"/>
          </a:xfrm>
          <a:prstGeom prst="ellipse">
            <a:avLst/>
          </a:prstGeom>
          <a:noFill/>
          <a:ln>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495800" y="57150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Global object</a:t>
            </a:r>
            <a:endParaRPr lang="en-US" sz="1200">
              <a:solidFill>
                <a:srgbClr val="FFFF00"/>
              </a:solidFill>
            </a:endParaRPr>
          </a:p>
        </p:txBody>
      </p:sp>
      <p:cxnSp>
        <p:nvCxnSpPr>
          <p:cNvPr id="14" name="Straight Arrow Connector 13"/>
          <p:cNvCxnSpPr>
            <a:stCxn id="13" idx="3"/>
            <a:endCxn id="12" idx="3"/>
          </p:cNvCxnSpPr>
          <p:nvPr/>
        </p:nvCxnSpPr>
        <p:spPr>
          <a:xfrm flipV="1">
            <a:off x="5638800" y="5746563"/>
            <a:ext cx="710033" cy="8273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7" name="Rectangle 16"/>
          <p:cNvSpPr/>
          <p:nvPr/>
        </p:nvSpPr>
        <p:spPr>
          <a:xfrm>
            <a:off x="457200" y="5638800"/>
            <a:ext cx="3657600" cy="990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1200" smtClean="0"/>
              <a:t>The host environment provides a global object and all global variables are actually properties of the global object.</a:t>
            </a:r>
          </a:p>
          <a:p>
            <a:r>
              <a:rPr lang="en-US" sz="1200" smtClean="0">
                <a:solidFill>
                  <a:schemeClr val="bg1"/>
                </a:solidFill>
              </a:rPr>
              <a:t>If your host environment is the web browser, the global object is called </a:t>
            </a:r>
            <a:r>
              <a:rPr lang="en-US" sz="1200" smtClean="0">
                <a:solidFill>
                  <a:srgbClr val="FFFF00"/>
                </a:solidFill>
              </a:rPr>
              <a:t>window.</a:t>
            </a:r>
            <a:endParaRPr lang="en-US" sz="1200">
              <a:solidFill>
                <a:srgbClr val="FFFF00"/>
              </a:solidFill>
            </a:endParaRPr>
          </a:p>
        </p:txBody>
      </p:sp>
      <p:sp>
        <p:nvSpPr>
          <p:cNvPr id="22" name="Oval 21"/>
          <p:cNvSpPr/>
          <p:nvPr/>
        </p:nvSpPr>
        <p:spPr>
          <a:xfrm>
            <a:off x="1778238" y="3479562"/>
            <a:ext cx="457200" cy="533400"/>
          </a:xfrm>
          <a:prstGeom prst="ellipse">
            <a:avLst/>
          </a:prstGeom>
          <a:noFill/>
          <a:ln>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p:cNvSpPr/>
          <p:nvPr/>
        </p:nvSpPr>
        <p:spPr>
          <a:xfrm>
            <a:off x="2362200" y="3048000"/>
            <a:ext cx="228600" cy="381000"/>
          </a:xfrm>
          <a:prstGeom prst="down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Bent-Up Arrow 23"/>
          <p:cNvSpPr/>
          <p:nvPr/>
        </p:nvSpPr>
        <p:spPr>
          <a:xfrm rot="10800000" flipH="1">
            <a:off x="7805870" y="2692638"/>
            <a:ext cx="457200" cy="533400"/>
          </a:xfrm>
          <a:prstGeom prst="bentUp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Constructor function</a:t>
            </a:r>
            <a:endParaRPr lang="en-US"/>
          </a:p>
        </p:txBody>
      </p:sp>
      <p:pic>
        <p:nvPicPr>
          <p:cNvPr id="3" name="Picture 3"/>
          <p:cNvPicPr>
            <a:picLocks noChangeAspect="1" noChangeArrowheads="1"/>
          </p:cNvPicPr>
          <p:nvPr/>
        </p:nvPicPr>
        <p:blipFill>
          <a:blip r:embed="rId2" cstate="print"/>
          <a:srcRect/>
          <a:stretch>
            <a:fillRect/>
          </a:stretch>
        </p:blipFill>
        <p:spPr bwMode="auto">
          <a:xfrm>
            <a:off x="552450" y="2743200"/>
            <a:ext cx="3124200" cy="1466850"/>
          </a:xfrm>
          <a:prstGeom prst="rect">
            <a:avLst/>
          </a:prstGeom>
          <a:ln w="28575">
            <a:solidFill>
              <a:srgbClr val="0070C0"/>
            </a:solidFill>
          </a:ln>
          <a:effectLst>
            <a:outerShdw blurRad="292100" dist="139700" dir="2700000" algn="tl" rotWithShape="0">
              <a:srgbClr val="333333">
                <a:alpha val="65000"/>
              </a:srgbClr>
            </a:outerShdw>
          </a:effectLst>
        </p:spPr>
      </p:pic>
      <p:pic>
        <p:nvPicPr>
          <p:cNvPr id="13314" name="Picture 2"/>
          <p:cNvPicPr>
            <a:picLocks noChangeAspect="1" noChangeArrowheads="1"/>
          </p:cNvPicPr>
          <p:nvPr/>
        </p:nvPicPr>
        <p:blipFill>
          <a:blip r:embed="rId3" cstate="print"/>
          <a:srcRect/>
          <a:stretch>
            <a:fillRect/>
          </a:stretch>
        </p:blipFill>
        <p:spPr bwMode="auto">
          <a:xfrm>
            <a:off x="4362450" y="2286000"/>
            <a:ext cx="4095750" cy="2466975"/>
          </a:xfrm>
          <a:prstGeom prst="rect">
            <a:avLst/>
          </a:prstGeom>
          <a:ln w="28575">
            <a:solidFill>
              <a:srgbClr val="0070C0"/>
            </a:solidFill>
          </a:ln>
          <a:effectLst>
            <a:outerShdw blurRad="292100" dist="139700" dir="2700000" algn="tl" rotWithShape="0">
              <a:srgbClr val="333333">
                <a:alpha val="65000"/>
              </a:srgbClr>
            </a:outerShdw>
          </a:effectLst>
        </p:spPr>
      </p:pic>
      <p:sp>
        <p:nvSpPr>
          <p:cNvPr id="5" name="Rectangle 4"/>
          <p:cNvSpPr/>
          <p:nvPr/>
        </p:nvSpPr>
        <p:spPr>
          <a:xfrm>
            <a:off x="1466850" y="43434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rgbClr val="FFFF00"/>
                </a:solidFill>
              </a:rPr>
              <a:t>#1</a:t>
            </a:r>
            <a:r>
              <a:rPr lang="en-US" sz="1200" smtClean="0"/>
              <a:t>: Object literal notation</a:t>
            </a:r>
            <a:endParaRPr lang="en-US" sz="1200"/>
          </a:p>
        </p:txBody>
      </p:sp>
      <p:sp>
        <p:nvSpPr>
          <p:cNvPr id="6" name="Rectangle 5"/>
          <p:cNvSpPr/>
          <p:nvPr/>
        </p:nvSpPr>
        <p:spPr>
          <a:xfrm>
            <a:off x="5657850" y="48768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rgbClr val="FFFF00"/>
                </a:solidFill>
              </a:rPr>
              <a:t>#2</a:t>
            </a:r>
            <a:r>
              <a:rPr lang="en-US" sz="1200" smtClean="0"/>
              <a:t>: Constructor function</a:t>
            </a:r>
            <a:endParaRPr lang="en-US" sz="1200"/>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Function that returns objects</a:t>
            </a:r>
            <a:endParaRPr lang="en-US"/>
          </a:p>
        </p:txBody>
      </p:sp>
      <p:pic>
        <p:nvPicPr>
          <p:cNvPr id="16386" name="Picture 2"/>
          <p:cNvPicPr>
            <a:picLocks noChangeAspect="1" noChangeArrowheads="1"/>
          </p:cNvPicPr>
          <p:nvPr/>
        </p:nvPicPr>
        <p:blipFill>
          <a:blip r:embed="rId2" cstate="print"/>
          <a:srcRect/>
          <a:stretch>
            <a:fillRect/>
          </a:stretch>
        </p:blipFill>
        <p:spPr bwMode="auto">
          <a:xfrm>
            <a:off x="1752601" y="1524000"/>
            <a:ext cx="5799136" cy="4376206"/>
          </a:xfrm>
          <a:prstGeom prst="rect">
            <a:avLst/>
          </a:prstGeom>
          <a:ln w="28575">
            <a:solidFill>
              <a:srgbClr val="0070C0"/>
            </a:solidFill>
          </a:ln>
          <a:effectLst>
            <a:outerShdw blurRad="292100" dist="139700" dir="2700000" algn="tl" rotWithShape="0">
              <a:srgbClr val="333333">
                <a:alpha val="65000"/>
              </a:srgbClr>
            </a:outerShdw>
          </a:effectLst>
        </p:spPr>
      </p:pic>
      <p:sp>
        <p:nvSpPr>
          <p:cNvPr id="4" name="Rectangle 3"/>
          <p:cNvSpPr/>
          <p:nvPr/>
        </p:nvSpPr>
        <p:spPr>
          <a:xfrm>
            <a:off x="2031762" y="6019800"/>
            <a:ext cx="5257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bg1"/>
                </a:solidFill>
              </a:rPr>
              <a:t>If you don’t return anything or try to return something that is not an object, the constructor will proceed with its usual behavior and </a:t>
            </a:r>
            <a:r>
              <a:rPr lang="en-US" sz="1200" smtClean="0">
                <a:solidFill>
                  <a:srgbClr val="FFFF00"/>
                </a:solidFill>
              </a:rPr>
              <a:t>return this</a:t>
            </a:r>
            <a:r>
              <a:rPr lang="en-US" sz="1200" smtClean="0">
                <a:solidFill>
                  <a:schemeClr val="bg1"/>
                </a:solidFill>
              </a:rPr>
              <a:t>.</a:t>
            </a:r>
            <a:endParaRPr lang="en-US" sz="1200">
              <a:solidFill>
                <a:schemeClr val="bg1"/>
              </a:solidFill>
            </a:endParaRPr>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FF00"/>
                </a:solidFill>
              </a:rPr>
              <a:t>constructor</a:t>
            </a:r>
            <a:r>
              <a:rPr lang="en-US" smtClean="0"/>
              <a:t> property</a:t>
            </a:r>
            <a:endParaRPr lang="en-US"/>
          </a:p>
        </p:txBody>
      </p:sp>
      <p:grpSp>
        <p:nvGrpSpPr>
          <p:cNvPr id="15" name="Group 14"/>
          <p:cNvGrpSpPr/>
          <p:nvPr/>
        </p:nvGrpSpPr>
        <p:grpSpPr>
          <a:xfrm>
            <a:off x="457200" y="1524000"/>
            <a:ext cx="8274474" cy="2081416"/>
            <a:chOff x="228600" y="1828800"/>
            <a:chExt cx="8731674" cy="2196423"/>
          </a:xfrm>
        </p:grpSpPr>
        <p:pic>
          <p:nvPicPr>
            <p:cNvPr id="15362" name="Picture 2"/>
            <p:cNvPicPr>
              <a:picLocks noChangeAspect="1" noChangeArrowheads="1"/>
            </p:cNvPicPr>
            <p:nvPr/>
          </p:nvPicPr>
          <p:blipFill>
            <a:blip r:embed="rId2" cstate="print"/>
            <a:srcRect/>
            <a:stretch>
              <a:fillRect/>
            </a:stretch>
          </p:blipFill>
          <p:spPr bwMode="auto">
            <a:xfrm>
              <a:off x="4724400" y="1828800"/>
              <a:ext cx="2154908" cy="778790"/>
            </a:xfrm>
            <a:prstGeom prst="rect">
              <a:avLst/>
            </a:prstGeom>
            <a:ln w="28575">
              <a:solidFill>
                <a:srgbClr val="0070C0"/>
              </a:solidFill>
            </a:ln>
            <a:effectLst>
              <a:outerShdw blurRad="292100" dist="139700" dir="2700000" algn="tl" rotWithShape="0">
                <a:srgbClr val="333333">
                  <a:alpha val="65000"/>
                </a:srgbClr>
              </a:outerShdw>
            </a:effectLst>
          </p:spPr>
        </p:pic>
        <p:pic>
          <p:nvPicPr>
            <p:cNvPr id="15363" name="Picture 3"/>
            <p:cNvPicPr>
              <a:picLocks noChangeAspect="1" noChangeArrowheads="1"/>
            </p:cNvPicPr>
            <p:nvPr/>
          </p:nvPicPr>
          <p:blipFill>
            <a:blip r:embed="rId3" cstate="print"/>
            <a:srcRect/>
            <a:stretch>
              <a:fillRect/>
            </a:stretch>
          </p:blipFill>
          <p:spPr bwMode="auto">
            <a:xfrm>
              <a:off x="4419600" y="3139071"/>
              <a:ext cx="4540674" cy="886152"/>
            </a:xfrm>
            <a:prstGeom prst="rect">
              <a:avLst/>
            </a:prstGeom>
            <a:ln w="28575">
              <a:solidFill>
                <a:srgbClr val="0070C0"/>
              </a:solidFill>
            </a:ln>
            <a:effectLst>
              <a:outerShdw blurRad="292100" dist="139700" dir="2700000" algn="tl" rotWithShape="0">
                <a:srgbClr val="333333">
                  <a:alpha val="65000"/>
                </a:srgbClr>
              </a:outerShdw>
            </a:effectLst>
          </p:spPr>
        </p:pic>
        <p:pic>
          <p:nvPicPr>
            <p:cNvPr id="6" name="Picture 2"/>
            <p:cNvPicPr>
              <a:picLocks noChangeAspect="1" noChangeArrowheads="1"/>
            </p:cNvPicPr>
            <p:nvPr/>
          </p:nvPicPr>
          <p:blipFill>
            <a:blip r:embed="rId4" cstate="print"/>
            <a:srcRect r="47143"/>
            <a:stretch>
              <a:fillRect/>
            </a:stretch>
          </p:blipFill>
          <p:spPr bwMode="auto">
            <a:xfrm>
              <a:off x="228600" y="1927518"/>
              <a:ext cx="3581400" cy="1577682"/>
            </a:xfrm>
            <a:prstGeom prst="rect">
              <a:avLst/>
            </a:prstGeom>
            <a:ln w="28575">
              <a:solidFill>
                <a:srgbClr val="0070C0"/>
              </a:solidFill>
            </a:ln>
            <a:effectLst>
              <a:outerShdw blurRad="292100" dist="139700" dir="2700000" algn="tl" rotWithShape="0">
                <a:srgbClr val="333333">
                  <a:alpha val="65000"/>
                </a:srgbClr>
              </a:outerShdw>
            </a:effectLst>
          </p:spPr>
        </p:pic>
        <p:sp>
          <p:nvSpPr>
            <p:cNvPr id="7" name="Right Arrow 6"/>
            <p:cNvSpPr/>
            <p:nvPr/>
          </p:nvSpPr>
          <p:spPr>
            <a:xfrm>
              <a:off x="3886200" y="2133600"/>
              <a:ext cx="762000" cy="2286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3886200" y="3200400"/>
              <a:ext cx="474292" cy="2286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562600" y="1887908"/>
              <a:ext cx="1295400" cy="304800"/>
            </a:xfrm>
            <a:prstGeom prst="ellipse">
              <a:avLst/>
            </a:prstGeom>
            <a:noFill/>
            <a:ln>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477000" y="3124200"/>
              <a:ext cx="1143000" cy="304800"/>
            </a:xfrm>
            <a:prstGeom prst="ellipse">
              <a:avLst/>
            </a:prstGeom>
            <a:noFill/>
            <a:ln>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457200" y="4572000"/>
            <a:ext cx="4876800" cy="1666776"/>
            <a:chOff x="838200" y="4821025"/>
            <a:chExt cx="4876800" cy="1666776"/>
          </a:xfrm>
        </p:grpSpPr>
        <p:pic>
          <p:nvPicPr>
            <p:cNvPr id="15364" name="Picture 4"/>
            <p:cNvPicPr>
              <a:picLocks noChangeAspect="1" noChangeArrowheads="1"/>
            </p:cNvPicPr>
            <p:nvPr/>
          </p:nvPicPr>
          <p:blipFill>
            <a:blip r:embed="rId5" cstate="print"/>
            <a:srcRect/>
            <a:stretch>
              <a:fillRect/>
            </a:stretch>
          </p:blipFill>
          <p:spPr bwMode="auto">
            <a:xfrm>
              <a:off x="838200" y="4821025"/>
              <a:ext cx="2628900" cy="1666776"/>
            </a:xfrm>
            <a:prstGeom prst="rect">
              <a:avLst/>
            </a:prstGeom>
            <a:ln w="28575">
              <a:solidFill>
                <a:srgbClr val="0070C0"/>
              </a:solidFill>
            </a:ln>
            <a:effectLst>
              <a:outerShdw blurRad="292100" dist="139700" dir="2700000" algn="tl" rotWithShape="0">
                <a:srgbClr val="333333">
                  <a:alpha val="65000"/>
                </a:srgbClr>
              </a:outerShdw>
            </a:effectLst>
          </p:spPr>
        </p:pic>
        <p:sp>
          <p:nvSpPr>
            <p:cNvPr id="11" name="Oval 10"/>
            <p:cNvSpPr/>
            <p:nvPr/>
          </p:nvSpPr>
          <p:spPr>
            <a:xfrm>
              <a:off x="914400" y="5410200"/>
              <a:ext cx="838200" cy="304800"/>
            </a:xfrm>
            <a:prstGeom prst="ellipse">
              <a:avLst/>
            </a:prstGeom>
            <a:noFill/>
            <a:ln>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581400" y="5257800"/>
              <a:ext cx="2133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If an object was created using the object literal notation, its constructor  is the built-in </a:t>
              </a:r>
              <a:r>
                <a:rPr lang="en-US" sz="1200" smtClean="0">
                  <a:solidFill>
                    <a:srgbClr val="FFFF00"/>
                  </a:solidFill>
                </a:rPr>
                <a:t>Object()</a:t>
              </a:r>
              <a:r>
                <a:rPr lang="en-US" sz="1200" smtClean="0"/>
                <a:t> constructor function</a:t>
              </a:r>
              <a:endParaRPr lang="en-US" sz="1200">
                <a:solidFill>
                  <a:schemeClr val="bg1"/>
                </a:solidFill>
              </a:endParaRPr>
            </a:p>
          </p:txBody>
        </p:sp>
      </p:grpSp>
      <p:sp>
        <p:nvSpPr>
          <p:cNvPr id="18" name="Rectangle 17"/>
          <p:cNvSpPr/>
          <p:nvPr/>
        </p:nvSpPr>
        <p:spPr>
          <a:xfrm>
            <a:off x="6477000" y="6105004"/>
            <a:ext cx="2514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Use the </a:t>
            </a:r>
            <a:r>
              <a:rPr lang="en-US" sz="1200" smtClean="0">
                <a:solidFill>
                  <a:srgbClr val="FFFF00"/>
                </a:solidFill>
              </a:rPr>
              <a:t>instanceof</a:t>
            </a:r>
            <a:r>
              <a:rPr lang="en-US" sz="1200" smtClean="0"/>
              <a:t> operator to test if an object was created with a specific </a:t>
            </a:r>
          </a:p>
          <a:p>
            <a:pPr algn="ctr"/>
            <a:r>
              <a:rPr lang="en-US" sz="1200" smtClean="0"/>
              <a:t>constructor function</a:t>
            </a:r>
            <a:endParaRPr lang="en-US" sz="1200">
              <a:solidFill>
                <a:schemeClr val="bg1"/>
              </a:solidFill>
            </a:endParaRPr>
          </a:p>
        </p:txBody>
      </p:sp>
      <p:pic>
        <p:nvPicPr>
          <p:cNvPr id="7170" name="Picture 2"/>
          <p:cNvPicPr>
            <a:picLocks noChangeAspect="1" noChangeArrowheads="1"/>
          </p:cNvPicPr>
          <p:nvPr/>
        </p:nvPicPr>
        <p:blipFill>
          <a:blip r:embed="rId6" cstate="print">
            <a:extLst>
              <a:ext uri="{BEBA8EAE-BF5A-486C-A8C5-ECC9F3942E4B}">
                <a14:imgProps xmlns:a14="http://schemas.microsoft.com/office/drawing/2010/main" xmlns="">
                  <a14:imgLayer r:embed="rId7">
                    <a14:imgEffect>
                      <a14:colorTemperature colorTemp="8800"/>
                    </a14:imgEffect>
                  </a14:imgLayer>
                </a14:imgProps>
              </a:ext>
              <a:ext uri="{28A0092B-C50C-407E-A947-70E740481C1C}">
                <a14:useLocalDpi xmlns:a14="http://schemas.microsoft.com/office/drawing/2010/main" xmlns="" val="0"/>
              </a:ext>
            </a:extLst>
          </a:blip>
          <a:srcRect/>
          <a:stretch>
            <a:fillRect/>
          </a:stretch>
        </p:blipFill>
        <p:spPr bwMode="auto">
          <a:xfrm>
            <a:off x="6858000" y="4038600"/>
            <a:ext cx="1769418" cy="1970204"/>
          </a:xfrm>
          <a:prstGeom prst="rect">
            <a:avLst/>
          </a:prstGeom>
          <a:ln w="28575">
            <a:solidFill>
              <a:srgbClr val="0070C0"/>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Lst>
        </p:spPr>
      </p:pic>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Built-in objects</a:t>
            </a:r>
            <a:endParaRPr lang="en-US"/>
          </a:p>
        </p:txBody>
      </p:sp>
      <p:sp>
        <p:nvSpPr>
          <p:cNvPr id="3" name="Content Placeholder 2"/>
          <p:cNvSpPr>
            <a:spLocks noGrp="1"/>
          </p:cNvSpPr>
          <p:nvPr>
            <p:ph idx="1"/>
          </p:nvPr>
        </p:nvSpPr>
        <p:spPr/>
        <p:txBody>
          <a:bodyPr>
            <a:normAutofit fontScale="92500" lnSpcReduction="10000"/>
          </a:bodyPr>
          <a:lstStyle/>
          <a:p>
            <a:r>
              <a:rPr lang="en-US" smtClean="0"/>
              <a:t>Data wrapper objects</a:t>
            </a:r>
          </a:p>
          <a:p>
            <a:pPr lvl="1"/>
            <a:r>
              <a:rPr lang="en-US" smtClean="0">
                <a:solidFill>
                  <a:srgbClr val="0070C0"/>
                </a:solidFill>
              </a:rPr>
              <a:t>Object, Array, Function</a:t>
            </a:r>
          </a:p>
          <a:p>
            <a:pPr lvl="1"/>
            <a:r>
              <a:rPr lang="en-US" smtClean="0">
                <a:solidFill>
                  <a:srgbClr val="0070C0"/>
                </a:solidFill>
              </a:rPr>
              <a:t>Boolean, Number, String</a:t>
            </a:r>
          </a:p>
          <a:p>
            <a:r>
              <a:rPr lang="en-US" smtClean="0"/>
              <a:t>Utility objects</a:t>
            </a:r>
          </a:p>
          <a:p>
            <a:pPr lvl="1"/>
            <a:r>
              <a:rPr lang="en-US" smtClean="0">
                <a:solidFill>
                  <a:srgbClr val="0070C0"/>
                </a:solidFill>
              </a:rPr>
              <a:t>Math </a:t>
            </a:r>
            <a:r>
              <a:rPr lang="en-US" smtClean="0"/>
              <a:t>(built-in global object)</a:t>
            </a:r>
          </a:p>
          <a:p>
            <a:pPr lvl="1"/>
            <a:r>
              <a:rPr lang="en-US" smtClean="0">
                <a:solidFill>
                  <a:srgbClr val="0070C0"/>
                </a:solidFill>
              </a:rPr>
              <a:t>Date, RegExp</a:t>
            </a:r>
          </a:p>
          <a:p>
            <a:r>
              <a:rPr lang="en-US" smtClean="0"/>
              <a:t>Error object</a:t>
            </a:r>
          </a:p>
          <a:p>
            <a:pPr lvl="1"/>
            <a:r>
              <a:rPr lang="en-US" smtClean="0">
                <a:solidFill>
                  <a:srgbClr val="0070C0"/>
                </a:solidFill>
              </a:rPr>
              <a:t>Error</a:t>
            </a:r>
            <a:r>
              <a:rPr lang="en-US" smtClean="0"/>
              <a:t> (the parent error)</a:t>
            </a:r>
          </a:p>
          <a:p>
            <a:pPr lvl="1"/>
            <a:r>
              <a:rPr lang="en-US" smtClean="0">
                <a:solidFill>
                  <a:srgbClr val="0070C0"/>
                </a:solidFill>
              </a:rPr>
              <a:t>EvalError, RangeError, ReferenceError, SyntaxError, TypeError, URIError</a:t>
            </a:r>
            <a:endParaRPr lang="en-US">
              <a:solidFill>
                <a:srgbClr val="0070C0"/>
              </a:solidFill>
            </a:endParaRPr>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 to JavaScript (cont.)</a:t>
            </a:r>
            <a:endParaRPr 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71513" y="1600200"/>
            <a:ext cx="7799387" cy="4800600"/>
          </a:xfrm>
          <a:prstGeom prst="rect">
            <a:avLst/>
          </a:prstGeom>
          <a:ln w="28575">
            <a:solidFill>
              <a:srgbClr val="0070C0"/>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xmlns="" val="3510631290"/>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Quiz</a:t>
            </a:r>
            <a:endParaRPr lang="en-US"/>
          </a:p>
        </p:txBody>
      </p:sp>
      <p:sp>
        <p:nvSpPr>
          <p:cNvPr id="3" name="Content Placeholder 2"/>
          <p:cNvSpPr>
            <a:spLocks noGrp="1"/>
          </p:cNvSpPr>
          <p:nvPr>
            <p:ph idx="1"/>
          </p:nvPr>
        </p:nvSpPr>
        <p:spPr/>
        <p:txBody>
          <a:bodyPr>
            <a:normAutofit fontScale="77500" lnSpcReduction="20000"/>
          </a:bodyPr>
          <a:lstStyle/>
          <a:p>
            <a:r>
              <a:rPr lang="en-US" smtClean="0"/>
              <a:t>Look </a:t>
            </a:r>
            <a:r>
              <a:rPr lang="en-US"/>
              <a:t>at this code:</a:t>
            </a:r>
          </a:p>
          <a:p>
            <a:pPr marL="400050" lvl="1" indent="0">
              <a:buNone/>
            </a:pPr>
            <a:r>
              <a:rPr lang="en-US">
                <a:solidFill>
                  <a:srgbClr val="0070C0"/>
                </a:solidFill>
              </a:rPr>
              <a:t>  function F() {</a:t>
            </a:r>
          </a:p>
          <a:p>
            <a:pPr marL="400050" lvl="1" indent="0">
              <a:buNone/>
            </a:pPr>
            <a:r>
              <a:rPr lang="en-US">
                <a:solidFill>
                  <a:srgbClr val="0070C0"/>
                </a:solidFill>
              </a:rPr>
              <a:t>   </a:t>
            </a:r>
            <a:r>
              <a:rPr lang="en-US" smtClean="0">
                <a:solidFill>
                  <a:srgbClr val="0070C0"/>
                </a:solidFill>
              </a:rPr>
              <a:t>  function </a:t>
            </a:r>
            <a:r>
              <a:rPr lang="en-US">
                <a:solidFill>
                  <a:srgbClr val="0070C0"/>
                </a:solidFill>
              </a:rPr>
              <a:t>C() { </a:t>
            </a:r>
            <a:r>
              <a:rPr lang="en-US" smtClean="0">
                <a:solidFill>
                  <a:srgbClr val="0070C0"/>
                </a:solidFill>
              </a:rPr>
              <a:t>return </a:t>
            </a:r>
            <a:r>
              <a:rPr lang="en-US">
                <a:solidFill>
                  <a:srgbClr val="0070C0"/>
                </a:solidFill>
              </a:rPr>
              <a:t>this</a:t>
            </a:r>
            <a:r>
              <a:rPr lang="en-US" smtClean="0">
                <a:solidFill>
                  <a:srgbClr val="0070C0"/>
                </a:solidFill>
              </a:rPr>
              <a:t>; </a:t>
            </a:r>
            <a:r>
              <a:rPr lang="en-US">
                <a:solidFill>
                  <a:srgbClr val="0070C0"/>
                </a:solidFill>
              </a:rPr>
              <a:t>} </a:t>
            </a:r>
          </a:p>
          <a:p>
            <a:pPr marL="400050" lvl="1" indent="0">
              <a:buNone/>
            </a:pPr>
            <a:r>
              <a:rPr lang="en-US">
                <a:solidFill>
                  <a:srgbClr val="0070C0"/>
                </a:solidFill>
              </a:rPr>
              <a:t>   </a:t>
            </a:r>
            <a:r>
              <a:rPr lang="en-US" smtClean="0">
                <a:solidFill>
                  <a:srgbClr val="0070C0"/>
                </a:solidFill>
              </a:rPr>
              <a:t>  return </a:t>
            </a:r>
            <a:r>
              <a:rPr lang="en-US">
                <a:solidFill>
                  <a:srgbClr val="0070C0"/>
                </a:solidFill>
              </a:rPr>
              <a:t>C();</a:t>
            </a:r>
          </a:p>
          <a:p>
            <a:pPr marL="400050" lvl="1" indent="0">
              <a:buNone/>
            </a:pPr>
            <a:r>
              <a:rPr lang="en-US">
                <a:solidFill>
                  <a:srgbClr val="0070C0"/>
                </a:solidFill>
              </a:rPr>
              <a:t>  } </a:t>
            </a:r>
          </a:p>
          <a:p>
            <a:pPr marL="400050" lvl="1" indent="0">
              <a:buNone/>
            </a:pPr>
            <a:r>
              <a:rPr lang="en-US">
                <a:solidFill>
                  <a:srgbClr val="0070C0"/>
                </a:solidFill>
              </a:rPr>
              <a:t>  var o = new F(); </a:t>
            </a:r>
          </a:p>
          <a:p>
            <a:pPr marL="358775" indent="0">
              <a:buNone/>
            </a:pPr>
            <a:r>
              <a:rPr lang="en-US" smtClean="0"/>
              <a:t>The </a:t>
            </a:r>
            <a:r>
              <a:rPr lang="en-US"/>
              <a:t>value of </a:t>
            </a:r>
            <a:r>
              <a:rPr lang="en-US">
                <a:solidFill>
                  <a:srgbClr val="0070C0"/>
                </a:solidFill>
              </a:rPr>
              <a:t>this </a:t>
            </a:r>
            <a:r>
              <a:rPr lang="en-US"/>
              <a:t>refers to the global object or the object </a:t>
            </a:r>
            <a:r>
              <a:rPr lang="en-US">
                <a:solidFill>
                  <a:srgbClr val="0070C0"/>
                </a:solidFill>
              </a:rPr>
              <a:t>o</a:t>
            </a:r>
            <a:r>
              <a:rPr lang="en-US"/>
              <a:t>?</a:t>
            </a:r>
          </a:p>
          <a:p>
            <a:r>
              <a:rPr lang="en-US" smtClean="0"/>
              <a:t>What's </a:t>
            </a:r>
            <a:r>
              <a:rPr lang="en-US"/>
              <a:t>the result of executing this piece of code?</a:t>
            </a:r>
          </a:p>
          <a:p>
            <a:pPr marL="400050" lvl="1" indent="0">
              <a:buNone/>
            </a:pPr>
            <a:r>
              <a:rPr lang="en-US">
                <a:solidFill>
                  <a:srgbClr val="0070C0"/>
                </a:solidFill>
              </a:rPr>
              <a:t>  function C(){ </a:t>
            </a:r>
          </a:p>
          <a:p>
            <a:pPr marL="400050" lvl="1" indent="0">
              <a:buNone/>
            </a:pPr>
            <a:r>
              <a:rPr lang="en-US">
                <a:solidFill>
                  <a:srgbClr val="0070C0"/>
                </a:solidFill>
              </a:rPr>
              <a:t>   </a:t>
            </a:r>
            <a:r>
              <a:rPr lang="en-US" smtClean="0">
                <a:solidFill>
                  <a:srgbClr val="0070C0"/>
                </a:solidFill>
              </a:rPr>
              <a:t>  this.a </a:t>
            </a:r>
            <a:r>
              <a:rPr lang="en-US">
                <a:solidFill>
                  <a:srgbClr val="0070C0"/>
                </a:solidFill>
              </a:rPr>
              <a:t>= 1;</a:t>
            </a:r>
          </a:p>
          <a:p>
            <a:pPr marL="400050" lvl="1" indent="0">
              <a:buNone/>
            </a:pPr>
            <a:r>
              <a:rPr lang="en-US">
                <a:solidFill>
                  <a:srgbClr val="0070C0"/>
                </a:solidFill>
              </a:rPr>
              <a:t>   </a:t>
            </a:r>
            <a:r>
              <a:rPr lang="en-US" smtClean="0">
                <a:solidFill>
                  <a:srgbClr val="0070C0"/>
                </a:solidFill>
              </a:rPr>
              <a:t>  return </a:t>
            </a:r>
            <a:r>
              <a:rPr lang="en-US">
                <a:solidFill>
                  <a:srgbClr val="0070C0"/>
                </a:solidFill>
              </a:rPr>
              <a:t>false; </a:t>
            </a:r>
          </a:p>
          <a:p>
            <a:pPr marL="400050" lvl="1" indent="0">
              <a:buNone/>
            </a:pPr>
            <a:r>
              <a:rPr lang="en-US">
                <a:solidFill>
                  <a:srgbClr val="0070C0"/>
                </a:solidFill>
              </a:rPr>
              <a:t>  }</a:t>
            </a:r>
          </a:p>
          <a:p>
            <a:pPr marL="400050" lvl="1" indent="0">
              <a:buNone/>
            </a:pPr>
            <a:r>
              <a:rPr lang="en-US">
                <a:solidFill>
                  <a:srgbClr val="0070C0"/>
                </a:solidFill>
              </a:rPr>
              <a:t>  console.log(typeof new C</a:t>
            </a:r>
            <a:r>
              <a:rPr lang="en-US" smtClean="0">
                <a:solidFill>
                  <a:srgbClr val="0070C0"/>
                </a:solidFill>
              </a:rPr>
              <a:t>());</a:t>
            </a:r>
            <a:endParaRPr lang="en-US">
              <a:solidFill>
                <a:srgbClr val="0070C0"/>
              </a:solidFill>
            </a:endParaRPr>
          </a:p>
        </p:txBody>
      </p:sp>
    </p:spTree>
    <p:extLst>
      <p:ext uri="{BB962C8B-B14F-4D97-AF65-F5344CB8AC3E}">
        <p14:creationId xmlns:p14="http://schemas.microsoft.com/office/powerpoint/2010/main" xmlns="" val="2952500031"/>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Quiz (cont.)</a:t>
            </a:r>
            <a:endParaRPr lang="en-US"/>
          </a:p>
        </p:txBody>
      </p:sp>
      <p:sp>
        <p:nvSpPr>
          <p:cNvPr id="3" name="Content Placeholder 2"/>
          <p:cNvSpPr>
            <a:spLocks noGrp="1"/>
          </p:cNvSpPr>
          <p:nvPr>
            <p:ph idx="1"/>
          </p:nvPr>
        </p:nvSpPr>
        <p:spPr/>
        <p:txBody>
          <a:bodyPr>
            <a:normAutofit fontScale="77500" lnSpcReduction="20000"/>
          </a:bodyPr>
          <a:lstStyle/>
          <a:p>
            <a:r>
              <a:rPr lang="en-US" smtClean="0"/>
              <a:t>What's </a:t>
            </a:r>
            <a:r>
              <a:rPr lang="en-US"/>
              <a:t>the result of executing the following piece of code?</a:t>
            </a:r>
          </a:p>
          <a:p>
            <a:pPr marL="400050" lvl="1" indent="0">
              <a:buNone/>
            </a:pPr>
            <a:r>
              <a:rPr lang="en-US">
                <a:solidFill>
                  <a:srgbClr val="0070C0"/>
                </a:solidFill>
              </a:rPr>
              <a:t>  </a:t>
            </a:r>
            <a:r>
              <a:rPr lang="en-US" b="1"/>
              <a:t>&gt;&gt;&gt; </a:t>
            </a:r>
            <a:r>
              <a:rPr lang="en-US">
                <a:solidFill>
                  <a:srgbClr val="0070C0"/>
                </a:solidFill>
              </a:rPr>
              <a:t>c = [1,2,[1,2]]; </a:t>
            </a:r>
          </a:p>
          <a:p>
            <a:pPr marL="400050" lvl="1" indent="0">
              <a:buNone/>
            </a:pPr>
            <a:r>
              <a:rPr lang="en-US">
                <a:solidFill>
                  <a:srgbClr val="0070C0"/>
                </a:solidFill>
              </a:rPr>
              <a:t>  </a:t>
            </a:r>
            <a:r>
              <a:rPr lang="en-US" sz="2700" b="1"/>
              <a:t>&gt;&gt;&gt; </a:t>
            </a:r>
            <a:r>
              <a:rPr lang="en-US">
                <a:solidFill>
                  <a:srgbClr val="0070C0"/>
                </a:solidFill>
              </a:rPr>
              <a:t>c.sort();</a:t>
            </a:r>
          </a:p>
          <a:p>
            <a:pPr marL="400050" lvl="1" indent="0">
              <a:buNone/>
            </a:pPr>
            <a:r>
              <a:rPr lang="en-US">
                <a:solidFill>
                  <a:srgbClr val="0070C0"/>
                </a:solidFill>
              </a:rPr>
              <a:t>  </a:t>
            </a:r>
            <a:r>
              <a:rPr lang="en-US" sz="2700" b="1"/>
              <a:t>&gt;&gt;&gt; </a:t>
            </a:r>
            <a:r>
              <a:rPr lang="en-US">
                <a:solidFill>
                  <a:srgbClr val="0070C0"/>
                </a:solidFill>
              </a:rPr>
              <a:t>c.join('--'); </a:t>
            </a:r>
          </a:p>
          <a:p>
            <a:pPr marL="400050" lvl="1" indent="0">
              <a:buNone/>
            </a:pPr>
            <a:r>
              <a:rPr lang="en-US">
                <a:solidFill>
                  <a:srgbClr val="0070C0"/>
                </a:solidFill>
              </a:rPr>
              <a:t>  </a:t>
            </a:r>
            <a:r>
              <a:rPr lang="en-US" sz="2700" b="1"/>
              <a:t>&gt;&gt;&gt; </a:t>
            </a:r>
            <a:r>
              <a:rPr lang="en-US">
                <a:solidFill>
                  <a:srgbClr val="0070C0"/>
                </a:solidFill>
              </a:rPr>
              <a:t>console.log(c); </a:t>
            </a:r>
            <a:endParaRPr lang="en-US" smtClean="0">
              <a:solidFill>
                <a:srgbClr val="0070C0"/>
              </a:solidFill>
            </a:endParaRPr>
          </a:p>
          <a:p>
            <a:pPr marL="457200" indent="-457200"/>
            <a:r>
              <a:rPr lang="en-US"/>
              <a:t>Imagine </a:t>
            </a:r>
            <a:r>
              <a:rPr lang="en-US" b="1"/>
              <a:t>Math</a:t>
            </a:r>
            <a:r>
              <a:rPr lang="en-US"/>
              <a:t> didn't exist. Create a </a:t>
            </a:r>
            <a:r>
              <a:rPr lang="en-US" b="1"/>
              <a:t>MyMath</a:t>
            </a:r>
            <a:r>
              <a:rPr lang="en-US"/>
              <a:t> object that </a:t>
            </a:r>
            <a:r>
              <a:rPr lang="en-US" smtClean="0"/>
              <a:t>provides these methods</a:t>
            </a:r>
            <a:r>
              <a:rPr lang="en-US"/>
              <a:t>: </a:t>
            </a:r>
          </a:p>
          <a:p>
            <a:pPr marL="857250" lvl="1" indent="-457200"/>
            <a:r>
              <a:rPr lang="en-US" b="1"/>
              <a:t>MyMath.rand(min, max, </a:t>
            </a:r>
            <a:r>
              <a:rPr lang="en-US" b="1" smtClean="0"/>
              <a:t>inclusive)</a:t>
            </a:r>
            <a:r>
              <a:rPr lang="en-US" smtClean="0"/>
              <a:t> - generates </a:t>
            </a:r>
            <a:r>
              <a:rPr lang="en-US"/>
              <a:t>a random number </a:t>
            </a:r>
            <a:r>
              <a:rPr lang="en-US" smtClean="0"/>
              <a:t>between </a:t>
            </a:r>
            <a:r>
              <a:rPr lang="en-US" i="1"/>
              <a:t>min</a:t>
            </a:r>
            <a:r>
              <a:rPr lang="en-US"/>
              <a:t> and </a:t>
            </a:r>
            <a:r>
              <a:rPr lang="en-US" i="1"/>
              <a:t>max</a:t>
            </a:r>
            <a:r>
              <a:rPr lang="en-US"/>
              <a:t>, inclusive if </a:t>
            </a:r>
            <a:r>
              <a:rPr lang="en-US" i="1"/>
              <a:t>inclusive</a:t>
            </a:r>
            <a:r>
              <a:rPr lang="en-US"/>
              <a:t> is true (default)</a:t>
            </a:r>
          </a:p>
          <a:p>
            <a:pPr marL="857250" lvl="1" indent="-457200"/>
            <a:r>
              <a:rPr lang="en-US" b="1"/>
              <a:t>MyMath.min(array)</a:t>
            </a:r>
            <a:r>
              <a:rPr lang="en-US"/>
              <a:t>—returns the smallest number in a given array</a:t>
            </a:r>
          </a:p>
          <a:p>
            <a:pPr marL="857250" lvl="1" indent="-457200"/>
            <a:r>
              <a:rPr lang="en-US" b="1"/>
              <a:t>MyMath.max(array)</a:t>
            </a:r>
            <a:r>
              <a:rPr lang="en-US"/>
              <a:t>—returns the largest number in a given array </a:t>
            </a:r>
          </a:p>
        </p:txBody>
      </p:sp>
    </p:spTree>
    <p:extLst>
      <p:ext uri="{BB962C8B-B14F-4D97-AF65-F5344CB8AC3E}">
        <p14:creationId xmlns:p14="http://schemas.microsoft.com/office/powerpoint/2010/main" xmlns="" val="1870034538"/>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TO-DO list</a:t>
            </a:r>
            <a:endParaRPr lang="en-US"/>
          </a:p>
        </p:txBody>
      </p:sp>
      <p:sp>
        <p:nvSpPr>
          <p:cNvPr id="3" name="Content Placeholder 2"/>
          <p:cNvSpPr>
            <a:spLocks noGrp="1"/>
          </p:cNvSpPr>
          <p:nvPr>
            <p:ph idx="1"/>
          </p:nvPr>
        </p:nvSpPr>
        <p:spPr/>
        <p:txBody>
          <a:bodyPr>
            <a:normAutofit lnSpcReduction="10000"/>
          </a:bodyPr>
          <a:lstStyle/>
          <a:p>
            <a:r>
              <a:rPr lang="en-US" b="1" smtClean="0">
                <a:solidFill>
                  <a:srgbClr val="0070C0"/>
                </a:solidFill>
              </a:rPr>
              <a:t>…</a:t>
            </a:r>
          </a:p>
          <a:p>
            <a:r>
              <a:rPr lang="en-US" b="1" smtClean="0">
                <a:solidFill>
                  <a:srgbClr val="0070C0"/>
                </a:solidFill>
              </a:rPr>
              <a:t>Delve into JavaScript’s core concepts and concerns</a:t>
            </a:r>
          </a:p>
          <a:p>
            <a:pPr lvl="1"/>
            <a:r>
              <a:rPr lang="en-US" strike="sngStrike" smtClean="0"/>
              <a:t>Function</a:t>
            </a:r>
            <a:endParaRPr lang="en-US" strike="sngStrike"/>
          </a:p>
          <a:p>
            <a:pPr lvl="1"/>
            <a:r>
              <a:rPr lang="en-US" strike="sngStrike"/>
              <a:t>Object</a:t>
            </a:r>
          </a:p>
          <a:p>
            <a:pPr lvl="1"/>
            <a:r>
              <a:rPr lang="en-US" b="1">
                <a:solidFill>
                  <a:srgbClr val="0070C0"/>
                </a:solidFill>
              </a:rPr>
              <a:t>Prototype</a:t>
            </a:r>
          </a:p>
          <a:p>
            <a:pPr lvl="1"/>
            <a:r>
              <a:rPr lang="en-US">
                <a:solidFill>
                  <a:schemeClr val="bg1">
                    <a:lumMod val="65000"/>
                  </a:schemeClr>
                </a:solidFill>
              </a:rPr>
              <a:t>Inheritance</a:t>
            </a:r>
          </a:p>
          <a:p>
            <a:pPr lvl="1"/>
            <a:r>
              <a:rPr lang="en-US" smtClean="0">
                <a:solidFill>
                  <a:schemeClr val="bg1">
                    <a:lumMod val="65000"/>
                  </a:schemeClr>
                </a:solidFill>
              </a:rPr>
              <a:t>Browser </a:t>
            </a:r>
            <a:r>
              <a:rPr lang="en-US">
                <a:solidFill>
                  <a:schemeClr val="bg1">
                    <a:lumMod val="65000"/>
                  </a:schemeClr>
                </a:solidFill>
              </a:rPr>
              <a:t>environment</a:t>
            </a:r>
          </a:p>
          <a:p>
            <a:pPr lvl="1"/>
            <a:r>
              <a:rPr lang="en-US">
                <a:solidFill>
                  <a:schemeClr val="bg1">
                    <a:lumMod val="65000"/>
                  </a:schemeClr>
                </a:solidFill>
              </a:rPr>
              <a:t>Coding and design patterns</a:t>
            </a:r>
          </a:p>
          <a:p>
            <a:endParaRPr lang="en-US" b="1" smtClean="0">
              <a:solidFill>
                <a:srgbClr val="0070C0"/>
              </a:solidFill>
            </a:endParaRPr>
          </a:p>
          <a:p>
            <a:endParaRPr lang="en-US" b="1" smtClean="0">
              <a:solidFill>
                <a:srgbClr val="0070C0"/>
              </a:solidFill>
            </a:endParaRPr>
          </a:p>
          <a:p>
            <a:endParaRPr lang="en-US"/>
          </a:p>
        </p:txBody>
      </p:sp>
    </p:spTree>
    <p:extLst>
      <p:ext uri="{BB962C8B-B14F-4D97-AF65-F5344CB8AC3E}">
        <p14:creationId xmlns:p14="http://schemas.microsoft.com/office/powerpoint/2010/main" xmlns="" val="391208769"/>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Prototype</a:t>
            </a:r>
            <a:endParaRPr lang="en-US"/>
          </a:p>
        </p:txBody>
      </p:sp>
      <p:sp>
        <p:nvSpPr>
          <p:cNvPr id="3" name="Content Placeholder 2"/>
          <p:cNvSpPr>
            <a:spLocks noGrp="1"/>
          </p:cNvSpPr>
          <p:nvPr>
            <p:ph idx="1"/>
          </p:nvPr>
        </p:nvSpPr>
        <p:spPr/>
        <p:txBody>
          <a:bodyPr>
            <a:normAutofit fontScale="92500" lnSpcReduction="20000"/>
          </a:bodyPr>
          <a:lstStyle/>
          <a:p>
            <a:r>
              <a:rPr lang="en-US" smtClean="0"/>
              <a:t>Every function has a </a:t>
            </a:r>
            <a:r>
              <a:rPr lang="en-US" smtClean="0">
                <a:solidFill>
                  <a:srgbClr val="0070C0"/>
                </a:solidFill>
              </a:rPr>
              <a:t>prototype</a:t>
            </a:r>
            <a:r>
              <a:rPr lang="en-US" smtClean="0"/>
              <a:t> property which we can add properties to and use them as own properties</a:t>
            </a:r>
          </a:p>
          <a:p>
            <a:r>
              <a:rPr lang="en-US" smtClean="0"/>
              <a:t>Own </a:t>
            </a:r>
            <a:r>
              <a:rPr lang="en-US"/>
              <a:t>and </a:t>
            </a:r>
            <a:r>
              <a:rPr lang="en-US" smtClean="0"/>
              <a:t>prototypal properties are different</a:t>
            </a:r>
          </a:p>
          <a:p>
            <a:r>
              <a:rPr lang="en-US" smtClean="0"/>
              <a:t>Special stuffs: </a:t>
            </a:r>
          </a:p>
          <a:p>
            <a:pPr lvl="1"/>
            <a:r>
              <a:rPr lang="en-US" sz="3000" smtClean="0">
                <a:solidFill>
                  <a:srgbClr val="0070C0"/>
                </a:solidFill>
              </a:rPr>
              <a:t>isPrototypeOf()</a:t>
            </a:r>
          </a:p>
          <a:p>
            <a:pPr lvl="1"/>
            <a:r>
              <a:rPr lang="en-US" sz="3000" smtClean="0">
                <a:solidFill>
                  <a:srgbClr val="0070C0"/>
                </a:solidFill>
              </a:rPr>
              <a:t>hasOwnProperty()</a:t>
            </a:r>
          </a:p>
          <a:p>
            <a:pPr lvl="1"/>
            <a:r>
              <a:rPr lang="en-US" sz="3000" smtClean="0">
                <a:solidFill>
                  <a:srgbClr val="0070C0"/>
                </a:solidFill>
              </a:rPr>
              <a:t>propertyIsEnumerable()</a:t>
            </a:r>
            <a:r>
              <a:rPr lang="en-US" sz="3000" smtClean="0"/>
              <a:t> </a:t>
            </a:r>
          </a:p>
          <a:p>
            <a:pPr lvl="1"/>
            <a:r>
              <a:rPr lang="en-US" sz="3000">
                <a:solidFill>
                  <a:srgbClr val="0070C0"/>
                </a:solidFill>
              </a:rPr>
              <a:t>__proto</a:t>
            </a:r>
            <a:r>
              <a:rPr lang="en-US" sz="3000" smtClean="0">
                <a:solidFill>
                  <a:srgbClr val="0070C0"/>
                </a:solidFill>
              </a:rPr>
              <a:t>__</a:t>
            </a:r>
            <a:endParaRPr lang="en-US" sz="3000" smtClean="0"/>
          </a:p>
          <a:p>
            <a:r>
              <a:rPr lang="en-US" smtClean="0"/>
              <a:t>We can enhance built-in objects, such as arrays or strings, via the </a:t>
            </a:r>
            <a:r>
              <a:rPr lang="en-US">
                <a:solidFill>
                  <a:srgbClr val="0070C0"/>
                </a:solidFill>
              </a:rPr>
              <a:t>prototype</a:t>
            </a:r>
            <a:r>
              <a:rPr lang="en-US"/>
              <a:t> property </a:t>
            </a:r>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Function object reviewed</a:t>
            </a:r>
            <a:endParaRPr lang="en-US"/>
          </a:p>
        </p:txBody>
      </p:sp>
      <p:sp>
        <p:nvSpPr>
          <p:cNvPr id="3" name="Content Placeholder 2"/>
          <p:cNvSpPr>
            <a:spLocks noGrp="1"/>
          </p:cNvSpPr>
          <p:nvPr>
            <p:ph idx="1"/>
          </p:nvPr>
        </p:nvSpPr>
        <p:spPr/>
        <p:txBody>
          <a:bodyPr>
            <a:normAutofit fontScale="92500" lnSpcReduction="20000"/>
          </a:bodyPr>
          <a:lstStyle/>
          <a:p>
            <a:r>
              <a:rPr lang="en-US" smtClean="0"/>
              <a:t>Property:</a:t>
            </a:r>
          </a:p>
          <a:p>
            <a:pPr lvl="1"/>
            <a:r>
              <a:rPr lang="en-US" smtClean="0">
                <a:solidFill>
                  <a:srgbClr val="0070C0"/>
                </a:solidFill>
              </a:rPr>
              <a:t>constructor</a:t>
            </a:r>
          </a:p>
          <a:p>
            <a:pPr lvl="1"/>
            <a:r>
              <a:rPr lang="en-US" smtClean="0">
                <a:solidFill>
                  <a:srgbClr val="0070C0"/>
                </a:solidFill>
              </a:rPr>
              <a:t>length</a:t>
            </a:r>
          </a:p>
          <a:p>
            <a:pPr lvl="1"/>
            <a:r>
              <a:rPr lang="en-US" smtClean="0">
                <a:solidFill>
                  <a:srgbClr val="0070C0"/>
                </a:solidFill>
              </a:rPr>
              <a:t>caller</a:t>
            </a:r>
          </a:p>
          <a:p>
            <a:pPr lvl="1"/>
            <a:r>
              <a:rPr lang="en-US" smtClean="0">
                <a:solidFill>
                  <a:srgbClr val="0070C0"/>
                </a:solidFill>
              </a:rPr>
              <a:t>prototype</a:t>
            </a:r>
          </a:p>
          <a:p>
            <a:pPr lvl="1"/>
            <a:r>
              <a:rPr lang="en-US" smtClean="0">
                <a:solidFill>
                  <a:srgbClr val="0070C0"/>
                </a:solidFill>
              </a:rPr>
              <a:t>arguments</a:t>
            </a:r>
            <a:r>
              <a:rPr lang="en-US" smtClean="0"/>
              <a:t> (with </a:t>
            </a:r>
            <a:r>
              <a:rPr lang="en-US" smtClean="0">
                <a:solidFill>
                  <a:srgbClr val="0070C0"/>
                </a:solidFill>
              </a:rPr>
              <a:t>callee</a:t>
            </a:r>
            <a:r>
              <a:rPr lang="en-US" smtClean="0"/>
              <a:t> property)</a:t>
            </a:r>
          </a:p>
          <a:p>
            <a:r>
              <a:rPr lang="en-US" smtClean="0"/>
              <a:t>Local variable:</a:t>
            </a:r>
          </a:p>
          <a:p>
            <a:pPr lvl="1"/>
            <a:r>
              <a:rPr lang="en-US" smtClean="0">
                <a:solidFill>
                  <a:srgbClr val="0070C0"/>
                </a:solidFill>
              </a:rPr>
              <a:t>this</a:t>
            </a:r>
          </a:p>
          <a:p>
            <a:r>
              <a:rPr lang="en-US" smtClean="0"/>
              <a:t>Method:</a:t>
            </a:r>
          </a:p>
          <a:p>
            <a:pPr lvl="1"/>
            <a:r>
              <a:rPr lang="en-US" smtClean="0">
                <a:solidFill>
                  <a:srgbClr val="0070C0"/>
                </a:solidFill>
              </a:rPr>
              <a:t>call()</a:t>
            </a:r>
          </a:p>
          <a:p>
            <a:pPr lvl="1"/>
            <a:r>
              <a:rPr lang="en-US" smtClean="0">
                <a:solidFill>
                  <a:srgbClr val="0070C0"/>
                </a:solidFill>
              </a:rPr>
              <a:t>apply()</a:t>
            </a:r>
          </a:p>
          <a:p>
            <a:pPr lvl="1"/>
            <a:endParaRPr lang="en-US"/>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4" end="4"/>
                                            </p:txEl>
                                          </p:spTgt>
                                        </p:tgtEl>
                                        <p:attrNameLst>
                                          <p:attrName>style.color</p:attrName>
                                        </p:attrNameLst>
                                      </p:cBhvr>
                                      <p:to>
                                        <p:clrVal>
                                          <a:schemeClr val="accent2"/>
                                        </p:clrVal>
                                      </p:to>
                                    </p:set>
                                    <p:set>
                                      <p:cBhvr>
                                        <p:cTn id="7" dur="500" fill="hold"/>
                                        <p:tgtEl>
                                          <p:spTgt spid="3">
                                            <p:txEl>
                                              <p:pRg st="4" end="4"/>
                                            </p:txEl>
                                          </p:spTgt>
                                        </p:tgtEl>
                                        <p:attrNameLst>
                                          <p:attrName>fillcolor</p:attrName>
                                        </p:attrNameLst>
                                      </p:cBhvr>
                                      <p:to>
                                        <p:clrVal>
                                          <a:schemeClr val="accent2"/>
                                        </p:clrVal>
                                      </p:to>
                                    </p:set>
                                    <p:set>
                                      <p:cBhvr>
                                        <p:cTn id="8" dur="500" fill="hold"/>
                                        <p:tgtEl>
                                          <p:spTgt spid="3">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a:t>
            </a:r>
            <a:r>
              <a:rPr lang="en-US" smtClean="0">
                <a:solidFill>
                  <a:srgbClr val="FFFF00"/>
                </a:solidFill>
              </a:rPr>
              <a:t>prototype</a:t>
            </a:r>
            <a:r>
              <a:rPr lang="en-US" smtClean="0"/>
              <a:t> property</a:t>
            </a:r>
            <a:endParaRPr lang="en-US"/>
          </a:p>
        </p:txBody>
      </p:sp>
      <p:sp>
        <p:nvSpPr>
          <p:cNvPr id="3" name="Content Placeholder 2"/>
          <p:cNvSpPr>
            <a:spLocks noGrp="1"/>
          </p:cNvSpPr>
          <p:nvPr>
            <p:ph idx="1"/>
          </p:nvPr>
        </p:nvSpPr>
        <p:spPr/>
        <p:txBody>
          <a:bodyPr>
            <a:normAutofit/>
          </a:bodyPr>
          <a:lstStyle/>
          <a:p>
            <a:r>
              <a:rPr lang="en-US" smtClean="0"/>
              <a:t>It is only useful when the function is used as a constructor</a:t>
            </a:r>
          </a:p>
          <a:p>
            <a:r>
              <a:rPr lang="en-US" smtClean="0"/>
              <a:t>All objects created with that function keep a reference to the </a:t>
            </a:r>
            <a:r>
              <a:rPr lang="en-US" smtClean="0">
                <a:solidFill>
                  <a:srgbClr val="0070C0"/>
                </a:solidFill>
              </a:rPr>
              <a:t>prototype</a:t>
            </a:r>
            <a:r>
              <a:rPr lang="en-US" smtClean="0"/>
              <a:t> property and can use its properties as their own </a:t>
            </a:r>
          </a:p>
          <a:p>
            <a:r>
              <a:rPr lang="en-US"/>
              <a:t>The </a:t>
            </a:r>
            <a:r>
              <a:rPr lang="en-US">
                <a:solidFill>
                  <a:srgbClr val="0070C0"/>
                </a:solidFill>
              </a:rPr>
              <a:t>prototype</a:t>
            </a:r>
            <a:r>
              <a:rPr lang="en-US"/>
              <a:t> property contains an </a:t>
            </a:r>
            <a:r>
              <a:rPr lang="en-US" smtClean="0"/>
              <a:t>object</a:t>
            </a:r>
          </a:p>
          <a:p>
            <a:r>
              <a:rPr lang="en-US" smtClean="0"/>
              <a:t>We </a:t>
            </a:r>
            <a:r>
              <a:rPr lang="en-US"/>
              <a:t>can add properties to </a:t>
            </a:r>
            <a:r>
              <a:rPr lang="en-US" smtClean="0"/>
              <a:t>that object and </a:t>
            </a:r>
            <a:r>
              <a:rPr lang="en-US"/>
              <a:t>use them as own properties</a:t>
            </a:r>
          </a:p>
          <a:p>
            <a:endParaRPr lang="en-US"/>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a:t>
            </a:r>
            <a:r>
              <a:rPr lang="en-US" smtClean="0">
                <a:solidFill>
                  <a:srgbClr val="FFFF00"/>
                </a:solidFill>
              </a:rPr>
              <a:t>prototype</a:t>
            </a:r>
            <a:r>
              <a:rPr lang="en-US" smtClean="0"/>
              <a:t> property (cont.)</a:t>
            </a:r>
            <a:endParaRPr lang="en-US"/>
          </a:p>
        </p:txBody>
      </p:sp>
      <p:pic>
        <p:nvPicPr>
          <p:cNvPr id="17410" name="Picture 2" descr="C:\Users\stian\AppData\Local\Temp\SNAGHTML4b05fd3.PNG"/>
          <p:cNvPicPr>
            <a:picLocks noChangeAspect="1" noChangeArrowheads="1"/>
          </p:cNvPicPr>
          <p:nvPr/>
        </p:nvPicPr>
        <p:blipFill>
          <a:blip r:embed="rId2" cstate="print"/>
          <a:srcRect/>
          <a:stretch>
            <a:fillRect/>
          </a:stretch>
        </p:blipFill>
        <p:spPr bwMode="auto">
          <a:xfrm>
            <a:off x="2619376" y="1541010"/>
            <a:ext cx="3629024" cy="5012190"/>
          </a:xfrm>
          <a:prstGeom prst="rect">
            <a:avLst/>
          </a:prstGeom>
          <a:ln w="28575">
            <a:solidFill>
              <a:srgbClr val="0070C0"/>
            </a:solid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mtClean="0"/>
              <a:t>Add members using prototype</a:t>
            </a:r>
            <a:endParaRPr lang="en-US"/>
          </a:p>
        </p:txBody>
      </p:sp>
      <p:pic>
        <p:nvPicPr>
          <p:cNvPr id="72706" name="Picture 2"/>
          <p:cNvPicPr>
            <a:picLocks noChangeAspect="1" noChangeArrowheads="1"/>
          </p:cNvPicPr>
          <p:nvPr/>
        </p:nvPicPr>
        <p:blipFill>
          <a:blip r:embed="rId2" cstate="print"/>
          <a:srcRect/>
          <a:stretch>
            <a:fillRect/>
          </a:stretch>
        </p:blipFill>
        <p:spPr bwMode="auto">
          <a:xfrm>
            <a:off x="1970756" y="1601387"/>
            <a:ext cx="5192044" cy="1675213"/>
          </a:xfrm>
          <a:prstGeom prst="rect">
            <a:avLst/>
          </a:prstGeom>
          <a:ln w="28575">
            <a:solidFill>
              <a:srgbClr val="0070C0"/>
            </a:solidFill>
          </a:ln>
          <a:effectLst>
            <a:outerShdw blurRad="292100" dist="139700" dir="2700000" algn="tl" rotWithShape="0">
              <a:srgbClr val="333333">
                <a:alpha val="65000"/>
              </a:srgbClr>
            </a:outerShdw>
          </a:effectLst>
        </p:spPr>
      </p:pic>
      <p:pic>
        <p:nvPicPr>
          <p:cNvPr id="72707" name="Picture 3"/>
          <p:cNvPicPr>
            <a:picLocks noChangeAspect="1" noChangeArrowheads="1"/>
          </p:cNvPicPr>
          <p:nvPr/>
        </p:nvPicPr>
        <p:blipFill>
          <a:blip r:embed="rId3" cstate="print"/>
          <a:srcRect/>
          <a:stretch>
            <a:fillRect/>
          </a:stretch>
        </p:blipFill>
        <p:spPr bwMode="auto">
          <a:xfrm>
            <a:off x="304800" y="3630442"/>
            <a:ext cx="6056455" cy="1246358"/>
          </a:xfrm>
          <a:prstGeom prst="rect">
            <a:avLst/>
          </a:prstGeom>
          <a:ln w="28575">
            <a:solidFill>
              <a:srgbClr val="0070C0"/>
            </a:solidFill>
          </a:ln>
          <a:effectLst>
            <a:outerShdw blurRad="292100" dist="139700" dir="2700000" algn="tl" rotWithShape="0">
              <a:srgbClr val="333333">
                <a:alpha val="65000"/>
              </a:srgbClr>
            </a:outerShdw>
          </a:effectLst>
        </p:spPr>
      </p:pic>
      <p:pic>
        <p:nvPicPr>
          <p:cNvPr id="72708" name="Picture 4"/>
          <p:cNvPicPr>
            <a:picLocks noChangeAspect="1" noChangeArrowheads="1"/>
          </p:cNvPicPr>
          <p:nvPr/>
        </p:nvPicPr>
        <p:blipFill>
          <a:blip r:embed="rId4" cstate="print"/>
          <a:srcRect/>
          <a:stretch>
            <a:fillRect/>
          </a:stretch>
        </p:blipFill>
        <p:spPr bwMode="auto">
          <a:xfrm>
            <a:off x="2667000" y="5181600"/>
            <a:ext cx="6177071" cy="1420581"/>
          </a:xfrm>
          <a:prstGeom prst="rect">
            <a:avLst/>
          </a:prstGeom>
          <a:ln w="28575">
            <a:solidFill>
              <a:srgbClr val="0070C0"/>
            </a:solidFill>
          </a:ln>
          <a:effectLst>
            <a:outerShdw blurRad="292100" dist="139700" dir="2700000" algn="tl" rotWithShape="0">
              <a:srgbClr val="333333">
                <a:alpha val="65000"/>
              </a:srgbClr>
            </a:outerShdw>
          </a:effectLst>
        </p:spPr>
      </p:pic>
      <p:sp>
        <p:nvSpPr>
          <p:cNvPr id="9" name="Rectangle 8"/>
          <p:cNvSpPr/>
          <p:nvPr/>
        </p:nvSpPr>
        <p:spPr>
          <a:xfrm>
            <a:off x="6426927" y="3782842"/>
            <a:ext cx="2412273"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Way 1 – Add to the existing</a:t>
            </a:r>
            <a:endParaRPr lang="en-US" sz="1400"/>
          </a:p>
        </p:txBody>
      </p:sp>
      <p:sp>
        <p:nvSpPr>
          <p:cNvPr id="10" name="Rectangle 9"/>
          <p:cNvSpPr/>
          <p:nvPr/>
        </p:nvSpPr>
        <p:spPr>
          <a:xfrm>
            <a:off x="914401" y="5638800"/>
            <a:ext cx="1693818"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Way 2 - Replace</a:t>
            </a:r>
            <a:endParaRPr lang="en-US" sz="1400"/>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mtClean="0"/>
              <a:t>Add members using prototype (cont.)</a:t>
            </a:r>
            <a:endParaRPr lang="en-US"/>
          </a:p>
        </p:txBody>
      </p:sp>
      <p:pic>
        <p:nvPicPr>
          <p:cNvPr id="73730" name="Picture 2"/>
          <p:cNvPicPr>
            <a:picLocks noChangeAspect="1" noChangeArrowheads="1"/>
          </p:cNvPicPr>
          <p:nvPr/>
        </p:nvPicPr>
        <p:blipFill>
          <a:blip r:embed="rId2" cstate="print"/>
          <a:srcRect/>
          <a:stretch>
            <a:fillRect/>
          </a:stretch>
        </p:blipFill>
        <p:spPr bwMode="auto">
          <a:xfrm>
            <a:off x="1600200" y="1525586"/>
            <a:ext cx="5077496" cy="4875214"/>
          </a:xfrm>
          <a:prstGeom prst="rect">
            <a:avLst/>
          </a:prstGeom>
          <a:ln w="28575">
            <a:solidFill>
              <a:srgbClr val="0070C0"/>
            </a:solidFill>
          </a:ln>
          <a:effectLst>
            <a:outerShdw blurRad="292100" dist="139700" dir="2700000" algn="tl" rotWithShape="0">
              <a:srgbClr val="333333">
                <a:alpha val="65000"/>
              </a:srgbClr>
            </a:outerShdw>
          </a:effectLst>
        </p:spPr>
      </p:pic>
      <p:sp>
        <p:nvSpPr>
          <p:cNvPr id="8" name="Rectangle 7"/>
          <p:cNvSpPr/>
          <p:nvPr/>
        </p:nvSpPr>
        <p:spPr>
          <a:xfrm>
            <a:off x="4648200" y="4419600"/>
            <a:ext cx="3962400" cy="990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smtClean="0">
                <a:solidFill>
                  <a:srgbClr val="FFFF00"/>
                </a:solidFill>
              </a:rPr>
              <a:t>The prototype is "live“:</a:t>
            </a:r>
            <a:r>
              <a:rPr lang="en-US" sz="1200" smtClean="0"/>
              <a:t> Objects are passed by reference in JavaScript, and therefore the prototype is not copied with every new object instance. It means that you can modify the prototype at any time and all objects (even those created before the modification) will inherit the changes.</a:t>
            </a:r>
            <a:endParaRPr lang="en-US" sz="1200"/>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mtClean="0"/>
              <a:t>Add members using prototype (cont.)</a:t>
            </a:r>
            <a:endParaRPr lang="en-US"/>
          </a:p>
        </p:txBody>
      </p:sp>
      <p:pic>
        <p:nvPicPr>
          <p:cNvPr id="1029"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1000" y="1295400"/>
            <a:ext cx="5343525" cy="5467350"/>
          </a:xfrm>
          <a:prstGeom prst="rect">
            <a:avLst/>
          </a:prstGeom>
          <a:ln w="28575">
            <a:solidFill>
              <a:schemeClr val="accent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Lst>
        </p:spPr>
      </p:pic>
      <p:pic>
        <p:nvPicPr>
          <p:cNvPr id="1030" name="Picture 6"/>
          <p:cNvPicPr>
            <a:picLocks noChangeAspect="1" noChangeArrowheads="1"/>
          </p:cNvPicPr>
          <p:nvPr/>
        </p:nvPicPr>
        <p:blipFill rotWithShape="1">
          <a:blip r:embed="rId3" cstate="print">
            <a:extLst>
              <a:ext uri="{BEBA8EAE-BF5A-486C-A8C5-ECC9F3942E4B}">
                <a14:imgProps xmlns:a14="http://schemas.microsoft.com/office/drawing/2010/main" xmlns="">
                  <a14:imgLayer r:embed="rId4">
                    <a14:imgEffect>
                      <a14:colorTemperature colorTemp="11200"/>
                    </a14:imgEffect>
                  </a14:imgLayer>
                </a14:imgProps>
              </a:ext>
              <a:ext uri="{28A0092B-C50C-407E-A947-70E740481C1C}">
                <a14:useLocalDpi xmlns:a14="http://schemas.microsoft.com/office/drawing/2010/main" xmlns="" val="0"/>
              </a:ext>
            </a:extLst>
          </a:blip>
          <a:srcRect r="41448"/>
          <a:stretch/>
        </p:blipFill>
        <p:spPr bwMode="auto">
          <a:xfrm>
            <a:off x="4876800" y="2133600"/>
            <a:ext cx="2849880" cy="695325"/>
          </a:xfrm>
          <a:prstGeom prst="rect">
            <a:avLst/>
          </a:prstGeom>
          <a:ln w="28575">
            <a:solidFill>
              <a:schemeClr val="accent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Lst>
        </p:spPr>
      </p:pic>
      <p:sp>
        <p:nvSpPr>
          <p:cNvPr id="8" name="Rectangle 7"/>
          <p:cNvSpPr/>
          <p:nvPr/>
        </p:nvSpPr>
        <p:spPr>
          <a:xfrm>
            <a:off x="6019800" y="3200400"/>
            <a:ext cx="2895600" cy="773151"/>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smtClean="0">
                <a:solidFill>
                  <a:srgbClr val="FFFF00"/>
                </a:solidFill>
              </a:rPr>
              <a:t>The prototype is “replaceable“: </a:t>
            </a:r>
            <a:r>
              <a:rPr lang="en-US" sz="1200" smtClean="0">
                <a:solidFill>
                  <a:schemeClr val="bg1"/>
                </a:solidFill>
              </a:rPr>
              <a:t>Each instance holds a reference to the prototype when created, not always the current prototype of the constructor function</a:t>
            </a:r>
            <a:endParaRPr lang="en-US" sz="1200">
              <a:solidFill>
                <a:schemeClr val="bg1"/>
              </a:solidFill>
            </a:endParaRPr>
          </a:p>
        </p:txBody>
      </p:sp>
      <p:pic>
        <p:nvPicPr>
          <p:cNvPr id="1031" name="Picture 7"/>
          <p:cNvPicPr>
            <a:picLocks noChangeAspect="1" noChangeArrowheads="1"/>
          </p:cNvPicPr>
          <p:nvPr/>
        </p:nvPicPr>
        <p:blipFill rotWithShape="1">
          <a:blip r:embed="rId5" cstate="print">
            <a:extLst>
              <a:ext uri="{BEBA8EAE-BF5A-486C-A8C5-ECC9F3942E4B}">
                <a14:imgProps xmlns:a14="http://schemas.microsoft.com/office/drawing/2010/main" xmlns="">
                  <a14:imgLayer r:embed="rId6">
                    <a14:imgEffect>
                      <a14:colorTemperature colorTemp="11200"/>
                    </a14:imgEffect>
                  </a14:imgLayer>
                </a14:imgProps>
              </a:ext>
              <a:ext uri="{28A0092B-C50C-407E-A947-70E740481C1C}">
                <a14:useLocalDpi xmlns:a14="http://schemas.microsoft.com/office/drawing/2010/main" xmlns="" val="0"/>
              </a:ext>
            </a:extLst>
          </a:blip>
          <a:srcRect r="43219"/>
          <a:stretch/>
        </p:blipFill>
        <p:spPr bwMode="auto">
          <a:xfrm>
            <a:off x="4872990" y="4362450"/>
            <a:ext cx="2823210" cy="1276350"/>
          </a:xfrm>
          <a:prstGeom prst="rect">
            <a:avLst/>
          </a:prstGeom>
          <a:ln w="28575">
            <a:solidFill>
              <a:schemeClr val="accent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Lst>
        </p:spPr>
      </p:pic>
      <p:cxnSp>
        <p:nvCxnSpPr>
          <p:cNvPr id="3" name="Straight Arrow Connector 2"/>
          <p:cNvCxnSpPr/>
          <p:nvPr/>
        </p:nvCxnSpPr>
        <p:spPr>
          <a:xfrm>
            <a:off x="3124200" y="2057400"/>
            <a:ext cx="1676400" cy="228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 name="Straight Arrow Connector 5"/>
          <p:cNvCxnSpPr/>
          <p:nvPr/>
        </p:nvCxnSpPr>
        <p:spPr>
          <a:xfrm>
            <a:off x="2971800" y="4191000"/>
            <a:ext cx="1828800" cy="228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 name="Straight Arrow Connector 8"/>
          <p:cNvCxnSpPr/>
          <p:nvPr/>
        </p:nvCxnSpPr>
        <p:spPr>
          <a:xfrm flipV="1">
            <a:off x="3886200" y="5715000"/>
            <a:ext cx="1447800" cy="762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3" name="Rectangle 12"/>
          <p:cNvSpPr/>
          <p:nvPr/>
        </p:nvSpPr>
        <p:spPr>
          <a:xfrm>
            <a:off x="4724400" y="6096000"/>
            <a:ext cx="3505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1"/>
                </a:solidFill>
              </a:rPr>
              <a:t>Oh, </a:t>
            </a:r>
            <a:r>
              <a:rPr lang="en-US" sz="1200">
                <a:solidFill>
                  <a:srgbClr val="FFFF00"/>
                </a:solidFill>
              </a:rPr>
              <a:t>phoneGadget</a:t>
            </a:r>
            <a:r>
              <a:rPr lang="en-US" sz="1200">
                <a:solidFill>
                  <a:schemeClr val="bg1"/>
                </a:solidFill>
              </a:rPr>
              <a:t> still references the old prototype</a:t>
            </a:r>
          </a:p>
        </p:txBody>
      </p:sp>
      <p:sp>
        <p:nvSpPr>
          <p:cNvPr id="10" name="Rectangle 9"/>
          <p:cNvSpPr/>
          <p:nvPr/>
        </p:nvSpPr>
        <p:spPr>
          <a:xfrm>
            <a:off x="423747" y="4876800"/>
            <a:ext cx="2548053" cy="1447800"/>
          </a:xfrm>
          <a:prstGeom prst="rect">
            <a:avLst/>
          </a:prstGeom>
          <a:noFill/>
          <a:ln w="28575"/>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423747" y="2732049"/>
            <a:ext cx="3767253" cy="1066800"/>
          </a:xfrm>
          <a:prstGeom prst="rect">
            <a:avLst/>
          </a:prstGeom>
          <a:noFill/>
          <a:ln w="28575"/>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2269832907"/>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TO-DO list</a:t>
            </a:r>
            <a:endParaRPr lang="en-US"/>
          </a:p>
        </p:txBody>
      </p:sp>
      <p:sp>
        <p:nvSpPr>
          <p:cNvPr id="3" name="Content Placeholder 2"/>
          <p:cNvSpPr>
            <a:spLocks noGrp="1"/>
          </p:cNvSpPr>
          <p:nvPr>
            <p:ph idx="1"/>
          </p:nvPr>
        </p:nvSpPr>
        <p:spPr/>
        <p:txBody>
          <a:bodyPr/>
          <a:lstStyle/>
          <a:p>
            <a:r>
              <a:rPr lang="en-US" strike="sngStrike" smtClean="0"/>
              <a:t>Define JavaScript</a:t>
            </a:r>
          </a:p>
          <a:p>
            <a:r>
              <a:rPr lang="en-US" b="1" smtClean="0">
                <a:solidFill>
                  <a:srgbClr val="0070C0"/>
                </a:solidFill>
              </a:rPr>
              <a:t>Set up environment</a:t>
            </a:r>
          </a:p>
          <a:p>
            <a:r>
              <a:rPr lang="en-US" smtClean="0">
                <a:solidFill>
                  <a:schemeClr val="bg1">
                    <a:lumMod val="65000"/>
                  </a:schemeClr>
                </a:solidFill>
              </a:rPr>
              <a:t>Revisit OOP concepts</a:t>
            </a:r>
          </a:p>
          <a:p>
            <a:r>
              <a:rPr lang="en-US" smtClean="0">
                <a:solidFill>
                  <a:schemeClr val="bg1">
                    <a:lumMod val="65000"/>
                  </a:schemeClr>
                </a:solidFill>
              </a:rPr>
              <a:t>Look at JavaScript basics</a:t>
            </a:r>
          </a:p>
          <a:p>
            <a:r>
              <a:rPr lang="en-US">
                <a:solidFill>
                  <a:schemeClr val="bg1">
                    <a:lumMod val="65000"/>
                  </a:schemeClr>
                </a:solidFill>
              </a:rPr>
              <a:t>Delve into JavaScript’s core concepts and concerns</a:t>
            </a:r>
          </a:p>
          <a:p>
            <a:endParaRPr lang="en-US" smtClean="0"/>
          </a:p>
          <a:p>
            <a:endParaRPr lang="en-US" smtClean="0"/>
          </a:p>
          <a:p>
            <a:endParaRPr lang="en-US"/>
          </a:p>
        </p:txBody>
      </p:sp>
    </p:spTree>
    <p:extLst>
      <p:ext uri="{BB962C8B-B14F-4D97-AF65-F5344CB8AC3E}">
        <p14:creationId xmlns:p14="http://schemas.microsoft.com/office/powerpoint/2010/main" xmlns="" val="1253793537"/>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mtClean="0"/>
              <a:t>Add members using prototype (cont.)</a:t>
            </a:r>
            <a:endParaRPr lang="en-US"/>
          </a:p>
        </p:txBody>
      </p:sp>
      <p:pic>
        <p:nvPicPr>
          <p:cNvPr id="2051" name="Picture 3"/>
          <p:cNvPicPr>
            <a:picLocks noChangeAspect="1" noChangeArrowheads="1"/>
          </p:cNvPicPr>
          <p:nvPr/>
        </p:nvPicPr>
        <p:blipFill rotWithShape="1">
          <a:blip r:embed="rId2" cstate="print">
            <a:extLst>
              <a:ext uri="{BEBA8EAE-BF5A-486C-A8C5-ECC9F3942E4B}">
                <a14:imgProps xmlns:a14="http://schemas.microsoft.com/office/drawing/2010/main" xmlns="">
                  <a14:imgLayer r:embed="rId3">
                    <a14:imgEffect>
                      <a14:colorTemperature colorTemp="11200"/>
                    </a14:imgEffect>
                  </a14:imgLayer>
                </a14:imgProps>
              </a:ext>
              <a:ext uri="{28A0092B-C50C-407E-A947-70E740481C1C}">
                <a14:useLocalDpi xmlns:a14="http://schemas.microsoft.com/office/drawing/2010/main" xmlns="" val="0"/>
              </a:ext>
            </a:extLst>
          </a:blip>
          <a:srcRect l="-1" r="-113"/>
          <a:stretch/>
        </p:blipFill>
        <p:spPr bwMode="auto">
          <a:xfrm>
            <a:off x="1203829" y="4171950"/>
            <a:ext cx="5196971" cy="1238250"/>
          </a:xfrm>
          <a:prstGeom prst="rect">
            <a:avLst/>
          </a:prstGeom>
          <a:ln w="28575">
            <a:solidFill>
              <a:schemeClr val="accent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Lst>
        </p:spPr>
      </p:pic>
      <p:pic>
        <p:nvPicPr>
          <p:cNvPr id="2052"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211263" y="2266950"/>
            <a:ext cx="6789737" cy="1362075"/>
          </a:xfrm>
          <a:prstGeom prst="rect">
            <a:avLst/>
          </a:prstGeom>
          <a:ln w="28575">
            <a:solidFill>
              <a:schemeClr val="accent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Lst>
        </p:spPr>
      </p:pic>
      <p:cxnSp>
        <p:nvCxnSpPr>
          <p:cNvPr id="6" name="Straight Arrow Connector 5"/>
          <p:cNvCxnSpPr/>
          <p:nvPr/>
        </p:nvCxnSpPr>
        <p:spPr>
          <a:xfrm>
            <a:off x="2049463" y="3333750"/>
            <a:ext cx="0" cy="762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 name="Straight Connector 7"/>
          <p:cNvCxnSpPr/>
          <p:nvPr/>
        </p:nvCxnSpPr>
        <p:spPr>
          <a:xfrm>
            <a:off x="3040063" y="3528897"/>
            <a:ext cx="4191000" cy="0"/>
          </a:xfrm>
          <a:prstGeom prst="line">
            <a:avLst/>
          </a:prstGeom>
        </p:spPr>
        <p:style>
          <a:lnRef idx="2">
            <a:schemeClr val="accent2"/>
          </a:lnRef>
          <a:fillRef idx="0">
            <a:schemeClr val="accent2"/>
          </a:fillRef>
          <a:effectRef idx="1">
            <a:schemeClr val="accent2"/>
          </a:effectRef>
          <a:fontRef idx="minor">
            <a:schemeClr val="tx1"/>
          </a:fontRef>
        </p:style>
      </p:cxnSp>
      <p:sp>
        <p:nvSpPr>
          <p:cNvPr id="9" name="Oval 8"/>
          <p:cNvSpPr/>
          <p:nvPr/>
        </p:nvSpPr>
        <p:spPr>
          <a:xfrm>
            <a:off x="1622502" y="4767147"/>
            <a:ext cx="609600" cy="685800"/>
          </a:xfrm>
          <a:prstGeom prst="ellipse">
            <a:avLst/>
          </a:prstGeom>
          <a:noFill/>
          <a:ln w="1905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815705804"/>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Own vs. prototypal properties</a:t>
            </a:r>
            <a:endParaRPr lang="en-US"/>
          </a:p>
        </p:txBody>
      </p:sp>
      <p:sp>
        <p:nvSpPr>
          <p:cNvPr id="9" name="Rectangle 8"/>
          <p:cNvSpPr/>
          <p:nvPr/>
        </p:nvSpPr>
        <p:spPr>
          <a:xfrm>
            <a:off x="2400300" y="5029200"/>
            <a:ext cx="44577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solidFill>
                  <a:schemeClr val="bg1"/>
                </a:solidFill>
              </a:rPr>
              <a:t>Note:  </a:t>
            </a:r>
          </a:p>
          <a:p>
            <a:pPr marL="171450" indent="-171450">
              <a:buFontTx/>
              <a:buChar char="-"/>
            </a:pPr>
            <a:r>
              <a:rPr lang="en-US" sz="1200" smtClean="0">
                <a:solidFill>
                  <a:schemeClr val="bg1"/>
                </a:solidFill>
              </a:rPr>
              <a:t>Own properties take precedence over prototypal properties having the same name.</a:t>
            </a:r>
          </a:p>
          <a:p>
            <a:pPr marL="171450" indent="-171450">
              <a:buFontTx/>
              <a:buChar char="-"/>
            </a:pPr>
            <a:r>
              <a:rPr lang="en-US" sz="1200"/>
              <a:t>When we modify a prototypal property, we actually create a new own property with the same name</a:t>
            </a:r>
            <a:r>
              <a:rPr lang="en-US" sz="1200" smtClean="0"/>
              <a:t>.</a:t>
            </a:r>
          </a:p>
          <a:p>
            <a:pPr marL="171450" indent="-171450">
              <a:buFontTx/>
              <a:buChar char="-"/>
            </a:pPr>
            <a:r>
              <a:rPr lang="en-US" sz="1200" smtClean="0">
                <a:solidFill>
                  <a:schemeClr val="bg1"/>
                </a:solidFill>
              </a:rPr>
              <a:t>We can delete own properties of an object.</a:t>
            </a:r>
          </a:p>
          <a:p>
            <a:pPr marL="171450" indent="-171450">
              <a:buFontTx/>
              <a:buChar char="-"/>
            </a:pPr>
            <a:r>
              <a:rPr lang="en-US" sz="1200" smtClean="0">
                <a:solidFill>
                  <a:schemeClr val="bg1"/>
                </a:solidFill>
              </a:rPr>
              <a:t>In the constructor function, own properties are added using </a:t>
            </a:r>
            <a:r>
              <a:rPr lang="en-US" sz="1200" smtClean="0">
                <a:solidFill>
                  <a:srgbClr val="FFFF00"/>
                </a:solidFill>
              </a:rPr>
              <a:t>this</a:t>
            </a:r>
            <a:r>
              <a:rPr lang="en-US" sz="1200" smtClean="0">
                <a:solidFill>
                  <a:schemeClr val="bg1"/>
                </a:solidFill>
              </a:rPr>
              <a:t>.</a:t>
            </a:r>
            <a:endParaRPr lang="en-US" sz="1200">
              <a:solidFill>
                <a:schemeClr val="bg1"/>
              </a:solidFill>
            </a:endParaRPr>
          </a:p>
        </p:txBody>
      </p:sp>
      <p:sp>
        <p:nvSpPr>
          <p:cNvPr id="3" name="Rectangle 2"/>
          <p:cNvSpPr/>
          <p:nvPr/>
        </p:nvSpPr>
        <p:spPr>
          <a:xfrm>
            <a:off x="800100" y="2057400"/>
            <a:ext cx="3124200" cy="22098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mtClean="0"/>
              <a:t>Object</a:t>
            </a:r>
            <a:endParaRPr lang="en-US"/>
          </a:p>
        </p:txBody>
      </p:sp>
      <p:sp>
        <p:nvSpPr>
          <p:cNvPr id="4" name="Rectangle 3"/>
          <p:cNvSpPr/>
          <p:nvPr/>
        </p:nvSpPr>
        <p:spPr>
          <a:xfrm>
            <a:off x="1022196" y="2514600"/>
            <a:ext cx="1219200" cy="15240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smtClean="0"/>
              <a:t>Own properties and methods</a:t>
            </a:r>
            <a:endParaRPr lang="en-US" sz="1600"/>
          </a:p>
        </p:txBody>
      </p:sp>
      <p:sp>
        <p:nvSpPr>
          <p:cNvPr id="8" name="Rectangle 7"/>
          <p:cNvSpPr/>
          <p:nvPr/>
        </p:nvSpPr>
        <p:spPr>
          <a:xfrm>
            <a:off x="2469996" y="2514600"/>
            <a:ext cx="1219200" cy="1524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smtClean="0"/>
              <a:t>Prototype</a:t>
            </a:r>
            <a:endParaRPr lang="en-US" sz="1600"/>
          </a:p>
        </p:txBody>
      </p:sp>
      <p:grpSp>
        <p:nvGrpSpPr>
          <p:cNvPr id="5" name="Group 4"/>
          <p:cNvGrpSpPr/>
          <p:nvPr/>
        </p:nvGrpSpPr>
        <p:grpSpPr>
          <a:xfrm>
            <a:off x="4914900" y="2362200"/>
            <a:ext cx="3124200" cy="2209800"/>
            <a:chOff x="838200" y="3352800"/>
            <a:chExt cx="3124200" cy="2209800"/>
          </a:xfrm>
        </p:grpSpPr>
        <p:sp>
          <p:nvSpPr>
            <p:cNvPr id="10" name="Rectangle 9"/>
            <p:cNvSpPr/>
            <p:nvPr/>
          </p:nvSpPr>
          <p:spPr>
            <a:xfrm>
              <a:off x="838200" y="3352800"/>
              <a:ext cx="3124200" cy="22098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mtClean="0"/>
                <a:t>Object</a:t>
              </a:r>
              <a:endParaRPr lang="en-US"/>
            </a:p>
          </p:txBody>
        </p:sp>
        <p:sp>
          <p:nvSpPr>
            <p:cNvPr id="11" name="Rectangle 10"/>
            <p:cNvSpPr/>
            <p:nvPr/>
          </p:nvSpPr>
          <p:spPr>
            <a:xfrm>
              <a:off x="1066800" y="3810000"/>
              <a:ext cx="1219200" cy="15240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smtClean="0"/>
                <a:t>Own properties and methods</a:t>
              </a:r>
              <a:endParaRPr lang="en-US" sz="1600"/>
            </a:p>
          </p:txBody>
        </p:sp>
        <p:sp>
          <p:nvSpPr>
            <p:cNvPr id="12" name="Rectangle 11"/>
            <p:cNvSpPr/>
            <p:nvPr/>
          </p:nvSpPr>
          <p:spPr>
            <a:xfrm>
              <a:off x="2514600" y="3810000"/>
              <a:ext cx="1219200" cy="1524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smtClean="0"/>
                <a:t>Prototype</a:t>
              </a:r>
              <a:endParaRPr lang="en-US" sz="1600"/>
            </a:p>
          </p:txBody>
        </p:sp>
      </p:grpSp>
      <p:cxnSp>
        <p:nvCxnSpPr>
          <p:cNvPr id="13" name="Elbow Connector 12"/>
          <p:cNvCxnSpPr>
            <a:stCxn id="8" idx="3"/>
            <a:endCxn id="10" idx="1"/>
          </p:cNvCxnSpPr>
          <p:nvPr/>
        </p:nvCxnSpPr>
        <p:spPr>
          <a:xfrm>
            <a:off x="3689196" y="3276600"/>
            <a:ext cx="1225704" cy="190500"/>
          </a:xfrm>
          <a:prstGeom prst="bent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 name="Elbow Connector 14"/>
          <p:cNvCxnSpPr/>
          <p:nvPr/>
        </p:nvCxnSpPr>
        <p:spPr>
          <a:xfrm>
            <a:off x="7810500" y="3581400"/>
            <a:ext cx="1333500" cy="371707"/>
          </a:xfrm>
          <a:prstGeom prst="bent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Own vs. prototypal properties (cont.)</a:t>
            </a:r>
            <a:endParaRPr lang="en-US"/>
          </a:p>
        </p:txBody>
      </p:sp>
      <p:pic>
        <p:nvPicPr>
          <p:cNvPr id="74754" name="Picture 2"/>
          <p:cNvPicPr>
            <a:picLocks noChangeAspect="1" noChangeArrowheads="1"/>
          </p:cNvPicPr>
          <p:nvPr/>
        </p:nvPicPr>
        <p:blipFill>
          <a:blip r:embed="rId2" cstate="print"/>
          <a:srcRect/>
          <a:stretch>
            <a:fillRect/>
          </a:stretch>
        </p:blipFill>
        <p:spPr bwMode="auto">
          <a:xfrm>
            <a:off x="838200" y="3962400"/>
            <a:ext cx="7558753" cy="1078759"/>
          </a:xfrm>
          <a:prstGeom prst="rect">
            <a:avLst/>
          </a:prstGeom>
          <a:ln w="28575">
            <a:solidFill>
              <a:srgbClr val="0070C0"/>
            </a:solidFill>
          </a:ln>
          <a:effectLst>
            <a:outerShdw blurRad="292100" dist="139700" dir="2700000" algn="tl" rotWithShape="0">
              <a:srgbClr val="333333">
                <a:alpha val="65000"/>
              </a:srgbClr>
            </a:outerShdw>
          </a:effectLst>
        </p:spPr>
      </p:pic>
      <p:pic>
        <p:nvPicPr>
          <p:cNvPr id="74755" name="Picture 3"/>
          <p:cNvPicPr>
            <a:picLocks noChangeAspect="1" noChangeArrowheads="1"/>
          </p:cNvPicPr>
          <p:nvPr/>
        </p:nvPicPr>
        <p:blipFill>
          <a:blip r:embed="rId3" cstate="print"/>
          <a:srcRect/>
          <a:stretch>
            <a:fillRect/>
          </a:stretch>
        </p:blipFill>
        <p:spPr bwMode="auto">
          <a:xfrm>
            <a:off x="914400" y="1752600"/>
            <a:ext cx="7465788" cy="933396"/>
          </a:xfrm>
          <a:prstGeom prst="rect">
            <a:avLst/>
          </a:prstGeom>
          <a:ln w="28575">
            <a:solidFill>
              <a:srgbClr val="0070C0"/>
            </a:solidFill>
          </a:ln>
          <a:effectLst>
            <a:outerShdw blurRad="292100" dist="139700" dir="2700000" algn="tl" rotWithShape="0">
              <a:srgbClr val="333333">
                <a:alpha val="65000"/>
              </a:srgbClr>
            </a:outerShdw>
          </a:effectLst>
        </p:spPr>
      </p:pic>
      <p:sp>
        <p:nvSpPr>
          <p:cNvPr id="6" name="Rectangle 5"/>
          <p:cNvSpPr/>
          <p:nvPr/>
        </p:nvSpPr>
        <p:spPr>
          <a:xfrm>
            <a:off x="3581400" y="2438400"/>
            <a:ext cx="4495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When seeing </a:t>
            </a:r>
            <a:r>
              <a:rPr lang="en-US" sz="1200" smtClean="0">
                <a:solidFill>
                  <a:srgbClr val="FFFF00"/>
                </a:solidFill>
              </a:rPr>
              <a:t>newtoy.rating</a:t>
            </a:r>
            <a:r>
              <a:rPr lang="en-US" sz="1200" smtClean="0"/>
              <a:t>, the JavaScript engine will examine all of the properties of </a:t>
            </a:r>
            <a:r>
              <a:rPr lang="en-US" sz="1200" smtClean="0">
                <a:solidFill>
                  <a:srgbClr val="FFFF00"/>
                </a:solidFill>
              </a:rPr>
              <a:t>newtoy</a:t>
            </a:r>
            <a:r>
              <a:rPr lang="en-US" sz="1200" smtClean="0"/>
              <a:t> and will not find the one called </a:t>
            </a:r>
            <a:r>
              <a:rPr lang="en-US" sz="1200" smtClean="0">
                <a:solidFill>
                  <a:srgbClr val="FFFF00"/>
                </a:solidFill>
              </a:rPr>
              <a:t>rating</a:t>
            </a:r>
            <a:r>
              <a:rPr lang="en-US" sz="1200" smtClean="0"/>
              <a:t>. Then the engine will identify the prototype of the constructor function used to create this object (</a:t>
            </a:r>
            <a:r>
              <a:rPr lang="en-US" sz="1200" smtClean="0">
                <a:solidFill>
                  <a:srgbClr val="FFFF00"/>
                </a:solidFill>
              </a:rPr>
              <a:t>newtoy.constructor.prototype</a:t>
            </a:r>
            <a:r>
              <a:rPr lang="en-US" sz="1200" smtClean="0"/>
              <a:t>). If the property is found in the prototype, this property is used.</a:t>
            </a:r>
            <a:endParaRPr lang="en-US" sz="1200"/>
          </a:p>
        </p:txBody>
      </p:sp>
      <p:sp>
        <p:nvSpPr>
          <p:cNvPr id="7" name="Rectangle 6"/>
          <p:cNvSpPr/>
          <p:nvPr/>
        </p:nvSpPr>
        <p:spPr>
          <a:xfrm>
            <a:off x="3581400" y="4800600"/>
            <a:ext cx="4495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When seeing </a:t>
            </a:r>
            <a:r>
              <a:rPr lang="en-US" sz="1200" smtClean="0">
                <a:solidFill>
                  <a:srgbClr val="FFFF00"/>
                </a:solidFill>
              </a:rPr>
              <a:t>newtoy.rating</a:t>
            </a:r>
            <a:r>
              <a:rPr lang="en-US" sz="1200" smtClean="0"/>
              <a:t>, the JavaScript engine will directly examine all of the properties of the prototype property and will find the one called </a:t>
            </a:r>
            <a:r>
              <a:rPr lang="en-US" sz="1200" smtClean="0">
                <a:solidFill>
                  <a:srgbClr val="FFFF00"/>
                </a:solidFill>
              </a:rPr>
              <a:t>rating </a:t>
            </a:r>
            <a:r>
              <a:rPr lang="en-US" sz="1200" smtClean="0">
                <a:solidFill>
                  <a:schemeClr val="bg1"/>
                </a:solidFill>
              </a:rPr>
              <a:t>and use it</a:t>
            </a:r>
            <a:r>
              <a:rPr lang="en-US" sz="1200" smtClean="0"/>
              <a:t>.</a:t>
            </a:r>
            <a:endParaRPr lang="en-US" sz="1200"/>
          </a:p>
        </p:txBody>
      </p:sp>
      <p:sp>
        <p:nvSpPr>
          <p:cNvPr id="8" name="Rectangle 7"/>
          <p:cNvSpPr/>
          <p:nvPr/>
        </p:nvSpPr>
        <p:spPr>
          <a:xfrm>
            <a:off x="1295400" y="6019800"/>
            <a:ext cx="4038600" cy="5334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smtClean="0">
                <a:solidFill>
                  <a:schemeClr val="bg1"/>
                </a:solidFill>
              </a:rPr>
              <a:t>The end results are the same. However, using </a:t>
            </a:r>
            <a:r>
              <a:rPr lang="en-US" sz="1200" smtClean="0">
                <a:solidFill>
                  <a:srgbClr val="FFFF00"/>
                </a:solidFill>
              </a:rPr>
              <a:t>this</a:t>
            </a:r>
            <a:r>
              <a:rPr lang="en-US" sz="1200" smtClean="0">
                <a:solidFill>
                  <a:schemeClr val="bg1"/>
                </a:solidFill>
              </a:rPr>
              <a:t> is simpler, and using </a:t>
            </a:r>
            <a:r>
              <a:rPr lang="en-US" sz="1200" smtClean="0">
                <a:solidFill>
                  <a:srgbClr val="FFFF00"/>
                </a:solidFill>
              </a:rPr>
              <a:t>prototype</a:t>
            </a:r>
            <a:r>
              <a:rPr lang="en-US" sz="1200" smtClean="0">
                <a:solidFill>
                  <a:schemeClr val="bg1"/>
                </a:solidFill>
              </a:rPr>
              <a:t> is faster for prototypal properties.</a:t>
            </a:r>
            <a:endParaRPr lang="en-US" sz="1200">
              <a:solidFill>
                <a:schemeClr val="bg1"/>
              </a:solidFill>
            </a:endParaRPr>
          </a:p>
        </p:txBody>
      </p:sp>
    </p:spTree>
    <p:extLst>
      <p:ext uri="{BB962C8B-B14F-4D97-AF65-F5344CB8AC3E}">
        <p14:creationId xmlns:p14="http://schemas.microsoft.com/office/powerpoint/2010/main" xmlns="" val="4220116061"/>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Own vs. prototypal properties (cont.)</a:t>
            </a:r>
            <a:endParaRPr lang="en-US"/>
          </a:p>
        </p:txBody>
      </p:sp>
      <p:sp>
        <p:nvSpPr>
          <p:cNvPr id="8" name="Rectangle 7"/>
          <p:cNvSpPr/>
          <p:nvPr/>
        </p:nvSpPr>
        <p:spPr>
          <a:xfrm>
            <a:off x="2438400" y="5562600"/>
            <a:ext cx="4038600" cy="4572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smtClean="0">
                <a:solidFill>
                  <a:schemeClr val="bg1"/>
                </a:solidFill>
              </a:rPr>
              <a:t>Actually, a new own property has been created and it hides any proptotypal properties having the same name</a:t>
            </a:r>
            <a:endParaRPr lang="en-US" sz="1200">
              <a:solidFill>
                <a:schemeClr val="bg1"/>
              </a:solidFill>
            </a:endParaRPr>
          </a:p>
        </p:txBody>
      </p:sp>
      <p:grpSp>
        <p:nvGrpSpPr>
          <p:cNvPr id="6" name="Group 5"/>
          <p:cNvGrpSpPr/>
          <p:nvPr/>
        </p:nvGrpSpPr>
        <p:grpSpPr>
          <a:xfrm>
            <a:off x="1135063" y="2047875"/>
            <a:ext cx="6789737" cy="2981325"/>
            <a:chOff x="914400" y="1752600"/>
            <a:chExt cx="6789737" cy="2981325"/>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14400" y="1752600"/>
              <a:ext cx="6789737" cy="1114425"/>
            </a:xfrm>
            <a:prstGeom prst="rect">
              <a:avLst/>
            </a:prstGeom>
            <a:ln w="28575">
              <a:solidFill>
                <a:srgbClr val="0070C0"/>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Lst>
          </p:spPr>
        </p:pic>
        <p:pic>
          <p:nvPicPr>
            <p:cNvPr id="3075" name="Picture 3"/>
            <p:cNvPicPr>
              <a:picLocks noChangeAspect="1" noChangeArrowheads="1"/>
            </p:cNvPicPr>
            <p:nvPr/>
          </p:nvPicPr>
          <p:blipFill>
            <a:blip r:embed="rId3" cstate="print">
              <a:extLst>
                <a:ext uri="{BEBA8EAE-BF5A-486C-A8C5-ECC9F3942E4B}">
                  <a14:imgProps xmlns:a14="http://schemas.microsoft.com/office/drawing/2010/main" xmlns="">
                    <a14:imgLayer r:embed="rId4">
                      <a14:imgEffect>
                        <a14:colorTemperature colorTemp="11200"/>
                      </a14:imgEffect>
                    </a14:imgLayer>
                  </a14:imgProps>
                </a:ext>
                <a:ext uri="{28A0092B-C50C-407E-A947-70E740481C1C}">
                  <a14:useLocalDpi xmlns:a14="http://schemas.microsoft.com/office/drawing/2010/main" xmlns="" val="0"/>
                </a:ext>
              </a:extLst>
            </a:blip>
            <a:srcRect/>
            <a:stretch>
              <a:fillRect/>
            </a:stretch>
          </p:blipFill>
          <p:spPr bwMode="auto">
            <a:xfrm>
              <a:off x="995362" y="3505200"/>
              <a:ext cx="5172075" cy="1228725"/>
            </a:xfrm>
            <a:prstGeom prst="rect">
              <a:avLst/>
            </a:prstGeom>
            <a:ln w="28575">
              <a:solidFill>
                <a:srgbClr val="0070C0"/>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Lst>
          </p:spPr>
        </p:pic>
        <p:cxnSp>
          <p:nvCxnSpPr>
            <p:cNvPr id="9" name="Straight Arrow Connector 8"/>
            <p:cNvCxnSpPr/>
            <p:nvPr/>
          </p:nvCxnSpPr>
          <p:spPr>
            <a:xfrm>
              <a:off x="1143000" y="2416098"/>
              <a:ext cx="0" cy="1066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 name="Oval 9"/>
            <p:cNvSpPr/>
            <p:nvPr/>
          </p:nvSpPr>
          <p:spPr>
            <a:xfrm>
              <a:off x="936702" y="4081347"/>
              <a:ext cx="533400" cy="262053"/>
            </a:xfrm>
            <a:prstGeom prst="ellipse">
              <a:avLst/>
            </a:prstGeom>
            <a:noFill/>
            <a:ln w="1905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936702" y="2002742"/>
              <a:ext cx="3330498" cy="207818"/>
            </a:xfrm>
            <a:prstGeom prst="rect">
              <a:avLst/>
            </a:prstGeom>
            <a:no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2" name="Straight Connector 11"/>
            <p:cNvCxnSpPr/>
            <p:nvPr/>
          </p:nvCxnSpPr>
          <p:spPr>
            <a:xfrm>
              <a:off x="3314700" y="2633547"/>
              <a:ext cx="34671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5" name="Straight Connector 14"/>
            <p:cNvCxnSpPr/>
            <p:nvPr/>
          </p:nvCxnSpPr>
          <p:spPr>
            <a:xfrm>
              <a:off x="1447800" y="2819400"/>
              <a:ext cx="2514600" cy="0"/>
            </a:xfrm>
            <a:prstGeom prst="line">
              <a:avLst/>
            </a:prstGeom>
          </p:spPr>
          <p:style>
            <a:lnRef idx="2">
              <a:schemeClr val="accent2"/>
            </a:lnRef>
            <a:fillRef idx="0">
              <a:schemeClr val="accent2"/>
            </a:fillRef>
            <a:effectRef idx="1">
              <a:schemeClr val="accent2"/>
            </a:effectRef>
            <a:fontRef idx="minor">
              <a:schemeClr val="tx1"/>
            </a:fontRef>
          </p:style>
        </p:cxnSp>
      </p:grpSp>
    </p:spTree>
    <p:extLst>
      <p:ext uri="{BB962C8B-B14F-4D97-AF65-F5344CB8AC3E}">
        <p14:creationId xmlns:p14="http://schemas.microsoft.com/office/powerpoint/2010/main" xmlns="" val="1810792743"/>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Own vs. prototypal properties (cont.)</a:t>
            </a:r>
            <a:endParaRPr 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5800" y="1828800"/>
            <a:ext cx="4229100" cy="4324350"/>
          </a:xfrm>
          <a:prstGeom prst="rect">
            <a:avLst/>
          </a:prstGeom>
          <a:ln w="28575">
            <a:solidFill>
              <a:schemeClr val="accent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Lst>
        </p:spPr>
      </p:pic>
      <p:grpSp>
        <p:nvGrpSpPr>
          <p:cNvPr id="3" name="Group 2"/>
          <p:cNvGrpSpPr/>
          <p:nvPr/>
        </p:nvGrpSpPr>
        <p:grpSpPr>
          <a:xfrm>
            <a:off x="5410200" y="1524000"/>
            <a:ext cx="3048000" cy="1524000"/>
            <a:chOff x="5334000" y="1600200"/>
            <a:chExt cx="3048000" cy="1524000"/>
          </a:xfrm>
        </p:grpSpPr>
        <p:sp>
          <p:nvSpPr>
            <p:cNvPr id="4" name="Rectangle 3"/>
            <p:cNvSpPr/>
            <p:nvPr/>
          </p:nvSpPr>
          <p:spPr>
            <a:xfrm>
              <a:off x="5334000" y="1600200"/>
              <a:ext cx="3048000" cy="15240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z="1400" smtClean="0"/>
                <a:t>phone</a:t>
              </a:r>
              <a:endParaRPr lang="en-US" sz="1400"/>
            </a:p>
          </p:txBody>
        </p:sp>
        <p:sp>
          <p:nvSpPr>
            <p:cNvPr id="5" name="Rectangle 4"/>
            <p:cNvSpPr/>
            <p:nvPr/>
          </p:nvSpPr>
          <p:spPr>
            <a:xfrm>
              <a:off x="5556096" y="1905000"/>
              <a:ext cx="1219200" cy="10668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1100" smtClean="0"/>
                <a:t>name = “Phone”</a:t>
              </a:r>
            </a:p>
            <a:p>
              <a:r>
                <a:rPr lang="en-US" sz="1100" smtClean="0"/>
                <a:t>color = “black”</a:t>
              </a:r>
            </a:p>
            <a:p>
              <a:endParaRPr lang="en-US" sz="1100" smtClean="0"/>
            </a:p>
            <a:p>
              <a:r>
                <a:rPr lang="en-US" sz="1100" smtClean="0"/>
                <a:t>whatAreYou()</a:t>
              </a:r>
            </a:p>
            <a:p>
              <a:endParaRPr lang="en-US" sz="1100"/>
            </a:p>
            <a:p>
              <a:r>
                <a:rPr lang="en-US" sz="1100" smtClean="0"/>
                <a:t>price = 200</a:t>
              </a:r>
              <a:endParaRPr lang="en-US" sz="1100"/>
            </a:p>
          </p:txBody>
        </p:sp>
        <p:sp>
          <p:nvSpPr>
            <p:cNvPr id="6" name="Rectangle 5"/>
            <p:cNvSpPr/>
            <p:nvPr/>
          </p:nvSpPr>
          <p:spPr>
            <a:xfrm>
              <a:off x="7003896" y="1905000"/>
              <a:ext cx="1219200" cy="10668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r>
                <a:rPr lang="en-US" sz="1100" smtClean="0"/>
                <a:t>price = 100</a:t>
              </a:r>
            </a:p>
            <a:p>
              <a:endParaRPr lang="en-US" sz="1100" smtClean="0"/>
            </a:p>
            <a:p>
              <a:r>
                <a:rPr lang="en-US" sz="1100" smtClean="0"/>
                <a:t>getInfo()</a:t>
              </a:r>
              <a:endParaRPr lang="en-US" sz="1100"/>
            </a:p>
          </p:txBody>
        </p:sp>
      </p:grpSp>
      <p:grpSp>
        <p:nvGrpSpPr>
          <p:cNvPr id="8" name="Group 7"/>
          <p:cNvGrpSpPr/>
          <p:nvPr/>
        </p:nvGrpSpPr>
        <p:grpSpPr>
          <a:xfrm>
            <a:off x="5410200" y="3276600"/>
            <a:ext cx="3048000" cy="1524000"/>
            <a:chOff x="5334000" y="1600200"/>
            <a:chExt cx="3048000" cy="1524000"/>
          </a:xfrm>
        </p:grpSpPr>
        <p:sp>
          <p:nvSpPr>
            <p:cNvPr id="9" name="Rectangle 8"/>
            <p:cNvSpPr/>
            <p:nvPr/>
          </p:nvSpPr>
          <p:spPr>
            <a:xfrm>
              <a:off x="5334000" y="1600200"/>
              <a:ext cx="3048000" cy="15240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z="1400" smtClean="0"/>
                <a:t>phone2</a:t>
              </a:r>
              <a:endParaRPr lang="en-US" sz="1400"/>
            </a:p>
          </p:txBody>
        </p:sp>
        <p:sp>
          <p:nvSpPr>
            <p:cNvPr id="10" name="Rectangle 9"/>
            <p:cNvSpPr/>
            <p:nvPr/>
          </p:nvSpPr>
          <p:spPr>
            <a:xfrm>
              <a:off x="5556096" y="1905000"/>
              <a:ext cx="1219200" cy="10668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1100" smtClean="0"/>
                <a:t>name = “Phone 2”</a:t>
              </a:r>
            </a:p>
            <a:p>
              <a:r>
                <a:rPr lang="en-US" sz="1100" smtClean="0"/>
                <a:t>color = “blue”</a:t>
              </a:r>
            </a:p>
            <a:p>
              <a:endParaRPr lang="en-US" sz="1100" smtClean="0"/>
            </a:p>
            <a:p>
              <a:r>
                <a:rPr lang="en-US" sz="1100" smtClean="0"/>
                <a:t>whatAreYou()</a:t>
              </a:r>
            </a:p>
          </p:txBody>
        </p:sp>
        <p:sp>
          <p:nvSpPr>
            <p:cNvPr id="11" name="Rectangle 10"/>
            <p:cNvSpPr/>
            <p:nvPr/>
          </p:nvSpPr>
          <p:spPr>
            <a:xfrm>
              <a:off x="7003896" y="1905000"/>
              <a:ext cx="1219200" cy="10668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r>
                <a:rPr lang="en-US" sz="1100" smtClean="0"/>
                <a:t>price = 100</a:t>
              </a:r>
            </a:p>
            <a:p>
              <a:endParaRPr lang="en-US" sz="1100" smtClean="0"/>
            </a:p>
            <a:p>
              <a:r>
                <a:rPr lang="en-US" sz="1100" smtClean="0"/>
                <a:t>getInfo()</a:t>
              </a:r>
              <a:endParaRPr lang="en-US" sz="1100"/>
            </a:p>
          </p:txBody>
        </p:sp>
      </p:grpSp>
      <p:grpSp>
        <p:nvGrpSpPr>
          <p:cNvPr id="12" name="Group 11"/>
          <p:cNvGrpSpPr/>
          <p:nvPr/>
        </p:nvGrpSpPr>
        <p:grpSpPr>
          <a:xfrm>
            <a:off x="5410200" y="5105400"/>
            <a:ext cx="3048000" cy="1524000"/>
            <a:chOff x="5334000" y="1600200"/>
            <a:chExt cx="3048000" cy="1524000"/>
          </a:xfrm>
        </p:grpSpPr>
        <p:sp>
          <p:nvSpPr>
            <p:cNvPr id="13" name="Rectangle 12"/>
            <p:cNvSpPr/>
            <p:nvPr/>
          </p:nvSpPr>
          <p:spPr>
            <a:xfrm>
              <a:off x="5334000" y="1600200"/>
              <a:ext cx="3048000" cy="1524000"/>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sz="1400" smtClean="0"/>
                <a:t>phone3</a:t>
              </a:r>
              <a:endParaRPr lang="en-US" sz="1400"/>
            </a:p>
          </p:txBody>
        </p:sp>
        <p:sp>
          <p:nvSpPr>
            <p:cNvPr id="14" name="Rectangle 13"/>
            <p:cNvSpPr/>
            <p:nvPr/>
          </p:nvSpPr>
          <p:spPr>
            <a:xfrm>
              <a:off x="5556096" y="1905000"/>
              <a:ext cx="1219200" cy="10668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1100" smtClean="0"/>
                <a:t>name = “Phone 3”</a:t>
              </a:r>
            </a:p>
            <a:p>
              <a:r>
                <a:rPr lang="en-US" sz="1100" smtClean="0"/>
                <a:t>color = “red”</a:t>
              </a:r>
            </a:p>
            <a:p>
              <a:endParaRPr lang="en-US" sz="1100" smtClean="0"/>
            </a:p>
            <a:p>
              <a:r>
                <a:rPr lang="en-US" sz="1100" smtClean="0"/>
                <a:t>whatAreYou()</a:t>
              </a:r>
            </a:p>
          </p:txBody>
        </p:sp>
        <p:sp>
          <p:nvSpPr>
            <p:cNvPr id="15" name="Rectangle 14"/>
            <p:cNvSpPr/>
            <p:nvPr/>
          </p:nvSpPr>
          <p:spPr>
            <a:xfrm>
              <a:off x="7003896" y="1905000"/>
              <a:ext cx="1219200" cy="10668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r>
                <a:rPr lang="en-US" sz="1100" smtClean="0"/>
                <a:t>price2 = 100</a:t>
              </a:r>
            </a:p>
            <a:p>
              <a:endParaRPr lang="en-US" sz="1100" smtClean="0"/>
            </a:p>
            <a:p>
              <a:r>
                <a:rPr lang="en-US" sz="1100" smtClean="0"/>
                <a:t>getInfo2()</a:t>
              </a:r>
              <a:endParaRPr lang="en-US" sz="1100"/>
            </a:p>
          </p:txBody>
        </p:sp>
      </p:grpSp>
    </p:spTree>
    <p:extLst>
      <p:ext uri="{BB962C8B-B14F-4D97-AF65-F5344CB8AC3E}">
        <p14:creationId xmlns:p14="http://schemas.microsoft.com/office/powerpoint/2010/main" xmlns="" val="1160229577"/>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Enumerate properties</a:t>
            </a:r>
            <a:endParaRPr 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90775" y="2124075"/>
            <a:ext cx="4391025" cy="3057525"/>
          </a:xfrm>
          <a:prstGeom prst="rect">
            <a:avLst/>
          </a:prstGeom>
          <a:ln w="28575">
            <a:solidFill>
              <a:schemeClr val="accent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Lst>
        </p:spPr>
      </p:pic>
      <p:sp>
        <p:nvSpPr>
          <p:cNvPr id="4" name="Rectangle 3"/>
          <p:cNvSpPr/>
          <p:nvPr/>
        </p:nvSpPr>
        <p:spPr>
          <a:xfrm>
            <a:off x="2819400" y="5257800"/>
            <a:ext cx="3505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rgbClr val="FFFF00"/>
                </a:solidFill>
              </a:rPr>
              <a:t>Just remind!</a:t>
            </a:r>
            <a:r>
              <a:rPr lang="en-US" sz="1200" smtClean="0"/>
              <a:t> Each JavaScript object is similar to a HashTable-like structure. So, enumerating its properties is just like looping through a HashTable.</a:t>
            </a:r>
            <a:endParaRPr lang="en-US" sz="1200"/>
          </a:p>
        </p:txBody>
      </p:sp>
    </p:spTree>
    <p:extLst>
      <p:ext uri="{BB962C8B-B14F-4D97-AF65-F5344CB8AC3E}">
        <p14:creationId xmlns:p14="http://schemas.microsoft.com/office/powerpoint/2010/main" xmlns="" val="4044607997"/>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Special stuffs</a:t>
            </a:r>
            <a:endParaRPr lang="en-US"/>
          </a:p>
        </p:txBody>
      </p:sp>
      <p:sp>
        <p:nvSpPr>
          <p:cNvPr id="3" name="Content Placeholder 2"/>
          <p:cNvSpPr>
            <a:spLocks noGrp="1"/>
          </p:cNvSpPr>
          <p:nvPr>
            <p:ph idx="1"/>
          </p:nvPr>
        </p:nvSpPr>
        <p:spPr/>
        <p:txBody>
          <a:bodyPr>
            <a:normAutofit fontScale="85000" lnSpcReduction="20000"/>
          </a:bodyPr>
          <a:lstStyle/>
          <a:p>
            <a:r>
              <a:rPr lang="en-US">
                <a:solidFill>
                  <a:srgbClr val="0070C0"/>
                </a:solidFill>
              </a:rPr>
              <a:t>isPrototypeOf</a:t>
            </a:r>
            <a:r>
              <a:rPr lang="en-US" smtClean="0">
                <a:solidFill>
                  <a:srgbClr val="0070C0"/>
                </a:solidFill>
              </a:rPr>
              <a:t>()</a:t>
            </a:r>
          </a:p>
          <a:p>
            <a:pPr lvl="1"/>
            <a:r>
              <a:rPr lang="en-US" i="1"/>
              <a:t>monkey.isPrototypeOf(george</a:t>
            </a:r>
            <a:r>
              <a:rPr lang="en-US" i="1" smtClean="0"/>
              <a:t>)</a:t>
            </a:r>
            <a:r>
              <a:rPr lang="en-US" smtClean="0"/>
              <a:t> returns true to mean “</a:t>
            </a:r>
            <a:r>
              <a:rPr lang="en-US" i="1" smtClean="0"/>
              <a:t>object monkey is used as the prototype of object george</a:t>
            </a:r>
            <a:r>
              <a:rPr lang="en-US" smtClean="0"/>
              <a:t>”</a:t>
            </a:r>
            <a:endParaRPr lang="en-US"/>
          </a:p>
          <a:p>
            <a:r>
              <a:rPr lang="en-US" smtClean="0">
                <a:solidFill>
                  <a:srgbClr val="0070C0"/>
                </a:solidFill>
              </a:rPr>
              <a:t>hasOwnProperty()</a:t>
            </a:r>
          </a:p>
          <a:p>
            <a:pPr lvl="1"/>
            <a:r>
              <a:rPr lang="en-US" i="1" smtClean="0"/>
              <a:t>monkey.hasOwnProperty(“name”)</a:t>
            </a:r>
            <a:r>
              <a:rPr lang="en-US" smtClean="0"/>
              <a:t> returns true if object monkey has an own property called </a:t>
            </a:r>
            <a:r>
              <a:rPr lang="en-US" smtClean="0">
                <a:solidFill>
                  <a:srgbClr val="0070C0"/>
                </a:solidFill>
              </a:rPr>
              <a:t>name</a:t>
            </a:r>
          </a:p>
          <a:p>
            <a:r>
              <a:rPr lang="en-US" smtClean="0">
                <a:solidFill>
                  <a:srgbClr val="0070C0"/>
                </a:solidFill>
              </a:rPr>
              <a:t>propertyIsEnumerable</a:t>
            </a:r>
            <a:r>
              <a:rPr lang="en-US">
                <a:solidFill>
                  <a:srgbClr val="0070C0"/>
                </a:solidFill>
              </a:rPr>
              <a:t>()</a:t>
            </a:r>
            <a:r>
              <a:rPr lang="en-US"/>
              <a:t> </a:t>
            </a:r>
            <a:endParaRPr lang="en-US" smtClean="0"/>
          </a:p>
          <a:p>
            <a:pPr lvl="1"/>
            <a:r>
              <a:rPr lang="en-US" i="1" smtClean="0"/>
              <a:t>monkey.propertyIsEnumerable</a:t>
            </a:r>
            <a:r>
              <a:rPr lang="en-US" i="1"/>
              <a:t>('name</a:t>
            </a:r>
            <a:r>
              <a:rPr lang="en-US" i="1" smtClean="0"/>
              <a:t>') </a:t>
            </a:r>
            <a:r>
              <a:rPr lang="en-US" smtClean="0"/>
              <a:t>returns true if object monkey has an own property called </a:t>
            </a:r>
            <a:r>
              <a:rPr lang="en-US" smtClean="0">
                <a:solidFill>
                  <a:srgbClr val="0070C0"/>
                </a:solidFill>
              </a:rPr>
              <a:t>name</a:t>
            </a:r>
            <a:r>
              <a:rPr lang="en-US" smtClean="0"/>
              <a:t> and that property is not built-in</a:t>
            </a:r>
            <a:endParaRPr lang="en-US"/>
          </a:p>
          <a:p>
            <a:r>
              <a:rPr lang="en-US">
                <a:solidFill>
                  <a:srgbClr val="0070C0"/>
                </a:solidFill>
              </a:rPr>
              <a:t>__proto</a:t>
            </a:r>
            <a:r>
              <a:rPr lang="en-US" smtClean="0">
                <a:solidFill>
                  <a:srgbClr val="0070C0"/>
                </a:solidFill>
              </a:rPr>
              <a:t>__</a:t>
            </a:r>
          </a:p>
          <a:p>
            <a:pPr lvl="1"/>
            <a:r>
              <a:rPr lang="en-US"/>
              <a:t>T</a:t>
            </a:r>
            <a:r>
              <a:rPr lang="en-US" smtClean="0"/>
              <a:t>he </a:t>
            </a:r>
            <a:r>
              <a:rPr lang="en-US"/>
              <a:t>secret link every object keeps to its prototype </a:t>
            </a:r>
            <a:r>
              <a:rPr lang="en-US" smtClean="0"/>
              <a:t>(Firefox only)</a:t>
            </a:r>
            <a:endParaRPr lang="en-US"/>
          </a:p>
          <a:p>
            <a:endParaRPr lang="en-US"/>
          </a:p>
        </p:txBody>
      </p:sp>
    </p:spTree>
    <p:extLst>
      <p:ext uri="{BB962C8B-B14F-4D97-AF65-F5344CB8AC3E}">
        <p14:creationId xmlns:p14="http://schemas.microsoft.com/office/powerpoint/2010/main" xmlns="" val="4283704939"/>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Enhance built-in objects</a:t>
            </a:r>
            <a:endParaRPr lang="en-US"/>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38200" y="1828800"/>
            <a:ext cx="5667375" cy="1952625"/>
          </a:xfrm>
          <a:prstGeom prst="rect">
            <a:avLst/>
          </a:prstGeom>
          <a:ln w="28575">
            <a:solidFill>
              <a:srgbClr val="0070C0"/>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38200" y="4552950"/>
            <a:ext cx="4095750" cy="1847850"/>
          </a:xfrm>
          <a:prstGeom prst="rect">
            <a:avLst/>
          </a:prstGeom>
          <a:ln w="28575">
            <a:solidFill>
              <a:srgbClr val="0070C0"/>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Lst>
        </p:spPr>
      </p:pic>
      <p:sp>
        <p:nvSpPr>
          <p:cNvPr id="3" name="Down Arrow 2"/>
          <p:cNvSpPr/>
          <p:nvPr/>
        </p:nvSpPr>
        <p:spPr>
          <a:xfrm>
            <a:off x="2783793" y="3886200"/>
            <a:ext cx="264207" cy="533400"/>
          </a:xfrm>
          <a:prstGeom prst="down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562600" y="4572000"/>
            <a:ext cx="28194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smtClean="0"/>
              <a:t>- Although </a:t>
            </a:r>
            <a:r>
              <a:rPr lang="en-US" sz="1200"/>
              <a:t>it’s possible to enhance built-in objects, don’t abuse it. Remember that </a:t>
            </a:r>
            <a:r>
              <a:rPr lang="en-US" sz="1200" smtClean="0"/>
              <a:t>what </a:t>
            </a:r>
            <a:r>
              <a:rPr lang="en-US" sz="1200"/>
              <a:t>you consider a missing feature today and decide to </a:t>
            </a:r>
            <a:r>
              <a:rPr lang="en-US" sz="1200" smtClean="0"/>
              <a:t>augment </a:t>
            </a:r>
            <a:r>
              <a:rPr lang="en-US" sz="1200"/>
              <a:t>a prototype for, might be a built-in method tomorrow</a:t>
            </a:r>
            <a:r>
              <a:rPr lang="en-US" sz="1200" smtClean="0"/>
              <a:t>.</a:t>
            </a:r>
          </a:p>
          <a:p>
            <a:r>
              <a:rPr lang="en-US" sz="1200" smtClean="0"/>
              <a:t>- If </a:t>
            </a:r>
            <a:r>
              <a:rPr lang="en-US" sz="1200"/>
              <a:t>you decide to augment the </a:t>
            </a:r>
            <a:r>
              <a:rPr lang="en-US" sz="1200" smtClean="0"/>
              <a:t>prototype </a:t>
            </a:r>
            <a:r>
              <a:rPr lang="en-US" sz="1200"/>
              <a:t>of built-in objects with a </a:t>
            </a:r>
            <a:r>
              <a:rPr lang="en-US" sz="1200" smtClean="0"/>
              <a:t>new property</a:t>
            </a:r>
            <a:r>
              <a:rPr lang="en-US" sz="1200"/>
              <a:t>, do check for existence </a:t>
            </a:r>
            <a:r>
              <a:rPr lang="en-US" sz="1200" smtClean="0"/>
              <a:t>of </a:t>
            </a:r>
            <a:r>
              <a:rPr lang="en-US" sz="1200"/>
              <a:t>the new property frst.</a:t>
            </a:r>
          </a:p>
        </p:txBody>
      </p:sp>
    </p:spTree>
    <p:extLst>
      <p:ext uri="{BB962C8B-B14F-4D97-AF65-F5344CB8AC3E}">
        <p14:creationId xmlns:p14="http://schemas.microsoft.com/office/powerpoint/2010/main" xmlns="" val="3001239595"/>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Exercises</a:t>
            </a:r>
            <a:endParaRPr lang="en-US"/>
          </a:p>
        </p:txBody>
      </p:sp>
      <p:sp>
        <p:nvSpPr>
          <p:cNvPr id="3" name="Content Placeholder 2"/>
          <p:cNvSpPr>
            <a:spLocks noGrp="1"/>
          </p:cNvSpPr>
          <p:nvPr>
            <p:ph idx="1"/>
          </p:nvPr>
        </p:nvSpPr>
        <p:spPr/>
        <p:txBody>
          <a:bodyPr>
            <a:normAutofit/>
          </a:bodyPr>
          <a:lstStyle/>
          <a:p>
            <a:r>
              <a:rPr lang="en-US" smtClean="0"/>
              <a:t>Create </a:t>
            </a:r>
            <a:r>
              <a:rPr lang="en-US"/>
              <a:t>an object called </a:t>
            </a:r>
            <a:r>
              <a:rPr lang="en-US" b="1">
                <a:solidFill>
                  <a:srgbClr val="0070C0"/>
                </a:solidFill>
              </a:rPr>
              <a:t>shape </a:t>
            </a:r>
            <a:r>
              <a:rPr lang="en-US"/>
              <a:t>that has a </a:t>
            </a:r>
            <a:r>
              <a:rPr lang="en-US" b="1">
                <a:solidFill>
                  <a:srgbClr val="0070C0"/>
                </a:solidFill>
              </a:rPr>
              <a:t>type </a:t>
            </a:r>
            <a:r>
              <a:rPr lang="en-US"/>
              <a:t>property and a </a:t>
            </a:r>
            <a:r>
              <a:rPr lang="en-US" b="1" smtClean="0">
                <a:solidFill>
                  <a:srgbClr val="0070C0"/>
                </a:solidFill>
              </a:rPr>
              <a:t>getType</a:t>
            </a:r>
            <a:r>
              <a:rPr lang="en-US" b="1">
                <a:solidFill>
                  <a:srgbClr val="0070C0"/>
                </a:solidFill>
              </a:rPr>
              <a:t>() </a:t>
            </a:r>
            <a:r>
              <a:rPr lang="en-US"/>
              <a:t>method. </a:t>
            </a:r>
          </a:p>
          <a:p>
            <a:r>
              <a:rPr lang="en-US" smtClean="0"/>
              <a:t>Define </a:t>
            </a:r>
            <a:r>
              <a:rPr lang="en-US"/>
              <a:t>a </a:t>
            </a:r>
            <a:r>
              <a:rPr lang="en-US" b="1">
                <a:solidFill>
                  <a:srgbClr val="0070C0"/>
                </a:solidFill>
              </a:rPr>
              <a:t>Triangle()</a:t>
            </a:r>
            <a:r>
              <a:rPr lang="en-US"/>
              <a:t> constructor function whose prototype is </a:t>
            </a:r>
            <a:r>
              <a:rPr lang="en-US" b="1" smtClean="0">
                <a:solidFill>
                  <a:srgbClr val="0070C0"/>
                </a:solidFill>
              </a:rPr>
              <a:t>shape</a:t>
            </a:r>
            <a:r>
              <a:rPr lang="en-US" smtClean="0"/>
              <a:t>. Objects created </a:t>
            </a:r>
            <a:r>
              <a:rPr lang="en-US"/>
              <a:t>with </a:t>
            </a:r>
            <a:r>
              <a:rPr lang="en-US" b="1">
                <a:solidFill>
                  <a:srgbClr val="0070C0"/>
                </a:solidFill>
              </a:rPr>
              <a:t>Triangle()</a:t>
            </a:r>
            <a:r>
              <a:rPr lang="en-US"/>
              <a:t> should have three own properties—</a:t>
            </a:r>
            <a:r>
              <a:rPr lang="en-US" b="1">
                <a:solidFill>
                  <a:srgbClr val="0070C0"/>
                </a:solidFill>
              </a:rPr>
              <a:t>a</a:t>
            </a:r>
            <a:r>
              <a:rPr lang="en-US"/>
              <a:t>, </a:t>
            </a:r>
            <a:r>
              <a:rPr lang="en-US" b="1">
                <a:solidFill>
                  <a:srgbClr val="0070C0"/>
                </a:solidFill>
              </a:rPr>
              <a:t>b</a:t>
            </a:r>
            <a:r>
              <a:rPr lang="en-US"/>
              <a:t>, </a:t>
            </a:r>
            <a:r>
              <a:rPr lang="en-US" b="1">
                <a:solidFill>
                  <a:srgbClr val="0070C0"/>
                </a:solidFill>
              </a:rPr>
              <a:t>c</a:t>
            </a:r>
            <a:r>
              <a:rPr lang="en-US"/>
              <a:t> </a:t>
            </a:r>
          </a:p>
          <a:p>
            <a:r>
              <a:rPr lang="en-US" smtClean="0"/>
              <a:t>Add </a:t>
            </a:r>
            <a:r>
              <a:rPr lang="en-US"/>
              <a:t>a new method to the prototype called </a:t>
            </a:r>
            <a:r>
              <a:rPr lang="en-US" b="1">
                <a:solidFill>
                  <a:srgbClr val="0070C0"/>
                </a:solidFill>
              </a:rPr>
              <a:t>getPerimeter()</a:t>
            </a:r>
            <a:r>
              <a:rPr lang="en-US"/>
              <a:t>.</a:t>
            </a:r>
          </a:p>
        </p:txBody>
      </p:sp>
    </p:spTree>
    <p:extLst>
      <p:ext uri="{BB962C8B-B14F-4D97-AF65-F5344CB8AC3E}">
        <p14:creationId xmlns:p14="http://schemas.microsoft.com/office/powerpoint/2010/main" xmlns="" val="2988371540"/>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Exercises (cont.)</a:t>
            </a:r>
            <a:endParaRPr lang="en-US"/>
          </a:p>
        </p:txBody>
      </p:sp>
      <p:sp>
        <p:nvSpPr>
          <p:cNvPr id="3" name="Content Placeholder 2"/>
          <p:cNvSpPr>
            <a:spLocks noGrp="1"/>
          </p:cNvSpPr>
          <p:nvPr>
            <p:ph idx="1"/>
          </p:nvPr>
        </p:nvSpPr>
        <p:spPr/>
        <p:txBody>
          <a:bodyPr>
            <a:normAutofit fontScale="70000" lnSpcReduction="20000"/>
          </a:bodyPr>
          <a:lstStyle/>
          <a:p>
            <a:r>
              <a:rPr lang="en-US" smtClean="0"/>
              <a:t>Test </a:t>
            </a:r>
            <a:r>
              <a:rPr lang="en-US"/>
              <a:t>your implementation with this code:</a:t>
            </a:r>
          </a:p>
          <a:p>
            <a:pPr marL="400050" lvl="1" indent="0">
              <a:buNone/>
            </a:pPr>
            <a:r>
              <a:rPr lang="en-US">
                <a:solidFill>
                  <a:srgbClr val="0070C0"/>
                </a:solidFill>
              </a:rPr>
              <a:t>  &gt;&gt;&gt; var t = new Triangle(1, 2, 3);</a:t>
            </a:r>
          </a:p>
          <a:p>
            <a:pPr marL="400050" lvl="1" indent="0">
              <a:buNone/>
            </a:pPr>
            <a:r>
              <a:rPr lang="en-US">
                <a:solidFill>
                  <a:srgbClr val="0070C0"/>
                </a:solidFill>
              </a:rPr>
              <a:t>  &gt;&gt;&gt; t.constructor</a:t>
            </a:r>
          </a:p>
          <a:p>
            <a:pPr marL="400050" lvl="1" indent="0">
              <a:buNone/>
            </a:pPr>
            <a:r>
              <a:rPr lang="en-US">
                <a:solidFill>
                  <a:srgbClr val="0070C0"/>
                </a:solidFill>
              </a:rPr>
              <a:t>        Triangle(a,b,c) Triangle(a, b, c)</a:t>
            </a:r>
          </a:p>
          <a:p>
            <a:pPr marL="400050" lvl="1" indent="0">
              <a:buNone/>
            </a:pPr>
            <a:r>
              <a:rPr lang="en-US">
                <a:solidFill>
                  <a:srgbClr val="0070C0"/>
                </a:solidFill>
              </a:rPr>
              <a:t>  &gt;&gt;&gt; shape.isPrototypeOf(t)</a:t>
            </a:r>
          </a:p>
          <a:p>
            <a:pPr marL="400050" lvl="1" indent="0">
              <a:buNone/>
            </a:pPr>
            <a:r>
              <a:rPr lang="en-US">
                <a:solidFill>
                  <a:srgbClr val="0070C0"/>
                </a:solidFill>
              </a:rPr>
              <a:t>         true true</a:t>
            </a:r>
          </a:p>
          <a:p>
            <a:pPr marL="400050" lvl="1" indent="0">
              <a:buNone/>
            </a:pPr>
            <a:r>
              <a:rPr lang="en-US">
                <a:solidFill>
                  <a:srgbClr val="0070C0"/>
                </a:solidFill>
              </a:rPr>
              <a:t>  &gt;&gt;&gt; t.getPerimeter()</a:t>
            </a:r>
          </a:p>
          <a:p>
            <a:pPr marL="400050" lvl="1" indent="0">
              <a:buNone/>
            </a:pPr>
            <a:r>
              <a:rPr lang="en-US">
                <a:solidFill>
                  <a:srgbClr val="0070C0"/>
                </a:solidFill>
              </a:rPr>
              <a:t>        6 6</a:t>
            </a:r>
          </a:p>
          <a:p>
            <a:pPr marL="400050" lvl="1" indent="0">
              <a:buNone/>
            </a:pPr>
            <a:r>
              <a:rPr lang="en-US">
                <a:solidFill>
                  <a:srgbClr val="0070C0"/>
                </a:solidFill>
              </a:rPr>
              <a:t>  &gt;&gt;&gt; t.getType()</a:t>
            </a:r>
          </a:p>
          <a:p>
            <a:pPr marL="400050" lvl="1" indent="0">
              <a:buNone/>
            </a:pPr>
            <a:r>
              <a:rPr lang="en-US">
                <a:solidFill>
                  <a:srgbClr val="0070C0"/>
                </a:solidFill>
              </a:rPr>
              <a:t>        "triangle" "triangle"</a:t>
            </a:r>
          </a:p>
          <a:p>
            <a:r>
              <a:rPr lang="en-US" smtClean="0"/>
              <a:t>Loop </a:t>
            </a:r>
            <a:r>
              <a:rPr lang="en-US"/>
              <a:t>over t showing only own properties and methods (none of the </a:t>
            </a:r>
            <a:r>
              <a:rPr lang="en-US" smtClean="0"/>
              <a:t>prototype's</a:t>
            </a:r>
            <a:r>
              <a:rPr lang="en-US"/>
              <a:t>).</a:t>
            </a:r>
          </a:p>
          <a:p>
            <a:r>
              <a:rPr lang="en-US" smtClean="0"/>
              <a:t>Make </a:t>
            </a:r>
            <a:r>
              <a:rPr lang="en-US"/>
              <a:t>this code work:</a:t>
            </a:r>
          </a:p>
          <a:p>
            <a:pPr marL="400050" lvl="1" indent="0">
              <a:buNone/>
            </a:pPr>
            <a:r>
              <a:rPr lang="en-US">
                <a:solidFill>
                  <a:srgbClr val="0070C0"/>
                </a:solidFill>
              </a:rPr>
              <a:t>  &gt;&gt;&gt; [1,2,3,4,5,6,7,8,9].shuffle()</a:t>
            </a:r>
          </a:p>
          <a:p>
            <a:pPr marL="400050" lvl="1" indent="0">
              <a:buNone/>
            </a:pPr>
            <a:r>
              <a:rPr lang="en-US">
                <a:solidFill>
                  <a:srgbClr val="0070C0"/>
                </a:solidFill>
              </a:rPr>
              <a:t>        </a:t>
            </a:r>
            <a:r>
              <a:rPr lang="en-US" smtClean="0">
                <a:solidFill>
                  <a:srgbClr val="0070C0"/>
                </a:solidFill>
              </a:rPr>
              <a:t>[</a:t>
            </a:r>
            <a:r>
              <a:rPr lang="en-US">
                <a:solidFill>
                  <a:srgbClr val="0070C0"/>
                </a:solidFill>
              </a:rPr>
              <a:t>2, 4, 1, 8, 9, 6, 5, 3, 7]</a:t>
            </a:r>
          </a:p>
        </p:txBody>
      </p:sp>
    </p:spTree>
    <p:extLst>
      <p:ext uri="{BB962C8B-B14F-4D97-AF65-F5344CB8AC3E}">
        <p14:creationId xmlns:p14="http://schemas.microsoft.com/office/powerpoint/2010/main" xmlns="" val="1514706857"/>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36021</TotalTime>
  <Words>5507</Words>
  <Application>Microsoft Office PowerPoint</Application>
  <PresentationFormat>On-screen Show (4:3)</PresentationFormat>
  <Paragraphs>1086</Paragraphs>
  <Slides>129</Slides>
  <Notes>0</Notes>
  <HiddenSlides>0</HiddenSlides>
  <MMClips>0</MMClips>
  <ScaleCrop>false</ScaleCrop>
  <HeadingPairs>
    <vt:vector size="4" baseType="variant">
      <vt:variant>
        <vt:lpstr>Theme</vt:lpstr>
      </vt:variant>
      <vt:variant>
        <vt:i4>1</vt:i4>
      </vt:variant>
      <vt:variant>
        <vt:lpstr>Slide Titles</vt:lpstr>
      </vt:variant>
      <vt:variant>
        <vt:i4>129</vt:i4>
      </vt:variant>
    </vt:vector>
  </HeadingPairs>
  <TitlesOfParts>
    <vt:vector size="130" baseType="lpstr">
      <vt:lpstr>Office Theme</vt:lpstr>
      <vt:lpstr>Object-oriented javascript</vt:lpstr>
      <vt:lpstr>Goals</vt:lpstr>
      <vt:lpstr>TO-DO list</vt:lpstr>
      <vt:lpstr>TO-DO list</vt:lpstr>
      <vt:lpstr>Intro to JavaScript</vt:lpstr>
      <vt:lpstr>Intro to JavaScript (cont.)</vt:lpstr>
      <vt:lpstr>Intro to JavaScript (cont.)</vt:lpstr>
      <vt:lpstr>Intro to JavaScript (cont.)</vt:lpstr>
      <vt:lpstr>TO-DO list</vt:lpstr>
      <vt:lpstr>Set up environment</vt:lpstr>
      <vt:lpstr>TO-DO list</vt:lpstr>
      <vt:lpstr>OOP concepts revisited</vt:lpstr>
      <vt:lpstr>OOP concepts summary</vt:lpstr>
      <vt:lpstr>OOP concepts summary (cont.)</vt:lpstr>
      <vt:lpstr>TO-DO list</vt:lpstr>
      <vt:lpstr>JavaScript basics</vt:lpstr>
      <vt:lpstr>Data types</vt:lpstr>
      <vt:lpstr>Data type (cont.)</vt:lpstr>
      <vt:lpstr>Notes on numbers</vt:lpstr>
      <vt:lpstr>Notes on strings</vt:lpstr>
      <vt:lpstr>Notes on booleans</vt:lpstr>
      <vt:lpstr>Notes on null and undefined</vt:lpstr>
      <vt:lpstr>Variables</vt:lpstr>
      <vt:lpstr>Common operators</vt:lpstr>
      <vt:lpstr>Data structure - Array</vt:lpstr>
      <vt:lpstr>Flow control statements</vt:lpstr>
      <vt:lpstr>if condition</vt:lpstr>
      <vt:lpstr>if condition (cont.)</vt:lpstr>
      <vt:lpstr>if condition (cont.)</vt:lpstr>
      <vt:lpstr>switch statement</vt:lpstr>
      <vt:lpstr>switch statement (cont.)</vt:lpstr>
      <vt:lpstr>while loop</vt:lpstr>
      <vt:lpstr>do-while loop</vt:lpstr>
      <vt:lpstr>for loop</vt:lpstr>
      <vt:lpstr>for-in loop</vt:lpstr>
      <vt:lpstr>Comments</vt:lpstr>
      <vt:lpstr>Quiz</vt:lpstr>
      <vt:lpstr>TO-DO list</vt:lpstr>
      <vt:lpstr>Core concepts and concerns</vt:lpstr>
      <vt:lpstr>TO-DO list revised</vt:lpstr>
      <vt:lpstr>TO-DO list continued</vt:lpstr>
      <vt:lpstr>Function</vt:lpstr>
      <vt:lpstr>Define and use a function</vt:lpstr>
      <vt:lpstr>Function parameters</vt:lpstr>
      <vt:lpstr>Pre-defined functions</vt:lpstr>
      <vt:lpstr>Variable scopes</vt:lpstr>
      <vt:lpstr>Function is a special data type</vt:lpstr>
      <vt:lpstr>Functions in advance</vt:lpstr>
      <vt:lpstr>Function features</vt:lpstr>
      <vt:lpstr>Anonymous functions</vt:lpstr>
      <vt:lpstr>Anonymous functions (cont.)</vt:lpstr>
      <vt:lpstr>Inner functions</vt:lpstr>
      <vt:lpstr>Functions that return functions</vt:lpstr>
      <vt:lpstr>Functions that redefine themselves</vt:lpstr>
      <vt:lpstr>Closure</vt:lpstr>
      <vt:lpstr>Closure (cont.)</vt:lpstr>
      <vt:lpstr>Closure (cont.)</vt:lpstr>
      <vt:lpstr>Closure (cont.)</vt:lpstr>
      <vt:lpstr>Using closure</vt:lpstr>
      <vt:lpstr>Quiz</vt:lpstr>
      <vt:lpstr>Quiz (cont.)</vt:lpstr>
      <vt:lpstr>TO-DO list</vt:lpstr>
      <vt:lpstr>Object</vt:lpstr>
      <vt:lpstr>Objects vs. arrays</vt:lpstr>
      <vt:lpstr>Create objects</vt:lpstr>
      <vt:lpstr>Create objects (cont.)</vt:lpstr>
      <vt:lpstr>Create objects – Small note</vt:lpstr>
      <vt:lpstr>Use objects</vt:lpstr>
      <vt:lpstr>Use objects (cont.)</vt:lpstr>
      <vt:lpstr>Use objects (cont.)</vt:lpstr>
      <vt:lpstr>Copy or pass objects</vt:lpstr>
      <vt:lpstr>Compare objects</vt:lpstr>
      <vt:lpstr>Alter properties/methods</vt:lpstr>
      <vt:lpstr>this value</vt:lpstr>
      <vt:lpstr>this and the global object</vt:lpstr>
      <vt:lpstr>Constructor function</vt:lpstr>
      <vt:lpstr>Function that returns objects</vt:lpstr>
      <vt:lpstr>constructor property</vt:lpstr>
      <vt:lpstr>Built-in objects</vt:lpstr>
      <vt:lpstr>Quiz</vt:lpstr>
      <vt:lpstr>Quiz (cont.)</vt:lpstr>
      <vt:lpstr>TO-DO list</vt:lpstr>
      <vt:lpstr>Prototype</vt:lpstr>
      <vt:lpstr>Function object reviewed</vt:lpstr>
      <vt:lpstr>The prototype property</vt:lpstr>
      <vt:lpstr>The prototype property (cont.)</vt:lpstr>
      <vt:lpstr>Add members using prototype</vt:lpstr>
      <vt:lpstr>Add members using prototype (cont.)</vt:lpstr>
      <vt:lpstr>Add members using prototype (cont.)</vt:lpstr>
      <vt:lpstr>Add members using prototype (cont.)</vt:lpstr>
      <vt:lpstr>Own vs. prototypal properties</vt:lpstr>
      <vt:lpstr>Own vs. prototypal properties (cont.)</vt:lpstr>
      <vt:lpstr>Own vs. prototypal properties (cont.)</vt:lpstr>
      <vt:lpstr>Own vs. prototypal properties (cont.)</vt:lpstr>
      <vt:lpstr>Enumerate properties</vt:lpstr>
      <vt:lpstr>Special stuffs</vt:lpstr>
      <vt:lpstr>Enhance built-in objects</vt:lpstr>
      <vt:lpstr>Exercises</vt:lpstr>
      <vt:lpstr>Exercises (cont.)</vt:lpstr>
      <vt:lpstr>TO-DO list</vt:lpstr>
      <vt:lpstr>Prototype chaining reviewed</vt:lpstr>
      <vt:lpstr>Inheritance</vt:lpstr>
      <vt:lpstr>Inheritance (cont.)</vt:lpstr>
      <vt:lpstr>Inheritance (cont.)</vt:lpstr>
      <vt:lpstr>Inheritance (cont.)</vt:lpstr>
      <vt:lpstr>Inheritance (cont.)</vt:lpstr>
      <vt:lpstr>Inheritance (cont.)</vt:lpstr>
      <vt:lpstr>Inheritance (cont.)</vt:lpstr>
      <vt:lpstr>Inheritance (cont.)</vt:lpstr>
      <vt:lpstr>Uber – Access to the parent</vt:lpstr>
      <vt:lpstr>Inheritance patterns (IP) - Classification</vt:lpstr>
      <vt:lpstr>Inheritance patterns (cont.)</vt:lpstr>
      <vt:lpstr>Inheritance patterns (cont.)</vt:lpstr>
      <vt:lpstr>IP - Multi-inheritance</vt:lpstr>
      <vt:lpstr>IP - Parasitic inheritance</vt:lpstr>
      <vt:lpstr>IP - Constructor-borrowing</vt:lpstr>
      <vt:lpstr>IP - Constructor-borrowing (cont.)</vt:lpstr>
      <vt:lpstr>Inheritance patterns (cont.)</vt:lpstr>
      <vt:lpstr>Try a demo</vt:lpstr>
      <vt:lpstr>Excercises</vt:lpstr>
      <vt:lpstr>TO-DO list</vt:lpstr>
      <vt:lpstr>Browser environment</vt:lpstr>
      <vt:lpstr>TO-DO list</vt:lpstr>
      <vt:lpstr>Coding and design patterns</vt:lpstr>
      <vt:lpstr>TO-DO list</vt:lpstr>
      <vt:lpstr>Back to our main TO-DO list</vt:lpstr>
      <vt:lpstr>TO-DO list for next time</vt:lpstr>
      <vt:lpstr>References</vt:lpstr>
      <vt:lpstr>Slide 129</vt:lpstr>
    </vt:vector>
  </TitlesOfParts>
  <Company>106/5A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LINQ</dc:title>
  <dc:creator>HUNGVT</dc:creator>
  <cp:lastModifiedBy>stian</cp:lastModifiedBy>
  <cp:revision>2652</cp:revision>
  <dcterms:created xsi:type="dcterms:W3CDTF">2009-02-10T14:11:16Z</dcterms:created>
  <dcterms:modified xsi:type="dcterms:W3CDTF">2014-05-20T13:58:54Z</dcterms:modified>
</cp:coreProperties>
</file>