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394" r:id="rId2"/>
    <p:sldId id="386" r:id="rId3"/>
    <p:sldId id="396" r:id="rId4"/>
    <p:sldId id="397" r:id="rId5"/>
    <p:sldId id="398" r:id="rId6"/>
    <p:sldId id="399" r:id="rId7"/>
    <p:sldId id="400" r:id="rId8"/>
    <p:sldId id="401" r:id="rId9"/>
    <p:sldId id="385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62" r:id="rId18"/>
    <p:sldId id="39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4660"/>
  </p:normalViewPr>
  <p:slideViewPr>
    <p:cSldViewPr>
      <p:cViewPr varScale="1">
        <p:scale>
          <a:sx n="113" d="100"/>
          <a:sy n="113" d="100"/>
        </p:scale>
        <p:origin x="-15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huonglamcs.com/relax/presentations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Patterns of english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1026" name="Picture 2" descr="http://www.elec-intro.com/EX/05-15-02/eld_s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809624"/>
            <a:ext cx="2619375" cy="3457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2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 + </a:t>
            </a:r>
            <a:r>
              <a:rPr lang="en-US" smtClean="0">
                <a:solidFill>
                  <a:srgbClr val="0070C0"/>
                </a:solidFill>
              </a:rPr>
              <a:t>V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sun </a:t>
            </a:r>
            <a:r>
              <a:rPr lang="en-US" smtClean="0">
                <a:solidFill>
                  <a:srgbClr val="0070C0"/>
                </a:solidFill>
              </a:rPr>
              <a:t>rises</a:t>
            </a:r>
            <a:r>
              <a:rPr lang="en-US" smtClean="0"/>
              <a:t>.</a:t>
            </a:r>
          </a:p>
          <a:p>
            <a:r>
              <a:rPr lang="en-US"/>
              <a:t>The sun </a:t>
            </a:r>
            <a:r>
              <a:rPr lang="en-US" smtClean="0">
                <a:solidFill>
                  <a:srgbClr val="0070C0"/>
                </a:solidFill>
              </a:rPr>
              <a:t>rises</a:t>
            </a:r>
            <a:r>
              <a:rPr lang="en-US" smtClean="0"/>
              <a:t> </a:t>
            </a:r>
            <a:r>
              <a:rPr lang="en-US" smtClean="0">
                <a:solidFill>
                  <a:srgbClr val="00B050"/>
                </a:solidFill>
              </a:rPr>
              <a:t>in the east</a:t>
            </a:r>
            <a:r>
              <a:rPr lang="en-US" smtClean="0"/>
              <a:t>.</a:t>
            </a:r>
          </a:p>
          <a:p>
            <a:r>
              <a:rPr lang="en-US"/>
              <a:t>The sun </a:t>
            </a:r>
            <a:r>
              <a:rPr lang="en-US" smtClean="0">
                <a:solidFill>
                  <a:srgbClr val="0070C0"/>
                </a:solidFill>
              </a:rPr>
              <a:t>is rising</a:t>
            </a:r>
            <a:r>
              <a:rPr lang="en-US" smtClean="0"/>
              <a:t>.</a:t>
            </a:r>
          </a:p>
          <a:p>
            <a:r>
              <a:rPr lang="en-US"/>
              <a:t>The sun </a:t>
            </a:r>
            <a:r>
              <a:rPr lang="en-US">
                <a:solidFill>
                  <a:srgbClr val="0070C0"/>
                </a:solidFill>
              </a:rPr>
              <a:t>is </a:t>
            </a:r>
            <a:r>
              <a:rPr lang="en-US" smtClean="0">
                <a:solidFill>
                  <a:srgbClr val="0070C0"/>
                </a:solidFill>
              </a:rPr>
              <a:t>rising </a:t>
            </a:r>
            <a:r>
              <a:rPr lang="en-US" smtClean="0">
                <a:solidFill>
                  <a:srgbClr val="00B050"/>
                </a:solidFill>
              </a:rPr>
              <a:t>higher and higher</a:t>
            </a:r>
            <a:r>
              <a:rPr lang="en-US" smtClean="0"/>
              <a:t>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 + </a:t>
            </a:r>
            <a:r>
              <a:rPr lang="en-US">
                <a:solidFill>
                  <a:srgbClr val="0070C0"/>
                </a:solidFill>
              </a:rPr>
              <a:t>V</a:t>
            </a:r>
            <a:r>
              <a:rPr lang="en-US"/>
              <a:t> +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 </a:t>
            </a:r>
            <a:r>
              <a:rPr lang="en-US" smtClean="0">
                <a:solidFill>
                  <a:srgbClr val="0070C0"/>
                </a:solidFill>
              </a:rPr>
              <a:t>am</a:t>
            </a:r>
            <a:r>
              <a:rPr lang="en-US" smtClean="0"/>
              <a:t>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tall</a:t>
            </a:r>
            <a:r>
              <a:rPr lang="en-US" smtClean="0"/>
              <a:t>.</a:t>
            </a:r>
          </a:p>
          <a:p>
            <a:r>
              <a:rPr lang="en-US" smtClean="0"/>
              <a:t>I </a:t>
            </a:r>
            <a:r>
              <a:rPr lang="en-US" smtClean="0">
                <a:solidFill>
                  <a:srgbClr val="0070C0"/>
                </a:solidFill>
              </a:rPr>
              <a:t>am</a:t>
            </a:r>
            <a:r>
              <a:rPr lang="en-US" smtClean="0"/>
              <a:t>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the tallest </a:t>
            </a:r>
            <a:r>
              <a:rPr lang="en-US" smtClean="0">
                <a:solidFill>
                  <a:srgbClr val="00B050"/>
                </a:solidFill>
              </a:rPr>
              <a:t>in my class</a:t>
            </a:r>
            <a:r>
              <a:rPr lang="en-US" smtClean="0"/>
              <a:t>.</a:t>
            </a:r>
          </a:p>
          <a:p>
            <a:r>
              <a:rPr lang="en-US" smtClean="0"/>
              <a:t>I </a:t>
            </a:r>
            <a:r>
              <a:rPr lang="en-US" smtClean="0">
                <a:solidFill>
                  <a:srgbClr val="0070C0"/>
                </a:solidFill>
              </a:rPr>
              <a:t>am</a:t>
            </a:r>
            <a:r>
              <a:rPr lang="en-US" smtClean="0"/>
              <a:t>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a doctor</a:t>
            </a:r>
            <a:r>
              <a:rPr lang="en-US" smtClean="0"/>
              <a:t>.</a:t>
            </a:r>
          </a:p>
          <a:p>
            <a:r>
              <a:rPr lang="en-US" smtClean="0"/>
              <a:t>I </a:t>
            </a:r>
            <a:r>
              <a:rPr lang="en-US" smtClean="0">
                <a:solidFill>
                  <a:srgbClr val="0070C0"/>
                </a:solidFill>
              </a:rPr>
              <a:t>am</a:t>
            </a:r>
            <a:r>
              <a:rPr lang="en-US"/>
              <a:t>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doctor </a:t>
            </a:r>
            <a:r>
              <a:rPr lang="en-US" smtClean="0">
                <a:solidFill>
                  <a:srgbClr val="00B050"/>
                </a:solidFill>
              </a:rPr>
              <a:t>in this hospital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6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 + </a:t>
            </a:r>
            <a:r>
              <a:rPr lang="en-US" smtClean="0">
                <a:solidFill>
                  <a:srgbClr val="0070C0"/>
                </a:solidFill>
              </a:rPr>
              <a:t>V</a:t>
            </a:r>
            <a:r>
              <a:rPr lang="en-US" smtClean="0"/>
              <a:t> + 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 </a:t>
            </a:r>
            <a:r>
              <a:rPr lang="en-US" smtClean="0">
                <a:solidFill>
                  <a:srgbClr val="0070C0"/>
                </a:solidFill>
              </a:rPr>
              <a:t>kicks </a:t>
            </a:r>
            <a:r>
              <a:rPr lang="en-US" smtClean="0"/>
              <a:t>the dog.</a:t>
            </a:r>
          </a:p>
          <a:p>
            <a:r>
              <a:rPr lang="en-US"/>
              <a:t>He </a:t>
            </a:r>
            <a:r>
              <a:rPr lang="en-US">
                <a:solidFill>
                  <a:srgbClr val="0070C0"/>
                </a:solidFill>
              </a:rPr>
              <a:t>kicks </a:t>
            </a:r>
            <a:r>
              <a:rPr lang="en-US"/>
              <a:t>the </a:t>
            </a:r>
            <a:r>
              <a:rPr lang="en-US" smtClean="0"/>
              <a:t>dog </a:t>
            </a:r>
            <a:r>
              <a:rPr lang="en-US" smtClean="0">
                <a:solidFill>
                  <a:srgbClr val="00B050"/>
                </a:solidFill>
              </a:rPr>
              <a:t>in its leg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He </a:t>
            </a:r>
            <a:r>
              <a:rPr lang="en-US">
                <a:solidFill>
                  <a:srgbClr val="0070C0"/>
                </a:solidFill>
              </a:rPr>
              <a:t>kicks </a:t>
            </a:r>
            <a:r>
              <a:rPr lang="en-US"/>
              <a:t>the dog </a:t>
            </a:r>
            <a:r>
              <a:rPr lang="en-US" smtClean="0">
                <a:solidFill>
                  <a:srgbClr val="00B050"/>
                </a:solidFill>
              </a:rPr>
              <a:t>harder and harder</a:t>
            </a:r>
            <a:r>
              <a:rPr lang="en-US" smtClean="0"/>
              <a:t>.</a:t>
            </a:r>
          </a:p>
          <a:p>
            <a:r>
              <a:rPr lang="en-US" smtClean="0"/>
              <a:t>Tom </a:t>
            </a:r>
            <a:r>
              <a:rPr lang="en-US" smtClean="0">
                <a:solidFill>
                  <a:srgbClr val="0070C0"/>
                </a:solidFill>
              </a:rPr>
              <a:t>loves </a:t>
            </a:r>
            <a:r>
              <a:rPr lang="en-US" smtClean="0"/>
              <a:t>Mary.</a:t>
            </a:r>
          </a:p>
          <a:p>
            <a:r>
              <a:rPr lang="en-US" smtClean="0"/>
              <a:t>Big Tom </a:t>
            </a:r>
            <a:r>
              <a:rPr lang="en-US" smtClean="0">
                <a:solidFill>
                  <a:srgbClr val="0070C0"/>
                </a:solidFill>
              </a:rPr>
              <a:t>loves </a:t>
            </a:r>
            <a:r>
              <a:rPr lang="en-US" smtClean="0"/>
              <a:t>Little Mary.</a:t>
            </a:r>
          </a:p>
          <a:p>
            <a:r>
              <a:rPr lang="en-US"/>
              <a:t>Big Tom </a:t>
            </a:r>
            <a:r>
              <a:rPr lang="en-US" smtClean="0">
                <a:solidFill>
                  <a:srgbClr val="00B050"/>
                </a:solidFill>
              </a:rPr>
              <a:t>really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loves</a:t>
            </a:r>
            <a:r>
              <a:rPr lang="en-US" smtClean="0"/>
              <a:t> </a:t>
            </a:r>
            <a:r>
              <a:rPr lang="en-US"/>
              <a:t>Little </a:t>
            </a:r>
            <a:r>
              <a:rPr lang="en-US" smtClean="0"/>
              <a:t>Mary.</a:t>
            </a:r>
          </a:p>
          <a:p>
            <a:r>
              <a:rPr lang="en-US"/>
              <a:t>Big Tom </a:t>
            </a:r>
            <a:r>
              <a:rPr lang="en-US" smtClean="0">
                <a:solidFill>
                  <a:srgbClr val="0070C0"/>
                </a:solidFill>
              </a:rPr>
              <a:t>loves</a:t>
            </a:r>
            <a:r>
              <a:rPr lang="en-US" smtClean="0"/>
              <a:t> </a:t>
            </a:r>
            <a:r>
              <a:rPr lang="en-US"/>
              <a:t>Little </a:t>
            </a:r>
            <a:r>
              <a:rPr lang="en-US" smtClean="0"/>
              <a:t>Mary </a:t>
            </a:r>
            <a:r>
              <a:rPr lang="en-US" smtClean="0">
                <a:solidFill>
                  <a:srgbClr val="00B050"/>
                </a:solidFill>
              </a:rPr>
              <a:t>until his last breath</a:t>
            </a:r>
            <a:r>
              <a:rPr lang="en-US" smtClean="0"/>
              <a:t>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 + </a:t>
            </a:r>
            <a:r>
              <a:rPr lang="en-US">
                <a:solidFill>
                  <a:srgbClr val="0070C0"/>
                </a:solidFill>
              </a:rPr>
              <a:t>V</a:t>
            </a:r>
            <a:r>
              <a:rPr lang="en-US"/>
              <a:t> + </a:t>
            </a:r>
            <a:r>
              <a:rPr lang="en-US">
                <a:solidFill>
                  <a:srgbClr val="7030A0"/>
                </a:solidFill>
              </a:rPr>
              <a:t>iO</a:t>
            </a:r>
            <a:r>
              <a:rPr lang="en-US"/>
              <a:t> + </a:t>
            </a:r>
            <a:r>
              <a:rPr lang="en-US" smtClean="0"/>
              <a:t>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She </a:t>
            </a:r>
            <a:r>
              <a:rPr lang="en-US" smtClean="0">
                <a:solidFill>
                  <a:srgbClr val="0070C0"/>
                </a:solidFill>
              </a:rPr>
              <a:t>gives</a:t>
            </a:r>
            <a:r>
              <a:rPr lang="en-US" smtClean="0"/>
              <a:t> </a:t>
            </a:r>
            <a:r>
              <a:rPr lang="en-US" smtClean="0">
                <a:solidFill>
                  <a:srgbClr val="7030A0"/>
                </a:solidFill>
              </a:rPr>
              <a:t>me </a:t>
            </a:r>
            <a:r>
              <a:rPr lang="en-US" smtClean="0"/>
              <a:t>a book.</a:t>
            </a:r>
          </a:p>
          <a:p>
            <a:r>
              <a:rPr lang="en-US"/>
              <a:t>She </a:t>
            </a:r>
            <a:r>
              <a:rPr lang="en-US">
                <a:solidFill>
                  <a:srgbClr val="0070C0"/>
                </a:solidFill>
              </a:rPr>
              <a:t>gives</a:t>
            </a:r>
            <a:r>
              <a:rPr lang="en-US"/>
              <a:t> </a:t>
            </a:r>
            <a:r>
              <a:rPr lang="en-US">
                <a:solidFill>
                  <a:srgbClr val="7030A0"/>
                </a:solidFill>
              </a:rPr>
              <a:t>me </a:t>
            </a:r>
            <a:r>
              <a:rPr lang="en-US"/>
              <a:t>a </a:t>
            </a:r>
            <a:r>
              <a:rPr lang="en-US" smtClean="0"/>
              <a:t>very heavy book.</a:t>
            </a:r>
          </a:p>
          <a:p>
            <a:r>
              <a:rPr lang="en-US" smtClean="0">
                <a:solidFill>
                  <a:srgbClr val="00B050"/>
                </a:solidFill>
              </a:rPr>
              <a:t>Last night</a:t>
            </a:r>
            <a:r>
              <a:rPr lang="en-US" smtClean="0"/>
              <a:t>, she </a:t>
            </a:r>
            <a:r>
              <a:rPr lang="en-US" smtClean="0">
                <a:solidFill>
                  <a:srgbClr val="0070C0"/>
                </a:solidFill>
              </a:rPr>
              <a:t>gave</a:t>
            </a:r>
            <a:r>
              <a:rPr lang="en-US" smtClean="0"/>
              <a:t> </a:t>
            </a:r>
            <a:r>
              <a:rPr lang="en-US">
                <a:solidFill>
                  <a:srgbClr val="7030A0"/>
                </a:solidFill>
              </a:rPr>
              <a:t>me </a:t>
            </a:r>
            <a:r>
              <a:rPr lang="en-US"/>
              <a:t>a very heavy book</a:t>
            </a:r>
            <a:r>
              <a:rPr lang="en-US" smtClean="0"/>
              <a:t>.</a:t>
            </a:r>
          </a:p>
          <a:p>
            <a:r>
              <a:rPr lang="en-US">
                <a:solidFill>
                  <a:srgbClr val="00B050"/>
                </a:solidFill>
              </a:rPr>
              <a:t>Last night</a:t>
            </a:r>
            <a:r>
              <a:rPr lang="en-US"/>
              <a:t>, she </a:t>
            </a:r>
            <a:r>
              <a:rPr lang="en-US" smtClean="0">
                <a:solidFill>
                  <a:srgbClr val="00B050"/>
                </a:solidFill>
              </a:rPr>
              <a:t>gently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gave</a:t>
            </a:r>
            <a:r>
              <a:rPr lang="en-US" smtClean="0"/>
              <a:t> </a:t>
            </a:r>
            <a:r>
              <a:rPr lang="en-US">
                <a:solidFill>
                  <a:srgbClr val="7030A0"/>
                </a:solidFill>
              </a:rPr>
              <a:t>me </a:t>
            </a:r>
            <a:r>
              <a:rPr lang="en-US"/>
              <a:t>a very heavy book.</a:t>
            </a:r>
          </a:p>
          <a:p>
            <a:r>
              <a:rPr lang="en-US" smtClean="0"/>
              <a:t>She </a:t>
            </a:r>
            <a:r>
              <a:rPr lang="en-US" smtClean="0">
                <a:solidFill>
                  <a:srgbClr val="0070C0"/>
                </a:solidFill>
              </a:rPr>
              <a:t>gives</a:t>
            </a:r>
            <a:r>
              <a:rPr lang="en-US" smtClean="0"/>
              <a:t> a book </a:t>
            </a:r>
            <a:r>
              <a:rPr lang="en-US" smtClean="0">
                <a:solidFill>
                  <a:srgbClr val="7030A0"/>
                </a:solidFill>
              </a:rPr>
              <a:t>to me</a:t>
            </a:r>
            <a:r>
              <a:rPr lang="en-US" smtClean="0"/>
              <a:t>.</a:t>
            </a:r>
          </a:p>
          <a:p>
            <a:r>
              <a:rPr lang="en-US"/>
              <a:t>She </a:t>
            </a:r>
            <a:r>
              <a:rPr lang="en-US" smtClean="0">
                <a:solidFill>
                  <a:srgbClr val="00B050"/>
                </a:solidFill>
              </a:rPr>
              <a:t>gently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gives</a:t>
            </a:r>
            <a:r>
              <a:rPr lang="en-US" smtClean="0"/>
              <a:t> </a:t>
            </a:r>
            <a:r>
              <a:rPr lang="en-US"/>
              <a:t>a book </a:t>
            </a:r>
            <a:r>
              <a:rPr lang="en-US">
                <a:solidFill>
                  <a:srgbClr val="7030A0"/>
                </a:solidFill>
              </a:rPr>
              <a:t>to me</a:t>
            </a:r>
            <a:r>
              <a:rPr lang="en-US"/>
              <a:t>.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 + </a:t>
            </a:r>
            <a:r>
              <a:rPr lang="en-US">
                <a:solidFill>
                  <a:srgbClr val="0070C0"/>
                </a:solidFill>
              </a:rPr>
              <a:t>V</a:t>
            </a:r>
            <a:r>
              <a:rPr lang="en-US"/>
              <a:t> + O +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 </a:t>
            </a:r>
            <a:r>
              <a:rPr lang="en-US" smtClean="0">
                <a:solidFill>
                  <a:srgbClr val="0070C0"/>
                </a:solidFill>
              </a:rPr>
              <a:t>makes </a:t>
            </a:r>
            <a:r>
              <a:rPr lang="en-US" smtClean="0"/>
              <a:t>me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smile</a:t>
            </a:r>
            <a:r>
              <a:rPr lang="en-US" smtClean="0"/>
              <a:t>.</a:t>
            </a:r>
          </a:p>
          <a:p>
            <a:r>
              <a:rPr lang="en-US"/>
              <a:t>He </a:t>
            </a:r>
            <a:r>
              <a:rPr lang="en-US">
                <a:solidFill>
                  <a:srgbClr val="0070C0"/>
                </a:solidFill>
              </a:rPr>
              <a:t>makes </a:t>
            </a:r>
            <a:r>
              <a:rPr lang="en-US"/>
              <a:t>me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smile</a:t>
            </a:r>
            <a:r>
              <a:rPr lang="en-US" smtClean="0"/>
              <a:t> </a:t>
            </a:r>
            <a:r>
              <a:rPr lang="en-US" smtClean="0">
                <a:solidFill>
                  <a:srgbClr val="00B050"/>
                </a:solidFill>
              </a:rPr>
              <a:t>a lot</a:t>
            </a:r>
            <a:r>
              <a:rPr lang="en-US" smtClean="0"/>
              <a:t>. </a:t>
            </a:r>
          </a:p>
          <a:p>
            <a:r>
              <a:rPr lang="en-US" smtClean="0">
                <a:solidFill>
                  <a:srgbClr val="00B050"/>
                </a:solidFill>
              </a:rPr>
              <a:t>Everyday</a:t>
            </a:r>
            <a:r>
              <a:rPr lang="en-US" smtClean="0"/>
              <a:t>, he </a:t>
            </a:r>
            <a:r>
              <a:rPr lang="en-US" smtClean="0">
                <a:solidFill>
                  <a:srgbClr val="0070C0"/>
                </a:solidFill>
              </a:rPr>
              <a:t>makes </a:t>
            </a:r>
            <a:r>
              <a:rPr lang="en-US"/>
              <a:t>me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smile</a:t>
            </a:r>
            <a:r>
              <a:rPr lang="en-US" smtClean="0"/>
              <a:t> </a:t>
            </a:r>
            <a:r>
              <a:rPr lang="en-US" smtClean="0">
                <a:solidFill>
                  <a:srgbClr val="00B050"/>
                </a:solidFill>
              </a:rPr>
              <a:t>a lot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00B050"/>
                </a:solidFill>
              </a:rPr>
              <a:t>Everyday</a:t>
            </a:r>
            <a:r>
              <a:rPr lang="en-US"/>
              <a:t>, </a:t>
            </a:r>
            <a:r>
              <a:rPr lang="en-US" smtClean="0"/>
              <a:t>that old man </a:t>
            </a:r>
            <a:r>
              <a:rPr lang="en-US" smtClean="0">
                <a:solidFill>
                  <a:srgbClr val="0070C0"/>
                </a:solidFill>
              </a:rPr>
              <a:t>makes </a:t>
            </a:r>
            <a:r>
              <a:rPr lang="en-US"/>
              <a:t>me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smile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a lot</a:t>
            </a:r>
            <a:r>
              <a:rPr lang="en-US"/>
              <a:t>.</a:t>
            </a:r>
          </a:p>
          <a:p>
            <a:r>
              <a:rPr lang="en-US">
                <a:solidFill>
                  <a:srgbClr val="00B050"/>
                </a:solidFill>
              </a:rPr>
              <a:t>Everyday</a:t>
            </a:r>
            <a:r>
              <a:rPr lang="en-US"/>
              <a:t>, that old man </a:t>
            </a:r>
            <a:r>
              <a:rPr lang="en-US" smtClean="0">
                <a:solidFill>
                  <a:srgbClr val="0070C0"/>
                </a:solidFill>
              </a:rPr>
              <a:t>can make </a:t>
            </a:r>
            <a:r>
              <a:rPr lang="en-US" smtClean="0"/>
              <a:t>the little girl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smile</a:t>
            </a:r>
            <a:r>
              <a:rPr lang="en-US" smtClean="0"/>
              <a:t> </a:t>
            </a:r>
            <a:r>
              <a:rPr lang="en-US" smtClean="0">
                <a:solidFill>
                  <a:srgbClr val="00B050"/>
                </a:solidFill>
              </a:rPr>
              <a:t>happily a </a:t>
            </a:r>
            <a:r>
              <a:rPr lang="en-US">
                <a:solidFill>
                  <a:srgbClr val="00B050"/>
                </a:solidFill>
              </a:rPr>
              <a:t>lot</a:t>
            </a:r>
            <a:r>
              <a:rPr lang="en-US"/>
              <a:t>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She buys me a book.</a:t>
            </a:r>
          </a:p>
          <a:p>
            <a:r>
              <a:rPr lang="en-US" smtClean="0"/>
              <a:t>Marilyn hates him for 20 years.</a:t>
            </a:r>
          </a:p>
          <a:p>
            <a:r>
              <a:rPr lang="en-US" smtClean="0"/>
              <a:t>Who wants to buy this ugly, expensive dog?</a:t>
            </a:r>
          </a:p>
          <a:p>
            <a:r>
              <a:rPr lang="en-US" smtClean="0"/>
              <a:t>I want a bicycle.</a:t>
            </a:r>
          </a:p>
          <a:p>
            <a:r>
              <a:rPr lang="en-US" smtClean="0"/>
              <a:t>I tried to go as fast as possible.</a:t>
            </a:r>
          </a:p>
          <a:p>
            <a:r>
              <a:rPr lang="en-US" smtClean="0"/>
              <a:t>I fly as high as I can.</a:t>
            </a:r>
          </a:p>
          <a:p>
            <a:r>
              <a:rPr lang="en-US" smtClean="0"/>
              <a:t>The huge plane flies above the highest mountain.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0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spiderman falls down from a tree.</a:t>
            </a:r>
          </a:p>
          <a:p>
            <a:r>
              <a:rPr lang="en-US" smtClean="0"/>
              <a:t>Everyone is running out of the firing building.</a:t>
            </a:r>
          </a:p>
          <a:p>
            <a:r>
              <a:rPr lang="en-US" smtClean="0"/>
              <a:t>Do not throw it away!</a:t>
            </a:r>
          </a:p>
          <a:p>
            <a:r>
              <a:rPr lang="en-US" smtClean="0"/>
              <a:t>Show me the other side of the coin!</a:t>
            </a:r>
          </a:p>
          <a:p>
            <a:r>
              <a:rPr lang="en-US" smtClean="0"/>
              <a:t>Who can tell me why?</a:t>
            </a:r>
          </a:p>
          <a:p>
            <a:r>
              <a:rPr lang="en-US" smtClean="0"/>
              <a:t>Who told that sad story this morning in front of the school?</a:t>
            </a:r>
          </a:p>
          <a:p>
            <a:r>
              <a:rPr lang="en-US" smtClean="0"/>
              <a:t>What did you do to escape from the cave?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pic>
        <p:nvPicPr>
          <p:cNvPr id="4" name="Picture 2" descr="http://www.elec-intro.com/EX/05-15-02/eld_s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2" y="1295400"/>
            <a:ext cx="2922442" cy="385762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5" name="Text Placeholder 4"/>
          <p:cNvSpPr>
            <a:spLocks noGrp="1"/>
          </p:cNvSpPr>
          <p:nvPr/>
        </p:nvSpPr>
        <p:spPr>
          <a:xfrm>
            <a:off x="0" y="594360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For more, please visit: </a:t>
            </a:r>
            <a:r>
              <a:rPr lang="en-US" dirty="0">
                <a:hlinkClick r:id="rId3"/>
              </a:rPr>
              <a:t>http://phuonglamcs.com/relax/presentations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Sentence components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65308" y="2743200"/>
            <a:ext cx="469269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2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en-US" sz="12000" b="1" spc="5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</a:t>
            </a:r>
            <a:r>
              <a:rPr lang="en-US" sz="12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</a:t>
            </a:r>
            <a:r>
              <a:rPr lang="en-US" sz="12000" b="1" spc="5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r>
              <a:rPr lang="en-US" sz="12000" b="1" spc="5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en-US" sz="12000" b="1" cap="none" spc="5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8437" y="4876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S</a:t>
            </a:r>
            <a:r>
              <a:rPr lang="en-US" smtClean="0"/>
              <a:t>ubject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4876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O</a:t>
            </a:r>
            <a:r>
              <a:rPr lang="en-US" smtClean="0"/>
              <a:t>bject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487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</a:rPr>
              <a:t>(A</a:t>
            </a:r>
            <a:r>
              <a:rPr lang="en-US" smtClean="0"/>
              <a:t>djunct)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03686" y="2209800"/>
            <a:ext cx="15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C</a:t>
            </a:r>
            <a:r>
              <a:rPr lang="en-US" smtClean="0"/>
              <a:t>omplement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956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V</a:t>
            </a:r>
            <a:r>
              <a:rPr lang="en-US" smtClean="0"/>
              <a:t>erb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05200" y="2579132"/>
            <a:ext cx="0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5476043" y="2579132"/>
            <a:ext cx="0" cy="54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>
            <a:off x="4419600" y="4419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2058037" y="4419600"/>
            <a:ext cx="45656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>
            <a:off x="6248400" y="44196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895600" y="2514600"/>
            <a:ext cx="1905000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72000" y="2579132"/>
            <a:ext cx="457200" cy="6212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733800" y="4343400"/>
            <a:ext cx="2286000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638800" y="4419600"/>
            <a:ext cx="533400" cy="457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172200" y="4419600"/>
            <a:ext cx="152400" cy="457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7087238" y="3855868"/>
            <a:ext cx="532762" cy="1020932"/>
          </a:xfrm>
          <a:custGeom>
            <a:avLst/>
            <a:gdLst>
              <a:gd name="connsiteX0" fmla="*/ 35511 w 532762"/>
              <a:gd name="connsiteY0" fmla="*/ 1020932 h 1020932"/>
              <a:gd name="connsiteX1" fmla="*/ 532660 w 532762"/>
              <a:gd name="connsiteY1" fmla="*/ 168675 h 1020932"/>
              <a:gd name="connsiteX2" fmla="*/ 0 w 532762"/>
              <a:gd name="connsiteY2" fmla="*/ 0 h 1020932"/>
              <a:gd name="connsiteX3" fmla="*/ 0 w 532762"/>
              <a:gd name="connsiteY3" fmla="*/ 0 h 102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762" h="1020932">
                <a:moveTo>
                  <a:pt x="35511" y="1020932"/>
                </a:moveTo>
                <a:cubicBezTo>
                  <a:pt x="287044" y="679881"/>
                  <a:pt x="538578" y="338830"/>
                  <a:pt x="532660" y="168675"/>
                </a:cubicBezTo>
                <a:cubicBezTo>
                  <a:pt x="526742" y="-148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>
            <a:off x="6858000" y="2971800"/>
            <a:ext cx="153038" cy="1600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S</a:t>
            </a:r>
            <a:r>
              <a:rPr lang="en-US" smtClean="0"/>
              <a:t>ubject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90434"/>
              </p:ext>
            </p:extLst>
          </p:nvPr>
        </p:nvGraphicFramePr>
        <p:xfrm>
          <a:off x="914400" y="1524000"/>
          <a:ext cx="7315200" cy="49042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590800"/>
                <a:gridCol w="4724400"/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2200" smtClean="0"/>
                        <a:t>Subject can be</a:t>
                      </a:r>
                      <a:endParaRPr lang="en-US" sz="220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Example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600456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70C0"/>
                          </a:solidFill>
                        </a:rPr>
                        <a:t>Noun</a:t>
                      </a:r>
                      <a:endParaRPr lang="en-US" sz="2200" b="1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Speech </a:t>
                      </a:r>
                      <a:r>
                        <a:rPr lang="en-US" sz="2200" smtClean="0"/>
                        <a:t>is silver but </a:t>
                      </a:r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Silence </a:t>
                      </a:r>
                      <a:r>
                        <a:rPr lang="en-US" sz="2200" smtClean="0"/>
                        <a:t>is gold.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Pronoun</a:t>
                      </a:r>
                      <a:endParaRPr lang="en-US" sz="2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She </a:t>
                      </a:r>
                      <a:r>
                        <a:rPr lang="en-US" sz="2200" smtClean="0"/>
                        <a:t>is intelligent but </a:t>
                      </a:r>
                      <a:r>
                        <a:rPr lang="en-US" sz="2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he </a:t>
                      </a:r>
                      <a:r>
                        <a:rPr lang="en-US" sz="2200" smtClean="0"/>
                        <a:t>is stupid.</a:t>
                      </a:r>
                    </a:p>
                    <a:p>
                      <a:r>
                        <a:rPr lang="en-US" sz="2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Who </a:t>
                      </a:r>
                      <a:r>
                        <a:rPr lang="en-US" sz="2200" smtClean="0"/>
                        <a:t>is there?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7030A0"/>
                          </a:solidFill>
                        </a:rPr>
                        <a:t>Adjective</a:t>
                      </a:r>
                      <a:r>
                        <a:rPr lang="en-US" sz="2200" b="1" smtClean="0"/>
                        <a:t> </a:t>
                      </a:r>
                      <a:r>
                        <a:rPr lang="en-US" sz="2200" b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used as a noun</a:t>
                      </a:r>
                      <a:endParaRPr lang="en-US" sz="2200" b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7030A0"/>
                          </a:solidFill>
                        </a:rPr>
                        <a:t>The rich </a:t>
                      </a:r>
                      <a:r>
                        <a:rPr lang="en-US" sz="2200" smtClean="0"/>
                        <a:t>must help the poor.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768096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Infinitive</a:t>
                      </a:r>
                      <a:endParaRPr lang="en-US" sz="2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 succeed </a:t>
                      </a:r>
                      <a:r>
                        <a:rPr lang="en-US" sz="2200" smtClean="0"/>
                        <a:t>in an examination</a:t>
                      </a:r>
                      <a:r>
                        <a:rPr lang="en-US" sz="2200" baseline="0" smtClean="0"/>
                        <a:t> is not an easy thing.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70C0"/>
                          </a:solidFill>
                        </a:rPr>
                        <a:t>Gerund</a:t>
                      </a:r>
                      <a:endParaRPr lang="en-US" sz="2200" b="1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Swimming</a:t>
                      </a:r>
                      <a:r>
                        <a:rPr lang="en-US" sz="2200" smtClean="0"/>
                        <a:t> is a good sport.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85216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FF0000"/>
                          </a:solidFill>
                        </a:rPr>
                        <a:t>Phrase</a:t>
                      </a:r>
                      <a:endParaRPr lang="en-US" sz="2200" b="1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FF0000"/>
                          </a:solidFill>
                        </a:rPr>
                        <a:t>How to do that </a:t>
                      </a:r>
                      <a:r>
                        <a:rPr lang="en-US" sz="2200" smtClean="0"/>
                        <a:t>is difficult to decide.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Clause</a:t>
                      </a:r>
                      <a:endParaRPr lang="en-US" sz="2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What you said </a:t>
                      </a:r>
                      <a:r>
                        <a:rPr lang="en-US" sz="2200" smtClean="0"/>
                        <a:t>is true.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5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D</a:t>
            </a:r>
            <a:r>
              <a:rPr lang="en-US" smtClean="0"/>
              <a:t>irect </a:t>
            </a:r>
            <a:r>
              <a:rPr lang="en-US" smtClean="0">
                <a:solidFill>
                  <a:srgbClr val="FFFF00"/>
                </a:solidFill>
              </a:rPr>
              <a:t>O</a:t>
            </a:r>
            <a:r>
              <a:rPr lang="en-US" smtClean="0"/>
              <a:t>bject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47882"/>
              </p:ext>
            </p:extLst>
          </p:nvPr>
        </p:nvGraphicFramePr>
        <p:xfrm>
          <a:off x="914400" y="1676400"/>
          <a:ext cx="7315200" cy="4373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590800"/>
                <a:gridCol w="4724400"/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2200" smtClean="0"/>
                        <a:t>Direct object can be</a:t>
                      </a:r>
                      <a:endParaRPr lang="en-US" sz="220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Example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B050"/>
                          </a:solidFill>
                        </a:rPr>
                        <a:t>Noun</a:t>
                      </a:r>
                      <a:endParaRPr lang="en-US" sz="2200" b="1">
                        <a:solidFill>
                          <a:srgbClr val="00B05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He loves </a:t>
                      </a:r>
                      <a:r>
                        <a:rPr lang="en-US" sz="2200" smtClean="0">
                          <a:solidFill>
                            <a:srgbClr val="00B050"/>
                          </a:solidFill>
                        </a:rPr>
                        <a:t>his house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Pronoun</a:t>
                      </a:r>
                      <a:endParaRPr lang="en-US" sz="2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These two sisters love </a:t>
                      </a:r>
                      <a:r>
                        <a:rPr lang="en-US" sz="2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each other</a:t>
                      </a:r>
                      <a:r>
                        <a:rPr lang="en-US" sz="2200" smtClean="0"/>
                        <a:t>.</a:t>
                      </a:r>
                    </a:p>
                  </a:txBody>
                  <a:tcPr marL="109728" marR="109728" marT="54864" marB="54864"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7030A0"/>
                          </a:solidFill>
                        </a:rPr>
                        <a:t>Adjective</a:t>
                      </a:r>
                      <a:r>
                        <a:rPr lang="en-US" sz="2200" b="1" smtClean="0"/>
                        <a:t> </a:t>
                      </a:r>
                      <a:r>
                        <a:rPr lang="en-US" sz="2200" b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used as a noun</a:t>
                      </a:r>
                      <a:endParaRPr lang="en-US" sz="2200" b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The rich </a:t>
                      </a:r>
                      <a:r>
                        <a:rPr lang="en-US" sz="2200" smtClean="0"/>
                        <a:t>must help </a:t>
                      </a:r>
                      <a:r>
                        <a:rPr lang="en-US" sz="2200" smtClean="0">
                          <a:solidFill>
                            <a:srgbClr val="7030A0"/>
                          </a:solidFill>
                        </a:rPr>
                        <a:t>the poor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Infinitive</a:t>
                      </a:r>
                      <a:endParaRPr lang="en-US" sz="2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I want </a:t>
                      </a:r>
                      <a:r>
                        <a:rPr lang="en-US" sz="2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 succeed </a:t>
                      </a:r>
                      <a:r>
                        <a:rPr lang="en-US" sz="2200" smtClean="0"/>
                        <a:t>in an examination</a:t>
                      </a:r>
                      <a:r>
                        <a:rPr lang="en-US" sz="2200" baseline="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70C0"/>
                          </a:solidFill>
                        </a:rPr>
                        <a:t>Gerund</a:t>
                      </a:r>
                      <a:endParaRPr lang="en-US" sz="2200" b="1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She likes </a:t>
                      </a:r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swimming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45592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FF0000"/>
                          </a:solidFill>
                        </a:rPr>
                        <a:t>Phrase</a:t>
                      </a:r>
                      <a:endParaRPr lang="en-US" sz="2200" b="1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I don’t know </a:t>
                      </a:r>
                      <a:r>
                        <a:rPr lang="en-US" sz="2200" smtClean="0">
                          <a:solidFill>
                            <a:srgbClr val="FF0000"/>
                          </a:solidFill>
                        </a:rPr>
                        <a:t>how to do that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212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Clause</a:t>
                      </a:r>
                      <a:endParaRPr lang="en-US" sz="2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I don’t believe in </a:t>
                      </a:r>
                      <a:r>
                        <a:rPr lang="en-US" sz="22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what you said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</a:tbl>
          </a:graphicData>
        </a:graphic>
      </p:graphicFrame>
      <p:sp>
        <p:nvSpPr>
          <p:cNvPr id="4" name="Up Arrow Callout 3"/>
          <p:cNvSpPr/>
          <p:nvPr/>
        </p:nvSpPr>
        <p:spPr>
          <a:xfrm>
            <a:off x="1219200" y="6090920"/>
            <a:ext cx="1981200" cy="416560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Similar to Subject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89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I</a:t>
            </a:r>
            <a:r>
              <a:rPr lang="en-US" smtClean="0"/>
              <a:t>ndirect </a:t>
            </a:r>
            <a:r>
              <a:rPr lang="en-US" smtClean="0">
                <a:solidFill>
                  <a:srgbClr val="FFFF00"/>
                </a:solidFill>
              </a:rPr>
              <a:t>O</a:t>
            </a:r>
            <a:r>
              <a:rPr lang="en-US" smtClean="0"/>
              <a:t>bject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06728"/>
              </p:ext>
            </p:extLst>
          </p:nvPr>
        </p:nvGraphicFramePr>
        <p:xfrm>
          <a:off x="914400" y="1676400"/>
          <a:ext cx="7315200" cy="43616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590800"/>
                <a:gridCol w="4724400"/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2000" smtClean="0"/>
                        <a:t>Indirect object can be</a:t>
                      </a:r>
                      <a:endParaRPr lang="en-US" sz="200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Example</a:t>
                      </a:r>
                      <a:endParaRPr lang="en-US" sz="2000"/>
                    </a:p>
                  </a:txBody>
                  <a:tcPr marL="109728" marR="109728" marT="54864" marB="54864"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B050"/>
                          </a:solidFill>
                        </a:rPr>
                        <a:t>Noun</a:t>
                      </a:r>
                      <a:endParaRPr lang="en-US" sz="2200" b="1">
                        <a:solidFill>
                          <a:srgbClr val="00B05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He gave his daughter </a:t>
                      </a:r>
                      <a:r>
                        <a:rPr lang="en-US" sz="2200" smtClean="0">
                          <a:solidFill>
                            <a:srgbClr val="00B050"/>
                          </a:solidFill>
                        </a:rPr>
                        <a:t>a house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Pronoun</a:t>
                      </a:r>
                      <a:endParaRPr lang="en-US" sz="2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Did you buy </a:t>
                      </a:r>
                      <a:r>
                        <a:rPr lang="en-US" sz="2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her </a:t>
                      </a:r>
                      <a:r>
                        <a:rPr lang="en-US" sz="2200" smtClean="0"/>
                        <a:t>a present?</a:t>
                      </a:r>
                    </a:p>
                  </a:txBody>
                  <a:tcPr marL="109728" marR="109728" marT="54864" marB="54864"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7030A0"/>
                          </a:solidFill>
                        </a:rPr>
                        <a:t>Adjective</a:t>
                      </a:r>
                      <a:r>
                        <a:rPr lang="en-US" sz="2200" b="1" smtClean="0"/>
                        <a:t> </a:t>
                      </a:r>
                      <a:r>
                        <a:rPr lang="en-US" sz="2200" b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used as a noun</a:t>
                      </a:r>
                      <a:endParaRPr lang="en-US" sz="2200" b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The law gives </a:t>
                      </a:r>
                      <a:r>
                        <a:rPr lang="en-US" sz="2200" smtClean="0">
                          <a:solidFill>
                            <a:srgbClr val="7030A0"/>
                          </a:solidFill>
                        </a:rPr>
                        <a:t>the rich 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a lot of benefits.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70C0"/>
                          </a:solidFill>
                        </a:rPr>
                        <a:t>Gerund</a:t>
                      </a:r>
                      <a:endParaRPr lang="en-US" sz="2200" b="1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They gave Mary’s </a:t>
                      </a:r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acting 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credit for the success of the play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45592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FF0000"/>
                          </a:solidFill>
                        </a:rPr>
                        <a:t>Phrase</a:t>
                      </a:r>
                      <a:endParaRPr lang="en-US" sz="2200" b="1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Give </a:t>
                      </a:r>
                      <a:r>
                        <a:rPr lang="en-US" sz="2200" smtClean="0">
                          <a:solidFill>
                            <a:srgbClr val="FF0000"/>
                          </a:solidFill>
                        </a:rPr>
                        <a:t>the first to</a:t>
                      </a:r>
                      <a:r>
                        <a:rPr lang="en-US" sz="2200" baseline="0" smtClean="0">
                          <a:solidFill>
                            <a:srgbClr val="FF0000"/>
                          </a:solidFill>
                        </a:rPr>
                        <a:t> come 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the best tickets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212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Clause</a:t>
                      </a:r>
                      <a:endParaRPr lang="en-US" sz="2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Give </a:t>
                      </a:r>
                      <a:r>
                        <a:rPr lang="en-US" sz="22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whoever comes first 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the best tickets.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</a:tbl>
          </a:graphicData>
        </a:graphic>
      </p:graphicFrame>
      <p:sp>
        <p:nvSpPr>
          <p:cNvPr id="5" name="Up Arrow Callout 4"/>
          <p:cNvSpPr/>
          <p:nvPr/>
        </p:nvSpPr>
        <p:spPr>
          <a:xfrm>
            <a:off x="1371600" y="5867400"/>
            <a:ext cx="1676400" cy="838200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Almost similar to Direct Object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03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P</a:t>
            </a:r>
            <a:r>
              <a:rPr lang="en-US" smtClean="0"/>
              <a:t>repositional </a:t>
            </a:r>
            <a:r>
              <a:rPr lang="en-US" smtClean="0">
                <a:solidFill>
                  <a:srgbClr val="FFFF00"/>
                </a:solidFill>
              </a:rPr>
              <a:t>O</a:t>
            </a:r>
            <a:r>
              <a:rPr lang="en-US" smtClean="0"/>
              <a:t>bject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06842"/>
              </p:ext>
            </p:extLst>
          </p:nvPr>
        </p:nvGraphicFramePr>
        <p:xfrm>
          <a:off x="914400" y="1676400"/>
          <a:ext cx="7315200" cy="46360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590800"/>
                <a:gridCol w="4724400"/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2000" smtClean="0"/>
                        <a:t>Prepositional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object can be</a:t>
                      </a:r>
                      <a:endParaRPr lang="en-US" sz="200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Example</a:t>
                      </a:r>
                      <a:endParaRPr lang="en-US" sz="2000"/>
                    </a:p>
                  </a:txBody>
                  <a:tcPr marL="109728" marR="109728" marT="54864" marB="54864"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B050"/>
                          </a:solidFill>
                        </a:rPr>
                        <a:t>Noun</a:t>
                      </a:r>
                      <a:endParaRPr lang="en-US" sz="2200" b="1">
                        <a:solidFill>
                          <a:srgbClr val="00B05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He threw the ball </a:t>
                      </a:r>
                      <a:r>
                        <a:rPr lang="en-US" sz="2200" b="1" u="sng" smtClean="0"/>
                        <a:t>through</a:t>
                      </a:r>
                      <a:r>
                        <a:rPr lang="en-US" sz="2200" smtClean="0"/>
                        <a:t> </a:t>
                      </a:r>
                      <a:r>
                        <a:rPr lang="en-US" sz="2200" smtClean="0">
                          <a:solidFill>
                            <a:srgbClr val="00B050"/>
                          </a:solidFill>
                        </a:rPr>
                        <a:t>the window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Pronoun</a:t>
                      </a:r>
                      <a:endParaRPr lang="en-US" sz="2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I heard that </a:t>
                      </a:r>
                      <a:r>
                        <a:rPr lang="en-US" sz="2200" b="1" u="sng" smtClean="0"/>
                        <a:t>from</a:t>
                      </a:r>
                      <a:r>
                        <a:rPr lang="en-US" sz="2200" smtClean="0"/>
                        <a:t> </a:t>
                      </a:r>
                      <a:r>
                        <a:rPr lang="en-US" sz="2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him</a:t>
                      </a:r>
                      <a:r>
                        <a:rPr lang="en-US" sz="2200" smtClean="0"/>
                        <a:t>.</a:t>
                      </a:r>
                    </a:p>
                  </a:txBody>
                  <a:tcPr marL="109728" marR="109728" marT="54864" marB="54864"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7030A0"/>
                          </a:solidFill>
                        </a:rPr>
                        <a:t>Adjective</a:t>
                      </a:r>
                      <a:r>
                        <a:rPr lang="en-US" sz="2200" b="1" smtClean="0"/>
                        <a:t> </a:t>
                      </a:r>
                      <a:r>
                        <a:rPr lang="en-US" sz="2200" b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used as a noun</a:t>
                      </a:r>
                      <a:endParaRPr lang="en-US" sz="2200" b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The law is</a:t>
                      </a:r>
                      <a:r>
                        <a:rPr lang="en-US" sz="2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1" u="sng" baseline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sz="2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7030A0"/>
                          </a:solidFill>
                        </a:rPr>
                        <a:t>the rich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200" b="1" u="sng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sz="2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7030A0"/>
                          </a:solidFill>
                        </a:rPr>
                        <a:t>the rich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en-US" sz="2200" b="1" u="sng" baseline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2200" b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7030A0"/>
                          </a:solidFill>
                        </a:rPr>
                        <a:t>the rich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70C0"/>
                          </a:solidFill>
                        </a:rPr>
                        <a:t>Gerund</a:t>
                      </a:r>
                      <a:endParaRPr lang="en-US" sz="2200" b="1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He looks at them </a:t>
                      </a:r>
                      <a:r>
                        <a:rPr lang="en-US" sz="2200" b="1" u="sng" smtClean="0">
                          <a:solidFill>
                            <a:schemeClr val="tx1"/>
                          </a:solidFill>
                        </a:rPr>
                        <a:t>without</a:t>
                      </a:r>
                      <a:r>
                        <a:rPr lang="en-US" sz="2200" b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speaking 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anything.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45592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FF0000"/>
                          </a:solidFill>
                        </a:rPr>
                        <a:t>Phrase</a:t>
                      </a:r>
                      <a:endParaRPr lang="en-US" sz="2200" b="1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Fly </a:t>
                      </a:r>
                      <a:r>
                        <a:rPr lang="en-US" sz="2200" b="1" u="sng" smtClean="0">
                          <a:solidFill>
                            <a:schemeClr val="tx1"/>
                          </a:solidFill>
                        </a:rPr>
                        <a:t>through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FF0000"/>
                          </a:solidFill>
                        </a:rPr>
                        <a:t>the first to</a:t>
                      </a:r>
                      <a:r>
                        <a:rPr lang="en-US" sz="2200" baseline="0" smtClean="0">
                          <a:solidFill>
                            <a:srgbClr val="FF0000"/>
                          </a:solidFill>
                        </a:rPr>
                        <a:t> come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212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Clause</a:t>
                      </a:r>
                      <a:endParaRPr lang="en-US" sz="2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We are looking forward </a:t>
                      </a:r>
                      <a:r>
                        <a:rPr lang="en-US" sz="2200" b="1" u="sng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sz="2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what you promised</a:t>
                      </a:r>
                      <a:r>
                        <a:rPr lang="en-US" sz="22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</a:tbl>
          </a:graphicData>
        </a:graphic>
      </p:graphicFrame>
      <p:sp>
        <p:nvSpPr>
          <p:cNvPr id="5" name="Up Arrow Callout 4"/>
          <p:cNvSpPr/>
          <p:nvPr/>
        </p:nvSpPr>
        <p:spPr>
          <a:xfrm>
            <a:off x="1066800" y="6172200"/>
            <a:ext cx="2286000" cy="533400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Similar to Indirect Object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360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C</a:t>
            </a:r>
            <a:r>
              <a:rPr lang="en-US" smtClean="0"/>
              <a:t>omplement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92082"/>
              </p:ext>
            </p:extLst>
          </p:nvPr>
        </p:nvGraphicFramePr>
        <p:xfrm>
          <a:off x="914400" y="1301496"/>
          <a:ext cx="7315200" cy="53736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971800"/>
                <a:gridCol w="4343400"/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2000" smtClean="0"/>
                        <a:t>Complement can be</a:t>
                      </a:r>
                      <a:endParaRPr lang="en-US" sz="200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Example</a:t>
                      </a:r>
                      <a:endParaRPr lang="en-US" sz="2000"/>
                    </a:p>
                  </a:txBody>
                  <a:tcPr marL="109728" marR="109728" marT="54864" marB="54864"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B050"/>
                          </a:solidFill>
                        </a:rPr>
                        <a:t>Noun</a:t>
                      </a:r>
                      <a:endParaRPr lang="en-US" sz="2200" b="1">
                        <a:solidFill>
                          <a:srgbClr val="00B05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They elected him </a:t>
                      </a:r>
                      <a:r>
                        <a:rPr lang="en-US" sz="2200" smtClean="0">
                          <a:solidFill>
                            <a:srgbClr val="00B050"/>
                          </a:solidFill>
                        </a:rPr>
                        <a:t>president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Pronoun</a:t>
                      </a:r>
                      <a:endParaRPr lang="en-US" sz="2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It</a:t>
                      </a:r>
                      <a:r>
                        <a:rPr lang="en-US" sz="2200" baseline="0" smtClean="0"/>
                        <a:t> is </a:t>
                      </a:r>
                      <a:r>
                        <a:rPr lang="en-US" sz="22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mine</a:t>
                      </a:r>
                      <a:r>
                        <a:rPr lang="en-US" sz="2200" smtClean="0"/>
                        <a:t>.</a:t>
                      </a:r>
                    </a:p>
                  </a:txBody>
                  <a:tcPr marL="109728" marR="109728" marT="54864" marB="54864"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7030A0"/>
                          </a:solidFill>
                        </a:rPr>
                        <a:t>Adjective</a:t>
                      </a:r>
                      <a:r>
                        <a:rPr lang="en-US" sz="2200" b="1" smtClean="0"/>
                        <a:t> </a:t>
                      </a:r>
                      <a:r>
                        <a:rPr lang="en-US" sz="2000" b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used as a noun</a:t>
                      </a:r>
                      <a:endParaRPr lang="en-US" sz="2000" b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The poor becomes </a:t>
                      </a:r>
                      <a:r>
                        <a:rPr lang="en-US" sz="2200" smtClean="0">
                          <a:solidFill>
                            <a:srgbClr val="7030A0"/>
                          </a:solidFill>
                        </a:rPr>
                        <a:t>the rich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9728" marR="109728" marT="54864" marB="54864"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7030A0"/>
                          </a:solidFill>
                        </a:rPr>
                        <a:t>Adjective</a:t>
                      </a:r>
                      <a:endParaRPr lang="en-US" sz="2200" b="1">
                        <a:solidFill>
                          <a:srgbClr val="7030A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/>
                        <a:t>Her husband</a:t>
                      </a:r>
                      <a:r>
                        <a:rPr lang="en-US" sz="2200" baseline="0" smtClean="0"/>
                        <a:t> has made her </a:t>
                      </a:r>
                      <a:r>
                        <a:rPr lang="en-US" sz="2200" baseline="0" smtClean="0">
                          <a:solidFill>
                            <a:srgbClr val="7030A0"/>
                          </a:solidFill>
                        </a:rPr>
                        <a:t>happy</a:t>
                      </a:r>
                      <a:r>
                        <a:rPr lang="en-US" sz="2200" baseline="0" smtClean="0"/>
                        <a:t>.</a:t>
                      </a:r>
                      <a:endParaRPr lang="en-US" sz="2200" smtClean="0"/>
                    </a:p>
                  </a:txBody>
                  <a:tcPr marL="109728" marR="109728" marT="54864" marB="54864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70C0"/>
                          </a:solidFill>
                        </a:rPr>
                        <a:t>Participle</a:t>
                      </a:r>
                      <a:endParaRPr lang="en-US" sz="2200" b="1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He found her </a:t>
                      </a:r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lying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 near his wife. </a:t>
                      </a:r>
                    </a:p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He</a:t>
                      </a:r>
                      <a:r>
                        <a:rPr lang="en-US" sz="2200" baseline="0" smtClean="0">
                          <a:solidFill>
                            <a:schemeClr val="tx1"/>
                          </a:solidFill>
                        </a:rPr>
                        <a:t> made her </a:t>
                      </a:r>
                      <a:r>
                        <a:rPr lang="en-US" sz="2200" baseline="0" smtClean="0">
                          <a:solidFill>
                            <a:srgbClr val="0070C0"/>
                          </a:solidFill>
                        </a:rPr>
                        <a:t>tired</a:t>
                      </a:r>
                      <a:r>
                        <a:rPr lang="en-US" sz="22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70C0"/>
                          </a:solidFill>
                        </a:rPr>
                        <a:t>Infinitive</a:t>
                      </a:r>
                      <a:endParaRPr lang="en-US" sz="2200" b="1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She made me </a:t>
                      </a:r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laugh</a:t>
                      </a:r>
                      <a:r>
                        <a:rPr lang="en-US" sz="2200" smtClean="0"/>
                        <a:t>.</a:t>
                      </a:r>
                    </a:p>
                    <a:p>
                      <a:r>
                        <a:rPr lang="en-US" sz="2200" smtClean="0"/>
                        <a:t>I ask him </a:t>
                      </a:r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to open </a:t>
                      </a:r>
                      <a:r>
                        <a:rPr lang="en-US" sz="2200" smtClean="0"/>
                        <a:t>it.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70C0"/>
                          </a:solidFill>
                        </a:rPr>
                        <a:t>Gerund</a:t>
                      </a:r>
                      <a:endParaRPr lang="en-US" sz="2200" b="1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Living is </a:t>
                      </a:r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struggling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FF0000"/>
                          </a:solidFill>
                        </a:rPr>
                        <a:t>Phrase</a:t>
                      </a:r>
                      <a:endParaRPr lang="en-US" sz="2200" b="1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I became </a:t>
                      </a:r>
                      <a:r>
                        <a:rPr lang="en-US" sz="2200" smtClean="0">
                          <a:solidFill>
                            <a:srgbClr val="FF0000"/>
                          </a:solidFill>
                        </a:rPr>
                        <a:t>the last to</a:t>
                      </a:r>
                      <a:r>
                        <a:rPr lang="en-US" sz="2200" baseline="0" smtClean="0">
                          <a:solidFill>
                            <a:srgbClr val="FF0000"/>
                          </a:solidFill>
                        </a:rPr>
                        <a:t> leave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Clause</a:t>
                      </a:r>
                      <a:endParaRPr lang="en-US" sz="2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They are </a:t>
                      </a:r>
                      <a:r>
                        <a:rPr lang="en-US" sz="2200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what you need</a:t>
                      </a:r>
                      <a:r>
                        <a:rPr lang="en-US" sz="22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0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A</a:t>
            </a:r>
            <a:r>
              <a:rPr lang="en-US" smtClean="0"/>
              <a:t>djunct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58472"/>
              </p:ext>
            </p:extLst>
          </p:nvPr>
        </p:nvGraphicFramePr>
        <p:xfrm>
          <a:off x="914400" y="1679448"/>
          <a:ext cx="7315200" cy="4645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667000"/>
                <a:gridCol w="4648200"/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2000" smtClean="0"/>
                        <a:t>Adjunct can be</a:t>
                      </a:r>
                      <a:endParaRPr lang="en-US" sz="200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Example</a:t>
                      </a:r>
                      <a:endParaRPr lang="en-US" sz="2000"/>
                    </a:p>
                  </a:txBody>
                  <a:tcPr marL="109728" marR="109728" marT="54864" marB="54864"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B050"/>
                          </a:solidFill>
                        </a:rPr>
                        <a:t>Noun</a:t>
                      </a:r>
                      <a:endParaRPr lang="en-US" sz="2200" b="1">
                        <a:solidFill>
                          <a:srgbClr val="00B05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I will visit him </a:t>
                      </a:r>
                      <a:r>
                        <a:rPr lang="en-US" sz="2200" smtClean="0">
                          <a:solidFill>
                            <a:srgbClr val="00B050"/>
                          </a:solidFill>
                        </a:rPr>
                        <a:t>next year</a:t>
                      </a:r>
                      <a:r>
                        <a:rPr lang="en-US" sz="2200" smtClean="0"/>
                        <a:t>.</a:t>
                      </a:r>
                    </a:p>
                    <a:p>
                      <a:r>
                        <a:rPr lang="en-US" sz="2200" smtClean="0">
                          <a:solidFill>
                            <a:srgbClr val="00B050"/>
                          </a:solidFill>
                        </a:rPr>
                        <a:t>Last night</a:t>
                      </a:r>
                      <a:r>
                        <a:rPr lang="en-US" sz="2200" smtClean="0"/>
                        <a:t>, no one came.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7030A0"/>
                          </a:solidFill>
                        </a:rPr>
                        <a:t>Adverb</a:t>
                      </a:r>
                      <a:endParaRPr lang="en-US" sz="2200" b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I like that </a:t>
                      </a:r>
                      <a:r>
                        <a:rPr lang="en-US" sz="2200" smtClean="0">
                          <a:solidFill>
                            <a:srgbClr val="7030A0"/>
                          </a:solidFill>
                        </a:rPr>
                        <a:t>very much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2200" smtClean="0">
                          <a:solidFill>
                            <a:srgbClr val="7030A0"/>
                          </a:solidFill>
                        </a:rPr>
                        <a:t>Fortunately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, he did not show up.</a:t>
                      </a:r>
                    </a:p>
                  </a:txBody>
                  <a:tcPr marL="109728" marR="109728" marT="54864" marB="54864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70C0"/>
                          </a:solidFill>
                        </a:rPr>
                        <a:t>Participle</a:t>
                      </a:r>
                      <a:endParaRPr lang="en-US" sz="2200" b="1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Frankly speaking</a:t>
                      </a:r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, he is not reliable.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0070C0"/>
                          </a:solidFill>
                        </a:rPr>
                        <a:t>Infinitive</a:t>
                      </a:r>
                      <a:endParaRPr lang="en-US" sz="2200" b="1">
                        <a:solidFill>
                          <a:srgbClr val="0070C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70C0"/>
                          </a:solidFill>
                        </a:rPr>
                        <a:t>To be frank</a:t>
                      </a:r>
                      <a:r>
                        <a:rPr lang="en-US" sz="2200" smtClean="0"/>
                        <a:t>, that car is</a:t>
                      </a:r>
                      <a:r>
                        <a:rPr lang="en-US" sz="2200" baseline="0" smtClean="0"/>
                        <a:t> not nice.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rgbClr val="FF0000"/>
                          </a:solidFill>
                        </a:rPr>
                        <a:t>Prepositional phrase</a:t>
                      </a:r>
                      <a:endParaRPr lang="en-US" sz="2200" b="1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There was</a:t>
                      </a:r>
                      <a:r>
                        <a:rPr lang="en-US" sz="2200" baseline="0" smtClean="0">
                          <a:solidFill>
                            <a:schemeClr val="tx1"/>
                          </a:solidFill>
                        </a:rPr>
                        <a:t> talking </a:t>
                      </a:r>
                      <a:r>
                        <a:rPr lang="en-US" sz="2200" smtClean="0">
                          <a:solidFill>
                            <a:srgbClr val="FF0000"/>
                          </a:solidFill>
                        </a:rPr>
                        <a:t>in the next room</a:t>
                      </a:r>
                      <a:r>
                        <a:rPr lang="en-US" sz="2200" smtClean="0"/>
                        <a:t>.</a:t>
                      </a:r>
                    </a:p>
                    <a:p>
                      <a:r>
                        <a:rPr lang="en-US" sz="2200" smtClean="0"/>
                        <a:t>He has been waiting </a:t>
                      </a:r>
                      <a:r>
                        <a:rPr lang="en-US" sz="2200" smtClean="0">
                          <a:solidFill>
                            <a:srgbClr val="FF0000"/>
                          </a:solidFill>
                        </a:rPr>
                        <a:t>for more than 3 days</a:t>
                      </a:r>
                      <a:r>
                        <a:rPr lang="en-US" sz="2200" smtClean="0"/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Clause</a:t>
                      </a:r>
                      <a:endParaRPr lang="en-US" sz="2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I waited </a:t>
                      </a:r>
                      <a:r>
                        <a:rPr lang="en-US" sz="2200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until you came</a:t>
                      </a:r>
                      <a:r>
                        <a:rPr lang="en-US" sz="22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200"/>
                    </a:p>
                  </a:txBody>
                  <a:tcPr marL="109728" marR="109728" marT="54864" marB="54864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93223" y="5251704"/>
            <a:ext cx="1985554" cy="4632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When it is not optional, it is called </a:t>
            </a:r>
            <a:r>
              <a:rPr lang="en-US" sz="1200" i="1" smtClean="0">
                <a:solidFill>
                  <a:srgbClr val="0070C0"/>
                </a:solidFill>
              </a:rPr>
              <a:t>Verb Complement</a:t>
            </a:r>
            <a:r>
              <a:rPr lang="en-US" sz="1200" smtClean="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50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 basic sentence patterns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smtClean="0"/>
              <a:t>S + V</a:t>
            </a:r>
          </a:p>
          <a:p>
            <a:r>
              <a:rPr lang="en-US" sz="4800" smtClean="0"/>
              <a:t>S + V + C</a:t>
            </a:r>
          </a:p>
          <a:p>
            <a:r>
              <a:rPr lang="en-US" sz="4800" smtClean="0"/>
              <a:t>S + V + O</a:t>
            </a:r>
          </a:p>
          <a:p>
            <a:r>
              <a:rPr lang="en-US" sz="4800" smtClean="0"/>
              <a:t>S + V + </a:t>
            </a:r>
            <a:r>
              <a:rPr lang="en-US" sz="4800" err="1" smtClean="0"/>
              <a:t>iO</a:t>
            </a:r>
            <a:r>
              <a:rPr lang="en-US" sz="4800" smtClean="0"/>
              <a:t> + dO</a:t>
            </a:r>
          </a:p>
          <a:p>
            <a:r>
              <a:rPr lang="en-US" sz="4800" smtClean="0"/>
              <a:t>S + V + O + C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9634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53698</TotalTime>
  <Words>878</Words>
  <Application>Microsoft Office PowerPoint</Application>
  <PresentationFormat>On-screen Show (4:3)</PresentationFormat>
  <Paragraphs>177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Patterns of english</vt:lpstr>
      <vt:lpstr>Sentence components</vt:lpstr>
      <vt:lpstr>Subject</vt:lpstr>
      <vt:lpstr>Direct Object</vt:lpstr>
      <vt:lpstr>Indirect Object</vt:lpstr>
      <vt:lpstr>Prepositional Object</vt:lpstr>
      <vt:lpstr>Complement</vt:lpstr>
      <vt:lpstr>Adjunct</vt:lpstr>
      <vt:lpstr>5 basic sentence patterns</vt:lpstr>
      <vt:lpstr>S + V</vt:lpstr>
      <vt:lpstr>S + V + C</vt:lpstr>
      <vt:lpstr>S + V + O</vt:lpstr>
      <vt:lpstr>S + V + iO + dO</vt:lpstr>
      <vt:lpstr>S + V + O + C</vt:lpstr>
      <vt:lpstr>Small tests</vt:lpstr>
      <vt:lpstr>Small tests</vt:lpstr>
      <vt:lpstr>Any question?</vt:lpstr>
      <vt:lpstr>PowerPoint Presentation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3486</cp:revision>
  <dcterms:created xsi:type="dcterms:W3CDTF">2009-02-10T14:11:16Z</dcterms:created>
  <dcterms:modified xsi:type="dcterms:W3CDTF">2016-04-24T03:01:23Z</dcterms:modified>
</cp:coreProperties>
</file>