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handoutMasterIdLst>
    <p:handoutMasterId r:id="rId27"/>
  </p:handoutMasterIdLst>
  <p:sldIdLst>
    <p:sldId id="256" r:id="rId2"/>
    <p:sldId id="288" r:id="rId3"/>
    <p:sldId id="382" r:id="rId4"/>
    <p:sldId id="383" r:id="rId5"/>
    <p:sldId id="384" r:id="rId6"/>
    <p:sldId id="386" r:id="rId7"/>
    <p:sldId id="385" r:id="rId8"/>
    <p:sldId id="387" r:id="rId9"/>
    <p:sldId id="388" r:id="rId10"/>
    <p:sldId id="376" r:id="rId11"/>
    <p:sldId id="378" r:id="rId12"/>
    <p:sldId id="381" r:id="rId13"/>
    <p:sldId id="389" r:id="rId14"/>
    <p:sldId id="390" r:id="rId15"/>
    <p:sldId id="392" r:id="rId16"/>
    <p:sldId id="391" r:id="rId17"/>
    <p:sldId id="393" r:id="rId18"/>
    <p:sldId id="374" r:id="rId19"/>
    <p:sldId id="379" r:id="rId20"/>
    <p:sldId id="380" r:id="rId21"/>
    <p:sldId id="349" r:id="rId22"/>
    <p:sldId id="394" r:id="rId23"/>
    <p:sldId id="396" r:id="rId24"/>
    <p:sldId id="395" r:id="rId25"/>
    <p:sldId id="25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9999"/>
    <a:srgbClr val="00CCFF"/>
    <a:srgbClr val="CC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94660"/>
  </p:normalViewPr>
  <p:slideViewPr>
    <p:cSldViewPr>
      <p:cViewPr varScale="1">
        <p:scale>
          <a:sx n="107" d="100"/>
          <a:sy n="107" d="100"/>
        </p:scale>
        <p:origin x="90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96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3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5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5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41148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981198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Different and simi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981198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1981200" y="4800600"/>
            <a:ext cx="5257800" cy="13716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6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6985"/>
            <a:ext cx="9144000" cy="2084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defRPr>
            </a:lvl1pPr>
            <a:lvl2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defRPr>
            </a:lvl2pPr>
            <a:lvl3pPr>
              <a:lnSpc>
                <a:spcPct val="150000"/>
              </a:lnSpc>
              <a:defRPr sz="160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defRPr>
            </a:lvl3pPr>
            <a:lvl4pPr>
              <a:lnSpc>
                <a:spcPct val="150000"/>
              </a:lnSpc>
              <a:defRPr sz="140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defRPr>
            </a:lvl4pPr>
            <a:lvl5pPr>
              <a:lnSpc>
                <a:spcPct val="150000"/>
              </a:lnSpc>
              <a:defRPr sz="140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0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3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4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4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8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62" r:id="rId14"/>
    <p:sldLayoutId id="2147483665" r:id="rId15"/>
    <p:sldLayoutId id="2147483667" r:id="rId16"/>
    <p:sldLayoutId id="2147483663" r:id="rId17"/>
    <p:sldLayoutId id="2147483668" r:id="rId1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jpeg"/><Relationship Id="rId18" Type="http://schemas.openxmlformats.org/officeDocument/2006/relationships/image" Target="../media/image30.jpe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12" Type="http://schemas.openxmlformats.org/officeDocument/2006/relationships/image" Target="../media/image24.jpeg"/><Relationship Id="rId17" Type="http://schemas.openxmlformats.org/officeDocument/2006/relationships/image" Target="../media/image29.jpeg"/><Relationship Id="rId2" Type="http://schemas.openxmlformats.org/officeDocument/2006/relationships/image" Target="../media/image14.jpe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png"/><Relationship Id="rId15" Type="http://schemas.openxmlformats.org/officeDocument/2006/relationships/image" Target="../media/image27.gif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gif"/><Relationship Id="rId1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94" y="0"/>
            <a:ext cx="648820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76400"/>
            <a:ext cx="2209800" cy="914401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b="0" cap="none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KỸ NĂNG</a:t>
            </a:r>
            <a:endParaRPr lang="en-US" b="0" cap="none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5791200"/>
            <a:ext cx="1950501" cy="685800"/>
          </a:xfrm>
        </p:spPr>
        <p:txBody>
          <a:bodyPr>
            <a:normAutofit/>
          </a:bodyPr>
          <a:lstStyle/>
          <a:p>
            <a:pPr algn="r"/>
            <a:r>
              <a:rPr lang="en-US" sz="1100" i="1" dirty="0" err="1" smtClean="0">
                <a:solidFill>
                  <a:schemeClr val="bg2">
                    <a:lumMod val="10000"/>
                  </a:schemeClr>
                </a:solidFill>
              </a:rPr>
              <a:t>ThS</a:t>
            </a:r>
            <a:r>
              <a:rPr lang="en-US" sz="1100" i="1" dirty="0" smtClean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en-US" sz="1100" i="1" dirty="0" err="1" smtClean="0">
                <a:solidFill>
                  <a:schemeClr val="bg2">
                    <a:lumMod val="10000"/>
                  </a:schemeClr>
                </a:solidFill>
              </a:rPr>
              <a:t>Huỳnh</a:t>
            </a:r>
            <a:r>
              <a:rPr lang="en-US" sz="1100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100" i="1" dirty="0" err="1" smtClean="0">
                <a:solidFill>
                  <a:schemeClr val="bg2">
                    <a:lumMod val="10000"/>
                  </a:schemeClr>
                </a:solidFill>
              </a:rPr>
              <a:t>Phạm</a:t>
            </a:r>
            <a:r>
              <a:rPr lang="en-US" sz="1100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100" i="1" dirty="0" err="1" smtClean="0">
                <a:solidFill>
                  <a:schemeClr val="bg2">
                    <a:lumMod val="10000"/>
                  </a:schemeClr>
                </a:solidFill>
              </a:rPr>
              <a:t>Ngọc</a:t>
            </a:r>
            <a:r>
              <a:rPr lang="en-US" sz="1100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100" i="1" dirty="0" err="1" smtClean="0">
                <a:solidFill>
                  <a:schemeClr val="bg2">
                    <a:lumMod val="10000"/>
                  </a:schemeClr>
                </a:solidFill>
              </a:rPr>
              <a:t>Lâm</a:t>
            </a:r>
            <a:endParaRPr lang="en-US" sz="1100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0404" y="2209800"/>
            <a:ext cx="2067297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LUYỆN</a:t>
            </a:r>
          </a:p>
          <a:p>
            <a:pPr algn="ctr"/>
            <a:r>
              <a:rPr lang="en-US" sz="4000" b="1" kern="1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Aharoni" panose="02010803020104030203" pitchFamily="2" charset="-79"/>
              </a:rPr>
              <a:t>TRÍ 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NHỚ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600" dirty="0" err="1" smtClean="0">
                <a:solidFill>
                  <a:schemeClr val="tx1"/>
                </a:solidFill>
              </a:rPr>
              <a:t>Não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bộ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có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khả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năng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chứa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rất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nhiều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thứ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Diagram of b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257800" cy="444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46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600" dirty="0" err="1" smtClean="0"/>
              <a:t>Não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chia </a:t>
            </a:r>
            <a:r>
              <a:rPr lang="en-US" sz="2600" dirty="0" err="1" smtClean="0"/>
              <a:t>làm</a:t>
            </a:r>
            <a:r>
              <a:rPr lang="en-US" sz="2600" dirty="0" smtClean="0"/>
              <a:t> 2 </a:t>
            </a:r>
            <a:r>
              <a:rPr lang="en-US" sz="2600" dirty="0" err="1" smtClean="0"/>
              <a:t>bán</a:t>
            </a:r>
            <a:r>
              <a:rPr lang="en-US" sz="2600" dirty="0" smtClean="0"/>
              <a:t> </a:t>
            </a:r>
            <a:r>
              <a:rPr lang="en-US" sz="2600" dirty="0" err="1" smtClean="0"/>
              <a:t>cầu</a:t>
            </a:r>
            <a:r>
              <a:rPr lang="en-US" sz="2600" dirty="0" smtClean="0"/>
              <a:t>, </a:t>
            </a:r>
            <a:r>
              <a:rPr lang="en-US" sz="2600" dirty="0" err="1" smtClean="0"/>
              <a:t>Trái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Phải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brainharmonycenter.com/images/brain-diagram-7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76499"/>
            <a:ext cx="3667125" cy="3238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in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057400"/>
            <a:ext cx="4658833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nhẫm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50" y="1975327"/>
            <a:ext cx="8313875" cy="4196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7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6858000" cy="48767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lạm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ở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giãn</a:t>
            </a:r>
            <a:r>
              <a:rPr lang="en-US" dirty="0" smtClean="0"/>
              <a:t>/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/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điệu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175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4952999"/>
          </a:xfrm>
        </p:spPr>
        <p:txBody>
          <a:bodyPr>
            <a:norm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10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giây</a:t>
            </a:r>
            <a:r>
              <a:rPr lang="en-US" dirty="0" smtClean="0"/>
              <a:t> 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50</a:t>
            </a:r>
            <a:r>
              <a:rPr lang="en-US" dirty="0" smtClean="0"/>
              <a:t>%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chết</a:t>
            </a:r>
            <a:endParaRPr lang="en-US" dirty="0" smtClean="0"/>
          </a:p>
          <a:p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thiên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10</a:t>
            </a:r>
            <a:r>
              <a:rPr lang="en-US" dirty="0" smtClean="0"/>
              <a:t>%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endParaRPr lang="en-US" dirty="0" smtClean="0"/>
          </a:p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tin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4048" l="16667" r="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85" y="4572000"/>
            <a:ext cx="2585357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3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(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399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,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chẳng</a:t>
            </a:r>
            <a:r>
              <a:rPr lang="en-US" dirty="0" smtClean="0"/>
              <a:t> tin.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1"/>
            <a:ext cx="8382000" cy="4678362"/>
          </a:xfrm>
        </p:spPr>
        <p:txBody>
          <a:bodyPr>
            <a:normAutofit/>
          </a:bodyPr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gắng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gắng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mốc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endParaRPr lang="en-US" dirty="0" smtClean="0"/>
          </a:p>
          <a:p>
            <a:r>
              <a:rPr lang="en-US" dirty="0" smtClean="0"/>
              <a:t>6 </a:t>
            </a:r>
            <a:r>
              <a:rPr lang="en-US" dirty="0" err="1" smtClean="0"/>
              <a:t>mốc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: 10’, </a:t>
            </a:r>
            <a:r>
              <a:rPr lang="en-US" dirty="0" smtClean="0"/>
              <a:t>1 </a:t>
            </a:r>
            <a:r>
              <a:rPr lang="en-US" dirty="0" err="1" smtClean="0"/>
              <a:t>giờ</a:t>
            </a:r>
            <a:r>
              <a:rPr lang="en-US" dirty="0" smtClean="0"/>
              <a:t>, </a:t>
            </a:r>
            <a:r>
              <a:rPr lang="en-US" dirty="0" smtClean="0"/>
              <a:t>1 </a:t>
            </a:r>
            <a:r>
              <a:rPr lang="en-US" dirty="0" err="1" smtClean="0"/>
              <a:t>ngày</a:t>
            </a:r>
            <a:r>
              <a:rPr lang="en-US" dirty="0" smtClean="0"/>
              <a:t>, 1 </a:t>
            </a:r>
            <a:r>
              <a:rPr lang="en-US" dirty="0" err="1" smtClean="0"/>
              <a:t>tuần</a:t>
            </a:r>
            <a:r>
              <a:rPr lang="en-US" dirty="0" smtClean="0"/>
              <a:t>, 1 </a:t>
            </a:r>
            <a:r>
              <a:rPr lang="en-US" dirty="0" err="1" smtClean="0"/>
              <a:t>tháng</a:t>
            </a:r>
            <a:r>
              <a:rPr lang="en-US" dirty="0" smtClean="0"/>
              <a:t>, 6 </a:t>
            </a:r>
            <a:r>
              <a:rPr lang="en-US" dirty="0" err="1" smtClean="0"/>
              <a:t>tháng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Khái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niệm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những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quy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tắc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giúp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nhớ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nhiều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tốt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hơn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Đặc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điểm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tượng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hóa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những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điều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cần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nhớ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1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mốc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66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yếu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giúp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tượng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hoá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" name="AutoShape 6" descr="data:image/jpg;base64,/9j/4AAQSkZJRgABAQAAAQABAAD/2wCEAAkGBhQQEBEQEhEQExURExQQFxcQFhIXFRYVFxQVFRMQEhUYGyYeGBokGhYVHy8gIycpLS0tFR8xNTAsNSgrLCkBCQoKDAwMDQwNDSkYFBgpKSkpKSkpKSkpKSkpKSkpKSkpKSkpKSkpKSkpKSkpKSkpKSkpKSkpKSkpKSkpKSkpKf/AABEIAOEA4QMBIgACEQEDEQH/xAAcAAEAAgMBAQEAAAAAAAAAAAAAAwQBBQYCBwj/xABFEAACAgECAwUDCAYIBQUAAAABAgADEQQSBSExBhNBUYEiYXEUIzJCUlORoUNicrHB0QczNXOCg5KzFheiwuE0VLK0w//EABYBAQEBAAAAAAAAAAAAAAAAAAABAv/EABQRAQAAAAAAAAAAAAAAAAAAAAD/2gAMAwEAAhEDEQA/APuMREBERAREQEREBERAREQEREBERAi1abq3XzVh+UxU+5VbzAP4jMmlTRck2/YLJ6A8vyxAniIgIiICIiAiIgIiICIiBJERAREQEREBERAREQEREBERAREQEqpytcfaAcfH6LfuX8ZalbV8jW/k20/BuX/y2wJZjeM7c8yM49w6n85mR307gOeCDlT5H+XmIEkSGi/OVYYYdR/3L5iTQEREBERAREQERECSIiAkGs11dKGy2xK0BALWMFUEkAAk8uZIE8cT4lXpqmutYIiDJJ/AKoHMsTgADmSZ8d7S9pLNfbvcFa0z3dXIhQeRd8cmsI6noAcDxLB9sifMOxHbf5Pt0upb5nktdjH+q8BXYfu/Jvq9D7OCv0+BW4klhqcVOqWEYVmGQpz1I8Z5t0thasi9lCY3KErIs6ZySMr6Y6yPjtVbaexbWKVkDcw6j2hjwPjjwl+BVTTOLWc3MUIwK9qYB5c9wG49D1PjI6dFaEsU6h2ZvosUqBT4ADB9ZeiBRs0VpqVBqXDg5Nmyolhz5FSu0dR0HhPdulsLowuZVXG5AtZD+8kjI9JbiBVq0zi1nNzMhGBWVQBTy5hgNx6HqfGR1aK0Vup1LszfRcpUCnuChcH185eiBRt0VprRBqXVlPNwlRLdeRUrtHh0HhJLdM5sRxcyoo5oFQhuvMsRuHh0PhLUQKtWmsFjsbmZW+ihWsBPeGAyfXzmi7QX201VaZdQbL9XelaMyVZStSr6izYBghalc5I6so8RN3xbi1elpa61tqp6kknCoijmzE4AUcySBNLwTQWPa+u1S7brV7uurII01GdwpyORsYgM7DxCqOSjIbS2qwqoFzKV6tsrJb4gjA9J41uoNZFxsYIpVSiqhyWYIDuPMc2Hj4S1K+vuKVlgm/BT2evLeoY+gy3+GUe+JWqoHXfn2duNwPic+XnmedDxMOdrey/v6N71/lNfZaXYufHp7l8BI7VyDCOiia8d4gDoe8rIB2tncoIzyPUj8ZY0+vV8eBPQHx/ZPQ+kirEREBERAREQJIiIHN9t+yx11K7GxZSS6Bie7YkYKuPA45B8ZXJ6gkH5HZWVZkZWRkJVlYYZWHVWH4e4ggjIIM/QE5btn2MGsXvatqahBgE8lsUdKrPzw3VSfEEg0fJ52XYjtv8AJ9ul1LfM8lrsY/1XgK7D935N9XofZwV46ysqzIysjISrKwwysOqsPw9xBBGQQZiVH3LjlyJp7GsTvEAGV8/aH8f3S/Pk3Zrt3Zpajp3wygBaXsPKs5AFVhJHzeOjE+z0Ps42/WZlSJFqdStaNY7KiICzMxAAA5kknoJBwfiqaqlL692x923eNpwGK5KnmOnjzgXIiICIiAlHjHGa9JUbbWIGQihQWd3bklVSDm7k8gokPHe0CaVVBVrLbSVqpqwbLWAyQoPIKOrOcKo5kzXcM4K5tGr1bLZqMEIqZNOmVutenB6sRya0jc3TkuFgeNBwyy+1dZrAAyZNFGQV04PLvHI5PeRyLDkoJVfFm3sRKE1/H67G01opYK+FIJ+yHU2DoeqBx6zYSrxOlXqZXfYpKZP+YhA9SAPWBRMxGwqSp6qSp9Oh/DBiEbjhTZqX3ZX8GIH5T1qNAGyRgE9eWVb9pfH49ffPHCB80D5lj6FjiXZFave9XI8h+uSUP7NnVfg2Zar1YJCnKsfBvH9k9G9JZIlWzh4wQpwD9Ujch/wnp6YgTxKHzlfgSPLm6+h+mv4ESXT8SRztztbybH5HxgWomcTECSIiAiIgct2z7GDWL3tW1NQgwCeS2KP0Vn54bqpPiCQflFlZVmRlZGQlWVhhlYdVYfh7iCCMggz9ATlu2fYwaxe9q2rqEGATyWxR+is/PDdVJ8QSDR8nnYdiu3XyYDTalvmAMJY36HyrsP3fkfq9D7ONvIWVlWZGVkZCVZWGGVh1Vh+HuIIIyCDMSo3/AGu7XNrn2ruTTocqpyDYR0ttHh5qh6dT7WAv0D+j3+ztP/mf71k+QT6//R7/AGdp/wDM/wB6yRXRRESBNJx3tF3TLpqEF2qsXctecKiZx8o1Dj+rrB9WPJQTnEXG+PObDo9GFfUEBndudWmRult2PpMfq1jm3U4XJk3B+CppVYKWd7G3222EG218Y32N8OQAwFGAABAh4NwLuS11jm/U2gCy5hgkDmKal/R1A9EHxJJ5zaxEoREQErcSdBWTYpZd1eQOuTYgU9R0bafSWZDrLGVCUTe2U9k+ILqGPoCT6QMa7QFm3LtyRht2R06HkPSQDhLnqyf9R/lNtMSCBa7AAA6ADlgIenq0z3L/AHreioP3gyaIEHyY+Nln4qP3LHyMeLWH4u/85PECD5Cn2c/Esf3mZ+Q1/dp/pEmiBB8gr+7T8BEniBJERAREQEi1OpWpGsdlREBZmYgAAcyST0ElnJdsezGq1zKqX0pQmG2Mr5Zxz32EHBA5YHQHnzONocF2s46ut1PfJWERV7tSRiyxc5D2+XjtXqAxzzOF1E67U/0YapVJW3TuR0UBxnn5k4El/wCVeo+/0/8Aps/nKjjJ9f8A6Pf7O0/+Z/vWTkv+Veo+/wBP/ps/nO77M8JbSaWrTsysyBslQQDudm5A8/rQraTnuOcbsa35FoyO/KhrbWG6vS1t0scdGtbnsr8fpHCjnN2l4y9IrooCtqdSSlQbmqAAGzU2j7usEE+ZKr1YT1wbg6aWru0LMSTZZY/Oy2xub3WHxYn0AwBgACQZ4RwivS1CqsHqXZnO6yyxub3Wv1Z2PU+gwAALsRKEREBERASHVo7JitgrZTBPkHUsOnioYesmlbiVatWQ7bF3V5I8xYhUerAD1gbGYmTMSBERAREQEREBERAkiIgIiICIiBT4vSXpdVt7okDD5xt5jnnI+HrLkocdWs6ewXFhXgbiuc43DGMe/EvwEh1erSmt7bGCJWrWMzdFVQSzH3AAmTTl+0jfKtTTw8c61C6zU+RrVvmNOf7y1ckfZpceMB2b0z2GziFylbdUBsRutOmHOmjHgxz3j/rPj6om9iJQiIgIiICIiAlbiViLWTYu5d1eQPM2IFPoxB9JZkOssdUzWoZspgHyLqGPXwUsfSBeMxMzEgREQEREBERAREQJIiICIiAiIgUuM3BKLGNXegAexjO7mOWMH49PCXZV4p3vdP3GO8wNu7GM5Gc592ZagebLAoLEgAAkk9ABzJM5jsehsqs1rgh9fZ8p59VpwF0tfuxSEJH2nbzljt05OkOnU4bW2VaIY67bnC3EfCnvT6TaogAAAAAGAB0AHIAekDMREoREQERAgIgxASHWVsyEI+xsp7XuDqWHqoI9ZNK3EkQ1kWMVXdXkjzFiFR0PVto9YGxmJkzEgREQEREBERAREQJIiICIiAiIgUuMU76LF73ucge3nG3mOecj4dfGXZQ473fyezvt3d4G7bnONwxjHvxL8DnO0Dbtfw2vwVtVqfWujul/+wT6TcTTdovY13Dbj0L6jS/Brae8T8TRt+LCbmAiIlCIiBFqtP3iMhZ13ArurYq4z4qw5qfeJp/+DKD9J9a/7et1x/8A1m9iBov+DaR9C7X1nw7vWavl/hexlPqDPB4braOdOrXVKP0euVFY+5NRSo2n9qtvSdBEDWcH48uoL1lHpuqwbKbsb1B5K6kErZWcHDqSDjwPKWuI2KtZLpvXdWNvmTYgU+hIPpNf2l4U1qLfRgarTZspP2vt6Z/OuwDaR4Ha3VRLOm4ob9LVqdON3fLVYobrtZl3huY5hS2fesDZsCpJGSPEfxH8pIrZGRMyJl28x08R/Ee+QSRCtkZHjEBERAREQERECSIiAiIgIiIFPjF2yixhV32APYxndzHLGD8enhLkq8TFvdP3BAswNu7GM5Gc592Zaga3tFwf5Xp3pDbG9l63HWu1GD02j9l1U48QCPGVOz/F/lNIdl2Woxpur+7uTlZX7x0ZT4qynxm9nNcc4dZRcdfpkNhKhNTSn0r61+hbV4d+gJxn6Skr9nAbqJW4dxGvUVLdS4dHGQy/gVIPNWB5FTggjBlmUIiICJrOMdpKNKUSx82Wf1dNQNl9n93UuWI9/QeJE47i/bbWNe2mWsaA43L34W2+xCB7dQBNIA6HnYQRzA8Q+iZifKGFxO5tdxAt13DUOv4ImK/TbOu7E9orL+902obddQFcPgL3tL5CWFRyDhlZWxy5A8s4AdTOa7N1HuNTQj933Gv1FanOAEOoF4Qf4bCk6WcxwNEajWWWEiu3iN7Ar+pqEpUjkeReoekDr5iZMxII2G3mOh6jy/WEkBiRfRP6p/I/ygSxEQEREBERAkiIgIiICIiBS41SHosVre6BAy+cbfaHPOR8OvjLsocdasaew3BjXgbgvXG4YxzHjiX4CIiBoNf2W+dbUaS06W5zl8KHpuPnqKSQGbHLepV/1scpANfrq+VugS79fRX14PvNeo2Ffhub4zpogcy3GNWeScLvBPjdfpEUfEo7t+CmVOMcP4lbp72+UUaVhVYyJpFNjlwhKBtRaAAN2AdtYPkZ2MGByHDOzOjv0aMlPLUpVqe8LOdQXKh0uOoJNneDPJt3L4cpU4porRX3Gu054jpwcrdSoGqr8nsqUglh95QQ36gmy7EDboq6v/b2ajS+lGotqT/pVZvZR8003AqrmI0XFa2x+h1qh7U/VPtV3D/GpM6Psz2TbSWvqb70d2r7kd2hrrRNwdubMxZiQvM4A29Os3vEOD0agYvoouA++rR8fDcDia4dhdADn5DpD+1UhH+kgj8oEOu7T9+W0/D2W64+ybU9rT6bPW26weyzDqKgSxOM4GTL9Whr0mkrpVDYlIqrAbmzfOKO8Y45tuO8nzzNhTSqKERVVV5BVACj3ADkJ41bOE+aAL5TGcYxvXf1/V3QLxmJmYkCCM8oiBGhwdp9D5jy+Ikk82JkfmD5Hzit89eo5GB6iIgIiIEkREBERAREQK+uDGttiI7Y5LYcIT5McHH4GRXX3haytNZY47wG0gJ0ztPdnf4+C9JdiBWa23vQorTusc37w7wcHkK9mDzxz3eM81XXE2bqqwFz3ZFpO/rjeNg2eH2up8uduIFEX391u7mrvM42d8duM9e87vOfdtnq264d1tqrO7HeZtI2dM7Pmzv+t9noPPlciBW723vdvdp3WPp94d+cdO72Y6+O6eKrriLd1Va7c93i0nf1xv8Amxs+r9rqfLnciBzPANFfTTflKi76zUXbBYdoWx9+O82czkn6vjNtZ3oKba0ION+bCNvTO0bDv8fLp75LoualvtMzj4Fjj8sSeBVAs7wgond45PvO7PLls2/Hnu8J4r70h91dYI+gBYSG6/SOwbfDwPWXYgUWN3dgiqsvnmvekKBz5h9nPw5bfGR8QoucKlYVdxQs+8gph1ZgoC+1kAjqOs2UQEREBERASOwY9oeHX3j/AMSSIAGJHXyO31Hw8R6fxkkBERAkiIgIiICIiAiIgIiICIiAlS9+8JrXoOTsP9tff5+XxnvV2HkinDPnn9lR9Jv3Ae8ieq6woCgYAgegMch4REQEREBERAREQEREBERA8XDlkdV5/wAx+E9g55xPFPLI+ycenUfvge4iIEkREBERAREQEREBERAREQKtnK5c/WQqPiCCR+H7pNF9AcYOfMEdQR0IPnK7XNWPbG5R9df+5f5ZgWIkdOoVxlWB+H8R4SSAiIgIiICIiAiIgIiICYC8yfPH5ZmDaNwXIyeePHHnPUBERAkiIgIiICIiAiIgIiICIiAmv419Bf7xP3xECjf/AOpT4TdREBERAREQEREBERAREQKPDv6y/wDaH7peiICIi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AutoShape 50" descr="data:image/jpg;base64,/9j/4AAQSkZJRgABAQAAAQABAAD/2wBDAAkGBwgHBgkIBwgKCgkLDRYPDQwMDRsUFRAWIB0iIiAdHx8kKDQsJCYxJx8fLT0tMTU3Ojo6Iys/RD84QzQ5Ojf/2wBDAQoKCg0MDRoPDxo3JR8lNzc3Nzc3Nzc3Nzc3Nzc3Nzc3Nzc3Nzc3Nzc3Nzc3Nzc3Nzc3Nzc3Nzc3Nzc3Nzc3Nzf/wAARCACWAIIDASIAAhEBAxEB/8QAGwAAAQUBAQAAAAAAAAAAAAAABQABAwQGAgf/xABDEAACAQMCAwMHCAgFBQEAAAABAgMABBESIQUxQRNRYQYiIzJxgbEUM3KRkpOh0hUWJEJTc7LwQ1Ji0eEHNGPB8WT/xAAaAQACAwEBAAAAAAAAAAAAAAAAAgEDBAYF/8QAJhEAAgIBAwMEAwEAAAAAAAAAAAECEQMTITESUXEiI0FSBDIzYf/aAAwDAQACEQMRAD8A0EssonlHbSeu3757zTiSXHz0n2zXMq5uJf5jfE0gpxW7DixvHH0rgySbskWST+LJ9s112sn8WT7ZqMACkzqmNTczVmlj+qItkyyyczLJ9s100zAEmaTH0zQ+W581wqklXC8++qa3gfSWJEb5U56HG1Gnj+qDcMl5NGtZ3x/MNcdrICMzvv8A+Q0MkvVhgMcj6SRpJByEJBxz26fiKo/pGPSuWLKxDdpnkOXLvFGnj7IimaFbptRUTPqHTtDSMsxb56Tf/Waz91cdheQTTMOzYLqCnx5fh8KtRXa9kAWyxGSvMrk7A+PhRp4+yCmFu0lHOaT7ZpNLJj5+T7ZoTw68aZpFlAATJYk7Ly/v3VZgmMkIlCkKwBXIo0sf1QW0WDJMT89J9s0/azfxpPtmmxSxU6WP6oLOu0l/jS+5z/vXLPNnaeb7Z/3pxkUsmleHHX6oLYatGk+SQ5lc+jX9493tpU9p/wBrD/LX4Uq5mUI29jZbBEq+nl+m3xpwu1TSr6aT6bfGlpAGTyHOulwv24+DM1uVLmQxhAq6tRxtz9w60AvbxJljCOx1qSoPIjv9u/4UX4rFI0YnikBA9UY5+6slfO0F3EzxZgJKerjB2yARtnbw50SlRMUTzOyoNmbTgEEZz1G/XvqG44k1uhWWN49tKlTqV9gRjv6b+NTXfEuHXVm2ERZQFCrGQdOBzPUcsY8aEXt3Z3Fs5gmEEx9eEFsZHdnffH97VU8lcDqO493xkTQqmCzMCDhs5JxzHsyPqqQXkfaxokxkXB80hV7PY8snHPvIOScVmp2QDLyt2yHGlk5Y5e/b8Kti7l7VXGdjkFV1YPPJ8KTUbJ6A28jRWl1Jdx3CHtNQ1pkY08tjkHP+9Wrfiyx2whcOgJXtnKDBJ3y25J2bnjflWdE8slvMbWVnKQsSwOgac7k5O++BjrjrUUFzIkTyxlQXwWB3DZzjPecj/wCUdbDoNJwadZlCu5VY2XUGfKt3DHuO+fxo3dTl1Kq5OollbOAMZHLpg4rKcNuIxG8ZR1UjeRkLRgqDsSOWSceGoZNaWa4E8CMqKyyRefIzbldmOw65z9dXwm6K5RQbguVlVSpOMDc1aGCdjneszYSsEklKvpCHSpO23XfuyMAUZ4fdvPdSRgDQCM4OTjHfVtldF/TTaalxT6aAoJ2o/ZofoL8KVd2w/Z4voD4Uq5eX7M2FB19NJ9I/E0nBCHG23PGa7celk+kfia4nEgjzERqB2UrnPhXQ4X7cfBW1uZi8jEqSa5pYXDk+aNvHA/5rJ3lvCmotM8oOGy3mg9eY67fGtXxGVNUzATKFPpcIXCAHc8tqzV7LaSoV7UFt2MkeNJPQjOCOe9JkYIBTOtzGsLTNCqA4dsY64G3PfG5ziqs6QoIharJl9+0klByfYucCu7m4jSYnDYbmqcj7c5767uI7LspLpYJ0RmBUrIAANhjBJJ9tZ2WIgdHFp2l1G8QLMBKN9bDmGyfYM9K0kHDrOW3l7GK8YzhNREvmnzc7jADbttv44FZRdUoaMR62blpB+H1UQ+UTcNtfkr2RW4UMTIXYHHPBXltk56YPfzmLVhJMsXXB73hsjSm1gZdJnCx5LpGQfOxzZQO47YOe81o4Ft7SG7jaV5JRl9QGkd4B5n+x4m3NxS2mg13saSKhUq2zEA5yFBO/XbludhUFtZ3cKqLixufkxY9mThdRUY1Z5Ejbap+SEG+HERQxLbW0oZkBeNQzFhq3JHIZ2x4b57rLXBSGYdpFGsYZ44pF88qMZB71GFO5O6jFAbXFtAJbucJE5xIoY7sM+sM49/TNWv0nfXjw23DoGvFhUjDRK6nSM88ecBz3z6q88CrFOhOm2F04vL2McYQqAA4VAuAd9geewJ5/UKL+TU57Ge2dvTGQOAx3JO2CMbHzSfYRWFa3ur06nKIx0r6M+ZnkQc4wcZPWvRODzxfLeHGFkImtZbYlk0sTGwYZUknkcA5Pd4VZCbbFlEPLHUgjzUmk10oCAnrWgWi5AuIYx/pHwpU8PzKfRFKuYlyzWUHHpH+kfiajuGKwthCx6YxtUrj0jfSPxNNL82diduQGc172H+cfCKZcmM4gVeWSQs3bhvNYgLv4nmfDesLxZ4JLkxTFwuv19n0rtucDc794r0Dyht5Y4SRbrH3vrydwdgB7eXhzrGzE2tw0rvbs74RYjDkFMEbDfffrzODzFRlJiD4eBm5hgjhTS802hJXdhp2JA0kddOSRnGwqpxvh03DpUt2nZ45AJNO646bj4Hfvoj+nXs7oT2trFHKC2AkYVWDDBGP9scqF8dvze8QkkxIdzmSQEO/nE5YZIB3xgbYArM6odcljhd3ELh3m9G6hdGkEhsDBz4kfXy67amBeG3IdL2V5bTJMrrtp2574Oc455Ht64+Gb5M1pxG0LJoJD6lVgZBk4AJ3BGM57yKL2l6l2kL6gblDpT0oQLuPfpxkeGfdTY38ETXyDOO2osbh0hQ9mx0rKqadacwD0OwXfAoqnG1tbMG4t5flIjWS31yF4nycEhQBgADGDqAwRtQniFxIL6COUwssDsSFBK7nqcjOw57UOkdmmCIWc5wv11DdPYEtg88cTXIlv3D3Ew8yQBeyXcb6RyAGdu8Ab5rQWPFrW2smg4da5EgVFI2IbGliN+uRud9scqxtuk4lcTW7PIrFcE4IIO/sxg1eEd057PtI4ARlTrC6SOWcDPT8aZToGg1aTRif1ZJrvW0RjDsqowI852AxjJyRnnjvxXpHk7wqOwtA+vtLmdAZ5tRYOckgLnJCjOw953rzjyW4jLJwaKGCFlktlMaEMoyxJfIGcn2+yvQvJi8V7MW7NEkyE5RHznvPjV+N2yuSDRGOVRMCTUvOuSK0sQtQ/Mx/RHwpV1EPRJ9EUq5eT3ZqB7N6V/pH412MEYPLuqF/nZPpH4mu0r38S9uPgpfIA4+IEwiodStkCFVDE9fEnoKwF8R2xnYhipJ0FsEEDONiNzuDj3b16VxuyaddahzGpyyo5Unx28K8q8rGhgvDHGT2q6SpZywiG/mgcvGoyvYIrcFTzzLJJK8CZcaCTH5inHIA8jgVVuGlmijU6gkIwo5qCfhmrguBPGVVQNwX1IARjng9R7fGjHDfJp7uCV8xooHmqRqYjmSMnAPifw3rNVll0ZhZUa1dCTqUgjfGDnfatBwbh6RcJPFbm0guLfEikPLkjBGDpxt7zv4VW8puEx8L+RyI0YMi6WWP97AB1YznrjOBnAIyDVF0f9FyzJdMI2nWNId8SbEk93m7faqF6WTyhuJXf6QvC0VvFBHqIjSGIIMZ8KveS1us1+SyztyVREgYsSeW/XGeW9VOETwQR3TThO2aJkjZ1JC56jH73celXfJe+t4Iru1ubqG1ScKGkkDAlRnzQy5Iz1GPfUrkGSX98xvCBra3UnYkDO2Rn2+Heaq8QcPayXC3OZgAhUtnK46dae+NlFdmKG4hvLQLlex1gKTjI3A32571XuX+X3lvZ29uluQ2j0kgAyepOcD8KGKFeBWssNtbiFe0Ew1MBsUJJ2578s/8Aytdwi9+RXEbzKQ6bqzHORyPurJwxyWMCLHdASKAGwR5gyc9/dzFW5SXmNnb5aZI2BiiZpTnJJ3AxyHfjrtVsJdJDVnr9rcR3EQkhdWXODpIOD3VKcVj/ACGa9CtG6h7cR6jNvu2cHG5B67itaWA9laeptFdbl6L5pPoilTQnMSfRFKuZlyzQCZD6aTf94/GpEPjVSSYdvL9NvjXSy10eL+cfCKWXNm2NY7yu8lYbw3NyrFGlCjCQq2nB5jqO86a1Sy00uJIypPuIyKaUbW5Fnhkto0AUNMEfGlUZCe/b6quvxvjlpZLOSj2kDrGHZBgNvsO/kc8+eedGPLjhSQcSeV9cclwPRO4BjlA9bfORjYVkjBc3XDTFD5yRNqMSAnJ33xyJx4CsclTLUNPxCXiTq947SY16c7EFmLNv1ySdzUMg1SKo9QDCr0HjUEDAgHHTpVu2Yxzqwye7HPNVvkdVRZvbBraCG4gkVixwcZyHG/Lu251Nwme3Xjsj3ccSwzl9QLKqrqBPMjA3/sVW4rPIzBGODEdA0jA65J653qmCWPU+NTe4JWifjXEIbjiErWhka2DYj18yOWeQ7qs8I4c94ouXSI2yE6y7ABcDmw7skf2K54Zw63uIpZLqUxomAkajLSEnBx7OeOuwpvkSJHC9u8odvNuI3UrjbOx6gjHOp+RaLXEbEC8iEdnCrSKABCmN8L06HzhuNs1tf+nNpZXTXi3lsskytrHaEnIPXc7kDb2VjbjsRcB7RlOoAFYl0rjbYjbfYE7V6d5D2lzbcNaS6CoJyHQFAHA8TzxywDVuJXISWxp1QKuFAA6AbAVw4PfTahjmKicg9fxrSIgnB8xHv+6PhSrm3P7PF9AfClXNyW7NFmXnl/aJfCRh+Jp0mPfVO4k/apv5r/1GksldLi/nHwUPkIrOfCpBN40PEm1dCSmYouM8Os+M2pt72NSOaSY85D3g15MVueGcRnsrh1DW0hLBxqX24PPbevWtdYn/AKlcMV7eLi0K+kQiG4IHrKfUJ9h2+qqM0LVjRe5g1cInmjOeVFuF8MfiEYczLF52kYUu2efqjfHjQa2z2gB5VpbTiEPD+D3bxyqt6HCQrjJOeZx4Y3NZFV7lz/WwBIS0zjUHCsRtkDnV+0sZmhF05jSMSKmZDgLywfEVQtlxg/XmrqCSdhHGrY5nTt9dLe4yWwTRZVnaGSJTc4JJJwU8eYAI5jffNQLBcNK5EZkd8uDsMADfGSOlPf8ADraDQ8t5BIAgdgrgd+cE8zy2578qG24jusRIJprl2CxwhAwbfruMfjTiPYukJpALDVsdWN/r9/wr1TyV4gbngkBJ3iXs293/ABivOJLTjF0qhuFzR8h6FQBjr45zv763Pk1aHhXC1tz5rOxkZNWQCfHvq/DFpiSdo0hmqNpjVMzbVwZ9600IjUWjj5JDz+bX4UqgsWJsrc/+JfhSrmZcs0GLupT8suP5z/1GuVnrP8QumXiN3iRv+4k/raoVuz1dvrrosOSOnHwZmnZqhcHlUguPGsp8sAGe0b66cX2f8Rj76sU0yKZqxcGgnltMJPJm7Df5o8e3WKHHiBX/ABD9dCPKe/LWUdvrPpZAxBPQf84pMk1QJOwLzVGAAx4VIUE0hJXfYUrZe0h1MQNOARVuKPkdtu6vMkzfBWjhbZBhSvIbUZ4P5PNf4mmlEFuNgQMtIfDPTxqho60Wtp9FsgDYCjGKt/Hipy9QmduMdjQ2nBuGWcqyxQhpFGzyNqI9x2/CiOYAPViHsUCsgLpjzkH11FNe9k2A2qt6cI7IxepmyNzEmwkUe+mN3Hj5xfrrHC9LKCaY3id9T1xDpZsDdx/xE+uuflSE7Ov11kDdJzzioxeIWG/XFDyKhkmet8PkU2Fsc84k+ApUJ4LLng1gdR3to/6RSrmJTVs0nm3FJJ/0pe4c4+Uy8xn981AJJTzKn2rU/E5F/Sl9kY/aZf6zUAZSdq1wb6UL8js8mPVQ/WKQkkA2gB9kpH/qug2/MV2CKnUmvkKiV3dj61tLn/TID/6oTPDPdXoE0cixFsDb1Vo/kdKccwcfjTa8q3JpFC3tsJOHXswT5i5zgVMsWkAA79at6Uwcgb1HoXOxqtzbLo5EiMKRkE5pljnI81gVHQnFTaQT34roxqMEr7N6aOVxexGRqaoqGG5Bz2ZPsNcskxOTG1WwMHYkeynLPj1qtX5EiroKTF40Y6WyDjlzqFpGUaijEHwol2rjqc9+aYyH94Zo1/8AA6SizFkyBjv2qKNmYjG++1EWkGMaBiuFdAwwpXBqdcKPROAq/wCg+HZBz8li/pFKrHA9+C8PP/5o/wCkUq8SU92MZLiHkhxKfiN1IsloA88jDMrcixP+WoV8jeKKfnLL71/yUqVaI5Z1yLRKPI7iZ/xLP7x/y0j5H8UH+LZ/eN+WlSqNWfcKHHkjxTl2tn9435aceSHFQfnrP7xvy0qVGrPuCR1+qXE+sloT/Mb8tMPJPiinOuy+9f8ALSpUaku4x1+qvFNzrssnn6Vvy0h5J8Tx69p9635KVKo1Z9yUN+qfE+klp75G/LTjyS4kcZe0z/Nb8tKlRqz7g0MfJPiWca7T71vyUj5JcS/z2n3rflpUqjWn3Fob9UeI/wCe0+9b8tcnyR4ln5y0+8b8tKlUrLPuSkbjhPCbqHhVlEzxakgRThjjZR4UqVKvMlklb3Hp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7" name="AutoShape 63" descr="data:image/jpg;base64,/9j/4AAQSkZJRgABAQAAAQABAAD/2wCEAAkGBhQQERQUEhQWFRQVFx0WFhgXFhcfHBohHRodHB0jGR4hHSceIx0kHBggHy8gLycrLCwuGh4zNTI2NSYrLikBCQoKDQwMDQwNDSkYEhgpKSkpKSkpKSkpKSkpKSkpKSkpKSkpKSkpKSkpKSkpKSkpKSkpKSkpKSkpKSkpKSkpKf/AABEIAIgAeAMBIgACEQEDEQH/xAAbAAEAAwEBAQEAAAAAAAAAAAAABAUGAwECB//EADsQAAICAQMCBAUBBgQFBQAAAAECAxEABBIhBTEGEyJBFCMyUWFxM0JScoGRB2KisRZTgqHRJFRjg5P/xAAUAQEAAAAAAAAAAAAAAAAAAAAA/8QAFBEBAAAAAAAAAAAAAAAAAAAAAP/aAAwDAQACEQMRAD8A/ccYxgMYxgMYxgMYxgM+XNDPo5nurdQk1Im0+lQMQrRySu22NGZSKFAszixYAoe5B4wM9rfnxpK8J1E+p3PCrxtJHBFY2nZ9G8qVPNFmbkhV4s+idMm0qkabRxRBjuczTAM5/KxRsi/oCAPYZ1UNKBpt82lfTopZYyjCRCNq7W27io280FIPfvkF/DCq1mGDVnm0lDLMaNEo0jsrf6RyPVzgaHQdeDSCGZGgnIJCOQQ4HcxOOHA9xww9wMt7zJQeFdJq4FaHzolY2AkjqUZTX0sSFkRhVgAgj7d9TBGVUAsWIABY1Z/JoAWe+B0xjGAxjGAxjGAxnmV+r8R6aI1JqIUP2aRAf7XeBY5Dl6tGrhGYhmO0elqs9huraCfteZ7rPiiORokTUmKFi3myqrcUPSN5UogY3b/gAVd5C67qI4Y9+l1btLRKgaoyEmrHyvX5lmrUAGiaOBsdb1BIRchpfc7WIH3JIBofk0MqejSiKeaEmxITqYWHZlcjeAfurm/0kTIvSUGqiWT46RyRZ8qSEKp9xSr/ALkn75G0uoWLVktqBNBptPIzP6PkWUsSMoANqpKjgja13a0HfqPUCdVO6lSNFBYBJA8yQFiJCOdvlqpsWo3EmytLU6jxCZ2fzR8jYk6SKPnaTcCpY1wyI4sn+FrO5d233wnLNqVl1Ek3w6TTMQAqb3PChWLgjaigRhQASVc+4vW9G8PxaVNqCyURGcgbnCLtXdQA4XgCsDj4QH/otOfd4lka/dnG9j/VmJ/rlznioAAAKA4AGe4DGMYDGMYDKHqnUJpZjptKVRkVXmmdd2wNe1USwGdtpNk0oANGwMvsz2rifS6qTUKjSQzIiyhBbo0dhWVe7KVaiB6htBANmgDwXE/Opkm1J/8AmkO3/wDNdsf+nLXQ9IhgFQxRxj/Iir/sBkbT+J4JLKMXUDkoC1EmtpUW4b8FRkpeqxksLNr9XpbjtweO/I474Eqs5x6dV+lQL70AP9s4avq8MIuWRIx/nYL/AGurypn8YKzxx6eKSV5SQjFSkfpG4kswsqB7qrdx98CZN4Y0ruXaCIsxtiY0O4/drHJ/OR/EfRUfRtCjR6dCyWdoCqBIpPAoWaofkjLqENtG+i1c0DV+9WSayl6wPP1MGnIDIN08wIsEL6UB9vU7X/8AWcDPafoPwo3zafTfCxqdxn3S6grzf7uxSxNiNRR3ADk0Nb4a07x6SBZbDrGoYE2Rx2J9yPpv3rPiDwxp0ZWWPlDaBndlU/dFZiqkexA49stRgMYxgMYxgV/W+qHTxhlUMzOkaAttXc7BRuajS2fsT7AWc4dO6w5k8nUIsc1bl2MWSRRVlCVU2pItSLFg8g3kbV9ahnjZTBNNA4KlliLIw9653EfkD8jKMl5HihgleXYxkhkkjlEmnZVPEzFQHiYXGbqT1/vd1DX9R6vHpwvmNRY0qhWZmIFnaqgsaHPbgd866PWpMgeNgynsR+DRB9wQRRB5BGZKDXaiWcv5BhmkXyYRJTCJUO6eTg+pS7IFHBfZHdDkanpfTV08YRSTyWZm+pmYlmZu3JYkniuftgfGu6DBOd0sKOw7MVG4fo31D++RP+DdL7xk/gySkf235dYwK7R+H9NAbigiQ/xLGob+9XkHoo+Inm1R5UXp4P5Ub5jD+eQV+REmSPFGtaODbEalmYQxH7M/G7/oW3/6chalpoohptDAR5YWMSSEKiKBVpYJd67emr5P2Idn8R1rRBQaMjYzj9yUguqH77owW/ykLf1Cvvw/8yXUzns8nlJ/JDaf95DIf65RL4TaBBNLNQhbzyiAkEI7y+t29bv62G/0g3yvbNL4b0hi0sKH6hGpb+Yjc3+ok4FnjGMBjGMBjGMDLazpnwsYX4rUCK9kUMYj3m7IRG2byAO3IpRyeLyEnxEeoVIBtd4zUcs8koAsfMm5IUAjaqoSXLHkBTWo6l0kT7DuZHjbcjpVqSCD3BBBBogg550vo6afcQWd5Dckjm3cjgWaAoDgKAAPYcmwpddoNVq1VmiihaM+lTNJvJqiVliI2qfYFWsUSBVZDHU9Vpf2pZVH/uF3x/01EQBUfl482ueVgZ+HxcoUNNFJGpFiVQJYj+RJHdD8kDPpfGemPqLskZvZM6ssT132OfSe3H8X7t5C8UdHh3QKo8s6icRylCUDoFZ3DgUG3KhXnmictes9GXUiKMyNGiuJNsZAL7PpF1e1TTce4XArNHrG1mvUlGSLTRb1D8MXmtVLL3UiNHoHmpRYHbNTn594E6tNLpd0SiSaQ3NLIzbF2ARKCa3PJtjBIHAs2wNA3OifValnR9T5LRkB0j06hvULUhnkkBB5F13BwJnjWWtFMu4L5gEO41Q8xgl88cBiczE/XpXlEem1M8zOpEbgQCN37gAGEAx7QWaQGqWl3E5b6vp2ljcK/m6vU/UEZvNcfna3yowe24hR3o5wGrlgmebWQNtiTfG0TKyKGBDmRm2lpQqC25FNSjvYbGK6G6rrmu1+9fjPvIPR+qrqoVlVXQMSNsi7WG1ipse3IydgLxlX1frXkNGiRPLJLu2qpUcILYksQB3AHPJI/NSuna9Z41kS9rexFEEGiGHswIII+4OBKxjGAxjGAxjGBnOsynUTHSrHCxVFmZ51DqoYsq7I+7N6SCbUCxybrKzqPgmURJHpZAm5i07Ck33wFCoPSnJ9I445BJJyx8VdMVpNNMWdNjmMtG5VlEtKDY7gOFG02DuuuM59Qk1mk8vbNHqFeRYqmjKsN1gXJHx34/Z++Bd9G6YNNBHECTsULZ9zXJr2F/ujgdhkDX9Ckk1BkScxI8SxyBV9Z2MzLtY8LxIwJontVZG6Z4sleNZH0coVr9UTJKO5BsAq/cH93JieL9KTTSiMjuJg0Z/1hcCXpdHDpIztCxpe5iT3J7s7Hkk+7E3lB45kZ/h4E2nzJN+0u679hXaoZPUDvdX3AGgh4OaKPXRzKfKkRiQaKlWH60DzmU8NdEig18qsoeQAzQsJN3lq21HBQUkbOy7htABBYD6TYe6d9XohtCO0Yvhx5q9yTUsYEw73bRMcsdB41WSw0T2Pq8orLt/mVfmr/WMZpKyH1Do0OorzY1Yr9LdmX+Vh6l/oRgUHVeuRTSQNpmEskLNK4T92Py2DB/4S1gKpoki6pTUbpPiA6fSoTG2+T5jyTFYYQ0p3kb3N7RuoBVY0P1ycJZtCZyY5p4AA6MZI2KqE9Y9bByQQSBz37+wgdX1ayv5mwxxaR/L85GXfGHRCWMTRlPKorZuwBdVeBIk8QypE0/xOilVBuaOO+R/Cknmm3PZbT1GhQvj3JEEBi1Ea6mOGQuT5OoWJVYMBe1xzTbQSHBo0RQNbmBpcYxgMYzxmrAjdU0CzwyRNwrqVJHcWO4/IPI/IzOazXtP00yGjNAQzgf8AM07hnA/UxkgfYjLXXeK9NEpPmo7DgJGys5J7AKD/AL0BRJIAzO6HURPpBDq9sjMQZgo43sSWIsWTZPI+1DtyF74SIWOaMEERzyba/hdvNWvxtkGXTKDYPIPsc/OOi9LSOTU/DarUQqnluAX3qUKBQCGDEFWRlFcVtBBoVt+napUjUSTiRrILHYD+h2qo4+9DArZ/BsAlLrptO6ObdHij4PuyNtPcDlTwTyCDd/XQoYodZqYYEjRBHExWNVAVrkUhgoq9oU13o/plsOsREkbxf/jKMdXTTa0hgUi1NeplpBMtKPUPT8xaHccx/wCbA1OM8vPcCp8WbvgpwoJJjINAk0eGIA5JCkmvxkHp5j1GpkaGngMAjkNehzuO0C+G2oWB/nUe1DSHPAMCj0nhko8e6Z3ihswxsF9JraNz/U21SQt/fmzRxl7jAYyv6z1X4eMMFLuzrHGgIG5mNAWeAPcn2APftle/iCaMqs+nCFpoogyS7kYSEi1Yxq25SvKlR3WjzgaDKHr/AIYGqdX3j0qVCSRrJF3u9jV6va77Y0PjHTSeUplQSSLGdqlmUGRFdBv2gUwYbSQN3sLsDuninTEygTL8lXeQ01BYzTkGqYIeGq6PB5wKXqfguSeMI3wXH0sNIylbFcVNXPuOxyFD/hdSgCVEPFmNdQLrgXepIsD3rLuXx1pwZQu9/LiSUFUapPMkaNFQkAEl1ABujuBBoNXLX+LpNIrtq4AlQySx+XL5gby13MhPlqVeuexWgxvjArtH/ho0bFhrZ/UpUjbHRsqeQwY91Hv7H7m+es/w/wBSwG3WR8E8nTkE2CKbbKARR+3cA5q262kcEc0xCBwvADmywulGwOx/GwHjtnKXxVpVEZMyVKAyEWQQSFtiBSruNWaF8d8DD9T8CdR9Bjl0zFSCTUqE1+pZebruOMr9V4T1jFF1DavyyKkaKOE1yO213ZuB9u5X7HP0TU+L9LG7I0w3KSpUK5O5QCVFKbYKQ20c1z2yUOroWj2FWSSMzb93pCALTdvfeK7cAn2rAzj+IBCu5tc6V7avSlV/uqR1+tnL7w3134yHzAtAMVDKSUeq9UbEAlDfehyD9rMTTeLlmiEkEM0u6V4lVQovYCSxLEKqECwWIJteLOcf+OoigdYpWRYvOmICfJTc6W9tzRif6d3CE/aw0+MoR4sTz/K8uTb5x0/m+jb5m3dt27t9UPq21/TnOOn8bI6lvJn9UYmhG1SZkZggMYVjXLpYbbQdSaF0Gkxlf0fq/wAR5gMbxvE+yRH2kglVccqxUgq4PB98YDrPSviIwoYo6uskbgA7WU2DR4I9iPcE/rla3hqaRg8+o3sJYpAqRlY1ERY0qGRiGYsbcseyiuMYwKjpPgiZN8LSgacHSg/KG6X4eGEWrb/QGeKiCG4HBHc95vAcjtOzand5sOpg9UbkhdQVI7zbbQqBQVQR7A84xgWWv8KiaSQl6SSCOEgL6laKR5I3Rt1WGe9pU/SvPcGPr/CcupRxqdQrsYZYYtkOxUMqFGdgZGLPRruoonjm89xgTupdGlkMbJKqvC4eImIsB8sxsHHmAtYckEFa471zX63wdJIGHxH7aAafUkwrbqGdrjpgI2+c4unFEcWLLGBLg8MbZlk8y9upk1Nbf+ZE0W293tuvd79q985aPwcq6b4eV2dfIh05ZbQ7YVr2Y/UxYkdqbabHdjA4xeDXjikjTUbxJM0jrqIxKjKwIKOm5SfvYYcgcVxkXWf4crJFDCZQUSLyXuP1MpYsQhDgKvNBWDqoC0AReMYEv/gofGfE70/amW/KHnG02bDNu/Y1+5t+3OcovBkyR7U1W1o4BptO4h5jj3IW3VJbuyxqu4FK22BeMYF14f6W2miKMYj6iQYomQc1ZbdLIzMTZLFrP/fGMYH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9" name="AutoShape 65" descr="data:image/jpg;base64,/9j/4AAQSkZJRgABAQAAAQABAAD/2wCEAAkGBhQQERQUEhQWFRQVFx0WFhgXFhcfHBohHRodHB0jGR4hHSceIx0kHBggHy8gLycrLCwuGh4zNTI2NSYrLikBCQoKDQwMDQwNDSkYEhgpKSkpKSkpKSkpKSkpKSkpKSkpKSkpKSkpKSkpKSkpKSkpKSkpKSkpKSkpKSkpKSkpKf/AABEIAIgAeAMBIgACEQEDEQH/xAAbAAEAAwEBAQEAAAAAAAAAAAAABAUGAwECB//EADsQAAICAQMCBAUBBgQFBQAAAAECAxEABBIhBTEGEyJBFCMyUWFxM0JScoGRB2KisRZTgqHRJFRjg5P/xAAUAQEAAAAAAAAAAAAAAAAAAAAA/8QAFBEBAAAAAAAAAAAAAAAAAAAAAP/aAAwDAQACEQMRAD8A/ccYxgMYxgMYxgMYxgM+XNDPo5nurdQk1Im0+lQMQrRySu22NGZSKFAszixYAoe5B4wM9rfnxpK8J1E+p3PCrxtJHBFY2nZ9G8qVPNFmbkhV4s+idMm0qkabRxRBjuczTAM5/KxRsi/oCAPYZ1UNKBpt82lfTopZYyjCRCNq7W27io280FIPfvkF/DCq1mGDVnm0lDLMaNEo0jsrf6RyPVzgaHQdeDSCGZGgnIJCOQQ4HcxOOHA9xww9wMt7zJQeFdJq4FaHzolY2AkjqUZTX0sSFkRhVgAgj7d9TBGVUAsWIABY1Z/JoAWe+B0xjGAxjGAxjGAxnmV+r8R6aI1JqIUP2aRAf7XeBY5Dl6tGrhGYhmO0elqs9huraCfteZ7rPiiORokTUmKFi3myqrcUPSN5UogY3b/gAVd5C67qI4Y9+l1btLRKgaoyEmrHyvX5lmrUAGiaOBsdb1BIRchpfc7WIH3JIBofk0MqejSiKeaEmxITqYWHZlcjeAfurm/0kTIvSUGqiWT46RyRZ8qSEKp9xSr/ALkn75G0uoWLVktqBNBptPIzP6PkWUsSMoANqpKjgja13a0HfqPUCdVO6lSNFBYBJA8yQFiJCOdvlqpsWo3EmytLU6jxCZ2fzR8jYk6SKPnaTcCpY1wyI4sn+FrO5d233wnLNqVl1Ek3w6TTMQAqb3PChWLgjaigRhQASVc+4vW9G8PxaVNqCyURGcgbnCLtXdQA4XgCsDj4QH/otOfd4lka/dnG9j/VmJ/rlznioAAAKA4AGe4DGMYDGMYDKHqnUJpZjptKVRkVXmmdd2wNe1USwGdtpNk0oANGwMvsz2rifS6qTUKjSQzIiyhBbo0dhWVe7KVaiB6htBANmgDwXE/Opkm1J/8AmkO3/wDNdsf+nLXQ9IhgFQxRxj/Iir/sBkbT+J4JLKMXUDkoC1EmtpUW4b8FRkpeqxksLNr9XpbjtweO/I474Eqs5x6dV+lQL70AP9s4avq8MIuWRIx/nYL/AGurypn8YKzxx6eKSV5SQjFSkfpG4kswsqB7qrdx98CZN4Y0ruXaCIsxtiY0O4/drHJ/OR/EfRUfRtCjR6dCyWdoCqBIpPAoWaofkjLqENtG+i1c0DV+9WSayl6wPP1MGnIDIN08wIsEL6UB9vU7X/8AWcDPafoPwo3zafTfCxqdxn3S6grzf7uxSxNiNRR3ADk0Nb4a07x6SBZbDrGoYE2Rx2J9yPpv3rPiDwxp0ZWWPlDaBndlU/dFZiqkexA49stRgMYxgMYxgV/W+qHTxhlUMzOkaAttXc7BRuajS2fsT7AWc4dO6w5k8nUIsc1bl2MWSRRVlCVU2pItSLFg8g3kbV9ahnjZTBNNA4KlliLIw9653EfkD8jKMl5HihgleXYxkhkkjlEmnZVPEzFQHiYXGbqT1/vd1DX9R6vHpwvmNRY0qhWZmIFnaqgsaHPbgd866PWpMgeNgynsR+DRB9wQRRB5BGZKDXaiWcv5BhmkXyYRJTCJUO6eTg+pS7IFHBfZHdDkanpfTV08YRSTyWZm+pmYlmZu3JYkniuftgfGu6DBOd0sKOw7MVG4fo31D++RP+DdL7xk/gySkf235dYwK7R+H9NAbigiQ/xLGob+9XkHoo+Inm1R5UXp4P5Ub5jD+eQV+REmSPFGtaODbEalmYQxH7M/G7/oW3/6chalpoohptDAR5YWMSSEKiKBVpYJd67emr5P2Idn8R1rRBQaMjYzj9yUguqH77owW/ykLf1Cvvw/8yXUzns8nlJ/JDaf95DIf65RL4TaBBNLNQhbzyiAkEI7y+t29bv62G/0g3yvbNL4b0hi0sKH6hGpb+Yjc3+ok4FnjGMBjGMBjGMDLazpnwsYX4rUCK9kUMYj3m7IRG2byAO3IpRyeLyEnxEeoVIBtd4zUcs8koAsfMm5IUAjaqoSXLHkBTWo6l0kT7DuZHjbcjpVqSCD3BBBBogg550vo6afcQWd5Dckjm3cjgWaAoDgKAAPYcmwpddoNVq1VmiihaM+lTNJvJqiVliI2qfYFWsUSBVZDHU9Vpf2pZVH/uF3x/01EQBUfl482ueVgZ+HxcoUNNFJGpFiVQJYj+RJHdD8kDPpfGemPqLskZvZM6ssT132OfSe3H8X7t5C8UdHh3QKo8s6icRylCUDoFZ3DgUG3KhXnmictes9GXUiKMyNGiuJNsZAL7PpF1e1TTce4XArNHrG1mvUlGSLTRb1D8MXmtVLL3UiNHoHmpRYHbNTn594E6tNLpd0SiSaQ3NLIzbF2ARKCa3PJtjBIHAs2wNA3OifValnR9T5LRkB0j06hvULUhnkkBB5F13BwJnjWWtFMu4L5gEO41Q8xgl88cBiczE/XpXlEem1M8zOpEbgQCN37gAGEAx7QWaQGqWl3E5b6vp2ljcK/m6vU/UEZvNcfna3yowe24hR3o5wGrlgmebWQNtiTfG0TKyKGBDmRm2lpQqC25FNSjvYbGK6G6rrmu1+9fjPvIPR+qrqoVlVXQMSNsi7WG1ipse3IydgLxlX1frXkNGiRPLJLu2qpUcILYksQB3AHPJI/NSuna9Z41kS9rexFEEGiGHswIII+4OBKxjGAxjGAxjGBnOsynUTHSrHCxVFmZ51DqoYsq7I+7N6SCbUCxybrKzqPgmURJHpZAm5i07Ck33wFCoPSnJ9I445BJJyx8VdMVpNNMWdNjmMtG5VlEtKDY7gOFG02DuuuM59Qk1mk8vbNHqFeRYqmjKsN1gXJHx34/Z++Bd9G6YNNBHECTsULZ9zXJr2F/ujgdhkDX9Ckk1BkScxI8SxyBV9Z2MzLtY8LxIwJontVZG6Z4sleNZH0coVr9UTJKO5BsAq/cH93JieL9KTTSiMjuJg0Z/1hcCXpdHDpIztCxpe5iT3J7s7Hkk+7E3lB45kZ/h4E2nzJN+0u679hXaoZPUDvdX3AGgh4OaKPXRzKfKkRiQaKlWH60DzmU8NdEig18qsoeQAzQsJN3lq21HBQUkbOy7htABBYD6TYe6d9XohtCO0Yvhx5q9yTUsYEw73bRMcsdB41WSw0T2Pq8orLt/mVfmr/WMZpKyH1Do0OorzY1Yr9LdmX+Vh6l/oRgUHVeuRTSQNpmEskLNK4T92Py2DB/4S1gKpoki6pTUbpPiA6fSoTG2+T5jyTFYYQ0p3kb3N7RuoBVY0P1ycJZtCZyY5p4AA6MZI2KqE9Y9bByQQSBz37+wgdX1ayv5mwxxaR/L85GXfGHRCWMTRlPKorZuwBdVeBIk8QypE0/xOilVBuaOO+R/Cknmm3PZbT1GhQvj3JEEBi1Ea6mOGQuT5OoWJVYMBe1xzTbQSHBo0RQNbmBpcYxgMYzxmrAjdU0CzwyRNwrqVJHcWO4/IPI/IzOazXtP00yGjNAQzgf8AM07hnA/UxkgfYjLXXeK9NEpPmo7DgJGys5J7AKD/AL0BRJIAzO6HURPpBDq9sjMQZgo43sSWIsWTZPI+1DtyF74SIWOaMEERzyba/hdvNWvxtkGXTKDYPIPsc/OOi9LSOTU/DarUQqnluAX3qUKBQCGDEFWRlFcVtBBoVt+napUjUSTiRrILHYD+h2qo4+9DArZ/BsAlLrptO6ObdHij4PuyNtPcDlTwTyCDd/XQoYodZqYYEjRBHExWNVAVrkUhgoq9oU13o/plsOsREkbxf/jKMdXTTa0hgUi1NeplpBMtKPUPT8xaHccx/wCbA1OM8vPcCp8WbvgpwoJJjINAk0eGIA5JCkmvxkHp5j1GpkaGngMAjkNehzuO0C+G2oWB/nUe1DSHPAMCj0nhko8e6Z3ihswxsF9JraNz/U21SQt/fmzRxl7jAYyv6z1X4eMMFLuzrHGgIG5mNAWeAPcn2APftle/iCaMqs+nCFpoogyS7kYSEi1Yxq25SvKlR3WjzgaDKHr/AIYGqdX3j0qVCSRrJF3u9jV6va77Y0PjHTSeUplQSSLGdqlmUGRFdBv2gUwYbSQN3sLsDuninTEygTL8lXeQ01BYzTkGqYIeGq6PB5wKXqfguSeMI3wXH0sNIylbFcVNXPuOxyFD/hdSgCVEPFmNdQLrgXepIsD3rLuXx1pwZQu9/LiSUFUapPMkaNFQkAEl1ABujuBBoNXLX+LpNIrtq4AlQySx+XL5gby13MhPlqVeuexWgxvjArtH/ho0bFhrZ/UpUjbHRsqeQwY91Hv7H7m+es/w/wBSwG3WR8E8nTkE2CKbbKARR+3cA5q262kcEc0xCBwvADmywulGwOx/GwHjtnKXxVpVEZMyVKAyEWQQSFtiBSruNWaF8d8DD9T8CdR9Bjl0zFSCTUqE1+pZebruOMr9V4T1jFF1DavyyKkaKOE1yO213ZuB9u5X7HP0TU+L9LG7I0w3KSpUK5O5QCVFKbYKQ20c1z2yUOroWj2FWSSMzb93pCALTdvfeK7cAn2rAzj+IBCu5tc6V7avSlV/uqR1+tnL7w3134yHzAtAMVDKSUeq9UbEAlDfehyD9rMTTeLlmiEkEM0u6V4lVQovYCSxLEKqECwWIJteLOcf+OoigdYpWRYvOmICfJTc6W9tzRif6d3CE/aw0+MoR4sTz/K8uTb5x0/m+jb5m3dt27t9UPq21/TnOOn8bI6lvJn9UYmhG1SZkZggMYVjXLpYbbQdSaF0Gkxlf0fq/wAR5gMbxvE+yRH2kglVccqxUgq4PB98YDrPSviIwoYo6uskbgA7WU2DR4I9iPcE/rla3hqaRg8+o3sJYpAqRlY1ERY0qGRiGYsbcseyiuMYwKjpPgiZN8LSgacHSg/KG6X4eGEWrb/QGeKiCG4HBHc95vAcjtOzand5sOpg9UbkhdQVI7zbbQqBQVQR7A84xgWWv8KiaSQl6SSCOEgL6laKR5I3Rt1WGe9pU/SvPcGPr/CcupRxqdQrsYZYYtkOxUMqFGdgZGLPRruoonjm89xgTupdGlkMbJKqvC4eImIsB8sxsHHmAtYckEFa471zX63wdJIGHxH7aAafUkwrbqGdrjpgI2+c4unFEcWLLGBLg8MbZlk8y9upk1Nbf+ZE0W293tuvd79q985aPwcq6b4eV2dfIh05ZbQ7YVr2Y/UxYkdqbabHdjA4xeDXjikjTUbxJM0jrqIxKjKwIKOm5SfvYYcgcVxkXWf4crJFDCZQUSLyXuP1MpYsQhDgKvNBWDqoC0AReMYEv/gofGfE70/amW/KHnG02bDNu/Y1+5t+3OcovBkyR7U1W1o4BptO4h5jj3IW3VJbuyxqu4FK22BeMYF14f6W2miKMYj6iQYomQc1ZbdLIzMTZLFrP/fGMYH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0" y="1524000"/>
            <a:ext cx="9067800" cy="4953000"/>
            <a:chOff x="0" y="1524000"/>
            <a:chExt cx="9067800" cy="4953000"/>
          </a:xfrm>
        </p:grpSpPr>
        <p:sp>
          <p:nvSpPr>
            <p:cNvPr id="7" name="Rectangle 6"/>
            <p:cNvSpPr/>
            <p:nvPr/>
          </p:nvSpPr>
          <p:spPr>
            <a:xfrm>
              <a:off x="152400" y="1524000"/>
              <a:ext cx="8839200" cy="49530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3592" y="3125450"/>
              <a:ext cx="8621808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800" b="1" cap="all" spc="0" dirty="0" err="1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 flip="none" rotWithShape="1">
                    <a:gsLst>
                      <a:gs pos="0">
                        <a:srgbClr val="FF3399"/>
                      </a:gs>
                      <a:gs pos="25000">
                        <a:srgbClr val="FF6633"/>
                      </a:gs>
                      <a:gs pos="50000">
                        <a:srgbClr val="FFFF00"/>
                      </a:gs>
                      <a:gs pos="75000">
                        <a:srgbClr val="01A78F"/>
                      </a:gs>
                      <a:gs pos="100000">
                        <a:srgbClr val="3366FF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blurRad="12700" stA="28000" endPos="45000" dist="1000" dir="5400000" sy="-100000" algn="bl" rotWithShape="0"/>
                  </a:effectLst>
                </a:rPr>
                <a:t>Smashin</a:t>
              </a:r>
              <a:r>
                <a:rPr lang="en-US" sz="88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rgbClr val="FF3399"/>
                      </a:gs>
                      <a:gs pos="25000">
                        <a:srgbClr val="FF6633"/>
                      </a:gs>
                      <a:gs pos="50000">
                        <a:srgbClr val="FFFF00"/>
                      </a:gs>
                      <a:gs pos="75000">
                        <a:srgbClr val="01A78F"/>
                      </a:gs>
                      <a:gs pos="100000">
                        <a:srgbClr val="3366FF"/>
                      </a:gs>
                    </a:gsLst>
                    <a:lin ang="5400000" scaled="0"/>
                  </a:gra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blurRad="12700" stA="28000" endPos="45000" dist="1000" dir="5400000" sy="-100000" algn="bl" rotWithShape="0"/>
                  </a:effectLst>
                </a:rPr>
                <a:t>’ scope</a:t>
              </a:r>
              <a:endParaRPr lang="en-US" sz="88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rgbClr val="FF3399"/>
                    </a:gs>
                    <a:gs pos="25000">
                      <a:srgbClr val="FF6633"/>
                    </a:gs>
                    <a:gs pos="50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5400000" scaled="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24200" y="4572000"/>
              <a:ext cx="1828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  <a:latin typeface="Bradley Hand ITC" pitchFamily="66" charset="0"/>
                </a:rPr>
                <a:t>I</a:t>
              </a:r>
              <a:r>
                <a:rPr lang="en-US" sz="2000" b="1" smtClean="0">
                  <a:solidFill>
                    <a:srgbClr val="3399FF"/>
                  </a:solidFill>
                  <a:latin typeface="Bradley Hand ITC" pitchFamily="66" charset="0"/>
                </a:rPr>
                <a:t>magination</a:t>
              </a:r>
              <a:endParaRPr lang="en-US" sz="2000" b="1">
                <a:solidFill>
                  <a:srgbClr val="3399FF"/>
                </a:solidFill>
                <a:latin typeface="Bradley Hand ITC" pitchFamily="66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4572000"/>
              <a:ext cx="1828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  <a:latin typeface="Bradley Hand ITC" pitchFamily="66" charset="0"/>
                </a:rPr>
                <a:t>M</a:t>
              </a:r>
              <a:r>
                <a:rPr lang="en-US" sz="2000" b="1" smtClean="0">
                  <a:solidFill>
                    <a:srgbClr val="00B050"/>
                  </a:solidFill>
                  <a:latin typeface="Bradley Hand ITC" pitchFamily="66" charset="0"/>
                </a:rPr>
                <a:t>ovement</a:t>
              </a:r>
              <a:endParaRPr lang="en-US" sz="2000" b="1">
                <a:solidFill>
                  <a:srgbClr val="00B050"/>
                </a:solidFill>
                <a:latin typeface="Bradley Hand ITC" pitchFamily="66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2667000"/>
              <a:ext cx="1828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  <a:latin typeface="Bradley Hand ITC" pitchFamily="66" charset="0"/>
                </a:rPr>
                <a:t>C</a:t>
              </a:r>
              <a:r>
                <a:rPr lang="en-US" sz="2000" b="1" smtClean="0">
                  <a:solidFill>
                    <a:srgbClr val="00B050"/>
                  </a:solidFill>
                  <a:latin typeface="Bradley Hand ITC" pitchFamily="66" charset="0"/>
                </a:rPr>
                <a:t>olor</a:t>
              </a:r>
              <a:endParaRPr lang="en-US" sz="2000" b="1">
                <a:solidFill>
                  <a:srgbClr val="00B050"/>
                </a:solidFill>
                <a:latin typeface="Bradley Hand ITC" pitchFamily="66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67200" y="2514600"/>
              <a:ext cx="1828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  <a:latin typeface="Bradley Hand ITC" pitchFamily="66" charset="0"/>
                </a:rPr>
                <a:t>N</a:t>
              </a:r>
              <a:r>
                <a:rPr lang="en-US" sz="2000" b="1" smtClean="0">
                  <a:solidFill>
                    <a:schemeClr val="accent5">
                      <a:lumMod val="75000"/>
                    </a:schemeClr>
                  </a:solidFill>
                  <a:latin typeface="Bradley Hand ITC" pitchFamily="66" charset="0"/>
                </a:rPr>
                <a:t>umber</a:t>
              </a:r>
              <a:endParaRPr lang="en-US" sz="2000" b="1">
                <a:solidFill>
                  <a:schemeClr val="accent5">
                    <a:lumMod val="75000"/>
                  </a:schemeClr>
                </a:solidFill>
                <a:latin typeface="Bradley Hand ITC" pitchFamily="66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62800" y="2514600"/>
              <a:ext cx="1828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  <a:latin typeface="Bradley Hand ITC" pitchFamily="66" charset="0"/>
                </a:rPr>
                <a:t>P</a:t>
              </a:r>
              <a:r>
                <a:rPr lang="en-US" sz="2000" b="1" smtClean="0">
                  <a:solidFill>
                    <a:srgbClr val="3399FF"/>
                  </a:solidFill>
                  <a:latin typeface="Bradley Hand ITC" pitchFamily="66" charset="0"/>
                </a:rPr>
                <a:t>ositive images</a:t>
              </a:r>
              <a:endParaRPr lang="en-US" sz="2000" b="1">
                <a:solidFill>
                  <a:srgbClr val="3399FF"/>
                </a:solidFill>
                <a:latin typeface="Bradley Hand ITC" pitchFamily="66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7400" y="4495800"/>
              <a:ext cx="1828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  <a:latin typeface="Bradley Hand ITC" pitchFamily="66" charset="0"/>
                </a:rPr>
                <a:t>O</a:t>
              </a:r>
              <a:r>
                <a:rPr lang="en-US" sz="2000" b="1" smtClean="0">
                  <a:solidFill>
                    <a:srgbClr val="3399FF"/>
                  </a:solidFill>
                  <a:latin typeface="Bradley Hand ITC" pitchFamily="66" charset="0"/>
                </a:rPr>
                <a:t>rder (Sequence)</a:t>
              </a:r>
              <a:endParaRPr lang="en-US" sz="2000" b="1">
                <a:solidFill>
                  <a:srgbClr val="3399FF"/>
                </a:solidFill>
                <a:latin typeface="Bradley Hand ITC" pitchFamily="66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2000" y="4777740"/>
              <a:ext cx="1828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  <a:latin typeface="Bradley Hand ITC" pitchFamily="66" charset="0"/>
                </a:rPr>
                <a:t>S</a:t>
              </a:r>
              <a:r>
                <a:rPr lang="en-US" sz="2000" b="1" smtClean="0">
                  <a:solidFill>
                    <a:srgbClr val="00B050"/>
                  </a:solidFill>
                  <a:latin typeface="Bradley Hand ITC" pitchFamily="66" charset="0"/>
                </a:rPr>
                <a:t>ymbolism</a:t>
              </a:r>
              <a:endParaRPr lang="en-US" sz="2000" b="1">
                <a:solidFill>
                  <a:srgbClr val="00B050"/>
                </a:solidFill>
                <a:latin typeface="Bradley Hand ITC" pitchFamily="66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00200" y="4899518"/>
              <a:ext cx="1828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  <a:latin typeface="Bradley Hand ITC" pitchFamily="66" charset="0"/>
                </a:rPr>
                <a:t>S</a:t>
              </a:r>
              <a:r>
                <a:rPr lang="en-US" sz="2000" b="1" smtClean="0">
                  <a:solidFill>
                    <a:srgbClr val="00B050"/>
                  </a:solidFill>
                  <a:latin typeface="Bradley Hand ITC" pitchFamily="66" charset="0"/>
                </a:rPr>
                <a:t>exuality</a:t>
              </a:r>
              <a:endParaRPr lang="en-US" sz="2000" b="1">
                <a:solidFill>
                  <a:srgbClr val="00B050"/>
                </a:solidFill>
                <a:latin typeface="Bradley Hand ITC" pitchFamily="66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39000" y="4724400"/>
              <a:ext cx="1828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  <a:latin typeface="Bradley Hand ITC" pitchFamily="66" charset="0"/>
                </a:rPr>
                <a:t>E</a:t>
              </a:r>
              <a:r>
                <a:rPr lang="en-US" sz="2000" b="1" smtClean="0">
                  <a:solidFill>
                    <a:srgbClr val="00B050"/>
                  </a:solidFill>
                  <a:latin typeface="Bradley Hand ITC" pitchFamily="66" charset="0"/>
                </a:rPr>
                <a:t>xaggeration</a:t>
              </a:r>
              <a:endParaRPr lang="en-US" sz="2000" b="1">
                <a:solidFill>
                  <a:srgbClr val="00B050"/>
                </a:solidFill>
                <a:latin typeface="Bradley Hand ITC" pitchFamily="66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838200" y="2628900"/>
              <a:ext cx="0" cy="7239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072441" y="4343400"/>
              <a:ext cx="489659" cy="3810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2324100" y="3124200"/>
              <a:ext cx="38100" cy="2286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514600" y="4343400"/>
              <a:ext cx="457200" cy="6096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3962400" y="4343400"/>
              <a:ext cx="228600" cy="3810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724400" y="2933700"/>
              <a:ext cx="228600" cy="4953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5638800" y="4343400"/>
              <a:ext cx="228600" cy="4953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400800" y="3048000"/>
              <a:ext cx="152400" cy="3810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15" idx="0"/>
            </p:cNvCxnSpPr>
            <p:nvPr/>
          </p:nvCxnSpPr>
          <p:spPr>
            <a:xfrm flipH="1">
              <a:off x="6781800" y="4267200"/>
              <a:ext cx="114300" cy="2286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14" idx="2"/>
            </p:cNvCxnSpPr>
            <p:nvPr/>
          </p:nvCxnSpPr>
          <p:spPr>
            <a:xfrm flipV="1">
              <a:off x="7772400" y="3048000"/>
              <a:ext cx="304800" cy="3810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8001000" y="4343400"/>
              <a:ext cx="304800" cy="4572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http://t2.gstatic.com/images?q=tbn:ANd9GcRBGu7efZzK8S9ZZGgYofAwdZsR752Uem0GJo3rbAEXT8wQMRDK9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" y="1747994"/>
              <a:ext cx="520823" cy="357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t3.gstatic.com/images?q=tbn:ANd9GcQm3InGSogoR1fjnLRQn5mNz7vAaqddJKoYHUIgkw6K9zmstYl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7975" y="2622884"/>
              <a:ext cx="381000" cy="501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t2.gstatic.com/images?q=tbn:ANd9GcSgfj8p6tiFbbs8rULLXAXev936YaC6otJ4JzSctU1mhPiqnIdXLQ"/>
            <p:cNvPicPr>
              <a:picLocks noChangeAspect="1" noChangeArrowheads="1"/>
            </p:cNvPicPr>
            <p:nvPr/>
          </p:nvPicPr>
          <p:blipFill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4"/>
            <a:stretch/>
          </p:blipFill>
          <p:spPr bwMode="auto">
            <a:xfrm>
              <a:off x="859608" y="1708484"/>
              <a:ext cx="425666" cy="38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0" y="2089484"/>
              <a:ext cx="1828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  <a:latin typeface="Bradley Hand ITC" pitchFamily="66" charset="0"/>
                </a:rPr>
                <a:t>S</a:t>
              </a:r>
              <a:r>
                <a:rPr lang="en-US" sz="2000" b="1" smtClean="0">
                  <a:solidFill>
                    <a:srgbClr val="3399FF"/>
                  </a:solidFill>
                  <a:latin typeface="Bradley Hand ITC" pitchFamily="66" charset="0"/>
                </a:rPr>
                <a:t>ynaesthesia</a:t>
              </a:r>
            </a:p>
            <a:p>
              <a:pPr algn="ctr"/>
              <a:r>
                <a:rPr lang="en-US" sz="2000" b="1" smtClean="0">
                  <a:solidFill>
                    <a:srgbClr val="3399FF"/>
                  </a:solidFill>
                  <a:latin typeface="Bradley Hand ITC" pitchFamily="66" charset="0"/>
                </a:rPr>
                <a:t>(</a:t>
              </a:r>
              <a:r>
                <a:rPr lang="en-US" sz="2000" b="1" smtClean="0">
                  <a:solidFill>
                    <a:srgbClr val="FF0000"/>
                  </a:solidFill>
                  <a:latin typeface="Bradley Hand ITC" pitchFamily="66" charset="0"/>
                </a:rPr>
                <a:t>S</a:t>
              </a:r>
              <a:r>
                <a:rPr lang="en-US" sz="2000" b="1" smtClean="0">
                  <a:solidFill>
                    <a:srgbClr val="3399FF"/>
                  </a:solidFill>
                  <a:latin typeface="Bradley Hand ITC" pitchFamily="66" charset="0"/>
                </a:rPr>
                <a:t>ensuality)</a:t>
              </a:r>
              <a:endParaRPr lang="en-US" sz="2000" b="1">
                <a:solidFill>
                  <a:srgbClr val="3399FF"/>
                </a:solidFill>
                <a:latin typeface="Bradley Hand ITC" pitchFamily="66" charset="0"/>
              </a:endParaRPr>
            </a:p>
          </p:txBody>
        </p:sp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636108"/>
              <a:ext cx="316082" cy="374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1" name="Picture 17" descr="http://t0.gstatic.com/images?q=tbn:ANd9GcRsGMar6fE9K5pPGhAl_bld90ikzfuCT0NFLcfdHfMgPZio1bBn_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238865"/>
              <a:ext cx="1028700" cy="809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1524000" y="2743200"/>
              <a:ext cx="1828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Bradley Hand ITC" pitchFamily="66" charset="0"/>
                </a:rPr>
                <a:t>A</a:t>
              </a:r>
              <a:r>
                <a:rPr lang="en-US" sz="2000" b="1" dirty="0" smtClean="0">
                  <a:solidFill>
                    <a:srgbClr val="009999"/>
                  </a:solidFill>
                  <a:latin typeface="Bradley Hand ITC" pitchFamily="66" charset="0"/>
                </a:rPr>
                <a:t>ssociation</a:t>
              </a:r>
              <a:endParaRPr lang="en-US" sz="2000" b="1" dirty="0">
                <a:solidFill>
                  <a:srgbClr val="009999"/>
                </a:solidFill>
                <a:latin typeface="Bradley Hand ITC" pitchFamily="66" charset="0"/>
              </a:endParaRPr>
            </a:p>
          </p:txBody>
        </p:sp>
        <p:pic>
          <p:nvPicPr>
            <p:cNvPr id="1044" name="Picture 20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8" t="7241" r="4284" b="9799"/>
            <a:stretch/>
          </p:blipFill>
          <p:spPr bwMode="auto">
            <a:xfrm>
              <a:off x="3124200" y="2402626"/>
              <a:ext cx="1219200" cy="569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7" name="Straight Arrow Connector 26"/>
            <p:cNvCxnSpPr/>
            <p:nvPr/>
          </p:nvCxnSpPr>
          <p:spPr>
            <a:xfrm flipV="1">
              <a:off x="3581400" y="2781300"/>
              <a:ext cx="76200" cy="5715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0" name="Picture 26" descr="http://t1.gstatic.com/images?q=tbn:ANd9GcTrNXi7bIiUPDDwwGg0SVY-zm50cm6csBZT53SFcLhIVzoJ6vcoL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678516"/>
              <a:ext cx="733425" cy="67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://2.bp.blogspot.com/_M75VZoajBow/TBKAz7NuL3I/AAAAAAAAAEQ/F0o4yNZppi4/s1600/color_smiley_numbers.g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1744534"/>
              <a:ext cx="660165" cy="854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://www.arttherapyblog.com/uimages/2011/01/color-star-500px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81700" y="1714500"/>
              <a:ext cx="1180464" cy="1180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://www.avcbi-businesscenter.com/images/smileyface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1524000"/>
              <a:ext cx="990600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http://image.shutterstock.com/display_pic_with_logo/319312/319312,1249737422,4/stock-vector-the-stylized-contours-of-people-in-movement-part-34930624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5029200"/>
              <a:ext cx="11430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6" descr="http://incytemusic.com/wp-content/uploads/2011/04/www_Sticker_Tk_kiss_my_ass-727972.jpg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5356718"/>
              <a:ext cx="967882" cy="967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 descr="http://mcmsbrooks.wikispaces.com/file/view/daydreamer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8109" y="4991100"/>
              <a:ext cx="871491" cy="110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8" name="Picture 54" descr="http://www.smileyme.com/stickers/teacher_school/sticker_traffic_symbol_street_sign_stickers.gif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5257800"/>
              <a:ext cx="914400" cy="1165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1" name="Picture 57"/>
            <p:cNvPicPr>
              <a:picLocks noChangeAspect="1" noChangeArrowheads="1"/>
            </p:cNvPicPr>
            <p:nvPr/>
          </p:nvPicPr>
          <p:blipFill>
            <a:blip r:embed="rId1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5088158"/>
              <a:ext cx="762000" cy="1312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1" name="Picture 67" descr="Royalty-Free (RF) Clip Art Illustration of a Cartoon Man Exaggerating With His Arms by Ron Leishman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5303369"/>
              <a:ext cx="979859" cy="1021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5" name="Picture 61" descr="Cartoon Bee Drawi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4250" y="5085197"/>
              <a:ext cx="742950" cy="552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5186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Link system: 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  <a:p>
            <a:r>
              <a:rPr lang="en-US" dirty="0" smtClean="0"/>
              <a:t>Number-Shape </a:t>
            </a:r>
            <a:r>
              <a:rPr lang="en-US" dirty="0" smtClean="0"/>
              <a:t>system: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-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 smtClean="0"/>
              <a:t>Number-Syllable system: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- </a:t>
            </a:r>
            <a:r>
              <a:rPr lang="en-US" dirty="0" err="1" smtClean="0"/>
              <a:t>vần</a:t>
            </a:r>
            <a:endParaRPr lang="en-US" dirty="0" smtClean="0"/>
          </a:p>
          <a:p>
            <a:r>
              <a:rPr lang="en-US" dirty="0" smtClean="0"/>
              <a:t>Character-Sy</a:t>
            </a:r>
            <a:r>
              <a:rPr lang="en-US" dirty="0"/>
              <a:t>llable </a:t>
            </a:r>
            <a:r>
              <a:rPr lang="en-US" dirty="0" smtClean="0"/>
              <a:t>system: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vần</a:t>
            </a:r>
            <a:endParaRPr lang="en-US" dirty="0" smtClean="0"/>
          </a:p>
          <a:p>
            <a:r>
              <a:rPr lang="en-US" dirty="0" smtClean="0"/>
              <a:t>Roman room system: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Mã</a:t>
            </a:r>
            <a:endParaRPr lang="en-US" dirty="0" smtClean="0"/>
          </a:p>
          <a:p>
            <a:r>
              <a:rPr lang="en-US" dirty="0" smtClean="0"/>
              <a:t>Major system: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bí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tx1"/>
                </a:solidFill>
              </a:rPr>
              <a:t>Hệ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08" y="1478648"/>
            <a:ext cx="6082854" cy="5140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396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Luyện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tập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10852"/>
            <a:ext cx="6500390" cy="5180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97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95" y="1828800"/>
            <a:ext cx="6464100" cy="4404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293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“</a:t>
            </a:r>
            <a:r>
              <a:rPr lang="en-US" dirty="0" err="1" smtClean="0"/>
              <a:t>Phòng</a:t>
            </a:r>
            <a:r>
              <a:rPr lang="en-US" dirty="0" smtClean="0"/>
              <a:t> La </a:t>
            </a:r>
            <a:r>
              <a:rPr lang="en-US" dirty="0" err="1" smtClean="0"/>
              <a:t>Mã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Thảo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luận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7384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06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Use Your Memory</a:t>
            </a:r>
            <a:r>
              <a:rPr lang="en-US" dirty="0" smtClean="0"/>
              <a:t>, </a:t>
            </a:r>
            <a:r>
              <a:rPr lang="en-US" i="1" dirty="0" smtClean="0"/>
              <a:t>by Tony </a:t>
            </a:r>
            <a:r>
              <a:rPr lang="en-US" i="1" dirty="0" err="1" smtClean="0"/>
              <a:t>Buzan</a:t>
            </a:r>
            <a:r>
              <a:rPr lang="en-US" dirty="0" smtClean="0"/>
              <a:t>, </a:t>
            </a:r>
            <a:r>
              <a:rPr lang="en-US" b="1" dirty="0" smtClean="0"/>
              <a:t>Pearson Education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Master Your </a:t>
            </a:r>
            <a:r>
              <a:rPr lang="en-US" b="1" dirty="0">
                <a:solidFill>
                  <a:srgbClr val="0070C0"/>
                </a:solidFill>
              </a:rPr>
              <a:t>Memory</a:t>
            </a:r>
            <a:r>
              <a:rPr lang="en-US" dirty="0"/>
              <a:t>, </a:t>
            </a:r>
            <a:r>
              <a:rPr lang="en-US" i="1" dirty="0"/>
              <a:t>by Tony </a:t>
            </a:r>
            <a:r>
              <a:rPr lang="en-US" i="1" dirty="0" err="1"/>
              <a:t>Buzan</a:t>
            </a:r>
            <a:r>
              <a:rPr lang="en-US" dirty="0"/>
              <a:t>, </a:t>
            </a:r>
            <a:r>
              <a:rPr lang="en-US" b="1" dirty="0"/>
              <a:t>Pearson Education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kỷ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r>
              <a:rPr lang="en-US" dirty="0" smtClean="0"/>
              <a:t> </a:t>
            </a:r>
            <a:r>
              <a:rPr lang="en-US" dirty="0" err="1" smtClean="0"/>
              <a:t>Guiness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vời</a:t>
            </a:r>
            <a:r>
              <a:rPr lang="en-US" dirty="0" smtClean="0"/>
              <a:t>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!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64" y="3858875"/>
            <a:ext cx="3029300" cy="230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59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760964" y="6248400"/>
            <a:ext cx="3029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Dr.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Biswaroop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Roy Chowdhury</a:t>
            </a:r>
          </a:p>
        </p:txBody>
      </p:sp>
    </p:spTree>
    <p:extLst>
      <p:ext uri="{BB962C8B-B14F-4D97-AF65-F5344CB8AC3E}">
        <p14:creationId xmlns:p14="http://schemas.microsoft.com/office/powerpoint/2010/main" val="179219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84835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chuyện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: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Hôm</a:t>
            </a:r>
            <a:r>
              <a:rPr lang="en-US" dirty="0" smtClean="0"/>
              <a:t> nay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tám</a:t>
            </a:r>
            <a:r>
              <a:rPr lang="en-US" dirty="0" smtClean="0"/>
              <a:t> </a:t>
            </a:r>
            <a:r>
              <a:rPr lang="en-US" dirty="0" err="1" smtClean="0"/>
              <a:t>hoánh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chuyện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tinh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… </a:t>
            </a:r>
            <a:r>
              <a:rPr lang="en-US" b="1" dirty="0" err="1" smtClean="0">
                <a:solidFill>
                  <a:srgbClr val="0070C0"/>
                </a:solidFill>
              </a:rPr>
              <a:t>điều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thú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vị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là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bạn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không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hề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cố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gắng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nhớ</a:t>
            </a:r>
            <a:r>
              <a:rPr lang="en-US" b="1" dirty="0" smtClean="0">
                <a:solidFill>
                  <a:srgbClr val="0070C0"/>
                </a:solidFill>
              </a:rPr>
              <a:t>!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267200"/>
            <a:ext cx="2057400" cy="2104931"/>
          </a:xfrm>
          <a:prstGeom prst="rect">
            <a:avLst/>
          </a:prstGeom>
          <a:ln>
            <a:noFill/>
          </a:ln>
          <a:effectLst>
            <a:outerShdw blurRad="50800" dist="50800" dir="5400000" sx="11000" sy="11000" algn="ctr" rotWithShape="0">
              <a:srgbClr val="000000"/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9781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29" y="4038600"/>
            <a:ext cx="2472871" cy="238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825625"/>
            <a:ext cx="828675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rgbClr val="0070C0"/>
                </a:solidFill>
              </a:rPr>
              <a:t>Thỉnh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thoảng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Một</a:t>
            </a:r>
            <a:r>
              <a:rPr lang="en-US" dirty="0" smtClean="0"/>
              <a:t> con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wi-fi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v.v</a:t>
            </a:r>
            <a:r>
              <a:rPr lang="en-US" dirty="0" smtClean="0"/>
              <a:t>…)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lạ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gương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bức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,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… </a:t>
            </a:r>
            <a:r>
              <a:rPr lang="en-US" b="1" dirty="0" err="1" smtClean="0">
                <a:solidFill>
                  <a:srgbClr val="0070C0"/>
                </a:solidFill>
              </a:rPr>
              <a:t>và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bạn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không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hề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cố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gắng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để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err="1" smtClean="0">
                <a:solidFill>
                  <a:srgbClr val="0070C0"/>
                </a:solidFill>
              </a:rPr>
              <a:t>nhớ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chúng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7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98379"/>
            <a:ext cx="3670629" cy="265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93395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gắng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quên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chẳng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quên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ngưỡng</a:t>
            </a:r>
            <a:r>
              <a:rPr lang="en-US" dirty="0" smtClean="0"/>
              <a:t> </a:t>
            </a:r>
            <a:r>
              <a:rPr lang="en-US" dirty="0" err="1" smtClean="0"/>
              <a:t>mộ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phi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hề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1000" r="79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46" y="4038600"/>
            <a:ext cx="2600078" cy="26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5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 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não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nhớ</a:t>
            </a:r>
            <a:r>
              <a:rPr lang="en-US" sz="2800" dirty="0" smtClean="0"/>
              <a:t> </a:t>
            </a:r>
            <a:r>
              <a:rPr lang="en-US" sz="2800" dirty="0" err="1" smtClean="0"/>
              <a:t>quá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/>
              <a:t>SAI</a:t>
            </a:r>
            <a:r>
              <a:rPr lang="en-US" sz="2400" dirty="0" smtClean="0"/>
              <a:t>.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do </a:t>
            </a:r>
            <a:r>
              <a:rPr lang="en-US" sz="2400" dirty="0" err="1" smtClean="0"/>
              <a:t>bạn</a:t>
            </a:r>
            <a:r>
              <a:rPr lang="en-US" sz="2400" dirty="0" smtClean="0"/>
              <a:t>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sao</a:t>
            </a:r>
            <a:r>
              <a:rPr lang="en-US" sz="2800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bạn</a:t>
            </a:r>
            <a:r>
              <a:rPr lang="en-US" sz="2400" dirty="0" smtClean="0"/>
              <a:t>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mình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745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600" dirty="0" err="1" smtClean="0"/>
              <a:t>Vậy</a:t>
            </a:r>
            <a:r>
              <a:rPr lang="en-US" sz="2600" dirty="0" smtClean="0"/>
              <a:t> </a:t>
            </a:r>
            <a:r>
              <a:rPr lang="en-US" sz="2600" dirty="0" err="1" smtClean="0"/>
              <a:t>bạn</a:t>
            </a:r>
            <a:r>
              <a:rPr lang="en-US" sz="2600" dirty="0" smtClean="0"/>
              <a:t> </a:t>
            </a:r>
            <a:r>
              <a:rPr lang="en-US" sz="2600" dirty="0" err="1" smtClean="0"/>
              <a:t>biết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gì</a:t>
            </a:r>
            <a:r>
              <a:rPr lang="en-US" sz="2600" dirty="0" smtClean="0"/>
              <a:t> </a:t>
            </a:r>
            <a:r>
              <a:rPr lang="en-US" sz="2600" dirty="0" err="1" smtClean="0"/>
              <a:t>về</a:t>
            </a:r>
            <a:r>
              <a:rPr lang="en-US" sz="2600" dirty="0" smtClean="0"/>
              <a:t> </a:t>
            </a:r>
            <a:r>
              <a:rPr lang="en-US" sz="2600" dirty="0" err="1" smtClean="0"/>
              <a:t>bộ</a:t>
            </a:r>
            <a:r>
              <a:rPr lang="en-US" sz="2600" dirty="0" smtClean="0"/>
              <a:t> </a:t>
            </a:r>
            <a:r>
              <a:rPr lang="en-US" sz="2600" dirty="0" err="1" smtClean="0"/>
              <a:t>não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mình</a:t>
            </a:r>
            <a:r>
              <a:rPr lang="en-US" sz="2600" dirty="0" smtClean="0"/>
              <a:t>?</a:t>
            </a:r>
            <a:endParaRPr lang="en-US" sz="2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7384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01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17574</TotalTime>
  <Words>761</Words>
  <Application>Microsoft Office PowerPoint</Application>
  <PresentationFormat>On-screen Show (4:3)</PresentationFormat>
  <Paragraphs>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Aharoni</vt:lpstr>
      <vt:lpstr>Arial</vt:lpstr>
      <vt:lpstr>Bradley Hand ITC</vt:lpstr>
      <vt:lpstr>Calibri</vt:lpstr>
      <vt:lpstr>Century Schoolbook</vt:lpstr>
      <vt:lpstr>Wingdings</vt:lpstr>
      <vt:lpstr>Office Theme</vt:lpstr>
      <vt:lpstr>KỸ NĂNG</vt:lpstr>
      <vt:lpstr>Mục tiêu</vt:lpstr>
      <vt:lpstr>Bắt đầu</vt:lpstr>
      <vt:lpstr>Tự luận</vt:lpstr>
      <vt:lpstr>Tự luận</vt:lpstr>
      <vt:lpstr>Vậy nghĩa là sao?</vt:lpstr>
      <vt:lpstr>Tự luận</vt:lpstr>
      <vt:lpstr>Nghĩa là sao? Q &amp; A</vt:lpstr>
      <vt:lpstr>Vậy bạn biết được gì về bộ não của mình?</vt:lpstr>
      <vt:lpstr>Não bộ có khả năng chứa rất nhiều thứ</vt:lpstr>
      <vt:lpstr>Não được chia làm 2 bán cầu, Trái và Phải</vt:lpstr>
      <vt:lpstr>Chúng ta thường nhẫm lẫn về trí nhớ của mình</vt:lpstr>
      <vt:lpstr>Sự thật</vt:lpstr>
      <vt:lpstr>Sự thật</vt:lpstr>
      <vt:lpstr>Sự thật cuối cùng (quan trọng nhất)</vt:lpstr>
      <vt:lpstr>Nguyên lý cơ bản của trí nhớ</vt:lpstr>
      <vt:lpstr>Hệ nhớ</vt:lpstr>
      <vt:lpstr>Các yếu tố giúp hình tượng hoá tốt</vt:lpstr>
      <vt:lpstr>Hệ nhớ cơ bản</vt:lpstr>
      <vt:lpstr>Hệ số - hình</vt:lpstr>
      <vt:lpstr>Luyện tập</vt:lpstr>
      <vt:lpstr>Luyện tập</vt:lpstr>
      <vt:lpstr>Bài tập “Phòng La Mã”</vt:lpstr>
      <vt:lpstr>Thảo luận</vt:lpstr>
      <vt:lpstr>Tài liệu tham khảo</vt:lpstr>
    </vt:vector>
  </TitlesOfParts>
  <Company>106/5A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Hung</cp:lastModifiedBy>
  <cp:revision>1798</cp:revision>
  <dcterms:created xsi:type="dcterms:W3CDTF">2009-02-10T14:11:16Z</dcterms:created>
  <dcterms:modified xsi:type="dcterms:W3CDTF">2014-09-10T04:11:48Z</dcterms:modified>
</cp:coreProperties>
</file>