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5"/>
  </p:handoutMasterIdLst>
  <p:sldIdLst>
    <p:sldId id="256" r:id="rId2"/>
    <p:sldId id="288" r:id="rId3"/>
    <p:sldId id="342" r:id="rId4"/>
    <p:sldId id="343" r:id="rId5"/>
    <p:sldId id="344" r:id="rId6"/>
    <p:sldId id="345" r:id="rId7"/>
    <p:sldId id="359" r:id="rId8"/>
    <p:sldId id="361" r:id="rId9"/>
    <p:sldId id="356" r:id="rId10"/>
    <p:sldId id="362" r:id="rId11"/>
    <p:sldId id="363" r:id="rId12"/>
    <p:sldId id="352" r:id="rId13"/>
    <p:sldId id="353" r:id="rId14"/>
    <p:sldId id="357" r:id="rId15"/>
    <p:sldId id="358" r:id="rId16"/>
    <p:sldId id="365" r:id="rId17"/>
    <p:sldId id="372" r:id="rId18"/>
    <p:sldId id="373" r:id="rId19"/>
    <p:sldId id="332" r:id="rId20"/>
    <p:sldId id="366" r:id="rId21"/>
    <p:sldId id="347" r:id="rId22"/>
    <p:sldId id="348" r:id="rId23"/>
    <p:sldId id="349" r:id="rId24"/>
    <p:sldId id="350" r:id="rId25"/>
    <p:sldId id="351" r:id="rId26"/>
    <p:sldId id="374" r:id="rId27"/>
    <p:sldId id="370" r:id="rId28"/>
    <p:sldId id="367" r:id="rId29"/>
    <p:sldId id="369" r:id="rId30"/>
    <p:sldId id="368" r:id="rId31"/>
    <p:sldId id="333" r:id="rId32"/>
    <p:sldId id="257" r:id="rId33"/>
    <p:sldId id="27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660"/>
  </p:normalViewPr>
  <p:slideViewPr>
    <p:cSldViewPr>
      <p:cViewPr varScale="1">
        <p:scale>
          <a:sx n="108" d="100"/>
          <a:sy n="108" d="100"/>
        </p:scale>
        <p:origin x="72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56"/>
    </p:cViewPr>
  </p:sorterViewPr>
  <p:notesViewPr>
    <p:cSldViewPr>
      <p:cViewPr varScale="1">
        <p:scale>
          <a:sx n="64" d="100"/>
          <a:sy n="64" d="100"/>
        </p:scale>
        <p:origin x="-19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6515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46514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2551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92550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2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62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3562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ti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816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ent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 algn="ctr">
              <a:buFont typeface="Wingdings" pitchFamily="2" charset="2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Font typeface="Wingdings" pitchFamily="2" charset="2"/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165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>
              <a:buFont typeface="Wingdings" pitchFamily="2" charset="2"/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Wingdings" pitchFamily="2" charset="2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2" r:id="rId4"/>
    <p:sldLayoutId id="2147483666" r:id="rId5"/>
    <p:sldLayoutId id="2147483664" r:id="rId6"/>
    <p:sldLayoutId id="2147483661" r:id="rId7"/>
    <p:sldLayoutId id="2147483660" r:id="rId8"/>
    <p:sldLayoutId id="2147483662" r:id="rId9"/>
    <p:sldLayoutId id="2147483665" r:id="rId10"/>
    <p:sldLayoutId id="2147483670" r:id="rId11"/>
    <p:sldLayoutId id="2147483667" r:id="rId12"/>
    <p:sldLayoutId id="2147483663" r:id="rId13"/>
    <p:sldLayoutId id="2147483671" r:id="rId14"/>
    <p:sldLayoutId id="2147483668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69" r:id="rId21"/>
    <p:sldLayoutId id="2147483656" r:id="rId22"/>
    <p:sldLayoutId id="2147483657" r:id="rId23"/>
    <p:sldLayoutId id="2147483658" r:id="rId24"/>
    <p:sldLayoutId id="2147483659" r:id="rId2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phuonglamcs.com/relax/presentations/" TargetMode="Externa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 techniques – P2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a champion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Presenter: PhuongNQK</a:t>
            </a:r>
            <a:endParaRPr lang="en-US"/>
          </a:p>
        </p:txBody>
      </p:sp>
      <p:pic>
        <p:nvPicPr>
          <p:cNvPr id="1026" name="Picture 2" descr="http://mindofmyown.org.uk/wp-content/uploads/2013/09/Champions-Celebratio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33400"/>
            <a:ext cx="4267200" cy="42672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indofmyown.org.uk/wp-content/uploads/2013/09/Champions-Celebratio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81100"/>
            <a:ext cx="2438400" cy="2438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 to get out of bad states?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2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Mind -&gt; Actions -&gt; Results</a:t>
            </a:r>
            <a:r>
              <a:rPr lang="en-US" sz="5400" smtClean="0">
                <a:solidFill>
                  <a:srgbClr val="0070C0"/>
                </a:solidFill>
              </a:rPr>
              <a:t>.</a:t>
            </a:r>
            <a:r>
              <a:rPr lang="en-US" sz="5400" smtClean="0"/>
              <a:t> When your results are </a:t>
            </a:r>
            <a:r>
              <a:rPr lang="en-US" sz="5400" smtClean="0"/>
              <a:t>no longer </a:t>
            </a:r>
            <a:r>
              <a:rPr lang="en-US" sz="5400" smtClean="0"/>
              <a:t>as expected, you need to build up </a:t>
            </a:r>
            <a:r>
              <a:rPr lang="en-US" sz="5400" smtClean="0"/>
              <a:t>new better routines in your mind and actions. 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85011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build up a new routine?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14400" y="1615619"/>
            <a:ext cx="7543800" cy="4708981"/>
            <a:chOff x="914400" y="1615619"/>
            <a:chExt cx="7543800" cy="4708981"/>
          </a:xfrm>
        </p:grpSpPr>
        <p:grpSp>
          <p:nvGrpSpPr>
            <p:cNvPr id="10" name="Group 9"/>
            <p:cNvGrpSpPr/>
            <p:nvPr/>
          </p:nvGrpSpPr>
          <p:grpSpPr>
            <a:xfrm>
              <a:off x="914400" y="1615619"/>
              <a:ext cx="7543800" cy="4708981"/>
              <a:chOff x="1340364" y="1420495"/>
              <a:chExt cx="7543800" cy="470898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340364" y="1420495"/>
                <a:ext cx="3688831" cy="470898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en-US" sz="30000" b="1" spc="-150" smtClean="0">
                    <a:ln w="11430"/>
                    <a:gradFill>
                      <a:gsLst>
                        <a:gs pos="0">
                          <a:srgbClr val="0070C0"/>
                        </a:gs>
                        <a:gs pos="5600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8100000" scaled="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Agency FB" panose="020B0503020202020204" pitchFamily="34" charset="0"/>
                  </a:rPr>
                  <a:t>3R</a:t>
                </a:r>
                <a:endParaRPr lang="en-US" sz="30000" b="1" cap="none" spc="-150" dirty="0">
                  <a:ln w="11430"/>
                  <a:gradFill>
                    <a:gsLst>
                      <a:gs pos="0">
                        <a:srgbClr val="0070C0"/>
                      </a:gs>
                      <a:gs pos="56000">
                        <a:srgbClr val="FFFF00"/>
                      </a:gs>
                      <a:gs pos="100000">
                        <a:srgbClr val="FF0000"/>
                      </a:gs>
                    </a:gsLst>
                    <a:lin ang="8100000" scaled="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922726" y="2122302"/>
                <a:ext cx="33518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smtClean="0">
                    <a:solidFill>
                      <a:srgbClr val="0070C0"/>
                    </a:solidFill>
                  </a:rPr>
                  <a:t>ecognize</a:t>
                </a:r>
              </a:p>
              <a:p>
                <a:r>
                  <a:rPr lang="en-US" smtClean="0"/>
                  <a:t>your current ways of doing things</a:t>
                </a:r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922726" y="3303234"/>
                <a:ext cx="36576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smtClean="0">
                    <a:solidFill>
                      <a:srgbClr val="0070C0"/>
                    </a:solidFill>
                  </a:rPr>
                  <a:t>efocus</a:t>
                </a:r>
              </a:p>
              <a:p>
                <a:r>
                  <a:rPr lang="en-US" smtClean="0"/>
                  <a:t>on </a:t>
                </a:r>
                <a:r>
                  <a:rPr lang="en-US"/>
                  <a:t>on some goal(s) of </a:t>
                </a:r>
                <a:r>
                  <a:rPr lang="en-US" smtClean="0"/>
                  <a:t>improvements</a:t>
                </a:r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922728" y="4401548"/>
                <a:ext cx="39614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smtClean="0">
                    <a:solidFill>
                      <a:srgbClr val="0070C0"/>
                    </a:solidFill>
                  </a:rPr>
                  <a:t>eprogram</a:t>
                </a:r>
              </a:p>
              <a:p>
                <a:r>
                  <a:rPr lang="en-US"/>
                  <a:t>your mind to follow </a:t>
                </a:r>
                <a:r>
                  <a:rPr lang="en-US" smtClean="0"/>
                  <a:t>new better routines</a:t>
                </a:r>
                <a:endParaRPr lang="en-US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2210" y="2238120"/>
              <a:ext cx="792506" cy="593616"/>
            </a:xfrm>
            <a:prstGeom prst="rect">
              <a:avLst/>
            </a:prstGeom>
          </p:spPr>
        </p:pic>
        <p:pic>
          <p:nvPicPr>
            <p:cNvPr id="4100" name="Picture 4" descr="https://encrypted-tbn1.gstatic.com/images?q=tbn:ANd9GcTEaWU-n5LjRzsns4LC2ZeNUj_NEocRYs9Bf_z-DoKFUlgeh2FSI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3498358"/>
              <a:ext cx="1028700" cy="576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7108" y="4566388"/>
              <a:ext cx="655022" cy="650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917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R</a:t>
            </a:r>
            <a:r>
              <a:rPr lang="en-US" smtClean="0"/>
              <a:t>ecognize current routines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do you do it now?</a:t>
            </a:r>
          </a:p>
          <a:p>
            <a:r>
              <a:rPr lang="en-US" smtClean="0"/>
              <a:t>What is wrong with the current routine?</a:t>
            </a:r>
          </a:p>
          <a:p>
            <a:r>
              <a:rPr lang="en-US" smtClean="0"/>
              <a:t>You can change your mind only if you have a real need for a better mind. So, are you sure you want a better routine?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709579"/>
            <a:ext cx="1981200" cy="14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FF00"/>
                </a:solidFill>
              </a:rPr>
              <a:t>R</a:t>
            </a:r>
            <a:r>
              <a:rPr lang="en-US" smtClean="0"/>
              <a:t>efocus on some improvement goal(s)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Refocus is </a:t>
            </a:r>
            <a:r>
              <a:rPr lang="en-US" b="1" smtClean="0">
                <a:solidFill>
                  <a:srgbClr val="0070C0"/>
                </a:solidFill>
              </a:rPr>
              <a:t>NOT</a:t>
            </a:r>
            <a:r>
              <a:rPr lang="en-US" smtClean="0"/>
              <a:t> fool yourself</a:t>
            </a:r>
          </a:p>
          <a:p>
            <a:r>
              <a:rPr lang="en-US" smtClean="0"/>
              <a:t>Refocus = pay attention to something else</a:t>
            </a:r>
          </a:p>
          <a:p>
            <a:r>
              <a:rPr lang="en-US" smtClean="0"/>
              <a:t>Refocus on</a:t>
            </a:r>
          </a:p>
          <a:p>
            <a:pPr lvl="1"/>
            <a:r>
              <a:rPr lang="en-US" smtClean="0"/>
              <a:t>A reasonably better target result</a:t>
            </a:r>
          </a:p>
          <a:p>
            <a:pPr lvl="1"/>
            <a:r>
              <a:rPr lang="en-US"/>
              <a:t>N</a:t>
            </a:r>
            <a:r>
              <a:rPr lang="en-US" smtClean="0"/>
              <a:t>ecessary facts leading to the result</a:t>
            </a:r>
          </a:p>
          <a:p>
            <a:pPr lvl="1"/>
            <a:r>
              <a:rPr lang="en-US" smtClean="0"/>
              <a:t>How to fix a mistake (rather than the mistake)</a:t>
            </a:r>
            <a:endParaRPr lang="en-US"/>
          </a:p>
        </p:txBody>
      </p:sp>
      <p:pic>
        <p:nvPicPr>
          <p:cNvPr id="4" name="Picture 4" descr="https://encrypted-tbn1.gstatic.com/images?q=tbn:ANd9GcTEaWU-n5LjRzsns4LC2ZeNUj_NEocRYs9Bf_z-DoKFUlgeh2FSI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091684"/>
            <a:ext cx="2438400" cy="136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3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R</a:t>
            </a:r>
            <a:r>
              <a:rPr lang="en-US" smtClean="0"/>
              <a:t>eprogram new </a:t>
            </a:r>
            <a:r>
              <a:rPr lang="en-US" smtClean="0">
                <a:solidFill>
                  <a:srgbClr val="FFFF00"/>
                </a:solidFill>
              </a:rPr>
              <a:t>r</a:t>
            </a:r>
            <a:r>
              <a:rPr lang="en-US" smtClean="0"/>
              <a:t>outines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Action routines come from mind routines</a:t>
            </a:r>
          </a:p>
          <a:p>
            <a:r>
              <a:rPr lang="en-US" smtClean="0"/>
              <a:t>Common bad routines</a:t>
            </a:r>
          </a:p>
          <a:p>
            <a:pPr lvl="1"/>
            <a:r>
              <a:rPr lang="en-US"/>
              <a:t>Focus </a:t>
            </a:r>
            <a:r>
              <a:rPr lang="en-US" smtClean="0"/>
              <a:t>on successes less than enough</a:t>
            </a:r>
            <a:endParaRPr lang="en-US"/>
          </a:p>
          <a:p>
            <a:pPr lvl="1"/>
            <a:r>
              <a:rPr lang="en-US" smtClean="0"/>
              <a:t>Overstate mistakes</a:t>
            </a:r>
          </a:p>
          <a:p>
            <a:pPr lvl="1"/>
            <a:r>
              <a:rPr lang="en-US" smtClean="0"/>
              <a:t>Regret past experiences</a:t>
            </a:r>
          </a:p>
          <a:p>
            <a:pPr lvl="1"/>
            <a:r>
              <a:rPr lang="en-US" smtClean="0"/>
              <a:t>Simply tell yourself that you won’t repeat a mistake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0" y="5105400"/>
            <a:ext cx="1524000" cy="15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2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R</a:t>
            </a:r>
            <a:r>
              <a:rPr lang="en-US" smtClean="0"/>
              <a:t>eprogram new </a:t>
            </a:r>
            <a:r>
              <a:rPr lang="en-US" smtClean="0">
                <a:solidFill>
                  <a:srgbClr val="FFFF00"/>
                </a:solidFill>
              </a:rPr>
              <a:t>r</a:t>
            </a:r>
            <a:r>
              <a:rPr lang="en-US" smtClean="0"/>
              <a:t>outines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Recommended routines</a:t>
            </a:r>
          </a:p>
          <a:p>
            <a:pPr lvl="1"/>
            <a:r>
              <a:rPr lang="en-US" smtClean="0"/>
              <a:t>Review your successes so that you’ll repeat them</a:t>
            </a:r>
            <a:endParaRPr lang="en-US"/>
          </a:p>
          <a:p>
            <a:pPr lvl="1"/>
            <a:r>
              <a:rPr lang="en-US" smtClean="0"/>
              <a:t>Review your mistakes / past experiences and develop a strategy to fix them (You can only avoid a mistake by knowing how to fix it, not by simply thinking you won’t make it again)</a:t>
            </a:r>
          </a:p>
          <a:p>
            <a:r>
              <a:rPr lang="en-US" smtClean="0"/>
              <a:t>21 -&gt; 28 tries is required to form a new routine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0" y="5105400"/>
            <a:ext cx="1524000" cy="15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9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It sounds worth a try. But I want to build the </a:t>
            </a:r>
            <a:r>
              <a:rPr lang="en-US" smtClean="0">
                <a:solidFill>
                  <a:srgbClr val="0070C0"/>
                </a:solidFill>
              </a:rPr>
              <a:t>best</a:t>
            </a:r>
            <a:r>
              <a:rPr lang="en-US" smtClean="0"/>
              <a:t>, </a:t>
            </a:r>
            <a:r>
              <a:rPr lang="en-US"/>
              <a:t>not </a:t>
            </a:r>
            <a:r>
              <a:rPr lang="en-US"/>
              <a:t>just </a:t>
            </a:r>
            <a:r>
              <a:rPr lang="en-US" smtClean="0"/>
              <a:t>better, routines. Is it possible with 3R?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1000126" cy="996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59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Well, to be the best, you also need the mindset of a champion.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 essentials of a </a:t>
            </a:r>
            <a:r>
              <a:rPr lang="en-US" smtClean="0"/>
              <a:t>champion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0379" y="3477899"/>
            <a:ext cx="412324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spc="50" dirty="0" smtClean="0">
                <a:ln w="11430"/>
                <a:gradFill>
                  <a:gsLst>
                    <a:gs pos="0">
                      <a:srgbClr val="0070C0"/>
                    </a:gs>
                    <a:gs pos="56000">
                      <a:srgbClr val="FFFF00"/>
                    </a:gs>
                    <a:gs pos="100000">
                      <a:srgbClr val="FF0000"/>
                    </a:gs>
                  </a:gsLst>
                  <a:lin ang="8100000" scaled="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CHAMP</a:t>
            </a:r>
            <a:endParaRPr lang="en-US" sz="9600" b="1" cap="none" spc="50" dirty="0">
              <a:ln w="11430"/>
              <a:gradFill>
                <a:gsLst>
                  <a:gs pos="0">
                    <a:srgbClr val="0070C0"/>
                  </a:gs>
                  <a:gs pos="56000">
                    <a:srgbClr val="FFFF00"/>
                  </a:gs>
                  <a:gs pos="100000">
                    <a:srgbClr val="FF0000"/>
                  </a:gs>
                </a:gsLst>
                <a:lin ang="8100000" scaled="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515876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oncentration</a:t>
            </a:r>
            <a:endParaRPr lang="en-US" dirty="0"/>
          </a:p>
        </p:txBody>
      </p:sp>
      <p:cxnSp>
        <p:nvCxnSpPr>
          <p:cNvPr id="5" name="Straight Arrow Connector 4"/>
          <p:cNvCxnSpPr>
            <a:endCxn id="4" idx="0"/>
          </p:cNvCxnSpPr>
          <p:nvPr/>
        </p:nvCxnSpPr>
        <p:spPr>
          <a:xfrm rot="10800000" flipV="1">
            <a:off x="2286000" y="4777764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463564"/>
            <a:ext cx="1029164" cy="848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H="1">
            <a:off x="4459811" y="4777764"/>
            <a:ext cx="1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0" y="4831104"/>
            <a:ext cx="381000" cy="32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505200" y="3270581"/>
            <a:ext cx="152400" cy="592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8" idx="2"/>
          </p:cNvCxnSpPr>
          <p:nvPr/>
        </p:nvCxnSpPr>
        <p:spPr>
          <a:xfrm flipV="1">
            <a:off x="5415349" y="3287399"/>
            <a:ext cx="190039" cy="575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2918067"/>
            <a:ext cx="175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igh confidence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4273" y="5158764"/>
            <a:ext cx="191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A</a:t>
            </a:r>
            <a:r>
              <a:rPr lang="en-US" smtClean="0"/>
              <a:t>ction plan to win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7152" y="2918067"/>
            <a:ext cx="205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ental discipline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30124" y="514039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articipate competitively</a:t>
            </a:r>
            <a:endParaRPr lang="en-US" dirty="0"/>
          </a:p>
        </p:txBody>
      </p:sp>
      <p:pic>
        <p:nvPicPr>
          <p:cNvPr id="1026" name="Picture 2" descr="http://chrislocurto.com/wp-content/uploads/2014/03/Action-Plan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998" y="5539764"/>
            <a:ext cx="1124202" cy="953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eelthebest.files.wordpress.com/2013/11/self-confidenc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t="7468" r="9390" b="22133"/>
          <a:stretch/>
        </p:blipFill>
        <p:spPr bwMode="auto">
          <a:xfrm>
            <a:off x="2916561" y="1577364"/>
            <a:ext cx="1254406" cy="1379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ugup.info/appimg/Yoga/Omkarasan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138" y="1424964"/>
            <a:ext cx="1111062" cy="1558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mawebline.org/ontarget/wp-content/uploads/2013/07/competitive-advantage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172" y="5692164"/>
            <a:ext cx="1395952" cy="937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47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Introduce you to</a:t>
            </a:r>
          </a:p>
          <a:p>
            <a:pPr lvl="1"/>
            <a:r>
              <a:rPr lang="en-US" smtClean="0"/>
              <a:t>3 principles of mind</a:t>
            </a:r>
          </a:p>
          <a:p>
            <a:pPr lvl="1"/>
            <a:r>
              <a:rPr lang="en-US" smtClean="0"/>
              <a:t>4 basic states of mind</a:t>
            </a:r>
          </a:p>
          <a:p>
            <a:pPr lvl="1"/>
            <a:r>
              <a:rPr lang="en-US" smtClean="0"/>
              <a:t>3 simple steps to build up new routines in mind</a:t>
            </a:r>
          </a:p>
          <a:p>
            <a:pPr lvl="1"/>
            <a:r>
              <a:rPr lang="en-US" smtClean="0"/>
              <a:t>5 essentials of a champion</a:t>
            </a:r>
          </a:p>
          <a:p>
            <a:r>
              <a:rPr lang="en-US" smtClean="0"/>
              <a:t>Show you how to apply that to</a:t>
            </a:r>
          </a:p>
          <a:p>
            <a:pPr lvl="1"/>
            <a:r>
              <a:rPr lang="en-US" smtClean="0"/>
              <a:t>Playing fuss ball</a:t>
            </a:r>
          </a:p>
          <a:p>
            <a:pPr lvl="1"/>
            <a:r>
              <a:rPr lang="en-US" smtClean="0"/>
              <a:t>Being a better developer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 </a:t>
            </a:r>
            <a:r>
              <a:rPr lang="en-US">
                <a:solidFill>
                  <a:srgbClr val="FFFF00"/>
                </a:solidFill>
              </a:rPr>
              <a:t>C</a:t>
            </a:r>
            <a:r>
              <a:rPr lang="en-US"/>
              <a:t>oncentration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 what?</a:t>
            </a:r>
          </a:p>
          <a:p>
            <a:pPr lvl="1"/>
            <a:r>
              <a:rPr lang="en-US" smtClean="0"/>
              <a:t>What you have</a:t>
            </a:r>
          </a:p>
          <a:p>
            <a:pPr lvl="1"/>
            <a:r>
              <a:rPr lang="en-US" smtClean="0"/>
              <a:t>The process, i.e. what-to-do, </a:t>
            </a:r>
            <a:br>
              <a:rPr lang="en-US" smtClean="0"/>
            </a:br>
            <a:r>
              <a:rPr lang="en-US" smtClean="0"/>
              <a:t>leading to the expected results</a:t>
            </a:r>
          </a:p>
          <a:p>
            <a:pPr lvl="1"/>
            <a:r>
              <a:rPr lang="en-US" smtClean="0"/>
              <a:t>How to fix past mistakes</a:t>
            </a:r>
          </a:p>
          <a:p>
            <a:r>
              <a:rPr lang="en-US" smtClean="0"/>
              <a:t>Not on what?</a:t>
            </a:r>
          </a:p>
          <a:p>
            <a:pPr lvl="1"/>
            <a:r>
              <a:rPr lang="en-US" smtClean="0"/>
              <a:t>What you don’t have</a:t>
            </a:r>
          </a:p>
          <a:p>
            <a:pPr lvl="1"/>
            <a:r>
              <a:rPr lang="en-US" smtClean="0"/>
              <a:t>Mistakes that you should avoid</a:t>
            </a:r>
            <a:endParaRPr lang="en-US"/>
          </a:p>
        </p:txBody>
      </p:sp>
      <p:pic>
        <p:nvPicPr>
          <p:cNvPr id="1028" name="Picture 4" descr="https://encrypted-tbn1.gstatic.com/images?q=tbn:ANd9GcTpK6v7eQda31cKRyyJJuNL3eExBYI0MyZkge7GHw1eHKLAqp9k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63" y="3943352"/>
            <a:ext cx="2447383" cy="1809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1.gstatic.com/images?q=tbn:ANd9GcTtRNu-zIBHyDpkPk4nTCkG7XlbekQ_AvkFPGSHUqAMKXCI1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63" y="1905000"/>
            <a:ext cx="2447382" cy="1809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4762" y="5797017"/>
            <a:ext cx="2444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Multi-focuses are distracting</a:t>
            </a:r>
            <a:endParaRPr lang="en-US" sz="1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4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2- </a:t>
            </a:r>
            <a:r>
              <a:rPr lang="en-US" smtClean="0">
                <a:solidFill>
                  <a:srgbClr val="FFFF00"/>
                </a:solidFill>
              </a:rPr>
              <a:t>H</a:t>
            </a:r>
            <a:r>
              <a:rPr lang="en-US" smtClean="0"/>
              <a:t>igh confidence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what?</a:t>
            </a:r>
          </a:p>
          <a:p>
            <a:pPr lvl="1"/>
            <a:r>
              <a:rPr lang="en-US" smtClean="0"/>
              <a:t>Setting your target results</a:t>
            </a:r>
          </a:p>
          <a:p>
            <a:pPr lvl="1"/>
            <a:r>
              <a:rPr lang="en-US" smtClean="0"/>
              <a:t>The process leading to the results</a:t>
            </a:r>
          </a:p>
          <a:p>
            <a:pPr lvl="1"/>
            <a:r>
              <a:rPr lang="en-US" smtClean="0"/>
              <a:t>Your ability to repeat your successes</a:t>
            </a:r>
          </a:p>
          <a:p>
            <a:r>
              <a:rPr lang="en-US" smtClean="0"/>
              <a:t>Not in what?</a:t>
            </a:r>
          </a:p>
          <a:p>
            <a:pPr lvl="1"/>
            <a:r>
              <a:rPr lang="en-US" smtClean="0"/>
              <a:t>The results</a:t>
            </a:r>
          </a:p>
          <a:p>
            <a:pPr lvl="1"/>
            <a:r>
              <a:rPr lang="en-US" smtClean="0"/>
              <a:t>Success is a luck</a:t>
            </a:r>
          </a:p>
          <a:p>
            <a:r>
              <a:rPr lang="en-US" smtClean="0"/>
              <a:t>100% or 0%</a:t>
            </a:r>
            <a:endParaRPr lang="en-US"/>
          </a:p>
        </p:txBody>
      </p:sp>
      <p:pic>
        <p:nvPicPr>
          <p:cNvPr id="2050" name="Picture 2" descr="https://encrypted-tbn0.gstatic.com/images?q=tbn:ANd9GcT7g61XWfzu1kmkdPdz1fTQTCM-Cfnyc0dZFVRpySH6vJZYBT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4191000"/>
            <a:ext cx="3016250" cy="1809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80000" y="6017697"/>
            <a:ext cx="301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2060"/>
                </a:solidFill>
              </a:rPr>
              <a:t>We always need confidence</a:t>
            </a:r>
            <a:endParaRPr lang="en-US" sz="1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17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3- </a:t>
            </a:r>
            <a:r>
              <a:rPr lang="en-US" smtClean="0">
                <a:solidFill>
                  <a:srgbClr val="FFFF00"/>
                </a:solidFill>
              </a:rPr>
              <a:t>A</a:t>
            </a:r>
            <a:r>
              <a:rPr lang="en-US" smtClean="0"/>
              <a:t>ction plan to win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Define your target results</a:t>
            </a:r>
          </a:p>
          <a:p>
            <a:r>
              <a:rPr lang="en-US" smtClean="0"/>
              <a:t>Analyze effective steps leading to the results</a:t>
            </a:r>
          </a:p>
          <a:p>
            <a:r>
              <a:rPr lang="en-US" smtClean="0"/>
              <a:t>Analyze ineffective steps </a:t>
            </a:r>
          </a:p>
          <a:p>
            <a:pPr lvl="1"/>
            <a:r>
              <a:rPr lang="en-US" smtClean="0"/>
              <a:t>What were wrong with the underlying thoughts?</a:t>
            </a:r>
          </a:p>
          <a:p>
            <a:pPr lvl="1"/>
            <a:r>
              <a:rPr lang="en-US" smtClean="0"/>
              <a:t>How to fix them?</a:t>
            </a:r>
          </a:p>
          <a:p>
            <a:pPr lvl="1"/>
            <a:r>
              <a:rPr lang="en-US" smtClean="0"/>
              <a:t>Turn the fixes into new effective steps</a:t>
            </a:r>
          </a:p>
          <a:p>
            <a:r>
              <a:rPr lang="en-US" smtClean="0"/>
              <a:t>Realize your plan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572000" y="4800600"/>
            <a:ext cx="4114800" cy="1905000"/>
            <a:chOff x="2514600" y="4876800"/>
            <a:chExt cx="4114800" cy="1905000"/>
          </a:xfrm>
        </p:grpSpPr>
        <p:pic>
          <p:nvPicPr>
            <p:cNvPr id="3074" name="Picture 2" descr="http://www.kathyennis.co.uk/wp-content/uploads/2011/10/action-pla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9" r="7722" b="26000"/>
            <a:stretch/>
          </p:blipFill>
          <p:spPr bwMode="auto">
            <a:xfrm>
              <a:off x="2514600" y="4876800"/>
              <a:ext cx="4114800" cy="13817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743200" y="6258580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006600"/>
                  </a:solidFill>
                </a:rPr>
                <a:t>A good plan contains target results and effective steps to achieve those results</a:t>
              </a:r>
              <a:endParaRPr lang="en-US" sz="1400" b="1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0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4- </a:t>
            </a:r>
            <a:r>
              <a:rPr lang="en-US" smtClean="0">
                <a:solidFill>
                  <a:srgbClr val="FFFF00"/>
                </a:solidFill>
              </a:rPr>
              <a:t>M</a:t>
            </a:r>
            <a:r>
              <a:rPr lang="en-US" smtClean="0"/>
              <a:t>ental discipline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Desire to self-improve</a:t>
            </a:r>
          </a:p>
          <a:p>
            <a:pPr lvl="1"/>
            <a:r>
              <a:rPr lang="en-US" smtClean="0"/>
              <a:t>“I want to be better. What should I do?”</a:t>
            </a:r>
          </a:p>
          <a:p>
            <a:r>
              <a:rPr lang="en-US" smtClean="0"/>
              <a:t>Do what you promise to</a:t>
            </a:r>
          </a:p>
          <a:p>
            <a:r>
              <a:rPr lang="en-US" smtClean="0"/>
              <a:t>Be responsible for your own failures</a:t>
            </a:r>
          </a:p>
          <a:p>
            <a:r>
              <a:rPr lang="en-US" smtClean="0"/>
              <a:t>Accept your own mistakes, analyze them and </a:t>
            </a:r>
            <a:r>
              <a:rPr lang="en-US" smtClean="0"/>
              <a:t>willingly seek </a:t>
            </a:r>
            <a:r>
              <a:rPr lang="en-US" smtClean="0"/>
              <a:t>help </a:t>
            </a:r>
            <a:r>
              <a:rPr lang="en-US"/>
              <a:t>for </a:t>
            </a:r>
            <a:r>
              <a:rPr lang="en-US" smtClean="0"/>
              <a:t>fixing them</a:t>
            </a:r>
          </a:p>
          <a:p>
            <a:r>
              <a:rPr lang="en-US" smtClean="0"/>
              <a:t>Be more stable in your thoughts and actions</a:t>
            </a:r>
          </a:p>
          <a:p>
            <a:r>
              <a:rPr lang="en-US" smtClean="0"/>
              <a:t>No wait and see, just start to do!</a:t>
            </a:r>
          </a:p>
          <a:p>
            <a:endParaRPr lang="en-US"/>
          </a:p>
        </p:txBody>
      </p:sp>
      <p:pic>
        <p:nvPicPr>
          <p:cNvPr id="4" name="Picture 6" descr="http://mugup.info/appimg/Yoga/Omkarasan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76400"/>
            <a:ext cx="1111062" cy="1558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56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5- </a:t>
            </a:r>
            <a:r>
              <a:rPr lang="en-US" smtClean="0">
                <a:solidFill>
                  <a:srgbClr val="FFFF00"/>
                </a:solidFill>
              </a:rPr>
              <a:t>P</a:t>
            </a:r>
            <a:r>
              <a:rPr lang="en-US" smtClean="0"/>
              <a:t>articipate competitively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Desire to win</a:t>
            </a:r>
          </a:p>
          <a:p>
            <a:r>
              <a:rPr lang="en-US" smtClean="0"/>
              <a:t>Take work / competition </a:t>
            </a:r>
            <a:r>
              <a:rPr lang="en-US"/>
              <a:t>as a </a:t>
            </a:r>
            <a:r>
              <a:rPr lang="en-US" smtClean="0"/>
              <a:t>win-win game</a:t>
            </a:r>
            <a:endParaRPr lang="en-US"/>
          </a:p>
          <a:p>
            <a:pPr lvl="1"/>
            <a:r>
              <a:rPr lang="en-US" sz="2600" smtClean="0"/>
              <a:t>“I want to raise the level of the </a:t>
            </a:r>
            <a:r>
              <a:rPr lang="en-US" sz="2600"/>
              <a:t>game</a:t>
            </a:r>
            <a:r>
              <a:rPr lang="en-US" sz="2600" smtClean="0"/>
              <a:t>.”</a:t>
            </a:r>
          </a:p>
          <a:p>
            <a:pPr lvl="1"/>
            <a:r>
              <a:rPr lang="en-US" sz="2600" smtClean="0"/>
              <a:t>One’s </a:t>
            </a:r>
            <a:r>
              <a:rPr lang="en-US" sz="2600"/>
              <a:t>successes become others’ </a:t>
            </a:r>
            <a:r>
              <a:rPr lang="en-US" sz="2600" smtClean="0"/>
              <a:t>motivations</a:t>
            </a:r>
          </a:p>
          <a:p>
            <a:r>
              <a:rPr lang="en-US" smtClean="0"/>
              <a:t>Be active in succeeding</a:t>
            </a:r>
          </a:p>
          <a:p>
            <a:pPr lvl="1"/>
            <a:r>
              <a:rPr lang="en-US" sz="2600" smtClean="0"/>
              <a:t>Properly value your own contributions in your successes</a:t>
            </a:r>
          </a:p>
          <a:p>
            <a:r>
              <a:rPr lang="en-US"/>
              <a:t>Learn from </a:t>
            </a:r>
            <a:r>
              <a:rPr lang="en-US"/>
              <a:t>all </a:t>
            </a:r>
            <a:r>
              <a:rPr lang="en-US" smtClean="0"/>
              <a:t>situations</a:t>
            </a:r>
          </a:p>
          <a:p>
            <a:pPr lvl="1"/>
            <a:r>
              <a:rPr lang="en-US" sz="2600" smtClean="0"/>
              <a:t>Good moves are to be repeated</a:t>
            </a:r>
          </a:p>
          <a:p>
            <a:pPr lvl="1"/>
            <a:r>
              <a:rPr lang="en-US" sz="2600" smtClean="0"/>
              <a:t>Bad moves are to be adjusted</a:t>
            </a:r>
            <a:endParaRPr lang="en-US" sz="2600"/>
          </a:p>
          <a:p>
            <a:r>
              <a:rPr lang="en-US" smtClean="0"/>
              <a:t>Share </a:t>
            </a:r>
            <a:r>
              <a:rPr lang="en-US" smtClean="0"/>
              <a:t>your best experiences</a:t>
            </a:r>
          </a:p>
        </p:txBody>
      </p:sp>
      <p:pic>
        <p:nvPicPr>
          <p:cNvPr id="4" name="Picture 8" descr="http://www.cmawebline.org/ontarget/wp-content/uploads/2013/07/competitive-advantag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42" y="4754564"/>
            <a:ext cx="283737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74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 a champion in your favorite sport, e.g. play fuss </a:t>
            </a:r>
            <a:r>
              <a:rPr lang="en-US" smtClean="0"/>
              <a:t>ball</a:t>
            </a:r>
          </a:p>
          <a:p>
            <a:r>
              <a:rPr lang="en-US"/>
              <a:t>Be a </a:t>
            </a:r>
            <a:r>
              <a:rPr lang="en-US"/>
              <a:t>champion </a:t>
            </a:r>
            <a:r>
              <a:rPr lang="en-US" smtClean="0"/>
              <a:t>at </a:t>
            </a:r>
            <a:r>
              <a:rPr lang="en-US"/>
              <a:t>your work, e.g</a:t>
            </a:r>
            <a:r>
              <a:rPr lang="en-US"/>
              <a:t>. </a:t>
            </a:r>
            <a:r>
              <a:rPr lang="en-US" smtClean="0"/>
              <a:t>a </a:t>
            </a:r>
            <a:r>
              <a:rPr lang="en-US" smtClean="0"/>
              <a:t>developer</a:t>
            </a:r>
          </a:p>
          <a:p>
            <a:r>
              <a:rPr lang="en-US" smtClean="0"/>
              <a:t>Be a champion in any other aspect of life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886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71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Learn from the best to be the best.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3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Between </a:t>
            </a:r>
            <a:r>
              <a:rPr lang="en-US"/>
              <a:t>the best, differences in skills are minor, differences in mindset </a:t>
            </a:r>
            <a:r>
              <a:rPr lang="en-US"/>
              <a:t>are </a:t>
            </a:r>
            <a:r>
              <a:rPr lang="en-US" smtClean="0"/>
              <a:t>vital.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7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 people believe human ability is limited.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1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principles of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Your </a:t>
            </a:r>
            <a:r>
              <a:rPr lang="en-US" dirty="0" smtClean="0"/>
              <a:t>mind is powerful</a:t>
            </a:r>
          </a:p>
          <a:p>
            <a:r>
              <a:rPr lang="en-US" dirty="0" smtClean="0"/>
              <a:t>You can control your mind</a:t>
            </a:r>
          </a:p>
          <a:p>
            <a:r>
              <a:rPr lang="en-US" dirty="0" smtClean="0"/>
              <a:t>You have a choice </a:t>
            </a:r>
            <a:r>
              <a:rPr lang="en-US" smtClean="0"/>
              <a:t>in any situation</a:t>
            </a:r>
            <a:endParaRPr lang="en-US" dirty="0"/>
          </a:p>
        </p:txBody>
      </p:sp>
      <p:pic>
        <p:nvPicPr>
          <p:cNvPr id="1028" name="Picture 4" descr="http://www.mind-sets.com/images/mind-pow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92821"/>
            <a:ext cx="2743200" cy="2877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55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Yes, that may be true.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3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But the </a:t>
            </a:r>
            <a:r>
              <a:rPr lang="en-US" dirty="0"/>
              <a:t>only way to </a:t>
            </a:r>
            <a:r>
              <a:rPr lang="en-US"/>
              <a:t>test </a:t>
            </a:r>
            <a:r>
              <a:rPr lang="en-US" smtClean="0"/>
              <a:t>that limit </a:t>
            </a:r>
            <a:r>
              <a:rPr lang="en-US" dirty="0"/>
              <a:t>is never cease to expand it.</a:t>
            </a:r>
          </a:p>
        </p:txBody>
      </p:sp>
    </p:spTree>
    <p:extLst>
      <p:ext uri="{BB962C8B-B14F-4D97-AF65-F5344CB8AC3E}">
        <p14:creationId xmlns:p14="http://schemas.microsoft.com/office/powerpoint/2010/main" val="216615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Performance </a:t>
            </a:r>
            <a:r>
              <a:rPr lang="en-US" b="1">
                <a:solidFill>
                  <a:srgbClr val="0070C0"/>
                </a:solidFill>
              </a:rPr>
              <a:t>Intelligence at Work: The 5 Essentials to Achieving The Mind of a </a:t>
            </a:r>
            <a:r>
              <a:rPr lang="en-US" b="1" smtClean="0">
                <a:solidFill>
                  <a:srgbClr val="0070C0"/>
                </a:solidFill>
              </a:rPr>
              <a:t>Champion</a:t>
            </a:r>
            <a:r>
              <a:rPr lang="en-US" smtClean="0"/>
              <a:t>, </a:t>
            </a:r>
            <a:r>
              <a:rPr lang="en-US" i="1" smtClean="0"/>
              <a:t>by Julie Ness Bell and Robin Pou</a:t>
            </a:r>
            <a:r>
              <a:rPr lang="en-US" smtClean="0"/>
              <a:t>, </a:t>
            </a:r>
            <a:r>
              <a:rPr lang="en-US" b="1" smtClean="0"/>
              <a:t>McGraw Hill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For more, please visit: </a:t>
            </a:r>
            <a:r>
              <a:rPr lang="en-US">
                <a:hlinkClick r:id="rId2"/>
              </a:rPr>
              <a:t>http://phuonglamcs.com/relax/presentations</a:t>
            </a:r>
            <a:r>
              <a:rPr lang="en-US" smtClean="0">
                <a:hlinkClick r:id="rId2"/>
              </a:rPr>
              <a:t>/</a:t>
            </a:r>
            <a:endParaRPr lang="en-US"/>
          </a:p>
        </p:txBody>
      </p:sp>
      <p:pic>
        <p:nvPicPr>
          <p:cNvPr id="5" name="Picture 2" descr="http://mindofmyown.org.uk/wp-content/uploads/2013/09/Champions-Celebrat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3352800" cy="33528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00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1- Your </a:t>
            </a:r>
            <a:r>
              <a:rPr lang="en-US"/>
              <a:t>mind is powerful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Recall how your body reacts to your thoughts in these experiences</a:t>
            </a:r>
          </a:p>
          <a:p>
            <a:pPr lvl="1"/>
            <a:r>
              <a:rPr lang="en-US" smtClean="0"/>
              <a:t>You have nightmares</a:t>
            </a:r>
          </a:p>
          <a:p>
            <a:pPr lvl="1"/>
            <a:r>
              <a:rPr lang="en-US" smtClean="0"/>
              <a:t>Your fear comes</a:t>
            </a:r>
          </a:p>
          <a:p>
            <a:pPr lvl="1"/>
            <a:r>
              <a:rPr lang="en-US" smtClean="0"/>
              <a:t>You feel in love</a:t>
            </a:r>
          </a:p>
          <a:p>
            <a:pPr lvl="1"/>
            <a:r>
              <a:rPr lang="en-US" smtClean="0"/>
              <a:t>You do homework vs. You take an exam</a:t>
            </a:r>
          </a:p>
          <a:p>
            <a:pPr lvl="1"/>
            <a:r>
              <a:rPr lang="en-US" smtClean="0"/>
              <a:t>Etc.</a:t>
            </a:r>
          </a:p>
          <a:p>
            <a:r>
              <a:rPr lang="en-US" smtClean="0"/>
              <a:t>Now, make a pendulum move by thinking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5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2- You </a:t>
            </a:r>
            <a:r>
              <a:rPr lang="en-US"/>
              <a:t>can control your </a:t>
            </a:r>
            <a:r>
              <a:rPr lang="en-US" smtClean="0"/>
              <a:t>mind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Think about your favorite song</a:t>
            </a:r>
          </a:p>
          <a:p>
            <a:r>
              <a:rPr lang="en-US" smtClean="0"/>
              <a:t>Sing it in your mind</a:t>
            </a:r>
          </a:p>
          <a:p>
            <a:r>
              <a:rPr lang="en-US"/>
              <a:t>Sing it in your </a:t>
            </a:r>
            <a:r>
              <a:rPr lang="en-US" smtClean="0"/>
              <a:t>mind again, but more slowly</a:t>
            </a:r>
          </a:p>
          <a:p>
            <a:r>
              <a:rPr lang="en-US"/>
              <a:t>Sing it in your mind again, but more </a:t>
            </a:r>
            <a:r>
              <a:rPr lang="en-US" smtClean="0"/>
              <a:t>quickly</a:t>
            </a:r>
          </a:p>
          <a:p>
            <a:r>
              <a:rPr lang="en-US" smtClean="0"/>
              <a:t>Again, but change the lyrics</a:t>
            </a:r>
          </a:p>
          <a:p>
            <a:r>
              <a:rPr lang="en-US" smtClean="0"/>
              <a:t>Again, but with a high voice</a:t>
            </a:r>
          </a:p>
          <a:p>
            <a:r>
              <a:rPr lang="en-US" smtClean="0"/>
              <a:t>Etc.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5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3- You </a:t>
            </a:r>
            <a:r>
              <a:rPr lang="en-US"/>
              <a:t>have a choice in </a:t>
            </a:r>
            <a:r>
              <a:rPr lang="en-US" smtClean="0"/>
              <a:t>any situation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Describe a situation when you have no choice</a:t>
            </a:r>
          </a:p>
          <a:p>
            <a:r>
              <a:rPr lang="en-US" smtClean="0"/>
              <a:t>2 basic choices</a:t>
            </a:r>
          </a:p>
          <a:p>
            <a:pPr lvl="1"/>
            <a:r>
              <a:rPr lang="en-US" smtClean="0"/>
              <a:t>Feeling: feel nothing vs. feel something</a:t>
            </a:r>
          </a:p>
          <a:p>
            <a:pPr lvl="1"/>
            <a:r>
              <a:rPr lang="en-US" smtClean="0"/>
              <a:t>Act: do nothing vs. do something</a:t>
            </a:r>
          </a:p>
          <a:p>
            <a:r>
              <a:rPr lang="en-US"/>
              <a:t>Describe </a:t>
            </a:r>
            <a:r>
              <a:rPr lang="en-US" smtClean="0"/>
              <a:t>your unsatisfactory situations</a:t>
            </a:r>
          </a:p>
          <a:p>
            <a:pPr lvl="1"/>
            <a:r>
              <a:rPr lang="en-US" smtClean="0"/>
              <a:t>What were your choices?</a:t>
            </a:r>
          </a:p>
          <a:p>
            <a:pPr lvl="1"/>
            <a:r>
              <a:rPr lang="en-US" smtClean="0"/>
              <a:t>Do you see any better choices now?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9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 basic states of your mind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71241" y="3230940"/>
            <a:ext cx="320151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spc="50" smtClean="0">
                <a:ln w="11430"/>
                <a:gradFill>
                  <a:gsLst>
                    <a:gs pos="0">
                      <a:srgbClr val="0070C0"/>
                    </a:gs>
                    <a:gs pos="56000">
                      <a:srgbClr val="FFFF00"/>
                    </a:gs>
                    <a:gs pos="100000">
                      <a:srgbClr val="FF0000"/>
                    </a:gs>
                  </a:gsLst>
                  <a:lin ang="8100000" scaled="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MIND</a:t>
            </a:r>
            <a:endParaRPr lang="en-US" sz="9600" b="1" cap="none" spc="50" dirty="0">
              <a:ln w="11430"/>
              <a:gradFill>
                <a:gsLst>
                  <a:gs pos="0">
                    <a:srgbClr val="0070C0"/>
                  </a:gs>
                  <a:gs pos="56000">
                    <a:srgbClr val="FFFF00"/>
                  </a:gs>
                  <a:gs pos="100000">
                    <a:srgbClr val="FF0000"/>
                  </a:gs>
                </a:gsLst>
                <a:lin ang="8100000" scaled="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4800600"/>
            <a:ext cx="2343150" cy="1660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800601"/>
            <a:ext cx="2343150" cy="1660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40" name="Picture 16" descr="http://www.aplaceformom.com/blog/wp-content/uploads/2012/10/Be-Determined-to-Handle-An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68815"/>
            <a:ext cx="2343150" cy="1655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88" y="1468815"/>
            <a:ext cx="2343150" cy="1655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304800" y="3110524"/>
            <a:ext cx="28051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70C0"/>
                </a:solidFill>
              </a:rPr>
              <a:t>Monkey on your back</a:t>
            </a:r>
          </a:p>
          <a:p>
            <a:r>
              <a:rPr lang="en-US" sz="1200" smtClean="0"/>
              <a:t>Monkey - </a:t>
            </a:r>
            <a:r>
              <a:rPr lang="en-US" sz="1200" i="1" smtClean="0"/>
              <a:t>the voice in your head </a:t>
            </a:r>
            <a:r>
              <a:rPr lang="en-US" sz="1200" smtClean="0"/>
              <a:t>- reminds you of past failures and tells you that you will make similar failures in the future.</a:t>
            </a:r>
          </a:p>
          <a:p>
            <a:r>
              <a:rPr lang="en-US" sz="1200" b="1" smtClean="0">
                <a:solidFill>
                  <a:srgbClr val="C00000"/>
                </a:solidFill>
              </a:rPr>
              <a:t>=&gt; Throw the monkey away, focus on supportive reality you have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38437" y="4953000"/>
            <a:ext cx="30527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70C0"/>
                </a:solidFill>
              </a:rPr>
              <a:t>Intimidated</a:t>
            </a:r>
          </a:p>
          <a:p>
            <a:r>
              <a:rPr lang="en-US" sz="1200"/>
              <a:t>You exaggerate </a:t>
            </a:r>
            <a:r>
              <a:rPr lang="en-US" sz="1200" smtClean="0"/>
              <a:t>the inconveniences (obstacles, pressures) in the surrounding environment. You exaggerate others’ skills and abilities and underestimate your own ones.</a:t>
            </a:r>
          </a:p>
          <a:p>
            <a:r>
              <a:rPr lang="en-US" sz="1200" b="1" smtClean="0">
                <a:solidFill>
                  <a:srgbClr val="C00000"/>
                </a:solidFill>
              </a:rPr>
              <a:t>=&gt; Face the reality, focus on maximizing your own skills and abilities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4600" y="3538716"/>
            <a:ext cx="2514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70C0"/>
                </a:solidFill>
              </a:rPr>
              <a:t>Natural</a:t>
            </a:r>
          </a:p>
          <a:p>
            <a:r>
              <a:rPr lang="en-US" sz="1200" smtClean="0"/>
              <a:t>You perform at max effectiveness with least effort. You fully believe in your skills and abilities.</a:t>
            </a:r>
          </a:p>
          <a:p>
            <a:r>
              <a:rPr lang="en-US" sz="1200" b="1" smtClean="0">
                <a:solidFill>
                  <a:srgbClr val="C00000"/>
                </a:solidFill>
              </a:rPr>
              <a:t>=&gt; Typically, we are ‘natural’ in 10% of our lives. Increase that number!</a:t>
            </a:r>
            <a:endParaRPr lang="en-US" sz="1200" b="1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5622" y="1633716"/>
            <a:ext cx="2817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70C0"/>
                </a:solidFill>
              </a:rPr>
              <a:t>Determined</a:t>
            </a:r>
          </a:p>
          <a:p>
            <a:r>
              <a:rPr lang="en-US" sz="1200" smtClean="0"/>
              <a:t>You focus on solving your problems. Repeated practice will make determined actions natural.</a:t>
            </a:r>
          </a:p>
          <a:p>
            <a:r>
              <a:rPr lang="en-US" sz="1200" b="1" smtClean="0">
                <a:solidFill>
                  <a:srgbClr val="C00000"/>
                </a:solidFill>
              </a:rPr>
              <a:t>=&gt; Practise regularly with determination</a:t>
            </a:r>
            <a:endParaRPr lang="en-US" sz="1200" b="1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819400" y="2895600"/>
            <a:ext cx="457200" cy="64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35622" y="4513384"/>
            <a:ext cx="531578" cy="51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53000" y="4495800"/>
            <a:ext cx="137160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714441" y="2971800"/>
            <a:ext cx="229159" cy="566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0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basic states of your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List your thoughts </a:t>
            </a:r>
          </a:p>
          <a:p>
            <a:r>
              <a:rPr lang="en-US" smtClean="0"/>
              <a:t>Group them into 4 states</a:t>
            </a:r>
          </a:p>
          <a:p>
            <a:r>
              <a:rPr lang="en-US" smtClean="0"/>
              <a:t>List corresponding actions and their results</a:t>
            </a:r>
          </a:p>
          <a:p>
            <a:r>
              <a:rPr lang="en-US" smtClean="0"/>
              <a:t>Now answer</a:t>
            </a:r>
          </a:p>
          <a:p>
            <a:pPr lvl="1"/>
            <a:r>
              <a:rPr lang="en-US" smtClean="0"/>
              <a:t>Which state(s) consumed most of your time?</a:t>
            </a:r>
          </a:p>
          <a:p>
            <a:pPr lvl="1"/>
            <a:r>
              <a:rPr lang="en-US" smtClean="0"/>
              <a:t>How did each state affect your action results?</a:t>
            </a:r>
          </a:p>
          <a:p>
            <a:pPr lvl="1"/>
            <a:r>
              <a:rPr lang="en-US" smtClean="0"/>
              <a:t>What can you do to focus more resources on Natural and Determined states?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4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Easy to be in bad states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You get a challenge and doubt you can make it</a:t>
            </a:r>
          </a:p>
          <a:p>
            <a:r>
              <a:rPr lang="en-US" smtClean="0"/>
              <a:t>You are afraid to work with a customer that used to complain you for a few times</a:t>
            </a:r>
          </a:p>
          <a:p>
            <a:r>
              <a:rPr lang="en-US" smtClean="0"/>
              <a:t>You are flooded with tasks, you get stressed and your results are getting worse</a:t>
            </a:r>
          </a:p>
          <a:p>
            <a:r>
              <a:rPr lang="en-US" smtClean="0"/>
              <a:t>You are not confident in your ability</a:t>
            </a:r>
          </a:p>
          <a:p>
            <a:r>
              <a:rPr lang="en-US" smtClean="0"/>
              <a:t>You are afraid to lose a competition because you know your competitor is strong</a:t>
            </a:r>
          </a:p>
          <a:p>
            <a:r>
              <a:rPr lang="en-US" smtClean="0"/>
              <a:t>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9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53280</TotalTime>
  <Words>1179</Words>
  <Application>Microsoft Office PowerPoint</Application>
  <PresentationFormat>On-screen Show (4:3)</PresentationFormat>
  <Paragraphs>174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Agency FB</vt:lpstr>
      <vt:lpstr>Arial</vt:lpstr>
      <vt:lpstr>Calibri</vt:lpstr>
      <vt:lpstr>Wingdings</vt:lpstr>
      <vt:lpstr>Office Theme</vt:lpstr>
      <vt:lpstr>Mind techniques – P2</vt:lpstr>
      <vt:lpstr>Goals</vt:lpstr>
      <vt:lpstr>3 principles of mind</vt:lpstr>
      <vt:lpstr>1- Your mind is powerful</vt:lpstr>
      <vt:lpstr>2- You can control your mind</vt:lpstr>
      <vt:lpstr>3- You have a choice in any situation</vt:lpstr>
      <vt:lpstr>4 basic states of your mind</vt:lpstr>
      <vt:lpstr>4 basic states of your mind</vt:lpstr>
      <vt:lpstr>Easy to be in bad states</vt:lpstr>
      <vt:lpstr>What to do to get out of bad states?</vt:lpstr>
      <vt:lpstr>PowerPoint Presentation</vt:lpstr>
      <vt:lpstr>How to build up a new routine?</vt:lpstr>
      <vt:lpstr>Recognize current routines</vt:lpstr>
      <vt:lpstr>Refocus on some improvement goal(s)</vt:lpstr>
      <vt:lpstr>Reprogram new routines</vt:lpstr>
      <vt:lpstr>Reprogram new routines</vt:lpstr>
      <vt:lpstr>PowerPoint Presentation</vt:lpstr>
      <vt:lpstr>PowerPoint Presentation</vt:lpstr>
      <vt:lpstr>5 essentials of a champion</vt:lpstr>
      <vt:lpstr>1- Concentration</vt:lpstr>
      <vt:lpstr>2- High confidence</vt:lpstr>
      <vt:lpstr>3- Action plan to win</vt:lpstr>
      <vt:lpstr>4- Mental discipline</vt:lpstr>
      <vt:lpstr>5- Participate competitively</vt:lpstr>
      <vt:lpstr>Applications</vt:lpstr>
      <vt:lpstr>Q &amp;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>106/5A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Hung</cp:lastModifiedBy>
  <cp:revision>3184</cp:revision>
  <dcterms:created xsi:type="dcterms:W3CDTF">2009-02-10T14:11:16Z</dcterms:created>
  <dcterms:modified xsi:type="dcterms:W3CDTF">2014-10-23T16:11:07Z</dcterms:modified>
</cp:coreProperties>
</file>