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56" r:id="rId2"/>
    <p:sldId id="288" r:id="rId3"/>
    <p:sldId id="330" r:id="rId4"/>
    <p:sldId id="354" r:id="rId5"/>
    <p:sldId id="339" r:id="rId6"/>
    <p:sldId id="338" r:id="rId7"/>
    <p:sldId id="337" r:id="rId8"/>
    <p:sldId id="368" r:id="rId9"/>
    <p:sldId id="365" r:id="rId10"/>
    <p:sldId id="375" r:id="rId11"/>
    <p:sldId id="355" r:id="rId12"/>
    <p:sldId id="356" r:id="rId13"/>
    <p:sldId id="358" r:id="rId14"/>
    <p:sldId id="369" r:id="rId15"/>
    <p:sldId id="353" r:id="rId16"/>
    <p:sldId id="370" r:id="rId17"/>
    <p:sldId id="371" r:id="rId18"/>
    <p:sldId id="366" r:id="rId19"/>
    <p:sldId id="378" r:id="rId20"/>
    <p:sldId id="384" r:id="rId21"/>
    <p:sldId id="349" r:id="rId22"/>
    <p:sldId id="372" r:id="rId23"/>
    <p:sldId id="336" r:id="rId24"/>
    <p:sldId id="385" r:id="rId25"/>
    <p:sldId id="386" r:id="rId26"/>
    <p:sldId id="388" r:id="rId27"/>
    <p:sldId id="389" r:id="rId28"/>
    <p:sldId id="390" r:id="rId29"/>
    <p:sldId id="345" r:id="rId30"/>
    <p:sldId id="360" r:id="rId31"/>
    <p:sldId id="362" r:id="rId32"/>
    <p:sldId id="363" r:id="rId33"/>
    <p:sldId id="391" r:id="rId34"/>
    <p:sldId id="393" r:id="rId35"/>
    <p:sldId id="316" r:id="rId36"/>
    <p:sldId id="392" r:id="rId37"/>
    <p:sldId id="305" r:id="rId38"/>
    <p:sldId id="310" r:id="rId39"/>
    <p:sldId id="343" r:id="rId40"/>
    <p:sldId id="347" r:id="rId41"/>
    <p:sldId id="344" r:id="rId42"/>
    <p:sldId id="348" r:id="rId43"/>
    <p:sldId id="257" r:id="rId44"/>
    <p:sldId id="27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 varScale="1">
        <p:scale>
          <a:sx n="107" d="100"/>
          <a:sy n="107" d="100"/>
        </p:scale>
        <p:origin x="9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3E9FF-D170-40CC-B9BC-BE293F319DEA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F5E7C2-96B5-4063-9D6E-A49525372E02}">
      <dgm:prSet phldrT="[Text]" custT="1"/>
      <dgm:spPr>
        <a:noFill/>
      </dgm:spPr>
      <dgm:t>
        <a:bodyPr/>
        <a:lstStyle/>
        <a:p>
          <a:endParaRPr lang="en-US" sz="3200"/>
        </a:p>
      </dgm:t>
    </dgm:pt>
    <dgm:pt modelId="{C8E6826E-A76D-4048-87E0-AEC181C230C5}" type="parTrans" cxnId="{7F26ABDA-D992-4545-94E0-DCD1030D6CB6}">
      <dgm:prSet/>
      <dgm:spPr/>
      <dgm:t>
        <a:bodyPr/>
        <a:lstStyle/>
        <a:p>
          <a:endParaRPr lang="en-US"/>
        </a:p>
      </dgm:t>
    </dgm:pt>
    <dgm:pt modelId="{4D8D53DA-885E-4024-9BF8-1C0B5B744C67}" type="sibTrans" cxnId="{7F26ABDA-D992-4545-94E0-DCD1030D6CB6}">
      <dgm:prSet/>
      <dgm:spPr/>
      <dgm:t>
        <a:bodyPr/>
        <a:lstStyle/>
        <a:p>
          <a:endParaRPr lang="en-US"/>
        </a:p>
      </dgm:t>
    </dgm:pt>
    <dgm:pt modelId="{034C83C0-7F48-4DE4-9F33-202277035A38}">
      <dgm:prSet phldrT="[Text]"/>
      <dgm:spPr>
        <a:noFill/>
      </dgm:spPr>
      <dgm:t>
        <a:bodyPr/>
        <a:lstStyle/>
        <a:p>
          <a:r>
            <a:rPr lang="en-US" b="1" smtClean="0">
              <a:solidFill>
                <a:srgbClr val="C00000"/>
              </a:solidFill>
            </a:rPr>
            <a:t>CARE &amp; BELIEVE MORE</a:t>
          </a:r>
          <a:endParaRPr lang="en-US" b="1">
            <a:solidFill>
              <a:srgbClr val="C00000"/>
            </a:solidFill>
          </a:endParaRPr>
        </a:p>
      </dgm:t>
    </dgm:pt>
    <dgm:pt modelId="{0A3D6BE3-1694-48E5-BD8A-3656F8E1183A}" type="parTrans" cxnId="{4E073D61-32A8-4E00-A297-DD1575EEB890}">
      <dgm:prSet/>
      <dgm:spPr/>
      <dgm:t>
        <a:bodyPr/>
        <a:lstStyle/>
        <a:p>
          <a:endParaRPr lang="en-US"/>
        </a:p>
      </dgm:t>
    </dgm:pt>
    <dgm:pt modelId="{A5E20415-B256-4B88-8308-95D132B205DB}" type="sibTrans" cxnId="{4E073D61-32A8-4E00-A297-DD1575EEB890}">
      <dgm:prSet/>
      <dgm:spPr/>
      <dgm:t>
        <a:bodyPr/>
        <a:lstStyle/>
        <a:p>
          <a:endParaRPr lang="en-US"/>
        </a:p>
      </dgm:t>
    </dgm:pt>
    <dgm:pt modelId="{D31458E8-8118-4A34-971A-7E04BAEC507F}">
      <dgm:prSet phldrT="[Text]"/>
      <dgm:spPr>
        <a:noFill/>
      </dgm:spPr>
      <dgm:t>
        <a:bodyPr/>
        <a:lstStyle/>
        <a:p>
          <a:r>
            <a:rPr lang="en-US" smtClean="0">
              <a:solidFill>
                <a:srgbClr val="0070C0"/>
              </a:solidFill>
            </a:rPr>
            <a:t>Have </a:t>
          </a:r>
          <a:r>
            <a:rPr lang="en-US" b="1" smtClean="0">
              <a:solidFill>
                <a:srgbClr val="0070C0"/>
              </a:solidFill>
            </a:rPr>
            <a:t>SMART </a:t>
          </a:r>
          <a:r>
            <a:rPr lang="en-US" smtClean="0">
              <a:solidFill>
                <a:srgbClr val="0070C0"/>
              </a:solidFill>
            </a:rPr>
            <a:t>goals</a:t>
          </a:r>
          <a:endParaRPr lang="en-US">
            <a:solidFill>
              <a:srgbClr val="0070C0"/>
            </a:solidFill>
          </a:endParaRPr>
        </a:p>
      </dgm:t>
    </dgm:pt>
    <dgm:pt modelId="{F50DF949-33A2-4D84-A7EC-DB60C8619683}" type="parTrans" cxnId="{8A4EAE14-7657-4784-BAD1-71B391105A46}">
      <dgm:prSet/>
      <dgm:spPr/>
      <dgm:t>
        <a:bodyPr/>
        <a:lstStyle/>
        <a:p>
          <a:endParaRPr lang="en-US"/>
        </a:p>
      </dgm:t>
    </dgm:pt>
    <dgm:pt modelId="{89A2F3B4-FBD8-41C0-85F7-DA3CD79AE9C2}" type="sibTrans" cxnId="{8A4EAE14-7657-4784-BAD1-71B391105A46}">
      <dgm:prSet/>
      <dgm:spPr/>
      <dgm:t>
        <a:bodyPr/>
        <a:lstStyle/>
        <a:p>
          <a:endParaRPr lang="en-US"/>
        </a:p>
      </dgm:t>
    </dgm:pt>
    <dgm:pt modelId="{C8F8A919-8AA9-4C81-88FB-53CA7BBC2EF5}">
      <dgm:prSet phldrT="[Text]"/>
      <dgm:spPr>
        <a:noFill/>
      </dgm:spPr>
      <dgm:t>
        <a:bodyPr/>
        <a:lstStyle/>
        <a:p>
          <a:r>
            <a:rPr lang="en-US" smtClean="0">
              <a:solidFill>
                <a:schemeClr val="accent4">
                  <a:lumMod val="75000"/>
                </a:schemeClr>
              </a:solidFill>
            </a:rPr>
            <a:t>Be a </a:t>
          </a:r>
          <a:r>
            <a:rPr lang="en-US" b="1" smtClean="0">
              <a:solidFill>
                <a:schemeClr val="accent4">
                  <a:lumMod val="75000"/>
                </a:schemeClr>
              </a:solidFill>
            </a:rPr>
            <a:t>CHAMP</a:t>
          </a:r>
          <a:endParaRPr lang="en-US" b="1">
            <a:solidFill>
              <a:schemeClr val="accent4">
                <a:lumMod val="75000"/>
              </a:schemeClr>
            </a:solidFill>
          </a:endParaRPr>
        </a:p>
      </dgm:t>
    </dgm:pt>
    <dgm:pt modelId="{03E25DE7-7B66-4043-93E4-2D3FCF1A88BE}" type="parTrans" cxnId="{636DB0C2-470B-4E5D-B842-E8C4AB1D1D9E}">
      <dgm:prSet/>
      <dgm:spPr/>
      <dgm:t>
        <a:bodyPr/>
        <a:lstStyle/>
        <a:p>
          <a:endParaRPr lang="en-US"/>
        </a:p>
      </dgm:t>
    </dgm:pt>
    <dgm:pt modelId="{2C2A3635-A676-48E5-96BE-23516DA29EE1}" type="sibTrans" cxnId="{636DB0C2-470B-4E5D-B842-E8C4AB1D1D9E}">
      <dgm:prSet/>
      <dgm:spPr/>
      <dgm:t>
        <a:bodyPr/>
        <a:lstStyle/>
        <a:p>
          <a:endParaRPr lang="en-US"/>
        </a:p>
      </dgm:t>
    </dgm:pt>
    <dgm:pt modelId="{0E1A7203-2546-49F9-A0E0-CF236FA4678F}" type="pres">
      <dgm:prSet presAssocID="{E113E9FF-D170-40CC-B9BC-BE293F319DE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54B5F-B690-41BF-8170-3604605679E4}" type="pres">
      <dgm:prSet presAssocID="{EAF5E7C2-96B5-4063-9D6E-A49525372E02}" presName="centerShape" presStyleLbl="node0" presStyleIdx="0" presStyleCnt="1" custScaleX="137913" custScaleY="137913"/>
      <dgm:spPr/>
      <dgm:t>
        <a:bodyPr/>
        <a:lstStyle/>
        <a:p>
          <a:endParaRPr lang="en-US"/>
        </a:p>
      </dgm:t>
    </dgm:pt>
    <dgm:pt modelId="{BA4E4736-C84F-4945-A654-AB1D6616539C}" type="pres">
      <dgm:prSet presAssocID="{0A3D6BE3-1694-48E5-BD8A-3656F8E1183A}" presName="parTrans" presStyleLbl="sibTrans2D1" presStyleIdx="0" presStyleCnt="3"/>
      <dgm:spPr/>
      <dgm:t>
        <a:bodyPr/>
        <a:lstStyle/>
        <a:p>
          <a:endParaRPr lang="en-US"/>
        </a:p>
      </dgm:t>
    </dgm:pt>
    <dgm:pt modelId="{600A2D7F-E5BE-49E9-B9B1-EB62A137A7A6}" type="pres">
      <dgm:prSet presAssocID="{0A3D6BE3-1694-48E5-BD8A-3656F8E1183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08F898E-5062-47D8-9D0A-DC85843C1553}" type="pres">
      <dgm:prSet presAssocID="{034C83C0-7F48-4DE4-9F33-202277035A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78389-41F3-44C4-B76B-36EC2D7C474B}" type="pres">
      <dgm:prSet presAssocID="{F50DF949-33A2-4D84-A7EC-DB60C8619683}" presName="parTrans" presStyleLbl="sibTrans2D1" presStyleIdx="1" presStyleCnt="3"/>
      <dgm:spPr/>
      <dgm:t>
        <a:bodyPr/>
        <a:lstStyle/>
        <a:p>
          <a:endParaRPr lang="en-US"/>
        </a:p>
      </dgm:t>
    </dgm:pt>
    <dgm:pt modelId="{B078321B-2165-45C0-A0FD-C6ECFEF247CB}" type="pres">
      <dgm:prSet presAssocID="{F50DF949-33A2-4D84-A7EC-DB60C861968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6137C6-7EFB-4C58-BE95-0FA4F320BE14}" type="pres">
      <dgm:prSet presAssocID="{D31458E8-8118-4A34-971A-7E04BAEC50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5A0A5-42E1-4AA0-B50A-27390C68E48D}" type="pres">
      <dgm:prSet presAssocID="{03E25DE7-7B66-4043-93E4-2D3FCF1A88BE}" presName="parTrans" presStyleLbl="sibTrans2D1" presStyleIdx="2" presStyleCnt="3"/>
      <dgm:spPr/>
      <dgm:t>
        <a:bodyPr/>
        <a:lstStyle/>
        <a:p>
          <a:endParaRPr lang="en-US"/>
        </a:p>
      </dgm:t>
    </dgm:pt>
    <dgm:pt modelId="{EEA40F24-5651-47E9-AF48-88DFA1770828}" type="pres">
      <dgm:prSet presAssocID="{03E25DE7-7B66-4043-93E4-2D3FCF1A88B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F3DFFA6-67C5-41B7-B19C-1ABF8948D8C4}" type="pres">
      <dgm:prSet presAssocID="{C8F8A919-8AA9-4C81-88FB-53CA7BBC2E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26ABDA-D992-4545-94E0-DCD1030D6CB6}" srcId="{E113E9FF-D170-40CC-B9BC-BE293F319DEA}" destId="{EAF5E7C2-96B5-4063-9D6E-A49525372E02}" srcOrd="0" destOrd="0" parTransId="{C8E6826E-A76D-4048-87E0-AEC181C230C5}" sibTransId="{4D8D53DA-885E-4024-9BF8-1C0B5B744C67}"/>
    <dgm:cxn modelId="{636DB0C2-470B-4E5D-B842-E8C4AB1D1D9E}" srcId="{EAF5E7C2-96B5-4063-9D6E-A49525372E02}" destId="{C8F8A919-8AA9-4C81-88FB-53CA7BBC2EF5}" srcOrd="2" destOrd="0" parTransId="{03E25DE7-7B66-4043-93E4-2D3FCF1A88BE}" sibTransId="{2C2A3635-A676-48E5-96BE-23516DA29EE1}"/>
    <dgm:cxn modelId="{88F97C2D-4940-4B3D-B54B-79C0B4C37B70}" type="presOf" srcId="{03E25DE7-7B66-4043-93E4-2D3FCF1A88BE}" destId="{EEA40F24-5651-47E9-AF48-88DFA1770828}" srcOrd="1" destOrd="0" presId="urn:microsoft.com/office/officeart/2005/8/layout/radial5"/>
    <dgm:cxn modelId="{ADF296A3-1215-4E60-8BEB-BE1269C14A6E}" type="presOf" srcId="{C8F8A919-8AA9-4C81-88FB-53CA7BBC2EF5}" destId="{EF3DFFA6-67C5-41B7-B19C-1ABF8948D8C4}" srcOrd="0" destOrd="0" presId="urn:microsoft.com/office/officeart/2005/8/layout/radial5"/>
    <dgm:cxn modelId="{F440BA37-97A8-4274-8F1A-11FAA5565C41}" type="presOf" srcId="{F50DF949-33A2-4D84-A7EC-DB60C8619683}" destId="{B078321B-2165-45C0-A0FD-C6ECFEF247CB}" srcOrd="1" destOrd="0" presId="urn:microsoft.com/office/officeart/2005/8/layout/radial5"/>
    <dgm:cxn modelId="{7451EF3D-A2EA-48A2-B69C-279E1042B3EF}" type="presOf" srcId="{0A3D6BE3-1694-48E5-BD8A-3656F8E1183A}" destId="{600A2D7F-E5BE-49E9-B9B1-EB62A137A7A6}" srcOrd="1" destOrd="0" presId="urn:microsoft.com/office/officeart/2005/8/layout/radial5"/>
    <dgm:cxn modelId="{BB9636CA-D05A-467E-9EEC-A9D700435A13}" type="presOf" srcId="{EAF5E7C2-96B5-4063-9D6E-A49525372E02}" destId="{76754B5F-B690-41BF-8170-3604605679E4}" srcOrd="0" destOrd="0" presId="urn:microsoft.com/office/officeart/2005/8/layout/radial5"/>
    <dgm:cxn modelId="{72BC7ACE-09CC-4C94-B17B-6C813F622F06}" type="presOf" srcId="{F50DF949-33A2-4D84-A7EC-DB60C8619683}" destId="{00478389-41F3-44C4-B76B-36EC2D7C474B}" srcOrd="0" destOrd="0" presId="urn:microsoft.com/office/officeart/2005/8/layout/radial5"/>
    <dgm:cxn modelId="{972AC853-C454-4CE2-8435-1DB126E3AEAE}" type="presOf" srcId="{034C83C0-7F48-4DE4-9F33-202277035A38}" destId="{708F898E-5062-47D8-9D0A-DC85843C1553}" srcOrd="0" destOrd="0" presId="urn:microsoft.com/office/officeart/2005/8/layout/radial5"/>
    <dgm:cxn modelId="{4E073D61-32A8-4E00-A297-DD1575EEB890}" srcId="{EAF5E7C2-96B5-4063-9D6E-A49525372E02}" destId="{034C83C0-7F48-4DE4-9F33-202277035A38}" srcOrd="0" destOrd="0" parTransId="{0A3D6BE3-1694-48E5-BD8A-3656F8E1183A}" sibTransId="{A5E20415-B256-4B88-8308-95D132B205DB}"/>
    <dgm:cxn modelId="{2828ED96-A2B0-4C3B-ABEF-CF3A479EBAD4}" type="presOf" srcId="{D31458E8-8118-4A34-971A-7E04BAEC507F}" destId="{DC6137C6-7EFB-4C58-BE95-0FA4F320BE14}" srcOrd="0" destOrd="0" presId="urn:microsoft.com/office/officeart/2005/8/layout/radial5"/>
    <dgm:cxn modelId="{8A4EAE14-7657-4784-BAD1-71B391105A46}" srcId="{EAF5E7C2-96B5-4063-9D6E-A49525372E02}" destId="{D31458E8-8118-4A34-971A-7E04BAEC507F}" srcOrd="1" destOrd="0" parTransId="{F50DF949-33A2-4D84-A7EC-DB60C8619683}" sibTransId="{89A2F3B4-FBD8-41C0-85F7-DA3CD79AE9C2}"/>
    <dgm:cxn modelId="{4667D437-113A-4CA7-8BE0-CAF198EFD495}" type="presOf" srcId="{0A3D6BE3-1694-48E5-BD8A-3656F8E1183A}" destId="{BA4E4736-C84F-4945-A654-AB1D6616539C}" srcOrd="0" destOrd="0" presId="urn:microsoft.com/office/officeart/2005/8/layout/radial5"/>
    <dgm:cxn modelId="{10D41D6F-8AAF-4109-8FCF-B4F2B8BC5291}" type="presOf" srcId="{03E25DE7-7B66-4043-93E4-2D3FCF1A88BE}" destId="{43C5A0A5-42E1-4AA0-B50A-27390C68E48D}" srcOrd="0" destOrd="0" presId="urn:microsoft.com/office/officeart/2005/8/layout/radial5"/>
    <dgm:cxn modelId="{45E3BCBF-37C0-4262-B4E6-C45DF3B99642}" type="presOf" srcId="{E113E9FF-D170-40CC-B9BC-BE293F319DEA}" destId="{0E1A7203-2546-49F9-A0E0-CF236FA4678F}" srcOrd="0" destOrd="0" presId="urn:microsoft.com/office/officeart/2005/8/layout/radial5"/>
    <dgm:cxn modelId="{A78F769D-7971-4E0A-8AB5-CAB330AF76B5}" type="presParOf" srcId="{0E1A7203-2546-49F9-A0E0-CF236FA4678F}" destId="{76754B5F-B690-41BF-8170-3604605679E4}" srcOrd="0" destOrd="0" presId="urn:microsoft.com/office/officeart/2005/8/layout/radial5"/>
    <dgm:cxn modelId="{1CFCC7C2-1E8C-431B-A0D9-9D45A8FE7160}" type="presParOf" srcId="{0E1A7203-2546-49F9-A0E0-CF236FA4678F}" destId="{BA4E4736-C84F-4945-A654-AB1D6616539C}" srcOrd="1" destOrd="0" presId="urn:microsoft.com/office/officeart/2005/8/layout/radial5"/>
    <dgm:cxn modelId="{B783F07C-54D9-43BA-A328-6122C86241DC}" type="presParOf" srcId="{BA4E4736-C84F-4945-A654-AB1D6616539C}" destId="{600A2D7F-E5BE-49E9-B9B1-EB62A137A7A6}" srcOrd="0" destOrd="0" presId="urn:microsoft.com/office/officeart/2005/8/layout/radial5"/>
    <dgm:cxn modelId="{A55F44AC-F469-44E0-B137-9581167AC099}" type="presParOf" srcId="{0E1A7203-2546-49F9-A0E0-CF236FA4678F}" destId="{708F898E-5062-47D8-9D0A-DC85843C1553}" srcOrd="2" destOrd="0" presId="urn:microsoft.com/office/officeart/2005/8/layout/radial5"/>
    <dgm:cxn modelId="{3A973E97-CFF4-48AB-8C6C-F147D0E49481}" type="presParOf" srcId="{0E1A7203-2546-49F9-A0E0-CF236FA4678F}" destId="{00478389-41F3-44C4-B76B-36EC2D7C474B}" srcOrd="3" destOrd="0" presId="urn:microsoft.com/office/officeart/2005/8/layout/radial5"/>
    <dgm:cxn modelId="{BA8A9DDD-F25E-4FCA-8E24-3D2C5C64D1C5}" type="presParOf" srcId="{00478389-41F3-44C4-B76B-36EC2D7C474B}" destId="{B078321B-2165-45C0-A0FD-C6ECFEF247CB}" srcOrd="0" destOrd="0" presId="urn:microsoft.com/office/officeart/2005/8/layout/radial5"/>
    <dgm:cxn modelId="{83A96C54-651A-4810-A97A-0F634730D4C3}" type="presParOf" srcId="{0E1A7203-2546-49F9-A0E0-CF236FA4678F}" destId="{DC6137C6-7EFB-4C58-BE95-0FA4F320BE14}" srcOrd="4" destOrd="0" presId="urn:microsoft.com/office/officeart/2005/8/layout/radial5"/>
    <dgm:cxn modelId="{FA4CEBEC-4596-45DD-9E8E-B815A3809D1C}" type="presParOf" srcId="{0E1A7203-2546-49F9-A0E0-CF236FA4678F}" destId="{43C5A0A5-42E1-4AA0-B50A-27390C68E48D}" srcOrd="5" destOrd="0" presId="urn:microsoft.com/office/officeart/2005/8/layout/radial5"/>
    <dgm:cxn modelId="{779DACB6-9DF7-484D-9ECA-58671CE42E3D}" type="presParOf" srcId="{43C5A0A5-42E1-4AA0-B50A-27390C68E48D}" destId="{EEA40F24-5651-47E9-AF48-88DFA1770828}" srcOrd="0" destOrd="0" presId="urn:microsoft.com/office/officeart/2005/8/layout/radial5"/>
    <dgm:cxn modelId="{BC4746A0-35D4-42F3-B9E6-86677875B46F}" type="presParOf" srcId="{0E1A7203-2546-49F9-A0E0-CF236FA4678F}" destId="{EF3DFFA6-67C5-41B7-B19C-1ABF8948D8C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techniques </a:t>
            </a:r>
            <a:r>
              <a:rPr lang="en-US" smtClean="0"/>
              <a:t>– P3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 always successful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7" name="Picture 2" descr="http://successonline.com.au/wp-content/uploads/2011/04/building-the-bridge-to-succes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1174"/>
            <a:ext cx="5429250" cy="40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 our case, success is the achievement of something which we </a:t>
            </a:r>
            <a:r>
              <a:rPr lang="en-US" i="1" smtClean="0">
                <a:solidFill>
                  <a:srgbClr val="0070C0"/>
                </a:solidFill>
              </a:rPr>
              <a:t>planned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or </a:t>
            </a:r>
            <a:r>
              <a:rPr lang="en-US" i="1" smtClean="0">
                <a:solidFill>
                  <a:srgbClr val="0070C0"/>
                </a:solidFill>
              </a:rPr>
              <a:t>attempted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to do or which </a:t>
            </a:r>
            <a:r>
              <a:rPr lang="en-US" i="1" smtClean="0">
                <a:solidFill>
                  <a:srgbClr val="0070C0"/>
                </a:solidFill>
              </a:rPr>
              <a:t>proves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that we are getting </a:t>
            </a:r>
            <a:r>
              <a:rPr lang="en-US" i="1" smtClean="0">
                <a:solidFill>
                  <a:srgbClr val="0070C0"/>
                </a:solidFill>
              </a:rPr>
              <a:t>better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is/makes a failure?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5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everyone has their own answers.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2050" name="Picture 2" descr="http://gurudemy.com/bootstrap/img/failure-is-the-mother-of-su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1752600"/>
            <a:ext cx="4448175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5122" name="Picture 2" descr="http://media.lifehealthpro.com/lifehealthpro/article/2014/07/22/failure-and-success300-crop-600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6455"/>
            <a:ext cx="6858000" cy="3863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8194" name="Picture 2" descr="http://image.slidesharecdn.com/famousfailures-130214234414-phpapp02/95/famous-failures-2-638.jpg?cb=13609071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4858"/>
          <a:stretch/>
        </p:blipFill>
        <p:spPr bwMode="auto">
          <a:xfrm>
            <a:off x="1828799" y="1752600"/>
            <a:ext cx="5486401" cy="456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54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1026" name="Picture 2" descr="http://media-cache-ak0.pinimg.com/736x/6c/30/aa/6c30aae885f9dd617d1ab0dec7d0586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b="13750"/>
          <a:stretch/>
        </p:blipFill>
        <p:spPr bwMode="auto">
          <a:xfrm>
            <a:off x="1524000" y="1600200"/>
            <a:ext cx="6096000" cy="480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7170" name="Picture 2" descr="http://meetville.com/images/quotes/Quotation-Robert-T-Kiyosaki-losing-failure-life-success-people-Meetville-Quotes-2796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057400"/>
            <a:ext cx="5943602" cy="4055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2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1028" name="Picture 4" descr="Macmillan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5019674"/>
            <a:ext cx="22479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2363538"/>
            <a:ext cx="6705600" cy="23391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1- </a:t>
            </a:r>
            <a:r>
              <a:rPr lang="en-US" sz="3200" smtClean="0"/>
              <a:t>A </a:t>
            </a:r>
            <a:r>
              <a:rPr lang="en-US" sz="3200">
                <a:solidFill>
                  <a:srgbClr val="FFFF00"/>
                </a:solidFill>
              </a:rPr>
              <a:t>lack of success </a:t>
            </a:r>
            <a:r>
              <a:rPr lang="en-US" sz="3200"/>
              <a:t>in doing something</a:t>
            </a:r>
          </a:p>
          <a:p>
            <a:endParaRPr lang="en-US" smtClean="0"/>
          </a:p>
          <a:p>
            <a:r>
              <a:rPr lang="en-US" sz="3200"/>
              <a:t>2- </a:t>
            </a:r>
            <a:r>
              <a:rPr lang="en-US" sz="3200" smtClean="0"/>
              <a:t>A </a:t>
            </a:r>
            <a:r>
              <a:rPr lang="en-US" sz="3200"/>
              <a:t>situation in which you </a:t>
            </a:r>
            <a:r>
              <a:rPr lang="en-US" sz="3200">
                <a:solidFill>
                  <a:srgbClr val="FFFF00"/>
                </a:solidFill>
              </a:rPr>
              <a:t>do not do </a:t>
            </a:r>
            <a:r>
              <a:rPr lang="en-US" sz="3200" smtClean="0"/>
              <a:t>something that </a:t>
            </a:r>
            <a:r>
              <a:rPr lang="en-US" sz="3200">
                <a:solidFill>
                  <a:srgbClr val="FFFF00"/>
                </a:solidFill>
              </a:rPr>
              <a:t>someone expects </a:t>
            </a:r>
            <a:r>
              <a:rPr lang="en-US" sz="3200"/>
              <a:t>you to </a:t>
            </a:r>
            <a:r>
              <a:rPr lang="en-US" sz="3200" smtClean="0"/>
              <a:t>do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149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Basically, failure and success are 2 sides of the same coin</a:t>
            </a:r>
            <a:r>
              <a:rPr lang="en-US" smtClean="0"/>
              <a:t>. They co-exist and together, they make the coin.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Define successes and failures</a:t>
            </a:r>
          </a:p>
          <a:p>
            <a:r>
              <a:rPr lang="en-US" smtClean="0"/>
              <a:t>Show you 1 way to be always successful</a:t>
            </a:r>
          </a:p>
        </p:txBody>
      </p:sp>
      <p:pic>
        <p:nvPicPr>
          <p:cNvPr id="7" name="Picture 2" descr="http://www.360degreesuccess.com/wp-content/uploads/2011/04/purpose_jo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50" y="3048000"/>
            <a:ext cx="2270700" cy="34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are successes / failures important?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0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They are everywhere in our life!</a:t>
            </a:r>
            <a:endParaRPr lang="en-US"/>
          </a:p>
        </p:txBody>
      </p:sp>
      <p:pic>
        <p:nvPicPr>
          <p:cNvPr id="3" name="Picture 2" descr="http://www.beatonexecutivecoaching.com/wp-content/uploads/Think-Feel-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69" y="2212976"/>
            <a:ext cx="4842462" cy="4111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79146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Successes can bring you joy, pride and confidence while failures can bring you worry, disappointment and disbelief.</a:t>
            </a:r>
            <a:endParaRPr lang="en-US" i="1"/>
          </a:p>
        </p:txBody>
      </p:sp>
      <p:sp>
        <p:nvSpPr>
          <p:cNvPr id="6" name="TextBox 5"/>
          <p:cNvSpPr txBox="1"/>
          <p:nvPr/>
        </p:nvSpPr>
        <p:spPr>
          <a:xfrm>
            <a:off x="5791200" y="279146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smtClean="0"/>
              <a:t>Successes can make you overlook your weaknesses while failures can give you a chance to realize them and a determination to fix them.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228600" y="6412468"/>
            <a:ext cx="8686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tx1"/>
                </a:solidFill>
              </a:rPr>
              <a:t>Both success and failure can be </a:t>
            </a:r>
            <a:r>
              <a:rPr lang="en-US" b="1" i="1" smtClean="0">
                <a:solidFill>
                  <a:srgbClr val="0070C0"/>
                </a:solidFill>
              </a:rPr>
              <a:t>GOOD</a:t>
            </a:r>
            <a:r>
              <a:rPr lang="en-US" b="1" i="1" smtClean="0">
                <a:solidFill>
                  <a:schemeClr val="tx1"/>
                </a:solidFill>
              </a:rPr>
              <a:t> or </a:t>
            </a:r>
            <a:r>
              <a:rPr lang="en-US" b="1" i="1" smtClean="0">
                <a:solidFill>
                  <a:srgbClr val="0070C0"/>
                </a:solidFill>
              </a:rPr>
              <a:t>BAD</a:t>
            </a:r>
            <a:r>
              <a:rPr lang="en-US" b="1" i="1" smtClean="0">
                <a:solidFill>
                  <a:schemeClr val="tx1"/>
                </a:solidFill>
              </a:rPr>
              <a:t>. It’s all up to</a:t>
            </a:r>
            <a:r>
              <a:rPr lang="en-US" b="1" i="1" smtClean="0">
                <a:solidFill>
                  <a:srgbClr val="0070C0"/>
                </a:solidFill>
              </a:rPr>
              <a:t> HOW YOU PERCEIVE</a:t>
            </a:r>
            <a:r>
              <a:rPr lang="en-US" b="1" i="1" smtClean="0">
                <a:solidFill>
                  <a:schemeClr val="tx1"/>
                </a:solidFill>
              </a:rPr>
              <a:t> them.</a:t>
            </a:r>
            <a:endParaRPr lang="en-US" b="1" i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12192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We SUCCEED or FAIL all the time. Neither success nor failure is permanent. </a:t>
            </a:r>
            <a:r>
              <a:rPr lang="en-US" i="1" smtClean="0"/>
              <a:t>They are just changing regulators.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751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be always successful?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5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 1: Use a success-only process</a:t>
            </a:r>
            <a:endParaRPr lang="en-US" dirty="0"/>
          </a:p>
        </p:txBody>
      </p:sp>
      <p:pic>
        <p:nvPicPr>
          <p:cNvPr id="1026" name="Picture 2" descr="http://modifylifestyle.com/wp-content/uploads/2014/07/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6374"/>
            <a:ext cx="5638800" cy="4659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3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Way </a:t>
            </a:r>
            <a:r>
              <a:rPr lang="en-US" smtClean="0"/>
              <a:t>2: </a:t>
            </a:r>
            <a:r>
              <a:rPr lang="en-US"/>
              <a:t>Use </a:t>
            </a:r>
            <a:r>
              <a:rPr lang="en-US" smtClean="0"/>
              <a:t>another </a:t>
            </a:r>
            <a:r>
              <a:rPr lang="en-US"/>
              <a:t>success-only process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533400" y="14478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://successonline.com.au/wp-content/uploads/2011/04/building-the-bridge-to-success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0"/>
            <a:ext cx="2800350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bundancecoaching.com/wp-content/uploads/2011/11/Create-Smart-Goals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/>
          <a:stretch/>
        </p:blipFill>
        <p:spPr bwMode="auto">
          <a:xfrm>
            <a:off x="6934200" y="4953000"/>
            <a:ext cx="1400396" cy="162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1442188"/>
            <a:ext cx="1676398" cy="1535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mindofmyown.org.uk/wp-content/uploads/2013/09/Champions-Celebration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90" y="4221905"/>
            <a:ext cx="1462190" cy="146219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10124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CARE &amp; BELIEVE MORE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077" y="2967335"/>
            <a:ext cx="8933857" cy="1200329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5000">
                      <a:schemeClr val="accent6">
                        <a:lumMod val="75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  <a:gs pos="84000">
                      <a:schemeClr val="tx2">
                        <a:lumMod val="75000"/>
                      </a:schemeClr>
                    </a:gs>
                    <a:gs pos="68000">
                      <a:srgbClr val="00B0F0"/>
                    </a:gs>
                    <a:gs pos="50000">
                      <a:srgbClr val="00B050"/>
                    </a:gs>
                    <a:gs pos="31000">
                      <a:srgbClr val="FFFF00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CARE &amp; BELIEVE MORE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5000">
                    <a:schemeClr val="accent6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84000">
                    <a:schemeClr val="tx2">
                      <a:lumMod val="75000"/>
                    </a:schemeClr>
                  </a:gs>
                  <a:gs pos="68000">
                    <a:srgbClr val="00B0F0"/>
                  </a:gs>
                  <a:gs pos="50000">
                    <a:srgbClr val="00B050"/>
                  </a:gs>
                  <a:gs pos="31000">
                    <a:srgbClr val="FFFF00"/>
                  </a:gs>
                </a:gsLst>
                <a:path path="circle">
                  <a:fillToRect l="100000" t="100000"/>
                </a:path>
              </a:gra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648" y="1981200"/>
            <a:ext cx="2663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CONCENTRATE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on something.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ASSOCIATE</a:t>
            </a:r>
            <a:r>
              <a:rPr lang="en-US" sz="1400" dirty="0" smtClean="0"/>
              <a:t> it with what you already know in a </a:t>
            </a:r>
            <a:r>
              <a:rPr lang="en-US" sz="1400" b="1" dirty="0" smtClean="0">
                <a:solidFill>
                  <a:srgbClr val="0070C0"/>
                </a:solidFill>
              </a:rPr>
              <a:t>REALISTIC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b="1" dirty="0" smtClean="0">
                <a:solidFill>
                  <a:srgbClr val="0070C0"/>
                </a:solidFill>
              </a:rPr>
              <a:t>RIDICULOUS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way.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EXAGGERATE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if needed.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4038600"/>
            <a:ext cx="498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BREATHE </a:t>
            </a:r>
            <a:r>
              <a:rPr lang="en-US" sz="1400" dirty="0" smtClean="0"/>
              <a:t>steadily. 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EXERCISE </a:t>
            </a:r>
            <a:r>
              <a:rPr lang="en-US" sz="1400" dirty="0" smtClean="0"/>
              <a:t>&amp; </a:t>
            </a:r>
            <a:r>
              <a:rPr lang="en-US" sz="1400" b="1" dirty="0" smtClean="0">
                <a:solidFill>
                  <a:srgbClr val="0070C0"/>
                </a:solidFill>
              </a:rPr>
              <a:t>LEARN</a:t>
            </a:r>
            <a:r>
              <a:rPr lang="en-US" sz="1400" dirty="0" smtClean="0"/>
              <a:t> new things </a:t>
            </a:r>
            <a:r>
              <a:rPr lang="en-US" sz="1400" b="1" dirty="0" smtClean="0">
                <a:solidFill>
                  <a:srgbClr val="0070C0"/>
                </a:solidFill>
              </a:rPr>
              <a:t>INCREMENTALLY</a:t>
            </a:r>
            <a:r>
              <a:rPr lang="en-US" sz="1400" dirty="0" smtClean="0"/>
              <a:t>. 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ENJOY</a:t>
            </a:r>
            <a:r>
              <a:rPr lang="en-US" sz="1400" dirty="0" smtClean="0"/>
              <a:t> your life with </a:t>
            </a:r>
            <a:r>
              <a:rPr lang="en-US" sz="1400" b="1" dirty="0" smtClean="0">
                <a:solidFill>
                  <a:srgbClr val="0070C0"/>
                </a:solidFill>
              </a:rPr>
              <a:t>VACATIONS</a:t>
            </a:r>
            <a:r>
              <a:rPr lang="en-US" sz="1400" dirty="0" smtClean="0"/>
              <a:t>. 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EVER EXTEND</a:t>
            </a:r>
            <a:r>
              <a:rPr lang="en-US" sz="1400" dirty="0" smtClean="0"/>
              <a:t> your limit.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00751" y="2438400"/>
            <a:ext cx="2561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MEMORIZE </a:t>
            </a:r>
            <a:r>
              <a:rPr lang="en-US" sz="1400" dirty="0" smtClean="0"/>
              <a:t>using </a:t>
            </a:r>
            <a:r>
              <a:rPr lang="en-US" sz="1400" b="1" dirty="0" smtClean="0">
                <a:solidFill>
                  <a:srgbClr val="0070C0"/>
                </a:solidFill>
              </a:rPr>
              <a:t>MNEMONICS</a:t>
            </a:r>
            <a:r>
              <a:rPr lang="en-US" sz="1400" dirty="0" smtClean="0"/>
              <a:t>. 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OPEN </a:t>
            </a:r>
            <a:r>
              <a:rPr lang="en-US" sz="1400" dirty="0" smtClean="0"/>
              <a:t>to everything.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REFRESH EVERYDAY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62" y="3995658"/>
            <a:ext cx="1549048" cy="1158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07874"/>
            <a:ext cx="1938258" cy="1145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111" y="5101557"/>
            <a:ext cx="1275382" cy="1074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839" y="2095786"/>
            <a:ext cx="1428902" cy="937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589" y="2076743"/>
            <a:ext cx="1350466" cy="9764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686" y="5105819"/>
            <a:ext cx="1612088" cy="10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SMART goals</a:t>
            </a:r>
            <a:endParaRPr lang="en-US"/>
          </a:p>
        </p:txBody>
      </p:sp>
      <p:sp>
        <p:nvSpPr>
          <p:cNvPr id="3" name="AutoShape 4" descr="data:image/jpeg;base64,/9j/4AAQSkZJRgABAQAAAQABAAD/2wCEAAkGBhQSEBUQEhQUFBQWEhUVFhgVFBYVFxcVFBgVFRcXFhYXHSYfGBkjIBceIC8gJCcpLCwsFSAxNTAqNSgrLCkBCQoKDgwOGg8PGjUkHyQ0LSowLCw0MiovLC8sNSwtLC4sKiwvLCkuLSw1LCwsKSwsLCksLCwsLC0sLDQsLCksKf/AABEIAP4AxwMBIgACEQEDEQH/xAAcAAEAAgIDAQAAAAAAAAAAAAAABQcEBgEDCAL/xABKEAACAQMBBQQECAsGBQUAAAABAgMABBESBQYTITEHIkFRFGFxgRUyNDVydLGzIzNCUoORkqGywdEkRFNzgtJDYqLC4RYXY5Pw/8QAGwEBAAIDAQEAAAAAAAAAAAAAAAQFAQIDBgf/xAAwEQACAQIEAwYFBQEAAAAAAAAAAQIDEQQSITEFMlETM0FxsdEUImGBkQY0cqHhQv/aAAwDAQACEQMRAD8AvGlKUB1z3CoNTsFUdSxAA95rmKUMAykEHoQcg+wjrVebw2kd3vFBZ3YD26WDzxRPzSScyFGJXo5CA8jn4vtrs26ktpdWezdltFapc+mM5MXEWNkWN9SITgHmcLyXLcxQFhUqqdq75bQa4ukteKxtHSJY47LipPIFVpDNJnMQYk6QpGBjrX3vzvtcwGaW3uGDW6Qu9utlxI4y6qSl1ck8mOTjTpwAKAtOlVtEly+8mVudKHZ0MpThBhwjNgxZ1dc5PExnvYxyrB3f342hdSQXMaTPDLdcNoRaAQx2/EaPiC6zqaRcAnPLqMDFAWnNOqAs7BVHUsQAPaTXMUysAykMD0IIIPsIrUO0ndia8jgaARStBPxjbz/ipwAV0t4ZGeWeXeOa7+zvbEE1meDbi04c8sMkAxpjnUguq4wCO9nkB48qA2dbhSxUMCw6gEEj2jwp6QurRqGrGdORnHnjriqWtZhZ7WuNpk6UG1pLO5PgIbiOMo7HwVJFBJ9dZG6KmXbNrtFwQ97HfTgHqsC6Irdfcig/66AuN3ABJOABkk8gAPE1xFKGAZSGB6EEEH2EVo/a5ttI7FbcvpF3OkDMoLFYc6p2CqCSAilSAPy6wuyDbMOm8sYnzFb3DSQEhl/s05LqMOA3dbUCSPGgLCmvEQ4d0U9cMwHL312hvGqn7QYtW20PoSX+nZLtwXZF5LMe+utTlh0AHPvcq2fsmiVNj2oEolDBmUjOBqdm4a6ufc5rz/NPhQG0fCkX+LH+2v8AWsqqrbc2y/8AUYt/RLfg/BJl4fCTRxPSNOvTjGrHLPlVpBh0Hhy9njQHXcXqR4MjqmempgufZnrXarAjI5iql2ZYC7uNp3M1pHf3UN81ukM8iKsdqn4tkEgZVzzOcc8H15ydm70PLBsy02eq2C3i3UmSBOYkgLMUjV8BmY5PMYUeFAWlWPe38cKh5XSNSyqC7BQWY4VcnxJ5AVXcG+dx6NcQzXIjng2ibNZo7QzPcd0sqxwKcCY+PVQB0qF2jvDPc7NlS4Yu9vti2hV2iEEjIHjYcSMclfn4YoC5qVoLbxXMe1+BdSPbwPMEtl9GV4LhSmQDc51JNnPd5DljBzW/UApSlAKUpQENvDujbX2j0mPU0ZJjdWeN0JxnS6EMM46Z8K69n7k2kDQvFEVaAzGM8SRjm4AErMWY62bA5tnpyxU7UTvHvPBYwma4fA6Ko5u7fmovif3DxIoL2MTae4VpPM9w6OJJABIYp5oRIFGAJBE6h8Dlz8K+NqdnllcSSSSxMTKqiUCaZEk0DSjPGjhWZR0YjIwD1rRP/f8A5/IuWeX9o548M/g67F7fl8bNvdOD/wBlbZWc+0j1LCu90baS5iu2Q8aFQiOskidxTqCsFYB1B54bNY1vuDZxzcdEdG4vG0rPMsXFznXwQ+jOefTHqrTE7fIfG1l90iH7cVkRdvFsTg29x7uEf+8Uysz2kepu+3t1oLzRx1YmMsUZJZInXUAGw0bA4OBkeqsaLcSzWKCFYQqW84niAZwRMucOzZy55/lE5qT2PtNbi3juFBVZEDgNjIB88EjPvrMrU3IO53KtJIrmF4spdScWca37zjThgc5XGkHu46VkJuzbiSGUR4a3hMMWGYBYmAUrpzg8lA586lKUBAbL3GtLc25iiK+jCUQZkkbRxyTKe8xyTnqc8q7NqbmWtxJJLLGWeW39GkId11Q6tekhWAzn8rr4ZxU3SgIu23Zt45o7hExJFbC2Q6mOmEEELgnB5gczz9dYVvuDZoIgsRAhuGuYhxJMJK/UqNWMf8vT1VsNKAj/AIBh9L9N0/hxBwNWpvxWviadOdPxuecZrjZuwIbeSaWJNL3EnElOpjqfGM4JIHsGKkaUBru2uz+yupjPLERKV0s8ckkLMvTDmNhqGOXPwFcz7g2T28NtwtMduSYdEkiPGTkkpIrBxnPPnzrYaUBrp3AsvR1tREVjSbjqVkkWQTc/wvGDay/P42f5Ui3AsliaERHQ86TsDLKS00enS5YsWJ7oJ58zknOa2KlAQR3KtTci6KO0gkMqhppWjWUggyLCW0K3PqBU7SlAKUpQClKUANecO0e5eTadwJGZgkhRASSFQYIVR4CvR5rzXv8AfOl3/nt9grpT3I9fZGvcMeVOEKyLOyeVxHEjSOeiopZj7hUpf7mXsKGSW2lVAMltOoAebaSdI9td9CLqyC4QrJgiAHKumsiPoKykat6Ho3cT5ttfq6fZU9UDuJ822v1dPsqeqI9yyhyoUpSsGwpSlAKUpQClKUApSlAKUpQClKUApSlAKUpQA15r3++dLv8Az2+wV6UNea9/vnS7/wA9vsFdaW5HxGyLA7D7dPR7mRQvG4irz8E0AoD4hS2r26fVWvbV322tatJDeDIdXTDxKEIYEExOgGQM+Z9darsTbFzZsLmAsgJKatOY3IwSjZ7rdQcdRnPKrk3M3mXbNtNDdQL3NKvjJRterBXPNGGnzJHIg+WZKzuaQeZKKdmUOBWRH0FcX1uI5ZIwdQSR0B8wrFQffjNcx9BXdEWR6C3b2mttsWK5kzoisxI2kZOlELHA8+VYG63aDPeMjizUW7qTxEvIZWjARmHGiUakJI0+onnUhuzA77GhSJlWRrRQhddahivLUv5S+YrWtidmE638d7ItjbcJZRpsVmUTGRdIEgfuooznCg/ZiG9yzhyo7dkdsBlS3uJbGWG2uJxbxzCaOQcViy4aMYcDKnnjwPWu3Y3arJdTmKOyGgXJt2dr23RgVYKzCJ8O2Ac4UHPQc6bg9kkNpDC10iS3UTs4ZZJXiU6iUZI3woYDHPT1GfXUbu12a3drcFzDsqZWvTPxZBM1xGjMpxG3DADKBkc8aiedYNidXtCnmmnWysHuYbeVoZJePHEWkT46xIw7+PaM5HnXZFv7MdrHZfoTAgGQycePHA1aRLoxnBJHdzq59Kw7Dc7aFlLcJYTWgtrid5/w6SGSF5MBtATuuOQxqI6D15+4N1b8bcbaZNnwWiNvpDTcTgBw4bGnTxeQ8dPWgMfdntXkvZEWOyARpuEXN7bhlwQGYQth2wOeAOfhWRsLtQaZrzj2j28dkjmd+NHLpdf+GFUDUSA3MZHdx4iuez3szSyhzcxW0lyJ5JElVNTKrY0gO6BgRz6edR+wOzu81bRS9a14W0Fdn4DSs6SnOkoJEA0jUx5knIX10BPbsb33V20UjbPeG2mUtHKbiN2C6S6NJEACobHIgn4w8626tO3S2NtK34NvPLZtbQJww0aS8aREQpGG1dxMd0kjJOn1mtxoBSlKAUpSgFKUoBSlKAUpSgBrzXv986Xf+e32CvSlVrvB2Oek3Mtz6Vo4rl9PB1YzjlniDPTyreDSepxrRcloaPub2h+hQvbSW6Twu5fBOCGIUHqCrDujkR76ldpdr54BhsrZLXOe8Cvdz1KIqqA3rOfZXZtnsYaCFphdKwXHLgkZyQOus+daudzG/wARf2T/AFrjWxmGoytUlZ7+JiFGvKPyrT7Guk1kR9BUwdzZP8RP+r+lZ2z919HN2BYdAASB6+fU1ynxfCwjmUr/AERiOArSdmrFo7nb12sdhbRvMqusKBgQ3IgdOlTq73Wh/vEXvbH21UXwefzv3VJbM2SB327x8B4D1nzqinxyUdbL+y4jgltct63uFdQ6EMpGQRzBHqrsqP2B8mj+j/M1IV6CjPtKcZvxSf5IMllk0KUpXU1FKUoBSlKAUpSgFKUoBSlKAUpSgFKUoBSlKAht7/kcvsX+NarGrO3u+Ry+xf41qD3CtkZZmZVYgqBkA8sE4Ga85xCh8Ri4072uvcn0J5KTl9fY06lbVvps9NMVzEoCuMHSAAcjUpwPVn9Qrr3L2epMlxIAUjXlqGRnGonn5Af9VVbwUu37G/3+m9yT2yyZzWak7P4g9/2mp/fy3QRxMqqpLHoAORXODioCz+IPf9pqJj6Hw8+zvfY60J9osxYewPk0f0f5mpCozYzYtEPkhP6s1Vtn22ztsx5Wii9N1aokCtw3gw7tNpL6iqCGUHDdQvnXusL3EPJehTVed+bLlpVQ7a7WbqL0AA2kQurFbiR5YbiRVc6uSrCxbTyx0PXmantpb8XKbNtZIPR7i9u5SkQRJkiYAuzMI5CJAAigHJHM56VIOZYFKrPafahL8EWl/CiAzOsdxIySSR2xGVkZo0OsjUDgZ6Y65GcK97TbmLZst5HPY3emeCNGjjmTlJq1iWFnBVuQwc4PPyoC2aVou29954dpXNmqxGOHZUt4pKtqMqHADEMBo9WAfXUBuX2p3d1c2kTizmW5EhkW2Eoltgn5U2pmUA//ALwyBbNKqHYvatdT3ptmlsYsXxt1ja3u2kdA4UEOhMak5x3iOYyQBUxvB2ly2+1FgWNDZRzW9vcykNqSa5V2XSwbSFUBdWQfEeIoCxqVVG/PaldWe0J7WM2iJFbLMvHSZmkYqDwlMbY1HPLIA5czU3/67nNxsiLREFvopHmAJkKFI1cCN1bGMk9QaA3ylVp2h9o9xY7QitI2tY43tuKZJ4riXDa5FxiA5wQo/J8+dbtuvtB57OKaR43Z11FokkSMgk6Sqy98csdfHNAStKUoBSlKAUpSgIbe75HL7F/jWofs+/FzfSX7DUxvf8jl9i/xrWsbobbigSUSsQWKkYUnOAR4CqTETjDHwlJ2WX3JlNN0Gl19jP2L/atnPB1ZMhfd30/2+6uvaY9F2YsPR5fjefe7z59gwtRO6e2Vt5iXJCOuDgE4I5qcD3j303t2ytxKNBJRVwORGSebHB9w91Qfiafw2e/z2yfbr+Dt2cu0t/ze5Nb/AH4mH6R/hrXbL4g9/wBpqU3s23FPFEsbElTk5UjHdx4iouz+IPf9pqt4vOM6zcXdaehIwqahZlg7ETNqg80I/XmtdsOy6CPZ/oeQ0gtZ7ZbgoOIsc7u7ADOORc+Pn5mtk2B8mj+j/M1IV7PC9xDyXoVNXnfmzQJ+y1g9nLBeyQS2lqLZHEMb6lwwLEOSASGxjnWTedma3UkMm0J3vODC8YBXggvJJrMp4LLz06UwOWEB61u1KkHM0XZvZi1qkkdpez26Gd5o1RUdU4ihWRhJq4q91cZ5jB8zQdktu1tcwzSyySXTpJLNiNG1xZKFERQigZPLHPUeflvVKA0yz7OMNcTT3UtxcXFo9pxXSNdETAjCogAz0OT1x6zWNsbsqS0ktJre4aOWCMxSsI1xcxFi2mVM4yM4DczyX80VvlKA0bYnZ3PaSu0G0JEikumuJIvR4SGLkFl1tlgCFC5GKw7rsTtJopuMzvczSSSG4y6kO7FhiIPowOmCP/Fi0oDQbrsxla5N0m0JY5HtY7aVlhjYyIiqrHL50liueXSlx2UKq2K2t1JbmxWYRvw0lZjOcuza+7nOeWMd71Vv1KA0O87OLiS4hvPhKRbmKBoeKLeEl1aSR8lPijk+nkPyc9TW4bJtJI4VjmmM8gB1SMioWySRlU5DAIHLyrMpQClKUApSoLfHepbC347IXJbQijkC5DMNR8Fwp586zGLk7IxKSirsmy4HU1yGrzHvDt64vZjNO2o/kqOSIPzUXwH7z4k1GAMOmfcanLBStqyA8cr6I9L73fI5fYv8a1WWKrnjSYxqfHlqP9aJNL4M/wC0f61UY7gE8VUU1O2ltv8ASVQ4tGnGzj/ZY1Kiezqz419HFMzurLJka2xyRiPHzFW6dx7b81x/raqPE/p+vRllUk/HoWWH4lTrRzWa8CuKldnRllVVBJJIAHU8zW3HcO3/APk/b/8AFSWythRW4wgOfNjk48s46VFXBK02lNpIkPGRS0O3ZNuUhRG6hefjWZSlerpwUIqC8NCsk7u7FKUrcwKUpQClKUApSlAKUpQClKUApSlAKr7tq+QxfWV+7lqwar7tq+QxfWV+7lrvhu9iR8T3Uil6Uq0dzezG3ns457kyB5csoVwo0c9PIg5JA1ew1d1asaSvIo6VKVV2iVdX3F1FZ28WyDa3Utuc/g5CAT1KHvIfepBrBi6iusGnZo5yTV0zc+zD5zi+jL921XnVGdmHznF9GX7tqvOqniPery9y24b3T8/YUrjNNVVxZHNK4zTNAc0rjNM0BzSuM0zQHNK4zTNAc0rjNc0ApSlAKUpQClKUAqvu2r5DF9ZX7uWrBqvu2r5DF9ZX7uWu+G72JHxPdSKh2Vs9p544E+NJIqD1ajgn3Dn7qtbfjb5tLuwhiVuHb6ZHCgkaCOCF5eITX+0K17sc2TxLx7g9II+X05cqD7lDfrFZu0u2aZZpFiihaNZGVCdeSoJAJw2OeM++rGtmqVcsVey9Suo5adLNJ2u/Q+e2fY+mWG7UcpFMbn/mTvIfepI/0VXEXUVct/efC2w5JSFEqBnIGcLJAS2Bn85f46pqHqK64OTy5XunY5YyKzZ1s9Tc+zD5zi+jL921XHvDthbS1mun+LFGzkeZUclHrJwPfVOdmHznF9GX7tquy9sY5kMU0aSIcZWRVdTggjKsCDggH3VD4j3q8vcmcN7p+fsUr2Y7akt9pLHL6RnaEBdzPG8S+mKzy4jLjBTS2MjxYeqsrs8t7CaMXV/Kvwn6aQ/EnZJllEoEcax6h3eg0hSOZHhgW9dbNikZGkjjdo21Rl0Vijcu8hI7p5dR5V1NsO3M3pBghMw/4hiQyft41fvquLIo2e5vPQducIQm3F/ccRneQTKda8ogo0kdOpHU1lbesrVp9g8Z1HFtYxc5nZPwaQwmLXhxoGS2Dyzz5nFXQNh2+iSPgQ6JWLSrwk0yMeZaRcYcnzOa6LjdOzkKmS0tnKqqKWgiYqiclUEryUeA6CgKV2ns5Z9s7SEnoZCTRY9MvZ7XGpDnhcFhr6c89O75mpzezbL7IvL5I9RXaFsslqBk4u8iFgvr7/E9yirNu90bKVzJLaWsjscsz28TMx6ZLMuTWXdbJhlMbSRRO0Taoy8asY25c0JHdPIcxjoKAqHfW0EFrYbCBnOIXnuTbo8smVVwh0rzKNOxJ8goqN2/vAbzYmzOJ+Mj2jHa3AkdohqjV1Ilcd5AV0lm6jJ8qvRbCMSmYRoJWUKzhV1lRzCl8ZIHlmsOfde0cMHtbdg8nFYNBGQ0hyC7Arzfme8efM0BSXpnD2Ttq0Vy3Ckt5E4U7XFvHHLJGVSGZu8T1DZx8X1Gp/tI21FJu7EsM8bugs9YjlVmXugHVpORz5c6tFN3rYQtbi3gELfGjEMYjbGDzTGk9B4eArHTc6xCsgs7UK2NSi3iAbScrqGnBx4ZoDWey3ZUcPH0CyBPCz6JeT3XIcTGvjMdHXljrz8q36sDZmwbe21ejwQw6sauFEkerTnGrQBnGT18zWfQClKUApSlAKUpQCq+7avkMX1lfu5asGtE7X7GSWzjWKN5CLhSQiM5A4coyQoPLn++u+HdqsThidaUikg2K4rPbYNyOtvOP0Mn+2ultmyjrFIPbGw/lV8pR6nn8suhj68Dry8axZLk57uRWXNAyg5Vh7QR9tY1UXFMZUpyVODtpe63Pb/prhNDEU5YiqrtOyT22Wtvud+zN4J7eUTQyFHXODpU4yCDyYEdDU+va1tMf3jPthh/2VrNKopYipJ3bb+57FcMw6VlCP4Rta9sO0R/xUPthj/kKy7bth2ifGEjzMX9GFaTWSnQeytZV5paM60uE4aUvmgvwendl3Bkgikb4zRIxxyGWUE4/XWVWDsL5LB/kRfwLWdVstj55UVpNIUpSsmgpSlAKUpQClKUApSlAKUpQClKUApSlAMVxiuaUBqXan803H6L76OvPleg+1T5puP0X30defKrsVzo9pwD9tL+T9EWLZ9i8zxJIbiJdaK2MOcagDjPj1qK3l7L7qziMxKSxr8Yxk5UebKw6esZ9eKsHfjd+a82XaxW6B3DQuQWVe6IXXOWIHVh+uumPOzNiPDeyKZHSZUj16vxg0rGvmBnJxyGTW7ox1VvDciU+I4j5ZZ025WyW1t10KUrJXoPZWNWSvQeyq+R7Kjuz0xsM4tISf8AAj/gWsex3uspnEcN3bSueipPG7H2KGya7dlfIovqyfdiqC3P2c8a7Klu4wloLp3WWKEiZZ0diiXMmM8IkZyPD6ORex2PlFXnfmy9bjfWxjdo3vLVHVirK1xErKw5EFS2QfVWddbYhikjikljSSU4jR3VWcjAwik5Y8x086ouEpHtXaDTzm3Bv2IU7NF5xVDtnDsjGPy5dc58Ky9+7a7vrq8vLe1kdbQpFbzCVI+E9o3GmdYm70uokgFfIdelZOZdbbUiEwtzJGJimsR614hTJGoJnJXIIzjHKsS83qtIZeDLdW8cvLuPNGr97BXuk5555e2qxn3ujG27LaUwkSKTZA1YikfTI8k2UIRScggjp4V9b27btJNt7MnCFowkjTMbaQ5E0Q4GoFMt1GOun1UBZG0N87KCXgzXUEcniryopGeY1Anu+/FfE2/FgjMj3torKxVla4iBDA4IILciDVT7wI1vdXZsWmeWa5cyWVzs1plmYvpYpPpI4RBLDmO7jnWx7y7DQ7a2Rm2jUOtyZ1EasmoxA4c4w2DnBPtoDeU3xsjIsQu7YyOUCIJ4yzGTBTSurJ1ahjHXIpd732cU3o8l1Ak3IaGlQNk4wCCeROeQPXNV1tC4tk3qt8R4RLZYDpt20i5Ltw+iYyAyd/oMDmMcvndCeKyN5abQtZZbqW9kkBFo03pKOVKMjhSuAcnmQBq884At+lcCuaAUpSgFKUoBSlKAUpSgNS7VPmm4/RffR158r0H2qfNNx+i++jrz5iq7Fc6PacA/bS/k/RF19oe1ZbfZVq8EjxMXhUlGKkrwZDg48MgfqrquEG2di8UgG5iDcwBnix4LKPISLg46ZYeVVftPem5uIUgmlZ44yCqkKMFQVByACcAkcz402LvVdWgZbeUxhyCwwrAkcgcMDg+ysdunLXa1hHhdSFKOVpVIyun9Oj0uRNZK9B7Kx3ckknqTk+012mUKoJ8qhtX0R6SnOME5Sdkj0tsW8QWsGXQfgIurAfkLXe+2oB1nhHtlQfzryS8OSTgczmuPRvZVyp6HzSdC8m7nra221BI2iOaJ3wTpSVGbA6nAOazq8/diMWNqD6vL9qV6BroncjVIZHYUpSsnMUpSgFKUoBSlKAUpSgFKUoBSlKAUpSgOq5tUkUpIqup6qyhgccxkHl1FRz7p2Z62tsf0Ef8AtqWpWGkzeM5R5XYhH3IsT1tLf3RIPsFUH2iWqQ7TuIolCRqyaVXkBmKMnA9pJ99el6829qfzvdfTj+6irnOMbbEvD16ubmf5Zq/FPnXDMT1qc3M9C9JPwjq4HDbGnifjMrpzw+9jGr91WpsfcvYl1A9zBG7RRlgxMlyuCqhzyZgTyI6VpGC8CRVxU7Wm20UbSt53z+BvRh8H6+PxF6+kY0YOr8by8vXWjVlqxrGV1csDsW+dB9Xl+2Or9qguxb50H1eX7Y6vwnlXSGxDxHOc0rRE7XITN6P6HtLjaNZj9DOsISBrKatQXJxnGKzbLtLglu5bMQXayQh2kLQaVRUUuCx1cgwHdJA1ah51uRzbqVpidrNidnHaWqThLLwSpUcXiHHdC6sZwdXXpn2Vxc9qluskUSQXk7y2sd0qwW/FYRSgFSwVsjGQD4Akc6A3Sla9a77QvdQ2ZjnjmmtvSVWSPQVTLDTICcq/dPLFfd3vnBFe+gy6o3MDTq7gCJ0QEvpfPVQGJBA5KT5ZAnqVGbu7eS8t0uo1kWOTJTiKFYqCQGwCeRxkeY51J0ApSlAKUpQClKUApSlAKUpQCvNvan873X04/uoq9JV5t7U/ne6+nH91FWk9iTh+ZmqVdHZL8y3f+ZP9xHVL1b/ZZtOJNj3aPLGra5jpZ1U4MEYBwTnmQR7q0jud63KU+vQewVzXC9B7K5rU7Fgdi3zoPq8v2x1ftUF2LfOg+ry/bHV+11hsQcRzmmQ7vTjeF74p/Zzs4Qh9SfjOKjadOdXQHnjHrqD2Xse/+FdoXL2RSK7h4at6RA2ngxFEJUHUdZUeA06ufSrPpW5HKZi7H5fgzJB9J9CKG21JoN1l0WYvr0axExT35zXVfbgXfpNrK9g91HHsq2tmVL2O2Kzxgau+HBYDBHLkc5zyq66UBVl3sa+i2lZ39vYM6RbNW3aI3cIaNtUncMrt39II72DnPWs3tN3Vn2lY2rLbYuVnRnTix6o4nVhMnE1BWHxc464qxqUB128CoiogCqoCqAMAKowAB4ACuylKAUpSgFKUoBSlKAUpSgFKUoBXm3tT+d7r6cf3UVekqgb/AHFsZ5Wmmto5JHILM2STgBR4+QH6q1krnWlNQd2eYa4016bTs82cOlnB74wftrvXcewH9ztv/oj/AKVpkJHxK6Hl2mqvVC7p2Y6WlsP0EX+2u1N3rZelvAPZDGP5VnIY+JXQrDsU3TcMdovlVKNHEPzwSNT/AERpwPM58udv18xxhQFUAADAAGAB5ACvqt0rEac3N3YpSlZNBSlKAUpSgFKUoBSlKAUpS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AutoShape 6" descr="data:image/jpeg;base64,/9j/4AAQSkZJRgABAQAAAQABAAD/2wCEAAkGBhQSEBUQEhQUFBQWEhUVFhgVFBYVFxcVFBgVFRcXFhYXHSYfGBkjIBceIC8gJCcpLCwsFSAxNTAqNSgrLCkBCQoKDgwOGg8PGjUkHyQ0LSowLCw0MiovLC8sNSwtLC4sKiwvLCkuLSw1LCwsKSwsLCksLCwsLC0sLDQsLCksKf/AABEIAP4AxwMBIgACEQEDEQH/xAAcAAEAAgIDAQAAAAAAAAAAAAAABQcEBgEDCAL/xABKEAACAQMBBQQECAsGBQUAAAABAgMABBESBQYTITEHIkFRFGFxgRUyNDVydLGzIzNCUoORkqGywdEkRFNzgtJDYqLC4RYXY5Pw/8QAGwEBAAIDAQEAAAAAAAAAAAAAAAQFAQIDBgf/xAAwEQACAQIEAwYFBQEAAAAAAAAAAQIDEQQSITEFMlETM0FxsdEUImGBkQY0cqHhQv/aAAwDAQACEQMRAD8AvGlKUB1z3CoNTsFUdSxAA95rmKUMAykEHoQcg+wjrVebw2kd3vFBZ3YD26WDzxRPzSScyFGJXo5CA8jn4vtrs26ktpdWezdltFapc+mM5MXEWNkWN9SITgHmcLyXLcxQFhUqqdq75bQa4ukteKxtHSJY47LipPIFVpDNJnMQYk6QpGBjrX3vzvtcwGaW3uGDW6Qu9utlxI4y6qSl1ck8mOTjTpwAKAtOlVtEly+8mVudKHZ0MpThBhwjNgxZ1dc5PExnvYxyrB3f342hdSQXMaTPDLdcNoRaAQx2/EaPiC6zqaRcAnPLqMDFAWnNOqAs7BVHUsQAPaTXMUysAykMD0IIIPsIrUO0ndia8jgaARStBPxjbz/ipwAV0t4ZGeWeXeOa7+zvbEE1meDbi04c8sMkAxpjnUguq4wCO9nkB48qA2dbhSxUMCw6gEEj2jwp6QurRqGrGdORnHnjriqWtZhZ7WuNpk6UG1pLO5PgIbiOMo7HwVJFBJ9dZG6KmXbNrtFwQ97HfTgHqsC6Irdfcig/66AuN3ABJOABkk8gAPE1xFKGAZSGB6EEEH2EVo/a5ttI7FbcvpF3OkDMoLFYc6p2CqCSAilSAPy6wuyDbMOm8sYnzFb3DSQEhl/s05LqMOA3dbUCSPGgLCmvEQ4d0U9cMwHL312hvGqn7QYtW20PoSX+nZLtwXZF5LMe+utTlh0AHPvcq2fsmiVNj2oEolDBmUjOBqdm4a6ufc5rz/NPhQG0fCkX+LH+2v8AWsqqrbc2y/8AUYt/RLfg/BJl4fCTRxPSNOvTjGrHLPlVpBh0Hhy9njQHXcXqR4MjqmempgufZnrXarAjI5iql2ZYC7uNp3M1pHf3UN81ukM8iKsdqn4tkEgZVzzOcc8H15ydm70PLBsy02eq2C3i3UmSBOYkgLMUjV8BmY5PMYUeFAWlWPe38cKh5XSNSyqC7BQWY4VcnxJ5AVXcG+dx6NcQzXIjng2ibNZo7QzPcd0sqxwKcCY+PVQB0qF2jvDPc7NlS4Yu9vti2hV2iEEjIHjYcSMclfn4YoC5qVoLbxXMe1+BdSPbwPMEtl9GV4LhSmQDc51JNnPd5DljBzW/UApSlAKUpQENvDujbX2j0mPU0ZJjdWeN0JxnS6EMM46Z8K69n7k2kDQvFEVaAzGM8SRjm4AErMWY62bA5tnpyxU7UTvHvPBYwma4fA6Ko5u7fmovif3DxIoL2MTae4VpPM9w6OJJABIYp5oRIFGAJBE6h8Dlz8K+NqdnllcSSSSxMTKqiUCaZEk0DSjPGjhWZR0YjIwD1rRP/f8A5/IuWeX9o548M/g67F7fl8bNvdOD/wBlbZWc+0j1LCu90baS5iu2Q8aFQiOskidxTqCsFYB1B54bNY1vuDZxzcdEdG4vG0rPMsXFznXwQ+jOefTHqrTE7fIfG1l90iH7cVkRdvFsTg29x7uEf+8Uysz2kepu+3t1oLzRx1YmMsUZJZInXUAGw0bA4OBkeqsaLcSzWKCFYQqW84niAZwRMucOzZy55/lE5qT2PtNbi3juFBVZEDgNjIB88EjPvrMrU3IO53KtJIrmF4spdScWca37zjThgc5XGkHu46VkJuzbiSGUR4a3hMMWGYBYmAUrpzg8lA586lKUBAbL3GtLc25iiK+jCUQZkkbRxyTKe8xyTnqc8q7NqbmWtxJJLLGWeW39GkId11Q6tekhWAzn8rr4ZxU3SgIu23Zt45o7hExJFbC2Q6mOmEEELgnB5gczz9dYVvuDZoIgsRAhuGuYhxJMJK/UqNWMf8vT1VsNKAj/AIBh9L9N0/hxBwNWpvxWviadOdPxuecZrjZuwIbeSaWJNL3EnElOpjqfGM4JIHsGKkaUBru2uz+yupjPLERKV0s8ckkLMvTDmNhqGOXPwFcz7g2T28NtwtMduSYdEkiPGTkkpIrBxnPPnzrYaUBrp3AsvR1tREVjSbjqVkkWQTc/wvGDay/P42f5Ui3AsliaERHQ86TsDLKS00enS5YsWJ7oJ58zknOa2KlAQR3KtTci6KO0gkMqhppWjWUggyLCW0K3PqBU7SlAKUpQClKUANecO0e5eTadwJGZgkhRASSFQYIVR4CvR5rzXv8AfOl3/nt9grpT3I9fZGvcMeVOEKyLOyeVxHEjSOeiopZj7hUpf7mXsKGSW2lVAMltOoAebaSdI9td9CLqyC4QrJgiAHKumsiPoKykat6Ho3cT5ttfq6fZU9UDuJ822v1dPsqeqI9yyhyoUpSsGwpSlAKUpQClKUApSlAKUpQClKUApSlAKUpQA15r3++dLv8Az2+wV6UNea9/vnS7/wA9vsFdaW5HxGyLA7D7dPR7mRQvG4irz8E0AoD4hS2r26fVWvbV322tatJDeDIdXTDxKEIYEExOgGQM+Z9darsTbFzZsLmAsgJKatOY3IwSjZ7rdQcdRnPKrk3M3mXbNtNDdQL3NKvjJRterBXPNGGnzJHIg+WZKzuaQeZKKdmUOBWRH0FcX1uI5ZIwdQSR0B8wrFQffjNcx9BXdEWR6C3b2mttsWK5kzoisxI2kZOlELHA8+VYG63aDPeMjizUW7qTxEvIZWjARmHGiUakJI0+onnUhuzA77GhSJlWRrRQhddahivLUv5S+YrWtidmE638d7ItjbcJZRpsVmUTGRdIEgfuooznCg/ZiG9yzhyo7dkdsBlS3uJbGWG2uJxbxzCaOQcViy4aMYcDKnnjwPWu3Y3arJdTmKOyGgXJt2dr23RgVYKzCJ8O2Ac4UHPQc6bg9kkNpDC10iS3UTs4ZZJXiU6iUZI3woYDHPT1GfXUbu12a3drcFzDsqZWvTPxZBM1xGjMpxG3DADKBkc8aiedYNidXtCnmmnWysHuYbeVoZJePHEWkT46xIw7+PaM5HnXZFv7MdrHZfoTAgGQycePHA1aRLoxnBJHdzq59Kw7Dc7aFlLcJYTWgtrid5/w6SGSF5MBtATuuOQxqI6D15+4N1b8bcbaZNnwWiNvpDTcTgBw4bGnTxeQ8dPWgMfdntXkvZEWOyARpuEXN7bhlwQGYQth2wOeAOfhWRsLtQaZrzj2j28dkjmd+NHLpdf+GFUDUSA3MZHdx4iuez3szSyhzcxW0lyJ5JElVNTKrY0gO6BgRz6edR+wOzu81bRS9a14W0Fdn4DSs6SnOkoJEA0jUx5knIX10BPbsb33V20UjbPeG2mUtHKbiN2C6S6NJEACobHIgn4w8626tO3S2NtK34NvPLZtbQJww0aS8aREQpGG1dxMd0kjJOn1mtxoBSlKAUpSgFKUoBSlKAUpSgBrzXv986Xf+e32CvSlVrvB2Oek3Mtz6Vo4rl9PB1YzjlniDPTyreDSepxrRcloaPub2h+hQvbSW6Twu5fBOCGIUHqCrDujkR76ldpdr54BhsrZLXOe8Cvdz1KIqqA3rOfZXZtnsYaCFphdKwXHLgkZyQOus+daudzG/wARf2T/AFrjWxmGoytUlZ7+JiFGvKPyrT7Guk1kR9BUwdzZP8RP+r+lZ2z919HN2BYdAASB6+fU1ynxfCwjmUr/AERiOArSdmrFo7nb12sdhbRvMqusKBgQ3IgdOlTq73Wh/vEXvbH21UXwefzv3VJbM2SB327x8B4D1nzqinxyUdbL+y4jgltct63uFdQ6EMpGQRzBHqrsqP2B8mj+j/M1IV6CjPtKcZvxSf5IMllk0KUpXU1FKUoBSlKAUpSgFKUoBSlKAUpSgFKUoBSlKAht7/kcvsX+NarGrO3u+Ry+xf41qD3CtkZZmZVYgqBkA8sE4Ga85xCh8Ri4072uvcn0J5KTl9fY06lbVvps9NMVzEoCuMHSAAcjUpwPVn9Qrr3L2epMlxIAUjXlqGRnGonn5Af9VVbwUu37G/3+m9yT2yyZzWak7P4g9/2mp/fy3QRxMqqpLHoAORXODioCz+IPf9pqJj6Hw8+zvfY60J9osxYewPk0f0f5mpCozYzYtEPkhP6s1Vtn22ztsx5Wii9N1aokCtw3gw7tNpL6iqCGUHDdQvnXusL3EPJehTVed+bLlpVQ7a7WbqL0AA2kQurFbiR5YbiRVc6uSrCxbTyx0PXmantpb8XKbNtZIPR7i9u5SkQRJkiYAuzMI5CJAAigHJHM56VIOZYFKrPafahL8EWl/CiAzOsdxIySSR2xGVkZo0OsjUDgZ6Y65GcK97TbmLZst5HPY3emeCNGjjmTlJq1iWFnBVuQwc4PPyoC2aVou29954dpXNmqxGOHZUt4pKtqMqHADEMBo9WAfXUBuX2p3d1c2kTizmW5EhkW2Eoltgn5U2pmUA//ALwyBbNKqHYvatdT3ptmlsYsXxt1ja3u2kdA4UEOhMak5x3iOYyQBUxvB2ly2+1FgWNDZRzW9vcykNqSa5V2XSwbSFUBdWQfEeIoCxqVVG/PaldWe0J7WM2iJFbLMvHSZmkYqDwlMbY1HPLIA5czU3/67nNxsiLREFvopHmAJkKFI1cCN1bGMk9QaA3ylVp2h9o9xY7QitI2tY43tuKZJ4riXDa5FxiA5wQo/J8+dbtuvtB57OKaR43Z11FokkSMgk6Sqy98csdfHNAStKUoBSlKAUpSgIbe75HL7F/jWofs+/FzfSX7DUxvf8jl9i/xrWsbobbigSUSsQWKkYUnOAR4CqTETjDHwlJ2WX3JlNN0Gl19jP2L/atnPB1ZMhfd30/2+6uvaY9F2YsPR5fjefe7z59gwtRO6e2Vt5iXJCOuDgE4I5qcD3j303t2ytxKNBJRVwORGSebHB9w91Qfiafw2e/z2yfbr+Dt2cu0t/ze5Nb/AH4mH6R/hrXbL4g9/wBpqU3s23FPFEsbElTk5UjHdx4iouz+IPf9pqt4vOM6zcXdaehIwqahZlg7ETNqg80I/XmtdsOy6CPZ/oeQ0gtZ7ZbgoOIsc7u7ADOORc+Pn5mtk2B8mj+j/M1IV7PC9xDyXoVNXnfmzQJ+y1g9nLBeyQS2lqLZHEMb6lwwLEOSASGxjnWTedma3UkMm0J3vODC8YBXggvJJrMp4LLz06UwOWEB61u1KkHM0XZvZi1qkkdpez26Gd5o1RUdU4ihWRhJq4q91cZ5jB8zQdktu1tcwzSyySXTpJLNiNG1xZKFERQigZPLHPUeflvVKA0yz7OMNcTT3UtxcXFo9pxXSNdETAjCogAz0OT1x6zWNsbsqS0ktJre4aOWCMxSsI1xcxFi2mVM4yM4DczyX80VvlKA0bYnZ3PaSu0G0JEikumuJIvR4SGLkFl1tlgCFC5GKw7rsTtJopuMzvczSSSG4y6kO7FhiIPowOmCP/Fi0oDQbrsxla5N0m0JY5HtY7aVlhjYyIiqrHL50liueXSlx2UKq2K2t1JbmxWYRvw0lZjOcuza+7nOeWMd71Vv1KA0O87OLiS4hvPhKRbmKBoeKLeEl1aSR8lPijk+nkPyc9TW4bJtJI4VjmmM8gB1SMioWySRlU5DAIHLyrMpQClKUApSoLfHepbC347IXJbQijkC5DMNR8Fwp586zGLk7IxKSirsmy4HU1yGrzHvDt64vZjNO2o/kqOSIPzUXwH7z4k1GAMOmfcanLBStqyA8cr6I9L73fI5fYv8a1WWKrnjSYxqfHlqP9aJNL4M/wC0f61UY7gE8VUU1O2ltv8ASVQ4tGnGzj/ZY1Kiezqz419HFMzurLJka2xyRiPHzFW6dx7b81x/raqPE/p+vRllUk/HoWWH4lTrRzWa8CuKldnRllVVBJJIAHU8zW3HcO3/APk/b/8AFSWythRW4wgOfNjk48s46VFXBK02lNpIkPGRS0O3ZNuUhRG6hefjWZSlerpwUIqC8NCsk7u7FKUrcwKUpQClKUApSlAKUpQClKUApSlAKr7tq+QxfWV+7lqwar7tq+QxfWV+7lrvhu9iR8T3Uil6Uq0dzezG3ns457kyB5csoVwo0c9PIg5JA1ew1d1asaSvIo6VKVV2iVdX3F1FZ28WyDa3Utuc/g5CAT1KHvIfepBrBi6iusGnZo5yTV0zc+zD5zi+jL921XnVGdmHznF9GX7tqvOqniPery9y24b3T8/YUrjNNVVxZHNK4zTNAc0rjNM0BzSuM0zQHNK4zTNAc0rjNc0ApSlAKUpQClKUAqvu2r5DF9ZX7uWrBqvu2r5DF9ZX7uWu+G72JHxPdSKh2Vs9p544E+NJIqD1ajgn3Dn7qtbfjb5tLuwhiVuHb6ZHCgkaCOCF5eITX+0K17sc2TxLx7g9II+X05cqD7lDfrFZu0u2aZZpFiihaNZGVCdeSoJAJw2OeM++rGtmqVcsVey9Suo5adLNJ2u/Q+e2fY+mWG7UcpFMbn/mTvIfepI/0VXEXUVct/efC2w5JSFEqBnIGcLJAS2Bn85f46pqHqK64OTy5XunY5YyKzZ1s9Tc+zD5zi+jL921XHvDthbS1mun+LFGzkeZUclHrJwPfVOdmHznF9GX7tquy9sY5kMU0aSIcZWRVdTggjKsCDggH3VD4j3q8vcmcN7p+fsUr2Y7akt9pLHL6RnaEBdzPG8S+mKzy4jLjBTS2MjxYeqsrs8t7CaMXV/Kvwn6aQ/EnZJllEoEcax6h3eg0hSOZHhgW9dbNikZGkjjdo21Rl0Vijcu8hI7p5dR5V1NsO3M3pBghMw/4hiQyft41fvquLIo2e5vPQducIQm3F/ccRneQTKda8ogo0kdOpHU1lbesrVp9g8Z1HFtYxc5nZPwaQwmLXhxoGS2Dyzz5nFXQNh2+iSPgQ6JWLSrwk0yMeZaRcYcnzOa6LjdOzkKmS0tnKqqKWgiYqiclUEryUeA6CgKV2ns5Z9s7SEnoZCTRY9MvZ7XGpDnhcFhr6c89O75mpzezbL7IvL5I9RXaFsslqBk4u8iFgvr7/E9yirNu90bKVzJLaWsjscsz28TMx6ZLMuTWXdbJhlMbSRRO0Taoy8asY25c0JHdPIcxjoKAqHfW0EFrYbCBnOIXnuTbo8smVVwh0rzKNOxJ8goqN2/vAbzYmzOJ+Mj2jHa3AkdohqjV1Ilcd5AV0lm6jJ8qvRbCMSmYRoJWUKzhV1lRzCl8ZIHlmsOfde0cMHtbdg8nFYNBGQ0hyC7Arzfme8efM0BSXpnD2Ttq0Vy3Ckt5E4U7XFvHHLJGVSGZu8T1DZx8X1Gp/tI21FJu7EsM8bugs9YjlVmXugHVpORz5c6tFN3rYQtbi3gELfGjEMYjbGDzTGk9B4eArHTc6xCsgs7UK2NSi3iAbScrqGnBx4ZoDWey3ZUcPH0CyBPCz6JeT3XIcTGvjMdHXljrz8q36sDZmwbe21ejwQw6sauFEkerTnGrQBnGT18zWfQClKUApSlAKUpQCq+7avkMX1lfu5asGtE7X7GSWzjWKN5CLhSQiM5A4coyQoPLn++u+HdqsThidaUikg2K4rPbYNyOtvOP0Mn+2ultmyjrFIPbGw/lV8pR6nn8suhj68Dry8axZLk57uRWXNAyg5Vh7QR9tY1UXFMZUpyVODtpe63Pb/prhNDEU5YiqrtOyT22Wtvud+zN4J7eUTQyFHXODpU4yCDyYEdDU+va1tMf3jPthh/2VrNKopYipJ3bb+57FcMw6VlCP4Rta9sO0R/xUPthj/kKy7bth2ifGEjzMX9GFaTWSnQeytZV5paM60uE4aUvmgvwendl3Bkgikb4zRIxxyGWUE4/XWVWDsL5LB/kRfwLWdVstj55UVpNIUpSsmgpSlAKUpQClKUApSlAKUpQClKUApSlAMVxiuaUBqXan803H6L76OvPleg+1T5puP0X30defKrsVzo9pwD9tL+T9EWLZ9i8zxJIbiJdaK2MOcagDjPj1qK3l7L7qziMxKSxr8Yxk5UebKw6esZ9eKsHfjd+a82XaxW6B3DQuQWVe6IXXOWIHVh+uumPOzNiPDeyKZHSZUj16vxg0rGvmBnJxyGTW7ox1VvDciU+I4j5ZZ025WyW1t10KUrJXoPZWNWSvQeyq+R7Kjuz0xsM4tISf8AAj/gWsex3uspnEcN3bSueipPG7H2KGya7dlfIovqyfdiqC3P2c8a7Klu4wloLp3WWKEiZZ0diiXMmM8IkZyPD6ORex2PlFXnfmy9bjfWxjdo3vLVHVirK1xErKw5EFS2QfVWddbYhikjikljSSU4jR3VWcjAwik5Y8x086ouEpHtXaDTzm3Bv2IU7NF5xVDtnDsjGPy5dc58Ky9+7a7vrq8vLe1kdbQpFbzCVI+E9o3GmdYm70uokgFfIdelZOZdbbUiEwtzJGJimsR614hTJGoJnJXIIzjHKsS83qtIZeDLdW8cvLuPNGr97BXuk5555e2qxn3ujG27LaUwkSKTZA1YikfTI8k2UIRScggjp4V9b27btJNt7MnCFowkjTMbaQ5E0Q4GoFMt1GOun1UBZG0N87KCXgzXUEcniryopGeY1Anu+/FfE2/FgjMj3torKxVla4iBDA4IILciDVT7wI1vdXZsWmeWa5cyWVzs1plmYvpYpPpI4RBLDmO7jnWx7y7DQ7a2Rm2jUOtyZ1EasmoxA4c4w2DnBPtoDeU3xsjIsQu7YyOUCIJ4yzGTBTSurJ1ahjHXIpd732cU3o8l1Ak3IaGlQNk4wCCeROeQPXNV1tC4tk3qt8R4RLZYDpt20i5Ltw+iYyAyd/oMDmMcvndCeKyN5abQtZZbqW9kkBFo03pKOVKMjhSuAcnmQBq884At+lcCuaAUpSgFKUoBSlKAUpSgNS7VPmm4/RffR158r0H2qfNNx+i++jrz5iq7Fc6PacA/bS/k/RF19oe1ZbfZVq8EjxMXhUlGKkrwZDg48MgfqrquEG2di8UgG5iDcwBnix4LKPISLg46ZYeVVftPem5uIUgmlZ44yCqkKMFQVByACcAkcz402LvVdWgZbeUxhyCwwrAkcgcMDg+ysdunLXa1hHhdSFKOVpVIyun9Oj0uRNZK9B7Kx3ckknqTk+012mUKoJ8qhtX0R6SnOME5Sdkj0tsW8QWsGXQfgIurAfkLXe+2oB1nhHtlQfzryS8OSTgczmuPRvZVyp6HzSdC8m7nra221BI2iOaJ3wTpSVGbA6nAOazq8/diMWNqD6vL9qV6BroncjVIZHYUpSsnMUpSgFKUoBSlKAUpSgFKUoBSlKAUpSgOq5tUkUpIqup6qyhgccxkHl1FRz7p2Z62tsf0Ef8AtqWpWGkzeM5R5XYhH3IsT1tLf3RIPsFUH2iWqQ7TuIolCRqyaVXkBmKMnA9pJ99el6829qfzvdfTj+6irnOMbbEvD16ubmf5Zq/FPnXDMT1qc3M9C9JPwjq4HDbGnifjMrpzw+9jGr91WpsfcvYl1A9zBG7RRlgxMlyuCqhzyZgTyI6VpGC8CRVxU7Wm20UbSt53z+BvRh8H6+PxF6+kY0YOr8by8vXWjVlqxrGV1csDsW+dB9Xl+2Or9qguxb50H1eX7Y6vwnlXSGxDxHOc0rRE7XITN6P6HtLjaNZj9DOsISBrKatQXJxnGKzbLtLglu5bMQXayQh2kLQaVRUUuCx1cgwHdJA1ah51uRzbqVpidrNidnHaWqThLLwSpUcXiHHdC6sZwdXXpn2Vxc9qluskUSQXk7y2sd0qwW/FYRSgFSwVsjGQD4Akc6A3Sla9a77QvdQ2ZjnjmmtvSVWSPQVTLDTICcq/dPLFfd3vnBFe+gy6o3MDTq7gCJ0QEvpfPVQGJBA5KT5ZAnqVGbu7eS8t0uo1kWOTJTiKFYqCQGwCeRxkeY51J0ApSlAKUpQClKUApSlAKUpQCvNvan873X04/uoq9JV5t7U/ne6+nH91FWk9iTh+ZmqVdHZL8y3f+ZP9xHVL1b/ZZtOJNj3aPLGra5jpZ1U4MEYBwTnmQR7q0jud63KU+vQewVzXC9B7K5rU7Fgdi3zoPq8v2x1ftUF2LfOg+ry/bHV+11hsQcRzmmQ7vTjeF74p/Zzs4Qh9SfjOKjadOdXQHnjHrqD2Xse/+FdoXL2RSK7h4at6RA2ngxFEJUHUdZUeA06ufSrPpW5HKZi7H5fgzJB9J9CKG21JoN1l0WYvr0axExT35zXVfbgXfpNrK9g91HHsq2tmVL2O2Kzxgau+HBYDBHLkc5zyq66UBVl3sa+i2lZ39vYM6RbNW3aI3cIaNtUncMrt39II72DnPWs3tN3Vn2lY2rLbYuVnRnTix6o4nVhMnE1BWHxc464qxqUB128CoiogCqoCqAMAKowAB4ACuylKAUpSgFKUoBSlKAUpSgFKUoBXm3tT+d7r6cf3UVekqgb/AHFsZ5Wmmto5JHILM2STgBR4+QH6q1krnWlNQd2eYa4016bTs82cOlnB74wftrvXcewH9ztv/oj/AKVpkJHxK6Hl2mqvVC7p2Y6WlsP0EX+2u1N3rZelvAPZDGP5VnIY+JXQrDsU3TcMdovlVKNHEPzwSNT/AERpwPM58udv18xxhQFUAADAAGAB5ACvqt0rEac3N3YpSlZNBSlKAUpSgFKUoBSlKAUpSg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2" descr="http://www.abundancecoaching.com/wp-content/uploads/2011/11/Create-Smart-Goal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/>
          <a:stretch/>
        </p:blipFill>
        <p:spPr bwMode="auto">
          <a:xfrm>
            <a:off x="2209800" y="1465158"/>
            <a:ext cx="4419600" cy="5131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48025" y="2328446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What exactly should be realised?</a:t>
            </a:r>
            <a:endParaRPr lang="en-US" sz="12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4760" y="3156309"/>
            <a:ext cx="1901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How will we measure this?</a:t>
            </a:r>
            <a:endParaRPr lang="en-US" sz="12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9332" y="4352092"/>
            <a:ext cx="19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Is it feasible? </a:t>
            </a:r>
          </a:p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Do we have control over it?</a:t>
            </a:r>
            <a:endParaRPr lang="en-US" sz="12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6811" y="5210648"/>
            <a:ext cx="175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Is this goal realistic and </a:t>
            </a:r>
          </a:p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relevant to our life now?</a:t>
            </a:r>
            <a:endParaRPr lang="en-US" sz="12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7325" y="6038511"/>
            <a:ext cx="165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What is the timeframe </a:t>
            </a:r>
          </a:p>
          <a:p>
            <a:r>
              <a:rPr lang="en-US" sz="1200" b="1" smtClean="0">
                <a:solidFill>
                  <a:schemeClr val="bg2">
                    <a:lumMod val="75000"/>
                  </a:schemeClr>
                </a:solidFill>
              </a:rPr>
              <a:t>to achieve this?</a:t>
            </a:r>
            <a:endParaRPr lang="en-US" sz="1200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 a CHAMPION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0" y="1424964"/>
            <a:ext cx="5830124" cy="5204436"/>
            <a:chOff x="1524000" y="1424964"/>
            <a:chExt cx="5830124" cy="5204436"/>
          </a:xfrm>
        </p:grpSpPr>
        <p:sp>
          <p:nvSpPr>
            <p:cNvPr id="3" name="Rectangle 2"/>
            <p:cNvSpPr/>
            <p:nvPr/>
          </p:nvSpPr>
          <p:spPr>
            <a:xfrm>
              <a:off x="2510379" y="3477899"/>
              <a:ext cx="412324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9600" b="1" spc="50" dirty="0" smtClean="0">
                  <a:ln w="11430"/>
                  <a:gradFill>
                    <a:gsLst>
                      <a:gs pos="0">
                        <a:srgbClr val="0070C0"/>
                      </a:gs>
                      <a:gs pos="56000">
                        <a:srgbClr val="FFFF00"/>
                      </a:gs>
                      <a:gs pos="100000">
                        <a:srgbClr val="FF0000"/>
                      </a:gs>
                    </a:gsLst>
                    <a:lin ang="8100000" scaled="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CHAMP</a:t>
              </a:r>
              <a:endParaRPr lang="en-US" sz="9600" b="1" cap="none" spc="50" dirty="0">
                <a:ln w="11430"/>
                <a:gradFill>
                  <a:gsLst>
                    <a:gs pos="0">
                      <a:srgbClr val="0070C0"/>
                    </a:gs>
                    <a:gs pos="56000">
                      <a:srgbClr val="FFFF00"/>
                    </a:gs>
                    <a:gs pos="100000">
                      <a:srgbClr val="FF0000"/>
                    </a:gs>
                  </a:gsLst>
                  <a:lin ang="81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24000" y="515876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</a:t>
              </a:r>
              <a:r>
                <a:rPr lang="en-US" dirty="0" smtClean="0"/>
                <a:t>oncentration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endCxn id="4" idx="0"/>
            </p:cNvCxnSpPr>
            <p:nvPr/>
          </p:nvCxnSpPr>
          <p:spPr>
            <a:xfrm rot="10800000" flipV="1">
              <a:off x="2286000" y="4777764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5463564"/>
              <a:ext cx="1029164" cy="848796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4459811" y="4777764"/>
              <a:ext cx="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96000" y="4831104"/>
              <a:ext cx="381000" cy="3276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505200" y="3270581"/>
              <a:ext cx="152400" cy="592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8" idx="2"/>
            </p:cNvCxnSpPr>
            <p:nvPr/>
          </p:nvCxnSpPr>
          <p:spPr>
            <a:xfrm flipV="1">
              <a:off x="5415349" y="3287399"/>
              <a:ext cx="190039" cy="5759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67000" y="2918067"/>
              <a:ext cx="1753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/>
                <a:t>igh confidence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97811" y="515876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r>
                <a:rPr lang="en-US" dirty="0" smtClean="0"/>
                <a:t>ction plan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7152" y="2918067"/>
              <a:ext cx="205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</a:t>
              </a:r>
              <a:r>
                <a:rPr lang="en-US" dirty="0" smtClean="0"/>
                <a:t>ental discipline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30124" y="514039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/>
                <a:t>articipate competitively</a:t>
              </a:r>
              <a:endParaRPr lang="en-US" dirty="0"/>
            </a:p>
          </p:txBody>
        </p:sp>
        <p:pic>
          <p:nvPicPr>
            <p:cNvPr id="1026" name="Picture 2" descr="http://chrislocurto.com/wp-content/uploads/2014/03/Action-Plan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998" y="5539764"/>
              <a:ext cx="1124202" cy="95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feelthebest.files.wordpress.com/2013/11/self-confidence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0" t="7468" r="9390" b="22133"/>
            <a:stretch/>
          </p:blipFill>
          <p:spPr bwMode="auto">
            <a:xfrm>
              <a:off x="2916561" y="1577364"/>
              <a:ext cx="1254406" cy="137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mugup.info/appimg/Yoga/Omkarasana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138" y="1424964"/>
              <a:ext cx="1111062" cy="1558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cmawebline.org/ontarget/wp-content/uploads/2013/07/competitive-advantage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72" y="5692164"/>
              <a:ext cx="1395952" cy="937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791203" y="2377107"/>
            <a:ext cx="3276597" cy="2400657"/>
            <a:chOff x="5562603" y="2377107"/>
            <a:chExt cx="3276597" cy="2400657"/>
          </a:xfrm>
        </p:grpSpPr>
        <p:sp>
          <p:nvSpPr>
            <p:cNvPr id="20" name="Rectangle 19"/>
            <p:cNvSpPr/>
            <p:nvPr/>
          </p:nvSpPr>
          <p:spPr>
            <a:xfrm>
              <a:off x="5562603" y="2377107"/>
              <a:ext cx="1917513" cy="24006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5000" b="1" spc="-150" smtClean="0">
                  <a:ln w="11430"/>
                  <a:gradFill>
                    <a:gsLst>
                      <a:gs pos="0">
                        <a:srgbClr val="0070C0"/>
                      </a:gs>
                      <a:gs pos="56000">
                        <a:srgbClr val="FFFF00"/>
                      </a:gs>
                      <a:gs pos="100000">
                        <a:srgbClr val="FF0000"/>
                      </a:gs>
                    </a:gsLst>
                    <a:lin ang="8100000" scaled="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gency FB" panose="020B0503020202020204" pitchFamily="34" charset="0"/>
                </a:rPr>
                <a:t>3R</a:t>
              </a:r>
              <a:endParaRPr lang="en-US" sz="15000" b="1" cap="none" spc="-150" dirty="0">
                <a:ln w="11430"/>
                <a:gradFill>
                  <a:gsLst>
                    <a:gs pos="0">
                      <a:srgbClr val="0070C0"/>
                    </a:gs>
                    <a:gs pos="56000">
                      <a:srgbClr val="FFFF00"/>
                    </a:gs>
                    <a:gs pos="100000">
                      <a:srgbClr val="FF0000"/>
                    </a:gs>
                  </a:gsLst>
                  <a:lin ang="81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716091"/>
              <a:ext cx="1524000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70C0"/>
                  </a:solidFill>
                </a:rPr>
                <a:t>ecognize</a:t>
              </a:r>
            </a:p>
            <a:p>
              <a:r>
                <a:rPr lang="en-US" sz="1100" smtClean="0"/>
                <a:t>old ways of doing</a:t>
              </a:r>
              <a:endParaRPr lang="en-US" sz="11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199" y="3276600"/>
              <a:ext cx="1417531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70C0"/>
                  </a:solidFill>
                </a:rPr>
                <a:t>efocus</a:t>
              </a:r>
            </a:p>
            <a:p>
              <a:r>
                <a:rPr lang="en-US" sz="1100" smtClean="0"/>
                <a:t>on better goal</a:t>
              </a:r>
              <a:endParaRPr lang="en-US" sz="11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15200" y="3836634"/>
              <a:ext cx="1417530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70C0"/>
                  </a:solidFill>
                </a:rPr>
                <a:t>eprogram</a:t>
              </a:r>
            </a:p>
            <a:p>
              <a:r>
                <a:rPr lang="en-US" sz="1100" smtClean="0"/>
                <a:t>better ways of doing</a:t>
              </a:r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9389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measure your achievement?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8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</a:t>
            </a:r>
            <a:r>
              <a:rPr lang="en-US" smtClean="0"/>
              <a:t>measurement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13022" y="4256879"/>
            <a:ext cx="563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98722" y="38734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0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3222" y="3871555"/>
            <a:ext cx="42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10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861" y="461979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Fail</a:t>
            </a:r>
          </a:p>
          <a:p>
            <a:pPr algn="ctr"/>
            <a:r>
              <a:rPr lang="en-US" smtClean="0">
                <a:solidFill>
                  <a:srgbClr val="FF0000"/>
                </a:solidFill>
              </a:rPr>
              <a:t>(Less than 10)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8898" y="2895600"/>
            <a:ext cx="179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B050"/>
                </a:solidFill>
              </a:rPr>
              <a:t>Succeed</a:t>
            </a:r>
          </a:p>
          <a:p>
            <a:pPr algn="ctr"/>
            <a:r>
              <a:rPr lang="en-US" smtClean="0">
                <a:solidFill>
                  <a:srgbClr val="00B050"/>
                </a:solidFill>
              </a:rPr>
              <a:t>(only 1 chance)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1972056"/>
            <a:ext cx="3657600" cy="984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FF00"/>
                </a:solidFill>
              </a:rPr>
              <a:t>Goal: finish 5/10 tasks a day</a:t>
            </a:r>
          </a:p>
          <a:p>
            <a:r>
              <a:rPr lang="en-US" sz="1400" smtClean="0"/>
              <a:t>- Today: finish 7/10 tasks a day</a:t>
            </a:r>
          </a:p>
          <a:p>
            <a:r>
              <a:rPr lang="en-US" sz="1400" smtClean="0"/>
              <a:t>- What to think about on the way to home: the finished 7 tasks or the unfinished 3 tasks?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283044" y="5715000"/>
            <a:ext cx="449875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Note: Many people think about the unfinished 3 tasks because they consider ‘less than 10’ a failure. They are thinking about their failures. </a:t>
            </a:r>
          </a:p>
          <a:p>
            <a:pPr algn="ctr"/>
            <a:r>
              <a:rPr lang="en-US" sz="1400" smtClean="0">
                <a:solidFill>
                  <a:srgbClr val="FFFF00"/>
                </a:solidFill>
              </a:rPr>
              <a:t>What do you feel when you think you are a loser like that?</a:t>
            </a:r>
            <a:endParaRPr lang="en-US" sz="140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51822" y="3505200"/>
            <a:ext cx="2955" cy="366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21377" y="4180679"/>
            <a:ext cx="0" cy="152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7500" y="387155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9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4212110" y="1888010"/>
            <a:ext cx="184901" cy="5183078"/>
          </a:xfrm>
          <a:prstGeom prst="rightBrace">
            <a:avLst>
              <a:gd name="adj1" fmla="val 8333"/>
              <a:gd name="adj2" fmla="val 5040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is/makes a success?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5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Recommended measurement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98722" y="3871555"/>
            <a:ext cx="5946555" cy="1107855"/>
            <a:chOff x="1409700" y="3348476"/>
            <a:chExt cx="5946555" cy="110785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524000" y="3733800"/>
              <a:ext cx="563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3657600"/>
              <a:ext cx="0" cy="152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09700" y="335041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0</a:t>
              </a:r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9523" y="3348476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34200" y="3348476"/>
              <a:ext cx="42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10</a:t>
              </a:r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0" y="3810000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Fail</a:t>
              </a:r>
            </a:p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(Less than 5)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3810000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B050"/>
                  </a:solidFill>
                </a:rPr>
                <a:t>Succeed</a:t>
              </a:r>
            </a:p>
            <a:p>
              <a:pPr algn="ctr"/>
              <a:r>
                <a:rPr lang="en-US" smtClean="0">
                  <a:solidFill>
                    <a:srgbClr val="00B050"/>
                  </a:solidFill>
                </a:rPr>
                <a:t>(More than 5, not only 10)</a:t>
              </a:r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43200" y="1972056"/>
            <a:ext cx="3657600" cy="1415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FF00"/>
                </a:solidFill>
              </a:rPr>
              <a:t>Your own regular average performance</a:t>
            </a:r>
          </a:p>
          <a:p>
            <a:r>
              <a:rPr lang="en-US" sz="1400" smtClean="0"/>
              <a:t>- A relative value that needs to be increased regularly</a:t>
            </a:r>
          </a:p>
          <a:p>
            <a:r>
              <a:rPr lang="en-US" sz="1400" smtClean="0"/>
              <a:t>- E.g. now 5 means ‘you can finish 5 tasks a day’. 6 months later, 5 means </a:t>
            </a:r>
            <a:r>
              <a:rPr lang="en-US" sz="1400"/>
              <a:t>‘you can finish </a:t>
            </a:r>
            <a:r>
              <a:rPr lang="en-US" sz="1400" smtClean="0"/>
              <a:t>7 </a:t>
            </a:r>
            <a:r>
              <a:rPr lang="en-US" sz="1400"/>
              <a:t>tasks a day</a:t>
            </a:r>
            <a:r>
              <a:rPr lang="en-US" sz="1400" smtClean="0"/>
              <a:t>’.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283044" y="5267980"/>
            <a:ext cx="449875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Note: Failure &amp; Success ranges are equal in length. That prevents you from being too strict or too easy with yourself.</a:t>
            </a:r>
            <a:endParaRPr lang="en-US" sz="140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19479" y="3505200"/>
            <a:ext cx="2955" cy="366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3044" y="6022875"/>
            <a:ext cx="449875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Note: Success is getting better. Today’s success is getting better than yourself yesterday.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822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measurement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Best comparison</a:t>
            </a:r>
          </a:p>
          <a:p>
            <a:pPr lvl="1"/>
            <a:r>
              <a:rPr lang="en-US" smtClean="0"/>
              <a:t>You now and you</a:t>
            </a:r>
            <a:r>
              <a:rPr lang="en-US"/>
              <a:t> </a:t>
            </a:r>
            <a:r>
              <a:rPr lang="en-US" smtClean="0"/>
              <a:t>yesterday</a:t>
            </a:r>
          </a:p>
          <a:p>
            <a:r>
              <a:rPr lang="en-US" smtClean="0"/>
              <a:t>Bad </a:t>
            </a:r>
            <a:r>
              <a:rPr lang="en-US"/>
              <a:t>comparison</a:t>
            </a:r>
            <a:endParaRPr lang="en-US" smtClean="0"/>
          </a:p>
          <a:p>
            <a:pPr lvl="1"/>
            <a:r>
              <a:rPr lang="en-US" smtClean="0"/>
              <a:t>You and him/her/them/etc. (compared to others)</a:t>
            </a:r>
          </a:p>
          <a:p>
            <a:pPr lvl="2"/>
            <a:r>
              <a:rPr lang="en-US" smtClean="0"/>
              <a:t>That’s why people don’t want to join performance report meetings, except those who know they are the best ones.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types of successes / failures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110274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Much effort</a:t>
            </a:r>
            <a:endParaRPr 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4121458" y="646881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Little effort</a:t>
            </a:r>
            <a:endParaRPr 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817485" y="396240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Low performance</a:t>
            </a:r>
            <a:endParaRPr lang="en-US" sz="1400" b="1"/>
          </a:p>
        </p:txBody>
      </p:sp>
      <p:sp>
        <p:nvSpPr>
          <p:cNvPr id="11" name="TextBox 10"/>
          <p:cNvSpPr txBox="1"/>
          <p:nvPr/>
        </p:nvSpPr>
        <p:spPr>
          <a:xfrm>
            <a:off x="7094000" y="396240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High performance</a:t>
            </a:r>
            <a:endParaRPr lang="en-US" sz="1400" b="1"/>
          </a:p>
        </p:txBody>
      </p:sp>
      <p:grpSp>
        <p:nvGrpSpPr>
          <p:cNvPr id="17" name="Group 16"/>
          <p:cNvGrpSpPr/>
          <p:nvPr/>
        </p:nvGrpSpPr>
        <p:grpSpPr>
          <a:xfrm>
            <a:off x="1427085" y="1371600"/>
            <a:ext cx="6289829" cy="5105400"/>
            <a:chOff x="1427085" y="1371600"/>
            <a:chExt cx="6289829" cy="5105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27085" y="3962401"/>
              <a:ext cx="6289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>
              <a:off x="2012642" y="3924300"/>
              <a:ext cx="5105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21458" y="3700791"/>
              <a:ext cx="901084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FFF00"/>
                  </a:solidFill>
                </a:rPr>
                <a:t>Your</a:t>
              </a:r>
            </a:p>
            <a:p>
              <a:pPr algn="ctr"/>
              <a:r>
                <a:rPr lang="en-US" sz="1400" b="1" smtClean="0">
                  <a:solidFill>
                    <a:srgbClr val="FFFF00"/>
                  </a:solidFill>
                </a:rPr>
                <a:t>average</a:t>
              </a:r>
              <a:endParaRPr lang="en-US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27596" y="2202062"/>
            <a:ext cx="1981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rgbClr val="0070C0"/>
                </a:solidFill>
              </a:rPr>
              <a:t>All things here are successes you can be proud of</a:t>
            </a:r>
            <a:endParaRPr lang="en-US" sz="1600" i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1829" y="4604433"/>
            <a:ext cx="289560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rgbClr val="00B050"/>
                </a:solidFill>
              </a:rPr>
              <a:t>- 80% our time in a day</a:t>
            </a:r>
          </a:p>
          <a:p>
            <a:r>
              <a:rPr lang="en-US" sz="1600" i="1" smtClean="0">
                <a:solidFill>
                  <a:srgbClr val="00B050"/>
                </a:solidFill>
              </a:rPr>
              <a:t>- Routines are often ignored because they are duty</a:t>
            </a:r>
          </a:p>
          <a:p>
            <a:r>
              <a:rPr lang="en-US" sz="1600" i="1" smtClean="0">
                <a:solidFill>
                  <a:srgbClr val="00B050"/>
                </a:solidFill>
              </a:rPr>
              <a:t>- All things here are successes that can be well-repeated</a:t>
            </a:r>
            <a:endParaRPr lang="en-US" sz="1600" i="1">
              <a:solidFill>
                <a:srgbClr val="00B050"/>
              </a:solidFill>
            </a:endParaRPr>
          </a:p>
          <a:p>
            <a:endParaRPr lang="en-US" sz="1600" i="1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9742" y="4485621"/>
            <a:ext cx="2673658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- Our bad/down time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Should waste no more time on this by 3R: 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+ Mind status: M -&gt; D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+ Focus on what to do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If we get stuck here forever, that is a failure.</a:t>
            </a:r>
            <a:endParaRPr lang="en-US" sz="1600" i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9742" y="2076976"/>
            <a:ext cx="24384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accent6">
                    <a:lumMod val="75000"/>
                  </a:schemeClr>
                </a:solidFill>
              </a:rPr>
              <a:t>- About give-up time: “I can not change.” or “I can not do it.”</a:t>
            </a:r>
          </a:p>
          <a:p>
            <a:r>
              <a:rPr lang="en-US" sz="1600" i="1" smtClean="0">
                <a:solidFill>
                  <a:schemeClr val="accent6">
                    <a:lumMod val="75000"/>
                  </a:schemeClr>
                </a:solidFill>
              </a:rPr>
              <a:t>- Don’t give up, this is just the beginning!</a:t>
            </a:r>
          </a:p>
          <a:p>
            <a:endParaRPr lang="en-US" sz="16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apply it all to me?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0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up your exemplary person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Who do you admire the most? Why?</a:t>
            </a:r>
          </a:p>
          <a:p>
            <a:r>
              <a:rPr lang="en-US" smtClean="0"/>
              <a:t>Who do you want to be the most? Why?</a:t>
            </a:r>
          </a:p>
          <a:p>
            <a:r>
              <a:rPr lang="en-US" smtClean="0"/>
              <a:t>How is your exemplary person like?</a:t>
            </a:r>
          </a:p>
          <a:p>
            <a:pPr lvl="1"/>
            <a:r>
              <a:rPr lang="en-US" smtClean="0"/>
              <a:t>What can he/she do?</a:t>
            </a:r>
          </a:p>
          <a:p>
            <a:pPr lvl="1"/>
            <a:r>
              <a:rPr lang="en-US" smtClean="0"/>
              <a:t>What is his/her typical day like?</a:t>
            </a:r>
          </a:p>
          <a:p>
            <a:pPr lvl="1"/>
            <a:r>
              <a:rPr lang="en-US" smtClean="0"/>
              <a:t>What will he/she get to in the long run?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up good daily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Day start</a:t>
            </a:r>
          </a:p>
          <a:p>
            <a:pPr lvl="1"/>
            <a:r>
              <a:rPr lang="en-US" sz="2600" smtClean="0"/>
              <a:t>Wake up, wash up, warm up</a:t>
            </a:r>
            <a:endParaRPr lang="en-US" sz="2600" dirty="0" smtClean="0"/>
          </a:p>
          <a:p>
            <a:pPr lvl="1"/>
            <a:r>
              <a:rPr lang="en-US" sz="2600" dirty="0" smtClean="0"/>
              <a:t>Look at yourself in the mirror (re-</a:t>
            </a:r>
            <a:r>
              <a:rPr lang="en-US" sz="2600" dirty="0" err="1" smtClean="0"/>
              <a:t>inforce</a:t>
            </a:r>
            <a:r>
              <a:rPr lang="en-US" sz="2600" dirty="0" smtClean="0"/>
              <a:t> your confidence</a:t>
            </a:r>
            <a:r>
              <a:rPr lang="en-US" sz="2600" smtClean="0"/>
              <a:t>) and remind yourself of your exemplary person</a:t>
            </a:r>
          </a:p>
          <a:p>
            <a:pPr lvl="1"/>
            <a:r>
              <a:rPr lang="en-US" sz="2600" smtClean="0"/>
              <a:t>What is your plan today?</a:t>
            </a:r>
            <a:endParaRPr lang="en-US" sz="2600" dirty="0" smtClean="0"/>
          </a:p>
          <a:p>
            <a:r>
              <a:rPr lang="en-US" smtClean="0"/>
              <a:t>During the day</a:t>
            </a:r>
          </a:p>
          <a:p>
            <a:pPr lvl="1"/>
            <a:r>
              <a:rPr lang="en-US" sz="2300" smtClean="0"/>
              <a:t>Do your work with the mindset of your exemplary person</a:t>
            </a:r>
          </a:p>
          <a:p>
            <a:pPr lvl="1"/>
            <a:r>
              <a:rPr lang="en-US" sz="2300"/>
              <a:t>Whenever you realize your mistakes, quickly </a:t>
            </a:r>
            <a:r>
              <a:rPr lang="en-US" sz="2300" smtClean="0"/>
              <a:t>program in </a:t>
            </a:r>
            <a:r>
              <a:rPr lang="en-US" sz="2300"/>
              <a:t>your mind a strategy to </a:t>
            </a:r>
            <a:r>
              <a:rPr lang="en-US" sz="2300" smtClean="0"/>
              <a:t>fix it </a:t>
            </a:r>
            <a:r>
              <a:rPr lang="en-US" sz="2300"/>
              <a:t>next time</a:t>
            </a:r>
            <a:endParaRPr lang="en-US" sz="2300" dirty="0" smtClean="0"/>
          </a:p>
          <a:p>
            <a:r>
              <a:rPr lang="en-US" smtClean="0"/>
              <a:t>Mid-day</a:t>
            </a:r>
          </a:p>
          <a:p>
            <a:pPr lvl="1"/>
            <a:r>
              <a:rPr lang="en-US" sz="2300" smtClean="0"/>
              <a:t>Take a super deep nap at noon</a:t>
            </a:r>
            <a:endParaRPr lang="en-US" sz="2300" dirty="0" smtClean="0"/>
          </a:p>
          <a:p>
            <a:r>
              <a:rPr lang="en-US" smtClean="0"/>
              <a:t>Day end</a:t>
            </a:r>
          </a:p>
          <a:p>
            <a:pPr lvl="1"/>
            <a:r>
              <a:rPr lang="en-US" sz="2300" smtClean="0"/>
              <a:t>Review </a:t>
            </a:r>
            <a:r>
              <a:rPr lang="en-US" sz="2300" dirty="0" smtClean="0"/>
              <a:t>your successes &amp; new lessons during </a:t>
            </a:r>
            <a:r>
              <a:rPr lang="en-US" sz="2300" smtClean="0"/>
              <a:t>the day</a:t>
            </a:r>
          </a:p>
          <a:p>
            <a:pPr lvl="1"/>
            <a:r>
              <a:rPr lang="en-US" sz="2300" smtClean="0"/>
              <a:t>Completely relax and have a super deep sleep at night</a:t>
            </a:r>
            <a:endParaRPr 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</a:rPr>
              <a:t>To be always successful, you need to </a:t>
            </a:r>
            <a:r>
              <a:rPr lang="en-US" sz="1400" b="1" smtClean="0">
                <a:solidFill>
                  <a:srgbClr val="0070C0"/>
                </a:solidFill>
              </a:rPr>
              <a:t>realize, repeat and enhance your successes everyday.</a:t>
            </a:r>
            <a:endParaRPr lang="en-US" sz="1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up good weekly/monthly habits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Challenge yourself with a tough </a:t>
            </a:r>
            <a:r>
              <a:rPr lang="en-US" smtClean="0"/>
              <a:t>thing</a:t>
            </a:r>
          </a:p>
          <a:p>
            <a:pPr lvl="1"/>
            <a:r>
              <a:rPr lang="en-US" smtClean="0"/>
              <a:t>Sing </a:t>
            </a:r>
            <a:r>
              <a:rPr lang="en-US"/>
              <a:t>a </a:t>
            </a:r>
            <a:r>
              <a:rPr lang="en-US" smtClean="0"/>
              <a:t>song</a:t>
            </a:r>
          </a:p>
          <a:p>
            <a:pPr lvl="1"/>
            <a:r>
              <a:rPr lang="en-US" smtClean="0"/>
              <a:t>Learn </a:t>
            </a:r>
            <a:r>
              <a:rPr lang="en-US"/>
              <a:t>new </a:t>
            </a:r>
            <a:r>
              <a:rPr lang="en-US" smtClean="0"/>
              <a:t>words</a:t>
            </a:r>
          </a:p>
          <a:p>
            <a:pPr lvl="1"/>
            <a:r>
              <a:rPr lang="en-US" smtClean="0"/>
              <a:t>Do </a:t>
            </a:r>
            <a:r>
              <a:rPr lang="en-US"/>
              <a:t>some exhausting </a:t>
            </a:r>
            <a:r>
              <a:rPr lang="en-US" smtClean="0"/>
              <a:t>exercises</a:t>
            </a:r>
          </a:p>
          <a:p>
            <a:pPr lvl="1"/>
            <a:r>
              <a:rPr lang="en-US" smtClean="0"/>
              <a:t>etc.</a:t>
            </a:r>
          </a:p>
          <a:p>
            <a:r>
              <a:rPr lang="en-US" smtClean="0"/>
              <a:t>Raise the level of your self-training exercises</a:t>
            </a:r>
          </a:p>
          <a:p>
            <a:pPr lvl="1"/>
            <a:r>
              <a:rPr lang="en-US" smtClean="0"/>
              <a:t>Regularly: Be </a:t>
            </a:r>
            <a:r>
              <a:rPr lang="en-US"/>
              <a:t>of </a:t>
            </a:r>
            <a:r>
              <a:rPr lang="en-US" smtClean="0"/>
              <a:t>gradually higher levels</a:t>
            </a:r>
            <a:endParaRPr lang="en-US"/>
          </a:p>
          <a:p>
            <a:pPr lvl="1"/>
            <a:r>
              <a:rPr lang="en-US" smtClean="0"/>
              <a:t>Randomly: Be of 2x</a:t>
            </a:r>
            <a:r>
              <a:rPr lang="en-US"/>
              <a:t>, 3x, 10x </a:t>
            </a:r>
            <a:r>
              <a:rPr lang="en-US" smtClean="0"/>
              <a:t>higher levels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you know, the </a:t>
            </a:r>
            <a:r>
              <a:rPr lang="en-US" dirty="0"/>
              <a:t>only way to test your limit is never cease to expand it.</a:t>
            </a:r>
          </a:p>
        </p:txBody>
      </p:sp>
    </p:spTree>
    <p:extLst>
      <p:ext uri="{BB962C8B-B14F-4D97-AF65-F5344CB8AC3E}">
        <p14:creationId xmlns:p14="http://schemas.microsoft.com/office/powerpoint/2010/main" val="165038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But no pain, no gain.</a:t>
            </a:r>
          </a:p>
          <a:p>
            <a:r>
              <a:rPr lang="en-US" sz="6600" smtClean="0"/>
              <a:t>No failure, no success.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71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Well, everyone has their own answers.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billion failures can never imply the non-existence of a single possibility.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Similarly, a billion successes can only prove the limit is at least there.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So, </a:t>
            </a:r>
            <a:r>
              <a:rPr lang="en-US" smtClean="0"/>
              <a:t>just go on and never </a:t>
            </a:r>
            <a:r>
              <a:rPr lang="en-US"/>
              <a:t>give up</a:t>
            </a:r>
            <a:r>
              <a:rPr lang="en-US" smtClean="0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050" name="Picture 2" descr="http://mediafiles.cineplex.com/Blog/English/FullSize/turbosnail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276600"/>
            <a:ext cx="6019800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2100" y="60314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You are always so close </a:t>
            </a:r>
            <a:r>
              <a:rPr lang="en-US" smtClean="0">
                <a:solidFill>
                  <a:srgbClr val="C00000"/>
                </a:solidFill>
                <a:sym typeface="Wingdings" panose="05000000000000000000" pitchFamily="2" charset="2"/>
              </a:rPr>
              <a:t>!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Performance Intelligence at Work: The 5 Essentials to Achieving The Mind of a Champion</a:t>
            </a:r>
            <a:r>
              <a:rPr lang="en-US"/>
              <a:t>, </a:t>
            </a:r>
            <a:r>
              <a:rPr lang="en-US" i="1"/>
              <a:t>by Julie Ness Bell and Robin Pou</a:t>
            </a:r>
            <a:r>
              <a:rPr lang="en-US"/>
              <a:t>, </a:t>
            </a:r>
            <a:r>
              <a:rPr lang="en-US" b="1"/>
              <a:t>McGraw Hill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For more, please visit: </a:t>
            </a:r>
            <a:r>
              <a:rPr lang="en-US">
                <a:hlinkClick r:id="rId2"/>
              </a:rPr>
              <a:t>http://phuonglamcs.com/relax/presentations</a:t>
            </a:r>
            <a:r>
              <a:rPr lang="en-US" smtClean="0">
                <a:hlinkClick r:id="rId2"/>
              </a:rPr>
              <a:t>/</a:t>
            </a:r>
            <a:endParaRPr lang="en-US"/>
          </a:p>
        </p:txBody>
      </p:sp>
      <p:pic>
        <p:nvPicPr>
          <p:cNvPr id="6" name="Picture 2" descr="http://successonline.com.au/wp-content/uploads/2011/04/building-the-bridge-to-succes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717714" cy="27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5124" name="Picture 4" descr="http://www.quotesvalley.com/images/38/success-is-not-the-key-to-happiness-happiness-is-the-key-to-success-if-you-love-what-you-are-doing-you-will-be-successful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133600"/>
            <a:ext cx="809625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6146" name="Picture 2" descr="http://picpuddle.com/wp-content/uploads/2014/06/price-of-success-quo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00200"/>
            <a:ext cx="47625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5122" name="Picture 2" descr="http://www.sunnyskyz.com/uploads/2013/06/1j389-quotes-on-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1828800"/>
            <a:ext cx="3571875" cy="4362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7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4098" name="Picture 2" descr="http://idealatwork.com/wp-content/uploads/2013/09/Success-winding-r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0098"/>
            <a:ext cx="6705600" cy="4853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E.g.</a:t>
            </a:r>
            <a:endParaRPr lang="en-US"/>
          </a:p>
        </p:txBody>
      </p:sp>
      <p:pic>
        <p:nvPicPr>
          <p:cNvPr id="1028" name="Picture 4" descr="Macmillan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5934074"/>
            <a:ext cx="22479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688246"/>
            <a:ext cx="7162800" cy="40934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1- </a:t>
            </a:r>
            <a:r>
              <a:rPr lang="en-US" sz="3200" smtClean="0"/>
              <a:t>The </a:t>
            </a:r>
            <a:r>
              <a:rPr lang="en-US" sz="3200">
                <a:solidFill>
                  <a:srgbClr val="FFFF00"/>
                </a:solidFill>
              </a:rPr>
              <a:t>achievement</a:t>
            </a:r>
            <a:r>
              <a:rPr lang="en-US" sz="3200"/>
              <a:t> of something that you planned to do or attempted to </a:t>
            </a:r>
            <a:r>
              <a:rPr lang="en-US" sz="3200" smtClean="0"/>
              <a:t>do</a:t>
            </a:r>
          </a:p>
          <a:p>
            <a:endParaRPr lang="en-US" smtClean="0"/>
          </a:p>
          <a:p>
            <a:r>
              <a:rPr lang="en-US" sz="3200"/>
              <a:t>2- </a:t>
            </a:r>
            <a:r>
              <a:rPr lang="en-US" sz="3200" smtClean="0"/>
              <a:t>A </a:t>
            </a:r>
            <a:r>
              <a:rPr lang="en-US" sz="3200"/>
              <a:t>plan or an attempt that achieves </a:t>
            </a:r>
            <a:r>
              <a:rPr lang="en-US" sz="3200">
                <a:solidFill>
                  <a:srgbClr val="FFFF00"/>
                </a:solidFill>
              </a:rPr>
              <a:t>good </a:t>
            </a:r>
            <a:r>
              <a:rPr lang="en-US" sz="3200" smtClean="0">
                <a:solidFill>
                  <a:srgbClr val="FFFF00"/>
                </a:solidFill>
              </a:rPr>
              <a:t>results</a:t>
            </a:r>
          </a:p>
          <a:p>
            <a:endParaRPr lang="en-US" smtClean="0"/>
          </a:p>
          <a:p>
            <a:r>
              <a:rPr lang="en-US" sz="3200" smtClean="0"/>
              <a:t>3- The </a:t>
            </a:r>
            <a:r>
              <a:rPr lang="en-US" sz="3200"/>
              <a:t>fact that you are successful in your career or profession, especially when you become </a:t>
            </a:r>
            <a:r>
              <a:rPr lang="en-US" sz="3200">
                <a:solidFill>
                  <a:srgbClr val="FFFF00"/>
                </a:solidFill>
              </a:rPr>
              <a:t>rich, famous, </a:t>
            </a:r>
            <a:r>
              <a:rPr lang="en-US" sz="3200" smtClean="0">
                <a:solidFill>
                  <a:srgbClr val="FFFF00"/>
                </a:solidFill>
              </a:rPr>
              <a:t>respected,</a:t>
            </a:r>
            <a:r>
              <a:rPr lang="en-US" sz="3200" smtClean="0"/>
              <a:t> </a:t>
            </a:r>
            <a:r>
              <a:rPr lang="en-US" sz="320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4120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54934</TotalTime>
  <Words>1176</Words>
  <Application>Microsoft Office PowerPoint</Application>
  <PresentationFormat>On-screen Show (4:3)</PresentationFormat>
  <Paragraphs>173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Agency FB</vt:lpstr>
      <vt:lpstr>Arial</vt:lpstr>
      <vt:lpstr>Calibri</vt:lpstr>
      <vt:lpstr>Wingdings</vt:lpstr>
      <vt:lpstr>Office Theme</vt:lpstr>
      <vt:lpstr>Mind techniques – P3</vt:lpstr>
      <vt:lpstr>Goals</vt:lpstr>
      <vt:lpstr>What is/makes a success?</vt:lpstr>
      <vt:lpstr>PowerPoint Presentation</vt:lpstr>
      <vt:lpstr>E.g.</vt:lpstr>
      <vt:lpstr>E.g.</vt:lpstr>
      <vt:lpstr>E.g.</vt:lpstr>
      <vt:lpstr>E.g.</vt:lpstr>
      <vt:lpstr>E.g.</vt:lpstr>
      <vt:lpstr>PowerPoint Presentation</vt:lpstr>
      <vt:lpstr>What is/makes a failure?</vt:lpstr>
      <vt:lpstr>PowerPoint Presentation</vt:lpstr>
      <vt:lpstr>E.g.</vt:lpstr>
      <vt:lpstr>E.g.</vt:lpstr>
      <vt:lpstr>E.g.</vt:lpstr>
      <vt:lpstr>E.g.</vt:lpstr>
      <vt:lpstr>E.g.</vt:lpstr>
      <vt:lpstr>E.g.</vt:lpstr>
      <vt:lpstr>PowerPoint Presentation</vt:lpstr>
      <vt:lpstr>Why are successes / failures important?</vt:lpstr>
      <vt:lpstr>They are everywhere in our life!</vt:lpstr>
      <vt:lpstr>How to be always successful?</vt:lpstr>
      <vt:lpstr>Way 1: Use a success-only process</vt:lpstr>
      <vt:lpstr>Way 2: Use another success-only process</vt:lpstr>
      <vt:lpstr>CARE &amp; BELIEVE MORE</vt:lpstr>
      <vt:lpstr>Have SMART goals</vt:lpstr>
      <vt:lpstr>Be a CHAMPION</vt:lpstr>
      <vt:lpstr>How to measure your achievement?</vt:lpstr>
      <vt:lpstr>Common measurement</vt:lpstr>
      <vt:lpstr>Recommended measurement</vt:lpstr>
      <vt:lpstr>Recommended measurement</vt:lpstr>
      <vt:lpstr>Different types of successes / failures</vt:lpstr>
      <vt:lpstr>How to apply it all to me?</vt:lpstr>
      <vt:lpstr>Build up your exemplary person</vt:lpstr>
      <vt:lpstr>Build up good daily habits</vt:lpstr>
      <vt:lpstr>Build up good weekly/monthly habits</vt:lpstr>
      <vt:lpstr>Q &amp;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3288</cp:revision>
  <dcterms:created xsi:type="dcterms:W3CDTF">2009-02-10T14:11:16Z</dcterms:created>
  <dcterms:modified xsi:type="dcterms:W3CDTF">2014-11-11T01:05:10Z</dcterms:modified>
</cp:coreProperties>
</file>