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63" r:id="rId4"/>
    <p:sldId id="264" r:id="rId5"/>
    <p:sldId id="260" r:id="rId6"/>
    <p:sldId id="266" r:id="rId7"/>
    <p:sldId id="258" r:id="rId8"/>
    <p:sldId id="259" r:id="rId9"/>
    <p:sldId id="269" r:id="rId10"/>
    <p:sldId id="284" r:id="rId11"/>
    <p:sldId id="270" r:id="rId12"/>
    <p:sldId id="271" r:id="rId13"/>
    <p:sldId id="272" r:id="rId14"/>
    <p:sldId id="280" r:id="rId15"/>
    <p:sldId id="273" r:id="rId16"/>
    <p:sldId id="287" r:id="rId17"/>
    <p:sldId id="274" r:id="rId18"/>
    <p:sldId id="279" r:id="rId19"/>
    <p:sldId id="276" r:id="rId20"/>
    <p:sldId id="281" r:id="rId21"/>
    <p:sldId id="277" r:id="rId22"/>
    <p:sldId id="282" r:id="rId23"/>
    <p:sldId id="283" r:id="rId24"/>
    <p:sldId id="268" r:id="rId25"/>
    <p:sldId id="285" r:id="rId26"/>
    <p:sldId id="286" r:id="rId27"/>
    <p:sldId id="278" r:id="rId28"/>
    <p:sldId id="288" r:id="rId29"/>
    <p:sldId id="289" r:id="rId30"/>
    <p:sldId id="290" r:id="rId31"/>
    <p:sldId id="265" r:id="rId32"/>
    <p:sldId id="267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FFCC" mc:Ignorable=""/>
    <a:srgbClr xmlns:mc="http://schemas.openxmlformats.org/markup-compatibility/2006" xmlns:a14="http://schemas.microsoft.com/office/drawing/2010/main" val="CCCC00" mc:Ignorable=""/>
    <a:srgbClr xmlns:mc="http://schemas.openxmlformats.org/markup-compatibility/2006" xmlns:a14="http://schemas.microsoft.com/office/drawing/2010/main" val="FFFF99" mc:Ignorable=""/>
    <a:srgbClr xmlns:mc="http://schemas.openxmlformats.org/markup-compatibility/2006" xmlns:a14="http://schemas.microsoft.com/office/drawing/2010/main" val="FFFF00" mc:Ignorable=""/>
    <a:srgbClr xmlns:mc="http://schemas.openxmlformats.org/markup-compatibility/2006" xmlns:a14="http://schemas.microsoft.com/office/drawing/2010/main" val="99FF66" mc:Ignorable=""/>
    <a:srgbClr xmlns:mc="http://schemas.openxmlformats.org/markup-compatibility/2006" xmlns:a14="http://schemas.microsoft.com/office/drawing/2010/main" val="33CC33" mc:Ignorable=""/>
    <a:srgbClr xmlns:mc="http://schemas.openxmlformats.org/markup-compatibility/2006" xmlns:a14="http://schemas.microsoft.com/office/drawing/2010/main" val="FF99FF" mc:Ignorable=""/>
    <a:srgbClr xmlns:mc="http://schemas.openxmlformats.org/markup-compatibility/2006" xmlns:a14="http://schemas.microsoft.com/office/drawing/2010/main" val="CCFFCC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6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4324-FE85-43D7-BBCD-AABD8B90EAB7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2E94-B3FB-4B5B-BB51-C04CB77A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2E94-B3FB-4B5B-BB51-C04CB77AF4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4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8000" y="1535113"/>
            <a:ext cx="56388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8000" y="2174875"/>
            <a:ext cx="5638801" cy="3951288"/>
          </a:xfrm>
          <a:gradFill>
            <a:gsLst>
              <a:gs pos="0">
                <a:schemeClr val="bg1"/>
              </a:gs>
              <a:gs pos="67000">
                <a:schemeClr val="accent6">
                  <a:lumMod val="20000"/>
                  <a:lumOff val="80000"/>
                  <a:alpha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with tips)">
    <p:bg>
      <p:bgPr>
        <a:gradFill flip="none" rotWithShape="1">
          <a:gsLst>
            <a:gs pos="0">
              <a:schemeClr val="accent6">
                <a:lumMod val="40000"/>
                <a:lumOff val="60000"/>
                <a:alpha val="66000"/>
              </a:schemeClr>
            </a:gs>
            <a:gs pos="50000">
              <a:schemeClr val="bg1"/>
            </a:gs>
            <a:gs pos="100000">
              <a:schemeClr val="accent6">
                <a:lumMod val="40000"/>
                <a:lumOff val="60000"/>
                <a:alpha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27/07/10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305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914400" indent="-457200">
              <a:buFont typeface="Wingdings" pitchFamily="2" charset="2"/>
              <a:buChar char="§"/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Font typeface="Wingdings" pitchFamily="2" charset="2"/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bg1"/>
              </a:gs>
              <a:gs pos="67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>
            <a:lvl2pPr marL="914400" indent="-457200">
              <a:buFont typeface="Wingdings" pitchFamily="2" charset="2"/>
              <a:buChar char="§"/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 bg)">
    <p:bg>
      <p:bgPr>
        <a:gradFill>
          <a:gsLst>
            <a:gs pos="0">
              <a:schemeClr val="bg1"/>
            </a:gs>
            <a:gs pos="67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2pPr marL="914400" indent="-457200">
              <a:buFont typeface="Wingdings" pitchFamily="2" charset="2"/>
              <a:buChar char="§"/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0">
              <a:schemeClr val="bg1"/>
            </a:gs>
            <a:gs pos="64999">
              <a:schemeClr val="accent6">
                <a:lumMod val="20000"/>
                <a:lumOff val="80000"/>
              </a:schemeClr>
            </a:gs>
            <a:gs pos="100000">
              <a:schemeClr val="bg1">
                <a:lumMod val="0"/>
                <a:lumOff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62525"/>
            <a:ext cx="7772400" cy="1057275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623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18458" y="6066972"/>
            <a:ext cx="7772400" cy="280987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38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57200" y="5532438"/>
            <a:ext cx="8229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67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690A-B199-44E1-ABF9-A80A37D4ECD9}" type="datetimeFigureOut">
              <a:rPr lang="en-US" smtClean="0"/>
              <a:t>27/07/10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665E-67CC-491E-82E4-11031337EF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51" r:id="rId6"/>
    <p:sldLayoutId id="2147483652" r:id="rId7"/>
    <p:sldLayoutId id="2147483653" r:id="rId8"/>
    <p:sldLayoutId id="2147483664" r:id="rId9"/>
    <p:sldLayoutId id="2147483662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cid:image001.gif@01CA9BA9.D24B9EF0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cid:image007.gif@01CA9BA9.D24B9EF0" TargetMode="External"/><Relationship Id="rId3" Type="http://schemas.openxmlformats.org/officeDocument/2006/relationships/image" Target="cid:image002.gif@01CA9BA9.D24B9EF0" TargetMode="External"/><Relationship Id="rId7" Type="http://schemas.openxmlformats.org/officeDocument/2006/relationships/image" Target="cid:image004.gif@01CA9BA9.D24B9EF0" TargetMode="External"/><Relationship Id="rId12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gif"/><Relationship Id="rId11" Type="http://schemas.openxmlformats.org/officeDocument/2006/relationships/image" Target="cid:image006.gif@01CA9BA9.D24B9EF0" TargetMode="External"/><Relationship Id="rId5" Type="http://schemas.openxmlformats.org/officeDocument/2006/relationships/image" Target="cid:image003.gif@01CA9BA9.D24B9EF0" TargetMode="External"/><Relationship Id="rId10" Type="http://schemas.openxmlformats.org/officeDocument/2006/relationships/image" Target="../media/image7.gif"/><Relationship Id="rId4" Type="http://schemas.openxmlformats.org/officeDocument/2006/relationships/image" Target="../media/image4.gif"/><Relationship Id="rId9" Type="http://schemas.openxmlformats.org/officeDocument/2006/relationships/image" Target="cid:image005.gif@01CA9BA9.D24B9EF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cid:image006.gif@01CA9BA9.D24B9EF0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cid:image006.gif@01CA9BA9.D24B9EF0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cid:image004.gif@01CA9BA9.D24B9EF0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cid:image004.gif@01CA9BA9.D24B9EF0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cid:image005.gif@01CA9BA9.D24B9EF0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cid:image005.gif@01CA9BA9.D24B9EF0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cid:image003.gif@01CA9BA9.D24B9EF0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cid:image003.gif@01CA9BA9.D24B9EF0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cid:image007.gif@01CA9BA9.D24B9EF0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cid:image007.gif@01CA9BA9.D24B9EF0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cid:image007.gif@01CA9BA9.D24B9EF0" TargetMode="External"/><Relationship Id="rId3" Type="http://schemas.openxmlformats.org/officeDocument/2006/relationships/image" Target="cid:image002.gif@01CA9BA9.D24B9EF0" TargetMode="External"/><Relationship Id="rId7" Type="http://schemas.openxmlformats.org/officeDocument/2006/relationships/image" Target="cid:image004.gif@01CA9BA9.D24B9EF0" TargetMode="External"/><Relationship Id="rId12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gif"/><Relationship Id="rId11" Type="http://schemas.openxmlformats.org/officeDocument/2006/relationships/image" Target="cid:image006.gif@01CA9BA9.D24B9EF0" TargetMode="External"/><Relationship Id="rId5" Type="http://schemas.openxmlformats.org/officeDocument/2006/relationships/image" Target="cid:image003.gif@01CA9BA9.D24B9EF0" TargetMode="External"/><Relationship Id="rId10" Type="http://schemas.openxmlformats.org/officeDocument/2006/relationships/image" Target="../media/image7.gif"/><Relationship Id="rId4" Type="http://schemas.openxmlformats.org/officeDocument/2006/relationships/image" Target="../media/image4.gif"/><Relationship Id="rId9" Type="http://schemas.openxmlformats.org/officeDocument/2006/relationships/image" Target="cid:image005.gif@01CA9BA9.D24B9EF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cid:image006.gif@01CA9BA9.D24B9EF0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cid:image004.gif@01CA9BA9.D24B9EF0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cid:image005.gif@01CA9BA9.D24B9EF0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cid:image003.gif@01CA9BA9.D24B9EF0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cid:image007.gif@01CA9BA9.D24B9EF0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cid:image001.gif@01CA9BA9.D24B9EF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cid:image007.gif@01CA9BA9.D24B9EF0" TargetMode="External"/><Relationship Id="rId3" Type="http://schemas.openxmlformats.org/officeDocument/2006/relationships/image" Target="cid:image002.gif@01CA9BA9.D24B9EF0" TargetMode="External"/><Relationship Id="rId7" Type="http://schemas.openxmlformats.org/officeDocument/2006/relationships/image" Target="cid:image004.gif@01CA9BA9.D24B9EF0" TargetMode="External"/><Relationship Id="rId12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cid:image006.gif@01CA9BA9.D24B9EF0" TargetMode="External"/><Relationship Id="rId5" Type="http://schemas.openxmlformats.org/officeDocument/2006/relationships/image" Target="cid:image003.gif@01CA9BA9.D24B9EF0" TargetMode="External"/><Relationship Id="rId10" Type="http://schemas.openxmlformats.org/officeDocument/2006/relationships/image" Target="../media/image7.gif"/><Relationship Id="rId4" Type="http://schemas.openxmlformats.org/officeDocument/2006/relationships/image" Target="../media/image4.gif"/><Relationship Id="rId9" Type="http://schemas.openxmlformats.org/officeDocument/2006/relationships/image" Target="cid:image005.gif@01CA9BA9.D24B9EF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cid:image007.gif@01CA9BA9.D24B9EF0" TargetMode="External"/><Relationship Id="rId3" Type="http://schemas.openxmlformats.org/officeDocument/2006/relationships/image" Target="cid:image002.gif@01CA9BA9.D24B9EF0" TargetMode="External"/><Relationship Id="rId7" Type="http://schemas.openxmlformats.org/officeDocument/2006/relationships/image" Target="cid:image004.gif@01CA9BA9.D24B9EF0" TargetMode="External"/><Relationship Id="rId12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cid:image006.gif@01CA9BA9.D24B9EF0" TargetMode="External"/><Relationship Id="rId5" Type="http://schemas.openxmlformats.org/officeDocument/2006/relationships/image" Target="cid:image003.gif@01CA9BA9.D24B9EF0" TargetMode="External"/><Relationship Id="rId10" Type="http://schemas.openxmlformats.org/officeDocument/2006/relationships/image" Target="../media/image7.gif"/><Relationship Id="rId4" Type="http://schemas.openxmlformats.org/officeDocument/2006/relationships/image" Target="../media/image4.gif"/><Relationship Id="rId9" Type="http://schemas.openxmlformats.org/officeDocument/2006/relationships/image" Target="cid:image005.gif@01CA9BA9.D24B9EF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cid:image007.gif@01CA9BA9.D24B9EF0" TargetMode="External"/><Relationship Id="rId3" Type="http://schemas.openxmlformats.org/officeDocument/2006/relationships/image" Target="cid:image002.gif@01CA9BA9.D24B9EF0" TargetMode="External"/><Relationship Id="rId7" Type="http://schemas.openxmlformats.org/officeDocument/2006/relationships/image" Target="cid:image004.gif@01CA9BA9.D24B9EF0" TargetMode="External"/><Relationship Id="rId12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gif"/><Relationship Id="rId11" Type="http://schemas.openxmlformats.org/officeDocument/2006/relationships/image" Target="cid:image006.gif@01CA9BA9.D24B9EF0" TargetMode="External"/><Relationship Id="rId5" Type="http://schemas.openxmlformats.org/officeDocument/2006/relationships/image" Target="cid:image003.gif@01CA9BA9.D24B9EF0" TargetMode="External"/><Relationship Id="rId10" Type="http://schemas.openxmlformats.org/officeDocument/2006/relationships/image" Target="../media/image7.gif"/><Relationship Id="rId4" Type="http://schemas.openxmlformats.org/officeDocument/2006/relationships/image" Target="../media/image4.gif"/><Relationship Id="rId9" Type="http://schemas.openxmlformats.org/officeDocument/2006/relationships/image" Target="cid:image005.gif@01CA9BA9.D24B9EF0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cid:image006.gif@01CA9BA9.D24B9EF0" TargetMode="External"/><Relationship Id="rId3" Type="http://schemas.openxmlformats.org/officeDocument/2006/relationships/image" Target="cid:image002.gif@01CA9BA9.D24B9EF0" TargetMode="External"/><Relationship Id="rId7" Type="http://schemas.openxmlformats.org/officeDocument/2006/relationships/image" Target="cid:image005.gif@01CA9BA9.D24B9EF0" TargetMode="External"/><Relationship Id="rId12" Type="http://schemas.openxmlformats.org/officeDocument/2006/relationships/image" Target="../media/image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gif"/><Relationship Id="rId11" Type="http://schemas.openxmlformats.org/officeDocument/2006/relationships/image" Target="cid:image003.gif@01CA9BA9.D24B9EF0" TargetMode="External"/><Relationship Id="rId5" Type="http://schemas.openxmlformats.org/officeDocument/2006/relationships/image" Target="cid:image004.gif@01CA9BA9.D24B9EF0" TargetMode="External"/><Relationship Id="rId10" Type="http://schemas.openxmlformats.org/officeDocument/2006/relationships/image" Target="../media/image4.gif"/><Relationship Id="rId4" Type="http://schemas.openxmlformats.org/officeDocument/2006/relationships/image" Target="../media/image5.gif"/><Relationship Id="rId9" Type="http://schemas.openxmlformats.org/officeDocument/2006/relationships/image" Target="cid:image007.gif@01CA9BA9.D24B9EF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thinking hats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Edward de Bono’s key to resolve conflicting </a:t>
            </a:r>
            <a:r>
              <a:rPr lang="en-US" sz="1800" dirty="0"/>
              <a:t>thoughts among team </a:t>
            </a:r>
            <a:r>
              <a:rPr lang="en-US" sz="1800" dirty="0" smtClean="0"/>
              <a:t>members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PhuongNQK</a:t>
            </a:r>
            <a:endParaRPr lang="en-US" dirty="0"/>
          </a:p>
        </p:txBody>
      </p:sp>
      <p:pic>
        <p:nvPicPr>
          <p:cNvPr id="4" name="Picture 3" descr="cid:image001.gif@01CA9BA9.D24B9EF0"/>
          <p:cNvPicPr/>
          <p:nvPr/>
        </p:nvPicPr>
        <p:blipFill>
          <a:blip r:embed="rId2" r:link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3562350" cy="232517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57200"/>
            <a:ext cx="3722053" cy="2895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rnd">
            <a:solidFill>
              <a:srgbClr xmlns:mc="http://schemas.openxmlformats.org/markup-compatibility/2006" xmlns:a14="http://schemas.microsoft.com/office/drawing/2010/main" val="FFFFFF" mc:Ignorable=""/>
            </a:solidFill>
          </a:ln>
          <a:effectLst>
            <a:outerShdw blurRad="36195" dist="12700" dir="11400000" algn="tl" rotWithShape="0">
              <a:srgbClr xmlns:mc="http://schemas.openxmlformats.org/markup-compatibility/2006" xmlns:a14="http://schemas.microsoft.com/office/drawing/2010/main" val="000000" mc:Ignorable="">
                <a:alpha val="33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Discussion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Goal: we will determine how we should train our employees</a:t>
            </a:r>
          </a:p>
          <a:p>
            <a:r>
              <a:rPr lang="en-US" dirty="0" smtClean="0"/>
              <a:t>Attendants: 6</a:t>
            </a:r>
          </a:p>
          <a:p>
            <a:r>
              <a:rPr lang="en-US" dirty="0" smtClean="0"/>
              <a:t>Timing</a:t>
            </a:r>
            <a:r>
              <a:rPr lang="en-US" smtClean="0"/>
              <a:t>: 60 -&gt; 120 </a:t>
            </a:r>
            <a:r>
              <a:rPr lang="en-US" dirty="0" smtClean="0"/>
              <a:t>minutes, </a:t>
            </a:r>
            <a:r>
              <a:rPr lang="en-US" smtClean="0"/>
              <a:t>or 10 -&gt; 20 </a:t>
            </a:r>
            <a:r>
              <a:rPr lang="en-US" dirty="0" smtClean="0"/>
              <a:t>minutes/hat</a:t>
            </a:r>
          </a:p>
          <a:p>
            <a:r>
              <a:rPr lang="en-US" dirty="0" smtClean="0"/>
              <a:t>Process: 6 thinking hats</a:t>
            </a:r>
          </a:p>
          <a:p>
            <a:r>
              <a:rPr lang="en-US" dirty="0" smtClean="0"/>
              <a:t>Flow: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practice </a:t>
            </a:r>
            <a:r>
              <a:rPr lang="en-US" dirty="0" smtClean="0"/>
              <a:t>(cont.)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962400" y="4648200"/>
            <a:ext cx="3352800" cy="1514387"/>
            <a:chOff x="2207610" y="5384161"/>
            <a:chExt cx="2493625" cy="1126316"/>
          </a:xfrm>
        </p:grpSpPr>
        <p:pic>
          <p:nvPicPr>
            <p:cNvPr id="10" name="Picture 9" descr="cid:image002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3657600" y="5592118"/>
              <a:ext cx="360947" cy="280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cid:image003.gif@01CA9BA9.D24B9EF0"/>
            <p:cNvPicPr/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2938467" y="6181726"/>
              <a:ext cx="311161" cy="311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cid:image004.gif@01CA9BA9.D24B9EF0"/>
            <p:cNvPicPr/>
            <p:nvPr/>
          </p:nvPicPr>
          <p:blipFill>
            <a:blip r:embed="rId6" r:link="rId7"/>
            <a:srcRect/>
            <a:stretch>
              <a:fillRect/>
            </a:stretch>
          </p:blipFill>
          <p:spPr bwMode="auto">
            <a:xfrm>
              <a:off x="4355275" y="6165088"/>
              <a:ext cx="345389" cy="345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cid:image005.gif@01CA9BA9.D24B9EF0"/>
            <p:cNvPicPr/>
            <p:nvPr/>
          </p:nvPicPr>
          <p:blipFill>
            <a:blip r:embed="rId8" r:link="rId9"/>
            <a:srcRect/>
            <a:stretch>
              <a:fillRect/>
            </a:stretch>
          </p:blipFill>
          <p:spPr bwMode="auto">
            <a:xfrm>
              <a:off x="3657600" y="6172200"/>
              <a:ext cx="329831" cy="329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cid:image006.gif@01CA9BA9.D24B9EF0"/>
            <p:cNvPicPr/>
            <p:nvPr/>
          </p:nvPicPr>
          <p:blipFill>
            <a:blip r:embed="rId10" r:link="rId11"/>
            <a:srcRect/>
            <a:stretch>
              <a:fillRect/>
            </a:stretch>
          </p:blipFill>
          <p:spPr bwMode="auto">
            <a:xfrm>
              <a:off x="4343400" y="5550140"/>
              <a:ext cx="357835" cy="357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2909430" y="5550725"/>
              <a:ext cx="367170" cy="36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Arrow Connector 16"/>
            <p:cNvCxnSpPr>
              <a:stCxn id="15" idx="3"/>
              <a:endCxn id="10" idx="1"/>
            </p:cNvCxnSpPr>
            <p:nvPr/>
          </p:nvCxnSpPr>
          <p:spPr>
            <a:xfrm flipV="1">
              <a:off x="3276600" y="5732141"/>
              <a:ext cx="381000" cy="2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4" idx="1"/>
            </p:cNvCxnSpPr>
            <p:nvPr/>
          </p:nvCxnSpPr>
          <p:spPr>
            <a:xfrm flipV="1">
              <a:off x="4018547" y="5729058"/>
              <a:ext cx="324853" cy="30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2"/>
              <a:endCxn id="12" idx="0"/>
            </p:cNvCxnSpPr>
            <p:nvPr/>
          </p:nvCxnSpPr>
          <p:spPr>
            <a:xfrm>
              <a:off x="4522318" y="5907975"/>
              <a:ext cx="5652" cy="257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1"/>
              <a:endCxn id="13" idx="3"/>
            </p:cNvCxnSpPr>
            <p:nvPr/>
          </p:nvCxnSpPr>
          <p:spPr>
            <a:xfrm flipH="1" flipV="1">
              <a:off x="3987431" y="6337116"/>
              <a:ext cx="367844" cy="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1"/>
              <a:endCxn id="11" idx="3"/>
            </p:cNvCxnSpPr>
            <p:nvPr/>
          </p:nvCxnSpPr>
          <p:spPr>
            <a:xfrm flipH="1">
              <a:off x="3249628" y="6337116"/>
              <a:ext cx="407972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0"/>
              <a:endCxn id="15" idx="2"/>
            </p:cNvCxnSpPr>
            <p:nvPr/>
          </p:nvCxnSpPr>
          <p:spPr>
            <a:xfrm flipH="1" flipV="1">
              <a:off x="3093015" y="5917895"/>
              <a:ext cx="1033" cy="2638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Callout 27"/>
            <p:cNvSpPr/>
            <p:nvPr/>
          </p:nvSpPr>
          <p:spPr>
            <a:xfrm>
              <a:off x="2743200" y="5384161"/>
              <a:ext cx="611790" cy="178439"/>
            </a:xfrm>
            <a:prstGeom prst="wedgeEllipseCallout">
              <a:avLst>
                <a:gd name="adj1" fmla="val 1688"/>
                <a:gd name="adj2" fmla="val 6925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xmlns:mc="http://schemas.openxmlformats.org/markup-compatibility/2006" xmlns:a14="http://schemas.microsoft.com/office/drawing/2010/main" val="00B050" mc:Ignorable=""/>
                  </a:solidFill>
                </a:rPr>
                <a:t>Start</a:t>
              </a:r>
              <a:endParaRPr lang="en-US" sz="800" b="1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endParaRPr>
            </a:p>
          </p:txBody>
        </p:sp>
        <p:sp>
          <p:nvSpPr>
            <p:cNvPr id="29" name="Oval Callout 28"/>
            <p:cNvSpPr/>
            <p:nvPr/>
          </p:nvSpPr>
          <p:spPr>
            <a:xfrm>
              <a:off x="2207610" y="5741995"/>
              <a:ext cx="611790" cy="178439"/>
            </a:xfrm>
            <a:prstGeom prst="wedgeEllipseCallout">
              <a:avLst>
                <a:gd name="adj1" fmla="val 62671"/>
                <a:gd name="adj2" fmla="val -6628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</a:rPr>
                <a:t>Finish</a:t>
              </a:r>
              <a:endParaRPr lang="en-US" sz="8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600" y="1695450"/>
            <a:ext cx="2038350" cy="4539742"/>
            <a:chOff x="228600" y="1695450"/>
            <a:chExt cx="2038350" cy="4539742"/>
          </a:xfrm>
        </p:grpSpPr>
        <p:pic>
          <p:nvPicPr>
            <p:cNvPr id="5" name="Picture 4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1143000" y="1695450"/>
              <a:ext cx="112395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1314450" y="3048000"/>
              <a:ext cx="8191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1466850" y="4419600"/>
              <a:ext cx="666750" cy="5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1295400" y="5625592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40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228600" y="4861813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41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533400" y="3886200"/>
              <a:ext cx="697120" cy="697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42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685800" y="2743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820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Information, facts, figures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ln>
            <a:noFill/>
            <a:prstDash val="dash"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Clients’ complaints:</a:t>
            </a:r>
          </a:p>
          <a:p>
            <a:pPr lvl="1"/>
            <a:r>
              <a:rPr lang="en-US" dirty="0" smtClean="0"/>
              <a:t>The app contains too many technical bugs. It is very slow, too.</a:t>
            </a:r>
          </a:p>
          <a:p>
            <a:pPr lvl="1"/>
            <a:r>
              <a:rPr lang="en-US" dirty="0" smtClean="0"/>
              <a:t>The GUI is not friendly, it’s difficult to use.</a:t>
            </a:r>
          </a:p>
          <a:p>
            <a:pPr lvl="1"/>
            <a:r>
              <a:rPr lang="en-US" dirty="0" smtClean="0"/>
              <a:t>Deadlines are often missed.</a:t>
            </a:r>
          </a:p>
          <a:p>
            <a:pPr lvl="1"/>
            <a:r>
              <a:rPr lang="en-US" dirty="0" smtClean="0"/>
              <a:t>Old bugs get fixed, new bugs come.</a:t>
            </a:r>
          </a:p>
          <a:p>
            <a:pPr lvl="1"/>
            <a:r>
              <a:rPr lang="en-US" dirty="0" smtClean="0"/>
              <a:t>Documentation is not good: insufficient, out-of-date, ambiguous, etc.</a:t>
            </a:r>
          </a:p>
          <a:p>
            <a:r>
              <a:rPr lang="en-US" dirty="0" smtClean="0"/>
              <a:t>IT </a:t>
            </a:r>
            <a:r>
              <a:rPr lang="en-US" dirty="0"/>
              <a:t>develops quite fast, new technologies come into existence </a:t>
            </a:r>
            <a:r>
              <a:rPr lang="en-US" dirty="0" smtClean="0"/>
              <a:t>everyday</a:t>
            </a:r>
          </a:p>
          <a:p>
            <a:r>
              <a:rPr lang="en-US" dirty="0"/>
              <a:t>Newcomers are inexperienced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1828800"/>
            <a:ext cx="1996022" cy="4310070"/>
            <a:chOff x="228600" y="1828800"/>
            <a:chExt cx="1996022" cy="431007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309" y="1828800"/>
              <a:ext cx="1103313" cy="858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124200"/>
              <a:ext cx="907532" cy="706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491" y="4419600"/>
              <a:ext cx="711750" cy="5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222" y="5692768"/>
              <a:ext cx="573088" cy="446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953000"/>
              <a:ext cx="907532" cy="706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91" y="3962400"/>
              <a:ext cx="711750" cy="5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819400"/>
              <a:ext cx="573088" cy="446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74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Information, facts, figures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training policy:</a:t>
            </a:r>
          </a:p>
          <a:p>
            <a:pPr lvl="1"/>
            <a:r>
              <a:rPr lang="en-US" dirty="0" smtClean="0"/>
              <a:t>We focus on </a:t>
            </a:r>
            <a:r>
              <a:rPr lang="en-US" smtClean="0"/>
              <a:t>English training and have budget for that</a:t>
            </a:r>
          </a:p>
          <a:p>
            <a:pPr lvl="1"/>
            <a:r>
              <a:rPr lang="en-US"/>
              <a:t>We </a:t>
            </a:r>
            <a:r>
              <a:rPr lang="en-US" smtClean="0"/>
              <a:t>also </a:t>
            </a:r>
            <a:r>
              <a:rPr lang="en-US"/>
              <a:t>have budget for </a:t>
            </a:r>
            <a:r>
              <a:rPr lang="en-US" smtClean="0"/>
              <a:t>buying IT books</a:t>
            </a:r>
            <a:endParaRPr lang="en-US" dirty="0" smtClean="0"/>
          </a:p>
          <a:p>
            <a:pPr lvl="1"/>
            <a:r>
              <a:rPr lang="en-US" smtClean="0"/>
              <a:t>We don’t have official training courses</a:t>
            </a:r>
            <a:endParaRPr lang="en-US" dirty="0" smtClean="0"/>
          </a:p>
          <a:p>
            <a:r>
              <a:rPr lang="en-US" smtClean="0"/>
              <a:t>What </a:t>
            </a:r>
            <a:r>
              <a:rPr lang="en-US" dirty="0" smtClean="0"/>
              <a:t>other companies do:</a:t>
            </a:r>
          </a:p>
          <a:p>
            <a:pPr lvl="1"/>
            <a:r>
              <a:rPr lang="en-US" dirty="0" smtClean="0"/>
              <a:t>Focus on English, technical and soft-skill training</a:t>
            </a:r>
          </a:p>
          <a:p>
            <a:pPr lvl="1"/>
            <a:r>
              <a:rPr lang="en-US" dirty="0" smtClean="0"/>
              <a:t>Financially support their employees to achieve </a:t>
            </a:r>
            <a:r>
              <a:rPr lang="en-US" dirty="0"/>
              <a:t>international IT </a:t>
            </a:r>
            <a:r>
              <a:rPr lang="en-US" dirty="0" smtClean="0"/>
              <a:t>certificates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828800"/>
            <a:ext cx="1996022" cy="4310070"/>
            <a:chOff x="228600" y="1828800"/>
            <a:chExt cx="1996022" cy="431007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309" y="1828800"/>
              <a:ext cx="1103313" cy="858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124200"/>
              <a:ext cx="907532" cy="706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491" y="4419600"/>
              <a:ext cx="711750" cy="5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222" y="5692768"/>
              <a:ext cx="573088" cy="446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953000"/>
              <a:ext cx="907532" cy="706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91" y="3962400"/>
              <a:ext cx="711750" cy="5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819400"/>
              <a:ext cx="573088" cy="446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16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Ideas and 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will apply new technical training policy, which is:</a:t>
            </a:r>
          </a:p>
          <a:p>
            <a:pPr lvl="1"/>
            <a:r>
              <a:rPr lang="en-US" dirty="0" smtClean="0"/>
              <a:t>About general </a:t>
            </a:r>
            <a:r>
              <a:rPr lang="en-US" dirty="0"/>
              <a:t>up-to-date </a:t>
            </a:r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Project-specific</a:t>
            </a:r>
          </a:p>
          <a:p>
            <a:pPr lvl="1"/>
            <a:r>
              <a:rPr lang="en-US" dirty="0" smtClean="0"/>
              <a:t>As frequently as weekly or daily</a:t>
            </a:r>
          </a:p>
          <a:p>
            <a:pPr lvl="1"/>
            <a:r>
              <a:rPr lang="en-US" dirty="0" smtClean="0"/>
              <a:t>Integrated as a part of the development process</a:t>
            </a:r>
          </a:p>
          <a:p>
            <a:pPr lvl="1"/>
            <a:r>
              <a:rPr lang="en-US" dirty="0" smtClean="0"/>
              <a:t>Of higher budget</a:t>
            </a:r>
          </a:p>
          <a:p>
            <a:r>
              <a:rPr lang="en-US" smtClean="0"/>
              <a:t>Make monthly/weekly presentations on soft-skills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752600"/>
            <a:ext cx="2009775" cy="4524375"/>
            <a:chOff x="228600" y="1752600"/>
            <a:chExt cx="2009775" cy="4524375"/>
          </a:xfrm>
        </p:grpSpPr>
        <p:pic>
          <p:nvPicPr>
            <p:cNvPr id="15" name="Picture 14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038225" y="1752600"/>
              <a:ext cx="1095375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3048000"/>
              <a:ext cx="9429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47800" y="4343400"/>
              <a:ext cx="7905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638800"/>
              <a:ext cx="6381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743200"/>
              <a:ext cx="6381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7905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228600" y="4876800"/>
              <a:ext cx="9429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903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Ideas and 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Develop the habits of reading, self-improving own work and knowledge</a:t>
            </a:r>
          </a:p>
          <a:p>
            <a:r>
              <a:rPr lang="en-US" smtClean="0"/>
              <a:t>About </a:t>
            </a:r>
            <a:r>
              <a:rPr lang="en-US" dirty="0" smtClean="0"/>
              <a:t>trainers:</a:t>
            </a:r>
          </a:p>
          <a:p>
            <a:pPr lvl="1"/>
            <a:r>
              <a:rPr lang="en-US" dirty="0" smtClean="0"/>
              <a:t>We will use dedicated staffs for technical training</a:t>
            </a:r>
          </a:p>
          <a:p>
            <a:pPr lvl="1"/>
            <a:r>
              <a:rPr lang="en-US" dirty="0"/>
              <a:t>We will use dedicated staffs </a:t>
            </a:r>
            <a:r>
              <a:rPr lang="en-US" dirty="0" smtClean="0"/>
              <a:t>or prestigious training centers for soft-skill training</a:t>
            </a:r>
          </a:p>
          <a:p>
            <a:pPr lvl="1"/>
            <a:r>
              <a:rPr lang="en-US" dirty="0" smtClean="0"/>
              <a:t>Dedicated staffs are selected among our best employees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752600"/>
            <a:ext cx="2009775" cy="4524375"/>
            <a:chOff x="228600" y="1752600"/>
            <a:chExt cx="2009775" cy="4524375"/>
          </a:xfrm>
        </p:grpSpPr>
        <p:pic>
          <p:nvPicPr>
            <p:cNvPr id="15" name="Picture 14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038225" y="1752600"/>
              <a:ext cx="1095375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3048000"/>
              <a:ext cx="9429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47800" y="4343400"/>
              <a:ext cx="7905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638800"/>
              <a:ext cx="6381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743200"/>
              <a:ext cx="6381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7905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228600" y="4876800"/>
              <a:ext cx="9429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413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Logical positives, benefits, and feasibility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Investment on human resource </a:t>
            </a:r>
            <a:r>
              <a:rPr lang="en-US" dirty="0"/>
              <a:t>returns</a:t>
            </a:r>
            <a:r>
              <a:rPr lang="en-US" dirty="0" smtClean="0"/>
              <a:t> long-term and intangible benefits:</a:t>
            </a:r>
          </a:p>
          <a:p>
            <a:pPr lvl="1"/>
            <a:r>
              <a:rPr lang="en-US" dirty="0" smtClean="0"/>
              <a:t>Satisfy employees in term of working environment</a:t>
            </a:r>
          </a:p>
          <a:p>
            <a:pPr lvl="1"/>
            <a:r>
              <a:rPr lang="en-US" dirty="0" smtClean="0"/>
              <a:t>Constantly improve employees’ performance and hence, product quality and clients’ satisfaction</a:t>
            </a:r>
          </a:p>
          <a:p>
            <a:pPr lvl="1"/>
            <a:r>
              <a:rPr lang="en-US" dirty="0" smtClean="0"/>
              <a:t>Guarantee that every employee meets certain minimum standards</a:t>
            </a:r>
          </a:p>
          <a:p>
            <a:pPr lvl="1"/>
            <a:r>
              <a:rPr lang="en-US" dirty="0" smtClean="0"/>
              <a:t>Attract new employees</a:t>
            </a:r>
          </a:p>
          <a:p>
            <a:pPr lvl="1"/>
            <a:r>
              <a:rPr lang="en-US" dirty="0" smtClean="0"/>
              <a:t>Earn a good fame for the company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828800"/>
            <a:ext cx="1819275" cy="4333875"/>
            <a:chOff x="304800" y="1828800"/>
            <a:chExt cx="1819275" cy="4333875"/>
          </a:xfrm>
        </p:grpSpPr>
        <p:pic>
          <p:nvPicPr>
            <p:cNvPr id="15" name="Picture 14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143000" y="1828800"/>
              <a:ext cx="981075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3048000"/>
              <a:ext cx="904875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371600" y="4267200"/>
              <a:ext cx="752475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5562600"/>
              <a:ext cx="60007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09600" y="2743200"/>
              <a:ext cx="60007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676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304800" y="49530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823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Logical positives, benefits, and feasibility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Regular technical training/seminar:</a:t>
            </a:r>
            <a:endParaRPr lang="en-US" dirty="0" smtClean="0"/>
          </a:p>
          <a:p>
            <a:pPr lvl="1"/>
            <a:r>
              <a:rPr lang="en-US" dirty="0" smtClean="0"/>
              <a:t>Is quite </a:t>
            </a:r>
            <a:r>
              <a:rPr lang="en-US" smtClean="0"/>
              <a:t>feasible to have 1 or 2 presentations per month</a:t>
            </a:r>
            <a:endParaRPr lang="en-US" dirty="0" smtClean="0"/>
          </a:p>
          <a:p>
            <a:pPr lvl="1"/>
            <a:r>
              <a:rPr lang="en-US" dirty="0" smtClean="0"/>
              <a:t>Makes studying a habit of employees’ </a:t>
            </a:r>
            <a:r>
              <a:rPr lang="en-US" dirty="0" smtClean="0">
                <a:sym typeface="Wingdings" pitchFamily="2" charset="2"/>
              </a:rPr>
              <a:t> keep them up-to-date with new technologies</a:t>
            </a:r>
            <a:endParaRPr lang="en-US" dirty="0" smtClean="0"/>
          </a:p>
          <a:p>
            <a:r>
              <a:rPr lang="en-US"/>
              <a:t>Regular soft-skill </a:t>
            </a:r>
            <a:r>
              <a:rPr lang="en-US" smtClean="0"/>
              <a:t>training/seminar:</a:t>
            </a:r>
            <a:endParaRPr lang="en-US" dirty="0"/>
          </a:p>
          <a:p>
            <a:pPr lvl="1"/>
            <a:r>
              <a:rPr lang="en-US"/>
              <a:t>Is quite feasible to have 1 or 2 presentations per </a:t>
            </a:r>
            <a:r>
              <a:rPr lang="en-US" smtClean="0"/>
              <a:t>month</a:t>
            </a:r>
            <a:endParaRPr lang="en-US" dirty="0"/>
          </a:p>
          <a:p>
            <a:pPr lvl="1"/>
            <a:r>
              <a:rPr lang="en-US" dirty="0"/>
              <a:t>Makes using soft-skills a habit of employees’ </a:t>
            </a:r>
            <a:r>
              <a:rPr lang="en-US" dirty="0">
                <a:sym typeface="Wingdings" pitchFamily="2" charset="2"/>
              </a:rPr>
              <a:t> build up a professional and effective working style in view of teammates and clients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828800"/>
            <a:ext cx="1819275" cy="4333875"/>
            <a:chOff x="304800" y="1828800"/>
            <a:chExt cx="1819275" cy="4333875"/>
          </a:xfrm>
        </p:grpSpPr>
        <p:pic>
          <p:nvPicPr>
            <p:cNvPr id="15" name="Picture 14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143000" y="1828800"/>
              <a:ext cx="981075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3048000"/>
              <a:ext cx="904875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371600" y="4267200"/>
              <a:ext cx="752475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5562600"/>
              <a:ext cx="60007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09600" y="2743200"/>
              <a:ext cx="60007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676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304800" y="49530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070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Logical negatives, risks, and troubles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Long-term investment </a:t>
            </a:r>
            <a:r>
              <a:rPr lang="en-US" dirty="0"/>
              <a:t>on human resource </a:t>
            </a:r>
            <a:r>
              <a:rPr lang="en-US" dirty="0" smtClean="0"/>
              <a:t>requires a lot of time and budget</a:t>
            </a:r>
          </a:p>
          <a:p>
            <a:r>
              <a:rPr lang="en-US" dirty="0" smtClean="0"/>
              <a:t>After taking enough training, employees may leave the company for more attractive offers from competing companies </a:t>
            </a:r>
            <a:r>
              <a:rPr lang="en-US" dirty="0" smtClean="0">
                <a:sym typeface="Wingdings" pitchFamily="2" charset="2"/>
              </a:rPr>
              <a:t> ABC becomes a free training center for other companies</a:t>
            </a:r>
          </a:p>
          <a:p>
            <a:r>
              <a:rPr lang="en-US" dirty="0" smtClean="0">
                <a:sym typeface="Wingdings" pitchFamily="2" charset="2"/>
              </a:rPr>
              <a:t>Daily/weekly training may badly impact employees’ daily performance, since it takes up a portion of their time budget  they may have to work overtime to meet deadlines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752600"/>
            <a:ext cx="2000250" cy="4438650"/>
            <a:chOff x="228600" y="1752600"/>
            <a:chExt cx="2000250" cy="4438650"/>
          </a:xfrm>
        </p:grpSpPr>
        <p:pic>
          <p:nvPicPr>
            <p:cNvPr id="15" name="Picture 14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1752600"/>
              <a:ext cx="100965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2971800"/>
              <a:ext cx="933450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47800" y="4267200"/>
              <a:ext cx="781050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562600"/>
              <a:ext cx="6286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743200"/>
              <a:ext cx="6286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704850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228600" y="4876800"/>
              <a:ext cx="8572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2609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Logical negatives, risks, and troubles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training quality is poor</a:t>
            </a:r>
          </a:p>
          <a:p>
            <a:pPr lvl="1"/>
            <a:r>
              <a:rPr lang="en-US" dirty="0" smtClean="0"/>
              <a:t>It will waste employees’ time and company’s money</a:t>
            </a:r>
          </a:p>
          <a:p>
            <a:pPr lvl="1"/>
            <a:r>
              <a:rPr lang="en-US" dirty="0" smtClean="0"/>
              <a:t>It will disappoint employees and encourage them to leave the company</a:t>
            </a:r>
          </a:p>
          <a:p>
            <a:r>
              <a:rPr lang="en-US" dirty="0" smtClean="0"/>
              <a:t>Employees are mature enough to self-train </a:t>
            </a:r>
            <a:r>
              <a:rPr lang="en-US" dirty="0" smtClean="0">
                <a:sym typeface="Wingdings" pitchFamily="2" charset="2"/>
              </a:rPr>
              <a:t> such training is redundant</a:t>
            </a:r>
          </a:p>
          <a:p>
            <a:r>
              <a:rPr lang="en-US" dirty="0" smtClean="0"/>
              <a:t>We’ll need many trainers, but we can not find enough qualified trainers</a:t>
            </a:r>
          </a:p>
          <a:p>
            <a:r>
              <a:rPr lang="en-US" dirty="0" smtClean="0"/>
              <a:t>We should not dedicate our best employees to training purposes when we are lacking qualified workers and deadlines are always challenging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752600"/>
            <a:ext cx="2000250" cy="4438650"/>
            <a:chOff x="228600" y="1752600"/>
            <a:chExt cx="2000250" cy="4438650"/>
          </a:xfrm>
        </p:grpSpPr>
        <p:pic>
          <p:nvPicPr>
            <p:cNvPr id="15" name="Picture 14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1752600"/>
              <a:ext cx="100965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2971800"/>
              <a:ext cx="933450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47800" y="4267200"/>
              <a:ext cx="781050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562600"/>
              <a:ext cx="6286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743200"/>
              <a:ext cx="6286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704850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228600" y="4876800"/>
              <a:ext cx="8572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012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Emotions, feelings, and intuitions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agree that daily/weekly technical training and weekly/monthly soft-skill training is a must. All employees will like that.</a:t>
            </a:r>
          </a:p>
          <a:p>
            <a:r>
              <a:rPr lang="en-US" dirty="0" smtClean="0"/>
              <a:t>No, I feel that we will waste our time and money.</a:t>
            </a:r>
          </a:p>
          <a:p>
            <a:r>
              <a:rPr lang="en-US" dirty="0" smtClean="0"/>
              <a:t>I’m experienced. I don’t need training. So do many of my co-workers.</a:t>
            </a:r>
          </a:p>
          <a:p>
            <a:r>
              <a:rPr lang="en-US" dirty="0" smtClean="0"/>
              <a:t>I like the idea of daily training. I’ll have a chance to constantly update my knowledge.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752600"/>
            <a:ext cx="1866900" cy="4343400"/>
            <a:chOff x="304800" y="1752600"/>
            <a:chExt cx="1866900" cy="4343400"/>
          </a:xfrm>
        </p:grpSpPr>
        <p:pic>
          <p:nvPicPr>
            <p:cNvPr id="15" name="Picture 14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1752600"/>
              <a:ext cx="95250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3048000"/>
              <a:ext cx="8001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47800" y="43053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562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09600" y="3886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304800" y="49149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449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Your team needs to make a decision on some problem</a:t>
            </a:r>
          </a:p>
          <a:p>
            <a:pPr lvl="1"/>
            <a:r>
              <a:rPr lang="en-US" smtClean="0"/>
              <a:t>There’re </a:t>
            </a:r>
            <a:r>
              <a:rPr lang="en-US" dirty="0" smtClean="0"/>
              <a:t>conflicting ideas among team members: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" y="3505200"/>
            <a:ext cx="9067799" cy="3048000"/>
            <a:chOff x="1" y="3505200"/>
            <a:chExt cx="9067799" cy="3048000"/>
          </a:xfrm>
        </p:grpSpPr>
        <p:sp>
          <p:nvSpPr>
            <p:cNvPr id="4" name="Cloud Callout 3"/>
            <p:cNvSpPr/>
            <p:nvPr/>
          </p:nvSpPr>
          <p:spPr>
            <a:xfrm>
              <a:off x="1371600" y="3724715"/>
              <a:ext cx="1676400" cy="685800"/>
            </a:xfrm>
            <a:prstGeom prst="cloudCallout">
              <a:avLst/>
            </a:prstGeom>
            <a:solidFill>
              <a:srgbClr xmlns:mc="http://schemas.openxmlformats.org/markup-compatibility/2006" xmlns:a14="http://schemas.microsoft.com/office/drawing/2010/main" val="FFFFCC" mc:Ignorable="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It’s easy to implement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loud Callout 4"/>
            <p:cNvSpPr/>
            <p:nvPr/>
          </p:nvSpPr>
          <p:spPr>
            <a:xfrm>
              <a:off x="2057400" y="4410515"/>
              <a:ext cx="1524000" cy="807135"/>
            </a:xfrm>
            <a:prstGeom prst="cloudCallout">
              <a:avLst>
                <a:gd name="adj1" fmla="val 42325"/>
                <a:gd name="adj2" fmla="val 70750"/>
              </a:avLst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No, </a:t>
              </a:r>
              <a:r>
                <a:rPr lang="en-US" sz="1400" smtClean="0">
                  <a:solidFill>
                    <a:schemeClr val="bg1"/>
                  </a:solidFill>
                </a:rPr>
                <a:t>it’s impossible because…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Cloud Callout 5"/>
            <p:cNvSpPr/>
            <p:nvPr/>
          </p:nvSpPr>
          <p:spPr>
            <a:xfrm>
              <a:off x="3771900" y="3886200"/>
              <a:ext cx="1752600" cy="911470"/>
            </a:xfrm>
            <a:prstGeom prst="cloudCallout">
              <a:avLst>
                <a:gd name="adj1" fmla="val -12458"/>
                <a:gd name="adj2" fmla="val 83290"/>
              </a:avLst>
            </a:prstGeom>
            <a:solidFill>
              <a:srgbClr xmlns:mc="http://schemas.openxmlformats.org/markup-compatibility/2006" xmlns:a14="http://schemas.microsoft.com/office/drawing/2010/main" val="FFFFCC" mc:Ignorable="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What a big profit it will bring us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Cloud Callout 6"/>
            <p:cNvSpPr/>
            <p:nvPr/>
          </p:nvSpPr>
          <p:spPr>
            <a:xfrm>
              <a:off x="5658802" y="3505200"/>
              <a:ext cx="2106930" cy="759069"/>
            </a:xfrm>
            <a:prstGeom prst="cloudCallout">
              <a:avLst>
                <a:gd name="adj1" fmla="val 42325"/>
                <a:gd name="adj2" fmla="val 70750"/>
              </a:avLst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You dream! We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gonna</a:t>
              </a:r>
              <a:r>
                <a:rPr lang="en-US" sz="1400" dirty="0" smtClean="0">
                  <a:solidFill>
                    <a:schemeClr val="bg1"/>
                  </a:solidFill>
                </a:rPr>
                <a:t> lose </a:t>
              </a:r>
              <a:r>
                <a:rPr lang="en-US" sz="1400" smtClean="0">
                  <a:solidFill>
                    <a:schemeClr val="bg1"/>
                  </a:solidFill>
                </a:rPr>
                <a:t>a lot coz…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Cloud Callout 7"/>
            <p:cNvSpPr/>
            <p:nvPr/>
          </p:nvSpPr>
          <p:spPr>
            <a:xfrm>
              <a:off x="5257800" y="4866250"/>
              <a:ext cx="1537335" cy="911470"/>
            </a:xfrm>
            <a:prstGeom prst="cloudCallout">
              <a:avLst>
                <a:gd name="adj1" fmla="val -12458"/>
                <a:gd name="adj2" fmla="val 83290"/>
              </a:avLst>
            </a:prstGeom>
            <a:solidFill>
              <a:srgbClr xmlns:mc="http://schemas.openxmlformats.org/markup-compatibility/2006" xmlns:a14="http://schemas.microsoft.com/office/drawing/2010/main" val="FFFFCC" mc:Ignorable="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What a challenge! I love it!</a:t>
              </a:r>
              <a:endParaRPr lang="en-US" sz="1400" dirty="0"/>
            </a:p>
          </p:txBody>
        </p:sp>
        <p:sp>
          <p:nvSpPr>
            <p:cNvPr id="9" name="Cloud Callout 8"/>
            <p:cNvSpPr/>
            <p:nvPr/>
          </p:nvSpPr>
          <p:spPr>
            <a:xfrm>
              <a:off x="3581400" y="5734930"/>
              <a:ext cx="2133600" cy="610479"/>
            </a:xfrm>
            <a:prstGeom prst="cloudCallout">
              <a:avLst>
                <a:gd name="adj1" fmla="val 42325"/>
                <a:gd name="adj2" fmla="val 70750"/>
              </a:avLst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I hate doing things like that!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Cloud Callout 9"/>
            <p:cNvSpPr/>
            <p:nvPr/>
          </p:nvSpPr>
          <p:spPr>
            <a:xfrm>
              <a:off x="685800" y="5589270"/>
              <a:ext cx="2362199" cy="963930"/>
            </a:xfrm>
            <a:prstGeom prst="cloudCallout">
              <a:avLst>
                <a:gd name="adj1" fmla="val 42325"/>
                <a:gd name="adj2" fmla="val 70750"/>
              </a:avLst>
            </a:prstGeom>
            <a:solidFill>
              <a:srgbClr xmlns:mc="http://schemas.openxmlformats.org/markup-compatibility/2006" xmlns:a14="http://schemas.microsoft.com/office/drawing/2010/main" val="FFFFCC" mc:Ignorable="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There’re 3 reasons why we should do it. First, 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Cloud Callout 10"/>
            <p:cNvSpPr/>
            <p:nvPr/>
          </p:nvSpPr>
          <p:spPr>
            <a:xfrm>
              <a:off x="6712268" y="5321985"/>
              <a:ext cx="2355532" cy="1178755"/>
            </a:xfrm>
            <a:prstGeom prst="cloudCallout">
              <a:avLst>
                <a:gd name="adj1" fmla="val -12458"/>
                <a:gd name="adj2" fmla="val 83290"/>
              </a:avLst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I don’t know. I just feel that there is something wrong here.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Cloud Callout 11"/>
            <p:cNvSpPr/>
            <p:nvPr/>
          </p:nvSpPr>
          <p:spPr>
            <a:xfrm>
              <a:off x="1" y="4598085"/>
              <a:ext cx="1676400" cy="685800"/>
            </a:xfrm>
            <a:prstGeom prst="cloudCallout">
              <a:avLst>
                <a:gd name="adj1" fmla="val 18712"/>
                <a:gd name="adj2" fmla="val 82500"/>
              </a:avLst>
            </a:prstGeom>
            <a:solidFill>
              <a:srgbClr xmlns:mc="http://schemas.openxmlformats.org/markup-compatibility/2006" xmlns:a14="http://schemas.microsoft.com/office/drawing/2010/main" val="FFFFCC" mc:Ignorable="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We can do this way 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Cloud Callout 12"/>
            <p:cNvSpPr/>
            <p:nvPr/>
          </p:nvSpPr>
          <p:spPr>
            <a:xfrm>
              <a:off x="6750366" y="4191000"/>
              <a:ext cx="1936434" cy="800100"/>
            </a:xfrm>
            <a:prstGeom prst="cloudCallou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No, it’s risky. We should do this way …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5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Emotions, feelings, and intuitions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daily </a:t>
            </a:r>
            <a:r>
              <a:rPr lang="en-US" dirty="0"/>
              <a:t>update </a:t>
            </a:r>
            <a:r>
              <a:rPr lang="en-US" dirty="0" smtClean="0"/>
              <a:t>your knowledge? You only use a fraction of that.</a:t>
            </a:r>
          </a:p>
          <a:p>
            <a:r>
              <a:rPr lang="en-US" dirty="0" smtClean="0"/>
              <a:t>Oh, man! We’re overloaded with challenging deadlines. And we’ll get even more overloads with daily training.</a:t>
            </a:r>
          </a:p>
          <a:p>
            <a:r>
              <a:rPr lang="en-US" dirty="0" smtClean="0"/>
              <a:t>I believe we’ll succeed. We’ll have a lot of well-trained employees.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752600"/>
            <a:ext cx="1866900" cy="4343400"/>
            <a:chOff x="304800" y="1752600"/>
            <a:chExt cx="1866900" cy="4343400"/>
          </a:xfrm>
        </p:grpSpPr>
        <p:pic>
          <p:nvPicPr>
            <p:cNvPr id="15" name="Picture 14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1752600"/>
              <a:ext cx="95250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3048000"/>
              <a:ext cx="8001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47800" y="43053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562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09600" y="3886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304800" y="49149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88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Summary and decision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OK, a new training policy is necessary. However, we’ll apply it step by step.</a:t>
            </a:r>
          </a:p>
          <a:p>
            <a:r>
              <a:rPr lang="en-US" dirty="0" smtClean="0"/>
              <a:t>Here’s the plan:</a:t>
            </a:r>
          </a:p>
          <a:p>
            <a:pPr lvl="1"/>
            <a:r>
              <a:rPr lang="en-US" dirty="0" smtClean="0"/>
              <a:t>Phase 1:</a:t>
            </a:r>
          </a:p>
          <a:p>
            <a:pPr lvl="2"/>
            <a:r>
              <a:rPr lang="en-US" smtClean="0"/>
              <a:t>Dedicate </a:t>
            </a:r>
            <a:r>
              <a:rPr lang="en-US" dirty="0" smtClean="0"/>
              <a:t>personnel to training purposes</a:t>
            </a:r>
          </a:p>
          <a:p>
            <a:pPr lvl="2"/>
            <a:r>
              <a:rPr lang="en-US" dirty="0" smtClean="0"/>
              <a:t>Start </a:t>
            </a:r>
            <a:r>
              <a:rPr lang="en-US" smtClean="0"/>
              <a:t>with monthly technical and soft-skill presentations</a:t>
            </a:r>
          </a:p>
          <a:p>
            <a:pPr lvl="2"/>
            <a:r>
              <a:rPr lang="en-US" smtClean="0"/>
              <a:t>Encourage the habit of reading books and improving own work</a:t>
            </a:r>
            <a:endParaRPr lang="en-US" dirty="0" smtClean="0"/>
          </a:p>
          <a:p>
            <a:pPr lvl="1"/>
            <a:r>
              <a:rPr lang="en-US" dirty="0" smtClean="0"/>
              <a:t>Phase 2:</a:t>
            </a:r>
          </a:p>
          <a:p>
            <a:pPr lvl="2"/>
            <a:r>
              <a:rPr lang="en-US" smtClean="0"/>
              <a:t>Make fortnight/weekly technical </a:t>
            </a:r>
            <a:r>
              <a:rPr lang="en-US"/>
              <a:t>and soft-skill presentations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practice (cont.)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1695450"/>
            <a:ext cx="2038350" cy="4539742"/>
            <a:chOff x="228600" y="1695450"/>
            <a:chExt cx="2038350" cy="4539742"/>
          </a:xfrm>
        </p:grpSpPr>
        <p:pic>
          <p:nvPicPr>
            <p:cNvPr id="5" name="Picture 4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143000" y="1695450"/>
              <a:ext cx="112395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314450" y="3048000"/>
              <a:ext cx="8191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66850" y="4419600"/>
              <a:ext cx="666750" cy="5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625592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40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228600" y="4861813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41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697120" cy="697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42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743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8928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Summary and decision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mtClean="0"/>
              <a:t>Phase 2:</a:t>
            </a:r>
          </a:p>
          <a:p>
            <a:pPr lvl="2"/>
            <a:r>
              <a:rPr lang="en-US" smtClean="0"/>
              <a:t>Encourage the habit of making and giving presentations to teammates</a:t>
            </a:r>
          </a:p>
          <a:p>
            <a:pPr lvl="1"/>
            <a:r>
              <a:rPr lang="en-US" smtClean="0"/>
              <a:t>Phase </a:t>
            </a:r>
            <a:r>
              <a:rPr lang="en-US" dirty="0"/>
              <a:t>3</a:t>
            </a:r>
            <a:r>
              <a:rPr lang="en-US" dirty="0" smtClean="0"/>
              <a:t>:</a:t>
            </a:r>
          </a:p>
          <a:p>
            <a:pPr lvl="2"/>
            <a:r>
              <a:rPr lang="en-US"/>
              <a:t>Encourage the habit of </a:t>
            </a:r>
            <a:r>
              <a:rPr lang="en-US" smtClean="0"/>
              <a:t>daily self-improving technical </a:t>
            </a:r>
            <a:r>
              <a:rPr lang="en-US" smtClean="0"/>
              <a:t>and soft skills</a:t>
            </a:r>
            <a:endParaRPr lang="en-US" dirty="0" smtClean="0"/>
          </a:p>
          <a:p>
            <a:r>
              <a:rPr lang="en-US" dirty="0" smtClean="0"/>
              <a:t>We’ll closely keep track of the </a:t>
            </a:r>
            <a:r>
              <a:rPr lang="en-US" smtClean="0"/>
              <a:t>training </a:t>
            </a:r>
            <a:r>
              <a:rPr lang="en-US" smtClean="0"/>
              <a:t>efficiency</a:t>
            </a:r>
          </a:p>
          <a:p>
            <a:r>
              <a:rPr lang="en-US" smtClean="0"/>
              <a:t>We’ll have another meeting on WHO WILL DO WHAT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Thanks everybody for your contribution!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practice (cont.)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1695450"/>
            <a:ext cx="2038350" cy="4539742"/>
            <a:chOff x="228600" y="1695450"/>
            <a:chExt cx="2038350" cy="4539742"/>
          </a:xfrm>
        </p:grpSpPr>
        <p:pic>
          <p:nvPicPr>
            <p:cNvPr id="5" name="Picture 4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143000" y="1695450"/>
              <a:ext cx="112395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314450" y="3048000"/>
              <a:ext cx="8191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66850" y="4419600"/>
              <a:ext cx="666750" cy="5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625592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40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228600" y="4861813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41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697120" cy="697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42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743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782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DIY practice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How will we …?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Discussion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Goal: we will determine how </a:t>
            </a:r>
            <a:r>
              <a:rPr lang="en-US" smtClean="0"/>
              <a:t>we will …</a:t>
            </a:r>
            <a:endParaRPr lang="en-US" dirty="0" smtClean="0"/>
          </a:p>
          <a:p>
            <a:r>
              <a:rPr lang="en-US" dirty="0" smtClean="0"/>
              <a:t>Attendants</a:t>
            </a:r>
            <a:r>
              <a:rPr lang="en-US" smtClean="0"/>
              <a:t>: </a:t>
            </a:r>
            <a:endParaRPr lang="en-US" dirty="0" smtClean="0"/>
          </a:p>
          <a:p>
            <a:r>
              <a:rPr lang="en-US" dirty="0" smtClean="0"/>
              <a:t>Timing</a:t>
            </a:r>
            <a:r>
              <a:rPr lang="en-US" smtClean="0"/>
              <a:t>: 30 </a:t>
            </a:r>
            <a:r>
              <a:rPr lang="en-US" dirty="0" smtClean="0"/>
              <a:t>-&gt; 60 minutes, or 5 </a:t>
            </a:r>
            <a:r>
              <a:rPr lang="en-US" smtClean="0"/>
              <a:t>-&gt; 10 </a:t>
            </a:r>
            <a:r>
              <a:rPr lang="en-US" dirty="0" smtClean="0"/>
              <a:t>minutes/hat</a:t>
            </a:r>
          </a:p>
          <a:p>
            <a:r>
              <a:rPr lang="en-US" dirty="0" smtClean="0"/>
              <a:t>Process: 6 thinking hats</a:t>
            </a:r>
          </a:p>
          <a:p>
            <a:r>
              <a:rPr lang="en-US" dirty="0" smtClean="0"/>
              <a:t>Flow: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DIY practice </a:t>
            </a:r>
            <a:r>
              <a:rPr lang="en-US" dirty="0" smtClean="0"/>
              <a:t>(cont.)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962400" y="4648200"/>
            <a:ext cx="3352800" cy="1514387"/>
            <a:chOff x="2207610" y="5384161"/>
            <a:chExt cx="2493625" cy="1126316"/>
          </a:xfrm>
        </p:grpSpPr>
        <p:pic>
          <p:nvPicPr>
            <p:cNvPr id="10" name="Picture 9" descr="cid:image002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3657600" y="5592118"/>
              <a:ext cx="360947" cy="280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cid:image003.gif@01CA9BA9.D24B9EF0"/>
            <p:cNvPicPr/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2938467" y="6181726"/>
              <a:ext cx="311161" cy="311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cid:image004.gif@01CA9BA9.D24B9EF0"/>
            <p:cNvPicPr/>
            <p:nvPr/>
          </p:nvPicPr>
          <p:blipFill>
            <a:blip r:embed="rId6" r:link="rId7"/>
            <a:srcRect/>
            <a:stretch>
              <a:fillRect/>
            </a:stretch>
          </p:blipFill>
          <p:spPr bwMode="auto">
            <a:xfrm>
              <a:off x="4355275" y="6165088"/>
              <a:ext cx="345389" cy="345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cid:image005.gif@01CA9BA9.D24B9EF0"/>
            <p:cNvPicPr/>
            <p:nvPr/>
          </p:nvPicPr>
          <p:blipFill>
            <a:blip r:embed="rId8" r:link="rId9"/>
            <a:srcRect/>
            <a:stretch>
              <a:fillRect/>
            </a:stretch>
          </p:blipFill>
          <p:spPr bwMode="auto">
            <a:xfrm>
              <a:off x="3657600" y="6172200"/>
              <a:ext cx="329831" cy="329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cid:image006.gif@01CA9BA9.D24B9EF0"/>
            <p:cNvPicPr/>
            <p:nvPr/>
          </p:nvPicPr>
          <p:blipFill>
            <a:blip r:embed="rId10" r:link="rId11"/>
            <a:srcRect/>
            <a:stretch>
              <a:fillRect/>
            </a:stretch>
          </p:blipFill>
          <p:spPr bwMode="auto">
            <a:xfrm>
              <a:off x="4343400" y="5550140"/>
              <a:ext cx="357835" cy="357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2909430" y="5550725"/>
              <a:ext cx="367170" cy="36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Arrow Connector 16"/>
            <p:cNvCxnSpPr>
              <a:stCxn id="15" idx="3"/>
              <a:endCxn id="10" idx="1"/>
            </p:cNvCxnSpPr>
            <p:nvPr/>
          </p:nvCxnSpPr>
          <p:spPr>
            <a:xfrm flipV="1">
              <a:off x="3276600" y="5732141"/>
              <a:ext cx="381000" cy="2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4" idx="1"/>
            </p:cNvCxnSpPr>
            <p:nvPr/>
          </p:nvCxnSpPr>
          <p:spPr>
            <a:xfrm flipV="1">
              <a:off x="4018547" y="5729058"/>
              <a:ext cx="324853" cy="30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2"/>
              <a:endCxn id="12" idx="0"/>
            </p:cNvCxnSpPr>
            <p:nvPr/>
          </p:nvCxnSpPr>
          <p:spPr>
            <a:xfrm>
              <a:off x="4522318" y="5907975"/>
              <a:ext cx="5652" cy="257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1"/>
              <a:endCxn id="13" idx="3"/>
            </p:cNvCxnSpPr>
            <p:nvPr/>
          </p:nvCxnSpPr>
          <p:spPr>
            <a:xfrm flipH="1" flipV="1">
              <a:off x="3987431" y="6337116"/>
              <a:ext cx="367844" cy="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1"/>
              <a:endCxn id="11" idx="3"/>
            </p:cNvCxnSpPr>
            <p:nvPr/>
          </p:nvCxnSpPr>
          <p:spPr>
            <a:xfrm flipH="1">
              <a:off x="3249628" y="6337116"/>
              <a:ext cx="407972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0"/>
              <a:endCxn id="15" idx="2"/>
            </p:cNvCxnSpPr>
            <p:nvPr/>
          </p:nvCxnSpPr>
          <p:spPr>
            <a:xfrm flipH="1" flipV="1">
              <a:off x="3093015" y="5917895"/>
              <a:ext cx="1033" cy="2638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Callout 27"/>
            <p:cNvSpPr/>
            <p:nvPr/>
          </p:nvSpPr>
          <p:spPr>
            <a:xfrm>
              <a:off x="2743200" y="5384161"/>
              <a:ext cx="611790" cy="178439"/>
            </a:xfrm>
            <a:prstGeom prst="wedgeEllipseCallout">
              <a:avLst>
                <a:gd name="adj1" fmla="val 1688"/>
                <a:gd name="adj2" fmla="val 6925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xmlns:mc="http://schemas.openxmlformats.org/markup-compatibility/2006" xmlns:a14="http://schemas.microsoft.com/office/drawing/2010/main" val="00B050" mc:Ignorable=""/>
                  </a:solidFill>
                </a:rPr>
                <a:t>Start</a:t>
              </a:r>
              <a:endParaRPr lang="en-US" sz="800" b="1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endParaRPr>
            </a:p>
          </p:txBody>
        </p:sp>
        <p:sp>
          <p:nvSpPr>
            <p:cNvPr id="29" name="Oval Callout 28"/>
            <p:cNvSpPr/>
            <p:nvPr/>
          </p:nvSpPr>
          <p:spPr>
            <a:xfrm>
              <a:off x="2207610" y="5741995"/>
              <a:ext cx="611790" cy="178439"/>
            </a:xfrm>
            <a:prstGeom prst="wedgeEllipseCallout">
              <a:avLst>
                <a:gd name="adj1" fmla="val 62671"/>
                <a:gd name="adj2" fmla="val -6628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</a:rPr>
                <a:t>Finish</a:t>
              </a:r>
              <a:endParaRPr lang="en-US" sz="8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600" y="1695450"/>
            <a:ext cx="2038350" cy="4539742"/>
            <a:chOff x="228600" y="1695450"/>
            <a:chExt cx="2038350" cy="4539742"/>
          </a:xfrm>
        </p:grpSpPr>
        <p:pic>
          <p:nvPicPr>
            <p:cNvPr id="5" name="Picture 4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1143000" y="1695450"/>
              <a:ext cx="112395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1314450" y="3048000"/>
              <a:ext cx="8191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1466850" y="4419600"/>
              <a:ext cx="666750" cy="5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1295400" y="5625592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40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228600" y="4861813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41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533400" y="3886200"/>
              <a:ext cx="697120" cy="697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42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685800" y="2743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608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Information, facts, figures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ln>
            <a:noFill/>
            <a:prstDash val="dash"/>
          </a:ln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DIY practice (cont.)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1828800"/>
            <a:ext cx="1996022" cy="4310070"/>
            <a:chOff x="228600" y="1828800"/>
            <a:chExt cx="1996022" cy="431007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309" y="1828800"/>
              <a:ext cx="1103313" cy="858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124200"/>
              <a:ext cx="907532" cy="706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491" y="4419600"/>
              <a:ext cx="711750" cy="5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222" y="5692768"/>
              <a:ext cx="573088" cy="446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953000"/>
              <a:ext cx="907532" cy="706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91" y="3962400"/>
              <a:ext cx="711750" cy="5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819400"/>
              <a:ext cx="573088" cy="446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820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Ideas and 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DIY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752600"/>
            <a:ext cx="2009775" cy="4524375"/>
            <a:chOff x="228600" y="1752600"/>
            <a:chExt cx="2009775" cy="4524375"/>
          </a:xfrm>
        </p:grpSpPr>
        <p:pic>
          <p:nvPicPr>
            <p:cNvPr id="15" name="Picture 14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038225" y="1752600"/>
              <a:ext cx="1095375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3048000"/>
              <a:ext cx="9429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47800" y="4343400"/>
              <a:ext cx="7905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638800"/>
              <a:ext cx="6381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743200"/>
              <a:ext cx="6381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7905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6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228600" y="4876800"/>
              <a:ext cx="9429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33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Logical positives, benefits, and feasibility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DIY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828800"/>
            <a:ext cx="1819275" cy="4333875"/>
            <a:chOff x="304800" y="1828800"/>
            <a:chExt cx="1819275" cy="4333875"/>
          </a:xfrm>
        </p:grpSpPr>
        <p:pic>
          <p:nvPicPr>
            <p:cNvPr id="15" name="Picture 14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143000" y="1828800"/>
              <a:ext cx="981075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3048000"/>
              <a:ext cx="904875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371600" y="4267200"/>
              <a:ext cx="752475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5562600"/>
              <a:ext cx="60007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09600" y="2743200"/>
              <a:ext cx="60007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676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4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304800" y="49530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387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Logical negatives, risks, and troubles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DIY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752600"/>
            <a:ext cx="2000250" cy="4438650"/>
            <a:chOff x="228600" y="1752600"/>
            <a:chExt cx="2000250" cy="4438650"/>
          </a:xfrm>
        </p:grpSpPr>
        <p:pic>
          <p:nvPicPr>
            <p:cNvPr id="15" name="Picture 14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1752600"/>
              <a:ext cx="100965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2971800"/>
              <a:ext cx="933450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47800" y="4267200"/>
              <a:ext cx="781050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562600"/>
              <a:ext cx="6286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743200"/>
              <a:ext cx="6286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704850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5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228600" y="4876800"/>
              <a:ext cx="8572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1744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Emotions, feelings, and intuitions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DIY practice (cont.)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752600"/>
            <a:ext cx="1866900" cy="4343400"/>
            <a:chOff x="304800" y="1752600"/>
            <a:chExt cx="1866900" cy="4343400"/>
          </a:xfrm>
        </p:grpSpPr>
        <p:pic>
          <p:nvPicPr>
            <p:cNvPr id="15" name="Picture 14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1752600"/>
              <a:ext cx="95250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19200" y="3048000"/>
              <a:ext cx="8001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47800" y="43053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562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09600" y="3886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id:image003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304800" y="49149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539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employ “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 thinking hats</a:t>
            </a:r>
            <a:r>
              <a:rPr lang="en-US" dirty="0" smtClean="0"/>
              <a:t>” technique</a:t>
            </a:r>
          </a:p>
          <a:p>
            <a:pPr lvl="1"/>
            <a:r>
              <a:rPr lang="en-US" dirty="0" smtClean="0"/>
              <a:t>Conflicting ideas are not conflicting, but different ideas from different perspectives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(cont.)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" y="3429000"/>
            <a:ext cx="9067799" cy="3048000"/>
            <a:chOff x="1" y="3429000"/>
            <a:chExt cx="9067799" cy="3048000"/>
          </a:xfrm>
        </p:grpSpPr>
        <p:sp>
          <p:nvSpPr>
            <p:cNvPr id="4" name="Cloud Callout 3"/>
            <p:cNvSpPr/>
            <p:nvPr/>
          </p:nvSpPr>
          <p:spPr>
            <a:xfrm>
              <a:off x="1371600" y="3648515"/>
              <a:ext cx="1676400" cy="685800"/>
            </a:xfrm>
            <a:prstGeom prst="cloudCallou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FFFF00" mc:Ignorable=""/>
                </a:gs>
                <a:gs pos="95000">
                  <a:srgbClr xmlns:mc="http://schemas.openxmlformats.org/markup-compatibility/2006" xmlns:a14="http://schemas.microsoft.com/office/drawing/2010/main" val="CCCC00" mc:Ignorable=""/>
                </a:gs>
                <a:gs pos="100000">
                  <a:srgbClr xmlns:mc="http://schemas.openxmlformats.org/markup-compatibility/2006" xmlns:a14="http://schemas.microsoft.com/office/drawing/2010/main" val="FFFFCC" mc:Ignorable="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It’s easy to implement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loud Callout 4"/>
            <p:cNvSpPr/>
            <p:nvPr/>
          </p:nvSpPr>
          <p:spPr>
            <a:xfrm>
              <a:off x="2057400" y="4334315"/>
              <a:ext cx="1524000" cy="807135"/>
            </a:xfrm>
            <a:prstGeom prst="cloudCallout">
              <a:avLst>
                <a:gd name="adj1" fmla="val 42325"/>
                <a:gd name="adj2" fmla="val 7075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No, </a:t>
              </a:r>
              <a:r>
                <a:rPr lang="en-US" sz="1400" smtClean="0">
                  <a:solidFill>
                    <a:schemeClr val="bg1"/>
                  </a:solidFill>
                </a:rPr>
                <a:t>it’s impossible because…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Cloud Callout 5"/>
            <p:cNvSpPr/>
            <p:nvPr/>
          </p:nvSpPr>
          <p:spPr>
            <a:xfrm>
              <a:off x="3771900" y="3810000"/>
              <a:ext cx="1752600" cy="911470"/>
            </a:xfrm>
            <a:prstGeom prst="cloudCallout">
              <a:avLst>
                <a:gd name="adj1" fmla="val -12458"/>
                <a:gd name="adj2" fmla="val 83290"/>
              </a:avLst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FFFF00" mc:Ignorable=""/>
                </a:gs>
                <a:gs pos="95000">
                  <a:srgbClr xmlns:mc="http://schemas.openxmlformats.org/markup-compatibility/2006" xmlns:a14="http://schemas.microsoft.com/office/drawing/2010/main" val="CCCC00" mc:Ignorable=""/>
                </a:gs>
                <a:gs pos="100000">
                  <a:srgbClr xmlns:mc="http://schemas.openxmlformats.org/markup-compatibility/2006" xmlns:a14="http://schemas.microsoft.com/office/drawing/2010/main" val="FFFFCC" mc:Ignorable="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What a big profit it will bring us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Cloud Callout 6"/>
            <p:cNvSpPr/>
            <p:nvPr/>
          </p:nvSpPr>
          <p:spPr>
            <a:xfrm>
              <a:off x="5658802" y="3429000"/>
              <a:ext cx="2106930" cy="759069"/>
            </a:xfrm>
            <a:prstGeom prst="cloudCallout">
              <a:avLst>
                <a:gd name="adj1" fmla="val 42325"/>
                <a:gd name="adj2" fmla="val 7075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You dream! We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gonna</a:t>
              </a:r>
              <a:r>
                <a:rPr lang="en-US" sz="1400" dirty="0" smtClean="0">
                  <a:solidFill>
                    <a:schemeClr val="bg1"/>
                  </a:solidFill>
                </a:rPr>
                <a:t> lose </a:t>
              </a:r>
              <a:r>
                <a:rPr lang="en-US" sz="1400" smtClean="0">
                  <a:solidFill>
                    <a:schemeClr val="bg1"/>
                  </a:solidFill>
                </a:rPr>
                <a:t>a lot coz…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Cloud Callout 7"/>
            <p:cNvSpPr/>
            <p:nvPr/>
          </p:nvSpPr>
          <p:spPr>
            <a:xfrm>
              <a:off x="5257800" y="4790050"/>
              <a:ext cx="1537335" cy="911470"/>
            </a:xfrm>
            <a:prstGeom prst="cloudCallout">
              <a:avLst>
                <a:gd name="adj1" fmla="val -12458"/>
                <a:gd name="adj2" fmla="val 83290"/>
              </a:avLst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FF0000" mc:Ignorable="">
                    <a:shade val="30000"/>
                    <a:satMod val="115000"/>
                  </a:srgbClr>
                </a:gs>
                <a:gs pos="50000">
                  <a:srgbClr xmlns:mc="http://schemas.openxmlformats.org/markup-compatibility/2006" xmlns:a14="http://schemas.microsoft.com/office/drawing/2010/main" val="FF0000" mc:Ignorable="">
                    <a:shade val="67500"/>
                    <a:satMod val="115000"/>
                  </a:srgbClr>
                </a:gs>
                <a:gs pos="100000">
                  <a:srgbClr xmlns:mc="http://schemas.openxmlformats.org/markup-compatibility/2006" xmlns:a14="http://schemas.microsoft.com/office/drawing/2010/main" val="FF0000" mc:Ignorable="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What a challenge! I love it!</a:t>
              </a:r>
              <a:endParaRPr lang="en-US" sz="1400" dirty="0"/>
            </a:p>
          </p:txBody>
        </p:sp>
        <p:sp>
          <p:nvSpPr>
            <p:cNvPr id="9" name="Cloud Callout 8"/>
            <p:cNvSpPr/>
            <p:nvPr/>
          </p:nvSpPr>
          <p:spPr>
            <a:xfrm>
              <a:off x="3581400" y="5658730"/>
              <a:ext cx="2133600" cy="610479"/>
            </a:xfrm>
            <a:prstGeom prst="cloudCallout">
              <a:avLst>
                <a:gd name="adj1" fmla="val 42325"/>
                <a:gd name="adj2" fmla="val 70750"/>
              </a:avLst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FF0000" mc:Ignorable="">
                    <a:shade val="30000"/>
                    <a:satMod val="115000"/>
                  </a:srgbClr>
                </a:gs>
                <a:gs pos="50000">
                  <a:srgbClr xmlns:mc="http://schemas.openxmlformats.org/markup-compatibility/2006" xmlns:a14="http://schemas.microsoft.com/office/drawing/2010/main" val="FF0000" mc:Ignorable="">
                    <a:shade val="67500"/>
                    <a:satMod val="115000"/>
                  </a:srgbClr>
                </a:gs>
                <a:gs pos="100000">
                  <a:srgbClr xmlns:mc="http://schemas.openxmlformats.org/markup-compatibility/2006" xmlns:a14="http://schemas.microsoft.com/office/drawing/2010/main" val="FF0000" mc:Ignorable="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 hate doing things like that!</a:t>
              </a:r>
              <a:endParaRPr lang="en-US" sz="1400" dirty="0"/>
            </a:p>
          </p:txBody>
        </p:sp>
        <p:sp>
          <p:nvSpPr>
            <p:cNvPr id="10" name="Cloud Callout 9"/>
            <p:cNvSpPr/>
            <p:nvPr/>
          </p:nvSpPr>
          <p:spPr>
            <a:xfrm>
              <a:off x="685800" y="5513070"/>
              <a:ext cx="2362199" cy="963930"/>
            </a:xfrm>
            <a:prstGeom prst="cloudCallout">
              <a:avLst>
                <a:gd name="adj1" fmla="val 42325"/>
                <a:gd name="adj2" fmla="val 70750"/>
              </a:avLst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FFFF00" mc:Ignorable=""/>
                </a:gs>
                <a:gs pos="95000">
                  <a:srgbClr xmlns:mc="http://schemas.openxmlformats.org/markup-compatibility/2006" xmlns:a14="http://schemas.microsoft.com/office/drawing/2010/main" val="CCCC00" mc:Ignorable=""/>
                </a:gs>
                <a:gs pos="100000">
                  <a:srgbClr xmlns:mc="http://schemas.openxmlformats.org/markup-compatibility/2006" xmlns:a14="http://schemas.microsoft.com/office/drawing/2010/main" val="FFFFCC" mc:Ignorable="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There’re 3 reasons why we should do it. First, 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Cloud Callout 10"/>
            <p:cNvSpPr/>
            <p:nvPr/>
          </p:nvSpPr>
          <p:spPr>
            <a:xfrm>
              <a:off x="6712268" y="5245785"/>
              <a:ext cx="2355532" cy="1178755"/>
            </a:xfrm>
            <a:prstGeom prst="cloudCallout">
              <a:avLst>
                <a:gd name="adj1" fmla="val -12458"/>
                <a:gd name="adj2" fmla="val 83290"/>
              </a:avLst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FF0000" mc:Ignorable="">
                    <a:shade val="30000"/>
                    <a:satMod val="115000"/>
                  </a:srgbClr>
                </a:gs>
                <a:gs pos="50000">
                  <a:srgbClr xmlns:mc="http://schemas.openxmlformats.org/markup-compatibility/2006" xmlns:a14="http://schemas.microsoft.com/office/drawing/2010/main" val="FF0000" mc:Ignorable="">
                    <a:shade val="67500"/>
                    <a:satMod val="115000"/>
                  </a:srgbClr>
                </a:gs>
                <a:gs pos="100000">
                  <a:srgbClr xmlns:mc="http://schemas.openxmlformats.org/markup-compatibility/2006" xmlns:a14="http://schemas.microsoft.com/office/drawing/2010/main" val="FF0000" mc:Ignorable="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 don’t know. I just feel that there is something wrong here.</a:t>
              </a:r>
              <a:endParaRPr lang="en-US" sz="1400" dirty="0"/>
            </a:p>
          </p:txBody>
        </p:sp>
        <p:sp>
          <p:nvSpPr>
            <p:cNvPr id="12" name="Cloud Callout 11"/>
            <p:cNvSpPr/>
            <p:nvPr/>
          </p:nvSpPr>
          <p:spPr>
            <a:xfrm>
              <a:off x="1" y="4521885"/>
              <a:ext cx="1676400" cy="685800"/>
            </a:xfrm>
            <a:prstGeom prst="cloudCallout">
              <a:avLst>
                <a:gd name="adj1" fmla="val 18712"/>
                <a:gd name="adj2" fmla="val 82500"/>
              </a:avLst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99FF66" mc:Ignorable=""/>
                </a:gs>
                <a:gs pos="100000">
                  <a:srgbClr xmlns:mc="http://schemas.openxmlformats.org/markup-compatibility/2006" xmlns:a14="http://schemas.microsoft.com/office/drawing/2010/main" val="33CC33" mc:Ignorable="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We can do this way 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Cloud Callout 12"/>
            <p:cNvSpPr/>
            <p:nvPr/>
          </p:nvSpPr>
          <p:spPr>
            <a:xfrm>
              <a:off x="6750366" y="4114800"/>
              <a:ext cx="1936434" cy="800100"/>
            </a:xfrm>
            <a:prstGeom prst="cloudCallou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99FF66" mc:Ignorable=""/>
                </a:gs>
                <a:gs pos="100000">
                  <a:srgbClr xmlns:mc="http://schemas.openxmlformats.org/markup-compatibility/2006" xmlns:a14="http://schemas.microsoft.com/office/drawing/2010/main" val="33CC33" mc:Ignorable="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No, it’s risky. We should do this way 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3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Summary and decision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pPr marL="0" indent="0" algn="ctr">
              <a:buNone/>
            </a:pPr>
            <a:r>
              <a:rPr lang="en-US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Thanks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everybody for your contribution!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DIY practice </a:t>
            </a:r>
            <a:r>
              <a:rPr lang="en-US" dirty="0" smtClean="0"/>
              <a:t>(cont.)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1695450"/>
            <a:ext cx="2038350" cy="4539742"/>
            <a:chOff x="228600" y="1695450"/>
            <a:chExt cx="2038350" cy="4539742"/>
          </a:xfrm>
        </p:grpSpPr>
        <p:pic>
          <p:nvPicPr>
            <p:cNvPr id="5" name="Picture 4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143000" y="1695450"/>
              <a:ext cx="112395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314450" y="3048000"/>
              <a:ext cx="8191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466850" y="4419600"/>
              <a:ext cx="666750" cy="55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295400" y="5625592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40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228600" y="4861813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41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533400" y="3886200"/>
              <a:ext cx="697120" cy="697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42" descr="cid:image007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685800" y="2743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946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Encourage parallel, comprehensive, and effective thinking</a:t>
            </a:r>
          </a:p>
          <a:p>
            <a:r>
              <a:rPr lang="en-US" dirty="0" smtClean="0"/>
              <a:t>Combine individuals and team</a:t>
            </a:r>
          </a:p>
          <a:p>
            <a:r>
              <a:rPr lang="en-US" dirty="0" smtClean="0"/>
              <a:t>Increase team communications and productivity</a:t>
            </a:r>
          </a:p>
          <a:p>
            <a:r>
              <a:rPr lang="en-US" dirty="0" smtClean="0"/>
              <a:t>Improve product quality and management process effectiveness</a:t>
            </a:r>
          </a:p>
          <a:p>
            <a:r>
              <a:rPr lang="en-US" dirty="0" smtClean="0"/>
              <a:t>Develop creativity, analytic thoughts, decision-making skill, and meeting organizing and controlling skill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bg1"/>
              </a:gs>
              <a:gs pos="64999">
                <a:schemeClr val="accent6">
                  <a:lumMod val="20000"/>
                  <a:lumOff val="80000"/>
                </a:schemeClr>
              </a:gs>
              <a:gs pos="100000">
                <a:schemeClr val="bg1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 thinking hats</a:t>
            </a:r>
            <a:r>
              <a:rPr lang="en-US" dirty="0" smtClean="0"/>
              <a:t>” immediately utilizes individual thinking powers to create a best team solution, and gradually spread team thinking power into each member. The technique helps to produce better decisions by better team with better members. 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Enjoy it! It’s time!</a:t>
            </a:r>
            <a:endParaRPr lang="en-US" sz="6000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id:image001.gif@01CA9BA9.D24B9EF0"/>
          <p:cNvPicPr/>
          <p:nvPr/>
        </p:nvPicPr>
        <p:blipFill>
          <a:blip r:embed="rId2" r:link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4191000" cy="29896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</p:spTree>
    <p:extLst>
      <p:ext uri="{BB962C8B-B14F-4D97-AF65-F5344CB8AC3E}">
        <p14:creationId xmlns:p14="http://schemas.microsoft.com/office/powerpoint/2010/main" val="1503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thinking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hats </a:t>
            </a:r>
            <a:r>
              <a:rPr lang="en-US" dirty="0"/>
              <a:t>(cont.)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6 common </a:t>
            </a:r>
            <a:r>
              <a:rPr lang="en-US" dirty="0" smtClean="0"/>
              <a:t>perspectives corresponding </a:t>
            </a:r>
            <a:r>
              <a:rPr lang="en-US" dirty="0"/>
              <a:t>to 6 hat </a:t>
            </a:r>
            <a:r>
              <a:rPr lang="en-US" dirty="0" smtClean="0"/>
              <a:t>colors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(cont.)</a:t>
            </a:r>
          </a:p>
        </p:txBody>
      </p:sp>
      <p:pic>
        <p:nvPicPr>
          <p:cNvPr id="4" name="Picture 3" descr="cid:image002.gif@01CA9BA9.D24B9EF0"/>
          <p:cNvPicPr/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4953000" y="3387969"/>
            <a:ext cx="1104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id:image003.gif@01CA9BA9.D24B9EF0"/>
          <p:cNvPicPr/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1006642" y="4526805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id:image004.gif@01CA9BA9.D24B9EF0"/>
          <p:cNvPicPr/>
          <p:nvPr/>
        </p:nvPicPr>
        <p:blipFill>
          <a:blip r:embed="rId6" r:link="rId7"/>
          <a:srcRect/>
          <a:stretch>
            <a:fillRect/>
          </a:stretch>
        </p:blipFill>
        <p:spPr bwMode="auto">
          <a:xfrm>
            <a:off x="4953000" y="5610552"/>
            <a:ext cx="10572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id:image005.gif@01CA9BA9.D24B9EF0"/>
          <p:cNvPicPr/>
          <p:nvPr/>
        </p:nvPicPr>
        <p:blipFill>
          <a:blip r:embed="rId8" r:link="rId9"/>
          <a:srcRect/>
          <a:stretch>
            <a:fillRect/>
          </a:stretch>
        </p:blipFill>
        <p:spPr bwMode="auto">
          <a:xfrm>
            <a:off x="990600" y="5715000"/>
            <a:ext cx="1009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id:image006.gif@01CA9BA9.D24B9EF0"/>
          <p:cNvPicPr/>
          <p:nvPr/>
        </p:nvPicPr>
        <p:blipFill>
          <a:blip r:embed="rId10" r:link="rId11"/>
          <a:srcRect/>
          <a:stretch>
            <a:fillRect/>
          </a:stretch>
        </p:blipFill>
        <p:spPr bwMode="auto">
          <a:xfrm>
            <a:off x="5012612" y="4467225"/>
            <a:ext cx="10953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id:image007.gif@01CA9BA9.D24B9EF0"/>
          <p:cNvPicPr/>
          <p:nvPr/>
        </p:nvPicPr>
        <p:blipFill>
          <a:blip r:embed="rId12" r:link="rId13"/>
          <a:srcRect/>
          <a:stretch>
            <a:fillRect/>
          </a:stretch>
        </p:blipFill>
        <p:spPr bwMode="auto">
          <a:xfrm>
            <a:off x="970547" y="3311769"/>
            <a:ext cx="1123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43600" y="3515380"/>
            <a:ext cx="2060629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Neutral, objective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Information, facts, figures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9718" y="4658380"/>
            <a:ext cx="1935082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Creative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Solutions, ideas, growth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5915352"/>
            <a:ext cx="2833148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Optimistic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Logical positives, benefits, feasibility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5877580"/>
            <a:ext cx="1827488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Critic, pessimistic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Logical negatives, risks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7585" y="4734580"/>
            <a:ext cx="1485215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Emotional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Feelings, intuition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1040" y="3993558"/>
            <a:ext cx="2162067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Cool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Summary, decision, actions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5930" y="3276600"/>
            <a:ext cx="2974670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Cool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Agenda, overview, process, organizer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1622942" y="3067050"/>
            <a:ext cx="914400" cy="266700"/>
          </a:xfrm>
          <a:prstGeom prst="wedgeEllipseCallout">
            <a:avLst>
              <a:gd name="adj1" fmla="val -44625"/>
              <a:gd name="adj2" fmla="val 818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Start</a:t>
            </a:r>
            <a:endParaRPr lang="en-US" sz="1200" b="1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1756426" y="3771900"/>
            <a:ext cx="914400" cy="266700"/>
          </a:xfrm>
          <a:prstGeom prst="wedgeEllipseCallout">
            <a:avLst>
              <a:gd name="adj1" fmla="val -47257"/>
              <a:gd name="adj2" fmla="val 683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Finish</a:t>
            </a:r>
            <a:endParaRPr lang="en-US" sz="1200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1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None/>
            </a:pPr>
            <a:r>
              <a:rPr lang="en-US" dirty="0"/>
              <a:t>Move from one perspective to another (i.e. at any time, all members must wear the same hat color)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28600" y="3319955"/>
            <a:ext cx="2392417" cy="2395045"/>
            <a:chOff x="228600" y="2819400"/>
            <a:chExt cx="2392417" cy="2395045"/>
          </a:xfrm>
        </p:grpSpPr>
        <p:pic>
          <p:nvPicPr>
            <p:cNvPr id="4" name="Picture 3" descr="cid:image002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762000" y="4800600"/>
              <a:ext cx="533400" cy="413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 descr="cid:image003.gif@01CA9BA9.D24B9EF0"/>
            <p:cNvPicPr/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381000" y="3429000"/>
              <a:ext cx="459828" cy="459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 descr="cid:image004.gif@01CA9BA9.D24B9EF0"/>
            <p:cNvPicPr/>
            <p:nvPr/>
          </p:nvPicPr>
          <p:blipFill>
            <a:blip r:embed="rId6" r:link="rId7"/>
            <a:srcRect/>
            <a:stretch>
              <a:fillRect/>
            </a:stretch>
          </p:blipFill>
          <p:spPr bwMode="auto">
            <a:xfrm>
              <a:off x="1524000" y="2895600"/>
              <a:ext cx="510409" cy="510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cid:image005.gif@01CA9BA9.D24B9EF0"/>
            <p:cNvPicPr/>
            <p:nvPr/>
          </p:nvPicPr>
          <p:blipFill>
            <a:blip r:embed="rId8" r:link="rId9"/>
            <a:srcRect/>
            <a:stretch>
              <a:fillRect/>
            </a:stretch>
          </p:blipFill>
          <p:spPr bwMode="auto">
            <a:xfrm>
              <a:off x="2133600" y="3352800"/>
              <a:ext cx="487417" cy="487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cid:image006.gif@01CA9BA9.D24B9EF0"/>
            <p:cNvPicPr/>
            <p:nvPr/>
          </p:nvPicPr>
          <p:blipFill>
            <a:blip r:embed="rId10" r:link="rId11"/>
            <a:srcRect/>
            <a:stretch>
              <a:fillRect/>
            </a:stretch>
          </p:blipFill>
          <p:spPr bwMode="auto">
            <a:xfrm>
              <a:off x="990600" y="4191000"/>
              <a:ext cx="528802" cy="528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762000" y="2819400"/>
              <a:ext cx="542597" cy="542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cid:image002.gif@01CA9BA9.D24B9EF0"/>
            <p:cNvPicPr/>
            <p:nvPr/>
          </p:nvPicPr>
          <p:blipFill>
            <a:blip r:embed="rId2" r:link="rId3"/>
            <a:srcRect/>
            <a:stretch>
              <a:fillRect/>
            </a:stretch>
          </p:blipFill>
          <p:spPr bwMode="auto">
            <a:xfrm>
              <a:off x="1371600" y="3429000"/>
              <a:ext cx="533400" cy="413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cid:image005.gif@01CA9BA9.D24B9EF0"/>
            <p:cNvPicPr/>
            <p:nvPr/>
          </p:nvPicPr>
          <p:blipFill>
            <a:blip r:embed="rId8" r:link="rId9"/>
            <a:srcRect/>
            <a:stretch>
              <a:fillRect/>
            </a:stretch>
          </p:blipFill>
          <p:spPr bwMode="auto">
            <a:xfrm>
              <a:off x="838200" y="3733800"/>
              <a:ext cx="487417" cy="487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228600" y="4114800"/>
              <a:ext cx="542597" cy="542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id:image007.gif@01CA9BA9.D24B9EF0"/>
            <p:cNvPicPr/>
            <p:nvPr/>
          </p:nvPicPr>
          <p:blipFill>
            <a:blip r:embed="rId12" r:link="rId13"/>
            <a:srcRect/>
            <a:stretch>
              <a:fillRect/>
            </a:stretch>
          </p:blipFill>
          <p:spPr bwMode="auto">
            <a:xfrm>
              <a:off x="1752600" y="3886200"/>
              <a:ext cx="542597" cy="542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Group 59"/>
          <p:cNvGrpSpPr/>
          <p:nvPr/>
        </p:nvGrpSpPr>
        <p:grpSpPr>
          <a:xfrm>
            <a:off x="4038600" y="2743200"/>
            <a:ext cx="4872201" cy="3599489"/>
            <a:chOff x="3429000" y="2667000"/>
            <a:chExt cx="5481802" cy="3904289"/>
          </a:xfrm>
        </p:grpSpPr>
        <p:grpSp>
          <p:nvGrpSpPr>
            <p:cNvPr id="45" name="Group 44"/>
            <p:cNvGrpSpPr/>
            <p:nvPr/>
          </p:nvGrpSpPr>
          <p:grpSpPr>
            <a:xfrm>
              <a:off x="6248400" y="2743200"/>
              <a:ext cx="1219200" cy="947245"/>
              <a:chOff x="6248400" y="2743200"/>
              <a:chExt cx="1219200" cy="947245"/>
            </a:xfrm>
          </p:grpSpPr>
          <p:pic>
            <p:nvPicPr>
              <p:cNvPr id="16" name="Picture 15" descr="cid:image002.gif@01CA9BA9.D24B9EF0"/>
              <p:cNvPicPr/>
              <p:nvPr/>
            </p:nvPicPr>
            <p:blipFill>
              <a:blip r:embed="rId2" r:link="rId3"/>
              <a:srcRect/>
              <a:stretch>
                <a:fillRect/>
              </a:stretch>
            </p:blipFill>
            <p:spPr bwMode="auto">
              <a:xfrm>
                <a:off x="6400800" y="3200400"/>
                <a:ext cx="533400" cy="4138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1" descr="cid:image002.gif@01CA9BA9.D24B9EF0"/>
              <p:cNvPicPr/>
              <p:nvPr/>
            </p:nvPicPr>
            <p:blipFill>
              <a:blip r:embed="rId2" r:link="rId3"/>
              <a:srcRect/>
              <a:stretch>
                <a:fillRect/>
              </a:stretch>
            </p:blipFill>
            <p:spPr bwMode="auto">
              <a:xfrm>
                <a:off x="6248400" y="2743200"/>
                <a:ext cx="533400" cy="4138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27" descr="cid:image002.gif@01CA9BA9.D24B9EF0"/>
              <p:cNvPicPr/>
              <p:nvPr/>
            </p:nvPicPr>
            <p:blipFill>
              <a:blip r:embed="rId2" r:link="rId3"/>
              <a:srcRect/>
              <a:stretch>
                <a:fillRect/>
              </a:stretch>
            </p:blipFill>
            <p:spPr bwMode="auto">
              <a:xfrm>
                <a:off x="6858000" y="2743200"/>
                <a:ext cx="533400" cy="4138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33" descr="cid:image002.gif@01CA9BA9.D24B9EF0"/>
              <p:cNvPicPr/>
              <p:nvPr/>
            </p:nvPicPr>
            <p:blipFill>
              <a:blip r:embed="rId2" r:link="rId3"/>
              <a:srcRect/>
              <a:stretch>
                <a:fillRect/>
              </a:stretch>
            </p:blipFill>
            <p:spPr bwMode="auto">
              <a:xfrm>
                <a:off x="6934200" y="3276600"/>
                <a:ext cx="533400" cy="4138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3429000" y="4114800"/>
              <a:ext cx="1679028" cy="1052784"/>
              <a:chOff x="3124200" y="3962400"/>
              <a:chExt cx="1679028" cy="1052784"/>
            </a:xfrm>
          </p:grpSpPr>
          <p:pic>
            <p:nvPicPr>
              <p:cNvPr id="11" name="Picture 10" descr="cid:image003.gif@01CA9BA9.D24B9EF0"/>
              <p:cNvPicPr/>
              <p:nvPr/>
            </p:nvPicPr>
            <p:blipFill>
              <a:blip r:embed="rId4" r:link="rId5"/>
              <a:srcRect/>
              <a:stretch>
                <a:fillRect/>
              </a:stretch>
            </p:blipFill>
            <p:spPr bwMode="auto">
              <a:xfrm>
                <a:off x="3733800" y="3962400"/>
                <a:ext cx="459828" cy="459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6" descr="cid:image003.gif@01CA9BA9.D24B9EF0"/>
              <p:cNvPicPr/>
              <p:nvPr/>
            </p:nvPicPr>
            <p:blipFill>
              <a:blip r:embed="rId4" r:link="rId5"/>
              <a:srcRect/>
              <a:stretch>
                <a:fillRect/>
              </a:stretch>
            </p:blipFill>
            <p:spPr bwMode="auto">
              <a:xfrm>
                <a:off x="4343400" y="4114800"/>
                <a:ext cx="459828" cy="459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22" descr="cid:image003.gif@01CA9BA9.D24B9EF0"/>
              <p:cNvPicPr/>
              <p:nvPr/>
            </p:nvPicPr>
            <p:blipFill>
              <a:blip r:embed="rId4" r:link="rId5"/>
              <a:srcRect/>
              <a:stretch>
                <a:fillRect/>
              </a:stretch>
            </p:blipFill>
            <p:spPr bwMode="auto">
              <a:xfrm>
                <a:off x="3124200" y="4191000"/>
                <a:ext cx="459828" cy="459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28" descr="cid:image003.gif@01CA9BA9.D24B9EF0"/>
              <p:cNvPicPr/>
              <p:nvPr/>
            </p:nvPicPr>
            <p:blipFill>
              <a:blip r:embed="rId4" r:link="rId5"/>
              <a:srcRect/>
              <a:stretch>
                <a:fillRect/>
              </a:stretch>
            </p:blipFill>
            <p:spPr bwMode="auto">
              <a:xfrm>
                <a:off x="3541295" y="4555356"/>
                <a:ext cx="459828" cy="459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34" descr="cid:image003.gif@01CA9BA9.D24B9EF0"/>
              <p:cNvPicPr/>
              <p:nvPr/>
            </p:nvPicPr>
            <p:blipFill>
              <a:blip r:embed="rId4" r:link="rId5"/>
              <a:srcRect/>
              <a:stretch>
                <a:fillRect/>
              </a:stretch>
            </p:blipFill>
            <p:spPr bwMode="auto">
              <a:xfrm>
                <a:off x="4074695" y="4555356"/>
                <a:ext cx="459828" cy="459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6324600" y="5410200"/>
              <a:ext cx="1633356" cy="1043809"/>
              <a:chOff x="6878053" y="5638800"/>
              <a:chExt cx="1633356" cy="1043809"/>
            </a:xfrm>
          </p:grpSpPr>
          <p:pic>
            <p:nvPicPr>
              <p:cNvPr id="12" name="Picture 11" descr="cid:image004.gif@01CA9BA9.D24B9EF0"/>
              <p:cNvPicPr/>
              <p:nvPr/>
            </p:nvPicPr>
            <p:blipFill>
              <a:blip r:embed="rId6" r:link="rId7"/>
              <a:srcRect/>
              <a:stretch>
                <a:fillRect/>
              </a:stretch>
            </p:blipFill>
            <p:spPr bwMode="auto">
              <a:xfrm>
                <a:off x="7010400" y="6172200"/>
                <a:ext cx="510409" cy="510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17" descr="cid:image004.gif@01CA9BA9.D24B9EF0"/>
              <p:cNvPicPr/>
              <p:nvPr/>
            </p:nvPicPr>
            <p:blipFill>
              <a:blip r:embed="rId6" r:link="rId7"/>
              <a:srcRect/>
              <a:stretch>
                <a:fillRect/>
              </a:stretch>
            </p:blipFill>
            <p:spPr bwMode="auto">
              <a:xfrm>
                <a:off x="8001000" y="5867400"/>
                <a:ext cx="510409" cy="510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 descr="cid:image004.gif@01CA9BA9.D24B9EF0"/>
              <p:cNvPicPr/>
              <p:nvPr/>
            </p:nvPicPr>
            <p:blipFill>
              <a:blip r:embed="rId6" r:link="rId7"/>
              <a:srcRect/>
              <a:stretch>
                <a:fillRect/>
              </a:stretch>
            </p:blipFill>
            <p:spPr bwMode="auto">
              <a:xfrm>
                <a:off x="6878053" y="5693297"/>
                <a:ext cx="510409" cy="510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29" descr="cid:image004.gif@01CA9BA9.D24B9EF0"/>
              <p:cNvPicPr/>
              <p:nvPr/>
            </p:nvPicPr>
            <p:blipFill>
              <a:blip r:embed="rId6" r:link="rId7"/>
              <a:srcRect/>
              <a:stretch>
                <a:fillRect/>
              </a:stretch>
            </p:blipFill>
            <p:spPr bwMode="auto">
              <a:xfrm>
                <a:off x="7391400" y="5638800"/>
                <a:ext cx="510409" cy="510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35" descr="cid:image004.gif@01CA9BA9.D24B9EF0"/>
              <p:cNvPicPr/>
              <p:nvPr/>
            </p:nvPicPr>
            <p:blipFill>
              <a:blip r:embed="rId6" r:link="rId7"/>
              <a:srcRect/>
              <a:stretch>
                <a:fillRect/>
              </a:stretch>
            </p:blipFill>
            <p:spPr bwMode="auto">
              <a:xfrm>
                <a:off x="7620000" y="6172200"/>
                <a:ext cx="510409" cy="510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495800" y="5638800"/>
              <a:ext cx="1345670" cy="932489"/>
              <a:chOff x="2667000" y="5773111"/>
              <a:chExt cx="1345670" cy="932489"/>
            </a:xfrm>
          </p:grpSpPr>
          <p:pic>
            <p:nvPicPr>
              <p:cNvPr id="19" name="Picture 18" descr="cid:image005.gif@01CA9BA9.D24B9EF0"/>
              <p:cNvPicPr/>
              <p:nvPr/>
            </p:nvPicPr>
            <p:blipFill>
              <a:blip r:embed="rId8" r:link="rId9"/>
              <a:srcRect/>
              <a:stretch>
                <a:fillRect/>
              </a:stretch>
            </p:blipFill>
            <p:spPr bwMode="auto">
              <a:xfrm>
                <a:off x="2667000" y="6218183"/>
                <a:ext cx="487417" cy="487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4" descr="cid:image005.gif@01CA9BA9.D24B9EF0"/>
              <p:cNvPicPr/>
              <p:nvPr/>
            </p:nvPicPr>
            <p:blipFill>
              <a:blip r:embed="rId8" r:link="rId9"/>
              <a:srcRect/>
              <a:stretch>
                <a:fillRect/>
              </a:stretch>
            </p:blipFill>
            <p:spPr bwMode="auto">
              <a:xfrm>
                <a:off x="2915653" y="5773111"/>
                <a:ext cx="487417" cy="487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0" descr="cid:image005.gif@01CA9BA9.D24B9EF0"/>
              <p:cNvPicPr/>
              <p:nvPr/>
            </p:nvPicPr>
            <p:blipFill>
              <a:blip r:embed="rId8" r:link="rId9"/>
              <a:srcRect/>
              <a:stretch>
                <a:fillRect/>
              </a:stretch>
            </p:blipFill>
            <p:spPr bwMode="auto">
              <a:xfrm>
                <a:off x="3525253" y="5773111"/>
                <a:ext cx="487417" cy="487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36" descr="cid:image005.gif@01CA9BA9.D24B9EF0"/>
              <p:cNvPicPr/>
              <p:nvPr/>
            </p:nvPicPr>
            <p:blipFill>
              <a:blip r:embed="rId8" r:link="rId9"/>
              <a:srcRect/>
              <a:stretch>
                <a:fillRect/>
              </a:stretch>
            </p:blipFill>
            <p:spPr bwMode="auto">
              <a:xfrm>
                <a:off x="3200400" y="6172200"/>
                <a:ext cx="487417" cy="487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7162800" y="3810000"/>
              <a:ext cx="1748002" cy="1443202"/>
              <a:chOff x="5562600" y="4419600"/>
              <a:chExt cx="1748002" cy="1443202"/>
            </a:xfrm>
          </p:grpSpPr>
          <p:pic>
            <p:nvPicPr>
              <p:cNvPr id="14" name="Picture 13" descr="cid:image006.gif@01CA9BA9.D24B9EF0"/>
              <p:cNvPicPr/>
              <p:nvPr/>
            </p:nvPicPr>
            <p:blipFill>
              <a:blip r:embed="rId10" r:link="rId11"/>
              <a:srcRect/>
              <a:stretch>
                <a:fillRect/>
              </a:stretch>
            </p:blipFill>
            <p:spPr bwMode="auto">
              <a:xfrm>
                <a:off x="5562600" y="4953000"/>
                <a:ext cx="528802" cy="528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9" descr="cid:image006.gif@01CA9BA9.D24B9EF0"/>
              <p:cNvPicPr/>
              <p:nvPr/>
            </p:nvPicPr>
            <p:blipFill>
              <a:blip r:embed="rId10" r:link="rId11"/>
              <a:srcRect/>
              <a:stretch>
                <a:fillRect/>
              </a:stretch>
            </p:blipFill>
            <p:spPr bwMode="auto">
              <a:xfrm>
                <a:off x="6251866" y="4874477"/>
                <a:ext cx="528802" cy="528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 descr="cid:image006.gif@01CA9BA9.D24B9EF0"/>
              <p:cNvPicPr/>
              <p:nvPr/>
            </p:nvPicPr>
            <p:blipFill>
              <a:blip r:embed="rId10" r:link="rId11"/>
              <a:srcRect/>
              <a:stretch>
                <a:fillRect/>
              </a:stretch>
            </p:blipFill>
            <p:spPr bwMode="auto">
              <a:xfrm>
                <a:off x="5943600" y="4419600"/>
                <a:ext cx="528802" cy="528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1" descr="cid:image006.gif@01CA9BA9.D24B9EF0"/>
              <p:cNvPicPr/>
              <p:nvPr/>
            </p:nvPicPr>
            <p:blipFill>
              <a:blip r:embed="rId10" r:link="rId11"/>
              <a:srcRect/>
              <a:stretch>
                <a:fillRect/>
              </a:stretch>
            </p:blipFill>
            <p:spPr bwMode="auto">
              <a:xfrm>
                <a:off x="6172200" y="5334000"/>
                <a:ext cx="528802" cy="528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37" descr="cid:image006.gif@01CA9BA9.D24B9EF0"/>
              <p:cNvPicPr/>
              <p:nvPr/>
            </p:nvPicPr>
            <p:blipFill>
              <a:blip r:embed="rId10" r:link="rId11"/>
              <a:srcRect/>
              <a:stretch>
                <a:fillRect/>
              </a:stretch>
            </p:blipFill>
            <p:spPr bwMode="auto">
              <a:xfrm>
                <a:off x="6781800" y="4953000"/>
                <a:ext cx="528802" cy="528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4267200" y="2667000"/>
              <a:ext cx="1456997" cy="1075997"/>
              <a:chOff x="4876800" y="2362200"/>
              <a:chExt cx="1456997" cy="1075997"/>
            </a:xfrm>
          </p:grpSpPr>
          <p:pic>
            <p:nvPicPr>
              <p:cNvPr id="27" name="Picture 26" descr="cid:image007.gif@01CA9BA9.D24B9EF0"/>
              <p:cNvPicPr/>
              <p:nvPr/>
            </p:nvPicPr>
            <p:blipFill>
              <a:blip r:embed="rId12" r:link="rId13"/>
              <a:srcRect/>
              <a:stretch>
                <a:fillRect/>
              </a:stretch>
            </p:blipFill>
            <p:spPr bwMode="auto">
              <a:xfrm>
                <a:off x="4876800" y="2895600"/>
                <a:ext cx="542597" cy="542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32" descr="cid:image007.gif@01CA9BA9.D24B9EF0"/>
              <p:cNvPicPr/>
              <p:nvPr/>
            </p:nvPicPr>
            <p:blipFill>
              <a:blip r:embed="rId12" r:link="rId13"/>
              <a:srcRect/>
              <a:stretch>
                <a:fillRect/>
              </a:stretch>
            </p:blipFill>
            <p:spPr bwMode="auto">
              <a:xfrm>
                <a:off x="5105400" y="2438400"/>
                <a:ext cx="542597" cy="542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38" descr="cid:image007.gif@01CA9BA9.D24B9EF0"/>
              <p:cNvPicPr/>
              <p:nvPr/>
            </p:nvPicPr>
            <p:blipFill>
              <a:blip r:embed="rId12" r:link="rId13"/>
              <a:srcRect/>
              <a:stretch>
                <a:fillRect/>
              </a:stretch>
            </p:blipFill>
            <p:spPr bwMode="auto">
              <a:xfrm>
                <a:off x="5562600" y="2819400"/>
                <a:ext cx="542597" cy="542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39" descr="cid:image007.gif@01CA9BA9.D24B9EF0"/>
              <p:cNvPicPr/>
              <p:nvPr/>
            </p:nvPicPr>
            <p:blipFill>
              <a:blip r:embed="rId12" r:link="rId13"/>
              <a:srcRect/>
              <a:stretch>
                <a:fillRect/>
              </a:stretch>
            </p:blipFill>
            <p:spPr bwMode="auto">
              <a:xfrm>
                <a:off x="5791200" y="2362200"/>
                <a:ext cx="542597" cy="542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>
              <a:off x="5791200" y="3276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391400" y="3733800"/>
              <a:ext cx="152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7391400" y="5181600"/>
              <a:ext cx="228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791200" y="6096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419600" y="525780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4419600" y="373380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2895600" y="4572000"/>
            <a:ext cx="76200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Cross 62"/>
          <p:cNvSpPr/>
          <p:nvPr/>
        </p:nvSpPr>
        <p:spPr>
          <a:xfrm rot="2700000">
            <a:off x="-191157" y="2933043"/>
            <a:ext cx="3124200" cy="3124200"/>
          </a:xfrm>
          <a:prstGeom prst="plus">
            <a:avLst>
              <a:gd name="adj" fmla="val 4671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 flow 1</a:t>
            </a:r>
            <a:endParaRPr lang="en-US" dirty="0"/>
          </a:p>
        </p:txBody>
      </p:sp>
      <p:pic>
        <p:nvPicPr>
          <p:cNvPr id="4" name="Picture 3" descr="cid:image002.gif@01CA9BA9.D24B9EF0"/>
          <p:cNvPicPr/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81000" y="2206823"/>
            <a:ext cx="1104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id:image003.gif@01CA9BA9.D24B9EF0"/>
          <p:cNvPicPr/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5562600" y="411182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id:image004.gif@01CA9BA9.D24B9EF0"/>
          <p:cNvPicPr/>
          <p:nvPr/>
        </p:nvPicPr>
        <p:blipFill>
          <a:blip r:embed="rId6" r:link="rId7"/>
          <a:srcRect/>
          <a:stretch>
            <a:fillRect/>
          </a:stretch>
        </p:blipFill>
        <p:spPr bwMode="auto">
          <a:xfrm>
            <a:off x="3200400" y="3426023"/>
            <a:ext cx="10572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id:image005.gif@01CA9BA9.D24B9EF0"/>
          <p:cNvPicPr/>
          <p:nvPr/>
        </p:nvPicPr>
        <p:blipFill>
          <a:blip r:embed="rId8" r:link="rId9"/>
          <a:srcRect/>
          <a:stretch>
            <a:fillRect/>
          </a:stretch>
        </p:blipFill>
        <p:spPr bwMode="auto">
          <a:xfrm>
            <a:off x="3581400" y="4953000"/>
            <a:ext cx="1009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id:image006.gif@01CA9BA9.D24B9EF0"/>
          <p:cNvPicPr/>
          <p:nvPr/>
        </p:nvPicPr>
        <p:blipFill>
          <a:blip r:embed="rId10" r:link="rId11"/>
          <a:srcRect/>
          <a:stretch>
            <a:fillRect/>
          </a:stretch>
        </p:blipFill>
        <p:spPr bwMode="auto">
          <a:xfrm>
            <a:off x="1371600" y="3654623"/>
            <a:ext cx="10953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id:image007.gif@01CA9BA9.D24B9EF0"/>
          <p:cNvPicPr/>
          <p:nvPr/>
        </p:nvPicPr>
        <p:blipFill>
          <a:blip r:embed="rId12" r:link="rId13"/>
          <a:srcRect/>
          <a:stretch>
            <a:fillRect/>
          </a:stretch>
        </p:blipFill>
        <p:spPr bwMode="auto">
          <a:xfrm>
            <a:off x="7620000" y="3978473"/>
            <a:ext cx="1123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4" idx="2"/>
            <a:endCxn id="8" idx="1"/>
          </p:cNvCxnSpPr>
          <p:nvPr/>
        </p:nvCxnSpPr>
        <p:spPr>
          <a:xfrm rot="16200000" flipH="1">
            <a:off x="583406" y="3414117"/>
            <a:ext cx="1138238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6" idx="1"/>
          </p:cNvCxnSpPr>
          <p:nvPr/>
        </p:nvCxnSpPr>
        <p:spPr>
          <a:xfrm flipV="1">
            <a:off x="2466975" y="3954661"/>
            <a:ext cx="733425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3729038" y="4483298"/>
            <a:ext cx="357187" cy="469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5" idx="1"/>
          </p:cNvCxnSpPr>
          <p:nvPr/>
        </p:nvCxnSpPr>
        <p:spPr>
          <a:xfrm flipV="1">
            <a:off x="4591050" y="4588073"/>
            <a:ext cx="971550" cy="86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1"/>
          </p:cNvCxnSpPr>
          <p:nvPr/>
        </p:nvCxnSpPr>
        <p:spPr>
          <a:xfrm flipV="1">
            <a:off x="6515100" y="4540448"/>
            <a:ext cx="1104900" cy="4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1936" y="1749623"/>
            <a:ext cx="1875464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Gathering information, facts, figures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4400" y="4492823"/>
            <a:ext cx="1922129" cy="30777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Suggest solutions, ideas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29453" y="2971800"/>
            <a:ext cx="2604548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List positives, benefits, feasibility (with reasons)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5600" y="5791200"/>
            <a:ext cx="2656561" cy="30777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List negatives, risks (with reasons)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00600" y="3747849"/>
            <a:ext cx="2587440" cy="30777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List emotions, feelings, intuitions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6504" y="5022949"/>
            <a:ext cx="2343696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Summarize, make a decision, plan next actions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43200" y="6474023"/>
            <a:ext cx="3886200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hats and their symbolic meanings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1" name="Picture 20" descr="cid:image007.gif@01CA9BA9.D24B9EF0"/>
          <p:cNvPicPr/>
          <p:nvPr/>
        </p:nvPicPr>
        <p:blipFill>
          <a:blip r:embed="rId12" r:link="rId13"/>
          <a:srcRect/>
          <a:stretch>
            <a:fillRect/>
          </a:stretch>
        </p:blipFill>
        <p:spPr bwMode="auto">
          <a:xfrm>
            <a:off x="2667000" y="1295400"/>
            <a:ext cx="1123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21" idx="1"/>
            <a:endCxn id="4" idx="3"/>
          </p:cNvCxnSpPr>
          <p:nvPr/>
        </p:nvCxnSpPr>
        <p:spPr>
          <a:xfrm flipH="1">
            <a:off x="1485900" y="1857375"/>
            <a:ext cx="1181100" cy="778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1621" y="1417582"/>
            <a:ext cx="2250483" cy="52322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State the goal, agenda, and process of the discussion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272252" y="1086266"/>
            <a:ext cx="914400" cy="266700"/>
          </a:xfrm>
          <a:prstGeom prst="wedgeEllipseCallout">
            <a:avLst>
              <a:gd name="adj1" fmla="val 17217"/>
              <a:gd name="adj2" fmla="val 122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Start</a:t>
            </a:r>
            <a:endParaRPr lang="en-US" sz="1200" b="1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7467600" y="3657600"/>
            <a:ext cx="914400" cy="266700"/>
          </a:xfrm>
          <a:prstGeom prst="wedgeEllipseCallout">
            <a:avLst>
              <a:gd name="adj1" fmla="val 17217"/>
              <a:gd name="adj2" fmla="val 1225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Finish</a:t>
            </a:r>
            <a:endParaRPr lang="en-US" sz="1200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 flow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8" name="Picture 27" descr="cid:image002.gif@01CA9BA9.D24B9EF0"/>
          <p:cNvPicPr/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81000" y="2133600"/>
            <a:ext cx="1104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cid:image004.gif@01CA9BA9.D24B9EF0"/>
          <p:cNvPicPr/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3200400" y="3352800"/>
            <a:ext cx="10572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 descr="cid:image005.gif@01CA9BA9.D24B9EF0"/>
          <p:cNvPicPr/>
          <p:nvPr/>
        </p:nvPicPr>
        <p:blipFill>
          <a:blip r:embed="rId6" r:link="rId7"/>
          <a:srcRect/>
          <a:stretch>
            <a:fillRect/>
          </a:stretch>
        </p:blipFill>
        <p:spPr bwMode="auto">
          <a:xfrm>
            <a:off x="3581400" y="4953000"/>
            <a:ext cx="1009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cid:image007.gif@01CA9BA9.D24B9EF0"/>
          <p:cNvPicPr/>
          <p:nvPr/>
        </p:nvPicPr>
        <p:blipFill>
          <a:blip r:embed="rId8" r:link="rId9"/>
          <a:srcRect/>
          <a:stretch>
            <a:fillRect/>
          </a:stretch>
        </p:blipFill>
        <p:spPr bwMode="auto">
          <a:xfrm>
            <a:off x="7620000" y="3905250"/>
            <a:ext cx="1123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>
            <a:stCxn id="28" idx="2"/>
            <a:endCxn id="45" idx="1"/>
          </p:cNvCxnSpPr>
          <p:nvPr/>
        </p:nvCxnSpPr>
        <p:spPr>
          <a:xfrm rot="16200000" flipH="1">
            <a:off x="619125" y="3305175"/>
            <a:ext cx="1066800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5" idx="3"/>
            <a:endCxn id="30" idx="1"/>
          </p:cNvCxnSpPr>
          <p:nvPr/>
        </p:nvCxnSpPr>
        <p:spPr>
          <a:xfrm flipV="1">
            <a:off x="2324100" y="3881438"/>
            <a:ext cx="876300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  <a:endCxn id="31" idx="0"/>
          </p:cNvCxnSpPr>
          <p:nvPr/>
        </p:nvCxnSpPr>
        <p:spPr>
          <a:xfrm rot="16200000" flipH="1">
            <a:off x="3636169" y="4502943"/>
            <a:ext cx="542925" cy="357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3"/>
            <a:endCxn id="52" idx="1"/>
          </p:cNvCxnSpPr>
          <p:nvPr/>
        </p:nvCxnSpPr>
        <p:spPr>
          <a:xfrm flipV="1">
            <a:off x="4591050" y="4586288"/>
            <a:ext cx="895350" cy="871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2" idx="3"/>
            <a:endCxn id="33" idx="1"/>
          </p:cNvCxnSpPr>
          <p:nvPr/>
        </p:nvCxnSpPr>
        <p:spPr>
          <a:xfrm flipV="1">
            <a:off x="6581775" y="4467225"/>
            <a:ext cx="1038225" cy="11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7886" y="1748135"/>
            <a:ext cx="2151486" cy="461665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 What information/facts do we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have? need? miss?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229" y="4505980"/>
            <a:ext cx="1699504" cy="461665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 What do we feel?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Do we like or dislike it?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880" y="2782669"/>
            <a:ext cx="1925720" cy="646331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 Is it possible/feasible?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What are the bright sides?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What benefits will we get?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5801380"/>
            <a:ext cx="2622193" cy="461665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 What are the potential risks/dangers?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What troubles may we get?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34999" y="3468469"/>
            <a:ext cx="2204001" cy="646331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 How can we solve this?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What are other solutions?</a:t>
            </a:r>
          </a:p>
          <a:p>
            <a:pPr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 Are there any better solutions?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48286" y="4876800"/>
            <a:ext cx="2071914" cy="646331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 What is our decision?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Which steps should we take?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What is our plan?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5" name="Picture 44" descr="cid:image003.gif@01CA9BA9.D24B9EF0"/>
          <p:cNvPicPr/>
          <p:nvPr/>
        </p:nvPicPr>
        <p:blipFill>
          <a:blip r:embed="rId10" r:link="rId11"/>
          <a:srcRect/>
          <a:stretch>
            <a:fillRect/>
          </a:stretch>
        </p:blipFill>
        <p:spPr bwMode="auto">
          <a:xfrm>
            <a:off x="1371600" y="358140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 descr="cid:image006.gif@01CA9BA9.D24B9EF0"/>
          <p:cNvPicPr/>
          <p:nvPr/>
        </p:nvPicPr>
        <p:blipFill>
          <a:blip r:embed="rId12" r:link="rId13"/>
          <a:srcRect/>
          <a:stretch>
            <a:fillRect/>
          </a:stretch>
        </p:blipFill>
        <p:spPr bwMode="auto">
          <a:xfrm>
            <a:off x="5486400" y="4038600"/>
            <a:ext cx="10953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2133600" y="6474023"/>
            <a:ext cx="4953000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hats and their commonly associated questions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1" name="Picture 20" descr="cid:image007.gif@01CA9BA9.D24B9EF0"/>
          <p:cNvPicPr/>
          <p:nvPr/>
        </p:nvPicPr>
        <p:blipFill>
          <a:blip r:embed="rId8" r:link="rId9"/>
          <a:srcRect/>
          <a:stretch>
            <a:fillRect/>
          </a:stretch>
        </p:blipFill>
        <p:spPr bwMode="auto">
          <a:xfrm>
            <a:off x="2514600" y="1390650"/>
            <a:ext cx="1123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>
            <a:stCxn id="21" idx="1"/>
            <a:endCxn id="28" idx="3"/>
          </p:cNvCxnSpPr>
          <p:nvPr/>
        </p:nvCxnSpPr>
        <p:spPr>
          <a:xfrm flipH="1">
            <a:off x="1485900" y="1952625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2272252" y="1086266"/>
            <a:ext cx="914400" cy="266700"/>
          </a:xfrm>
          <a:prstGeom prst="wedgeEllipseCallout">
            <a:avLst>
              <a:gd name="adj1" fmla="val 17217"/>
              <a:gd name="adj2" fmla="val 122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Start</a:t>
            </a:r>
            <a:endParaRPr lang="en-US" sz="1200" b="1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7467600" y="3657600"/>
            <a:ext cx="914400" cy="266700"/>
          </a:xfrm>
          <a:prstGeom prst="wedgeEllipseCallout">
            <a:avLst>
              <a:gd name="adj1" fmla="val 17217"/>
              <a:gd name="adj2" fmla="val 1225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Finish</a:t>
            </a:r>
            <a:endParaRPr lang="en-US" sz="1200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2643" y="1579900"/>
            <a:ext cx="2884187" cy="646331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- What is the purpose of our meeting?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What is our process?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How much time is allocated per each hat?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705600" y="1352966"/>
            <a:ext cx="2590800" cy="904459"/>
          </a:xfrm>
          <a:prstGeom prst="cloudCallout">
            <a:avLst>
              <a:gd name="adj1" fmla="val 42696"/>
              <a:gd name="adj2" fmla="val 713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 you see the difference between 2 hat flows?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we train our employees? How?</a:t>
            </a:r>
          </a:p>
          <a:p>
            <a:r>
              <a:rPr lang="en-US" dirty="0" smtClean="0"/>
              <a:t>Should </a:t>
            </a:r>
            <a:r>
              <a:rPr lang="en-US" smtClean="0"/>
              <a:t>we have lab days?</a:t>
            </a:r>
            <a:endParaRPr lang="en-US" dirty="0" smtClean="0"/>
          </a:p>
          <a:p>
            <a:r>
              <a:rPr lang="en-US" dirty="0" smtClean="0"/>
              <a:t>Should we open an office in India? Where?</a:t>
            </a:r>
          </a:p>
          <a:p>
            <a:r>
              <a:rPr lang="en-US" dirty="0" smtClean="0"/>
              <a:t>Should we take this project?</a:t>
            </a:r>
          </a:p>
          <a:p>
            <a:r>
              <a:rPr lang="en-US" dirty="0" smtClean="0"/>
              <a:t>Should we strictly not work overtime?</a:t>
            </a:r>
          </a:p>
          <a:p>
            <a:r>
              <a:rPr lang="en-US" dirty="0" smtClean="0"/>
              <a:t>Should we replace our current Waterfall process with the Agile one?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scenarios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ABC started as a small </a:t>
            </a:r>
            <a:r>
              <a:rPr lang="en-US" dirty="0"/>
              <a:t>software company </a:t>
            </a:r>
            <a:r>
              <a:rPr lang="en-US" dirty="0" smtClean="0"/>
              <a:t>with 10 employees. Now it is big and has 500 employees. Its clients are national companies and international corporations from Vietnam, Singapore, India, Japan, USA, Australia, etc. </a:t>
            </a:r>
          </a:p>
          <a:p>
            <a:r>
              <a:rPr lang="en-US" dirty="0" smtClean="0"/>
              <a:t>However, it is receiving more and more complaints about its product quality and maintenance service.</a:t>
            </a:r>
          </a:p>
          <a:p>
            <a:r>
              <a:rPr lang="en-US" dirty="0" smtClean="0"/>
              <a:t>Moreover, it is facing a serious issue: key persons and qualified employees are leaving for better offers and working environment from competing companies while coming employees are not as qualified as expected.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How should </a:t>
            </a:r>
            <a:r>
              <a:rPr lang="en-US" dirty="0"/>
              <a:t>we train our employees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1744</Words>
  <Application>Microsoft Office PowerPoint</Application>
  <PresentationFormat>On-screen Show (4:3)</PresentationFormat>
  <Paragraphs>249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6 thinking hats</vt:lpstr>
      <vt:lpstr>Concepts</vt:lpstr>
      <vt:lpstr>Concepts (cont.)</vt:lpstr>
      <vt:lpstr>Concepts (cont.)</vt:lpstr>
      <vt:lpstr>Golden rule</vt:lpstr>
      <vt:lpstr>Hat flow 1</vt:lpstr>
      <vt:lpstr>Hat flow 2</vt:lpstr>
      <vt:lpstr>Sample scenarios</vt:lpstr>
      <vt:lpstr>Sample practice</vt:lpstr>
      <vt:lpstr>Sample practice (cont.)</vt:lpstr>
      <vt:lpstr>Sample practice (cont.)</vt:lpstr>
      <vt:lpstr>Sample practice (cont.)</vt:lpstr>
      <vt:lpstr>Sample practice (cont.)</vt:lpstr>
      <vt:lpstr>Sample practice (cont.)</vt:lpstr>
      <vt:lpstr>Sample practice (cont.)</vt:lpstr>
      <vt:lpstr>Sample practice (cont.)</vt:lpstr>
      <vt:lpstr>Sample practice (cont.)</vt:lpstr>
      <vt:lpstr>Sample practice (cont.)</vt:lpstr>
      <vt:lpstr>Sample practice (cont.)</vt:lpstr>
      <vt:lpstr>Sample practice (cont.)</vt:lpstr>
      <vt:lpstr>Sample practice (cont.)</vt:lpstr>
      <vt:lpstr>Sample practice (cont.)</vt:lpstr>
      <vt:lpstr>DIY practice</vt:lpstr>
      <vt:lpstr>DIY practice (cont.)</vt:lpstr>
      <vt:lpstr>DIY practice (cont.)</vt:lpstr>
      <vt:lpstr>DIY practice (cont.)</vt:lpstr>
      <vt:lpstr>DIY practice (cont.)</vt:lpstr>
      <vt:lpstr>DIY practice (cont.)</vt:lpstr>
      <vt:lpstr>DIY practice (cont.)</vt:lpstr>
      <vt:lpstr>DIY practice (cont.)</vt:lpstr>
      <vt:lpstr>Advantages</vt:lpstr>
      <vt:lpstr>Summary</vt:lpstr>
      <vt:lpstr>PowerPoint Presentation</vt:lpstr>
    </vt:vector>
  </TitlesOfParts>
  <Company>Fsoft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PhuongNQK</dc:creator>
  <cp:lastModifiedBy>Manh</cp:lastModifiedBy>
  <cp:revision>407</cp:revision>
  <dcterms:created xsi:type="dcterms:W3CDTF">2010-03-26T04:45:48Z</dcterms:created>
  <dcterms:modified xsi:type="dcterms:W3CDTF">2010-07-27T00:34:26Z</dcterms:modified>
</cp:coreProperties>
</file>