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22"/>
  </p:notesMasterIdLst>
  <p:handoutMasterIdLst>
    <p:handoutMasterId r:id="rId23"/>
  </p:handoutMasterIdLst>
  <p:sldIdLst>
    <p:sldId id="273" r:id="rId2"/>
    <p:sldId id="403" r:id="rId3"/>
    <p:sldId id="404" r:id="rId4"/>
    <p:sldId id="422" r:id="rId5"/>
    <p:sldId id="409" r:id="rId6"/>
    <p:sldId id="474" r:id="rId7"/>
    <p:sldId id="477" r:id="rId8"/>
    <p:sldId id="487" r:id="rId9"/>
    <p:sldId id="476" r:id="rId10"/>
    <p:sldId id="470" r:id="rId11"/>
    <p:sldId id="471" r:id="rId12"/>
    <p:sldId id="465" r:id="rId13"/>
    <p:sldId id="466" r:id="rId14"/>
    <p:sldId id="472" r:id="rId15"/>
    <p:sldId id="489" r:id="rId16"/>
    <p:sldId id="498" r:id="rId17"/>
    <p:sldId id="488" r:id="rId18"/>
    <p:sldId id="499" r:id="rId19"/>
    <p:sldId id="501" r:id="rId20"/>
    <p:sldId id="502" r:id="rId21"/>
  </p:sldIdLst>
  <p:sldSz cx="9144000" cy="6858000" type="screen4x3"/>
  <p:notesSz cx="7315200" cy="96012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00FF00"/>
    <a:srgbClr val="00FFFF"/>
    <a:srgbClr val="FF6600"/>
    <a:srgbClr val="CC3300"/>
    <a:srgbClr val="008000"/>
    <a:srgbClr val="CC0000"/>
    <a:srgbClr val="660033"/>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74" autoAdjust="0"/>
    <p:restoredTop sz="95179" autoAdjust="0"/>
  </p:normalViewPr>
  <p:slideViewPr>
    <p:cSldViewPr>
      <p:cViewPr varScale="1">
        <p:scale>
          <a:sx n="82" d="100"/>
          <a:sy n="82" d="100"/>
        </p:scale>
        <p:origin x="120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84" d="100"/>
          <a:sy n="84" d="100"/>
        </p:scale>
        <p:origin x="2250" y="-149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FA4860CA-BB9A-4E7F-B2C2-26FC56C21666}" type="datetimeFigureOut">
              <a:rPr lang="en-US" smtClean="0"/>
              <a:t>7/26/2021</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9F8E3ADF-49CF-4113-A584-EC2603922372}" type="slidenum">
              <a:rPr lang="en-US" smtClean="0"/>
              <a:t>‹#›</a:t>
            </a:fld>
            <a:endParaRPr lang="en-US"/>
          </a:p>
        </p:txBody>
      </p:sp>
    </p:spTree>
    <p:extLst>
      <p:ext uri="{BB962C8B-B14F-4D97-AF65-F5344CB8AC3E}">
        <p14:creationId xmlns:p14="http://schemas.microsoft.com/office/powerpoint/2010/main" val="17420209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Arial" pitchFamily="34" charset="0"/>
                <a:cs typeface="Arial" pitchFamily="34" charset="0"/>
              </a:defRPr>
            </a:lvl1pPr>
          </a:lstStyle>
          <a:p>
            <a:pPr>
              <a:defRPr/>
            </a:pPr>
            <a:fld id="{B1523267-766B-426E-A93F-17BB62AFEDD0}" type="datetimeFigureOut">
              <a:rPr lang="vi-VN"/>
              <a:pPr>
                <a:defRPr/>
              </a:pPr>
              <a:t>26/07/2021</a:t>
            </a:fld>
            <a:endParaRPr lang="vi-VN"/>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vi-VN"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Arial" pitchFamily="34" charset="0"/>
                <a:cs typeface="Arial" pitchFamily="34" charset="0"/>
              </a:defRPr>
            </a:lvl1pPr>
          </a:lstStyle>
          <a:p>
            <a:pPr>
              <a:defRPr/>
            </a:pPr>
            <a:fld id="{97C73779-BBD8-4EE6-8D14-AA4CE061E5D1}" type="slidenum">
              <a:rPr lang="vi-VN"/>
              <a:pPr>
                <a:defRPr/>
              </a:pPr>
              <a:t>‹#›</a:t>
            </a:fld>
            <a:endParaRPr lang="vi-VN"/>
          </a:p>
        </p:txBody>
      </p:sp>
    </p:spTree>
    <p:extLst>
      <p:ext uri="{BB962C8B-B14F-4D97-AF65-F5344CB8AC3E}">
        <p14:creationId xmlns:p14="http://schemas.microsoft.com/office/powerpoint/2010/main" val="3334390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a:t>
            </a:fld>
            <a:endParaRPr lang="vi-VN"/>
          </a:p>
        </p:txBody>
      </p:sp>
    </p:spTree>
    <p:extLst>
      <p:ext uri="{BB962C8B-B14F-4D97-AF65-F5344CB8AC3E}">
        <p14:creationId xmlns:p14="http://schemas.microsoft.com/office/powerpoint/2010/main" val="3939369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pPr/>
              <a:t>19</a:t>
            </a:fld>
            <a:endParaRPr lang="en-US"/>
          </a:p>
        </p:txBody>
      </p:sp>
    </p:spTree>
    <p:extLst>
      <p:ext uri="{BB962C8B-B14F-4D97-AF65-F5344CB8AC3E}">
        <p14:creationId xmlns:p14="http://schemas.microsoft.com/office/powerpoint/2010/main" val="3172911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pPr/>
              <a:t>20</a:t>
            </a:fld>
            <a:endParaRPr lang="en-US"/>
          </a:p>
        </p:txBody>
      </p:sp>
    </p:spTree>
    <p:extLst>
      <p:ext uri="{BB962C8B-B14F-4D97-AF65-F5344CB8AC3E}">
        <p14:creationId xmlns:p14="http://schemas.microsoft.com/office/powerpoint/2010/main" val="2623560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93AC9B82-495A-4880-B9C8-650CFCE6ED98}" type="slidenum">
              <a:rPr lang="en-US" smtClean="0"/>
              <a:pPr/>
              <a:t>2</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61077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a:t>
            </a:fld>
            <a:endParaRPr lang="vi-VN"/>
          </a:p>
        </p:txBody>
      </p:sp>
    </p:spTree>
    <p:extLst>
      <p:ext uri="{BB962C8B-B14F-4D97-AF65-F5344CB8AC3E}">
        <p14:creationId xmlns:p14="http://schemas.microsoft.com/office/powerpoint/2010/main" val="1393024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66612">
              <a:defRPr/>
            </a:pPr>
            <a:endParaRPr lang="en-US" sz="2300" b="1"/>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6</a:t>
            </a:fld>
            <a:endParaRPr lang="vi-VN"/>
          </a:p>
        </p:txBody>
      </p:sp>
    </p:spTree>
    <p:extLst>
      <p:ext uri="{BB962C8B-B14F-4D97-AF65-F5344CB8AC3E}">
        <p14:creationId xmlns:p14="http://schemas.microsoft.com/office/powerpoint/2010/main" val="2836572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Các</a:t>
            </a:r>
            <a:r>
              <a:rPr lang="en-US" baseline="0"/>
              <a:t> loại Data provider</a:t>
            </a:r>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7</a:t>
            </a:fld>
            <a:endParaRPr lang="vi-VN"/>
          </a:p>
        </p:txBody>
      </p:sp>
    </p:spTree>
    <p:extLst>
      <p:ext uri="{BB962C8B-B14F-4D97-AF65-F5344CB8AC3E}">
        <p14:creationId xmlns:p14="http://schemas.microsoft.com/office/powerpoint/2010/main" val="2917534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ts val="846"/>
              </a:spcBef>
            </a:pPr>
            <a:r>
              <a:rPr lang="en-US" altLang="en-US" sz="1300" b="1"/>
              <a:t>Sử dụng SQL Server Authentication</a:t>
            </a:r>
          </a:p>
          <a:p>
            <a:pPr>
              <a:lnSpc>
                <a:spcPct val="80000"/>
              </a:lnSpc>
              <a:spcBef>
                <a:spcPts val="846"/>
              </a:spcBef>
            </a:pPr>
            <a:r>
              <a:rPr lang="en-US" altLang="en-US" sz="1300"/>
              <a:t>User ID</a:t>
            </a:r>
          </a:p>
          <a:p>
            <a:pPr>
              <a:lnSpc>
                <a:spcPct val="80000"/>
              </a:lnSpc>
              <a:spcBef>
                <a:spcPts val="846"/>
              </a:spcBef>
            </a:pPr>
            <a:r>
              <a:rPr lang="en-US" altLang="en-US" sz="1300"/>
              <a:t>Password</a:t>
            </a:r>
          </a:p>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10</a:t>
            </a:fld>
            <a:endParaRPr lang="vi-VN"/>
          </a:p>
        </p:txBody>
      </p:sp>
    </p:spTree>
    <p:extLst>
      <p:ext uri="{BB962C8B-B14F-4D97-AF65-F5344CB8AC3E}">
        <p14:creationId xmlns:p14="http://schemas.microsoft.com/office/powerpoint/2010/main" val="1094568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12</a:t>
            </a:fld>
            <a:endParaRPr lang="vi-VN"/>
          </a:p>
        </p:txBody>
      </p:sp>
    </p:spTree>
    <p:extLst>
      <p:ext uri="{BB962C8B-B14F-4D97-AF65-F5344CB8AC3E}">
        <p14:creationId xmlns:p14="http://schemas.microsoft.com/office/powerpoint/2010/main" val="3533372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15</a:t>
            </a:fld>
            <a:endParaRPr lang="vi-VN"/>
          </a:p>
        </p:txBody>
      </p:sp>
    </p:spTree>
    <p:extLst>
      <p:ext uri="{BB962C8B-B14F-4D97-AF65-F5344CB8AC3E}">
        <p14:creationId xmlns:p14="http://schemas.microsoft.com/office/powerpoint/2010/main" val="3844509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pPr/>
              <a:t>18</a:t>
            </a:fld>
            <a:endParaRPr lang="en-US"/>
          </a:p>
        </p:txBody>
      </p:sp>
    </p:spTree>
    <p:extLst>
      <p:ext uri="{BB962C8B-B14F-4D97-AF65-F5344CB8AC3E}">
        <p14:creationId xmlns:p14="http://schemas.microsoft.com/office/powerpoint/2010/main" val="1038789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71BC1006-1559-41CB-A890-5E0B6A0F9950}" type="slidenum">
              <a:rPr lang="en-US" altLang="ja-JP"/>
              <a:pPr>
                <a:defRPr/>
              </a:pPr>
              <a:t>‹#›</a:t>
            </a:fld>
            <a:endParaRPr lang="en-US" altLang="ja-JP"/>
          </a:p>
        </p:txBody>
      </p:sp>
    </p:spTree>
    <p:extLst>
      <p:ext uri="{BB962C8B-B14F-4D97-AF65-F5344CB8AC3E}">
        <p14:creationId xmlns:p14="http://schemas.microsoft.com/office/powerpoint/2010/main" val="3140382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4C737C30-192F-4EEE-AAB7-F79633447257}" type="slidenum">
              <a:rPr lang="en-US" altLang="ja-JP"/>
              <a:pPr>
                <a:defRPr/>
              </a:pPr>
              <a:t>‹#›</a:t>
            </a:fld>
            <a:endParaRPr lang="en-US" altLang="ja-JP"/>
          </a:p>
        </p:txBody>
      </p:sp>
    </p:spTree>
    <p:extLst>
      <p:ext uri="{BB962C8B-B14F-4D97-AF65-F5344CB8AC3E}">
        <p14:creationId xmlns:p14="http://schemas.microsoft.com/office/powerpoint/2010/main" val="3760108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2267171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vi-VN"/>
          </a:p>
        </p:txBody>
      </p:sp>
      <p:sp>
        <p:nvSpPr>
          <p:cNvPr id="4" name="Rectangle 4"/>
          <p:cNvSpPr>
            <a:spLocks noGrp="1" noChangeArrowheads="1"/>
          </p:cNvSpPr>
          <p:nvPr>
            <p:ph type="dt" sz="half" idx="10"/>
          </p:nvPr>
        </p:nvSpPr>
        <p:spPr>
          <a:xfrm>
            <a:off x="228600" y="6381750"/>
            <a:ext cx="1295400" cy="476250"/>
          </a:xfrm>
          <a:ln/>
        </p:spPr>
        <p:txBody>
          <a:bodyPr/>
          <a:lstStyle>
            <a:lvl1pPr>
              <a:defRPr/>
            </a:lvl1pPr>
          </a:lstStyle>
          <a:p>
            <a:pPr>
              <a:defRPr/>
            </a:pPr>
            <a:endParaRPr lang="en-US" altLang="ja-JP"/>
          </a:p>
        </p:txBody>
      </p:sp>
      <p:sp>
        <p:nvSpPr>
          <p:cNvPr id="7" name="Rectangle 6"/>
          <p:cNvSpPr>
            <a:spLocks noGrp="1" noChangeArrowheads="1"/>
          </p:cNvSpPr>
          <p:nvPr>
            <p:ph type="sldNum" sz="quarter" idx="11"/>
          </p:nvPr>
        </p:nvSpPr>
        <p:spPr>
          <a:xfrm>
            <a:off x="6553200" y="6381750"/>
            <a:ext cx="2133600" cy="476250"/>
          </a:xfrm>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75535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ltLang="ja-JP"/>
              <a:t>Click to edit Master title style</a:t>
            </a:r>
            <a:endParaRPr lang="en-US"/>
          </a:p>
        </p:txBody>
      </p:sp>
      <p:sp>
        <p:nvSpPr>
          <p:cNvPr id="3" name="Content Placeholder 2"/>
          <p:cNvSpPr>
            <a:spLocks noGrp="1"/>
          </p:cNvSpPr>
          <p:nvPr>
            <p:ph idx="1"/>
          </p:nvPr>
        </p:nvSpPr>
        <p:spPr>
          <a:effectLst>
            <a:softEdge rad="12700"/>
          </a:effectLst>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FA7976FA-51EF-41C5-94A6-65BEE7E67556}" type="slidenum">
              <a:rPr lang="en-US" altLang="ja-JP"/>
              <a:pPr>
                <a:defRPr/>
              </a:pPr>
              <a:t>‹#›</a:t>
            </a:fld>
            <a:endParaRPr lang="en-US" altLang="ja-JP"/>
          </a:p>
        </p:txBody>
      </p:sp>
      <p:cxnSp>
        <p:nvCxnSpPr>
          <p:cNvPr id="7" name="Straight Connector 6"/>
          <p:cNvCxnSpPr/>
          <p:nvPr userDrawn="1"/>
        </p:nvCxnSpPr>
        <p:spPr bwMode="auto">
          <a:xfrm>
            <a:off x="0" y="1295400"/>
            <a:ext cx="9144000" cy="0"/>
          </a:xfrm>
          <a:prstGeom prst="line">
            <a:avLst/>
          </a:prstGeom>
          <a:solidFill>
            <a:schemeClr val="accent1"/>
          </a:solidFill>
          <a:ln w="3175" cap="flat" cmpd="sng" algn="ctr">
            <a:solidFill>
              <a:srgbClr val="FF6600"/>
            </a:solidFill>
            <a:prstDash val="solid"/>
            <a:round/>
            <a:headEnd type="none" w="sm" len="sm"/>
            <a:tailEnd type="none" w="sm" len="sm"/>
          </a:ln>
          <a:effectLst>
            <a:glow rad="63500">
              <a:srgbClr val="FF6600">
                <a:alpha val="40000"/>
              </a:srgbClr>
            </a:glow>
            <a:outerShdw dist="35921" dir="2700000" algn="ctr" rotWithShape="0">
              <a:schemeClr val="bg2"/>
            </a:outerShdw>
          </a:effectLst>
        </p:spPr>
      </p:cxnSp>
    </p:spTree>
    <p:extLst>
      <p:ext uri="{BB962C8B-B14F-4D97-AF65-F5344CB8AC3E}">
        <p14:creationId xmlns:p14="http://schemas.microsoft.com/office/powerpoint/2010/main" val="267957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64B1A88A-BB52-41D4-A739-C8B064860424}" type="slidenum">
              <a:rPr lang="en-US" altLang="ja-JP"/>
              <a:pPr>
                <a:defRPr/>
              </a:pPr>
              <a:t>‹#›</a:t>
            </a:fld>
            <a:endParaRPr lang="en-US" altLang="ja-JP"/>
          </a:p>
        </p:txBody>
      </p:sp>
    </p:spTree>
    <p:extLst>
      <p:ext uri="{BB962C8B-B14F-4D97-AF65-F5344CB8AC3E}">
        <p14:creationId xmlns:p14="http://schemas.microsoft.com/office/powerpoint/2010/main" val="362289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95F50175-17F0-4ABA-B5AC-0697D7F4CE97}" type="slidenum">
              <a:rPr lang="en-US" altLang="ja-JP"/>
              <a:pPr>
                <a:defRPr/>
              </a:pPr>
              <a:t>‹#›</a:t>
            </a:fld>
            <a:endParaRPr lang="en-US" altLang="ja-JP"/>
          </a:p>
        </p:txBody>
      </p:sp>
    </p:spTree>
    <p:extLst>
      <p:ext uri="{BB962C8B-B14F-4D97-AF65-F5344CB8AC3E}">
        <p14:creationId xmlns:p14="http://schemas.microsoft.com/office/powerpoint/2010/main" val="447726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9AE06842-B2BA-4BF2-ADF3-F78EDE941115}" type="slidenum">
              <a:rPr lang="en-US" altLang="ja-JP"/>
              <a:pPr>
                <a:defRPr/>
              </a:pPr>
              <a:t>‹#›</a:t>
            </a:fld>
            <a:endParaRPr lang="en-US" altLang="ja-JP"/>
          </a:p>
        </p:txBody>
      </p:sp>
    </p:spTree>
    <p:extLst>
      <p:ext uri="{BB962C8B-B14F-4D97-AF65-F5344CB8AC3E}">
        <p14:creationId xmlns:p14="http://schemas.microsoft.com/office/powerpoint/2010/main" val="2529017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56BF5DCB-EA91-4DE2-9A72-99D682801475}" type="slidenum">
              <a:rPr lang="en-US" altLang="ja-JP"/>
              <a:pPr>
                <a:defRPr/>
              </a:pPr>
              <a:t>‹#›</a:t>
            </a:fld>
            <a:endParaRPr lang="en-US" altLang="ja-JP"/>
          </a:p>
        </p:txBody>
      </p:sp>
    </p:spTree>
    <p:extLst>
      <p:ext uri="{BB962C8B-B14F-4D97-AF65-F5344CB8AC3E}">
        <p14:creationId xmlns:p14="http://schemas.microsoft.com/office/powerpoint/2010/main" val="243917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3B8DBBE3-93AA-49B1-AAFF-77CD1A40650E}" type="slidenum">
              <a:rPr lang="en-US" altLang="ja-JP"/>
              <a:pPr>
                <a:defRPr/>
              </a:pPr>
              <a:t>‹#›</a:t>
            </a:fld>
            <a:endParaRPr lang="en-US" altLang="ja-JP"/>
          </a:p>
        </p:txBody>
      </p:sp>
    </p:spTree>
    <p:extLst>
      <p:ext uri="{BB962C8B-B14F-4D97-AF65-F5344CB8AC3E}">
        <p14:creationId xmlns:p14="http://schemas.microsoft.com/office/powerpoint/2010/main" val="34504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673B6301-0AD5-49E2-A190-5C6A2E4BD2BE}" type="slidenum">
              <a:rPr lang="en-US" altLang="ja-JP"/>
              <a:pPr>
                <a:defRPr/>
              </a:pPr>
              <a:t>‹#›</a:t>
            </a:fld>
            <a:endParaRPr lang="en-US" altLang="ja-JP"/>
          </a:p>
        </p:txBody>
      </p:sp>
    </p:spTree>
    <p:extLst>
      <p:ext uri="{BB962C8B-B14F-4D97-AF65-F5344CB8AC3E}">
        <p14:creationId xmlns:p14="http://schemas.microsoft.com/office/powerpoint/2010/main" val="3642310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7A9A84C-C118-4667-8A26-1D88C697228A}" type="slidenum">
              <a:rPr lang="en-US" altLang="ja-JP"/>
              <a:pPr>
                <a:defRPr/>
              </a:pPr>
              <a:t>‹#›</a:t>
            </a:fld>
            <a:endParaRPr lang="en-US" altLang="ja-JP"/>
          </a:p>
        </p:txBody>
      </p:sp>
    </p:spTree>
    <p:extLst>
      <p:ext uri="{BB962C8B-B14F-4D97-AF65-F5344CB8AC3E}">
        <p14:creationId xmlns:p14="http://schemas.microsoft.com/office/powerpoint/2010/main" val="118974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2"/>
          <p:cNvSpPr>
            <a:spLocks noGrp="1" noChangeArrowheads="1"/>
          </p:cNvSpPr>
          <p:nvPr>
            <p:ph type="title"/>
          </p:nvPr>
        </p:nvSpPr>
        <p:spPr bwMode="auto">
          <a:xfrm>
            <a:off x="21336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p>
        </p:txBody>
      </p:sp>
      <p:sp>
        <p:nvSpPr>
          <p:cNvPr id="61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82C85054-8C69-4F66-A5D2-94D20F8CF3A7}"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Lst>
  <p:hf hdr="0" ftr="0" dt="0"/>
  <p:txStyles>
    <p:titleStyle>
      <a:lvl1pPr algn="r" rtl="0" eaLnBrk="1" fontAlgn="base" hangingPunct="1">
        <a:spcBef>
          <a:spcPct val="0"/>
        </a:spcBef>
        <a:spcAft>
          <a:spcPct val="0"/>
        </a:spcAft>
        <a:defRPr kumimoji="1" sz="36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3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1" fontAlgn="base" hangingPunct="1">
        <a:spcBef>
          <a:spcPct val="20000"/>
        </a:spcBef>
        <a:spcAft>
          <a:spcPct val="0"/>
        </a:spcAft>
        <a:buChar char="–"/>
        <a:defRPr kumimoji="1" sz="2800">
          <a:solidFill>
            <a:schemeClr val="tx1"/>
          </a:solidFill>
          <a:latin typeface="Times New Roman" panose="02020603050405020304" pitchFamily="18" charset="0"/>
          <a:cs typeface="Times New Roman" panose="02020603050405020304" pitchFamily="18" charset="0"/>
        </a:defRPr>
      </a:lvl2pPr>
      <a:lvl3pPr marL="1143000" indent="-228600" algn="l" rtl="0" eaLnBrk="1" fontAlgn="base" hangingPunct="1">
        <a:spcBef>
          <a:spcPct val="20000"/>
        </a:spcBef>
        <a:spcAft>
          <a:spcPct val="0"/>
        </a:spcAft>
        <a:buChar char="•"/>
        <a:defRPr kumimoji="1" sz="2400">
          <a:solidFill>
            <a:schemeClr val="tx1"/>
          </a:solidFill>
          <a:latin typeface="Times New Roman" panose="02020603050405020304" pitchFamily="18" charset="0"/>
          <a:cs typeface="Times New Roman" panose="02020603050405020304" pitchFamily="18" charset="0"/>
        </a:defRPr>
      </a:lvl3pPr>
      <a:lvl4pPr marL="1600200" indent="-228600" algn="l" rtl="0" eaLnBrk="1" fontAlgn="base" hangingPunct="1">
        <a:spcBef>
          <a:spcPct val="20000"/>
        </a:spcBef>
        <a:spcAft>
          <a:spcPct val="0"/>
        </a:spcAft>
        <a:buChar char="–"/>
        <a:defRPr kumimoji="1" sz="2000">
          <a:solidFill>
            <a:schemeClr val="tx1"/>
          </a:solidFill>
          <a:latin typeface="Times New Roman" panose="02020603050405020304" pitchFamily="18" charset="0"/>
          <a:cs typeface="Times New Roman" panose="02020603050405020304" pitchFamily="18" charset="0"/>
        </a:defRPr>
      </a:lvl4pPr>
      <a:lvl5pPr marL="2057400" indent="-228600" algn="l" rtl="0" eaLnBrk="1" fontAlgn="base" hangingPunct="1">
        <a:spcBef>
          <a:spcPct val="20000"/>
        </a:spcBef>
        <a:spcAft>
          <a:spcPct val="0"/>
        </a:spcAft>
        <a:buChar char="»"/>
        <a:defRPr kumimoji="1" sz="1500">
          <a:solidFill>
            <a:schemeClr val="tx1"/>
          </a:solidFill>
          <a:latin typeface="Times New Roman" panose="02020603050405020304" pitchFamily="18" charset="0"/>
          <a:cs typeface="Times New Roman" panose="02020603050405020304" pitchFamily="18" charset="0"/>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7010400" y="6553200"/>
            <a:ext cx="2133600" cy="304800"/>
          </a:xfrm>
          <a:prstGeom prst="rect">
            <a:avLst/>
          </a:prstGeom>
        </p:spPr>
        <p:txBody>
          <a:bodyPr/>
          <a:lstStyle/>
          <a:p>
            <a:pPr>
              <a:defRPr/>
            </a:pPr>
            <a:fld id="{18AA4A7D-47A3-4725-8750-A58E336CD908}" type="slidenum">
              <a:rPr lang="vi-VN" smtClean="0"/>
              <a:pPr>
                <a:defRPr/>
              </a:pPr>
              <a:t>1</a:t>
            </a:fld>
            <a:endParaRPr lang="vi-VN"/>
          </a:p>
        </p:txBody>
      </p:sp>
      <p:sp>
        <p:nvSpPr>
          <p:cNvPr id="5" name="Title 4"/>
          <p:cNvSpPr>
            <a:spLocks noGrp="1"/>
          </p:cNvSpPr>
          <p:nvPr>
            <p:ph type="title"/>
          </p:nvPr>
        </p:nvSpPr>
        <p:spPr>
          <a:xfrm>
            <a:off x="990600" y="609600"/>
            <a:ext cx="7772400" cy="3733800"/>
          </a:xfrm>
        </p:spPr>
        <p:txBody>
          <a:bodyPr/>
          <a:lstStyle/>
          <a:p>
            <a:pPr algn="ctr">
              <a:lnSpc>
                <a:spcPct val="150000"/>
              </a:lnSpc>
            </a:pPr>
            <a:br>
              <a:rPr lang="en-US" dirty="0"/>
            </a:br>
            <a:r>
              <a:rPr lang="en-US" sz="4400" dirty="0"/>
              <a:t>CHƯƠNG 5</a:t>
            </a:r>
            <a:br>
              <a:rPr lang="en-US" sz="4400" dirty="0"/>
            </a:br>
            <a:r>
              <a:rPr lang="en-US" dirty="0"/>
              <a:t>ADO.NET</a:t>
            </a:r>
            <a:endParaRPr lang="en-US" sz="6000" dirty="0"/>
          </a:p>
        </p:txBody>
      </p:sp>
      <p:cxnSp>
        <p:nvCxnSpPr>
          <p:cNvPr id="3" name="Straight Connector 2"/>
          <p:cNvCxnSpPr/>
          <p:nvPr/>
        </p:nvCxnSpPr>
        <p:spPr bwMode="auto">
          <a:xfrm flipV="1">
            <a:off x="3505200" y="4343400"/>
            <a:ext cx="4876800" cy="76200"/>
          </a:xfrm>
          <a:prstGeom prst="line">
            <a:avLst/>
          </a:prstGeom>
          <a:solidFill>
            <a:schemeClr val="accent1"/>
          </a:solidFill>
          <a:ln w="38100" cap="flat" cmpd="sng" algn="ctr">
            <a:solidFill>
              <a:schemeClr val="bg1">
                <a:lumMod val="85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Content Placeholder 1"/>
          <p:cNvSpPr>
            <a:spLocks noGrp="1"/>
          </p:cNvSpPr>
          <p:nvPr>
            <p:ph idx="4294967295"/>
          </p:nvPr>
        </p:nvSpPr>
        <p:spPr>
          <a:xfrm>
            <a:off x="457200" y="1791334"/>
            <a:ext cx="8229600" cy="4152265"/>
          </a:xfrm>
          <a:noFill/>
        </p:spPr>
        <p:txBody>
          <a:bodyPr/>
          <a:lstStyle/>
          <a:p>
            <a:pPr marL="0" marR="0" indent="0">
              <a:lnSpc>
                <a:spcPct val="107000"/>
              </a:lnSpc>
              <a:spcBef>
                <a:spcPts val="0"/>
              </a:spcBef>
              <a:spcAft>
                <a:spcPts val="0"/>
              </a:spcAft>
              <a:buNone/>
            </a:pPr>
            <a:r>
              <a:rPr lang="en-US" sz="2800">
                <a:solidFill>
                  <a:srgbClr val="008000"/>
                </a:solidFill>
                <a:ea typeface="Calibri" panose="020F0502020204030204" pitchFamily="34" charset="0"/>
              </a:rPr>
              <a:t>//Khai báo connection</a:t>
            </a:r>
            <a:endParaRPr lang="en-US" sz="2800">
              <a:ea typeface="Calibri" panose="020F0502020204030204" pitchFamily="34" charset="0"/>
            </a:endParaRPr>
          </a:p>
          <a:p>
            <a:pPr marL="0" marR="0" indent="0">
              <a:lnSpc>
                <a:spcPct val="107000"/>
              </a:lnSpc>
              <a:spcBef>
                <a:spcPts val="0"/>
              </a:spcBef>
              <a:spcAft>
                <a:spcPts val="800"/>
              </a:spcAft>
              <a:buNone/>
            </a:pPr>
            <a:r>
              <a:rPr lang="en-US" sz="2800">
                <a:solidFill>
                  <a:srgbClr val="2B91AF"/>
                </a:solidFill>
                <a:ea typeface="Calibri" panose="020F0502020204030204" pitchFamily="34" charset="0"/>
              </a:rPr>
              <a:t>SqlConnection</a:t>
            </a:r>
            <a:r>
              <a:rPr lang="en-US" sz="2800">
                <a:solidFill>
                  <a:srgbClr val="000000"/>
                </a:solidFill>
                <a:ea typeface="Calibri" panose="020F0502020204030204" pitchFamily="34" charset="0"/>
              </a:rPr>
              <a:t> conn;</a:t>
            </a:r>
            <a:endParaRPr lang="en-US" sz="2800">
              <a:ea typeface="Calibri" panose="020F0502020204030204" pitchFamily="34" charset="0"/>
            </a:endParaRPr>
          </a:p>
          <a:p>
            <a:pPr marL="0" marR="0" indent="0">
              <a:lnSpc>
                <a:spcPct val="107000"/>
              </a:lnSpc>
              <a:spcBef>
                <a:spcPts val="0"/>
              </a:spcBef>
              <a:spcAft>
                <a:spcPts val="0"/>
              </a:spcAft>
              <a:buNone/>
            </a:pPr>
            <a:r>
              <a:rPr lang="en-US" sz="2800">
                <a:solidFill>
                  <a:srgbClr val="008000"/>
                </a:solidFill>
                <a:ea typeface="Calibri" panose="020F0502020204030204" pitchFamily="34" charset="0"/>
              </a:rPr>
              <a:t>//Tạo connection</a:t>
            </a:r>
            <a:endParaRPr lang="en-US" sz="2800">
              <a:ea typeface="Calibri" panose="020F0502020204030204" pitchFamily="34" charset="0"/>
            </a:endParaRPr>
          </a:p>
          <a:p>
            <a:pPr marL="0" marR="0" indent="0">
              <a:lnSpc>
                <a:spcPct val="107000"/>
              </a:lnSpc>
              <a:spcBef>
                <a:spcPts val="0"/>
              </a:spcBef>
              <a:spcAft>
                <a:spcPts val="0"/>
              </a:spcAft>
              <a:buNone/>
            </a:pPr>
            <a:r>
              <a:rPr lang="en-US" sz="2800">
                <a:solidFill>
                  <a:srgbClr val="0000FF"/>
                </a:solidFill>
                <a:ea typeface="Calibri" panose="020F0502020204030204" pitchFamily="34" charset="0"/>
              </a:rPr>
              <a:t>string</a:t>
            </a:r>
            <a:r>
              <a:rPr lang="en-US" sz="2800">
                <a:solidFill>
                  <a:srgbClr val="000000"/>
                </a:solidFill>
                <a:ea typeface="Calibri" panose="020F0502020204030204" pitchFamily="34" charset="0"/>
              </a:rPr>
              <a:t> connString = </a:t>
            </a:r>
            <a:r>
              <a:rPr lang="en-US" sz="2800">
                <a:solidFill>
                  <a:srgbClr val="A31515"/>
                </a:solidFill>
                <a:ea typeface="Calibri" panose="020F0502020204030204" pitchFamily="34" charset="0"/>
              </a:rPr>
              <a:t>"data source=localhost; </a:t>
            </a:r>
          </a:p>
          <a:p>
            <a:pPr marL="0" marR="0" indent="0">
              <a:lnSpc>
                <a:spcPct val="107000"/>
              </a:lnSpc>
              <a:spcBef>
                <a:spcPts val="0"/>
              </a:spcBef>
              <a:spcAft>
                <a:spcPts val="0"/>
              </a:spcAft>
              <a:buNone/>
            </a:pPr>
            <a:r>
              <a:rPr lang="en-US" sz="2800">
                <a:solidFill>
                  <a:srgbClr val="A31515"/>
                </a:solidFill>
                <a:ea typeface="Calibri" panose="020F0502020204030204" pitchFamily="34" charset="0"/>
              </a:rPr>
              <a:t>initial catalog=QuanLyBanHang;</a:t>
            </a:r>
          </a:p>
          <a:p>
            <a:pPr marL="0" marR="0" indent="0">
              <a:lnSpc>
                <a:spcPct val="107000"/>
              </a:lnSpc>
              <a:spcBef>
                <a:spcPts val="0"/>
              </a:spcBef>
              <a:spcAft>
                <a:spcPts val="0"/>
              </a:spcAft>
              <a:buNone/>
            </a:pPr>
            <a:r>
              <a:rPr lang="en-US" sz="2800">
                <a:solidFill>
                  <a:srgbClr val="A31515"/>
                </a:solidFill>
                <a:ea typeface="Calibri" panose="020F0502020204030204" pitchFamily="34" charset="0"/>
              </a:rPr>
              <a:t>integrated security=true"</a:t>
            </a:r>
            <a:r>
              <a:rPr lang="en-US" sz="2800">
                <a:solidFill>
                  <a:srgbClr val="000000"/>
                </a:solidFill>
                <a:ea typeface="Calibri" panose="020F0502020204030204" pitchFamily="34" charset="0"/>
              </a:rPr>
              <a:t>; </a:t>
            </a:r>
            <a:endParaRPr lang="en-US" sz="2800">
              <a:ea typeface="Calibri" panose="020F0502020204030204" pitchFamily="34" charset="0"/>
            </a:endParaRPr>
          </a:p>
          <a:p>
            <a:pPr marL="0" marR="0" indent="0">
              <a:lnSpc>
                <a:spcPct val="107000"/>
              </a:lnSpc>
              <a:spcBef>
                <a:spcPts val="0"/>
              </a:spcBef>
              <a:spcAft>
                <a:spcPts val="0"/>
              </a:spcAft>
              <a:buNone/>
            </a:pPr>
            <a:r>
              <a:rPr lang="en-US" sz="2800">
                <a:solidFill>
                  <a:srgbClr val="000000"/>
                </a:solidFill>
                <a:ea typeface="Calibri" panose="020F0502020204030204" pitchFamily="34" charset="0"/>
              </a:rPr>
              <a:t>conn = </a:t>
            </a:r>
            <a:r>
              <a:rPr lang="en-US" sz="2800">
                <a:solidFill>
                  <a:srgbClr val="0000FF"/>
                </a:solidFill>
                <a:ea typeface="Calibri" panose="020F0502020204030204" pitchFamily="34" charset="0"/>
              </a:rPr>
              <a:t>new</a:t>
            </a:r>
            <a:r>
              <a:rPr lang="en-US" sz="2800">
                <a:solidFill>
                  <a:srgbClr val="000000"/>
                </a:solidFill>
                <a:ea typeface="Calibri" panose="020F0502020204030204" pitchFamily="34" charset="0"/>
              </a:rPr>
              <a:t> </a:t>
            </a:r>
            <a:r>
              <a:rPr lang="en-US" sz="2800">
                <a:solidFill>
                  <a:srgbClr val="2B91AF"/>
                </a:solidFill>
                <a:ea typeface="Calibri" panose="020F0502020204030204" pitchFamily="34" charset="0"/>
              </a:rPr>
              <a:t>SqlConnection</a:t>
            </a:r>
            <a:r>
              <a:rPr lang="en-US" sz="2800">
                <a:solidFill>
                  <a:srgbClr val="000000"/>
                </a:solidFill>
                <a:ea typeface="Calibri" panose="020F0502020204030204" pitchFamily="34" charset="0"/>
              </a:rPr>
              <a:t>(connString);</a:t>
            </a:r>
            <a:endParaRPr lang="en-US" sz="2800">
              <a:ea typeface="Calibri" panose="020F0502020204030204" pitchFamily="34" charset="0"/>
            </a:endParaRPr>
          </a:p>
          <a:p>
            <a:pPr marL="0" marR="0" indent="0">
              <a:lnSpc>
                <a:spcPct val="107000"/>
              </a:lnSpc>
              <a:spcBef>
                <a:spcPts val="0"/>
              </a:spcBef>
              <a:spcAft>
                <a:spcPts val="0"/>
              </a:spcAft>
              <a:buNone/>
            </a:pPr>
            <a:r>
              <a:rPr lang="en-US" sz="2800">
                <a:solidFill>
                  <a:srgbClr val="008000"/>
                </a:solidFill>
                <a:ea typeface="Calibri" panose="020F0502020204030204" pitchFamily="34" charset="0"/>
              </a:rPr>
              <a:t>//Mở connection</a:t>
            </a:r>
            <a:endParaRPr lang="en-US" sz="2800">
              <a:ea typeface="Calibri" panose="020F0502020204030204" pitchFamily="34" charset="0"/>
            </a:endParaRPr>
          </a:p>
          <a:p>
            <a:pPr marL="0" indent="0">
              <a:buNone/>
            </a:pPr>
            <a:r>
              <a:rPr lang="en-US" sz="2800">
                <a:solidFill>
                  <a:srgbClr val="000000"/>
                </a:solidFill>
                <a:ea typeface="Calibri" panose="020F0502020204030204" pitchFamily="34" charset="0"/>
              </a:rPr>
              <a:t>conn.Open();</a:t>
            </a:r>
            <a:endParaRPr lang="en-US" sz="2800"/>
          </a:p>
        </p:txBody>
      </p:sp>
      <p:sp>
        <p:nvSpPr>
          <p:cNvPr id="26626" name="Title 2"/>
          <p:cNvSpPr>
            <a:spLocks noGrp="1"/>
          </p:cNvSpPr>
          <p:nvPr>
            <p:ph type="title" idx="4294967295"/>
          </p:nvPr>
        </p:nvSpPr>
        <p:spPr>
          <a:xfrm>
            <a:off x="457200" y="152400"/>
            <a:ext cx="8229600" cy="914400"/>
          </a:xfrm>
        </p:spPr>
        <p:txBody>
          <a:bodyPr/>
          <a:lstStyle/>
          <a:p>
            <a:r>
              <a:rPr lang="en-US">
                <a:latin typeface="Times New Roman" panose="02020603050405020304" pitchFamily="18" charset="0"/>
                <a:cs typeface="Times New Roman" panose="02020603050405020304" pitchFamily="18" charset="0"/>
              </a:rPr>
              <a:t>3.1. SqlConnection</a:t>
            </a:r>
          </a:p>
        </p:txBody>
      </p:sp>
      <p:sp>
        <p:nvSpPr>
          <p:cNvPr id="5" name="Slide Number Placeholder 4"/>
          <p:cNvSpPr txBox="1">
            <a:spLocks noGrp="1"/>
          </p:cNvSpPr>
          <p:nvPr/>
        </p:nvSpPr>
        <p:spPr>
          <a:xfrm>
            <a:off x="6629400" y="6356350"/>
            <a:ext cx="2133600" cy="365125"/>
          </a:xfrm>
          <a:prstGeom prst="rect">
            <a:avLst/>
          </a:prstGeom>
          <a:noFill/>
        </p:spPr>
        <p:txBody>
          <a:bodyPr anchor="ctr"/>
          <a:lstStyle/>
          <a:p>
            <a:pPr algn="r" fontAlgn="auto">
              <a:spcBef>
                <a:spcPts val="0"/>
              </a:spcBef>
              <a:spcAft>
                <a:spcPts val="0"/>
              </a:spcAft>
              <a:defRPr/>
            </a:pPr>
            <a:fld id="{F6790F67-EC1F-431A-8BDF-E505AB351B48}" type="slidenum">
              <a:rPr lang="en-US" sz="1200">
                <a:solidFill>
                  <a:schemeClr val="tx1">
                    <a:tint val="75000"/>
                  </a:schemeClr>
                </a:solidFill>
                <a:latin typeface="Tahoma" pitchFamily="34" charset="0"/>
                <a:cs typeface="Tahoma" pitchFamily="34" charset="0"/>
              </a:rPr>
              <a:pPr algn="r" fontAlgn="auto">
                <a:spcBef>
                  <a:spcPts val="0"/>
                </a:spcBef>
                <a:spcAft>
                  <a:spcPts val="0"/>
                </a:spcAft>
                <a:defRPr/>
              </a:pPr>
              <a:t>10</a:t>
            </a:fld>
            <a:endParaRPr lang="en-US" sz="1200" dirty="0">
              <a:solidFill>
                <a:schemeClr val="tx1">
                  <a:tint val="75000"/>
                </a:schemeClr>
              </a:solidFill>
              <a:latin typeface="Tahoma" pitchFamily="34" charset="0"/>
              <a:cs typeface="Tahoma" pitchFamily="34" charset="0"/>
            </a:endParaRPr>
          </a:p>
        </p:txBody>
      </p:sp>
      <p:grpSp>
        <p:nvGrpSpPr>
          <p:cNvPr id="6" name="Group 5"/>
          <p:cNvGrpSpPr/>
          <p:nvPr/>
        </p:nvGrpSpPr>
        <p:grpSpPr>
          <a:xfrm>
            <a:off x="3438067" y="2743200"/>
            <a:ext cx="3191333" cy="725919"/>
            <a:chOff x="3438067" y="2743200"/>
            <a:chExt cx="3191333" cy="725919"/>
          </a:xfrm>
        </p:grpSpPr>
        <p:sp>
          <p:nvSpPr>
            <p:cNvPr id="3" name="Right Brace 2"/>
            <p:cNvSpPr/>
            <p:nvPr/>
          </p:nvSpPr>
          <p:spPr bwMode="auto">
            <a:xfrm rot="16200000">
              <a:off x="4805134" y="1644852"/>
              <a:ext cx="457200" cy="3191333"/>
            </a:xfrm>
            <a:prstGeom prst="rightBrace">
              <a:avLst/>
            </a:prstGeom>
            <a:noFill/>
            <a:ln w="28575" cap="flat" cmpd="sng" algn="ctr">
              <a:solidFill>
                <a:srgbClr val="00B0F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solidFill>
                <a:effectLst/>
                <a:latin typeface="Arial" charset="0"/>
              </a:endParaRPr>
            </a:p>
          </p:txBody>
        </p:sp>
        <p:sp>
          <p:nvSpPr>
            <p:cNvPr id="4" name="TextBox 3"/>
            <p:cNvSpPr txBox="1"/>
            <p:nvPr/>
          </p:nvSpPr>
          <p:spPr>
            <a:xfrm>
              <a:off x="3962400" y="2743200"/>
              <a:ext cx="2667000" cy="369332"/>
            </a:xfrm>
            <a:prstGeom prst="rect">
              <a:avLst/>
            </a:prstGeom>
            <a:noFill/>
          </p:spPr>
          <p:txBody>
            <a:bodyPr wrap="square" rtlCol="0">
              <a:spAutoFit/>
            </a:bodyPr>
            <a:lstStyle/>
            <a:p>
              <a:r>
                <a:rPr lang="en-US" b="1">
                  <a:solidFill>
                    <a:srgbClr val="00B0F0"/>
                  </a:solidFill>
                </a:rPr>
                <a:t>Tên Server CSDL </a:t>
              </a:r>
            </a:p>
          </p:txBody>
        </p:sp>
      </p:grpSp>
      <p:sp>
        <p:nvSpPr>
          <p:cNvPr id="7" name="Rounded Rectangular Callout 6"/>
          <p:cNvSpPr/>
          <p:nvPr/>
        </p:nvSpPr>
        <p:spPr bwMode="auto">
          <a:xfrm>
            <a:off x="6096000" y="3733800"/>
            <a:ext cx="2590800" cy="457200"/>
          </a:xfrm>
          <a:prstGeom prst="wedgeRoundRectCallout">
            <a:avLst>
              <a:gd name="adj1" fmla="val -88213"/>
              <a:gd name="adj2" fmla="val -1136"/>
              <a:gd name="adj3" fmla="val 16667"/>
            </a:avLst>
          </a:prstGeom>
          <a:solidFill>
            <a:schemeClr val="accent1"/>
          </a:solidFill>
          <a:ln w="12700" cap="flat" cmpd="sng" algn="ctr">
            <a:solidFill>
              <a:srgbClr val="00B0F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B0F0"/>
                </a:solidFill>
                <a:effectLst/>
                <a:latin typeface="Arial" charset="0"/>
              </a:rPr>
              <a:t>Tên</a:t>
            </a:r>
            <a:r>
              <a:rPr kumimoji="0" lang="en-US" sz="1800" b="1" i="0" u="none" strike="noStrike" cap="none" normalizeH="0">
                <a:ln>
                  <a:noFill/>
                </a:ln>
                <a:solidFill>
                  <a:srgbClr val="00B0F0"/>
                </a:solidFill>
                <a:effectLst/>
                <a:latin typeface="Arial" charset="0"/>
              </a:rPr>
              <a:t> CSDL</a:t>
            </a:r>
            <a:endParaRPr kumimoji="0" lang="en-US" sz="1800" b="1" i="0" u="none" strike="noStrike" cap="none" normalizeH="0" baseline="0">
              <a:ln>
                <a:noFill/>
              </a:ln>
              <a:solidFill>
                <a:srgbClr val="00B0F0"/>
              </a:solidFill>
              <a:effectLst/>
              <a:latin typeface="Arial" charset="0"/>
            </a:endParaRPr>
          </a:p>
        </p:txBody>
      </p:sp>
      <p:sp>
        <p:nvSpPr>
          <p:cNvPr id="11" name="Rounded Rectangular Callout 10"/>
          <p:cNvSpPr/>
          <p:nvPr/>
        </p:nvSpPr>
        <p:spPr bwMode="auto">
          <a:xfrm>
            <a:off x="4821382" y="4333116"/>
            <a:ext cx="3865418" cy="457200"/>
          </a:xfrm>
          <a:prstGeom prst="wedgeRoundRectCallout">
            <a:avLst>
              <a:gd name="adj1" fmla="val -69422"/>
              <a:gd name="adj2" fmla="val -37500"/>
              <a:gd name="adj3" fmla="val 16667"/>
            </a:avLst>
          </a:prstGeom>
          <a:solidFill>
            <a:schemeClr val="accent1"/>
          </a:solidFill>
          <a:ln w="12700" cap="flat" cmpd="sng" algn="ctr">
            <a:solidFill>
              <a:srgbClr val="00B0F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b="1">
                <a:solidFill>
                  <a:srgbClr val="00B0F0"/>
                </a:solidFill>
              </a:rPr>
              <a:t>Đăng nhập bằng quyền Windows</a:t>
            </a:r>
            <a:endParaRPr kumimoji="0" lang="en-US" sz="1800" b="1" i="0" u="none" strike="noStrike" cap="none" normalizeH="0" baseline="0">
              <a:ln>
                <a:noFill/>
              </a:ln>
              <a:solidFill>
                <a:srgbClr val="00B0F0"/>
              </a:solidFill>
              <a:effectLst/>
              <a:latin typeface="Arial" charset="0"/>
            </a:endParaRPr>
          </a:p>
        </p:txBody>
      </p:sp>
    </p:spTree>
    <p:extLst>
      <p:ext uri="{BB962C8B-B14F-4D97-AF65-F5344CB8AC3E}">
        <p14:creationId xmlns:p14="http://schemas.microsoft.com/office/powerpoint/2010/main" val="599816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SqlCommand</a:t>
            </a:r>
          </a:p>
        </p:txBody>
      </p:sp>
      <p:sp>
        <p:nvSpPr>
          <p:cNvPr id="3" name="Content Placeholder 2"/>
          <p:cNvSpPr>
            <a:spLocks noGrp="1"/>
          </p:cNvSpPr>
          <p:nvPr>
            <p:ph idx="1"/>
          </p:nvPr>
        </p:nvSpPr>
        <p:spPr>
          <a:xfrm>
            <a:off x="457200" y="1600200"/>
            <a:ext cx="8382000" cy="4525963"/>
          </a:xfrm>
        </p:spPr>
        <p:txBody>
          <a:bodyPr/>
          <a:lstStyle/>
          <a:p>
            <a:pPr marL="342900" lvl="1" indent="-342900">
              <a:buFontTx/>
              <a:buChar char="•"/>
            </a:pPr>
            <a:r>
              <a:rPr lang="en-US" b="1"/>
              <a:t>Thực thi </a:t>
            </a:r>
            <a:r>
              <a:rPr lang="en-US"/>
              <a:t>các lệnh sql để lấy dữ liệu từ CSDL hoặc thay đổi CSDL</a:t>
            </a:r>
          </a:p>
          <a:p>
            <a:pPr>
              <a:spcBef>
                <a:spcPts val="0"/>
              </a:spcBef>
            </a:pPr>
            <a:r>
              <a:rPr lang="en-US" sz="2800" b="1"/>
              <a:t>Phương thức khởi tạo</a:t>
            </a:r>
          </a:p>
          <a:p>
            <a:pPr marL="738188" marR="0" indent="0">
              <a:lnSpc>
                <a:spcPct val="107000"/>
              </a:lnSpc>
              <a:spcBef>
                <a:spcPts val="0"/>
              </a:spcBef>
              <a:spcAft>
                <a:spcPts val="800"/>
              </a:spcAft>
              <a:buNone/>
            </a:pPr>
            <a:r>
              <a:rPr lang="en-US" sz="2800">
                <a:solidFill>
                  <a:srgbClr val="0000FF"/>
                </a:solidFill>
                <a:ea typeface="Calibri" panose="020F0502020204030204" pitchFamily="34" charset="0"/>
              </a:rPr>
              <a:t>new  </a:t>
            </a:r>
            <a:r>
              <a:rPr lang="en-US" sz="2800">
                <a:solidFill>
                  <a:srgbClr val="2B91AF"/>
                </a:solidFill>
                <a:ea typeface="Calibri" panose="020F0502020204030204" pitchFamily="34" charset="0"/>
              </a:rPr>
              <a:t>SqlCommand</a:t>
            </a:r>
            <a:r>
              <a:rPr lang="en-US" sz="2800">
                <a:solidFill>
                  <a:srgbClr val="000000"/>
                </a:solidFill>
                <a:ea typeface="Calibri" panose="020F0502020204030204" pitchFamily="34" charset="0"/>
              </a:rPr>
              <a:t>(cmdText, connection);</a:t>
            </a:r>
          </a:p>
          <a:p>
            <a:pPr marL="738188" marR="0" indent="0">
              <a:lnSpc>
                <a:spcPct val="107000"/>
              </a:lnSpc>
              <a:spcBef>
                <a:spcPts val="0"/>
              </a:spcBef>
              <a:spcAft>
                <a:spcPts val="800"/>
              </a:spcAft>
              <a:buNone/>
            </a:pPr>
            <a:r>
              <a:rPr lang="en-US" sz="2800">
                <a:solidFill>
                  <a:srgbClr val="000000"/>
                </a:solidFill>
                <a:ea typeface="Calibri" panose="020F0502020204030204" pitchFamily="34" charset="0"/>
              </a:rPr>
              <a:t>- cmdText: chuỗi lệnh sql truy vấn, cập nhật dữ liệu</a:t>
            </a:r>
          </a:p>
          <a:p>
            <a:pPr marL="738188" marR="0" indent="0">
              <a:lnSpc>
                <a:spcPct val="107000"/>
              </a:lnSpc>
              <a:spcBef>
                <a:spcPts val="0"/>
              </a:spcBef>
              <a:spcAft>
                <a:spcPts val="800"/>
              </a:spcAft>
              <a:buNone/>
            </a:pPr>
            <a:r>
              <a:rPr lang="en-US" sz="2800">
                <a:solidFill>
                  <a:srgbClr val="000000"/>
                </a:solidFill>
                <a:ea typeface="Calibri" panose="020F0502020204030204" pitchFamily="34" charset="0"/>
              </a:rPr>
              <a:t>- connection: đối tượng SqlConnection</a:t>
            </a:r>
            <a:endParaRPr lang="en-US" sz="2800">
              <a:ea typeface="Calibri" panose="020F0502020204030204" pitchFamily="34" charset="0"/>
            </a:endParaRP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11</a:t>
            </a:fld>
            <a:endParaRPr lang="en-US" altLang="ja-JP"/>
          </a:p>
        </p:txBody>
      </p:sp>
    </p:spTree>
    <p:extLst>
      <p:ext uri="{BB962C8B-B14F-4D97-AF65-F5344CB8AC3E}">
        <p14:creationId xmlns:p14="http://schemas.microsoft.com/office/powerpoint/2010/main" val="3129568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1"/>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Calibri" panose="020F0502020204030204" pitchFamily="34" charset="0"/>
              </a:defRPr>
            </a:lvl1pPr>
            <a:lvl2pPr marL="742950" indent="-285750" defTabSz="457200">
              <a:defRPr>
                <a:solidFill>
                  <a:schemeClr val="tx1"/>
                </a:solidFill>
                <a:latin typeface="Calibri" panose="020F0502020204030204" pitchFamily="34" charset="0"/>
              </a:defRPr>
            </a:lvl2pPr>
            <a:lvl3pPr marL="1143000" indent="-228600" defTabSz="457200">
              <a:defRPr>
                <a:solidFill>
                  <a:schemeClr val="tx1"/>
                </a:solidFill>
                <a:latin typeface="Calibri" panose="020F0502020204030204" pitchFamily="34" charset="0"/>
              </a:defRPr>
            </a:lvl3pPr>
            <a:lvl4pPr marL="1600200" indent="-228600" defTabSz="457200">
              <a:defRPr>
                <a:solidFill>
                  <a:schemeClr val="tx1"/>
                </a:solidFill>
                <a:latin typeface="Calibri" panose="020F0502020204030204" pitchFamily="34" charset="0"/>
              </a:defRPr>
            </a:lvl4pPr>
            <a:lvl5pPr marL="2057400" indent="-228600" defTabSz="4572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A889925-9E20-4985-A37D-9E1AC625F379}" type="slidenum">
              <a:rPr lang="en-US" altLang="ja-JP"/>
              <a:pPr/>
              <a:t>12</a:t>
            </a:fld>
            <a:endParaRPr lang="en-US" altLang="ja-JP"/>
          </a:p>
        </p:txBody>
      </p:sp>
      <p:sp>
        <p:nvSpPr>
          <p:cNvPr id="5" name="Content Placeholder 2"/>
          <p:cNvSpPr>
            <a:spLocks noGrp="1"/>
          </p:cNvSpPr>
          <p:nvPr>
            <p:ph idx="1"/>
          </p:nvPr>
        </p:nvSpPr>
        <p:spPr>
          <a:xfrm>
            <a:off x="549275" y="1600200"/>
            <a:ext cx="8229600" cy="4525963"/>
          </a:xfrm>
        </p:spPr>
        <p:txBody>
          <a:bodyPr/>
          <a:lstStyle/>
          <a:p>
            <a:pPr>
              <a:defRPr/>
            </a:pPr>
            <a:r>
              <a:rPr lang="en-GB" sz="2800" b="1" dirty="0" err="1"/>
              <a:t>ExecuteReader</a:t>
            </a:r>
            <a:r>
              <a:rPr lang="en-GB" sz="2800"/>
              <a:t>(): trả lại đối tượng DataReader của data provider</a:t>
            </a:r>
          </a:p>
          <a:p>
            <a:pPr>
              <a:defRPr/>
            </a:pPr>
            <a:r>
              <a:rPr lang="en-GB" sz="2800" b="1"/>
              <a:t>ExecuteNonQuery</a:t>
            </a:r>
            <a:r>
              <a:rPr lang="en-GB" sz="2800"/>
              <a:t>() – được sử dụng để thực thi các câu lệnh  Insert, Update, Delete SQL, trả lại số dòng bị tác động</a:t>
            </a:r>
          </a:p>
          <a:p>
            <a:pPr marL="342900" lvl="1" indent="-342900" eaLnBrk="1" hangingPunct="1">
              <a:lnSpc>
                <a:spcPct val="80000"/>
              </a:lnSpc>
              <a:buFontTx/>
              <a:buChar char="•"/>
              <a:defRPr/>
            </a:pPr>
            <a:r>
              <a:rPr lang="en-GB" b="1"/>
              <a:t>ExecuteScalar</a:t>
            </a:r>
            <a:r>
              <a:rPr lang="en-GB"/>
              <a:t>() – Trả lại một giá trị duy nhất, ví dụ hàm SQL SUM.</a:t>
            </a:r>
            <a:endParaRPr lang="en-US" dirty="0">
              <a:ea typeface="+mn-ea"/>
            </a:endParaRPr>
          </a:p>
        </p:txBody>
      </p:sp>
      <p:sp>
        <p:nvSpPr>
          <p:cNvPr id="6" name="Title 1"/>
          <p:cNvSpPr txBox="1">
            <a:spLocks/>
          </p:cNvSpPr>
          <p:nvPr/>
        </p:nvSpPr>
        <p:spPr bwMode="auto">
          <a:xfrm>
            <a:off x="2286000" y="3048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kumimoji="1" sz="3600" b="1">
                <a:solidFill>
                  <a:schemeClr val="tx2"/>
                </a:solidFill>
                <a:latin typeface="Times New Roman" panose="02020603050405020304" pitchFamily="18" charset="0"/>
                <a:ea typeface="+mj-ea"/>
                <a:cs typeface="Times New Roman" panose="02020603050405020304" pitchFamily="18" charset="0"/>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kern="0"/>
              <a:t>3.2. SqlCommand</a:t>
            </a:r>
          </a:p>
        </p:txBody>
      </p:sp>
    </p:spTree>
    <p:extLst>
      <p:ext uri="{BB962C8B-B14F-4D97-AF65-F5344CB8AC3E}">
        <p14:creationId xmlns:p14="http://schemas.microsoft.com/office/powerpoint/2010/main" val="4078240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SqlCommand – ví dụ </a:t>
            </a:r>
          </a:p>
        </p:txBody>
      </p:sp>
      <p:sp>
        <p:nvSpPr>
          <p:cNvPr id="3" name="Content Placeholder 2"/>
          <p:cNvSpPr>
            <a:spLocks noGrp="1"/>
          </p:cNvSpPr>
          <p:nvPr>
            <p:ph idx="1"/>
          </p:nvPr>
        </p:nvSpPr>
        <p:spPr/>
        <p:txBody>
          <a:bodyPr/>
          <a:lstStyle/>
          <a:p>
            <a:pPr marL="0" marR="0" indent="0">
              <a:lnSpc>
                <a:spcPct val="107000"/>
              </a:lnSpc>
              <a:spcBef>
                <a:spcPts val="0"/>
              </a:spcBef>
              <a:spcAft>
                <a:spcPts val="0"/>
              </a:spcAft>
              <a:buNone/>
            </a:pPr>
            <a:r>
              <a:rPr lang="en-US" sz="2800" dirty="0">
                <a:solidFill>
                  <a:srgbClr val="008000"/>
                </a:solidFill>
                <a:ea typeface="Calibri" panose="020F0502020204030204" pitchFamily="34" charset="0"/>
              </a:rPr>
              <a:t>//</a:t>
            </a:r>
            <a:r>
              <a:rPr lang="en-US" sz="2800" dirty="0" err="1">
                <a:solidFill>
                  <a:srgbClr val="008000"/>
                </a:solidFill>
                <a:ea typeface="Calibri" panose="020F0502020204030204" pitchFamily="34" charset="0"/>
              </a:rPr>
              <a:t>câu</a:t>
            </a:r>
            <a:r>
              <a:rPr lang="en-US" sz="2800" dirty="0">
                <a:solidFill>
                  <a:srgbClr val="008000"/>
                </a:solidFill>
                <a:ea typeface="Calibri" panose="020F0502020204030204" pitchFamily="34" charset="0"/>
              </a:rPr>
              <a:t> </a:t>
            </a:r>
            <a:r>
              <a:rPr lang="en-US" sz="2800" dirty="0" err="1">
                <a:solidFill>
                  <a:srgbClr val="008000"/>
                </a:solidFill>
                <a:ea typeface="Calibri" panose="020F0502020204030204" pitchFamily="34" charset="0"/>
              </a:rPr>
              <a:t>lệnh</a:t>
            </a:r>
            <a:r>
              <a:rPr lang="en-US" sz="2800" dirty="0">
                <a:solidFill>
                  <a:srgbClr val="008000"/>
                </a:solidFill>
                <a:ea typeface="Calibri" panose="020F0502020204030204" pitchFamily="34" charset="0"/>
              </a:rPr>
              <a:t> </a:t>
            </a:r>
            <a:r>
              <a:rPr lang="en-US" sz="2800" dirty="0" err="1">
                <a:solidFill>
                  <a:srgbClr val="008000"/>
                </a:solidFill>
                <a:ea typeface="Calibri" panose="020F0502020204030204" pitchFamily="34" charset="0"/>
              </a:rPr>
              <a:t>xóa</a:t>
            </a:r>
            <a:r>
              <a:rPr lang="en-US" sz="2800" dirty="0">
                <a:solidFill>
                  <a:srgbClr val="008000"/>
                </a:solidFill>
                <a:ea typeface="Calibri" panose="020F0502020204030204" pitchFamily="34" charset="0"/>
              </a:rPr>
              <a:t> </a:t>
            </a:r>
            <a:r>
              <a:rPr lang="en-US" sz="2800" err="1">
                <a:solidFill>
                  <a:srgbClr val="008000"/>
                </a:solidFill>
                <a:ea typeface="Calibri" panose="020F0502020204030204" pitchFamily="34" charset="0"/>
              </a:rPr>
              <a:t>bản</a:t>
            </a:r>
            <a:r>
              <a:rPr lang="en-US" sz="2800">
                <a:solidFill>
                  <a:srgbClr val="008000"/>
                </a:solidFill>
                <a:ea typeface="Calibri" panose="020F0502020204030204" pitchFamily="34" charset="0"/>
              </a:rPr>
              <a:t> ghi   KH(maKH,Hoten,QueQuan)</a:t>
            </a:r>
            <a:endParaRPr lang="en-US" sz="2800" dirty="0">
              <a:ea typeface="Calibri" panose="020F0502020204030204" pitchFamily="34" charset="0"/>
            </a:endParaRPr>
          </a:p>
          <a:p>
            <a:pPr marL="0" marR="0" indent="0">
              <a:lnSpc>
                <a:spcPct val="107000"/>
              </a:lnSpc>
              <a:spcBef>
                <a:spcPts val="0"/>
              </a:spcBef>
              <a:spcAft>
                <a:spcPts val="0"/>
              </a:spcAft>
              <a:buNone/>
            </a:pPr>
            <a:r>
              <a:rPr lang="en-US" sz="2800">
                <a:solidFill>
                  <a:srgbClr val="0000FF"/>
                </a:solidFill>
                <a:ea typeface="Calibri" panose="020F0502020204030204" pitchFamily="34" charset="0"/>
              </a:rPr>
              <a:t>string</a:t>
            </a:r>
            <a:r>
              <a:rPr lang="en-US" sz="2800">
                <a:solidFill>
                  <a:srgbClr val="000000"/>
                </a:solidFill>
                <a:ea typeface="Calibri" panose="020F0502020204030204" pitchFamily="34" charset="0"/>
              </a:rPr>
              <a:t> strDelete </a:t>
            </a:r>
            <a:r>
              <a:rPr lang="en-US" sz="2800" dirty="0">
                <a:solidFill>
                  <a:srgbClr val="000000"/>
                </a:solidFill>
                <a:ea typeface="Calibri" panose="020F0502020204030204" pitchFamily="34" charset="0"/>
              </a:rPr>
              <a:t>= </a:t>
            </a:r>
            <a:r>
              <a:rPr lang="en-US" sz="2800" dirty="0">
                <a:solidFill>
                  <a:srgbClr val="A31515"/>
                </a:solidFill>
                <a:ea typeface="Calibri" panose="020F0502020204030204" pitchFamily="34" charset="0"/>
              </a:rPr>
              <a:t>"DELETE </a:t>
            </a:r>
            <a:r>
              <a:rPr lang="en-US" sz="2800" dirty="0" err="1">
                <a:solidFill>
                  <a:srgbClr val="A31515"/>
                </a:solidFill>
                <a:ea typeface="Calibri" panose="020F0502020204030204" pitchFamily="34" charset="0"/>
              </a:rPr>
              <a:t>tblKhachHang</a:t>
            </a:r>
            <a:r>
              <a:rPr lang="en-US" sz="2800" dirty="0">
                <a:solidFill>
                  <a:srgbClr val="A31515"/>
                </a:solidFill>
                <a:ea typeface="Calibri" panose="020F0502020204030204" pitchFamily="34" charset="0"/>
              </a:rPr>
              <a:t> WHERE </a:t>
            </a:r>
            <a:r>
              <a:rPr lang="en-US" sz="2800" err="1">
                <a:solidFill>
                  <a:srgbClr val="A31515"/>
                </a:solidFill>
                <a:ea typeface="Calibri" panose="020F0502020204030204" pitchFamily="34" charset="0"/>
              </a:rPr>
              <a:t>MaKH</a:t>
            </a:r>
            <a:r>
              <a:rPr lang="en-US" sz="2800">
                <a:solidFill>
                  <a:srgbClr val="A31515"/>
                </a:solidFill>
                <a:ea typeface="Calibri" panose="020F0502020204030204" pitchFamily="34" charset="0"/>
              </a:rPr>
              <a:t>='"</a:t>
            </a:r>
            <a:r>
              <a:rPr lang="en-US" sz="2800">
                <a:solidFill>
                  <a:srgbClr val="000000"/>
                </a:solidFill>
                <a:ea typeface="Calibri" panose="020F0502020204030204" pitchFamily="34" charset="0"/>
              </a:rPr>
              <a:t> </a:t>
            </a:r>
            <a:r>
              <a:rPr lang="en-US" sz="2800" dirty="0">
                <a:solidFill>
                  <a:srgbClr val="000000"/>
                </a:solidFill>
                <a:ea typeface="Calibri" panose="020F0502020204030204" pitchFamily="34" charset="0"/>
              </a:rPr>
              <a:t>+ </a:t>
            </a:r>
            <a:r>
              <a:rPr lang="en-US" sz="2800" dirty="0" err="1">
                <a:solidFill>
                  <a:srgbClr val="000000"/>
                </a:solidFill>
                <a:ea typeface="Calibri" panose="020F0502020204030204" pitchFamily="34" charset="0"/>
              </a:rPr>
              <a:t>txtMa.</a:t>
            </a:r>
            <a:r>
              <a:rPr lang="en-US" sz="2800" err="1">
                <a:solidFill>
                  <a:srgbClr val="000000"/>
                </a:solidFill>
                <a:ea typeface="Calibri" panose="020F0502020204030204" pitchFamily="34" charset="0"/>
              </a:rPr>
              <a:t>Text</a:t>
            </a:r>
            <a:r>
              <a:rPr lang="en-US" sz="2800">
                <a:solidFill>
                  <a:srgbClr val="000000"/>
                </a:solidFill>
                <a:ea typeface="Calibri" panose="020F0502020204030204" pitchFamily="34" charset="0"/>
              </a:rPr>
              <a:t> +</a:t>
            </a:r>
            <a:r>
              <a:rPr lang="en-US" sz="2800">
                <a:solidFill>
                  <a:srgbClr val="A31515"/>
                </a:solidFill>
                <a:ea typeface="Calibri" panose="020F0502020204030204" pitchFamily="34" charset="0"/>
              </a:rPr>
              <a:t>'"</a:t>
            </a:r>
            <a:endParaRPr lang="en-US" sz="2800">
              <a:solidFill>
                <a:srgbClr val="000000"/>
              </a:solidFill>
              <a:ea typeface="Calibri" panose="020F0502020204030204" pitchFamily="34" charset="0"/>
            </a:endParaRPr>
          </a:p>
          <a:p>
            <a:pPr marL="0" marR="0" indent="0">
              <a:lnSpc>
                <a:spcPct val="107000"/>
              </a:lnSpc>
              <a:spcBef>
                <a:spcPts val="0"/>
              </a:spcBef>
              <a:spcAft>
                <a:spcPts val="0"/>
              </a:spcAft>
              <a:buNone/>
            </a:pPr>
            <a:endParaRPr lang="en-US" sz="2800" dirty="0">
              <a:solidFill>
                <a:srgbClr val="000000"/>
              </a:solidFill>
              <a:ea typeface="Calibri" panose="020F0502020204030204" pitchFamily="34" charset="0"/>
            </a:endParaRPr>
          </a:p>
          <a:p>
            <a:pPr marL="0" indent="0">
              <a:lnSpc>
                <a:spcPct val="107000"/>
              </a:lnSpc>
              <a:spcBef>
                <a:spcPts val="0"/>
              </a:spcBef>
              <a:spcAft>
                <a:spcPts val="0"/>
              </a:spcAft>
              <a:buNone/>
            </a:pPr>
            <a:r>
              <a:rPr lang="en-US" sz="2800" dirty="0">
                <a:solidFill>
                  <a:srgbClr val="008000"/>
                </a:solidFill>
                <a:ea typeface="Calibri" panose="020F0502020204030204" pitchFamily="34" charset="0"/>
              </a:rPr>
              <a:t>//</a:t>
            </a:r>
            <a:r>
              <a:rPr lang="en-US" sz="2800" dirty="0" err="1">
                <a:solidFill>
                  <a:srgbClr val="008000"/>
                </a:solidFill>
                <a:ea typeface="Calibri" panose="020F0502020204030204" pitchFamily="34" charset="0"/>
              </a:rPr>
              <a:t>Khai</a:t>
            </a:r>
            <a:r>
              <a:rPr lang="en-US" sz="2800" dirty="0">
                <a:solidFill>
                  <a:srgbClr val="008000"/>
                </a:solidFill>
                <a:ea typeface="Calibri" panose="020F0502020204030204" pitchFamily="34" charset="0"/>
              </a:rPr>
              <a:t> </a:t>
            </a:r>
            <a:r>
              <a:rPr lang="en-US" sz="2800" dirty="0" err="1">
                <a:solidFill>
                  <a:srgbClr val="008000"/>
                </a:solidFill>
                <a:ea typeface="Calibri" panose="020F0502020204030204" pitchFamily="34" charset="0"/>
              </a:rPr>
              <a:t>báo</a:t>
            </a:r>
            <a:r>
              <a:rPr lang="en-US" sz="2800" dirty="0">
                <a:solidFill>
                  <a:srgbClr val="008000"/>
                </a:solidFill>
                <a:ea typeface="Calibri" panose="020F0502020204030204" pitchFamily="34" charset="0"/>
              </a:rPr>
              <a:t> </a:t>
            </a:r>
            <a:r>
              <a:rPr lang="en-US" sz="2800" dirty="0" err="1">
                <a:solidFill>
                  <a:srgbClr val="008000"/>
                </a:solidFill>
                <a:ea typeface="Calibri" panose="020F0502020204030204" pitchFamily="34" charset="0"/>
              </a:rPr>
              <a:t>và</a:t>
            </a:r>
            <a:r>
              <a:rPr lang="en-US" sz="2800" dirty="0">
                <a:solidFill>
                  <a:srgbClr val="008000"/>
                </a:solidFill>
                <a:ea typeface="Calibri" panose="020F0502020204030204" pitchFamily="34" charset="0"/>
              </a:rPr>
              <a:t> </a:t>
            </a:r>
            <a:r>
              <a:rPr lang="en-US" sz="2800" dirty="0" err="1">
                <a:solidFill>
                  <a:srgbClr val="008000"/>
                </a:solidFill>
                <a:ea typeface="Calibri" panose="020F0502020204030204" pitchFamily="34" charset="0"/>
              </a:rPr>
              <a:t>khởi</a:t>
            </a:r>
            <a:r>
              <a:rPr lang="en-US" sz="2800" dirty="0">
                <a:solidFill>
                  <a:srgbClr val="008000"/>
                </a:solidFill>
                <a:ea typeface="Calibri" panose="020F0502020204030204" pitchFamily="34" charset="0"/>
              </a:rPr>
              <a:t> </a:t>
            </a:r>
            <a:r>
              <a:rPr lang="en-US" sz="2800" dirty="0" err="1">
                <a:solidFill>
                  <a:srgbClr val="008000"/>
                </a:solidFill>
                <a:ea typeface="Calibri" panose="020F0502020204030204" pitchFamily="34" charset="0"/>
              </a:rPr>
              <a:t>tạo</a:t>
            </a:r>
            <a:r>
              <a:rPr lang="en-US" sz="2800" dirty="0">
                <a:solidFill>
                  <a:srgbClr val="008000"/>
                </a:solidFill>
                <a:ea typeface="Calibri" panose="020F0502020204030204" pitchFamily="34" charset="0"/>
              </a:rPr>
              <a:t> command</a:t>
            </a:r>
            <a:endParaRPr lang="en-US" sz="2800" dirty="0">
              <a:ea typeface="Calibri" panose="020F0502020204030204" pitchFamily="34" charset="0"/>
            </a:endParaRPr>
          </a:p>
          <a:p>
            <a:pPr marL="0" marR="0" indent="0">
              <a:lnSpc>
                <a:spcPct val="107000"/>
              </a:lnSpc>
              <a:spcBef>
                <a:spcPts val="0"/>
              </a:spcBef>
              <a:spcAft>
                <a:spcPts val="0"/>
              </a:spcAft>
              <a:buNone/>
            </a:pPr>
            <a:r>
              <a:rPr lang="en-US" sz="2800" dirty="0" err="1">
                <a:solidFill>
                  <a:srgbClr val="2B91AF"/>
                </a:solidFill>
                <a:ea typeface="Calibri" panose="020F0502020204030204" pitchFamily="34" charset="0"/>
              </a:rPr>
              <a:t>SqlCommand</a:t>
            </a:r>
            <a:r>
              <a:rPr lang="en-US" sz="2800" dirty="0">
                <a:solidFill>
                  <a:srgbClr val="000000"/>
                </a:solidFill>
                <a:ea typeface="Calibri" panose="020F0502020204030204" pitchFamily="34" charset="0"/>
              </a:rPr>
              <a:t> </a:t>
            </a:r>
            <a:r>
              <a:rPr lang="en-US" sz="2800" dirty="0" err="1">
                <a:solidFill>
                  <a:srgbClr val="000000"/>
                </a:solidFill>
                <a:ea typeface="Calibri" panose="020F0502020204030204" pitchFamily="34" charset="0"/>
              </a:rPr>
              <a:t>cmd</a:t>
            </a:r>
            <a:r>
              <a:rPr lang="en-US" sz="2800" dirty="0">
                <a:solidFill>
                  <a:srgbClr val="000000"/>
                </a:solidFill>
                <a:ea typeface="Calibri" panose="020F0502020204030204" pitchFamily="34" charset="0"/>
              </a:rPr>
              <a:t> = </a:t>
            </a:r>
            <a:r>
              <a:rPr lang="en-US" sz="2800" dirty="0">
                <a:solidFill>
                  <a:srgbClr val="0000FF"/>
                </a:solidFill>
                <a:ea typeface="Calibri" panose="020F0502020204030204" pitchFamily="34" charset="0"/>
              </a:rPr>
              <a:t>new</a:t>
            </a:r>
            <a:r>
              <a:rPr lang="en-US" sz="2800" dirty="0">
                <a:solidFill>
                  <a:srgbClr val="000000"/>
                </a:solidFill>
                <a:ea typeface="Calibri" panose="020F0502020204030204" pitchFamily="34" charset="0"/>
              </a:rPr>
              <a:t> </a:t>
            </a:r>
            <a:r>
              <a:rPr lang="en-US" sz="2800" dirty="0" err="1">
                <a:solidFill>
                  <a:srgbClr val="2B91AF"/>
                </a:solidFill>
                <a:ea typeface="Calibri" panose="020F0502020204030204" pitchFamily="34" charset="0"/>
              </a:rPr>
              <a:t>SqlCommand</a:t>
            </a:r>
            <a:r>
              <a:rPr lang="en-US" sz="2800" dirty="0">
                <a:solidFill>
                  <a:srgbClr val="000000"/>
                </a:solidFill>
                <a:ea typeface="Calibri" panose="020F0502020204030204" pitchFamily="34" charset="0"/>
              </a:rPr>
              <a:t>(</a:t>
            </a:r>
            <a:r>
              <a:rPr lang="en-US" sz="2800" dirty="0" err="1">
                <a:solidFill>
                  <a:srgbClr val="000000"/>
                </a:solidFill>
                <a:ea typeface="Calibri" panose="020F0502020204030204" pitchFamily="34" charset="0"/>
              </a:rPr>
              <a:t>strDelete</a:t>
            </a:r>
            <a:r>
              <a:rPr lang="en-US" sz="2800" dirty="0">
                <a:solidFill>
                  <a:srgbClr val="000000"/>
                </a:solidFill>
                <a:ea typeface="Calibri" panose="020F0502020204030204" pitchFamily="34" charset="0"/>
              </a:rPr>
              <a:t>, conn);</a:t>
            </a:r>
          </a:p>
          <a:p>
            <a:pPr marL="0" indent="0">
              <a:lnSpc>
                <a:spcPct val="107000"/>
              </a:lnSpc>
              <a:spcBef>
                <a:spcPts val="0"/>
              </a:spcBef>
              <a:spcAft>
                <a:spcPts val="0"/>
              </a:spcAft>
              <a:buNone/>
            </a:pPr>
            <a:r>
              <a:rPr lang="en-US" sz="2800" dirty="0">
                <a:solidFill>
                  <a:srgbClr val="008000"/>
                </a:solidFill>
                <a:ea typeface="Calibri" panose="020F0502020204030204" pitchFamily="34" charset="0"/>
              </a:rPr>
              <a:t>//</a:t>
            </a:r>
            <a:r>
              <a:rPr lang="en-US" sz="2800" dirty="0" err="1">
                <a:solidFill>
                  <a:srgbClr val="008000"/>
                </a:solidFill>
                <a:ea typeface="Calibri" panose="020F0502020204030204" pitchFamily="34" charset="0"/>
              </a:rPr>
              <a:t>Thực</a:t>
            </a:r>
            <a:r>
              <a:rPr lang="en-US" sz="2800" dirty="0">
                <a:solidFill>
                  <a:srgbClr val="008000"/>
                </a:solidFill>
                <a:ea typeface="Calibri" panose="020F0502020204030204" pitchFamily="34" charset="0"/>
              </a:rPr>
              <a:t> </a:t>
            </a:r>
            <a:r>
              <a:rPr lang="en-US" sz="2800" dirty="0" err="1">
                <a:solidFill>
                  <a:srgbClr val="008000"/>
                </a:solidFill>
                <a:ea typeface="Calibri" panose="020F0502020204030204" pitchFamily="34" charset="0"/>
              </a:rPr>
              <a:t>thi</a:t>
            </a:r>
            <a:r>
              <a:rPr lang="en-US" sz="2800" dirty="0">
                <a:solidFill>
                  <a:srgbClr val="008000"/>
                </a:solidFill>
                <a:ea typeface="Calibri" panose="020F0502020204030204" pitchFamily="34" charset="0"/>
              </a:rPr>
              <a:t> </a:t>
            </a:r>
            <a:r>
              <a:rPr lang="en-US" sz="2800" dirty="0" err="1">
                <a:solidFill>
                  <a:srgbClr val="008000"/>
                </a:solidFill>
                <a:ea typeface="Calibri" panose="020F0502020204030204" pitchFamily="34" charset="0"/>
              </a:rPr>
              <a:t>câu</a:t>
            </a:r>
            <a:r>
              <a:rPr lang="en-US" sz="2800" dirty="0">
                <a:solidFill>
                  <a:srgbClr val="008000"/>
                </a:solidFill>
                <a:ea typeface="Calibri" panose="020F0502020204030204" pitchFamily="34" charset="0"/>
              </a:rPr>
              <a:t> </a:t>
            </a:r>
            <a:r>
              <a:rPr lang="en-US" sz="2800" dirty="0" err="1">
                <a:solidFill>
                  <a:srgbClr val="008000"/>
                </a:solidFill>
                <a:ea typeface="Calibri" panose="020F0502020204030204" pitchFamily="34" charset="0"/>
              </a:rPr>
              <a:t>lệnh</a:t>
            </a:r>
            <a:r>
              <a:rPr lang="en-US" sz="2800" dirty="0">
                <a:solidFill>
                  <a:srgbClr val="008000"/>
                </a:solidFill>
                <a:ea typeface="Calibri" panose="020F0502020204030204" pitchFamily="34" charset="0"/>
              </a:rPr>
              <a:t> delete</a:t>
            </a:r>
            <a:endParaRPr lang="en-US" sz="2800" dirty="0">
              <a:ea typeface="Calibri" panose="020F0502020204030204" pitchFamily="34" charset="0"/>
            </a:endParaRPr>
          </a:p>
          <a:p>
            <a:pPr marL="0" marR="0" indent="0">
              <a:lnSpc>
                <a:spcPct val="107000"/>
              </a:lnSpc>
              <a:spcBef>
                <a:spcPts val="0"/>
              </a:spcBef>
              <a:spcAft>
                <a:spcPts val="800"/>
              </a:spcAft>
              <a:buNone/>
            </a:pPr>
            <a:r>
              <a:rPr lang="en-US" sz="2800" dirty="0" err="1">
                <a:solidFill>
                  <a:srgbClr val="000000"/>
                </a:solidFill>
                <a:ea typeface="Calibri" panose="020F0502020204030204" pitchFamily="34" charset="0"/>
              </a:rPr>
              <a:t>cmd.ExecuteNonQuery</a:t>
            </a:r>
            <a:r>
              <a:rPr lang="en-US" sz="2800" dirty="0">
                <a:solidFill>
                  <a:srgbClr val="000000"/>
                </a:solidFill>
                <a:ea typeface="Calibri" panose="020F0502020204030204" pitchFamily="34" charset="0"/>
              </a:rPr>
              <a:t>();</a:t>
            </a:r>
            <a:endParaRPr lang="en-US" sz="2800" dirty="0">
              <a:ea typeface="Calibri" panose="020F0502020204030204" pitchFamily="34" charset="0"/>
            </a:endParaRP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13</a:t>
            </a:fld>
            <a:endParaRPr lang="en-US" altLang="ja-JP"/>
          </a:p>
        </p:txBody>
      </p:sp>
    </p:spTree>
    <p:extLst>
      <p:ext uri="{BB962C8B-B14F-4D97-AF65-F5344CB8AC3E}">
        <p14:creationId xmlns:p14="http://schemas.microsoft.com/office/powerpoint/2010/main" val="179441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SqlCommand – ví dụ</a:t>
            </a:r>
          </a:p>
        </p:txBody>
      </p:sp>
      <p:sp>
        <p:nvSpPr>
          <p:cNvPr id="3" name="Content Placeholder 2"/>
          <p:cNvSpPr>
            <a:spLocks noGrp="1"/>
          </p:cNvSpPr>
          <p:nvPr>
            <p:ph idx="1"/>
          </p:nvPr>
        </p:nvSpPr>
        <p:spPr/>
        <p:txBody>
          <a:bodyPr/>
          <a:lstStyle/>
          <a:p>
            <a:pPr marL="0" indent="0">
              <a:lnSpc>
                <a:spcPct val="107000"/>
              </a:lnSpc>
              <a:spcBef>
                <a:spcPts val="0"/>
              </a:spcBef>
              <a:spcAft>
                <a:spcPts val="0"/>
              </a:spcAft>
              <a:buNone/>
            </a:pPr>
            <a:r>
              <a:rPr lang="en-US" sz="2800">
                <a:solidFill>
                  <a:srgbClr val="008000"/>
                </a:solidFill>
                <a:ea typeface="Calibri" panose="020F0502020204030204" pitchFamily="34" charset="0"/>
              </a:rPr>
              <a:t>//Câu lệnh lấy các bản ghi trong bảng khách hàng</a:t>
            </a:r>
            <a:endParaRPr lang="en-US" sz="2800">
              <a:ea typeface="Calibri" panose="020F0502020204030204" pitchFamily="34" charset="0"/>
            </a:endParaRPr>
          </a:p>
          <a:p>
            <a:pPr marL="0" marR="0" indent="0">
              <a:lnSpc>
                <a:spcPct val="107000"/>
              </a:lnSpc>
              <a:spcBef>
                <a:spcPts val="0"/>
              </a:spcBef>
              <a:spcAft>
                <a:spcPts val="0"/>
              </a:spcAft>
              <a:buNone/>
            </a:pPr>
            <a:r>
              <a:rPr lang="en-US" sz="2800">
                <a:solidFill>
                  <a:srgbClr val="0000FF"/>
                </a:solidFill>
                <a:ea typeface="Calibri" panose="020F0502020204030204" pitchFamily="34" charset="0"/>
              </a:rPr>
              <a:t>string</a:t>
            </a:r>
            <a:r>
              <a:rPr lang="en-US" sz="2800">
                <a:solidFill>
                  <a:srgbClr val="000000"/>
                </a:solidFill>
                <a:ea typeface="Calibri" panose="020F0502020204030204" pitchFamily="34" charset="0"/>
              </a:rPr>
              <a:t> sqlSelect = </a:t>
            </a:r>
            <a:r>
              <a:rPr lang="en-US" sz="2800">
                <a:solidFill>
                  <a:srgbClr val="A31515"/>
                </a:solidFill>
                <a:ea typeface="Calibri" panose="020F0502020204030204" pitchFamily="34" charset="0"/>
              </a:rPr>
              <a:t>"SELECT * FROM tblKhachHang"</a:t>
            </a:r>
            <a:r>
              <a:rPr lang="en-US" sz="2800">
                <a:solidFill>
                  <a:srgbClr val="000000"/>
                </a:solidFill>
                <a:ea typeface="Calibri" panose="020F0502020204030204" pitchFamily="34" charset="0"/>
              </a:rPr>
              <a:t>;</a:t>
            </a:r>
            <a:endParaRPr lang="en-US" sz="2800">
              <a:ea typeface="Calibri" panose="020F0502020204030204" pitchFamily="34" charset="0"/>
            </a:endParaRPr>
          </a:p>
          <a:p>
            <a:pPr marL="0" indent="0">
              <a:lnSpc>
                <a:spcPct val="107000"/>
              </a:lnSpc>
              <a:spcBef>
                <a:spcPts val="0"/>
              </a:spcBef>
              <a:spcAft>
                <a:spcPts val="800"/>
              </a:spcAft>
              <a:buNone/>
            </a:pPr>
            <a:r>
              <a:rPr lang="en-US" sz="2800">
                <a:solidFill>
                  <a:srgbClr val="008000"/>
                </a:solidFill>
                <a:ea typeface="Calibri" panose="020F0502020204030204" pitchFamily="34" charset="0"/>
              </a:rPr>
              <a:t>//Khai báo và tạo Command</a:t>
            </a:r>
            <a:endParaRPr lang="en-US" sz="2800">
              <a:ea typeface="Calibri" panose="020F0502020204030204" pitchFamily="34" charset="0"/>
            </a:endParaRPr>
          </a:p>
          <a:p>
            <a:pPr marL="0" marR="0" indent="0">
              <a:lnSpc>
                <a:spcPct val="107000"/>
              </a:lnSpc>
              <a:spcBef>
                <a:spcPts val="0"/>
              </a:spcBef>
              <a:spcAft>
                <a:spcPts val="800"/>
              </a:spcAft>
              <a:buNone/>
            </a:pPr>
            <a:r>
              <a:rPr lang="en-US" sz="2800">
                <a:solidFill>
                  <a:srgbClr val="2B91AF"/>
                </a:solidFill>
                <a:ea typeface="Calibri" panose="020F0502020204030204" pitchFamily="34" charset="0"/>
              </a:rPr>
              <a:t>SqlCommand</a:t>
            </a:r>
            <a:r>
              <a:rPr lang="en-US" sz="2800">
                <a:solidFill>
                  <a:srgbClr val="000000"/>
                </a:solidFill>
                <a:ea typeface="Calibri" panose="020F0502020204030204" pitchFamily="34" charset="0"/>
              </a:rPr>
              <a:t> cmd = </a:t>
            </a:r>
          </a:p>
          <a:p>
            <a:pPr marL="973138" marR="0" indent="0">
              <a:lnSpc>
                <a:spcPct val="107000"/>
              </a:lnSpc>
              <a:spcBef>
                <a:spcPts val="0"/>
              </a:spcBef>
              <a:spcAft>
                <a:spcPts val="800"/>
              </a:spcAft>
              <a:buNone/>
            </a:pPr>
            <a:r>
              <a:rPr lang="en-US" sz="2800">
                <a:solidFill>
                  <a:srgbClr val="0000FF"/>
                </a:solidFill>
                <a:ea typeface="Calibri" panose="020F0502020204030204" pitchFamily="34" charset="0"/>
              </a:rPr>
              <a:t>new</a:t>
            </a:r>
            <a:r>
              <a:rPr lang="en-US" sz="2800">
                <a:solidFill>
                  <a:srgbClr val="000000"/>
                </a:solidFill>
                <a:ea typeface="Calibri" panose="020F0502020204030204" pitchFamily="34" charset="0"/>
              </a:rPr>
              <a:t> </a:t>
            </a:r>
            <a:r>
              <a:rPr lang="en-US" sz="2800">
                <a:solidFill>
                  <a:srgbClr val="2B91AF"/>
                </a:solidFill>
                <a:ea typeface="Calibri" panose="020F0502020204030204" pitchFamily="34" charset="0"/>
              </a:rPr>
              <a:t>SqlCommand</a:t>
            </a:r>
            <a:r>
              <a:rPr lang="en-US" sz="2800">
                <a:solidFill>
                  <a:srgbClr val="000000"/>
                </a:solidFill>
                <a:ea typeface="Calibri" panose="020F0502020204030204" pitchFamily="34" charset="0"/>
              </a:rPr>
              <a:t>(sqlSelect, conn);</a:t>
            </a:r>
          </a:p>
          <a:p>
            <a:pPr marL="0" indent="0">
              <a:lnSpc>
                <a:spcPct val="107000"/>
              </a:lnSpc>
              <a:spcBef>
                <a:spcPts val="0"/>
              </a:spcBef>
              <a:spcAft>
                <a:spcPts val="0"/>
              </a:spcAft>
              <a:buNone/>
            </a:pPr>
            <a:r>
              <a:rPr lang="en-US" sz="2800">
                <a:solidFill>
                  <a:srgbClr val="008000"/>
                </a:solidFill>
                <a:ea typeface="Calibri" panose="020F0502020204030204" pitchFamily="34" charset="0"/>
              </a:rPr>
              <a:t>//thực thi câu lệnh SELECT </a:t>
            </a:r>
            <a:endParaRPr lang="en-US" sz="2800">
              <a:ea typeface="Calibri" panose="020F0502020204030204" pitchFamily="34" charset="0"/>
            </a:endParaRPr>
          </a:p>
          <a:p>
            <a:pPr marL="0" marR="0" indent="0">
              <a:lnSpc>
                <a:spcPct val="107000"/>
              </a:lnSpc>
              <a:spcBef>
                <a:spcPts val="0"/>
              </a:spcBef>
              <a:spcAft>
                <a:spcPts val="0"/>
              </a:spcAft>
              <a:buNone/>
            </a:pPr>
            <a:r>
              <a:rPr lang="en-US" sz="2800">
                <a:solidFill>
                  <a:srgbClr val="2B91AF"/>
                </a:solidFill>
                <a:highlight>
                  <a:srgbClr val="FFFFFF"/>
                </a:highlight>
                <a:ea typeface="Calibri" panose="020F0502020204030204" pitchFamily="34" charset="0"/>
              </a:rPr>
              <a:t>SqlDataReader</a:t>
            </a:r>
            <a:r>
              <a:rPr lang="en-US" sz="2800">
                <a:solidFill>
                  <a:srgbClr val="000000"/>
                </a:solidFill>
                <a:highlight>
                  <a:srgbClr val="FFFFFF"/>
                </a:highlight>
                <a:ea typeface="Calibri" panose="020F0502020204030204" pitchFamily="34" charset="0"/>
              </a:rPr>
              <a:t> dr;</a:t>
            </a:r>
            <a:endParaRPr lang="en-US" sz="2800">
              <a:ea typeface="Calibri" panose="020F0502020204030204" pitchFamily="34" charset="0"/>
            </a:endParaRPr>
          </a:p>
          <a:p>
            <a:pPr marL="0" marR="0" indent="0">
              <a:lnSpc>
                <a:spcPct val="107000"/>
              </a:lnSpc>
              <a:spcBef>
                <a:spcPts val="0"/>
              </a:spcBef>
              <a:spcAft>
                <a:spcPts val="800"/>
              </a:spcAft>
              <a:buNone/>
            </a:pPr>
            <a:r>
              <a:rPr lang="en-US" sz="2800">
                <a:solidFill>
                  <a:srgbClr val="000000"/>
                </a:solidFill>
                <a:highlight>
                  <a:srgbClr val="FFFFFF"/>
                </a:highlight>
                <a:ea typeface="Calibri" panose="020F0502020204030204" pitchFamily="34" charset="0"/>
              </a:rPr>
              <a:t>dr = cmd.ExecuteReader</a:t>
            </a:r>
            <a:r>
              <a:rPr lang="en-US" sz="2800">
                <a:solidFill>
                  <a:srgbClr val="000000"/>
                </a:solidFill>
                <a:highlight>
                  <a:srgbClr val="FFFFFF"/>
                </a:highlight>
                <a:latin typeface="Consolas" panose="020B0609020204030204" pitchFamily="49" charset="0"/>
                <a:ea typeface="Calibri" panose="020F0502020204030204" pitchFamily="34" charset="0"/>
              </a:rPr>
              <a:t>();</a:t>
            </a:r>
            <a:endParaRPr lang="en-US" sz="1800">
              <a:latin typeface="Calibri" panose="020F0502020204030204" pitchFamily="34" charset="0"/>
              <a:ea typeface="Calibri" panose="020F0502020204030204" pitchFamily="34" charset="0"/>
            </a:endParaRPr>
          </a:p>
          <a:p>
            <a:pPr marL="973138" marR="0" indent="0">
              <a:lnSpc>
                <a:spcPct val="107000"/>
              </a:lnSpc>
              <a:spcBef>
                <a:spcPts val="0"/>
              </a:spcBef>
              <a:spcAft>
                <a:spcPts val="800"/>
              </a:spcAft>
              <a:buNone/>
            </a:pPr>
            <a:endParaRPr lang="en-US" sz="2800">
              <a:ea typeface="Calibri" panose="020F0502020204030204" pitchFamily="34" charset="0"/>
            </a:endParaRPr>
          </a:p>
          <a:p>
            <a:pPr marL="0" indent="0">
              <a:buNone/>
            </a:pPr>
            <a:endParaRPr lang="en-US" sz="2800"/>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14</a:t>
            </a:fld>
            <a:endParaRPr lang="en-US" altLang="ja-JP"/>
          </a:p>
        </p:txBody>
      </p:sp>
    </p:spTree>
    <p:extLst>
      <p:ext uri="{BB962C8B-B14F-4D97-AF65-F5344CB8AC3E}">
        <p14:creationId xmlns:p14="http://schemas.microsoft.com/office/powerpoint/2010/main" val="80222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a:r>
              <a:rPr lang="en-US" altLang="en-US">
                <a:solidFill>
                  <a:schemeClr val="tx1"/>
                </a:solidFill>
                <a:cs typeface="Tahoma" panose="020B0604030504040204" pitchFamily="34" charset="0"/>
              </a:rPr>
              <a:t>Sử dụng command có tham số</a:t>
            </a:r>
          </a:p>
        </p:txBody>
      </p:sp>
      <p:sp>
        <p:nvSpPr>
          <p:cNvPr id="13315" name="Content Placeholder 3"/>
          <p:cNvSpPr>
            <a:spLocks noGrp="1"/>
          </p:cNvSpPr>
          <p:nvPr>
            <p:ph idx="1"/>
          </p:nvPr>
        </p:nvSpPr>
        <p:spPr>
          <a:xfrm>
            <a:off x="457200" y="1752600"/>
            <a:ext cx="8229600" cy="4267200"/>
          </a:xfrm>
        </p:spPr>
        <p:txBody>
          <a:bodyPr/>
          <a:lstStyle/>
          <a:p>
            <a:pPr marL="0" lvl="1" indent="0" algn="just" eaLnBrk="1" hangingPunct="1">
              <a:lnSpc>
                <a:spcPct val="150000"/>
              </a:lnSpc>
              <a:buNone/>
            </a:pPr>
            <a:r>
              <a:rPr lang="en-US" altLang="en-US" b="1"/>
              <a:t>Ví dụ lọc dữ liệu trong truy vấn </a:t>
            </a:r>
          </a:p>
          <a:p>
            <a:pPr marL="336550" marR="0" indent="0">
              <a:lnSpc>
                <a:spcPct val="150000"/>
              </a:lnSpc>
              <a:spcBef>
                <a:spcPts val="0"/>
              </a:spcBef>
              <a:spcAft>
                <a:spcPts val="0"/>
              </a:spcAft>
              <a:buNone/>
            </a:pPr>
            <a:r>
              <a:rPr lang="en-US" sz="2800">
                <a:solidFill>
                  <a:srgbClr val="0000FF"/>
                </a:solidFill>
                <a:ea typeface="Calibri" panose="020F0502020204030204" pitchFamily="34" charset="0"/>
              </a:rPr>
              <a:t>string</a:t>
            </a:r>
            <a:r>
              <a:rPr lang="en-US" sz="2800">
                <a:solidFill>
                  <a:srgbClr val="000000"/>
                </a:solidFill>
                <a:ea typeface="Calibri" panose="020F0502020204030204" pitchFamily="34" charset="0"/>
              </a:rPr>
              <a:t> sqlSelect = </a:t>
            </a:r>
            <a:r>
              <a:rPr lang="en-US" sz="2800">
                <a:solidFill>
                  <a:srgbClr val="A31515"/>
                </a:solidFill>
                <a:ea typeface="Calibri" panose="020F0502020204030204" pitchFamily="34" charset="0"/>
              </a:rPr>
              <a:t>"SELECT * FROM tblKhachHang WHERE MaKH='"</a:t>
            </a:r>
            <a:r>
              <a:rPr lang="en-US" sz="2800">
                <a:solidFill>
                  <a:srgbClr val="000000"/>
                </a:solidFill>
                <a:ea typeface="Calibri" panose="020F0502020204030204" pitchFamily="34" charset="0"/>
              </a:rPr>
              <a:t> + txtMa.Text + </a:t>
            </a:r>
            <a:r>
              <a:rPr lang="en-US" sz="2800">
                <a:solidFill>
                  <a:srgbClr val="A31515"/>
                </a:solidFill>
                <a:ea typeface="Calibri" panose="020F0502020204030204" pitchFamily="34" charset="0"/>
              </a:rPr>
              <a:t>"'"</a:t>
            </a:r>
            <a:r>
              <a:rPr lang="en-US" sz="2800">
                <a:solidFill>
                  <a:srgbClr val="000000"/>
                </a:solidFill>
                <a:ea typeface="Calibri" panose="020F0502020204030204" pitchFamily="34" charset="0"/>
              </a:rPr>
              <a:t>;</a:t>
            </a:r>
            <a:endParaRPr lang="en-US" sz="2800">
              <a:ea typeface="Calibri" panose="020F0502020204030204" pitchFamily="34" charset="0"/>
            </a:endParaRPr>
          </a:p>
          <a:p>
            <a:pPr marL="336550" marR="0" indent="0">
              <a:lnSpc>
                <a:spcPct val="150000"/>
              </a:lnSpc>
              <a:spcBef>
                <a:spcPts val="0"/>
              </a:spcBef>
              <a:spcAft>
                <a:spcPts val="800"/>
              </a:spcAft>
              <a:buNone/>
            </a:pPr>
            <a:r>
              <a:rPr lang="en-US" sz="2800">
                <a:solidFill>
                  <a:srgbClr val="2B91AF"/>
                </a:solidFill>
                <a:ea typeface="Calibri" panose="020F0502020204030204" pitchFamily="34" charset="0"/>
              </a:rPr>
              <a:t>SqlCommand</a:t>
            </a:r>
            <a:r>
              <a:rPr lang="en-US" sz="2800">
                <a:solidFill>
                  <a:srgbClr val="000000"/>
                </a:solidFill>
                <a:ea typeface="Calibri" panose="020F0502020204030204" pitchFamily="34" charset="0"/>
              </a:rPr>
              <a:t> cmd = </a:t>
            </a:r>
            <a:r>
              <a:rPr lang="en-US" sz="2800">
                <a:solidFill>
                  <a:srgbClr val="0000FF"/>
                </a:solidFill>
                <a:ea typeface="Calibri" panose="020F0502020204030204" pitchFamily="34" charset="0"/>
              </a:rPr>
              <a:t>new</a:t>
            </a:r>
            <a:r>
              <a:rPr lang="en-US" sz="2800">
                <a:solidFill>
                  <a:srgbClr val="000000"/>
                </a:solidFill>
                <a:ea typeface="Calibri" panose="020F0502020204030204" pitchFamily="34" charset="0"/>
              </a:rPr>
              <a:t> </a:t>
            </a:r>
            <a:r>
              <a:rPr lang="en-US" sz="2800">
                <a:solidFill>
                  <a:srgbClr val="2B91AF"/>
                </a:solidFill>
                <a:ea typeface="Calibri" panose="020F0502020204030204" pitchFamily="34" charset="0"/>
              </a:rPr>
              <a:t>SqlCommand</a:t>
            </a:r>
            <a:r>
              <a:rPr lang="en-US" sz="2800">
                <a:solidFill>
                  <a:srgbClr val="000000"/>
                </a:solidFill>
                <a:ea typeface="Calibri" panose="020F0502020204030204" pitchFamily="34" charset="0"/>
              </a:rPr>
              <a:t>(sqlSelect, conn);</a:t>
            </a:r>
            <a:endParaRPr lang="en-US" sz="2800">
              <a:ea typeface="Calibri" panose="020F0502020204030204" pitchFamily="34" charset="0"/>
            </a:endParaRPr>
          </a:p>
          <a:p>
            <a:pPr algn="just" eaLnBrk="1" hangingPunct="1">
              <a:buFont typeface="Wingdings" panose="05000000000000000000" pitchFamily="2" charset="2"/>
              <a:buNone/>
            </a:pPr>
            <a:endParaRPr lang="en-US" altLang="en-US" sz="2800"/>
          </a:p>
          <a:p>
            <a:pPr algn="just" eaLnBrk="1" hangingPunct="1"/>
            <a:endParaRPr lang="en-US" altLang="en-US" sz="2800"/>
          </a:p>
          <a:p>
            <a:pPr algn="just" eaLnBrk="1" hangingPunct="1"/>
            <a:endParaRPr lang="en-US" altLang="en-US" sz="2800"/>
          </a:p>
        </p:txBody>
      </p:sp>
    </p:spTree>
    <p:extLst>
      <p:ext uri="{BB962C8B-B14F-4D97-AF65-F5344CB8AC3E}">
        <p14:creationId xmlns:p14="http://schemas.microsoft.com/office/powerpoint/2010/main" val="3129298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910" y="2171700"/>
            <a:ext cx="7976789" cy="3511550"/>
          </a:xfrm>
        </p:spPr>
        <p:txBody>
          <a:bodyPr>
            <a:normAutofit fontScale="85000" lnSpcReduction="10000"/>
          </a:bodyPr>
          <a:lstStyle/>
          <a:p>
            <a:pPr marL="0" indent="0">
              <a:buNone/>
            </a:pPr>
            <a:r>
              <a:rPr lang="en-US" b="1"/>
              <a:t>B1:</a:t>
            </a:r>
            <a:r>
              <a:rPr lang="en-US"/>
              <a:t> </a:t>
            </a:r>
            <a:r>
              <a:rPr lang="en-US" altLang="en-US"/>
              <a:t>Xây dựng command text có tham số:  </a:t>
            </a:r>
          </a:p>
          <a:p>
            <a:pPr marL="261938" indent="0">
              <a:lnSpc>
                <a:spcPct val="107000"/>
              </a:lnSpc>
              <a:spcBef>
                <a:spcPts val="0"/>
              </a:spcBef>
              <a:spcAft>
                <a:spcPts val="0"/>
              </a:spcAft>
              <a:buNone/>
            </a:pPr>
            <a:r>
              <a:rPr lang="en-US">
                <a:solidFill>
                  <a:srgbClr val="0000FF"/>
                </a:solidFill>
                <a:ea typeface="Calibri" panose="020F0502020204030204" pitchFamily="34" charset="0"/>
              </a:rPr>
              <a:t>string</a:t>
            </a:r>
            <a:r>
              <a:rPr lang="en-US">
                <a:solidFill>
                  <a:srgbClr val="000000"/>
                </a:solidFill>
                <a:ea typeface="Calibri" panose="020F0502020204030204" pitchFamily="34" charset="0"/>
              </a:rPr>
              <a:t> sqlSelect = </a:t>
            </a:r>
            <a:r>
              <a:rPr lang="en-US">
                <a:solidFill>
                  <a:srgbClr val="A31515"/>
                </a:solidFill>
                <a:ea typeface="Calibri" panose="020F0502020204030204" pitchFamily="34" charset="0"/>
              </a:rPr>
              <a:t>"SELECT * FROM tblKhachHang WHERE MaKH=@makh"</a:t>
            </a:r>
            <a:r>
              <a:rPr lang="en-US">
                <a:solidFill>
                  <a:srgbClr val="000000"/>
                </a:solidFill>
                <a:ea typeface="Calibri" panose="020F0502020204030204" pitchFamily="34" charset="0"/>
              </a:rPr>
              <a:t>;</a:t>
            </a:r>
          </a:p>
          <a:p>
            <a:pPr marL="0" indent="0">
              <a:buNone/>
            </a:pPr>
            <a:r>
              <a:rPr lang="en-US" altLang="en-US" b="1"/>
              <a:t>B2.</a:t>
            </a:r>
            <a:r>
              <a:rPr lang="en-US" altLang="en-US"/>
              <a:t> Sau khi khởi tạo command, gán các giá trị  thích hợp cho mỗi tham số của SqlCommand</a:t>
            </a:r>
          </a:p>
          <a:p>
            <a:pPr marL="261938" indent="0">
              <a:lnSpc>
                <a:spcPct val="107000"/>
              </a:lnSpc>
              <a:spcBef>
                <a:spcPts val="0"/>
              </a:spcBef>
              <a:spcAft>
                <a:spcPts val="0"/>
              </a:spcAft>
              <a:buNone/>
            </a:pPr>
            <a:r>
              <a:rPr lang="en-US">
                <a:solidFill>
                  <a:srgbClr val="2B91AF"/>
                </a:solidFill>
                <a:ea typeface="Calibri" panose="020F0502020204030204" pitchFamily="34" charset="0"/>
              </a:rPr>
              <a:t>SqlCommand</a:t>
            </a:r>
            <a:r>
              <a:rPr lang="en-US">
                <a:solidFill>
                  <a:srgbClr val="000000"/>
                </a:solidFill>
                <a:ea typeface="Calibri" panose="020F0502020204030204" pitchFamily="34" charset="0"/>
              </a:rPr>
              <a:t> cmd = </a:t>
            </a:r>
            <a:r>
              <a:rPr lang="en-US">
                <a:solidFill>
                  <a:srgbClr val="0000FF"/>
                </a:solidFill>
                <a:ea typeface="Calibri" panose="020F0502020204030204" pitchFamily="34" charset="0"/>
              </a:rPr>
              <a:t>new</a:t>
            </a:r>
            <a:r>
              <a:rPr lang="en-US">
                <a:solidFill>
                  <a:srgbClr val="000000"/>
                </a:solidFill>
                <a:ea typeface="Calibri" panose="020F0502020204030204" pitchFamily="34" charset="0"/>
              </a:rPr>
              <a:t> </a:t>
            </a:r>
            <a:r>
              <a:rPr lang="en-US">
                <a:solidFill>
                  <a:srgbClr val="2B91AF"/>
                </a:solidFill>
                <a:ea typeface="Calibri" panose="020F0502020204030204" pitchFamily="34" charset="0"/>
              </a:rPr>
              <a:t>SqlCommand</a:t>
            </a:r>
            <a:r>
              <a:rPr lang="en-US">
                <a:solidFill>
                  <a:srgbClr val="000000"/>
                </a:solidFill>
                <a:ea typeface="Calibri" panose="020F0502020204030204" pitchFamily="34" charset="0"/>
              </a:rPr>
              <a:t>(sqlSelect, conn);</a:t>
            </a:r>
          </a:p>
          <a:p>
            <a:pPr marL="261938" indent="0">
              <a:lnSpc>
                <a:spcPct val="107000"/>
              </a:lnSpc>
              <a:spcBef>
                <a:spcPts val="0"/>
              </a:spcBef>
              <a:spcAft>
                <a:spcPts val="0"/>
              </a:spcAft>
              <a:buNone/>
            </a:pPr>
            <a:r>
              <a:rPr lang="en-US"/>
              <a:t>cmd.Parameters.AddWithValue("makh", txtMa.Text);</a:t>
            </a:r>
            <a:endParaRPr lang="en-US">
              <a:ea typeface="Calibri" panose="020F0502020204030204" pitchFamily="34" charset="0"/>
            </a:endParaRPr>
          </a:p>
          <a:p>
            <a:endParaRPr lang="en-US"/>
          </a:p>
        </p:txBody>
      </p:sp>
      <p:sp>
        <p:nvSpPr>
          <p:cNvPr id="6" name="Title 1"/>
          <p:cNvSpPr>
            <a:spLocks noGrp="1"/>
          </p:cNvSpPr>
          <p:nvPr>
            <p:ph type="title"/>
          </p:nvPr>
        </p:nvSpPr>
        <p:spPr>
          <a:xfrm>
            <a:off x="798909" y="1085850"/>
            <a:ext cx="7543802" cy="914400"/>
          </a:xfrm>
        </p:spPr>
        <p:txBody>
          <a:bodyPr/>
          <a:lstStyle/>
          <a:p>
            <a:r>
              <a:rPr lang="en-US" altLang="en-US" b="1">
                <a:cs typeface="Tahoma" panose="020B0604030504040204" pitchFamily="34" charset="0"/>
              </a:rPr>
              <a:t>Sử dụng command có tham số</a:t>
            </a:r>
          </a:p>
        </p:txBody>
      </p:sp>
    </p:spTree>
    <p:extLst>
      <p:ext uri="{BB962C8B-B14F-4D97-AF65-F5344CB8AC3E}">
        <p14:creationId xmlns:p14="http://schemas.microsoft.com/office/powerpoint/2010/main" val="4286277437"/>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752600" y="457200"/>
            <a:ext cx="6934200" cy="828675"/>
          </a:xfrm>
        </p:spPr>
        <p:txBody>
          <a:bodyPr/>
          <a:lstStyle/>
          <a:p>
            <a:pPr eaLnBrk="1" hangingPunct="1"/>
            <a:r>
              <a:rPr lang="en-US" altLang="en-US"/>
              <a:t>3.4. SqlDataReader</a:t>
            </a:r>
            <a:endParaRPr lang="en-US" altLang="ja-JP"/>
          </a:p>
        </p:txBody>
      </p:sp>
      <p:sp>
        <p:nvSpPr>
          <p:cNvPr id="27651" name="Content Placeholder 2"/>
          <p:cNvSpPr>
            <a:spLocks noGrp="1"/>
          </p:cNvSpPr>
          <p:nvPr>
            <p:ph idx="1"/>
          </p:nvPr>
        </p:nvSpPr>
        <p:spPr>
          <a:xfrm>
            <a:off x="549275" y="1600200"/>
            <a:ext cx="8594725" cy="5257800"/>
          </a:xfrm>
          <a:solidFill>
            <a:schemeClr val="bg1"/>
          </a:solidFill>
        </p:spPr>
        <p:txBody>
          <a:bodyPr/>
          <a:lstStyle/>
          <a:p>
            <a:pPr marL="342900" lvl="1" indent="-342900">
              <a:lnSpc>
                <a:spcPct val="80000"/>
              </a:lnSpc>
              <a:buSzPct val="100000"/>
              <a:buFont typeface="Arial" pitchFamily="34" charset="0"/>
              <a:buChar char="•"/>
              <a:defRPr/>
            </a:pPr>
            <a:r>
              <a:rPr lang="en-US"/>
              <a:t>DataReader </a:t>
            </a:r>
            <a:r>
              <a:rPr lang="en-US" b="1"/>
              <a:t>đọc</a:t>
            </a:r>
            <a:r>
              <a:rPr lang="en-US"/>
              <a:t> dữ liệu tuần tự từ CSDL</a:t>
            </a:r>
            <a:endParaRPr lang="en-US" altLang="ja-JP">
              <a:ea typeface="MS PGothic" panose="020B0600070205080204" pitchFamily="34" charset="-128"/>
            </a:endParaRPr>
          </a:p>
          <a:p>
            <a:pPr marL="342900" lvl="1" indent="-342900" eaLnBrk="1" hangingPunct="1">
              <a:lnSpc>
                <a:spcPct val="80000"/>
              </a:lnSpc>
              <a:buSzPct val="100000"/>
              <a:buFont typeface="Arial" pitchFamily="34" charset="0"/>
              <a:buChar char="•"/>
              <a:defRPr/>
            </a:pPr>
            <a:r>
              <a:rPr lang="en-US">
                <a:ea typeface="+mn-ea"/>
              </a:rPr>
              <a:t>Đọc dữ liệu từ DataReader</a:t>
            </a:r>
          </a:p>
          <a:p>
            <a:pPr marL="742950" lvl="2" indent="-342900">
              <a:lnSpc>
                <a:spcPct val="80000"/>
              </a:lnSpc>
              <a:buSzPct val="100000"/>
              <a:buFont typeface="Arial" pitchFamily="34" charset="0"/>
              <a:buChar char="•"/>
              <a:defRPr/>
            </a:pPr>
            <a:r>
              <a:rPr lang="en-US" sz="2600">
                <a:ea typeface="+mn-ea"/>
              </a:rPr>
              <a:t>Gọi phương thức </a:t>
            </a:r>
            <a:r>
              <a:rPr lang="en-US" sz="2600" b="1">
                <a:ea typeface="+mn-ea"/>
              </a:rPr>
              <a:t>Read</a:t>
            </a:r>
            <a:r>
              <a:rPr lang="en-US" sz="2600">
                <a:ea typeface="+mn-ea"/>
              </a:rPr>
              <a:t> cho mỗi bản ghi. Phương thức trả lại false khi không còn bản ghi.</a:t>
            </a:r>
          </a:p>
          <a:p>
            <a:pPr marL="742950" lvl="2" indent="-342900">
              <a:lnSpc>
                <a:spcPct val="80000"/>
              </a:lnSpc>
              <a:buSzPct val="100000"/>
              <a:buFont typeface="Arial" pitchFamily="34" charset="0"/>
              <a:buChar char="•"/>
              <a:defRPr/>
            </a:pPr>
            <a:r>
              <a:rPr lang="en-US" sz="2600">
                <a:ea typeface="+mn-ea"/>
              </a:rPr>
              <a:t>Truy cập các trường. Tham số là tên trường hoặc vị trí của trường</a:t>
            </a:r>
            <a:endParaRPr lang="en-US" sz="2600" dirty="0"/>
          </a:p>
          <a:p>
            <a:pPr lvl="1">
              <a:spcBef>
                <a:spcPct val="60000"/>
              </a:spcBef>
              <a:buSzPct val="65000"/>
              <a:buFont typeface="Wingdings" pitchFamily="2" charset="2"/>
              <a:buChar char="l"/>
              <a:defRPr/>
            </a:pPr>
            <a:endParaRPr lang="en-US" sz="2600" dirty="0"/>
          </a:p>
          <a:p>
            <a:pPr lvl="1">
              <a:spcBef>
                <a:spcPct val="60000"/>
              </a:spcBef>
              <a:buSzPct val="65000"/>
              <a:buFont typeface="Wingdings" pitchFamily="2" charset="2"/>
              <a:buChar char="l"/>
              <a:defRPr/>
            </a:pPr>
            <a:endParaRPr lang="en-US" sz="2600" dirty="0"/>
          </a:p>
          <a:p>
            <a:pPr marL="342900" lvl="1" indent="-342900" eaLnBrk="1" hangingPunct="1">
              <a:lnSpc>
                <a:spcPct val="80000"/>
              </a:lnSpc>
              <a:buSzPct val="100000"/>
              <a:buFont typeface="Arial" pitchFamily="34" charset="0"/>
              <a:buChar char="•"/>
              <a:defRPr/>
            </a:pPr>
            <a:endParaRPr lang="en-US" sz="2600">
              <a:ea typeface="+mn-ea"/>
            </a:endParaRPr>
          </a:p>
          <a:p>
            <a:pPr marL="342900" lvl="1" indent="-342900" eaLnBrk="1" hangingPunct="1">
              <a:lnSpc>
                <a:spcPct val="80000"/>
              </a:lnSpc>
              <a:buSzPct val="100000"/>
              <a:buFont typeface="Arial" pitchFamily="34" charset="0"/>
              <a:buChar char="•"/>
              <a:defRPr/>
            </a:pPr>
            <a:endParaRPr lang="en-US" sz="2600" dirty="0">
              <a:ea typeface="+mn-ea"/>
            </a:endParaRPr>
          </a:p>
          <a:p>
            <a:pPr marL="742950" lvl="2" indent="-342900">
              <a:lnSpc>
                <a:spcPct val="80000"/>
              </a:lnSpc>
              <a:buSzPct val="100000"/>
              <a:buFont typeface="Arial" pitchFamily="34" charset="0"/>
              <a:buChar char="•"/>
              <a:defRPr/>
            </a:pPr>
            <a:r>
              <a:rPr lang="en-US" sz="2600">
                <a:ea typeface="+mn-ea"/>
              </a:rPr>
              <a:t>Đóng DataReader</a:t>
            </a:r>
          </a:p>
          <a:p>
            <a:pPr marL="742950" lvl="2" indent="-342900">
              <a:lnSpc>
                <a:spcPct val="80000"/>
              </a:lnSpc>
              <a:buSzPct val="100000"/>
              <a:buFont typeface="Arial" pitchFamily="34" charset="0"/>
              <a:buChar char="•"/>
              <a:defRPr/>
            </a:pPr>
            <a:r>
              <a:rPr lang="en-US" sz="2600">
                <a:ea typeface="+mn-ea"/>
              </a:rPr>
              <a:t>Đóng Connection</a:t>
            </a:r>
            <a:endParaRPr lang="en-US" sz="2600" dirty="0">
              <a:ea typeface="+mn-ea"/>
            </a:endParaRPr>
          </a:p>
        </p:txBody>
      </p:sp>
      <p:sp>
        <p:nvSpPr>
          <p:cNvPr id="43012" name="Slide Number Placeholder 1"/>
          <p:cNvSpPr>
            <a:spLocks noGrp="1"/>
          </p:cNvSpPr>
          <p:nvPr>
            <p:ph type="sldNum" sz="quarter" idx="4294967295"/>
          </p:nvPr>
        </p:nvSpPr>
        <p:spPr>
          <a:xfrm>
            <a:off x="6629400" y="6396806"/>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defTabSz="45720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defTabSz="4572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defTabSz="4572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defTabSz="4572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613FEC0A-6FE1-4E1C-9BA2-6F26CA7A46B9}" type="slidenum">
              <a:rPr kumimoji="0" lang="en-US" altLang="ja-JP" sz="1400">
                <a:latin typeface="Calibri" panose="020F0502020204030204" pitchFamily="34" charset="0"/>
              </a:rPr>
              <a:pPr>
                <a:spcBef>
                  <a:spcPct val="0"/>
                </a:spcBef>
                <a:buFontTx/>
                <a:buNone/>
              </a:pPr>
              <a:t>17</a:t>
            </a:fld>
            <a:endParaRPr kumimoji="0" lang="en-US" altLang="ja-JP" sz="1400">
              <a:latin typeface="Calibri" panose="020F0502020204030204" pitchFamily="34" charset="0"/>
            </a:endParaRPr>
          </a:p>
        </p:txBody>
      </p:sp>
      <p:sp>
        <p:nvSpPr>
          <p:cNvPr id="5" name="Rectangle 5"/>
          <p:cNvSpPr>
            <a:spLocks noChangeArrowheads="1"/>
          </p:cNvSpPr>
          <p:nvPr/>
        </p:nvSpPr>
        <p:spPr bwMode="auto">
          <a:xfrm>
            <a:off x="4038600" y="3581400"/>
            <a:ext cx="4038600" cy="2209799"/>
          </a:xfrm>
          <a:prstGeom prst="rect">
            <a:avLst/>
          </a:prstGeom>
          <a:solidFill>
            <a:schemeClr val="bg1">
              <a:alpha val="48000"/>
            </a:schemeClr>
          </a:solidFill>
          <a:ln w="6350">
            <a:solidFill>
              <a:schemeClr val="tx1">
                <a:lumMod val="50000"/>
                <a:lumOff val="50000"/>
                <a:alpha val="76000"/>
              </a:schemeClr>
            </a:solidFill>
            <a:miter lim="800000"/>
            <a:headEnd/>
            <a:tailEnd/>
          </a:ln>
          <a:effectLst/>
        </p:spPr>
        <p:txBody>
          <a:bodyPr wrap="none" anchor="ctr"/>
          <a:lstStyle/>
          <a:p>
            <a:pPr>
              <a:lnSpc>
                <a:spcPct val="80000"/>
              </a:lnSpc>
              <a:defRPr/>
            </a:pPr>
            <a:r>
              <a:rPr lang="en-GB" sz="2800" dirty="0">
                <a:solidFill>
                  <a:srgbClr val="0000FF"/>
                </a:solidFill>
                <a:latin typeface="Times New Roman" panose="02020603050405020304" pitchFamily="18" charset="0"/>
                <a:cs typeface="Times New Roman" panose="02020603050405020304" pitchFamily="18" charset="0"/>
              </a:rPr>
              <a:t>while (myReader.Read())</a:t>
            </a:r>
            <a:endParaRPr lang="en-US" sz="2800" dirty="0">
              <a:solidFill>
                <a:srgbClr val="0000FF"/>
              </a:solidFill>
              <a:latin typeface="Times New Roman" panose="02020603050405020304" pitchFamily="18" charset="0"/>
              <a:cs typeface="Times New Roman" panose="02020603050405020304" pitchFamily="18" charset="0"/>
            </a:endParaRPr>
          </a:p>
          <a:p>
            <a:pPr>
              <a:lnSpc>
                <a:spcPct val="80000"/>
              </a:lnSpc>
              <a:defRPr/>
            </a:pPr>
            <a:r>
              <a:rPr lang="en-GB" sz="2800" dirty="0">
                <a:solidFill>
                  <a:srgbClr val="0000FF"/>
                </a:solidFill>
                <a:latin typeface="Times New Roman" panose="02020603050405020304" pitchFamily="18" charset="0"/>
                <a:cs typeface="Times New Roman" panose="02020603050405020304" pitchFamily="18" charset="0"/>
              </a:rPr>
              <a:t>{</a:t>
            </a:r>
          </a:p>
          <a:p>
            <a:pPr>
              <a:lnSpc>
                <a:spcPct val="80000"/>
              </a:lnSpc>
              <a:defRPr/>
            </a:pPr>
            <a:r>
              <a:rPr lang="en-GB" sz="2800" dirty="0">
                <a:solidFill>
                  <a:srgbClr val="0000FF"/>
                </a:solidFill>
                <a:latin typeface="Times New Roman" panose="02020603050405020304" pitchFamily="18" charset="0"/>
                <a:cs typeface="Times New Roman" panose="02020603050405020304" pitchFamily="18" charset="0"/>
              </a:rPr>
              <a:t>  str += myReader[1];</a:t>
            </a:r>
          </a:p>
          <a:p>
            <a:pPr>
              <a:lnSpc>
                <a:spcPct val="80000"/>
              </a:lnSpc>
              <a:defRPr/>
            </a:pPr>
            <a:r>
              <a:rPr lang="en-GB" sz="2800" dirty="0">
                <a:solidFill>
                  <a:srgbClr val="0000FF"/>
                </a:solidFill>
                <a:latin typeface="Times New Roman" panose="02020603050405020304" pitchFamily="18" charset="0"/>
                <a:cs typeface="Times New Roman" panose="02020603050405020304" pitchFamily="18" charset="0"/>
              </a:rPr>
              <a:t>  str += myReader["field"];</a:t>
            </a:r>
          </a:p>
          <a:p>
            <a:pPr>
              <a:lnSpc>
                <a:spcPct val="80000"/>
              </a:lnSpc>
              <a:defRPr/>
            </a:pPr>
            <a:r>
              <a:rPr lang="en-GB" sz="2800">
                <a:solidFill>
                  <a:srgbClr val="0000FF"/>
                </a:solidFill>
                <a:latin typeface="Times New Roman" panose="02020603050405020304" pitchFamily="18" charset="0"/>
                <a:cs typeface="Times New Roman" panose="02020603050405020304" pitchFamily="18" charset="0"/>
              </a:rPr>
              <a:t>}</a:t>
            </a:r>
            <a:endParaRPr lang="en-GB" sz="28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6375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Ứng dụng 3 tầng</a:t>
            </a:r>
          </a:p>
        </p:txBody>
      </p:sp>
      <p:sp>
        <p:nvSpPr>
          <p:cNvPr id="3" name="Content Placeholder 2"/>
          <p:cNvSpPr>
            <a:spLocks noGrp="1"/>
          </p:cNvSpPr>
          <p:nvPr>
            <p:ph idx="1"/>
          </p:nvPr>
        </p:nvSpPr>
        <p:spPr>
          <a:xfrm>
            <a:off x="457200" y="1628311"/>
            <a:ext cx="4497156" cy="3591658"/>
          </a:xfrm>
        </p:spPr>
        <p:txBody>
          <a:bodyPr>
            <a:noAutofit/>
          </a:bodyPr>
          <a:lstStyle/>
          <a:p>
            <a:pPr algn="just">
              <a:lnSpc>
                <a:spcPct val="90000"/>
              </a:lnSpc>
              <a:spcBef>
                <a:spcPts val="0"/>
              </a:spcBef>
            </a:pPr>
            <a:r>
              <a:rPr lang="en-US" sz="2800" b="1"/>
              <a:t>Tầng truy cập DL: </a:t>
            </a:r>
            <a:r>
              <a:rPr lang="en-US" sz="2800"/>
              <a:t>thực hiện kết nối, truy vấn, cập nhật trực tiếp cơ sở dữ liệu, (là lớp gần nhất với CSDL - có thể có mô tả dữ liệu)</a:t>
            </a:r>
          </a:p>
          <a:p>
            <a:pPr algn="just">
              <a:lnSpc>
                <a:spcPct val="90000"/>
              </a:lnSpc>
              <a:spcBef>
                <a:spcPts val="0"/>
              </a:spcBef>
            </a:pPr>
            <a:r>
              <a:rPr lang="en-US" sz="2800" b="1"/>
              <a:t>Tầng tác nghiệp</a:t>
            </a:r>
            <a:r>
              <a:rPr lang="en-US" sz="2800"/>
              <a:t>: Mô tả cụ thể xử lý dữ liệu, chứa tất cả các logic của chương trình. Bất cứ khi nào người dùng muốn cập nhật các logic của chương trình chỉ cần cập nhật lớp này.</a:t>
            </a:r>
            <a:r>
              <a:rPr lang="en-US" sz="2800" b="1"/>
              <a:t> </a:t>
            </a:r>
            <a:endParaRPr lang="en-US" sz="2800"/>
          </a:p>
        </p:txBody>
      </p:sp>
      <p:grpSp>
        <p:nvGrpSpPr>
          <p:cNvPr id="4" name="Group 58389"/>
          <p:cNvGrpSpPr>
            <a:grpSpLocks/>
          </p:cNvGrpSpPr>
          <p:nvPr/>
        </p:nvGrpSpPr>
        <p:grpSpPr bwMode="auto">
          <a:xfrm>
            <a:off x="4954356" y="1736540"/>
            <a:ext cx="3884844" cy="4130859"/>
            <a:chOff x="0" y="0"/>
            <a:chExt cx="4833" cy="6922"/>
          </a:xfrm>
        </p:grpSpPr>
        <p:sp>
          <p:nvSpPr>
            <p:cNvPr id="5" name="AutoShape 6380"/>
            <p:cNvSpPr>
              <a:spLocks noChangeArrowheads="1"/>
            </p:cNvSpPr>
            <p:nvPr/>
          </p:nvSpPr>
          <p:spPr bwMode="auto">
            <a:xfrm>
              <a:off x="892" y="413"/>
              <a:ext cx="3304" cy="1262"/>
            </a:xfrm>
            <a:prstGeom prst="cube">
              <a:avLst>
                <a:gd name="adj" fmla="val 25000"/>
              </a:avLst>
            </a:prstGeom>
            <a:solidFill>
              <a:srgbClr val="C6D9F1"/>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eaLnBrk="0" hangingPunct="0"/>
              <a:r>
                <a:rPr lang="en-US" sz="1425">
                  <a:latin typeface="Arial" panose="020B0604020202020204" pitchFamily="34" charset="0"/>
                  <a:ea typeface="Calibri" panose="020F0502020204030204" pitchFamily="34" charset="0"/>
                  <a:cs typeface="Times New Roman" panose="02020603050405020304" pitchFamily="18" charset="0"/>
                </a:rPr>
                <a:t>Tầng giao diện người dùng</a:t>
              </a:r>
            </a:p>
            <a:p>
              <a:pPr algn="ctr" defTabSz="685800" eaLnBrk="0" hangingPunct="0"/>
              <a:r>
                <a:rPr lang="en-US" sz="1425">
                  <a:latin typeface="Arial" panose="020B0604020202020204" pitchFamily="34" charset="0"/>
                  <a:cs typeface="Times New Roman" panose="02020603050405020304" pitchFamily="18" charset="0"/>
                </a:rPr>
                <a:t>UI</a:t>
              </a:r>
              <a:endParaRPr lang="en-US" sz="1425">
                <a:latin typeface="Arial" panose="020B0604020202020204" pitchFamily="34" charset="0"/>
              </a:endParaRPr>
            </a:p>
          </p:txBody>
        </p:sp>
        <p:sp>
          <p:nvSpPr>
            <p:cNvPr id="6" name="AutoShape 6381"/>
            <p:cNvSpPr>
              <a:spLocks noChangeArrowheads="1"/>
            </p:cNvSpPr>
            <p:nvPr/>
          </p:nvSpPr>
          <p:spPr bwMode="auto">
            <a:xfrm>
              <a:off x="892" y="2103"/>
              <a:ext cx="3229" cy="1263"/>
            </a:xfrm>
            <a:prstGeom prst="cube">
              <a:avLst>
                <a:gd name="adj" fmla="val 25000"/>
              </a:avLst>
            </a:prstGeom>
            <a:solidFill>
              <a:srgbClr val="C6D9F1"/>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eaLnBrk="0" hangingPunct="0"/>
              <a:r>
                <a:rPr lang="en-US" sz="1650">
                  <a:latin typeface="Arial" panose="020B0604020202020204" pitchFamily="34" charset="0"/>
                  <a:ea typeface="Calibri" panose="020F0502020204030204" pitchFamily="34" charset="0"/>
                  <a:cs typeface="Times New Roman" panose="02020603050405020304" pitchFamily="18" charset="0"/>
                </a:rPr>
                <a:t>Tầng tác nghiệp</a:t>
              </a:r>
            </a:p>
            <a:p>
              <a:pPr algn="ctr" defTabSz="685800" eaLnBrk="0" hangingPunct="0"/>
              <a:r>
                <a:rPr lang="en-US" sz="1650">
                  <a:latin typeface="Arial" panose="020B0604020202020204" pitchFamily="34" charset="0"/>
                  <a:cs typeface="Times New Roman" panose="02020603050405020304" pitchFamily="18" charset="0"/>
                </a:rPr>
                <a:t>BUL</a:t>
              </a:r>
              <a:endParaRPr lang="en-US" sz="1650">
                <a:latin typeface="Arial" panose="020B0604020202020204" pitchFamily="34" charset="0"/>
              </a:endParaRPr>
            </a:p>
          </p:txBody>
        </p:sp>
        <p:sp>
          <p:nvSpPr>
            <p:cNvPr id="7" name="AutoShape 6382"/>
            <p:cNvSpPr>
              <a:spLocks noChangeArrowheads="1"/>
            </p:cNvSpPr>
            <p:nvPr/>
          </p:nvSpPr>
          <p:spPr bwMode="auto">
            <a:xfrm>
              <a:off x="913" y="3730"/>
              <a:ext cx="3144" cy="1469"/>
            </a:xfrm>
            <a:prstGeom prst="cube">
              <a:avLst>
                <a:gd name="adj" fmla="val 25000"/>
              </a:avLst>
            </a:prstGeom>
            <a:solidFill>
              <a:srgbClr val="C6D9F1"/>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eaLnBrk="0" hangingPunct="0"/>
              <a:r>
                <a:rPr lang="en-US" sz="1650">
                  <a:latin typeface="Arial" panose="020B0604020202020204" pitchFamily="34" charset="0"/>
                  <a:ea typeface="Calibri" panose="020F0502020204030204" pitchFamily="34" charset="0"/>
                  <a:cs typeface="Times New Roman" panose="02020603050405020304" pitchFamily="18" charset="0"/>
                </a:rPr>
                <a:t>Tầng truy cập dữ liệu</a:t>
              </a:r>
            </a:p>
            <a:p>
              <a:pPr algn="ctr" defTabSz="685800" eaLnBrk="0" hangingPunct="0"/>
              <a:r>
                <a:rPr lang="en-US" sz="1650">
                  <a:latin typeface="Arial" panose="020B0604020202020204" pitchFamily="34" charset="0"/>
                  <a:cs typeface="Times New Roman" panose="02020603050405020304" pitchFamily="18" charset="0"/>
                </a:rPr>
                <a:t>DAL</a:t>
              </a:r>
              <a:endParaRPr lang="en-US" sz="1650">
                <a:latin typeface="Arial" panose="020B0604020202020204" pitchFamily="34" charset="0"/>
              </a:endParaRPr>
            </a:p>
          </p:txBody>
        </p:sp>
        <p:sp>
          <p:nvSpPr>
            <p:cNvPr id="8" name="AutoShape 6383"/>
            <p:cNvSpPr>
              <a:spLocks noChangeArrowheads="1"/>
            </p:cNvSpPr>
            <p:nvPr/>
          </p:nvSpPr>
          <p:spPr bwMode="auto">
            <a:xfrm>
              <a:off x="1464" y="5563"/>
              <a:ext cx="2159" cy="1359"/>
            </a:xfrm>
            <a:prstGeom prst="can">
              <a:avLst>
                <a:gd name="adj" fmla="val 25000"/>
              </a:avLst>
            </a:prstGeom>
            <a:solidFill>
              <a:srgbClr val="C6D9F1"/>
            </a:solidFill>
            <a:ln w="9525">
              <a:solidFill>
                <a:srgbClr val="000000"/>
              </a:solidFill>
              <a:round/>
              <a:headEnd/>
              <a:tailEnd/>
            </a:ln>
          </p:spPr>
          <p:txBody>
            <a:bodyPr vert="horz" wrap="square" lIns="68580" tIns="34290" rIns="68580" bIns="34290" numCol="1" anchor="t" anchorCtr="0" compatLnSpc="1">
              <a:prstTxWarp prst="textNoShape">
                <a:avLst/>
              </a:prstTxWarp>
            </a:bodyPr>
            <a:lstStyle/>
            <a:p>
              <a:pPr algn="ctr" defTabSz="685800" eaLnBrk="0" hangingPunct="0"/>
              <a:r>
                <a:rPr lang="en-US" sz="1650">
                  <a:latin typeface="Arial" panose="020B0604020202020204" pitchFamily="34" charset="0"/>
                  <a:ea typeface="Calibri" panose="020F0502020204030204" pitchFamily="34" charset="0"/>
                  <a:cs typeface="Times New Roman" panose="02020603050405020304" pitchFamily="18" charset="0"/>
                </a:rPr>
                <a:t>Cơ sở dữ liệu</a:t>
              </a:r>
              <a:endParaRPr lang="en-US" sz="1650">
                <a:latin typeface="Arial" panose="020B0604020202020204" pitchFamily="34" charset="0"/>
              </a:endParaRPr>
            </a:p>
          </p:txBody>
        </p:sp>
        <p:sp>
          <p:nvSpPr>
            <p:cNvPr id="9" name="Rectangle 202"/>
            <p:cNvSpPr>
              <a:spLocks noChangeArrowheads="1"/>
            </p:cNvSpPr>
            <p:nvPr/>
          </p:nvSpPr>
          <p:spPr bwMode="auto">
            <a:xfrm>
              <a:off x="0" y="0"/>
              <a:ext cx="4833" cy="6922"/>
            </a:xfrm>
            <a:prstGeom prst="rect">
              <a:avLst/>
            </a:prstGeom>
            <a:noFill/>
            <a:ln w="9525">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60398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Ứng dụng 3 tầng</a:t>
            </a:r>
          </a:p>
        </p:txBody>
      </p:sp>
      <p:sp>
        <p:nvSpPr>
          <p:cNvPr id="3" name="Content Placeholder 2"/>
          <p:cNvSpPr>
            <a:spLocks noGrp="1"/>
          </p:cNvSpPr>
          <p:nvPr>
            <p:ph idx="1"/>
          </p:nvPr>
        </p:nvSpPr>
        <p:spPr>
          <a:xfrm>
            <a:off x="457200" y="1628311"/>
            <a:ext cx="4497156" cy="3591658"/>
          </a:xfrm>
        </p:spPr>
        <p:txBody>
          <a:bodyPr>
            <a:noAutofit/>
          </a:bodyPr>
          <a:lstStyle/>
          <a:p>
            <a:r>
              <a:rPr lang="en-US" sz="2800" b="1"/>
              <a:t>Tầng giao diện: </a:t>
            </a:r>
            <a:r>
              <a:rPr lang="en-US" sz="2800"/>
              <a:t>đảm nhiệm tương tác với người sử dụng</a:t>
            </a:r>
          </a:p>
          <a:p>
            <a:pPr>
              <a:buNone/>
            </a:pPr>
            <a:r>
              <a:rPr lang="en-US" sz="2800"/>
              <a:t>	Chú ý: Nên tạo mỗi layer là 1 project</a:t>
            </a:r>
          </a:p>
        </p:txBody>
      </p:sp>
      <p:grpSp>
        <p:nvGrpSpPr>
          <p:cNvPr id="4" name="Group 58389"/>
          <p:cNvGrpSpPr>
            <a:grpSpLocks/>
          </p:cNvGrpSpPr>
          <p:nvPr/>
        </p:nvGrpSpPr>
        <p:grpSpPr bwMode="auto">
          <a:xfrm>
            <a:off x="4954356" y="1736540"/>
            <a:ext cx="3884844" cy="4130859"/>
            <a:chOff x="0" y="0"/>
            <a:chExt cx="4833" cy="6922"/>
          </a:xfrm>
        </p:grpSpPr>
        <p:sp>
          <p:nvSpPr>
            <p:cNvPr id="5" name="AutoShape 6380"/>
            <p:cNvSpPr>
              <a:spLocks noChangeArrowheads="1"/>
            </p:cNvSpPr>
            <p:nvPr/>
          </p:nvSpPr>
          <p:spPr bwMode="auto">
            <a:xfrm>
              <a:off x="892" y="413"/>
              <a:ext cx="3304" cy="1262"/>
            </a:xfrm>
            <a:prstGeom prst="cube">
              <a:avLst>
                <a:gd name="adj" fmla="val 25000"/>
              </a:avLst>
            </a:prstGeom>
            <a:solidFill>
              <a:srgbClr val="C6D9F1"/>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eaLnBrk="0" hangingPunct="0"/>
              <a:r>
                <a:rPr lang="en-US" sz="1425">
                  <a:latin typeface="Arial" panose="020B0604020202020204" pitchFamily="34" charset="0"/>
                  <a:ea typeface="Calibri" panose="020F0502020204030204" pitchFamily="34" charset="0"/>
                  <a:cs typeface="Times New Roman" panose="02020603050405020304" pitchFamily="18" charset="0"/>
                </a:rPr>
                <a:t>Tầng giao diện người dùng</a:t>
              </a:r>
            </a:p>
            <a:p>
              <a:pPr algn="ctr" defTabSz="685800" eaLnBrk="0" hangingPunct="0"/>
              <a:r>
                <a:rPr lang="en-US" sz="1425">
                  <a:latin typeface="Arial" panose="020B0604020202020204" pitchFamily="34" charset="0"/>
                  <a:cs typeface="Times New Roman" panose="02020603050405020304" pitchFamily="18" charset="0"/>
                </a:rPr>
                <a:t>UI</a:t>
              </a:r>
              <a:endParaRPr lang="en-US" sz="1425">
                <a:latin typeface="Arial" panose="020B0604020202020204" pitchFamily="34" charset="0"/>
              </a:endParaRPr>
            </a:p>
          </p:txBody>
        </p:sp>
        <p:sp>
          <p:nvSpPr>
            <p:cNvPr id="6" name="AutoShape 6381"/>
            <p:cNvSpPr>
              <a:spLocks noChangeArrowheads="1"/>
            </p:cNvSpPr>
            <p:nvPr/>
          </p:nvSpPr>
          <p:spPr bwMode="auto">
            <a:xfrm>
              <a:off x="892" y="2103"/>
              <a:ext cx="3229" cy="1263"/>
            </a:xfrm>
            <a:prstGeom prst="cube">
              <a:avLst>
                <a:gd name="adj" fmla="val 25000"/>
              </a:avLst>
            </a:prstGeom>
            <a:solidFill>
              <a:srgbClr val="C6D9F1"/>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eaLnBrk="0" hangingPunct="0"/>
              <a:r>
                <a:rPr lang="en-US" sz="1650">
                  <a:latin typeface="Arial" panose="020B0604020202020204" pitchFamily="34" charset="0"/>
                  <a:ea typeface="Calibri" panose="020F0502020204030204" pitchFamily="34" charset="0"/>
                  <a:cs typeface="Times New Roman" panose="02020603050405020304" pitchFamily="18" charset="0"/>
                </a:rPr>
                <a:t>Tầng tác nghiệp</a:t>
              </a:r>
            </a:p>
            <a:p>
              <a:pPr algn="ctr" defTabSz="685800" eaLnBrk="0" hangingPunct="0"/>
              <a:r>
                <a:rPr lang="en-US" sz="1650">
                  <a:latin typeface="Arial" panose="020B0604020202020204" pitchFamily="34" charset="0"/>
                  <a:cs typeface="Times New Roman" panose="02020603050405020304" pitchFamily="18" charset="0"/>
                </a:rPr>
                <a:t>BUL</a:t>
              </a:r>
              <a:endParaRPr lang="en-US" sz="1650">
                <a:latin typeface="Arial" panose="020B0604020202020204" pitchFamily="34" charset="0"/>
              </a:endParaRPr>
            </a:p>
          </p:txBody>
        </p:sp>
        <p:sp>
          <p:nvSpPr>
            <p:cNvPr id="7" name="AutoShape 6382"/>
            <p:cNvSpPr>
              <a:spLocks noChangeArrowheads="1"/>
            </p:cNvSpPr>
            <p:nvPr/>
          </p:nvSpPr>
          <p:spPr bwMode="auto">
            <a:xfrm>
              <a:off x="913" y="3730"/>
              <a:ext cx="3144" cy="1469"/>
            </a:xfrm>
            <a:prstGeom prst="cube">
              <a:avLst>
                <a:gd name="adj" fmla="val 25000"/>
              </a:avLst>
            </a:prstGeom>
            <a:solidFill>
              <a:srgbClr val="C6D9F1"/>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eaLnBrk="0" hangingPunct="0"/>
              <a:r>
                <a:rPr lang="en-US" sz="1650">
                  <a:latin typeface="Arial" panose="020B0604020202020204" pitchFamily="34" charset="0"/>
                  <a:ea typeface="Calibri" panose="020F0502020204030204" pitchFamily="34" charset="0"/>
                  <a:cs typeface="Times New Roman" panose="02020603050405020304" pitchFamily="18" charset="0"/>
                </a:rPr>
                <a:t>Tầng truy cập dữ liệu</a:t>
              </a:r>
            </a:p>
            <a:p>
              <a:pPr algn="ctr" defTabSz="685800" eaLnBrk="0" hangingPunct="0"/>
              <a:r>
                <a:rPr lang="en-US" sz="1650">
                  <a:latin typeface="Arial" panose="020B0604020202020204" pitchFamily="34" charset="0"/>
                  <a:cs typeface="Times New Roman" panose="02020603050405020304" pitchFamily="18" charset="0"/>
                </a:rPr>
                <a:t>DAL</a:t>
              </a:r>
              <a:endParaRPr lang="en-US" sz="1650">
                <a:latin typeface="Arial" panose="020B0604020202020204" pitchFamily="34" charset="0"/>
              </a:endParaRPr>
            </a:p>
          </p:txBody>
        </p:sp>
        <p:sp>
          <p:nvSpPr>
            <p:cNvPr id="8" name="AutoShape 6383"/>
            <p:cNvSpPr>
              <a:spLocks noChangeArrowheads="1"/>
            </p:cNvSpPr>
            <p:nvPr/>
          </p:nvSpPr>
          <p:spPr bwMode="auto">
            <a:xfrm>
              <a:off x="1464" y="5563"/>
              <a:ext cx="2159" cy="1359"/>
            </a:xfrm>
            <a:prstGeom prst="can">
              <a:avLst>
                <a:gd name="adj" fmla="val 25000"/>
              </a:avLst>
            </a:prstGeom>
            <a:solidFill>
              <a:srgbClr val="C6D9F1"/>
            </a:solidFill>
            <a:ln w="9525">
              <a:solidFill>
                <a:srgbClr val="000000"/>
              </a:solidFill>
              <a:round/>
              <a:headEnd/>
              <a:tailEnd/>
            </a:ln>
          </p:spPr>
          <p:txBody>
            <a:bodyPr vert="horz" wrap="square" lIns="68580" tIns="34290" rIns="68580" bIns="34290" numCol="1" anchor="t" anchorCtr="0" compatLnSpc="1">
              <a:prstTxWarp prst="textNoShape">
                <a:avLst/>
              </a:prstTxWarp>
            </a:bodyPr>
            <a:lstStyle/>
            <a:p>
              <a:pPr algn="ctr" defTabSz="685800" eaLnBrk="0" hangingPunct="0"/>
              <a:r>
                <a:rPr lang="en-US" sz="1650">
                  <a:latin typeface="Arial" panose="020B0604020202020204" pitchFamily="34" charset="0"/>
                  <a:ea typeface="Calibri" panose="020F0502020204030204" pitchFamily="34" charset="0"/>
                  <a:cs typeface="Times New Roman" panose="02020603050405020304" pitchFamily="18" charset="0"/>
                </a:rPr>
                <a:t>Cơ sở dữ liệu</a:t>
              </a:r>
              <a:endParaRPr lang="en-US" sz="1650">
                <a:latin typeface="Arial" panose="020B0604020202020204" pitchFamily="34" charset="0"/>
              </a:endParaRPr>
            </a:p>
          </p:txBody>
        </p:sp>
        <p:sp>
          <p:nvSpPr>
            <p:cNvPr id="9" name="Rectangle 202"/>
            <p:cNvSpPr>
              <a:spLocks noChangeArrowheads="1"/>
            </p:cNvSpPr>
            <p:nvPr/>
          </p:nvSpPr>
          <p:spPr bwMode="auto">
            <a:xfrm>
              <a:off x="0" y="0"/>
              <a:ext cx="4833" cy="6922"/>
            </a:xfrm>
            <a:prstGeom prst="rect">
              <a:avLst/>
            </a:prstGeom>
            <a:noFill/>
            <a:ln w="9525">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09288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Nội</a:t>
            </a:r>
            <a:r>
              <a:rPr lang="en-US"/>
              <a:t> dung</a:t>
            </a:r>
          </a:p>
        </p:txBody>
      </p:sp>
      <p:sp>
        <p:nvSpPr>
          <p:cNvPr id="7" name="Rectangle 10"/>
          <p:cNvSpPr>
            <a:spLocks noGrp="1" noChangeArrowheads="1"/>
          </p:cNvSpPr>
          <p:nvPr>
            <p:ph idx="1"/>
          </p:nvPr>
        </p:nvSpPr>
        <p:spPr>
          <a:xfrm>
            <a:off x="457200" y="1600200"/>
            <a:ext cx="8458200" cy="4525963"/>
          </a:xfrm>
        </p:spPr>
        <p:txBody>
          <a:bodyPr/>
          <a:lstStyle/>
          <a:p>
            <a:pPr marL="0" indent="0">
              <a:buNone/>
            </a:pPr>
            <a:r>
              <a:rPr lang="en-US" sz="3200"/>
              <a:t>1. </a:t>
            </a:r>
            <a:r>
              <a:rPr lang="en-US"/>
              <a:t>Giới thiệu về ADO.NET</a:t>
            </a:r>
          </a:p>
          <a:p>
            <a:pPr marL="0" indent="0">
              <a:buNone/>
            </a:pPr>
            <a:r>
              <a:rPr lang="en-US"/>
              <a:t>2. Các thành phần của ADO.NET</a:t>
            </a:r>
          </a:p>
          <a:p>
            <a:pPr marL="0" indent="0">
              <a:buNone/>
            </a:pPr>
            <a:r>
              <a:rPr lang="en-US"/>
              <a:t>3. Thao tác với dữ liệu bằng kiến trúc kết nối</a:t>
            </a:r>
          </a:p>
          <a:p>
            <a:pPr marL="465138" indent="-465138">
              <a:buNone/>
            </a:pPr>
            <a:r>
              <a:rPr lang="en-US"/>
              <a:t>4. Mô hình 3 tầng</a:t>
            </a:r>
          </a:p>
        </p:txBody>
      </p:sp>
      <p:sp>
        <p:nvSpPr>
          <p:cNvPr id="6"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2</a:t>
            </a:fld>
            <a:endParaRPr lang="vi-VN"/>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Ứng dụng 3 tầng</a:t>
            </a:r>
          </a:p>
        </p:txBody>
      </p:sp>
      <p:grpSp>
        <p:nvGrpSpPr>
          <p:cNvPr id="4" name="Group 58389"/>
          <p:cNvGrpSpPr>
            <a:grpSpLocks/>
          </p:cNvGrpSpPr>
          <p:nvPr/>
        </p:nvGrpSpPr>
        <p:grpSpPr bwMode="auto">
          <a:xfrm>
            <a:off x="1752600" y="1752600"/>
            <a:ext cx="2938971" cy="4299212"/>
            <a:chOff x="892" y="413"/>
            <a:chExt cx="3304" cy="6509"/>
          </a:xfrm>
        </p:grpSpPr>
        <p:sp>
          <p:nvSpPr>
            <p:cNvPr id="5" name="AutoShape 6380"/>
            <p:cNvSpPr>
              <a:spLocks noChangeArrowheads="1"/>
            </p:cNvSpPr>
            <p:nvPr/>
          </p:nvSpPr>
          <p:spPr bwMode="auto">
            <a:xfrm>
              <a:off x="892" y="413"/>
              <a:ext cx="3304" cy="1262"/>
            </a:xfrm>
            <a:prstGeom prst="cube">
              <a:avLst>
                <a:gd name="adj" fmla="val 25000"/>
              </a:avLst>
            </a:prstGeom>
            <a:solidFill>
              <a:srgbClr val="C6D9F1"/>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eaLnBrk="0" hangingPunct="0"/>
              <a:r>
                <a:rPr lang="en-US" sz="1425">
                  <a:latin typeface="Arial" panose="020B0604020202020204" pitchFamily="34" charset="0"/>
                  <a:ea typeface="Calibri" panose="020F0502020204030204" pitchFamily="34" charset="0"/>
                  <a:cs typeface="Times New Roman" panose="02020603050405020304" pitchFamily="18" charset="0"/>
                </a:rPr>
                <a:t>Tầng giao diện người dùng</a:t>
              </a:r>
            </a:p>
            <a:p>
              <a:pPr algn="ctr" defTabSz="685800" eaLnBrk="0" hangingPunct="0"/>
              <a:r>
                <a:rPr lang="en-US" sz="1425">
                  <a:latin typeface="Arial" panose="020B0604020202020204" pitchFamily="34" charset="0"/>
                  <a:cs typeface="Times New Roman" panose="02020603050405020304" pitchFamily="18" charset="0"/>
                </a:rPr>
                <a:t>UI (User Interface Layer)</a:t>
              </a:r>
              <a:endParaRPr lang="en-US" sz="1425">
                <a:latin typeface="Arial" panose="020B0604020202020204" pitchFamily="34" charset="0"/>
              </a:endParaRPr>
            </a:p>
          </p:txBody>
        </p:sp>
        <p:sp>
          <p:nvSpPr>
            <p:cNvPr id="6" name="AutoShape 6381"/>
            <p:cNvSpPr>
              <a:spLocks noChangeArrowheads="1"/>
            </p:cNvSpPr>
            <p:nvPr/>
          </p:nvSpPr>
          <p:spPr bwMode="auto">
            <a:xfrm>
              <a:off x="892" y="2103"/>
              <a:ext cx="3229" cy="1263"/>
            </a:xfrm>
            <a:prstGeom prst="cube">
              <a:avLst>
                <a:gd name="adj" fmla="val 25000"/>
              </a:avLst>
            </a:prstGeom>
            <a:solidFill>
              <a:srgbClr val="C6D9F1"/>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eaLnBrk="0" hangingPunct="0"/>
              <a:r>
                <a:rPr lang="en-US" sz="1650">
                  <a:latin typeface="Arial" panose="020B0604020202020204" pitchFamily="34" charset="0"/>
                  <a:ea typeface="Calibri" panose="020F0502020204030204" pitchFamily="34" charset="0"/>
                  <a:cs typeface="Times New Roman" panose="02020603050405020304" pitchFamily="18" charset="0"/>
                </a:rPr>
                <a:t>Tầng tác nghiệp</a:t>
              </a:r>
            </a:p>
            <a:p>
              <a:pPr algn="ctr" defTabSz="685800" eaLnBrk="0" hangingPunct="0"/>
              <a:r>
                <a:rPr lang="en-US" sz="1650">
                  <a:latin typeface="Arial" panose="020B0604020202020204" pitchFamily="34" charset="0"/>
                  <a:cs typeface="Times New Roman" panose="02020603050405020304" pitchFamily="18" charset="0"/>
                </a:rPr>
                <a:t>BUL (Bussiness Layer)</a:t>
              </a:r>
              <a:endParaRPr lang="en-US" sz="1650">
                <a:latin typeface="Arial" panose="020B0604020202020204" pitchFamily="34" charset="0"/>
              </a:endParaRPr>
            </a:p>
          </p:txBody>
        </p:sp>
        <p:sp>
          <p:nvSpPr>
            <p:cNvPr id="7" name="AutoShape 6382"/>
            <p:cNvSpPr>
              <a:spLocks noChangeArrowheads="1"/>
            </p:cNvSpPr>
            <p:nvPr/>
          </p:nvSpPr>
          <p:spPr bwMode="auto">
            <a:xfrm>
              <a:off x="913" y="3730"/>
              <a:ext cx="3144" cy="1469"/>
            </a:xfrm>
            <a:prstGeom prst="cube">
              <a:avLst>
                <a:gd name="adj" fmla="val 25000"/>
              </a:avLst>
            </a:prstGeom>
            <a:solidFill>
              <a:srgbClr val="C6D9F1"/>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eaLnBrk="0" hangingPunct="0"/>
              <a:r>
                <a:rPr lang="en-US" sz="1650">
                  <a:latin typeface="Arial" panose="020B0604020202020204" pitchFamily="34" charset="0"/>
                  <a:ea typeface="Calibri" panose="020F0502020204030204" pitchFamily="34" charset="0"/>
                  <a:cs typeface="Times New Roman" panose="02020603050405020304" pitchFamily="18" charset="0"/>
                </a:rPr>
                <a:t>Tầng truy cập dữ liệu</a:t>
              </a:r>
            </a:p>
            <a:p>
              <a:pPr algn="ctr" defTabSz="685800" eaLnBrk="0" hangingPunct="0"/>
              <a:r>
                <a:rPr lang="en-US" sz="1650">
                  <a:latin typeface="Arial" panose="020B0604020202020204" pitchFamily="34" charset="0"/>
                  <a:cs typeface="Times New Roman" panose="02020603050405020304" pitchFamily="18" charset="0"/>
                </a:rPr>
                <a:t>DAL (Data Access Layer)</a:t>
              </a:r>
              <a:endParaRPr lang="en-US" sz="1650">
                <a:latin typeface="Arial" panose="020B0604020202020204" pitchFamily="34" charset="0"/>
              </a:endParaRPr>
            </a:p>
          </p:txBody>
        </p:sp>
        <p:sp>
          <p:nvSpPr>
            <p:cNvPr id="8" name="AutoShape 6383"/>
            <p:cNvSpPr>
              <a:spLocks noChangeArrowheads="1"/>
            </p:cNvSpPr>
            <p:nvPr/>
          </p:nvSpPr>
          <p:spPr bwMode="auto">
            <a:xfrm>
              <a:off x="1464" y="5563"/>
              <a:ext cx="2159" cy="1359"/>
            </a:xfrm>
            <a:prstGeom prst="can">
              <a:avLst>
                <a:gd name="adj" fmla="val 25000"/>
              </a:avLst>
            </a:prstGeom>
            <a:solidFill>
              <a:srgbClr val="C6D9F1"/>
            </a:solidFill>
            <a:ln w="9525">
              <a:solidFill>
                <a:srgbClr val="000000"/>
              </a:solidFill>
              <a:round/>
              <a:headEnd/>
              <a:tailEnd/>
            </a:ln>
          </p:spPr>
          <p:txBody>
            <a:bodyPr vert="horz" wrap="square" lIns="68580" tIns="34290" rIns="68580" bIns="34290" numCol="1" anchor="t" anchorCtr="0" compatLnSpc="1">
              <a:prstTxWarp prst="textNoShape">
                <a:avLst/>
              </a:prstTxWarp>
            </a:bodyPr>
            <a:lstStyle/>
            <a:p>
              <a:pPr algn="ctr" defTabSz="685800" eaLnBrk="0" hangingPunct="0"/>
              <a:r>
                <a:rPr lang="en-US" sz="1650">
                  <a:latin typeface="Arial" panose="020B0604020202020204" pitchFamily="34" charset="0"/>
                  <a:ea typeface="Calibri" panose="020F0502020204030204" pitchFamily="34" charset="0"/>
                  <a:cs typeface="Times New Roman" panose="02020603050405020304" pitchFamily="18" charset="0"/>
                </a:rPr>
                <a:t>Cơ sở dữ liệu</a:t>
              </a:r>
              <a:endParaRPr lang="en-US" sz="1650">
                <a:latin typeface="Arial" panose="020B0604020202020204" pitchFamily="34" charset="0"/>
              </a:endParaRPr>
            </a:p>
          </p:txBody>
        </p:sp>
      </p:grpSp>
      <p:sp>
        <p:nvSpPr>
          <p:cNvPr id="11" name="AutoShape 6382"/>
          <p:cNvSpPr>
            <a:spLocks noChangeArrowheads="1"/>
          </p:cNvSpPr>
          <p:nvPr/>
        </p:nvSpPr>
        <p:spPr bwMode="auto">
          <a:xfrm>
            <a:off x="5715000" y="3124200"/>
            <a:ext cx="2796648" cy="970279"/>
          </a:xfrm>
          <a:prstGeom prst="cube">
            <a:avLst>
              <a:gd name="adj" fmla="val 25000"/>
            </a:avLst>
          </a:prstGeom>
          <a:solidFill>
            <a:srgbClr val="C6D9F1"/>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eaLnBrk="0" hangingPunct="0"/>
            <a:r>
              <a:rPr lang="en-US" sz="1650">
                <a:latin typeface="Arial" panose="020B0604020202020204" pitchFamily="34" charset="0"/>
                <a:ea typeface="Calibri" panose="020F0502020204030204" pitchFamily="34" charset="0"/>
                <a:cs typeface="Times New Roman" panose="02020603050405020304" pitchFamily="18" charset="0"/>
              </a:rPr>
              <a:t>Các đối tượng bảng</a:t>
            </a:r>
          </a:p>
          <a:p>
            <a:pPr algn="ctr" defTabSz="685800" eaLnBrk="0" hangingPunct="0"/>
            <a:r>
              <a:rPr lang="en-US" sz="1650">
                <a:latin typeface="Arial" panose="020B0604020202020204" pitchFamily="34" charset="0"/>
                <a:cs typeface="Times New Roman" panose="02020603050405020304" pitchFamily="18" charset="0"/>
              </a:rPr>
              <a:t>DTO (Data Table Objects)</a:t>
            </a:r>
            <a:endParaRPr lang="en-US" sz="1650">
              <a:latin typeface="Arial" panose="020B0604020202020204" pitchFamily="34" charset="0"/>
            </a:endParaRPr>
          </a:p>
        </p:txBody>
      </p:sp>
      <p:cxnSp>
        <p:nvCxnSpPr>
          <p:cNvPr id="14" name="Straight Arrow Connector 13"/>
          <p:cNvCxnSpPr/>
          <p:nvPr/>
        </p:nvCxnSpPr>
        <p:spPr bwMode="auto">
          <a:xfrm>
            <a:off x="3245677" y="2560348"/>
            <a:ext cx="6309" cy="282696"/>
          </a:xfrm>
          <a:prstGeom prst="straightConnector1">
            <a:avLst/>
          </a:prstGeom>
          <a:solidFill>
            <a:schemeClr val="accent1"/>
          </a:solidFill>
          <a:ln w="381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a:off x="3240098" y="3660791"/>
            <a:ext cx="6309" cy="282696"/>
          </a:xfrm>
          <a:prstGeom prst="straightConnector1">
            <a:avLst/>
          </a:prstGeom>
          <a:solidFill>
            <a:schemeClr val="accent1"/>
          </a:solidFill>
          <a:ln w="381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a:off x="3221641" y="4913765"/>
            <a:ext cx="6309" cy="282696"/>
          </a:xfrm>
          <a:prstGeom prst="straightConnector1">
            <a:avLst/>
          </a:prstGeom>
          <a:solidFill>
            <a:schemeClr val="accent1"/>
          </a:solidFill>
          <a:ln w="381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a:stCxn id="5" idx="4"/>
          </p:cNvCxnSpPr>
          <p:nvPr/>
        </p:nvCxnSpPr>
        <p:spPr bwMode="auto">
          <a:xfrm>
            <a:off x="4483183" y="2273571"/>
            <a:ext cx="1231817" cy="1226215"/>
          </a:xfrm>
          <a:prstGeom prst="straightConnector1">
            <a:avLst/>
          </a:prstGeom>
          <a:solidFill>
            <a:schemeClr val="accent1"/>
          </a:solidFill>
          <a:ln w="28575"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a:stCxn id="6" idx="4"/>
          </p:cNvCxnSpPr>
          <p:nvPr/>
        </p:nvCxnSpPr>
        <p:spPr bwMode="auto">
          <a:xfrm>
            <a:off x="4416303" y="3390234"/>
            <a:ext cx="1298697" cy="219105"/>
          </a:xfrm>
          <a:prstGeom prst="straightConnector1">
            <a:avLst/>
          </a:prstGeom>
          <a:solidFill>
            <a:schemeClr val="accent1"/>
          </a:solidFill>
          <a:ln w="28575"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a:stCxn id="7" idx="5"/>
            <a:endCxn id="11" idx="2"/>
          </p:cNvCxnSpPr>
          <p:nvPr/>
        </p:nvCxnSpPr>
        <p:spPr bwMode="auto">
          <a:xfrm flipV="1">
            <a:off x="4567928" y="3730624"/>
            <a:ext cx="1147072" cy="576717"/>
          </a:xfrm>
          <a:prstGeom prst="straightConnector1">
            <a:avLst/>
          </a:prstGeom>
          <a:solidFill>
            <a:schemeClr val="accent1"/>
          </a:solidFill>
          <a:ln w="28575"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02006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idx="4294967295"/>
          </p:nvPr>
        </p:nvSpPr>
        <p:spPr>
          <a:xfrm>
            <a:off x="457200" y="288925"/>
            <a:ext cx="8229600" cy="914400"/>
          </a:xfrm>
        </p:spPr>
        <p:txBody>
          <a:bodyPr/>
          <a:lstStyle/>
          <a:p>
            <a:r>
              <a:rPr lang="en-US" b="1">
                <a:latin typeface="Times New Roman" panose="02020603050405020304" pitchFamily="18" charset="0"/>
                <a:cs typeface="Times New Roman" panose="02020603050405020304" pitchFamily="18" charset="0"/>
              </a:rPr>
              <a:t>1. Giới thiệu ADO.NET</a:t>
            </a:r>
          </a:p>
        </p:txBody>
      </p:sp>
      <p:sp>
        <p:nvSpPr>
          <p:cNvPr id="5" name="Slide Number Placeholder 4"/>
          <p:cNvSpPr txBox="1">
            <a:spLocks noGrp="1"/>
          </p:cNvSpPr>
          <p:nvPr/>
        </p:nvSpPr>
        <p:spPr>
          <a:xfrm>
            <a:off x="6629400" y="6492875"/>
            <a:ext cx="2133600" cy="365125"/>
          </a:xfrm>
          <a:prstGeom prst="rect">
            <a:avLst/>
          </a:prstGeom>
          <a:noFill/>
        </p:spPr>
        <p:txBody>
          <a:bodyPr anchor="ctr"/>
          <a:lstStyle/>
          <a:p>
            <a:pPr algn="r" fontAlgn="auto">
              <a:spcBef>
                <a:spcPts val="0"/>
              </a:spcBef>
              <a:spcAft>
                <a:spcPts val="0"/>
              </a:spcAft>
              <a:defRPr/>
            </a:pPr>
            <a:fld id="{C0D176B1-D2AF-410C-8CA9-35D79FA3EA76}" type="slidenum">
              <a:rPr lang="en-US" sz="1200">
                <a:solidFill>
                  <a:schemeClr val="tx1">
                    <a:tint val="75000"/>
                  </a:schemeClr>
                </a:solidFill>
                <a:latin typeface="Tahoma" pitchFamily="34" charset="0"/>
                <a:cs typeface="Tahoma" pitchFamily="34" charset="0"/>
              </a:rPr>
              <a:pPr algn="r" fontAlgn="auto">
                <a:spcBef>
                  <a:spcPts val="0"/>
                </a:spcBef>
                <a:spcAft>
                  <a:spcPts val="0"/>
                </a:spcAft>
                <a:defRPr/>
              </a:pPr>
              <a:t>3</a:t>
            </a:fld>
            <a:endParaRPr lang="en-US" sz="1200" dirty="0">
              <a:solidFill>
                <a:schemeClr val="tx1">
                  <a:tint val="75000"/>
                </a:schemeClr>
              </a:solidFill>
              <a:latin typeface="Tahoma" pitchFamily="34" charset="0"/>
              <a:cs typeface="Tahoma" pitchFamily="34" charset="0"/>
            </a:endParaRPr>
          </a:p>
        </p:txBody>
      </p:sp>
      <p:sp>
        <p:nvSpPr>
          <p:cNvPr id="15361" name="Content Placeholder 1"/>
          <p:cNvSpPr>
            <a:spLocks noGrp="1"/>
          </p:cNvSpPr>
          <p:nvPr>
            <p:ph idx="4294967295"/>
          </p:nvPr>
        </p:nvSpPr>
        <p:spPr>
          <a:xfrm>
            <a:off x="304800" y="1493837"/>
            <a:ext cx="8229600" cy="4983163"/>
          </a:xfrm>
        </p:spPr>
        <p:txBody>
          <a:bodyPr/>
          <a:lstStyle/>
          <a:p>
            <a:pPr algn="just"/>
            <a:r>
              <a:rPr lang="en-US" sz="2800" b="1"/>
              <a:t>ADO.NET</a:t>
            </a:r>
            <a:r>
              <a:rPr lang="en-US" sz="2800"/>
              <a:t> (ActiveX Data Objects .NET) là một thành phần trong </a:t>
            </a:r>
            <a:r>
              <a:rPr lang="en-US" sz="2800" b="1"/>
              <a:t>.NET Framework </a:t>
            </a:r>
            <a:r>
              <a:rPr lang="en-US" sz="2800"/>
              <a:t>đảm nhiệm vai </a:t>
            </a:r>
            <a:r>
              <a:rPr lang="en-US" sz="2800" b="1"/>
              <a:t>trò thao tác với CSDL</a:t>
            </a:r>
          </a:p>
          <a:p>
            <a:endParaRPr lang="en-US" sz="2800"/>
          </a:p>
          <a:p>
            <a:endParaRPr lang="en-US" sz="2800"/>
          </a:p>
          <a:p>
            <a:endParaRPr lang="en-US" sz="2800"/>
          </a:p>
        </p:txBody>
      </p:sp>
      <p:pic>
        <p:nvPicPr>
          <p:cNvPr id="15365" name="Picture 3"/>
          <p:cNvPicPr>
            <a:picLocks noChangeAspect="1" noChangeArrowheads="1"/>
          </p:cNvPicPr>
          <p:nvPr/>
        </p:nvPicPr>
        <p:blipFill>
          <a:blip r:embed="rId3"/>
          <a:srcRect t="3571" b="7143"/>
          <a:stretch>
            <a:fillRect/>
          </a:stretch>
        </p:blipFill>
        <p:spPr bwMode="auto">
          <a:xfrm>
            <a:off x="1981200" y="2934982"/>
            <a:ext cx="5181600" cy="3331862"/>
          </a:xfrm>
          <a:prstGeom prst="rect">
            <a:avLst/>
          </a:prstGeom>
          <a:noFill/>
          <a:ln w="9525">
            <a:noFill/>
            <a:miter lim="800000"/>
            <a:headEnd/>
            <a:tailEnd/>
          </a:ln>
        </p:spPr>
      </p:pic>
      <p:sp>
        <p:nvSpPr>
          <p:cNvPr id="2" name="Rounded Rectangle 1"/>
          <p:cNvSpPr/>
          <p:nvPr/>
        </p:nvSpPr>
        <p:spPr bwMode="auto">
          <a:xfrm>
            <a:off x="2057400" y="4419600"/>
            <a:ext cx="4343400" cy="457200"/>
          </a:xfrm>
          <a:prstGeom prst="roundRect">
            <a:avLst/>
          </a:prstGeom>
          <a:noFill/>
          <a:ln w="57150" cap="flat" cmpd="sng" algn="ctr">
            <a:solidFill>
              <a:srgbClr val="00FF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solidFill>
              <a:effectLst/>
              <a:latin typeface="Arial" charset="0"/>
            </a:endParaRPr>
          </a:p>
        </p:txBody>
      </p:sp>
    </p:spTree>
    <p:extLst>
      <p:ext uri="{BB962C8B-B14F-4D97-AF65-F5344CB8AC3E}">
        <p14:creationId xmlns:p14="http://schemas.microsoft.com/office/powerpoint/2010/main" val="3469981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Content Placeholder 1"/>
          <p:cNvSpPr>
            <a:spLocks noGrp="1"/>
          </p:cNvSpPr>
          <p:nvPr>
            <p:ph idx="4294967295"/>
          </p:nvPr>
        </p:nvSpPr>
        <p:spPr>
          <a:xfrm>
            <a:off x="457200" y="1341437"/>
            <a:ext cx="8686800" cy="5516563"/>
          </a:xfrm>
          <a:solidFill>
            <a:schemeClr val="bg1"/>
          </a:solidFill>
        </p:spPr>
        <p:txBody>
          <a:bodyPr/>
          <a:lstStyle/>
          <a:p>
            <a:r>
              <a:rPr lang="en-US" sz="2800"/>
              <a:t>ADO.NET hoạt động theo cả hai kiến trúc kết nối và không kết nối</a:t>
            </a:r>
          </a:p>
          <a:p>
            <a:endParaRPr lang="en-US" sz="2800"/>
          </a:p>
          <a:p>
            <a:endParaRPr lang="en-US" sz="2800"/>
          </a:p>
          <a:p>
            <a:endParaRPr lang="en-US" sz="2800"/>
          </a:p>
          <a:p>
            <a:endParaRPr lang="en-US" sz="2800"/>
          </a:p>
          <a:p>
            <a:endParaRPr lang="en-US" sz="2800"/>
          </a:p>
          <a:p>
            <a:endParaRPr lang="en-US" sz="2800"/>
          </a:p>
          <a:p>
            <a:endParaRPr lang="en-US" sz="2800"/>
          </a:p>
          <a:p>
            <a:endParaRPr lang="en-US" sz="1200"/>
          </a:p>
          <a:p>
            <a:pPr marL="0" indent="0" algn="ctr">
              <a:buNone/>
            </a:pPr>
            <a:r>
              <a:rPr lang="en-US" sz="2800" b="1"/>
              <a:t>Kiến trúc ADO.NET</a:t>
            </a:r>
            <a:endParaRPr lang="en-US" sz="2800"/>
          </a:p>
        </p:txBody>
      </p:sp>
      <p:sp>
        <p:nvSpPr>
          <p:cNvPr id="14338" name="Title 2"/>
          <p:cNvSpPr>
            <a:spLocks noGrp="1"/>
          </p:cNvSpPr>
          <p:nvPr>
            <p:ph type="title" idx="4294967295"/>
          </p:nvPr>
        </p:nvSpPr>
        <p:spPr>
          <a:xfrm>
            <a:off x="457200" y="152400"/>
            <a:ext cx="8229600" cy="914400"/>
          </a:xfrm>
        </p:spPr>
        <p:txBody>
          <a:bodyPr/>
          <a:lstStyle/>
          <a:p>
            <a:r>
              <a:rPr lang="en-US">
                <a:latin typeface="Times New Roman" panose="02020603050405020304" pitchFamily="18" charset="0"/>
                <a:cs typeface="Times New Roman" panose="02020603050405020304" pitchFamily="18" charset="0"/>
              </a:rPr>
              <a:t>1. Giới thiệu ADO.NET </a:t>
            </a:r>
            <a:endParaRPr lang="en-US" b="1">
              <a:latin typeface="Times New Roman" panose="02020603050405020304" pitchFamily="18" charset="0"/>
              <a:cs typeface="Times New Roman" panose="02020603050405020304" pitchFamily="18" charset="0"/>
            </a:endParaRPr>
          </a:p>
        </p:txBody>
      </p:sp>
      <p:sp>
        <p:nvSpPr>
          <p:cNvPr id="5" name="Slide Number Placeholder 4"/>
          <p:cNvSpPr txBox="1">
            <a:spLocks noGrp="1"/>
          </p:cNvSpPr>
          <p:nvPr/>
        </p:nvSpPr>
        <p:spPr>
          <a:xfrm>
            <a:off x="6629400" y="6356350"/>
            <a:ext cx="2133600" cy="365125"/>
          </a:xfrm>
          <a:prstGeom prst="rect">
            <a:avLst/>
          </a:prstGeom>
          <a:noFill/>
        </p:spPr>
        <p:txBody>
          <a:bodyPr anchor="ctr"/>
          <a:lstStyle/>
          <a:p>
            <a:pPr algn="r" fontAlgn="auto">
              <a:spcBef>
                <a:spcPts val="0"/>
              </a:spcBef>
              <a:spcAft>
                <a:spcPts val="0"/>
              </a:spcAft>
              <a:defRPr/>
            </a:pPr>
            <a:fld id="{07BDB4E9-173C-4A35-9EF4-DA387B2EC490}" type="slidenum">
              <a:rPr lang="en-US" sz="1200">
                <a:solidFill>
                  <a:schemeClr val="tx1">
                    <a:tint val="75000"/>
                  </a:schemeClr>
                </a:solidFill>
                <a:latin typeface="Tahoma" pitchFamily="34" charset="0"/>
                <a:cs typeface="Tahoma" pitchFamily="34" charset="0"/>
              </a:rPr>
              <a:pPr algn="r" fontAlgn="auto">
                <a:spcBef>
                  <a:spcPts val="0"/>
                </a:spcBef>
                <a:spcAft>
                  <a:spcPts val="0"/>
                </a:spcAft>
                <a:defRPr/>
              </a:pPr>
              <a:t>4</a:t>
            </a:fld>
            <a:endParaRPr lang="en-US" sz="1200" dirty="0">
              <a:solidFill>
                <a:schemeClr val="tx1">
                  <a:tint val="75000"/>
                </a:schemeClr>
              </a:solidFill>
              <a:latin typeface="Tahoma" pitchFamily="34" charset="0"/>
              <a:cs typeface="Tahoma" pitchFamily="34" charset="0"/>
            </a:endParaRPr>
          </a:p>
        </p:txBody>
      </p:sp>
      <p:pic>
        <p:nvPicPr>
          <p:cNvPr id="14341" name="Picture 2" descr="http://vb.net-informations.com/ado.net/img/ado.net-architecture.JPG"/>
          <p:cNvPicPr>
            <a:picLocks noChangeAspect="1" noChangeArrowheads="1"/>
          </p:cNvPicPr>
          <p:nvPr/>
        </p:nvPicPr>
        <p:blipFill>
          <a:blip r:embed="rId2"/>
          <a:srcRect/>
          <a:stretch>
            <a:fillRect/>
          </a:stretch>
        </p:blipFill>
        <p:spPr bwMode="auto">
          <a:xfrm>
            <a:off x="1794426" y="2261216"/>
            <a:ext cx="5292672" cy="3820498"/>
          </a:xfrm>
          <a:prstGeom prst="rect">
            <a:avLst/>
          </a:prstGeom>
          <a:noFill/>
          <a:ln w="9525">
            <a:noFill/>
            <a:miter lim="800000"/>
            <a:headEnd/>
            <a:tailEnd/>
          </a:ln>
        </p:spPr>
      </p:pic>
      <p:sp>
        <p:nvSpPr>
          <p:cNvPr id="2" name="TextBox 1"/>
          <p:cNvSpPr txBox="1"/>
          <p:nvPr/>
        </p:nvSpPr>
        <p:spPr>
          <a:xfrm>
            <a:off x="5029200" y="3510340"/>
            <a:ext cx="2233151" cy="338554"/>
          </a:xfrm>
          <a:prstGeom prst="rect">
            <a:avLst/>
          </a:prstGeom>
          <a:noFill/>
        </p:spPr>
        <p:txBody>
          <a:bodyPr wrap="square" rtlCol="0">
            <a:spAutoFit/>
          </a:bodyPr>
          <a:lstStyle/>
          <a:p>
            <a:r>
              <a:rPr lang="en-US" sz="1600"/>
              <a:t>Connected Access</a:t>
            </a:r>
          </a:p>
        </p:txBody>
      </p:sp>
      <p:sp>
        <p:nvSpPr>
          <p:cNvPr id="7" name="TextBox 6"/>
          <p:cNvSpPr txBox="1"/>
          <p:nvPr/>
        </p:nvSpPr>
        <p:spPr>
          <a:xfrm>
            <a:off x="1912160" y="3563496"/>
            <a:ext cx="2531806" cy="338554"/>
          </a:xfrm>
          <a:prstGeom prst="rect">
            <a:avLst/>
          </a:prstGeom>
          <a:noFill/>
        </p:spPr>
        <p:txBody>
          <a:bodyPr wrap="square" rtlCol="0">
            <a:spAutoFit/>
          </a:bodyPr>
          <a:lstStyle/>
          <a:p>
            <a:r>
              <a:rPr lang="en-US" sz="1600"/>
              <a:t>Disconnected Access</a:t>
            </a:r>
          </a:p>
        </p:txBody>
      </p:sp>
    </p:spTree>
    <p:extLst>
      <p:ext uri="{BB962C8B-B14F-4D97-AF65-F5344CB8AC3E}">
        <p14:creationId xmlns:p14="http://schemas.microsoft.com/office/powerpoint/2010/main" val="2825304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Content Placeholder 1"/>
          <p:cNvSpPr>
            <a:spLocks noGrp="1"/>
          </p:cNvSpPr>
          <p:nvPr>
            <p:ph idx="4294967295"/>
          </p:nvPr>
        </p:nvSpPr>
        <p:spPr>
          <a:xfrm>
            <a:off x="457200" y="1493837"/>
            <a:ext cx="8229600" cy="4983163"/>
          </a:xfrm>
        </p:spPr>
        <p:txBody>
          <a:bodyPr/>
          <a:lstStyle/>
          <a:p>
            <a:r>
              <a:rPr lang="en-US" sz="2400"/>
              <a:t>ADO gồm hai phần</a:t>
            </a:r>
          </a:p>
          <a:p>
            <a:pPr lvl="1"/>
            <a:r>
              <a:rPr lang="en-US" sz="2200">
                <a:solidFill>
                  <a:schemeClr val="tx1"/>
                </a:solidFill>
              </a:rPr>
              <a:t>.NET data provider: cung cấp các lớp để</a:t>
            </a:r>
            <a:r>
              <a:rPr lang="en-US" sz="2200" b="1">
                <a:solidFill>
                  <a:schemeClr val="tx1"/>
                </a:solidFill>
              </a:rPr>
              <a:t> kết nối</a:t>
            </a:r>
            <a:r>
              <a:rPr lang="en-US" sz="2200">
                <a:solidFill>
                  <a:schemeClr val="tx1"/>
                </a:solidFill>
              </a:rPr>
              <a:t>, </a:t>
            </a:r>
            <a:r>
              <a:rPr lang="en-US" sz="2200" b="1">
                <a:solidFill>
                  <a:schemeClr val="tx1"/>
                </a:solidFill>
              </a:rPr>
              <a:t>thực thi lệnh SQL </a:t>
            </a:r>
            <a:r>
              <a:rPr lang="en-US" sz="2200">
                <a:solidFill>
                  <a:schemeClr val="tx1"/>
                </a:solidFill>
              </a:rPr>
              <a:t>trên CSDL và </a:t>
            </a:r>
            <a:r>
              <a:rPr lang="en-US" sz="2200" b="1">
                <a:solidFill>
                  <a:schemeClr val="tx1"/>
                </a:solidFill>
              </a:rPr>
              <a:t>lấy kết quả trả về</a:t>
            </a:r>
          </a:p>
          <a:p>
            <a:pPr lvl="1"/>
            <a:r>
              <a:rPr lang="en-US" sz="2200">
                <a:solidFill>
                  <a:schemeClr val="tx1"/>
                </a:solidFill>
              </a:rPr>
              <a:t>Dataset: lưu trữ </a:t>
            </a:r>
            <a:r>
              <a:rPr lang="en-US" sz="2200" b="1">
                <a:solidFill>
                  <a:schemeClr val="tx1"/>
                </a:solidFill>
              </a:rPr>
              <a:t>bản sao</a:t>
            </a:r>
            <a:r>
              <a:rPr lang="en-US" sz="2200">
                <a:solidFill>
                  <a:schemeClr val="tx1"/>
                </a:solidFill>
              </a:rPr>
              <a:t> của CSDL trên bộ nhớ. Cung cấp các phương thức cho phép ứng dụng thao tác với bản sao</a:t>
            </a:r>
          </a:p>
          <a:p>
            <a:endParaRPr lang="en-US" sz="2400"/>
          </a:p>
        </p:txBody>
      </p:sp>
      <p:sp>
        <p:nvSpPr>
          <p:cNvPr id="19458" name="Title 2"/>
          <p:cNvSpPr>
            <a:spLocks noGrp="1"/>
          </p:cNvSpPr>
          <p:nvPr>
            <p:ph type="title" idx="4294967295"/>
          </p:nvPr>
        </p:nvSpPr>
        <p:spPr>
          <a:xfrm>
            <a:off x="457200" y="152400"/>
            <a:ext cx="8229600" cy="914400"/>
          </a:xfrm>
        </p:spPr>
        <p:txBody>
          <a:bodyPr/>
          <a:lstStyle/>
          <a:p>
            <a:r>
              <a:rPr lang="en-US" b="1">
                <a:latin typeface="Times New Roman" panose="02020603050405020304" pitchFamily="18" charset="0"/>
                <a:cs typeface="Times New Roman" panose="02020603050405020304" pitchFamily="18" charset="0"/>
              </a:rPr>
              <a:t>2. Các thành phần chính của ADO.NET</a:t>
            </a:r>
          </a:p>
        </p:txBody>
      </p:sp>
      <p:pic>
        <p:nvPicPr>
          <p:cNvPr id="19461" name="Picture 2"/>
          <p:cNvPicPr>
            <a:picLocks noChangeAspect="1" noChangeArrowheads="1"/>
          </p:cNvPicPr>
          <p:nvPr/>
        </p:nvPicPr>
        <p:blipFill>
          <a:blip r:embed="rId2"/>
          <a:srcRect/>
          <a:stretch>
            <a:fillRect/>
          </a:stretch>
        </p:blipFill>
        <p:spPr bwMode="auto">
          <a:xfrm>
            <a:off x="1447800" y="3781425"/>
            <a:ext cx="5543550" cy="2314575"/>
          </a:xfrm>
          <a:prstGeom prst="rect">
            <a:avLst/>
          </a:prstGeom>
          <a:noFill/>
          <a:ln w="9525">
            <a:noFill/>
            <a:miter lim="800000"/>
            <a:headEnd/>
            <a:tailEnd/>
          </a:ln>
        </p:spPr>
      </p:pic>
      <p:pic>
        <p:nvPicPr>
          <p:cNvPr id="19462" name="Picture 1"/>
          <p:cNvPicPr>
            <a:picLocks noChangeAspect="1" noChangeArrowheads="1"/>
          </p:cNvPicPr>
          <p:nvPr/>
        </p:nvPicPr>
        <p:blipFill>
          <a:blip r:embed="rId3"/>
          <a:srcRect l="48857" t="20132" r="36829" b="53514"/>
          <a:stretch>
            <a:fillRect/>
          </a:stretch>
        </p:blipFill>
        <p:spPr bwMode="auto">
          <a:xfrm>
            <a:off x="7162800" y="3657600"/>
            <a:ext cx="1258888" cy="1524000"/>
          </a:xfrm>
          <a:prstGeom prst="rect">
            <a:avLst/>
          </a:prstGeom>
          <a:noFill/>
          <a:ln w="9525">
            <a:noFill/>
            <a:miter lim="800000"/>
            <a:headEnd/>
            <a:tailEnd/>
          </a:ln>
        </p:spPr>
      </p:pic>
    </p:spTree>
    <p:extLst>
      <p:ext uri="{BB962C8B-B14F-4D97-AF65-F5344CB8AC3E}">
        <p14:creationId xmlns:p14="http://schemas.microsoft.com/office/powerpoint/2010/main" val="4145110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Content Placeholder 1"/>
          <p:cNvSpPr>
            <a:spLocks noGrp="1"/>
          </p:cNvSpPr>
          <p:nvPr>
            <p:ph idx="4294967295"/>
          </p:nvPr>
        </p:nvSpPr>
        <p:spPr>
          <a:xfrm>
            <a:off x="457200" y="1600200"/>
            <a:ext cx="8229600" cy="4525963"/>
          </a:xfrm>
        </p:spPr>
        <p:txBody>
          <a:bodyPr/>
          <a:lstStyle/>
          <a:p>
            <a:pPr marL="338138" indent="0">
              <a:buNone/>
            </a:pPr>
            <a:r>
              <a:rPr lang="en-US" sz="2800"/>
              <a:t>Data provider cung cấp các lớp để tương tác với CSDL</a:t>
            </a:r>
          </a:p>
          <a:p>
            <a:r>
              <a:rPr lang="en-US" sz="2800"/>
              <a:t>Data provider gồm 4 thành phần chính</a:t>
            </a:r>
          </a:p>
          <a:p>
            <a:pPr lvl="1"/>
            <a:r>
              <a:rPr lang="en-US" b="1">
                <a:solidFill>
                  <a:schemeClr val="tx1"/>
                </a:solidFill>
              </a:rPr>
              <a:t>Connection</a:t>
            </a:r>
            <a:r>
              <a:rPr lang="en-US">
                <a:solidFill>
                  <a:schemeClr val="tx1"/>
                </a:solidFill>
              </a:rPr>
              <a:t>: kết nối với CSDL</a:t>
            </a:r>
          </a:p>
          <a:p>
            <a:pPr lvl="1"/>
            <a:r>
              <a:rPr lang="en-US" b="1">
                <a:solidFill>
                  <a:schemeClr val="tx1"/>
                </a:solidFill>
              </a:rPr>
              <a:t>Command</a:t>
            </a:r>
            <a:r>
              <a:rPr lang="en-US">
                <a:solidFill>
                  <a:schemeClr val="tx1"/>
                </a:solidFill>
              </a:rPr>
              <a:t>: thực thi các lệnh sql để lấy dữ liệu từ CSDL hoặc thay đổi CSDL</a:t>
            </a:r>
          </a:p>
          <a:p>
            <a:pPr lvl="1"/>
            <a:r>
              <a:rPr lang="en-US" b="1">
                <a:solidFill>
                  <a:schemeClr val="tx1"/>
                </a:solidFill>
              </a:rPr>
              <a:t>DataReader</a:t>
            </a:r>
            <a:r>
              <a:rPr lang="en-US">
                <a:solidFill>
                  <a:schemeClr val="tx1"/>
                </a:solidFill>
              </a:rPr>
              <a:t>: đọc dữ liệu tuần tự từ CSDL</a:t>
            </a:r>
          </a:p>
          <a:p>
            <a:pPr lvl="1"/>
            <a:r>
              <a:rPr lang="en-US" b="1">
                <a:solidFill>
                  <a:schemeClr val="tx1"/>
                </a:solidFill>
              </a:rPr>
              <a:t>DataAdapter</a:t>
            </a:r>
            <a:r>
              <a:rPr lang="en-US">
                <a:solidFill>
                  <a:schemeClr val="tx1"/>
                </a:solidFill>
              </a:rPr>
              <a:t>: lấy dữ liệu từ CSDL lưu vào dataset và cập nhật CSDL</a:t>
            </a:r>
          </a:p>
        </p:txBody>
      </p:sp>
      <p:sp>
        <p:nvSpPr>
          <p:cNvPr id="4" name="Title 2"/>
          <p:cNvSpPr>
            <a:spLocks noGrp="1"/>
          </p:cNvSpPr>
          <p:nvPr>
            <p:ph type="title" idx="4294967295"/>
          </p:nvPr>
        </p:nvSpPr>
        <p:spPr>
          <a:xfrm>
            <a:off x="457200" y="152400"/>
            <a:ext cx="8229600" cy="914400"/>
          </a:xfrm>
        </p:spPr>
        <p:txBody>
          <a:bodyPr/>
          <a:lstStyle/>
          <a:p>
            <a:r>
              <a:rPr lang="en-US" b="1">
                <a:latin typeface="Times New Roman" panose="02020603050405020304" pitchFamily="18" charset="0"/>
                <a:cs typeface="Times New Roman" panose="02020603050405020304" pitchFamily="18" charset="0"/>
              </a:rPr>
              <a:t>2. Các thành phần chính của ADO.NET</a:t>
            </a:r>
          </a:p>
        </p:txBody>
      </p:sp>
    </p:spTree>
    <p:extLst>
      <p:ext uri="{BB962C8B-B14F-4D97-AF65-F5344CB8AC3E}">
        <p14:creationId xmlns:p14="http://schemas.microsoft.com/office/powerpoint/2010/main" val="3289631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Content Placeholder 1"/>
          <p:cNvSpPr>
            <a:spLocks noGrp="1"/>
          </p:cNvSpPr>
          <p:nvPr>
            <p:ph idx="4294967295"/>
          </p:nvPr>
        </p:nvSpPr>
        <p:spPr>
          <a:xfrm>
            <a:off x="228600" y="1533525"/>
            <a:ext cx="8915400" cy="4592638"/>
          </a:xfrm>
        </p:spPr>
        <p:txBody>
          <a:bodyPr/>
          <a:lstStyle/>
          <a:p>
            <a:r>
              <a:rPr lang="en-US" sz="2800" dirty="0" err="1"/>
              <a:t>Các</a:t>
            </a:r>
            <a:r>
              <a:rPr lang="en-US" sz="2800" dirty="0"/>
              <a:t> data provider </a:t>
            </a:r>
            <a:r>
              <a:rPr lang="en-US" sz="2800" dirty="0" err="1"/>
              <a:t>được</a:t>
            </a:r>
            <a:r>
              <a:rPr lang="en-US" sz="2800" dirty="0"/>
              <a:t> </a:t>
            </a:r>
            <a:r>
              <a:rPr lang="en-US" sz="2800" dirty="0" err="1"/>
              <a:t>đặt</a:t>
            </a:r>
            <a:r>
              <a:rPr lang="en-US" sz="2800" dirty="0"/>
              <a:t> </a:t>
            </a:r>
            <a:r>
              <a:rPr lang="en-US" sz="2800" dirty="0" err="1"/>
              <a:t>trong</a:t>
            </a:r>
            <a:r>
              <a:rPr lang="en-US" sz="2800" dirty="0"/>
              <a:t> </a:t>
            </a:r>
            <a:r>
              <a:rPr lang="en-US" sz="2800" dirty="0" err="1"/>
              <a:t>các</a:t>
            </a:r>
            <a:r>
              <a:rPr lang="en-US" sz="2800" dirty="0"/>
              <a:t> namespace </a:t>
            </a:r>
            <a:r>
              <a:rPr lang="en-US" sz="2800" dirty="0" err="1"/>
              <a:t>khác</a:t>
            </a:r>
            <a:r>
              <a:rPr lang="en-US" sz="2800" dirty="0"/>
              <a:t> </a:t>
            </a:r>
            <a:r>
              <a:rPr lang="en-US" sz="2800" dirty="0" err="1"/>
              <a:t>nhau</a:t>
            </a:r>
            <a:endParaRPr lang="en-US" sz="2800" dirty="0"/>
          </a:p>
          <a:p>
            <a:endParaRPr lang="en-US" sz="2400" dirty="0"/>
          </a:p>
          <a:p>
            <a:endParaRPr lang="en-US" sz="2400" dirty="0"/>
          </a:p>
          <a:p>
            <a:endParaRPr lang="en-US" sz="2400" dirty="0"/>
          </a:p>
          <a:p>
            <a:endParaRPr lang="en-US" sz="2400" dirty="0"/>
          </a:p>
          <a:p>
            <a:r>
              <a:rPr lang="en-US" sz="2800" dirty="0" err="1"/>
              <a:t>Các</a:t>
            </a:r>
            <a:r>
              <a:rPr lang="en-US" sz="2800" dirty="0"/>
              <a:t> </a:t>
            </a:r>
            <a:r>
              <a:rPr lang="en-US" sz="2800" dirty="0" err="1"/>
              <a:t>lớp</a:t>
            </a:r>
            <a:r>
              <a:rPr lang="en-US" sz="2800" dirty="0"/>
              <a:t> </a:t>
            </a:r>
            <a:r>
              <a:rPr lang="en-US" sz="2800" dirty="0" err="1"/>
              <a:t>của</a:t>
            </a:r>
            <a:r>
              <a:rPr lang="en-US" sz="2800" dirty="0"/>
              <a:t> data provider</a:t>
            </a:r>
          </a:p>
        </p:txBody>
      </p:sp>
      <p:sp>
        <p:nvSpPr>
          <p:cNvPr id="5" name="Slide Number Placeholder 4"/>
          <p:cNvSpPr txBox="1">
            <a:spLocks noGrp="1"/>
          </p:cNvSpPr>
          <p:nvPr/>
        </p:nvSpPr>
        <p:spPr>
          <a:xfrm>
            <a:off x="6629400" y="6356350"/>
            <a:ext cx="2133600" cy="365125"/>
          </a:xfrm>
          <a:prstGeom prst="rect">
            <a:avLst/>
          </a:prstGeom>
          <a:noFill/>
        </p:spPr>
        <p:txBody>
          <a:bodyPr anchor="ctr"/>
          <a:lstStyle/>
          <a:p>
            <a:pPr algn="r" fontAlgn="auto">
              <a:spcBef>
                <a:spcPts val="0"/>
              </a:spcBef>
              <a:spcAft>
                <a:spcPts val="0"/>
              </a:spcAft>
              <a:defRPr/>
            </a:pPr>
            <a:fld id="{FBCBA948-79DE-4699-872E-2C945C89C3BF}" type="slidenum">
              <a:rPr lang="en-US" sz="1200">
                <a:solidFill>
                  <a:schemeClr val="tx1">
                    <a:tint val="75000"/>
                  </a:schemeClr>
                </a:solidFill>
                <a:latin typeface="Tahoma" pitchFamily="34" charset="0"/>
                <a:cs typeface="Tahoma" pitchFamily="34" charset="0"/>
              </a:rPr>
              <a:pPr algn="r" fontAlgn="auto">
                <a:spcBef>
                  <a:spcPts val="0"/>
                </a:spcBef>
                <a:spcAft>
                  <a:spcPts val="0"/>
                </a:spcAft>
                <a:defRPr/>
              </a:pPr>
              <a:t>7</a:t>
            </a:fld>
            <a:endParaRPr lang="en-US" sz="1200" dirty="0">
              <a:solidFill>
                <a:schemeClr val="tx1">
                  <a:tint val="75000"/>
                </a:schemeClr>
              </a:solidFill>
              <a:latin typeface="Tahoma" pitchFamily="34" charset="0"/>
              <a:cs typeface="Tahoma"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47478318"/>
              </p:ext>
            </p:extLst>
          </p:nvPr>
        </p:nvGraphicFramePr>
        <p:xfrm>
          <a:off x="1600200" y="2260600"/>
          <a:ext cx="6629400" cy="1854200"/>
        </p:xfrm>
        <a:graphic>
          <a:graphicData uri="http://schemas.openxmlformats.org/drawingml/2006/table">
            <a:tbl>
              <a:tblPr firstRow="1" bandRow="1">
                <a:tableStyleId>{5C22544A-7EE6-4342-B048-85BDC9FD1C3A}</a:tableStyleId>
              </a:tblPr>
              <a:tblGrid>
                <a:gridCol w="3314700">
                  <a:extLst>
                    <a:ext uri="{9D8B030D-6E8A-4147-A177-3AD203B41FA5}">
                      <a16:colId xmlns:a16="http://schemas.microsoft.com/office/drawing/2014/main" val="20000"/>
                    </a:ext>
                  </a:extLst>
                </a:gridCol>
                <a:gridCol w="3314700">
                  <a:extLst>
                    <a:ext uri="{9D8B030D-6E8A-4147-A177-3AD203B41FA5}">
                      <a16:colId xmlns:a16="http://schemas.microsoft.com/office/drawing/2014/main" val="20001"/>
                    </a:ext>
                  </a:extLst>
                </a:gridCol>
              </a:tblGrid>
              <a:tr h="370840">
                <a:tc>
                  <a:txBody>
                    <a:bodyPr/>
                    <a:lstStyle/>
                    <a:p>
                      <a:pPr algn="ctr"/>
                      <a:r>
                        <a:rPr lang="en-US" sz="1800">
                          <a:solidFill>
                            <a:schemeClr val="tx1"/>
                          </a:solidFill>
                        </a:rPr>
                        <a:t>Provider</a:t>
                      </a:r>
                    </a:p>
                  </a:txBody>
                  <a:tcPr/>
                </a:tc>
                <a:tc>
                  <a:txBody>
                    <a:bodyPr/>
                    <a:lstStyle/>
                    <a:p>
                      <a:pPr algn="ctr"/>
                      <a:r>
                        <a:rPr lang="en-US" sz="1800">
                          <a:solidFill>
                            <a:schemeClr val="tx1"/>
                          </a:solidFill>
                        </a:rPr>
                        <a:t>Namespace</a:t>
                      </a:r>
                    </a:p>
                  </a:txBody>
                  <a:tcPr/>
                </a:tc>
                <a:extLst>
                  <a:ext uri="{0D108BD9-81ED-4DB2-BD59-A6C34878D82A}">
                    <a16:rowId xmlns:a16="http://schemas.microsoft.com/office/drawing/2014/main" val="10000"/>
                  </a:ext>
                </a:extLst>
              </a:tr>
              <a:tr h="370840">
                <a:tc>
                  <a:txBody>
                    <a:bodyPr/>
                    <a:lstStyle/>
                    <a:p>
                      <a:r>
                        <a:rPr lang="en-US" sz="1800"/>
                        <a:t>SQL Server</a:t>
                      </a:r>
                    </a:p>
                  </a:txBody>
                  <a:tcPr/>
                </a:tc>
                <a:tc>
                  <a:txBody>
                    <a:bodyPr/>
                    <a:lstStyle/>
                    <a:p>
                      <a:r>
                        <a:rPr lang="en-US" sz="1800"/>
                        <a:t>System.Data.SqlClient</a:t>
                      </a:r>
                    </a:p>
                  </a:txBody>
                  <a:tcPr/>
                </a:tc>
                <a:extLst>
                  <a:ext uri="{0D108BD9-81ED-4DB2-BD59-A6C34878D82A}">
                    <a16:rowId xmlns:a16="http://schemas.microsoft.com/office/drawing/2014/main" val="10001"/>
                  </a:ext>
                </a:extLst>
              </a:tr>
              <a:tr h="370840">
                <a:tc>
                  <a:txBody>
                    <a:bodyPr/>
                    <a:lstStyle/>
                    <a:p>
                      <a:r>
                        <a:rPr lang="en-US" sz="1800"/>
                        <a:t>OLE DB</a:t>
                      </a:r>
                    </a:p>
                  </a:txBody>
                  <a:tcPr/>
                </a:tc>
                <a:tc>
                  <a:txBody>
                    <a:bodyPr/>
                    <a:lstStyle/>
                    <a:p>
                      <a:r>
                        <a:rPr lang="en-US" sz="1800"/>
                        <a:t>System.Data.OleDb</a:t>
                      </a:r>
                    </a:p>
                  </a:txBody>
                  <a:tcPr/>
                </a:tc>
                <a:extLst>
                  <a:ext uri="{0D108BD9-81ED-4DB2-BD59-A6C34878D82A}">
                    <a16:rowId xmlns:a16="http://schemas.microsoft.com/office/drawing/2014/main" val="10002"/>
                  </a:ext>
                </a:extLst>
              </a:tr>
              <a:tr h="370840">
                <a:tc>
                  <a:txBody>
                    <a:bodyPr/>
                    <a:lstStyle/>
                    <a:p>
                      <a:r>
                        <a:rPr lang="en-US" sz="1800"/>
                        <a:t>ODBC</a:t>
                      </a:r>
                    </a:p>
                  </a:txBody>
                  <a:tcPr/>
                </a:tc>
                <a:tc>
                  <a:txBody>
                    <a:bodyPr/>
                    <a:lstStyle/>
                    <a:p>
                      <a:r>
                        <a:rPr lang="en-US" sz="1800"/>
                        <a:t>System.Data.Odbc</a:t>
                      </a:r>
                    </a:p>
                  </a:txBody>
                  <a:tcPr/>
                </a:tc>
                <a:extLst>
                  <a:ext uri="{0D108BD9-81ED-4DB2-BD59-A6C34878D82A}">
                    <a16:rowId xmlns:a16="http://schemas.microsoft.com/office/drawing/2014/main" val="10003"/>
                  </a:ext>
                </a:extLst>
              </a:tr>
              <a:tr h="370840">
                <a:tc>
                  <a:txBody>
                    <a:bodyPr/>
                    <a:lstStyle/>
                    <a:p>
                      <a:r>
                        <a:rPr lang="en-US" sz="1800"/>
                        <a:t>Oracle</a:t>
                      </a:r>
                    </a:p>
                  </a:txBody>
                  <a:tcPr/>
                </a:tc>
                <a:tc>
                  <a:txBody>
                    <a:bodyPr/>
                    <a:lstStyle/>
                    <a:p>
                      <a:r>
                        <a:rPr lang="en-US" sz="1800"/>
                        <a:t>System.Data.OracleClient</a:t>
                      </a:r>
                    </a:p>
                  </a:txBody>
                  <a:tcPr/>
                </a:tc>
                <a:extLst>
                  <a:ext uri="{0D108BD9-81ED-4DB2-BD59-A6C34878D82A}">
                    <a16:rowId xmlns:a16="http://schemas.microsoft.com/office/drawing/2014/main" val="10004"/>
                  </a:ext>
                </a:extLst>
              </a:tr>
            </a:tbl>
          </a:graphicData>
        </a:graphic>
      </p:graphicFrame>
      <p:graphicFrame>
        <p:nvGraphicFramePr>
          <p:cNvPr id="24643" name="Group 67"/>
          <p:cNvGraphicFramePr>
            <a:graphicFrameLocks noGrp="1"/>
          </p:cNvGraphicFramePr>
          <p:nvPr>
            <p:extLst>
              <p:ext uri="{D42A27DB-BD31-4B8C-83A1-F6EECF244321}">
                <p14:modId xmlns:p14="http://schemas.microsoft.com/office/powerpoint/2010/main" val="2280601087"/>
              </p:ext>
            </p:extLst>
          </p:nvPr>
        </p:nvGraphicFramePr>
        <p:xfrm>
          <a:off x="457200" y="4831080"/>
          <a:ext cx="8686800" cy="2026920"/>
        </p:xfrm>
        <a:graphic>
          <a:graphicData uri="http://schemas.openxmlformats.org/drawingml/2006/table">
            <a:tbl>
              <a:tblPr/>
              <a:tblGrid>
                <a:gridCol w="1252538">
                  <a:extLst>
                    <a:ext uri="{9D8B030D-6E8A-4147-A177-3AD203B41FA5}">
                      <a16:colId xmlns:a16="http://schemas.microsoft.com/office/drawing/2014/main" val="20000"/>
                    </a:ext>
                  </a:extLst>
                </a:gridCol>
                <a:gridCol w="1709737">
                  <a:extLst>
                    <a:ext uri="{9D8B030D-6E8A-4147-A177-3AD203B41FA5}">
                      <a16:colId xmlns:a16="http://schemas.microsoft.com/office/drawing/2014/main" val="20001"/>
                    </a:ext>
                  </a:extLst>
                </a:gridCol>
                <a:gridCol w="1933575">
                  <a:extLst>
                    <a:ext uri="{9D8B030D-6E8A-4147-A177-3AD203B41FA5}">
                      <a16:colId xmlns:a16="http://schemas.microsoft.com/office/drawing/2014/main" val="20002"/>
                    </a:ext>
                  </a:extLst>
                </a:gridCol>
                <a:gridCol w="1857375">
                  <a:extLst>
                    <a:ext uri="{9D8B030D-6E8A-4147-A177-3AD203B41FA5}">
                      <a16:colId xmlns:a16="http://schemas.microsoft.com/office/drawing/2014/main" val="20003"/>
                    </a:ext>
                  </a:extLst>
                </a:gridCol>
                <a:gridCol w="1933575">
                  <a:extLst>
                    <a:ext uri="{9D8B030D-6E8A-4147-A177-3AD203B41FA5}">
                      <a16:colId xmlns:a16="http://schemas.microsoft.com/office/drawing/2014/main" val="20004"/>
                    </a:ext>
                  </a:extLst>
                </a:gridCol>
              </a:tblGrid>
              <a:tr h="338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Object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SQL Server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OLE 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ODBC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Oracle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22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Calibri" pitchFamily="34" charset="0"/>
                          <a:cs typeface="Arial" charset="0"/>
                        </a:rPr>
                        <a:t>Connection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Calibri" pitchFamily="34" charset="0"/>
                          <a:cs typeface="Arial" charset="0"/>
                        </a:rPr>
                        <a:t>SqlConnection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Calibri" pitchFamily="34" charset="0"/>
                          <a:cs typeface="Arial" charset="0"/>
                        </a:rPr>
                        <a:t>OleDbConnection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Calibri" pitchFamily="34" charset="0"/>
                          <a:cs typeface="Arial" charset="0"/>
                        </a:rPr>
                        <a:t>OdbcConnection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Calibri" pitchFamily="34" charset="0"/>
                          <a:cs typeface="Arial" charset="0"/>
                        </a:rPr>
                        <a:t>OracleConnection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23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Calibri" pitchFamily="34" charset="0"/>
                          <a:cs typeface="Arial" charset="0"/>
                        </a:rPr>
                        <a:t>Command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Calibri" pitchFamily="34" charset="0"/>
                          <a:cs typeface="Arial" charset="0"/>
                        </a:rPr>
                        <a:t>SqlCommand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Calibri" pitchFamily="34" charset="0"/>
                          <a:cs typeface="Arial" charset="0"/>
                        </a:rPr>
                        <a:t>OleDbCommand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Calibri" pitchFamily="34" charset="0"/>
                          <a:cs typeface="Arial" charset="0"/>
                        </a:rPr>
                        <a:t>OdbcCommand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Calibri" pitchFamily="34" charset="0"/>
                          <a:cs typeface="Arial" charset="0"/>
                        </a:rPr>
                        <a:t>OracleCommand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30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Calibri" pitchFamily="34" charset="0"/>
                          <a:cs typeface="Arial" charset="0"/>
                        </a:rPr>
                        <a:t>Data reader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Calibri" pitchFamily="34" charset="0"/>
                          <a:cs typeface="Arial" charset="0"/>
                        </a:rPr>
                        <a:t>SqlDataReader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Calibri" pitchFamily="34" charset="0"/>
                          <a:cs typeface="Arial" charset="0"/>
                        </a:rPr>
                        <a:t>OldeDbDataReader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Calibri" pitchFamily="34" charset="0"/>
                          <a:cs typeface="Arial" charset="0"/>
                        </a:rPr>
                        <a:t>OdbcDataReader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Calibri" pitchFamily="34" charset="0"/>
                          <a:cs typeface="Arial" charset="0"/>
                        </a:rPr>
                        <a:t>OracleDataReader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Calibri" pitchFamily="34" charset="0"/>
                          <a:cs typeface="Arial" charset="0"/>
                        </a:rPr>
                        <a:t>Data adapter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Calibri" pitchFamily="34" charset="0"/>
                          <a:cs typeface="Arial" charset="0"/>
                        </a:rPr>
                        <a:t>SqlDataAdapter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Calibri" pitchFamily="34" charset="0"/>
                          <a:cs typeface="Arial" charset="0"/>
                        </a:rPr>
                        <a:t>OleDbDataAdapter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Calibri" pitchFamily="34" charset="0"/>
                          <a:cs typeface="Arial" charset="0"/>
                        </a:rPr>
                        <a:t>OdbcDataAdapter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Calibri" pitchFamily="34" charset="0"/>
                          <a:cs typeface="Arial" charset="0"/>
                        </a:rPr>
                        <a:t>OracleDataAdapter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7" name="Title 2"/>
          <p:cNvSpPr>
            <a:spLocks noGrp="1"/>
          </p:cNvSpPr>
          <p:nvPr>
            <p:ph type="title" idx="4294967295"/>
          </p:nvPr>
        </p:nvSpPr>
        <p:spPr>
          <a:xfrm>
            <a:off x="457200" y="152400"/>
            <a:ext cx="8229600" cy="914400"/>
          </a:xfrm>
        </p:spPr>
        <p:txBody>
          <a:bodyPr/>
          <a:lstStyle/>
          <a:p>
            <a:r>
              <a:rPr lang="en-US" b="1">
                <a:latin typeface="Times New Roman" panose="02020603050405020304" pitchFamily="18" charset="0"/>
                <a:cs typeface="Times New Roman" panose="02020603050405020304" pitchFamily="18" charset="0"/>
              </a:rPr>
              <a:t>2. Các thành phần chính của ADO.NET</a:t>
            </a:r>
          </a:p>
        </p:txBody>
      </p:sp>
    </p:spTree>
    <p:extLst>
      <p:ext uri="{BB962C8B-B14F-4D97-AF65-F5344CB8AC3E}">
        <p14:creationId xmlns:p14="http://schemas.microsoft.com/office/powerpoint/2010/main" val="1785544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077200" cy="1143000"/>
          </a:xfrm>
        </p:spPr>
        <p:txBody>
          <a:bodyPr/>
          <a:lstStyle/>
          <a:p>
            <a:r>
              <a:rPr lang="en-US"/>
              <a:t>3. Thao tác với dữ liệu bằng kiến trúc kết nối</a:t>
            </a:r>
          </a:p>
        </p:txBody>
      </p:sp>
      <p:sp>
        <p:nvSpPr>
          <p:cNvPr id="3" name="Content Placeholder 2"/>
          <p:cNvSpPr>
            <a:spLocks noGrp="1"/>
          </p:cNvSpPr>
          <p:nvPr>
            <p:ph idx="1"/>
          </p:nvPr>
        </p:nvSpPr>
        <p:spPr/>
        <p:txBody>
          <a:bodyPr/>
          <a:lstStyle/>
          <a:p>
            <a:pPr marL="514350" indent="-514350">
              <a:buAutoNum type="arabicPeriod"/>
            </a:pPr>
            <a:r>
              <a:rPr lang="en-US"/>
              <a:t>Tạo, mở Connection</a:t>
            </a:r>
          </a:p>
          <a:p>
            <a:pPr marL="514350" indent="-514350">
              <a:buAutoNum type="arabicPeriod"/>
            </a:pPr>
            <a:r>
              <a:rPr lang="en-US"/>
              <a:t>Tạo Command</a:t>
            </a:r>
          </a:p>
          <a:p>
            <a:pPr marL="514350" indent="-514350">
              <a:buAutoNum type="arabicPeriod"/>
            </a:pPr>
            <a:r>
              <a:rPr lang="en-US"/>
              <a:t>Thực thi Command để truy vấn | cập nhật dữ liệu</a:t>
            </a:r>
          </a:p>
          <a:p>
            <a:pPr marL="514350" indent="-514350">
              <a:buAutoNum type="arabicPeriod"/>
            </a:pPr>
            <a:r>
              <a:rPr lang="en-US"/>
              <a:t>Đóng connection</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8</a:t>
            </a:fld>
            <a:endParaRPr lang="en-US" altLang="ja-JP"/>
          </a:p>
        </p:txBody>
      </p:sp>
    </p:spTree>
    <p:extLst>
      <p:ext uri="{BB962C8B-B14F-4D97-AF65-F5344CB8AC3E}">
        <p14:creationId xmlns:p14="http://schemas.microsoft.com/office/powerpoint/2010/main" val="1792243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Content Placeholder 1"/>
          <p:cNvSpPr>
            <a:spLocks noGrp="1"/>
          </p:cNvSpPr>
          <p:nvPr>
            <p:ph idx="4294967295"/>
          </p:nvPr>
        </p:nvSpPr>
        <p:spPr>
          <a:xfrm>
            <a:off x="457200" y="1524000"/>
            <a:ext cx="8229600" cy="4267200"/>
          </a:xfrm>
        </p:spPr>
        <p:txBody>
          <a:bodyPr/>
          <a:lstStyle/>
          <a:p>
            <a:pPr marL="347663" indent="0">
              <a:spcBef>
                <a:spcPts val="0"/>
              </a:spcBef>
              <a:buNone/>
            </a:pPr>
            <a:r>
              <a:rPr lang="en-US" sz="2800"/>
              <a:t>Thực hiện </a:t>
            </a:r>
            <a:r>
              <a:rPr lang="en-US" sz="2800" b="1"/>
              <a:t>kết nối </a:t>
            </a:r>
            <a:r>
              <a:rPr lang="en-US" sz="2800"/>
              <a:t>với CSDL</a:t>
            </a:r>
          </a:p>
          <a:p>
            <a:pPr>
              <a:spcBef>
                <a:spcPts val="0"/>
              </a:spcBef>
            </a:pPr>
            <a:r>
              <a:rPr lang="en-US" sz="2800" b="1"/>
              <a:t>Phương thức khởi tạo</a:t>
            </a:r>
          </a:p>
          <a:p>
            <a:pPr marL="0" marR="0" indent="0">
              <a:lnSpc>
                <a:spcPct val="107000"/>
              </a:lnSpc>
              <a:spcBef>
                <a:spcPts val="0"/>
              </a:spcBef>
              <a:spcAft>
                <a:spcPts val="0"/>
              </a:spcAft>
              <a:buNone/>
            </a:pPr>
            <a:r>
              <a:rPr lang="en-US" sz="2800">
                <a:solidFill>
                  <a:srgbClr val="2B91AF"/>
                </a:solidFill>
                <a:ea typeface="Calibri" panose="020F0502020204030204" pitchFamily="34" charset="0"/>
              </a:rPr>
              <a:t>	</a:t>
            </a:r>
            <a:r>
              <a:rPr lang="en-US" sz="2800">
                <a:solidFill>
                  <a:srgbClr val="0000FF"/>
                </a:solidFill>
                <a:ea typeface="Calibri" panose="020F0502020204030204" pitchFamily="34" charset="0"/>
              </a:rPr>
              <a:t>new </a:t>
            </a:r>
            <a:r>
              <a:rPr lang="en-US" sz="2800">
                <a:solidFill>
                  <a:srgbClr val="2B91AF"/>
                </a:solidFill>
                <a:ea typeface="Calibri" panose="020F0502020204030204" pitchFamily="34" charset="0"/>
              </a:rPr>
              <a:t>SqlConnection</a:t>
            </a:r>
            <a:r>
              <a:rPr lang="en-US" sz="2800">
                <a:solidFill>
                  <a:srgbClr val="000000"/>
                </a:solidFill>
                <a:ea typeface="Calibri" panose="020F0502020204030204" pitchFamily="34" charset="0"/>
              </a:rPr>
              <a:t>(connectionString);</a:t>
            </a:r>
            <a:endParaRPr lang="en-US" sz="1100">
              <a:latin typeface="Calibri" panose="020F0502020204030204" pitchFamily="34" charset="0"/>
              <a:ea typeface="Calibri" panose="020F0502020204030204" pitchFamily="34" charset="0"/>
            </a:endParaRPr>
          </a:p>
          <a:p>
            <a:pPr>
              <a:spcBef>
                <a:spcPts val="0"/>
              </a:spcBef>
            </a:pPr>
            <a:r>
              <a:rPr lang="en-US" sz="2800" b="1"/>
              <a:t>Thuộc tính và phương thức</a:t>
            </a:r>
          </a:p>
          <a:p>
            <a:pPr>
              <a:spcBef>
                <a:spcPts val="0"/>
              </a:spcBef>
            </a:pPr>
            <a:endParaRPr lang="en-US" sz="2800"/>
          </a:p>
          <a:p>
            <a:pPr>
              <a:spcBef>
                <a:spcPts val="0"/>
              </a:spcBef>
            </a:pPr>
            <a:endParaRPr lang="en-US" sz="2800"/>
          </a:p>
          <a:p>
            <a:pPr>
              <a:spcBef>
                <a:spcPts val="0"/>
              </a:spcBef>
            </a:pPr>
            <a:endParaRPr lang="en-US" sz="2800"/>
          </a:p>
          <a:p>
            <a:pPr>
              <a:spcBef>
                <a:spcPts val="0"/>
              </a:spcBef>
            </a:pPr>
            <a:endParaRPr lang="en-US" sz="2800"/>
          </a:p>
        </p:txBody>
      </p:sp>
      <p:sp>
        <p:nvSpPr>
          <p:cNvPr id="26626" name="Title 2"/>
          <p:cNvSpPr>
            <a:spLocks noGrp="1"/>
          </p:cNvSpPr>
          <p:nvPr>
            <p:ph type="title" idx="4294967295"/>
          </p:nvPr>
        </p:nvSpPr>
        <p:spPr>
          <a:xfrm>
            <a:off x="457200" y="152400"/>
            <a:ext cx="8229600" cy="914400"/>
          </a:xfrm>
        </p:spPr>
        <p:txBody>
          <a:bodyPr/>
          <a:lstStyle/>
          <a:p>
            <a:r>
              <a:rPr lang="en-US">
                <a:latin typeface="Times New Roman" panose="02020603050405020304" pitchFamily="18" charset="0"/>
                <a:cs typeface="Times New Roman" panose="02020603050405020304" pitchFamily="18" charset="0"/>
              </a:rPr>
              <a:t>3.1. SqlConnection</a:t>
            </a:r>
          </a:p>
        </p:txBody>
      </p:sp>
      <p:sp>
        <p:nvSpPr>
          <p:cNvPr id="5" name="Slide Number Placeholder 4"/>
          <p:cNvSpPr txBox="1">
            <a:spLocks noGrp="1"/>
          </p:cNvSpPr>
          <p:nvPr/>
        </p:nvSpPr>
        <p:spPr>
          <a:xfrm>
            <a:off x="6629400" y="6356350"/>
            <a:ext cx="2133600" cy="365125"/>
          </a:xfrm>
          <a:prstGeom prst="rect">
            <a:avLst/>
          </a:prstGeom>
          <a:noFill/>
        </p:spPr>
        <p:txBody>
          <a:bodyPr anchor="ctr"/>
          <a:lstStyle/>
          <a:p>
            <a:pPr algn="r" fontAlgn="auto">
              <a:spcBef>
                <a:spcPts val="0"/>
              </a:spcBef>
              <a:spcAft>
                <a:spcPts val="0"/>
              </a:spcAft>
              <a:defRPr/>
            </a:pPr>
            <a:fld id="{F6790F67-EC1F-431A-8BDF-E505AB351B48}" type="slidenum">
              <a:rPr lang="en-US" sz="1200">
                <a:solidFill>
                  <a:schemeClr val="tx1">
                    <a:tint val="75000"/>
                  </a:schemeClr>
                </a:solidFill>
                <a:latin typeface="Tahoma" pitchFamily="34" charset="0"/>
                <a:cs typeface="Tahoma" pitchFamily="34" charset="0"/>
              </a:rPr>
              <a:pPr algn="r" fontAlgn="auto">
                <a:spcBef>
                  <a:spcPts val="0"/>
                </a:spcBef>
                <a:spcAft>
                  <a:spcPts val="0"/>
                </a:spcAft>
                <a:defRPr/>
              </a:pPr>
              <a:t>9</a:t>
            </a:fld>
            <a:endParaRPr lang="en-US" sz="1200" dirty="0">
              <a:solidFill>
                <a:schemeClr val="tx1">
                  <a:tint val="75000"/>
                </a:schemeClr>
              </a:solidFill>
              <a:latin typeface="Tahoma" pitchFamily="34" charset="0"/>
              <a:cs typeface="Tahoma" pitchFamily="34" charset="0"/>
            </a:endParaRPr>
          </a:p>
        </p:txBody>
      </p:sp>
      <p:graphicFrame>
        <p:nvGraphicFramePr>
          <p:cNvPr id="87083" name="Group 43"/>
          <p:cNvGraphicFramePr>
            <a:graphicFrameLocks noGrp="1"/>
          </p:cNvGraphicFramePr>
          <p:nvPr>
            <p:extLst>
              <p:ext uri="{D42A27DB-BD31-4B8C-83A1-F6EECF244321}">
                <p14:modId xmlns:p14="http://schemas.microsoft.com/office/powerpoint/2010/main" val="1439404875"/>
              </p:ext>
            </p:extLst>
          </p:nvPr>
        </p:nvGraphicFramePr>
        <p:xfrm>
          <a:off x="990600" y="3657600"/>
          <a:ext cx="8001000" cy="2445257"/>
        </p:xfrm>
        <a:graphic>
          <a:graphicData uri="http://schemas.openxmlformats.org/drawingml/2006/table">
            <a:tbl>
              <a:tblPr/>
              <a:tblGrid>
                <a:gridCol w="3037417">
                  <a:extLst>
                    <a:ext uri="{9D8B030D-6E8A-4147-A177-3AD203B41FA5}">
                      <a16:colId xmlns:a16="http://schemas.microsoft.com/office/drawing/2014/main" val="20000"/>
                    </a:ext>
                  </a:extLst>
                </a:gridCol>
                <a:gridCol w="4963583">
                  <a:extLst>
                    <a:ext uri="{9D8B030D-6E8A-4147-A177-3AD203B41FA5}">
                      <a16:colId xmlns:a16="http://schemas.microsoft.com/office/drawing/2014/main" val="20001"/>
                    </a:ext>
                  </a:extLst>
                </a:gridCol>
              </a:tblGrid>
              <a:tr h="723335">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Thuộc tính/ Phương thức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Mô tả</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12952">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ConnectionString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Cung cấp thông tin để truy cập đến CSDL SQL Server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54485">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Open()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Mở kết nối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54485">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Close()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Đóng kết nối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4226951"/>
      </p:ext>
    </p:extLst>
  </p:cSld>
  <p:clrMapOvr>
    <a:masterClrMapping/>
  </p:clrMapOvr>
</p:sld>
</file>

<file path=ppt/theme/theme1.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Fs-Theme_2014</Template>
  <TotalTime>29002</TotalTime>
  <Words>1117</Words>
  <Application>Microsoft Office PowerPoint</Application>
  <PresentationFormat>On-screen Show (4:3)</PresentationFormat>
  <Paragraphs>220</Paragraphs>
  <Slides>20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Consolas</vt:lpstr>
      <vt:lpstr>Tahoma</vt:lpstr>
      <vt:lpstr>Times New Roman</vt:lpstr>
      <vt:lpstr>Wingdings</vt:lpstr>
      <vt:lpstr>F Theme-2014_1</vt:lpstr>
      <vt:lpstr> CHƯƠNG 5 ADO.NET</vt:lpstr>
      <vt:lpstr>Nội dung</vt:lpstr>
      <vt:lpstr>1. Giới thiệu ADO.NET</vt:lpstr>
      <vt:lpstr>1. Giới thiệu ADO.NET </vt:lpstr>
      <vt:lpstr>2. Các thành phần chính của ADO.NET</vt:lpstr>
      <vt:lpstr>2. Các thành phần chính của ADO.NET</vt:lpstr>
      <vt:lpstr>2. Các thành phần chính của ADO.NET</vt:lpstr>
      <vt:lpstr>3. Thao tác với dữ liệu bằng kiến trúc kết nối</vt:lpstr>
      <vt:lpstr>3.1. SqlConnection</vt:lpstr>
      <vt:lpstr>3.1. SqlConnection</vt:lpstr>
      <vt:lpstr>3.2. SqlCommand</vt:lpstr>
      <vt:lpstr>PowerPoint Presentation</vt:lpstr>
      <vt:lpstr>3.2. SqlCommand – ví dụ </vt:lpstr>
      <vt:lpstr>3.2. SqlCommand – ví dụ</vt:lpstr>
      <vt:lpstr>Sử dụng command có tham số</vt:lpstr>
      <vt:lpstr>Sử dụng command có tham số</vt:lpstr>
      <vt:lpstr>3.4. SqlDataReader</vt:lpstr>
      <vt:lpstr>Ứng dụng 3 tầng</vt:lpstr>
      <vt:lpstr>Ứng dụng 3 tầng</vt:lpstr>
      <vt:lpstr>Ứng dụng 3 tầng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Material</dc:title>
  <dc:subject>1/1</dc:subject>
  <dc:creator>Nguyen Trung Kien</dc:creator>
  <cp:keywords>Training, Material</cp:keywords>
  <dc:description>Slide Learning Approach: Bỏ
Thêm sheet Hướng dẫn làm slide đào tạo (chú ý: sheet này sẽ phải xóa đi sau khi slide đào tạo được hoàn thành)
Thêm hướng dẫn vào các sheet Lesson Objective, Lesson Agenda, Reference
Thêm sheet Content Summary để tóm tắt nội dung sau mỗi phần
Lý do:
Thêm phần hướng dẫn bằng tiếng Việt để giúp người làm slide có thể hiểu đúng &amp; đủ nội dung yêu cầu của slide.
Thêm nội dung tổng kết giúp cho học viên có thể nắm bắt được đầy đủ trọng tâm bài giảng mà giảng viên truyền đạt</dc:description>
  <cp:lastModifiedBy>hung tran</cp:lastModifiedBy>
  <cp:revision>1770</cp:revision>
  <cp:lastPrinted>2020-05-08T14:22:22Z</cp:lastPrinted>
  <dcterms:created xsi:type="dcterms:W3CDTF">2010-10-18T05:40:05Z</dcterms:created>
  <dcterms:modified xsi:type="dcterms:W3CDTF">2021-07-26T06:09:55Z</dcterms:modified>
  <cp:category>Template</cp:category>
  <cp:contentStatus>20/11/2012</cp:contentStatus>
</cp:coreProperties>
</file>