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67" r:id="rId16"/>
    <p:sldId id="273" r:id="rId17"/>
    <p:sldId id="274" r:id="rId18"/>
    <p:sldId id="262"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87" autoAdjust="0"/>
    <p:restoredTop sz="83067" autoAdjust="0"/>
  </p:normalViewPr>
  <p:slideViewPr>
    <p:cSldViewPr snapToGrid="0">
      <p:cViewPr varScale="1">
        <p:scale>
          <a:sx n="90" d="100"/>
          <a:sy n="90" d="100"/>
        </p:scale>
        <p:origin x="-3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16CD9-33E8-47DA-AD71-1F9A22EDD5D7}" type="datetimeFigureOut">
              <a:rPr lang="en-US" smtClean="0"/>
              <a:t>9/5/2016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AB893-C3A1-4EA2-AECF-7A56AFAF843D}" type="slidenum">
              <a:rPr lang="en-US" smtClean="0"/>
              <a:t>‹#›</a:t>
            </a:fld>
            <a:endParaRPr lang="en-US"/>
          </a:p>
        </p:txBody>
      </p:sp>
    </p:spTree>
    <p:extLst>
      <p:ext uri="{BB962C8B-B14F-4D97-AF65-F5344CB8AC3E}">
        <p14:creationId xmlns:p14="http://schemas.microsoft.com/office/powerpoint/2010/main" val="384972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altLang="en-US" smtClean="0">
                <a:cs typeface="Times New Roman" panose="02020603050405020304" pitchFamily="18" charset="0"/>
              </a:rPr>
              <a:t>Trong những ứng dụng lớn, với nhiều các chức năng phức tạp và mô hình giao</a:t>
            </a:r>
            <a:r>
              <a:rPr lang="en-US" altLang="en-US" smtClean="0">
                <a:cs typeface="Times New Roman" panose="02020603050405020304" pitchFamily="18" charset="0"/>
              </a:rPr>
              <a:t> </a:t>
            </a:r>
            <a:r>
              <a:rPr lang="vi-VN" altLang="en-US" smtClean="0">
                <a:cs typeface="Times New Roman" panose="02020603050405020304" pitchFamily="18" charset="0"/>
              </a:rPr>
              <a:t>diện đồ sộ.</a:t>
            </a:r>
            <a:r>
              <a:rPr lang="en-US" altLang="en-US" smtClean="0">
                <a:cs typeface="Times New Roman" panose="02020603050405020304" pitchFamily="18" charset="0"/>
              </a:rPr>
              <a:t> </a:t>
            </a:r>
            <a:r>
              <a:rPr lang="vi-VN" altLang="en-US" smtClean="0">
                <a:cs typeface="Times New Roman" panose="02020603050405020304" pitchFamily="18" charset="0"/>
              </a:rPr>
              <a:t>Việc khởi tạo ứng dụng thường gặp nhiều khó khăn.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Chúng ta không thể dồn</a:t>
            </a:r>
            <a:r>
              <a:rPr lang="en-US" altLang="en-US" smtClean="0">
                <a:cs typeface="Times New Roman" panose="02020603050405020304" pitchFamily="18" charset="0"/>
              </a:rPr>
              <a:t> </a:t>
            </a:r>
            <a:r>
              <a:rPr lang="vi-VN" altLang="en-US" smtClean="0">
                <a:cs typeface="Times New Roman" panose="02020603050405020304" pitchFamily="18" charset="0"/>
              </a:rPr>
              <a:t>tất cả công việc khởi tạo này cho một hàm khởi tạo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Vì như thế sẽ rất khó kiểm soát hết,</a:t>
            </a:r>
            <a:r>
              <a:rPr lang="en-US" altLang="en-US" smtClean="0">
                <a:cs typeface="Times New Roman" panose="02020603050405020304" pitchFamily="18" charset="0"/>
              </a:rPr>
              <a:t> </a:t>
            </a:r>
            <a:r>
              <a:rPr lang="vi-VN" altLang="en-US" smtClean="0">
                <a:cs typeface="Times New Roman" panose="02020603050405020304" pitchFamily="18" charset="0"/>
              </a:rPr>
              <a:t>và hơn nữa không phải lúc nào các thành phần của ứng dụng cũng được khởi tạo một</a:t>
            </a:r>
            <a:r>
              <a:rPr lang="en-US" altLang="en-US" smtClean="0">
                <a:cs typeface="Times New Roman" panose="02020603050405020304" pitchFamily="18" charset="0"/>
              </a:rPr>
              <a:t> </a:t>
            </a:r>
            <a:r>
              <a:rPr lang="vi-VN" altLang="en-US" smtClean="0">
                <a:cs typeface="Times New Roman" panose="02020603050405020304" pitchFamily="18" charset="0"/>
              </a:rPr>
              <a:t>cách đồng bộ.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Có thành phần được tạo ra vào lúc dịch chương trình nhưng cũng có</a:t>
            </a:r>
            <a:r>
              <a:rPr lang="en-US" altLang="en-US" smtClean="0">
                <a:cs typeface="Times New Roman" panose="02020603050405020304" pitchFamily="18" charset="0"/>
              </a:rPr>
              <a:t> </a:t>
            </a:r>
            <a:r>
              <a:rPr lang="vi-VN" altLang="en-US" smtClean="0">
                <a:cs typeface="Times New Roman" panose="02020603050405020304" pitchFamily="18" charset="0"/>
              </a:rPr>
              <a:t>thành phần tuỳ theo từng yêu cầu của người dùng, tuỳ vào hoàn cảnh của ứng dụng, mà</a:t>
            </a:r>
          </a:p>
          <a:p>
            <a:pPr>
              <a:spcBef>
                <a:spcPct val="0"/>
              </a:spcBef>
            </a:pPr>
            <a:r>
              <a:rPr lang="vi-VN" altLang="en-US" smtClean="0">
                <a:cs typeface="Times New Roman" panose="02020603050405020304" pitchFamily="18" charset="0"/>
              </a:rPr>
              <a:t>nó sẽ được tạo ra.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Do vậy người ta giao công việc này cho một đối tượng chịu trác</a:t>
            </a:r>
            <a:r>
              <a:rPr lang="en-US" altLang="en-US" smtClean="0">
                <a:cs typeface="Times New Roman" panose="02020603050405020304" pitchFamily="18" charset="0"/>
              </a:rPr>
              <a:t> </a:t>
            </a:r>
            <a:r>
              <a:rPr lang="vi-VN" altLang="en-US" smtClean="0">
                <a:cs typeface="Times New Roman" panose="02020603050405020304" pitchFamily="18" charset="0"/>
              </a:rPr>
              <a:t>nhi</a:t>
            </a:r>
            <a:r>
              <a:rPr lang="en-US" altLang="en-US" smtClean="0">
                <a:cs typeface="Times New Roman" panose="02020603050405020304" pitchFamily="18" charset="0"/>
              </a:rPr>
              <a:t>ệ</a:t>
            </a:r>
            <a:r>
              <a:rPr lang="vi-VN" altLang="en-US" smtClean="0">
                <a:cs typeface="Times New Roman" panose="02020603050405020304" pitchFamily="18" charset="0"/>
              </a:rPr>
              <a:t>m khởi tạo, và chia việc khởi tạo ứng dụng riêng rẽ, để có thể tiến hành khởi tạo</a:t>
            </a:r>
            <a:r>
              <a:rPr lang="en-US" altLang="en-US" smtClean="0">
                <a:cs typeface="Times New Roman" panose="02020603050405020304" pitchFamily="18" charset="0"/>
              </a:rPr>
              <a:t> </a:t>
            </a:r>
            <a:r>
              <a:rPr lang="vi-VN" altLang="en-US" smtClean="0">
                <a:cs typeface="Times New Roman" panose="02020603050405020304" pitchFamily="18" charset="0"/>
              </a:rPr>
              <a:t>riêng biệt ở các hoàn cảnh khác nhau. Hãy tưởng tượng việc tạo ra đối tượng của ta</a:t>
            </a:r>
            <a:r>
              <a:rPr lang="en-US" altLang="en-US" smtClean="0">
                <a:cs typeface="Times New Roman" panose="02020603050405020304" pitchFamily="18" charset="0"/>
              </a:rPr>
              <a:t> </a:t>
            </a:r>
            <a:r>
              <a:rPr lang="vi-VN" altLang="en-US" smtClean="0">
                <a:cs typeface="Times New Roman" panose="02020603050405020304" pitchFamily="18" charset="0"/>
              </a:rPr>
              <a:t>giống như như việc chúng ta tạo ra chiếc xe đạp. Đầu tiên ta tạo ra khung xe, sau đó tạo</a:t>
            </a:r>
            <a:r>
              <a:rPr lang="en-US" altLang="en-US" smtClean="0">
                <a:cs typeface="Times New Roman" panose="02020603050405020304" pitchFamily="18" charset="0"/>
              </a:rPr>
              <a:t> </a:t>
            </a:r>
            <a:r>
              <a:rPr lang="vi-VN" altLang="en-US" smtClean="0">
                <a:cs typeface="Times New Roman" panose="02020603050405020304" pitchFamily="18" charset="0"/>
              </a:rPr>
              <a:t>ra bánh xe, chúng ta tạo ra </a:t>
            </a:r>
            <a:r>
              <a:rPr lang="en-US" altLang="en-US" smtClean="0">
                <a:cs typeface="Times New Roman" panose="02020603050405020304" pitchFamily="18" charset="0"/>
              </a:rPr>
              <a:t>ghi-</a:t>
            </a:r>
            <a:r>
              <a:rPr lang="vi-VN" altLang="en-US" smtClean="0">
                <a:cs typeface="Times New Roman" panose="02020603050405020304" pitchFamily="18" charset="0"/>
              </a:rPr>
              <a:t>đông xe, xích, líp,..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Việc tạo ra các bộ phận này không</a:t>
            </a:r>
            <a:r>
              <a:rPr lang="en-US" altLang="en-US" smtClean="0">
                <a:cs typeface="Times New Roman" panose="02020603050405020304" pitchFamily="18" charset="0"/>
              </a:rPr>
              <a:t> </a:t>
            </a:r>
            <a:r>
              <a:rPr lang="vi-VN" altLang="en-US" smtClean="0">
                <a:cs typeface="Times New Roman" panose="02020603050405020304" pitchFamily="18" charset="0"/>
              </a:rPr>
              <a:t>nhất thiết phải đựơc thực hiện một cách đồng thời hay theo một trật tự nào cả, và nó có</a:t>
            </a:r>
            <a:r>
              <a:rPr lang="en-US" altLang="en-US" smtClean="0">
                <a:cs typeface="Times New Roman" panose="02020603050405020304" pitchFamily="18" charset="0"/>
              </a:rPr>
              <a:t> </a:t>
            </a:r>
            <a:r>
              <a:rPr lang="vi-VN" altLang="en-US" smtClean="0">
                <a:cs typeface="Times New Roman" panose="02020603050405020304" pitchFamily="18" charset="0"/>
              </a:rPr>
              <a:t>thể được tạo ra một cách độc lập bởi nhiều người.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Nhưng trong một mô hình sản xuất</a:t>
            </a:r>
            <a:r>
              <a:rPr lang="en-US" altLang="en-US" smtClean="0">
                <a:cs typeface="Times New Roman" panose="02020603050405020304" pitchFamily="18" charset="0"/>
              </a:rPr>
              <a:t> </a:t>
            </a:r>
            <a:r>
              <a:rPr lang="vi-VN" altLang="en-US" smtClean="0">
                <a:cs typeface="Times New Roman" panose="02020603050405020304" pitchFamily="18" charset="0"/>
              </a:rPr>
              <a:t>như vậy, bao giờ việc tạo ra chiếc xe cũng được khép kín để tạo ra chiếc xe hoàn chỉnh,</a:t>
            </a:r>
            <a:r>
              <a:rPr lang="en-US" altLang="en-US" smtClean="0">
                <a:cs typeface="Times New Roman" panose="02020603050405020304" pitchFamily="18" charset="0"/>
              </a:rPr>
              <a:t> </a:t>
            </a:r>
            <a:r>
              <a:rPr lang="vi-VN" altLang="en-US" smtClean="0">
                <a:cs typeface="Times New Roman" panose="02020603050405020304" pitchFamily="18" charset="0"/>
              </a:rPr>
              <a:t>đó là nhà máy sản xuất xe đạp.</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Ta gọi đối tượng nhà máy sản xuất xe đạp này là </a:t>
            </a:r>
            <a:r>
              <a:rPr lang="en-US" altLang="en-US" smtClean="0">
                <a:cs typeface="Times New Roman" panose="02020603050405020304" pitchFamily="18" charset="0"/>
              </a:rPr>
              <a:t>B</a:t>
            </a:r>
            <a:r>
              <a:rPr lang="vi-VN" altLang="en-US" smtClean="0">
                <a:cs typeface="Times New Roman" panose="02020603050405020304" pitchFamily="18" charset="0"/>
              </a:rPr>
              <a:t>uilder</a:t>
            </a:r>
            <a:r>
              <a:rPr lang="en-US" altLang="en-US" smtClean="0">
                <a:cs typeface="Times New Roman" panose="02020603050405020304" pitchFamily="18" charset="0"/>
              </a:rPr>
              <a:t> </a:t>
            </a:r>
            <a:r>
              <a:rPr lang="vi-VN" altLang="en-US" smtClean="0">
                <a:cs typeface="Times New Roman" panose="02020603050405020304" pitchFamily="18" charset="0"/>
              </a:rPr>
              <a:t>(</a:t>
            </a:r>
            <a:r>
              <a:rPr lang="en-US" altLang="en-US" smtClean="0">
                <a:cs typeface="Times New Roman" panose="02020603050405020304" pitchFamily="18" charset="0"/>
              </a:rPr>
              <a:t>N</a:t>
            </a:r>
            <a:r>
              <a:rPr lang="vi-VN" altLang="en-US" smtClean="0">
                <a:cs typeface="Times New Roman" panose="02020603050405020304" pitchFamily="18" charset="0"/>
              </a:rPr>
              <a:t>gười xây dựng).</a:t>
            </a:r>
            <a:endParaRPr lang="en-US" altLang="en-US" smtClean="0">
              <a:cs typeface="Times New Roman" panose="02020603050405020304" pitchFamily="18" charset="0"/>
            </a:endParaRPr>
          </a:p>
          <a:p>
            <a:pPr>
              <a:spcBef>
                <a:spcPct val="0"/>
              </a:spcBef>
            </a:pPr>
            <a:endParaRPr lang="en-US" altLang="en-US" smtClean="0"/>
          </a:p>
          <a:p>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3</a:t>
            </a:fld>
            <a:endParaRPr lang="en-US"/>
          </a:p>
        </p:txBody>
      </p:sp>
    </p:spTree>
    <p:extLst>
      <p:ext uri="{BB962C8B-B14F-4D97-AF65-F5344CB8AC3E}">
        <p14:creationId xmlns:p14="http://schemas.microsoft.com/office/powerpoint/2010/main" val="101605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altLang="en-US" smtClean="0">
                <a:cs typeface="Times New Roman" panose="02020603050405020304" pitchFamily="18" charset="0"/>
              </a:rPr>
              <a:t>Trong những ứng dụng lớn, với nhiều các chức năng phức tạp và mô hình giao</a:t>
            </a:r>
            <a:r>
              <a:rPr lang="en-US" altLang="en-US" smtClean="0">
                <a:cs typeface="Times New Roman" panose="02020603050405020304" pitchFamily="18" charset="0"/>
              </a:rPr>
              <a:t> </a:t>
            </a:r>
            <a:r>
              <a:rPr lang="vi-VN" altLang="en-US" smtClean="0">
                <a:cs typeface="Times New Roman" panose="02020603050405020304" pitchFamily="18" charset="0"/>
              </a:rPr>
              <a:t>diện đồ sộ.</a:t>
            </a:r>
            <a:r>
              <a:rPr lang="en-US" altLang="en-US" smtClean="0">
                <a:cs typeface="Times New Roman" panose="02020603050405020304" pitchFamily="18" charset="0"/>
              </a:rPr>
              <a:t> </a:t>
            </a:r>
            <a:r>
              <a:rPr lang="vi-VN" altLang="en-US" smtClean="0">
                <a:cs typeface="Times New Roman" panose="02020603050405020304" pitchFamily="18" charset="0"/>
              </a:rPr>
              <a:t>Việc khởi tạo ứng dụng thường gặp nhiều khó khăn.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Chúng ta không thể dồn</a:t>
            </a:r>
            <a:r>
              <a:rPr lang="en-US" altLang="en-US" smtClean="0">
                <a:cs typeface="Times New Roman" panose="02020603050405020304" pitchFamily="18" charset="0"/>
              </a:rPr>
              <a:t> </a:t>
            </a:r>
            <a:r>
              <a:rPr lang="vi-VN" altLang="en-US" smtClean="0">
                <a:cs typeface="Times New Roman" panose="02020603050405020304" pitchFamily="18" charset="0"/>
              </a:rPr>
              <a:t>tất cả công việc khởi tạo này cho một hàm khởi tạo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Vì như thế sẽ rất khó kiểm soát hết,</a:t>
            </a:r>
            <a:r>
              <a:rPr lang="en-US" altLang="en-US" smtClean="0">
                <a:cs typeface="Times New Roman" panose="02020603050405020304" pitchFamily="18" charset="0"/>
              </a:rPr>
              <a:t> </a:t>
            </a:r>
            <a:r>
              <a:rPr lang="vi-VN" altLang="en-US" smtClean="0">
                <a:cs typeface="Times New Roman" panose="02020603050405020304" pitchFamily="18" charset="0"/>
              </a:rPr>
              <a:t>và hơn nữa không phải lúc nào các thành phần của ứng dụng cũng được khởi tạo một</a:t>
            </a:r>
            <a:r>
              <a:rPr lang="en-US" altLang="en-US" smtClean="0">
                <a:cs typeface="Times New Roman" panose="02020603050405020304" pitchFamily="18" charset="0"/>
              </a:rPr>
              <a:t> </a:t>
            </a:r>
            <a:r>
              <a:rPr lang="vi-VN" altLang="en-US" smtClean="0">
                <a:cs typeface="Times New Roman" panose="02020603050405020304" pitchFamily="18" charset="0"/>
              </a:rPr>
              <a:t>cách đồng bộ.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Có thành phần được tạo ra vào lúc dịch chương trình nhưng cũng có</a:t>
            </a:r>
            <a:r>
              <a:rPr lang="en-US" altLang="en-US" smtClean="0">
                <a:cs typeface="Times New Roman" panose="02020603050405020304" pitchFamily="18" charset="0"/>
              </a:rPr>
              <a:t> </a:t>
            </a:r>
            <a:r>
              <a:rPr lang="vi-VN" altLang="en-US" smtClean="0">
                <a:cs typeface="Times New Roman" panose="02020603050405020304" pitchFamily="18" charset="0"/>
              </a:rPr>
              <a:t>thành phần tuỳ theo từng yêu cầu của người dùng, tuỳ vào hoàn cảnh của ứng dụng, mà</a:t>
            </a:r>
          </a:p>
          <a:p>
            <a:pPr>
              <a:spcBef>
                <a:spcPct val="0"/>
              </a:spcBef>
            </a:pPr>
            <a:r>
              <a:rPr lang="vi-VN" altLang="en-US" smtClean="0">
                <a:cs typeface="Times New Roman" panose="02020603050405020304" pitchFamily="18" charset="0"/>
              </a:rPr>
              <a:t>nó sẽ được tạo ra.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Do vậy người ta giao công việc này cho một đối tượng chịu trác</a:t>
            </a:r>
            <a:r>
              <a:rPr lang="en-US" altLang="en-US" smtClean="0">
                <a:cs typeface="Times New Roman" panose="02020603050405020304" pitchFamily="18" charset="0"/>
              </a:rPr>
              <a:t> </a:t>
            </a:r>
            <a:r>
              <a:rPr lang="vi-VN" altLang="en-US" smtClean="0">
                <a:cs typeface="Times New Roman" panose="02020603050405020304" pitchFamily="18" charset="0"/>
              </a:rPr>
              <a:t>nhi</a:t>
            </a:r>
            <a:r>
              <a:rPr lang="en-US" altLang="en-US" smtClean="0">
                <a:cs typeface="Times New Roman" panose="02020603050405020304" pitchFamily="18" charset="0"/>
              </a:rPr>
              <a:t>ệ</a:t>
            </a:r>
            <a:r>
              <a:rPr lang="vi-VN" altLang="en-US" smtClean="0">
                <a:cs typeface="Times New Roman" panose="02020603050405020304" pitchFamily="18" charset="0"/>
              </a:rPr>
              <a:t>m khởi tạo, và chia việc khởi tạo ứng dụng riêng rẽ, để có thể tiến hành khởi tạo</a:t>
            </a:r>
            <a:r>
              <a:rPr lang="en-US" altLang="en-US" smtClean="0">
                <a:cs typeface="Times New Roman" panose="02020603050405020304" pitchFamily="18" charset="0"/>
              </a:rPr>
              <a:t> </a:t>
            </a:r>
            <a:r>
              <a:rPr lang="vi-VN" altLang="en-US" smtClean="0">
                <a:cs typeface="Times New Roman" panose="02020603050405020304" pitchFamily="18" charset="0"/>
              </a:rPr>
              <a:t>riêng biệt ở các hoàn cảnh khác nhau. Hãy tưởng tượng việc tạo ra đối tượng của ta</a:t>
            </a:r>
            <a:r>
              <a:rPr lang="en-US" altLang="en-US" smtClean="0">
                <a:cs typeface="Times New Roman" panose="02020603050405020304" pitchFamily="18" charset="0"/>
              </a:rPr>
              <a:t> </a:t>
            </a:r>
            <a:r>
              <a:rPr lang="vi-VN" altLang="en-US" smtClean="0">
                <a:cs typeface="Times New Roman" panose="02020603050405020304" pitchFamily="18" charset="0"/>
              </a:rPr>
              <a:t>giống như như việc chúng ta tạo ra chiếc xe đạp. Đầu tiên ta tạo ra khung xe, sau đó tạo</a:t>
            </a:r>
            <a:r>
              <a:rPr lang="en-US" altLang="en-US" smtClean="0">
                <a:cs typeface="Times New Roman" panose="02020603050405020304" pitchFamily="18" charset="0"/>
              </a:rPr>
              <a:t> </a:t>
            </a:r>
            <a:r>
              <a:rPr lang="vi-VN" altLang="en-US" smtClean="0">
                <a:cs typeface="Times New Roman" panose="02020603050405020304" pitchFamily="18" charset="0"/>
              </a:rPr>
              <a:t>ra bánh xe, chúng ta tạo ra </a:t>
            </a:r>
            <a:r>
              <a:rPr lang="en-US" altLang="en-US" smtClean="0">
                <a:cs typeface="Times New Roman" panose="02020603050405020304" pitchFamily="18" charset="0"/>
              </a:rPr>
              <a:t>ghi-</a:t>
            </a:r>
            <a:r>
              <a:rPr lang="vi-VN" altLang="en-US" smtClean="0">
                <a:cs typeface="Times New Roman" panose="02020603050405020304" pitchFamily="18" charset="0"/>
              </a:rPr>
              <a:t>đông xe, xích, líp,..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Việc tạo ra các bộ phận này không</a:t>
            </a:r>
            <a:r>
              <a:rPr lang="en-US" altLang="en-US" smtClean="0">
                <a:cs typeface="Times New Roman" panose="02020603050405020304" pitchFamily="18" charset="0"/>
              </a:rPr>
              <a:t> </a:t>
            </a:r>
            <a:r>
              <a:rPr lang="vi-VN" altLang="en-US" smtClean="0">
                <a:cs typeface="Times New Roman" panose="02020603050405020304" pitchFamily="18" charset="0"/>
              </a:rPr>
              <a:t>nhất thiết phải đựơc thực hiện một cách đồng thời hay theo một trật tự nào cả, và nó có</a:t>
            </a:r>
            <a:r>
              <a:rPr lang="en-US" altLang="en-US" smtClean="0">
                <a:cs typeface="Times New Roman" panose="02020603050405020304" pitchFamily="18" charset="0"/>
              </a:rPr>
              <a:t> </a:t>
            </a:r>
            <a:r>
              <a:rPr lang="vi-VN" altLang="en-US" smtClean="0">
                <a:cs typeface="Times New Roman" panose="02020603050405020304" pitchFamily="18" charset="0"/>
              </a:rPr>
              <a:t>thể được tạo ra một cách độc lập bởi nhiều người. </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Nhưng trong một mô hình sản xuất</a:t>
            </a:r>
            <a:r>
              <a:rPr lang="en-US" altLang="en-US" smtClean="0">
                <a:cs typeface="Times New Roman" panose="02020603050405020304" pitchFamily="18" charset="0"/>
              </a:rPr>
              <a:t> </a:t>
            </a:r>
            <a:r>
              <a:rPr lang="vi-VN" altLang="en-US" smtClean="0">
                <a:cs typeface="Times New Roman" panose="02020603050405020304" pitchFamily="18" charset="0"/>
              </a:rPr>
              <a:t>như vậy, bao giờ việc tạo ra chiếc xe cũng được khép kín để tạo ra chiếc xe hoàn chỉnh,</a:t>
            </a:r>
            <a:r>
              <a:rPr lang="en-US" altLang="en-US" smtClean="0">
                <a:cs typeface="Times New Roman" panose="02020603050405020304" pitchFamily="18" charset="0"/>
              </a:rPr>
              <a:t> </a:t>
            </a:r>
            <a:r>
              <a:rPr lang="vi-VN" altLang="en-US" smtClean="0">
                <a:cs typeface="Times New Roman" panose="02020603050405020304" pitchFamily="18" charset="0"/>
              </a:rPr>
              <a:t>đó là nhà máy sản xuất xe đạp.</a:t>
            </a:r>
            <a:endParaRPr lang="en-US" altLang="en-US" smtClean="0">
              <a:cs typeface="Times New Roman" panose="02020603050405020304" pitchFamily="18" charset="0"/>
            </a:endParaRPr>
          </a:p>
          <a:p>
            <a:pPr>
              <a:spcBef>
                <a:spcPct val="0"/>
              </a:spcBef>
            </a:pPr>
            <a:r>
              <a:rPr lang="vi-VN" altLang="en-US" smtClean="0">
                <a:cs typeface="Times New Roman" panose="02020603050405020304" pitchFamily="18" charset="0"/>
              </a:rPr>
              <a:t>Ta gọi đối tượng nhà máy sản xuất xe đạp này là </a:t>
            </a:r>
            <a:r>
              <a:rPr lang="en-US" altLang="en-US" smtClean="0">
                <a:cs typeface="Times New Roman" panose="02020603050405020304" pitchFamily="18" charset="0"/>
              </a:rPr>
              <a:t>B</a:t>
            </a:r>
            <a:r>
              <a:rPr lang="vi-VN" altLang="en-US" smtClean="0">
                <a:cs typeface="Times New Roman" panose="02020603050405020304" pitchFamily="18" charset="0"/>
              </a:rPr>
              <a:t>uilder</a:t>
            </a:r>
            <a:r>
              <a:rPr lang="en-US" altLang="en-US" smtClean="0">
                <a:cs typeface="Times New Roman" panose="02020603050405020304" pitchFamily="18" charset="0"/>
              </a:rPr>
              <a:t> </a:t>
            </a:r>
            <a:r>
              <a:rPr lang="vi-VN" altLang="en-US" smtClean="0">
                <a:cs typeface="Times New Roman" panose="02020603050405020304" pitchFamily="18" charset="0"/>
              </a:rPr>
              <a:t>(</a:t>
            </a:r>
            <a:r>
              <a:rPr lang="en-US" altLang="en-US" smtClean="0">
                <a:cs typeface="Times New Roman" panose="02020603050405020304" pitchFamily="18" charset="0"/>
              </a:rPr>
              <a:t>N</a:t>
            </a:r>
            <a:r>
              <a:rPr lang="vi-VN" altLang="en-US" smtClean="0">
                <a:cs typeface="Times New Roman" panose="02020603050405020304" pitchFamily="18" charset="0"/>
              </a:rPr>
              <a:t>gười xây dựng).</a:t>
            </a:r>
            <a:endParaRPr lang="en-US" altLang="en-US" smtClean="0">
              <a:cs typeface="Times New Roman" panose="02020603050405020304" pitchFamily="18" charset="0"/>
            </a:endParaRPr>
          </a:p>
          <a:p>
            <a:pPr>
              <a:spcBef>
                <a:spcPct val="0"/>
              </a:spcBef>
            </a:pPr>
            <a:endParaRPr lang="en-US" altLang="en-US" smtClean="0"/>
          </a:p>
          <a:p>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4</a:t>
            </a:fld>
            <a:endParaRPr lang="en-US"/>
          </a:p>
        </p:txBody>
      </p:sp>
    </p:spTree>
    <p:extLst>
      <p:ext uri="{BB962C8B-B14F-4D97-AF65-F5344CB8AC3E}">
        <p14:creationId xmlns:p14="http://schemas.microsoft.com/office/powerpoint/2010/main" val="350936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50000"/>
              </a:lnSpc>
              <a:buFont typeface="Wingdings" panose="05000000000000000000" pitchFamily="2" charset="2"/>
              <a:buChar char="ü"/>
              <a:defRPr/>
            </a:pPr>
            <a:r>
              <a:rPr lang="vi-VN" sz="1200" smtClean="0"/>
              <a:t>Client tạo ra đối tượng Director và cấu hình nó với đối tượng Builder đã khởi tạo.</a:t>
            </a:r>
          </a:p>
          <a:p>
            <a:pPr algn="just" eaLnBrk="1" hangingPunct="1">
              <a:lnSpc>
                <a:spcPct val="150000"/>
              </a:lnSpc>
              <a:buFont typeface="Wingdings" panose="05000000000000000000" pitchFamily="2" charset="2"/>
              <a:buChar char="ü"/>
              <a:defRPr/>
            </a:pPr>
            <a:r>
              <a:rPr lang="vi-VN" sz="1200" smtClean="0"/>
              <a:t>Director sẽ thông báo cho Builder biết khi một phần của Product cần được xây dựng.</a:t>
            </a:r>
          </a:p>
          <a:p>
            <a:pPr algn="just" eaLnBrk="1" hangingPunct="1">
              <a:lnSpc>
                <a:spcPct val="150000"/>
              </a:lnSpc>
              <a:buFont typeface="Wingdings" panose="05000000000000000000" pitchFamily="2" charset="2"/>
              <a:buChar char="ü"/>
              <a:defRPr/>
            </a:pPr>
            <a:r>
              <a:rPr lang="vi-VN" sz="1200" smtClean="0"/>
              <a:t>Builder sẽ nắm giữ yêu cầu từ phía Director và thêm các thành phần vào Product.</a:t>
            </a:r>
          </a:p>
          <a:p>
            <a:pPr algn="just" eaLnBrk="1" hangingPunct="1">
              <a:lnSpc>
                <a:spcPct val="150000"/>
              </a:lnSpc>
              <a:buFont typeface="Wingdings" panose="05000000000000000000" pitchFamily="2" charset="2"/>
              <a:buChar char="ü"/>
              <a:defRPr/>
            </a:pPr>
            <a:r>
              <a:rPr lang="vi-VN" sz="1200" smtClean="0"/>
              <a:t>Client sẽ </a:t>
            </a:r>
            <a:r>
              <a:rPr lang="en-US" sz="1200" err="1" smtClean="0"/>
              <a:t>thu</a:t>
            </a:r>
            <a:r>
              <a:rPr lang="en-US" sz="1200" smtClean="0"/>
              <a:t> </a:t>
            </a:r>
            <a:r>
              <a:rPr lang="en-US" sz="1200" err="1" smtClean="0"/>
              <a:t>lại</a:t>
            </a:r>
            <a:r>
              <a:rPr lang="en-US" sz="1200" smtClean="0"/>
              <a:t> </a:t>
            </a:r>
            <a:r>
              <a:rPr lang="en-US" sz="1200" err="1" smtClean="0"/>
              <a:t>được</a:t>
            </a:r>
            <a:r>
              <a:rPr lang="en-US" sz="1200" smtClean="0"/>
              <a:t> </a:t>
            </a:r>
            <a:r>
              <a:rPr lang="vi-VN" sz="1200" smtClean="0"/>
              <a:t>Product thông qua Builder</a:t>
            </a:r>
            <a:r>
              <a:rPr lang="en-US" sz="1200" smtClean="0"/>
              <a:t> (</a:t>
            </a:r>
            <a:r>
              <a:rPr lang="en-US" sz="1200" err="1" smtClean="0"/>
              <a:t>từ</a:t>
            </a:r>
            <a:r>
              <a:rPr lang="en-US" sz="1200" smtClean="0"/>
              <a:t> Builder)</a:t>
            </a:r>
            <a:r>
              <a:rPr lang="vi-VN" sz="1200" smtClean="0"/>
              <a:t>.</a:t>
            </a:r>
          </a:p>
          <a:p>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7</a:t>
            </a:fld>
            <a:endParaRPr lang="en-US"/>
          </a:p>
        </p:txBody>
      </p:sp>
    </p:spTree>
    <p:extLst>
      <p:ext uri="{BB962C8B-B14F-4D97-AF65-F5344CB8AC3E}">
        <p14:creationId xmlns:p14="http://schemas.microsoft.com/office/powerpoint/2010/main" val="270823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13</a:t>
            </a:fld>
            <a:endParaRPr lang="en-US"/>
          </a:p>
        </p:txBody>
      </p:sp>
    </p:spTree>
    <p:extLst>
      <p:ext uri="{BB962C8B-B14F-4D97-AF65-F5344CB8AC3E}">
        <p14:creationId xmlns:p14="http://schemas.microsoft.com/office/powerpoint/2010/main" val="217314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16</a:t>
            </a:fld>
            <a:endParaRPr lang="en-US"/>
          </a:p>
        </p:txBody>
      </p:sp>
    </p:spTree>
    <p:extLst>
      <p:ext uri="{BB962C8B-B14F-4D97-AF65-F5344CB8AC3E}">
        <p14:creationId xmlns:p14="http://schemas.microsoft.com/office/powerpoint/2010/main" val="50532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Scooter</a:t>
            </a:r>
            <a:endParaRPr lang="en-US"/>
          </a:p>
        </p:txBody>
      </p:sp>
      <p:sp>
        <p:nvSpPr>
          <p:cNvPr id="4" name="Slide Number Placeholder 3"/>
          <p:cNvSpPr>
            <a:spLocks noGrp="1"/>
          </p:cNvSpPr>
          <p:nvPr>
            <p:ph type="sldNum" sz="quarter" idx="10"/>
          </p:nvPr>
        </p:nvSpPr>
        <p:spPr/>
        <p:txBody>
          <a:bodyPr/>
          <a:lstStyle/>
          <a:p>
            <a:fld id="{2A5AB893-C3A1-4EA2-AECF-7A56AFAF843D}" type="slidenum">
              <a:rPr lang="en-US" smtClean="0"/>
              <a:t>17</a:t>
            </a:fld>
            <a:endParaRPr lang="en-US"/>
          </a:p>
        </p:txBody>
      </p:sp>
    </p:spTree>
    <p:extLst>
      <p:ext uri="{BB962C8B-B14F-4D97-AF65-F5344CB8AC3E}">
        <p14:creationId xmlns:p14="http://schemas.microsoft.com/office/powerpoint/2010/main" val="50532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5527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479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2064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a:p>
        </p:txBody>
      </p:sp>
    </p:spTree>
    <p:extLst>
      <p:ext uri="{BB962C8B-B14F-4D97-AF65-F5344CB8AC3E}">
        <p14:creationId xmlns:p14="http://schemas.microsoft.com/office/powerpoint/2010/main" val="42740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061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8353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9083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9725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51392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05750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726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9/5/2016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6962575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rtsmartiauxcombat.com/rubriques/bike-parts-names" TargetMode="External"/><Relationship Id="rId2" Type="http://schemas.openxmlformats.org/officeDocument/2006/relationships/hyperlink" Target="http://www.oodesign.com/builder-pattern.html" TargetMode="External"/><Relationship Id="rId1" Type="http://schemas.openxmlformats.org/officeDocument/2006/relationships/slideLayout" Target="../slideLayouts/slideLayout2.xml"/><Relationship Id="rId5" Type="http://schemas.openxmlformats.org/officeDocument/2006/relationships/hyperlink" Target="http://l.facebook.com/l.php?u=http%3A%2F%2Fwww.dofactory.com%2Fnet%2Fbuilder-design-pattern&amp;h=HAQH01MkJ" TargetMode="External"/><Relationship Id="rId4" Type="http://schemas.openxmlformats.org/officeDocument/2006/relationships/hyperlink" Target="https://www.bikeexchange.co.nz/article/bike-par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solidFill>
                  <a:srgbClr val="FF0000"/>
                </a:solidFill>
              </a:rPr>
              <a:t>BUILDER PATTERN</a:t>
            </a:r>
            <a:endParaRPr lang="en-US" b="1">
              <a:solidFill>
                <a:srgbClr val="FF0000"/>
              </a:solidFill>
            </a:endParaRPr>
          </a:p>
        </p:txBody>
      </p:sp>
      <p:sp>
        <p:nvSpPr>
          <p:cNvPr id="3" name="Subtitle 2"/>
          <p:cNvSpPr>
            <a:spLocks noGrp="1"/>
          </p:cNvSpPr>
          <p:nvPr>
            <p:ph type="subTitle" idx="1"/>
          </p:nvPr>
        </p:nvSpPr>
        <p:spPr/>
        <p:txBody>
          <a:bodyPr/>
          <a:lstStyle/>
          <a:p>
            <a:r>
              <a:rPr lang="en-US" smtClean="0"/>
              <a:t>Lê Phương Thanh</a:t>
            </a:r>
          </a:p>
          <a:p>
            <a:r>
              <a:rPr lang="en-US" smtClean="0"/>
              <a:t>Bùi Thị Thúy Quỳnh</a:t>
            </a:r>
            <a:endParaRPr lang="en-US"/>
          </a:p>
        </p:txBody>
      </p:sp>
    </p:spTree>
    <p:extLst>
      <p:ext uri="{BB962C8B-B14F-4D97-AF65-F5344CB8AC3E}">
        <p14:creationId xmlns:p14="http://schemas.microsoft.com/office/powerpoint/2010/main" val="242014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DEC227BC-6595-4CE9-AB76-EAE7E67411A2}" type="slidenum">
              <a:rPr lang="en-US" altLang="en-US"/>
              <a:pPr/>
              <a:t>10</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eaLnBrk="1" hangingPunct="1">
              <a:buFontTx/>
              <a:buNone/>
              <a:defRPr/>
            </a:pPr>
            <a:r>
              <a:rPr lang="en-US" sz="2400" b="1" err="1" smtClean="0"/>
              <a:t>Mối</a:t>
            </a:r>
            <a:r>
              <a:rPr lang="en-US" sz="2400" b="1" smtClean="0"/>
              <a:t> </a:t>
            </a:r>
            <a:r>
              <a:rPr lang="en-US" sz="2400" b="1" err="1" smtClean="0"/>
              <a:t>liên</a:t>
            </a:r>
            <a:r>
              <a:rPr lang="en-US" sz="2400" b="1" smtClean="0"/>
              <a:t> </a:t>
            </a:r>
            <a:r>
              <a:rPr lang="en-US" sz="2400" b="1" err="1" smtClean="0"/>
              <a:t>quan</a:t>
            </a:r>
            <a:r>
              <a:rPr lang="en-US" sz="2400" b="1" smtClean="0"/>
              <a:t> </a:t>
            </a:r>
            <a:r>
              <a:rPr lang="en-US" sz="2400" b="1" err="1" smtClean="0"/>
              <a:t>giữa</a:t>
            </a:r>
            <a:r>
              <a:rPr lang="en-US" sz="2400" b="1" smtClean="0"/>
              <a:t> </a:t>
            </a:r>
            <a:r>
              <a:rPr lang="en-US" sz="2400" b="1" err="1" smtClean="0"/>
              <a:t>các</a:t>
            </a:r>
            <a:r>
              <a:rPr lang="en-US" sz="2400" b="1" smtClean="0"/>
              <a:t> </a:t>
            </a:r>
            <a:r>
              <a:rPr lang="en-US" sz="2400" b="1" err="1" smtClean="0"/>
              <a:t>thành</a:t>
            </a:r>
            <a:r>
              <a:rPr lang="en-US" sz="2400" b="1" smtClean="0"/>
              <a:t> </a:t>
            </a:r>
            <a:r>
              <a:rPr lang="en-US" sz="2400" b="1" err="1" smtClean="0"/>
              <a:t>phần</a:t>
            </a:r>
            <a:r>
              <a:rPr lang="en-US" sz="2400" b="1" smtClean="0"/>
              <a:t>:</a:t>
            </a:r>
          </a:p>
          <a:p>
            <a:pPr algn="just" eaLnBrk="1" hangingPunct="1">
              <a:lnSpc>
                <a:spcPct val="150000"/>
              </a:lnSpc>
              <a:buFont typeface="Wingdings" panose="05000000000000000000" pitchFamily="2" charset="2"/>
              <a:buChar char="ü"/>
              <a:defRPr/>
            </a:pPr>
            <a:r>
              <a:rPr lang="vi-VN" sz="2400" smtClean="0"/>
              <a:t>Client tạo ra đối tượng Director và cấu hình nó với đối tượng Builder đã khởi tạo.</a:t>
            </a:r>
          </a:p>
          <a:p>
            <a:pPr algn="just" eaLnBrk="1" hangingPunct="1">
              <a:lnSpc>
                <a:spcPct val="150000"/>
              </a:lnSpc>
              <a:buFont typeface="Wingdings" panose="05000000000000000000" pitchFamily="2" charset="2"/>
              <a:buChar char="ü"/>
              <a:defRPr/>
            </a:pPr>
            <a:r>
              <a:rPr lang="vi-VN" sz="2400" smtClean="0"/>
              <a:t>Director sẽ thông báo cho Builder biết khi một phần của Product cần được xây dựng.</a:t>
            </a:r>
          </a:p>
          <a:p>
            <a:pPr algn="just" eaLnBrk="1" hangingPunct="1">
              <a:lnSpc>
                <a:spcPct val="150000"/>
              </a:lnSpc>
              <a:buFont typeface="Wingdings" panose="05000000000000000000" pitchFamily="2" charset="2"/>
              <a:buChar char="ü"/>
              <a:defRPr/>
            </a:pPr>
            <a:r>
              <a:rPr lang="vi-VN" sz="2400" smtClean="0"/>
              <a:t>Builder sẽ nắm giữ yêu cầu từ phía Director và thêm các thành phần vào Product.</a:t>
            </a:r>
          </a:p>
          <a:p>
            <a:pPr algn="just" eaLnBrk="1" hangingPunct="1">
              <a:lnSpc>
                <a:spcPct val="150000"/>
              </a:lnSpc>
              <a:buFont typeface="Wingdings" panose="05000000000000000000" pitchFamily="2" charset="2"/>
              <a:buChar char="ü"/>
              <a:defRPr/>
            </a:pPr>
            <a:r>
              <a:rPr lang="vi-VN" sz="2400" smtClean="0"/>
              <a:t>Client sẽ </a:t>
            </a:r>
            <a:r>
              <a:rPr lang="en-US" sz="2400" err="1" smtClean="0"/>
              <a:t>thu</a:t>
            </a:r>
            <a:r>
              <a:rPr lang="en-US" sz="2400" smtClean="0"/>
              <a:t> </a:t>
            </a:r>
            <a:r>
              <a:rPr lang="en-US" sz="2400" err="1" smtClean="0"/>
              <a:t>lại</a:t>
            </a:r>
            <a:r>
              <a:rPr lang="en-US" sz="2400" smtClean="0"/>
              <a:t> </a:t>
            </a:r>
            <a:r>
              <a:rPr lang="en-US" sz="2400" err="1" smtClean="0"/>
              <a:t>được</a:t>
            </a:r>
            <a:r>
              <a:rPr lang="en-US" sz="2400" smtClean="0"/>
              <a:t> </a:t>
            </a:r>
            <a:r>
              <a:rPr lang="vi-VN" sz="2400" smtClean="0"/>
              <a:t>Product thông qua Builder</a:t>
            </a:r>
            <a:r>
              <a:rPr lang="en-US" sz="2400" smtClean="0"/>
              <a:t> (</a:t>
            </a:r>
            <a:r>
              <a:rPr lang="en-US" sz="2400" err="1" smtClean="0"/>
              <a:t>từ</a:t>
            </a:r>
            <a:r>
              <a:rPr lang="en-US" sz="2400" smtClean="0"/>
              <a:t> Builder)</a:t>
            </a:r>
            <a:r>
              <a:rPr lang="vi-VN" sz="2400" smtClean="0"/>
              <a:t>.</a:t>
            </a:r>
          </a:p>
          <a:p>
            <a:pPr marL="0" indent="0" eaLnBrk="1" hangingPunct="1">
              <a:buFontTx/>
              <a:buNone/>
              <a:defRPr/>
            </a:pPr>
            <a:endParaRPr lang="en-US" sz="2400" smtClean="0"/>
          </a:p>
        </p:txBody>
      </p:sp>
    </p:spTree>
    <p:extLst>
      <p:ext uri="{BB962C8B-B14F-4D97-AF65-F5344CB8AC3E}">
        <p14:creationId xmlns:p14="http://schemas.microsoft.com/office/powerpoint/2010/main" val="117727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039BA82-F85C-40D0-8195-626BC2322E9C}" type="slidenum">
              <a:rPr lang="en-US" altLang="en-US"/>
              <a:pPr/>
              <a:t>11</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smtClean="0"/>
              <a:t>Tình huống áp dụng: </a:t>
            </a:r>
          </a:p>
          <a:p>
            <a:pPr lvl="1" eaLnBrk="1" hangingPunct="1"/>
            <a:r>
              <a:rPr lang="vi-VN" altLang="en-US" sz="2000" smtClean="0"/>
              <a:t>Tạo nên một đối tượng phức hợp độc lập với thành phần (tách rời việc tạo dựng một đối tượng phức tạp ra khỏi bản thân đối tượng). Vì vậy, cho phép trong cùng một quá trình có thể tạo dựng ra nhiều loại đối tượng khác nhau.</a:t>
            </a:r>
          </a:p>
          <a:p>
            <a:pPr lvl="1" eaLnBrk="1" hangingPunct="1"/>
            <a:r>
              <a:rPr lang="vi-VN" altLang="en-US" sz="2000" smtClean="0"/>
              <a:t>Khi</a:t>
            </a:r>
            <a:r>
              <a:rPr lang="en-US" altLang="en-US" sz="2000" smtClean="0"/>
              <a:t> Client</a:t>
            </a:r>
            <a:r>
              <a:rPr lang="vi-VN" altLang="en-US" sz="2000" smtClean="0"/>
              <a:t> muốn kiểm soát quá trình tạo dựng.</a:t>
            </a:r>
          </a:p>
          <a:p>
            <a:pPr lvl="1" eaLnBrk="1" hangingPunct="1"/>
            <a:r>
              <a:rPr lang="vi-VN" altLang="en-US" sz="2000" smtClean="0"/>
              <a:t>Quá trình khởi tạo phải cho phép nhiều đại diện khác nhau của đối tượng cũng được khởi tạo. </a:t>
            </a:r>
          </a:p>
          <a:p>
            <a:pPr lvl="1" eaLnBrk="1" hangingPunct="1"/>
            <a:r>
              <a:rPr lang="vi-VN" altLang="en-US" sz="2000" smtClean="0"/>
              <a:t>Cho </a:t>
            </a:r>
            <a:r>
              <a:rPr lang="en-US" altLang="en-US" sz="2000" smtClean="0"/>
              <a:t>Client </a:t>
            </a:r>
            <a:r>
              <a:rPr lang="vi-VN" altLang="en-US" sz="2000" smtClean="0"/>
              <a:t>xây dựng một đối tượng phức tạp bằng cách chỉ cần định nghĩa kiểu và nội dung. Chi tiết phần dựng được ẩn đi hoàn toàn bên phía </a:t>
            </a:r>
            <a:r>
              <a:rPr lang="en-US" altLang="en-US" sz="2000" smtClean="0"/>
              <a:t>Client</a:t>
            </a:r>
            <a:r>
              <a:rPr lang="vi-VN" altLang="en-US" sz="2000" smtClean="0"/>
              <a:t>. Động cơ phổ biến nhất cho việc sử dụng Builder là đơn giản hóa phần code của </a:t>
            </a:r>
            <a:r>
              <a:rPr lang="en-US" altLang="en-US" sz="2000" smtClean="0"/>
              <a:t>Client </a:t>
            </a:r>
            <a:r>
              <a:rPr lang="vi-VN" altLang="en-US" sz="2000" smtClean="0"/>
              <a:t>trong việc tạo ra các đối tượng phức tạp. Client có thể điều khiển các bước được thực hiện bởi Builder mà không cần biết công việc thực sự được thực hiện thế nào.</a:t>
            </a:r>
          </a:p>
          <a:p>
            <a:pPr lvl="1" eaLnBrk="1" hangingPunct="1"/>
            <a:endParaRPr lang="en-US" altLang="en-US" sz="2000" smtClean="0"/>
          </a:p>
        </p:txBody>
      </p:sp>
    </p:spTree>
    <p:extLst>
      <p:ext uri="{BB962C8B-B14F-4D97-AF65-F5344CB8AC3E}">
        <p14:creationId xmlns:p14="http://schemas.microsoft.com/office/powerpoint/2010/main" val="232789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67EAACED-D02C-4BB3-9C1F-7ACD37D116F4}" type="slidenum">
              <a:rPr lang="en-US" altLang="en-US"/>
              <a:pPr/>
              <a:t>12</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lnSpc>
                <a:spcPct val="150000"/>
              </a:lnSpc>
            </a:pPr>
            <a:r>
              <a:rPr lang="en-US" altLang="en-US" sz="2400" b="1" smtClean="0"/>
              <a:t>Hệ quả :</a:t>
            </a:r>
          </a:p>
          <a:p>
            <a:pPr lvl="1" algn="just" eaLnBrk="1" hangingPunct="1">
              <a:lnSpc>
                <a:spcPct val="150000"/>
              </a:lnSpc>
            </a:pPr>
            <a:r>
              <a:rPr lang="en-US" altLang="en-US" sz="2400" smtClean="0"/>
              <a:t>C</a:t>
            </a:r>
            <a:r>
              <a:rPr lang="vi-VN" altLang="en-US" sz="2400" smtClean="0"/>
              <a:t>ho phép thay đổi đại diện </a:t>
            </a:r>
            <a:r>
              <a:rPr lang="en-US" altLang="en-US" sz="2400" smtClean="0"/>
              <a:t>bên trong của P</a:t>
            </a:r>
            <a:r>
              <a:rPr lang="vi-VN" altLang="en-US" sz="2400" smtClean="0"/>
              <a:t>roduct: </a:t>
            </a:r>
            <a:r>
              <a:rPr lang="en-US" altLang="en-US" sz="2400" smtClean="0"/>
              <a:t>Đ</a:t>
            </a:r>
            <a:r>
              <a:rPr lang="vi-VN" altLang="en-US" sz="2400" smtClean="0"/>
              <a:t>ối tượng </a:t>
            </a:r>
            <a:r>
              <a:rPr lang="en-US" altLang="en-US" sz="2400" smtClean="0"/>
              <a:t>B</a:t>
            </a:r>
            <a:r>
              <a:rPr lang="vi-VN" altLang="en-US" sz="2400" smtClean="0"/>
              <a:t>uilder cung cấp cho </a:t>
            </a:r>
            <a:r>
              <a:rPr lang="en-US" altLang="en-US" sz="2400" smtClean="0"/>
              <a:t>D</a:t>
            </a:r>
            <a:r>
              <a:rPr lang="vi-VN" altLang="en-US" sz="2400" smtClean="0"/>
              <a:t>irector để xây dựng </a:t>
            </a:r>
            <a:r>
              <a:rPr lang="en-US" altLang="en-US" sz="2400" smtClean="0"/>
              <a:t>P</a:t>
            </a:r>
            <a:r>
              <a:rPr lang="vi-VN" altLang="en-US" sz="2400" smtClean="0"/>
              <a:t>roduct. Giao diện này cho phép ẩn các </a:t>
            </a:r>
            <a:r>
              <a:rPr lang="en-US" altLang="en-US" sz="2400" smtClean="0"/>
              <a:t>B</a:t>
            </a:r>
            <a:r>
              <a:rPr lang="vi-VN" altLang="en-US" sz="2400" smtClean="0"/>
              <a:t>uilder và cấu trúc bên trong nó. Các </a:t>
            </a:r>
            <a:r>
              <a:rPr lang="en-US" altLang="en-US" sz="2400" smtClean="0"/>
              <a:t>P</a:t>
            </a:r>
            <a:r>
              <a:rPr lang="vi-VN" altLang="en-US" sz="2400" smtClean="0"/>
              <a:t>roduct được xây dựng thông qua một giao diện trừu tượng. Tất cả các hành động làm thay đổi nội dung bên trong </a:t>
            </a:r>
            <a:r>
              <a:rPr lang="en-US" altLang="en-US" sz="2400" smtClean="0"/>
              <a:t>P</a:t>
            </a:r>
            <a:r>
              <a:rPr lang="vi-VN" altLang="en-US" sz="2400" smtClean="0"/>
              <a:t>roduct sẽ xác định được một loại </a:t>
            </a:r>
            <a:r>
              <a:rPr lang="en-US" altLang="en-US" sz="2400" smtClean="0"/>
              <a:t>B</a:t>
            </a:r>
            <a:r>
              <a:rPr lang="vi-VN" altLang="en-US" sz="2400" smtClean="0"/>
              <a:t>uilder mới.</a:t>
            </a:r>
          </a:p>
        </p:txBody>
      </p:sp>
    </p:spTree>
    <p:extLst>
      <p:ext uri="{BB962C8B-B14F-4D97-AF65-F5344CB8AC3E}">
        <p14:creationId xmlns:p14="http://schemas.microsoft.com/office/powerpoint/2010/main" val="59872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1C554E68-A0CA-4480-8EEF-9839EC9302FD}" type="slidenum">
              <a:rPr lang="en-US" altLang="en-US"/>
              <a:pPr/>
              <a:t>13</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lnSpc>
                <a:spcPct val="150000"/>
              </a:lnSpc>
            </a:pPr>
            <a:r>
              <a:rPr lang="en-US" altLang="en-US" sz="2400" b="1" err="1" smtClean="0"/>
              <a:t>Hệ</a:t>
            </a:r>
            <a:r>
              <a:rPr lang="en-US" altLang="en-US" sz="2400" b="1" smtClean="0"/>
              <a:t> </a:t>
            </a:r>
            <a:r>
              <a:rPr lang="en-US" altLang="en-US" sz="2400" b="1" err="1" smtClean="0"/>
              <a:t>quả</a:t>
            </a:r>
            <a:r>
              <a:rPr lang="en-US" altLang="en-US" sz="2400" b="1" smtClean="0"/>
              <a:t> :</a:t>
            </a:r>
          </a:p>
          <a:p>
            <a:pPr lvl="1" algn="just" eaLnBrk="1" hangingPunct="1">
              <a:lnSpc>
                <a:spcPct val="150000"/>
              </a:lnSpc>
            </a:pPr>
            <a:r>
              <a:rPr lang="en-US" altLang="en-US" sz="2400" smtClean="0"/>
              <a:t>M</a:t>
            </a:r>
            <a:r>
              <a:rPr lang="vi-VN" altLang="en-US" sz="2400" smtClean="0"/>
              <a:t>ã </a:t>
            </a:r>
            <a:r>
              <a:rPr lang="en-US" altLang="en-US" sz="2400" err="1" smtClean="0"/>
              <a:t>nguồn</a:t>
            </a:r>
            <a:r>
              <a:rPr lang="en-US" altLang="en-US" sz="2400" smtClean="0"/>
              <a:t> </a:t>
            </a:r>
            <a:r>
              <a:rPr lang="en-US" altLang="en-US" sz="2400" err="1" smtClean="0"/>
              <a:t>biểu</a:t>
            </a:r>
            <a:r>
              <a:rPr lang="en-US" altLang="en-US" sz="2400" smtClean="0"/>
              <a:t> </a:t>
            </a:r>
            <a:r>
              <a:rPr lang="en-US" altLang="en-US" sz="2400" err="1" smtClean="0"/>
              <a:t>diễn</a:t>
            </a:r>
            <a:r>
              <a:rPr lang="en-US" altLang="en-US" sz="2400" smtClean="0"/>
              <a:t> </a:t>
            </a:r>
            <a:r>
              <a:rPr lang="vi-VN" altLang="en-US" sz="2400" smtClean="0"/>
              <a:t>và </a:t>
            </a:r>
            <a:r>
              <a:rPr lang="en-US" altLang="en-US" sz="2400" err="1" smtClean="0"/>
              <a:t>xây</a:t>
            </a:r>
            <a:r>
              <a:rPr lang="en-US" altLang="en-US" sz="2400" smtClean="0"/>
              <a:t> </a:t>
            </a:r>
            <a:r>
              <a:rPr lang="en-US" altLang="en-US" sz="2400" err="1" smtClean="0"/>
              <a:t>dựng</a:t>
            </a:r>
            <a:r>
              <a:rPr lang="en-US" altLang="en-US" sz="2400" smtClean="0"/>
              <a:t> </a:t>
            </a:r>
            <a:r>
              <a:rPr lang="en-US" altLang="en-US" sz="2400" err="1" smtClean="0"/>
              <a:t>được</a:t>
            </a:r>
            <a:r>
              <a:rPr lang="en-US" altLang="en-US" sz="2400" smtClean="0"/>
              <a:t> </a:t>
            </a:r>
            <a:r>
              <a:rPr lang="en-US" altLang="en-US" sz="2400" err="1" smtClean="0"/>
              <a:t>tách</a:t>
            </a:r>
            <a:r>
              <a:rPr lang="en-US" altLang="en-US" sz="2400" smtClean="0"/>
              <a:t> </a:t>
            </a:r>
            <a:r>
              <a:rPr lang="en-US" altLang="en-US" sz="2400" err="1" smtClean="0"/>
              <a:t>biệt</a:t>
            </a:r>
            <a:r>
              <a:rPr lang="en-US" altLang="en-US" sz="2400" smtClean="0"/>
              <a:t> </a:t>
            </a:r>
            <a:r>
              <a:rPr lang="vi-VN" altLang="en-US" sz="2400" smtClean="0"/>
              <a:t>: Các </a:t>
            </a:r>
            <a:r>
              <a:rPr lang="en-US" altLang="en-US" sz="2400" smtClean="0"/>
              <a:t>B</a:t>
            </a:r>
            <a:r>
              <a:rPr lang="vi-VN" altLang="en-US" sz="2400" smtClean="0"/>
              <a:t>uilder đã được cải thiện bằng cách đóng gói một đối tượng phức tạp. </a:t>
            </a:r>
            <a:r>
              <a:rPr lang="en-US" altLang="en-US" sz="2400" smtClean="0"/>
              <a:t>Client </a:t>
            </a:r>
            <a:r>
              <a:rPr lang="vi-VN" altLang="en-US" sz="2400" smtClean="0"/>
              <a:t>không cần biết về những lớp này để xác định cấu trúc bên trong </a:t>
            </a:r>
            <a:r>
              <a:rPr lang="en-US" altLang="en-US" sz="2400" smtClean="0"/>
              <a:t>P</a:t>
            </a:r>
            <a:r>
              <a:rPr lang="vi-VN" altLang="en-US" sz="2400" smtClean="0"/>
              <a:t>roduct, và các lớp này sẽ không xuất hiện trong giao diện Builder. Mỗi ConcreteBuilder chứa tất cả những đoạn code của một loại </a:t>
            </a:r>
            <a:r>
              <a:rPr lang="en-US" altLang="en-US" sz="2400" smtClean="0"/>
              <a:t>P</a:t>
            </a:r>
            <a:r>
              <a:rPr lang="vi-VN" altLang="en-US" sz="2400" smtClean="0"/>
              <a:t>roduct cụ thể. Các </a:t>
            </a:r>
            <a:r>
              <a:rPr lang="en-US" altLang="en-US" sz="2400" smtClean="0"/>
              <a:t>D</a:t>
            </a:r>
            <a:r>
              <a:rPr lang="vi-VN" altLang="en-US" sz="2400" smtClean="0"/>
              <a:t>irector khác có thể tái sử dụng nó.</a:t>
            </a:r>
          </a:p>
        </p:txBody>
      </p:sp>
    </p:spTree>
    <p:extLst>
      <p:ext uri="{BB962C8B-B14F-4D97-AF65-F5344CB8AC3E}">
        <p14:creationId xmlns:p14="http://schemas.microsoft.com/office/powerpoint/2010/main" val="164673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14</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Hệ quả :</a:t>
            </a:r>
          </a:p>
          <a:p>
            <a:pPr lvl="1" algn="just" eaLnBrk="1" hangingPunct="1">
              <a:lnSpc>
                <a:spcPct val="150000"/>
              </a:lnSpc>
            </a:pPr>
            <a:r>
              <a:rPr lang="en-US" altLang="en-US" sz="2400" smtClean="0"/>
              <a:t>C</a:t>
            </a:r>
            <a:r>
              <a:rPr lang="vi-VN" altLang="en-US" sz="2400" smtClean="0"/>
              <a:t>ho phép kiểm soát tốt hơn quá trình xây dựng: Quá trình xây dựng </a:t>
            </a:r>
            <a:r>
              <a:rPr lang="en-US" altLang="en-US" sz="2400" smtClean="0"/>
              <a:t>P</a:t>
            </a:r>
            <a:r>
              <a:rPr lang="vi-VN" altLang="en-US" sz="2400" smtClean="0"/>
              <a:t>roduct được phản ánh thông qua giao diện </a:t>
            </a:r>
            <a:r>
              <a:rPr lang="en-US" altLang="en-US" sz="2400" smtClean="0"/>
              <a:t>B</a:t>
            </a:r>
            <a:r>
              <a:rPr lang="vi-VN" altLang="en-US" sz="2400" smtClean="0"/>
              <a:t>uilder. Chính vì vậy mà nó cho phép kiểm soát tốt hơn quá trình xây dựng và cấu trúc bên trong </a:t>
            </a:r>
            <a:r>
              <a:rPr lang="en-US" altLang="en-US" sz="2400" smtClean="0"/>
              <a:t>P</a:t>
            </a:r>
            <a:r>
              <a:rPr lang="vi-VN" altLang="en-US" sz="2400" smtClean="0"/>
              <a:t>roduct.</a:t>
            </a:r>
          </a:p>
        </p:txBody>
      </p:sp>
    </p:spTree>
    <p:extLst>
      <p:ext uri="{BB962C8B-B14F-4D97-AF65-F5344CB8AC3E}">
        <p14:creationId xmlns:p14="http://schemas.microsoft.com/office/powerpoint/2010/main" val="383180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15</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Hệ quả :</a:t>
            </a:r>
          </a:p>
          <a:p>
            <a:pPr lvl="1" algn="just" eaLnBrk="1" hangingPunct="1">
              <a:lnSpc>
                <a:spcPct val="150000"/>
              </a:lnSpc>
            </a:pPr>
            <a:r>
              <a:rPr lang="en-US" altLang="en-US" sz="2400" smtClean="0"/>
              <a:t>C</a:t>
            </a:r>
            <a:r>
              <a:rPr lang="vi-VN" altLang="en-US" sz="2400" smtClean="0"/>
              <a:t>ho phép kiểm soát tốt hơn quá trình xây dựng: Quá trình xây dựng </a:t>
            </a:r>
            <a:r>
              <a:rPr lang="en-US" altLang="en-US" sz="2400" smtClean="0"/>
              <a:t>P</a:t>
            </a:r>
            <a:r>
              <a:rPr lang="vi-VN" altLang="en-US" sz="2400" smtClean="0"/>
              <a:t>roduct được phản ánh thông qua giao diện </a:t>
            </a:r>
            <a:r>
              <a:rPr lang="en-US" altLang="en-US" sz="2400" smtClean="0"/>
              <a:t>B</a:t>
            </a:r>
            <a:r>
              <a:rPr lang="vi-VN" altLang="en-US" sz="2400" smtClean="0"/>
              <a:t>uilder. Chính vì vậy mà nó cho phép kiểm soát tốt hơn quá trình xây dựng và cấu trúc bên trong </a:t>
            </a:r>
            <a:r>
              <a:rPr lang="en-US" altLang="en-US" sz="2400" smtClean="0"/>
              <a:t>P</a:t>
            </a:r>
            <a:r>
              <a:rPr lang="vi-VN" altLang="en-US" sz="2400" smtClean="0"/>
              <a:t>roduct.</a:t>
            </a:r>
          </a:p>
        </p:txBody>
      </p:sp>
    </p:spTree>
    <p:extLst>
      <p:ext uri="{BB962C8B-B14F-4D97-AF65-F5344CB8AC3E}">
        <p14:creationId xmlns:p14="http://schemas.microsoft.com/office/powerpoint/2010/main" val="35051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a:t>7</a:t>
            </a:r>
            <a:r>
              <a:rPr lang="en-US" altLang="en-US" sz="4000" b="1" smtClean="0"/>
              <a:t>. </a:t>
            </a:r>
            <a:r>
              <a:rPr lang="en-US" altLang="en-US" sz="4000" b="1" err="1" smtClean="0"/>
              <a:t>Ví</a:t>
            </a:r>
            <a:r>
              <a:rPr lang="en-US" altLang="en-US" sz="4000" b="1" smtClean="0"/>
              <a:t> </a:t>
            </a:r>
            <a:r>
              <a:rPr lang="en-US" altLang="en-US" sz="4000" b="1" err="1" smtClean="0"/>
              <a:t>dụ</a:t>
            </a:r>
            <a:endParaRPr lang="en-US" altLang="en-US" sz="4000" b="1" smtClean="0"/>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16</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err="1" smtClean="0"/>
              <a:t>Ví</a:t>
            </a:r>
            <a:r>
              <a:rPr lang="en-US" altLang="en-US" sz="2400" b="1" smtClean="0"/>
              <a:t> </a:t>
            </a:r>
            <a:r>
              <a:rPr lang="en-US" altLang="en-US" sz="2400" b="1" err="1" smtClean="0"/>
              <a:t>dụ</a:t>
            </a:r>
            <a:endParaRPr lang="en-US" altLang="en-US" sz="2400" b="1" smtClean="0"/>
          </a:p>
          <a:p>
            <a:pPr lvl="1" algn="just" eaLnBrk="1" hangingPunct="1">
              <a:lnSpc>
                <a:spcPct val="150000"/>
              </a:lnSpc>
            </a:pPr>
            <a:r>
              <a:rPr lang="en-US" altLang="en-US" sz="2400" err="1" smtClean="0"/>
              <a:t>Một</a:t>
            </a:r>
            <a:r>
              <a:rPr lang="en-US" altLang="en-US" sz="2400" smtClean="0"/>
              <a:t> </a:t>
            </a:r>
            <a:r>
              <a:rPr lang="en-US" altLang="en-US" sz="2400" err="1" smtClean="0"/>
              <a:t>của</a:t>
            </a:r>
            <a:r>
              <a:rPr lang="en-US" altLang="en-US" sz="2400" smtClean="0"/>
              <a:t> </a:t>
            </a:r>
            <a:r>
              <a:rPr lang="en-US" altLang="en-US" sz="2400" err="1" smtClean="0"/>
              <a:t>hàng</a:t>
            </a:r>
            <a:r>
              <a:rPr lang="en-US" altLang="en-US" sz="2400" smtClean="0"/>
              <a:t> </a:t>
            </a:r>
            <a:r>
              <a:rPr lang="en-US" altLang="en-US" sz="2400" err="1" smtClean="0"/>
              <a:t>xe</a:t>
            </a:r>
            <a:r>
              <a:rPr lang="en-US" altLang="en-US" sz="2400" smtClean="0"/>
              <a:t> ABC </a:t>
            </a:r>
            <a:r>
              <a:rPr lang="en-US" altLang="en-US" sz="2400" err="1" smtClean="0"/>
              <a:t>có</a:t>
            </a:r>
            <a:r>
              <a:rPr lang="en-US" altLang="en-US" sz="2400" smtClean="0"/>
              <a:t> </a:t>
            </a:r>
            <a:r>
              <a:rPr lang="en-US" altLang="en-US" sz="2400" err="1" smtClean="0"/>
              <a:t>bán</a:t>
            </a:r>
            <a:r>
              <a:rPr lang="en-US" altLang="en-US" sz="2400" smtClean="0"/>
              <a:t> 3 </a:t>
            </a:r>
            <a:r>
              <a:rPr lang="en-US" altLang="en-US" sz="2400" err="1" smtClean="0"/>
              <a:t>loại</a:t>
            </a:r>
            <a:r>
              <a:rPr lang="en-US" altLang="en-US" sz="2400" smtClean="0"/>
              <a:t> </a:t>
            </a:r>
            <a:r>
              <a:rPr lang="en-US" altLang="en-US" sz="2400" err="1" smtClean="0"/>
              <a:t>xe</a:t>
            </a:r>
            <a:r>
              <a:rPr lang="en-US" altLang="en-US" sz="2400" smtClean="0"/>
              <a:t>: </a:t>
            </a:r>
          </a:p>
          <a:p>
            <a:pPr marL="457200" lvl="1" indent="0" algn="just" eaLnBrk="1" hangingPunct="1">
              <a:lnSpc>
                <a:spcPct val="150000"/>
              </a:lnSpc>
              <a:buNone/>
            </a:pPr>
            <a:r>
              <a:rPr lang="en-US" sz="2400" smtClean="0"/>
              <a:t> + </a:t>
            </a:r>
            <a:r>
              <a:rPr lang="en-US" sz="2400" err="1" smtClean="0"/>
              <a:t>Mô</a:t>
            </a:r>
            <a:r>
              <a:rPr lang="en-US" sz="2400" smtClean="0"/>
              <a:t> </a:t>
            </a:r>
            <a:r>
              <a:rPr lang="en-US" sz="2400" err="1" smtClean="0"/>
              <a:t>tô</a:t>
            </a:r>
            <a:r>
              <a:rPr lang="en-US" sz="2400" smtClean="0"/>
              <a:t> (</a:t>
            </a:r>
            <a:r>
              <a:rPr lang="en-US" sz="2400" err="1" smtClean="0"/>
              <a:t>MotorCycle</a:t>
            </a:r>
            <a:r>
              <a:rPr lang="en-US" sz="2400" smtClean="0"/>
              <a:t>)</a:t>
            </a:r>
          </a:p>
          <a:p>
            <a:pPr marL="457200" lvl="1" indent="0" algn="just" eaLnBrk="1" hangingPunct="1">
              <a:lnSpc>
                <a:spcPct val="150000"/>
              </a:lnSpc>
              <a:buNone/>
            </a:pPr>
            <a:r>
              <a:rPr lang="en-US" sz="2400" smtClean="0"/>
              <a:t>+ </a:t>
            </a:r>
            <a:r>
              <a:rPr lang="en-US" sz="2400" err="1" smtClean="0"/>
              <a:t>Xe</a:t>
            </a:r>
            <a:r>
              <a:rPr lang="en-US" sz="2400" smtClean="0"/>
              <a:t> </a:t>
            </a:r>
            <a:r>
              <a:rPr lang="en-US" sz="2400" err="1" smtClean="0"/>
              <a:t>hơi</a:t>
            </a:r>
            <a:r>
              <a:rPr lang="en-US" sz="2400" smtClean="0"/>
              <a:t> (Car)</a:t>
            </a:r>
          </a:p>
          <a:p>
            <a:pPr marL="457200" lvl="1" indent="0" algn="just" eaLnBrk="1" hangingPunct="1">
              <a:lnSpc>
                <a:spcPct val="150000"/>
              </a:lnSpc>
              <a:buNone/>
            </a:pPr>
            <a:r>
              <a:rPr lang="en-US" sz="2400" smtClean="0"/>
              <a:t>+ </a:t>
            </a:r>
            <a:r>
              <a:rPr lang="en-US" sz="2400" err="1" smtClean="0"/>
              <a:t>Xe</a:t>
            </a:r>
            <a:r>
              <a:rPr lang="en-US" sz="2400" smtClean="0"/>
              <a:t> </a:t>
            </a:r>
            <a:r>
              <a:rPr lang="en-US" sz="2400" err="1" smtClean="0"/>
              <a:t>tay</a:t>
            </a:r>
            <a:r>
              <a:rPr lang="en-US" sz="2400" smtClean="0"/>
              <a:t> </a:t>
            </a:r>
            <a:r>
              <a:rPr lang="en-US" sz="2400" err="1" smtClean="0"/>
              <a:t>ga</a:t>
            </a:r>
            <a:r>
              <a:rPr lang="en-US" sz="2400" smtClean="0"/>
              <a:t> (Scooter)</a:t>
            </a:r>
          </a:p>
          <a:p>
            <a:pPr marL="457200" lvl="1" indent="0" algn="just" eaLnBrk="1" hangingPunct="1">
              <a:lnSpc>
                <a:spcPct val="150000"/>
              </a:lnSpc>
              <a:buNone/>
            </a:pPr>
            <a:r>
              <a:rPr lang="en-US" sz="2400" err="1" smtClean="0"/>
              <a:t>Khách</a:t>
            </a:r>
            <a:r>
              <a:rPr lang="en-US" sz="2400" smtClean="0"/>
              <a:t> </a:t>
            </a:r>
            <a:r>
              <a:rPr lang="en-US" sz="2400" err="1" smtClean="0"/>
              <a:t>hàng</a:t>
            </a:r>
            <a:r>
              <a:rPr lang="en-US" sz="2400" smtClean="0"/>
              <a:t> X </a:t>
            </a:r>
            <a:r>
              <a:rPr lang="en-US" sz="2400" err="1" smtClean="0"/>
              <a:t>vào</a:t>
            </a:r>
            <a:r>
              <a:rPr lang="en-US" sz="2400" smtClean="0"/>
              <a:t> </a:t>
            </a:r>
            <a:r>
              <a:rPr lang="en-US" sz="2400" err="1" smtClean="0"/>
              <a:t>cửa</a:t>
            </a:r>
            <a:r>
              <a:rPr lang="en-US" sz="2400" smtClean="0"/>
              <a:t> </a:t>
            </a:r>
            <a:r>
              <a:rPr lang="en-US" sz="2400" err="1" smtClean="0"/>
              <a:t>hàng</a:t>
            </a:r>
            <a:r>
              <a:rPr lang="en-US" sz="2400" smtClean="0"/>
              <a:t> ABC </a:t>
            </a:r>
            <a:r>
              <a:rPr lang="en-US" sz="2400" err="1" smtClean="0"/>
              <a:t>mua</a:t>
            </a:r>
            <a:r>
              <a:rPr lang="en-US" sz="2400" smtClean="0"/>
              <a:t> </a:t>
            </a:r>
            <a:r>
              <a:rPr lang="en-US" sz="2400" err="1" smtClean="0"/>
              <a:t>xe</a:t>
            </a:r>
            <a:r>
              <a:rPr lang="en-US" sz="2400" smtClean="0"/>
              <a:t>. </a:t>
            </a:r>
            <a:r>
              <a:rPr lang="en-US" sz="2400" err="1" smtClean="0"/>
              <a:t>Nếu</a:t>
            </a:r>
            <a:r>
              <a:rPr lang="en-US" sz="2400" smtClean="0"/>
              <a:t> X </a:t>
            </a:r>
            <a:r>
              <a:rPr lang="en-US" sz="2400" err="1" smtClean="0"/>
              <a:t>muốn</a:t>
            </a:r>
            <a:r>
              <a:rPr lang="en-US" sz="2400" smtClean="0"/>
              <a:t> </a:t>
            </a:r>
            <a:r>
              <a:rPr lang="en-US" sz="2400" err="1" smtClean="0"/>
              <a:t>mua</a:t>
            </a:r>
            <a:r>
              <a:rPr lang="en-US" sz="2400" smtClean="0"/>
              <a:t> </a:t>
            </a:r>
            <a:r>
              <a:rPr lang="en-US" sz="2400" err="1" smtClean="0"/>
              <a:t>xe</a:t>
            </a:r>
            <a:r>
              <a:rPr lang="en-US" sz="2400" smtClean="0"/>
              <a:t> </a:t>
            </a:r>
            <a:r>
              <a:rPr lang="en-US" sz="2400" err="1" smtClean="0"/>
              <a:t>Mô</a:t>
            </a:r>
            <a:r>
              <a:rPr lang="en-US" sz="2400" smtClean="0"/>
              <a:t>  </a:t>
            </a:r>
            <a:r>
              <a:rPr lang="en-US" sz="2400" err="1" smtClean="0"/>
              <a:t>tô</a:t>
            </a:r>
            <a:r>
              <a:rPr lang="en-US" sz="2400" smtClean="0"/>
              <a:t> </a:t>
            </a:r>
            <a:r>
              <a:rPr lang="en-US" sz="2400" err="1" smtClean="0"/>
              <a:t>thì</a:t>
            </a:r>
            <a:r>
              <a:rPr lang="en-US" sz="2400" smtClean="0"/>
              <a:t> </a:t>
            </a:r>
            <a:r>
              <a:rPr lang="en-US" sz="2400" err="1" smtClean="0"/>
              <a:t>cửa</a:t>
            </a:r>
            <a:r>
              <a:rPr lang="en-US" sz="2400" smtClean="0"/>
              <a:t> </a:t>
            </a:r>
            <a:r>
              <a:rPr lang="en-US" sz="2400" err="1" smtClean="0"/>
              <a:t>hàng</a:t>
            </a:r>
            <a:r>
              <a:rPr lang="en-US" sz="2400" smtClean="0"/>
              <a:t> </a:t>
            </a:r>
            <a:r>
              <a:rPr lang="en-US" sz="2400" err="1" smtClean="0"/>
              <a:t>sẽ</a:t>
            </a:r>
            <a:r>
              <a:rPr lang="en-US" sz="2400" smtClean="0"/>
              <a:t> </a:t>
            </a:r>
            <a:r>
              <a:rPr lang="en-US" sz="2400" err="1" smtClean="0"/>
              <a:t>lắp</a:t>
            </a:r>
            <a:r>
              <a:rPr lang="en-US" sz="2400" smtClean="0"/>
              <a:t> </a:t>
            </a:r>
            <a:r>
              <a:rPr lang="en-US" sz="2400" err="1" smtClean="0"/>
              <a:t>ráp</a:t>
            </a:r>
            <a:r>
              <a:rPr lang="en-US" sz="2400" smtClean="0"/>
              <a:t> </a:t>
            </a:r>
            <a:r>
              <a:rPr lang="en-US" sz="2400" err="1" smtClean="0"/>
              <a:t>một</a:t>
            </a:r>
            <a:r>
              <a:rPr lang="en-US" sz="2400" smtClean="0"/>
              <a:t> </a:t>
            </a:r>
            <a:r>
              <a:rPr lang="en-US" sz="2400" err="1" smtClean="0"/>
              <a:t>chiếc</a:t>
            </a:r>
            <a:r>
              <a:rPr lang="en-US" sz="2400" smtClean="0"/>
              <a:t> </a:t>
            </a:r>
            <a:r>
              <a:rPr lang="en-US" sz="2400" err="1" smtClean="0"/>
              <a:t>mô</a:t>
            </a:r>
            <a:r>
              <a:rPr lang="en-US" sz="2400" smtClean="0"/>
              <a:t> </a:t>
            </a:r>
            <a:r>
              <a:rPr lang="en-US" sz="2400" err="1" smtClean="0"/>
              <a:t>tô</a:t>
            </a:r>
            <a:r>
              <a:rPr lang="en-US" sz="2400" smtClean="0"/>
              <a:t> (</a:t>
            </a:r>
            <a:r>
              <a:rPr lang="en-US" sz="2400" err="1" smtClean="0"/>
              <a:t>tương</a:t>
            </a:r>
            <a:r>
              <a:rPr lang="en-US" sz="2400" smtClean="0"/>
              <a:t> </a:t>
            </a:r>
            <a:r>
              <a:rPr lang="en-US" sz="2400" err="1" smtClean="0"/>
              <a:t>tự</a:t>
            </a:r>
            <a:r>
              <a:rPr lang="en-US" sz="2400" smtClean="0"/>
              <a:t> </a:t>
            </a:r>
            <a:r>
              <a:rPr lang="en-US" sz="2400" err="1" smtClean="0"/>
              <a:t>xe</a:t>
            </a:r>
            <a:r>
              <a:rPr lang="en-US" sz="2400" smtClean="0"/>
              <a:t> </a:t>
            </a:r>
            <a:r>
              <a:rPr lang="en-US" sz="2400" err="1" smtClean="0"/>
              <a:t>hơi</a:t>
            </a:r>
            <a:r>
              <a:rPr lang="en-US" sz="2400" smtClean="0"/>
              <a:t> </a:t>
            </a:r>
            <a:r>
              <a:rPr lang="en-US" sz="2400" err="1" smtClean="0"/>
              <a:t>và</a:t>
            </a:r>
            <a:r>
              <a:rPr lang="en-US" sz="2400" smtClean="0"/>
              <a:t> </a:t>
            </a:r>
            <a:r>
              <a:rPr lang="en-US" sz="2400" err="1" smtClean="0"/>
              <a:t>xe</a:t>
            </a:r>
            <a:r>
              <a:rPr lang="en-US" sz="2400" smtClean="0"/>
              <a:t> </a:t>
            </a:r>
            <a:r>
              <a:rPr lang="en-US" sz="2400" err="1" smtClean="0"/>
              <a:t>tay</a:t>
            </a:r>
            <a:r>
              <a:rPr lang="en-US" sz="2400" smtClean="0"/>
              <a:t> </a:t>
            </a:r>
            <a:r>
              <a:rPr lang="en-US" sz="2400" err="1" smtClean="0"/>
              <a:t>ga</a:t>
            </a:r>
            <a:r>
              <a:rPr lang="en-US" sz="2400" smtClean="0"/>
              <a:t>). </a:t>
            </a:r>
            <a:endParaRPr lang="en-US" sz="2400"/>
          </a:p>
        </p:txBody>
      </p:sp>
    </p:spTree>
    <p:extLst>
      <p:ext uri="{BB962C8B-B14F-4D97-AF65-F5344CB8AC3E}">
        <p14:creationId xmlns:p14="http://schemas.microsoft.com/office/powerpoint/2010/main" val="95091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a:t>7</a:t>
            </a:r>
            <a:r>
              <a:rPr lang="en-US" altLang="en-US" sz="4000" b="1" smtClean="0"/>
              <a:t>. </a:t>
            </a:r>
            <a:r>
              <a:rPr lang="en-US" altLang="en-US" sz="4000" b="1" err="1" smtClean="0"/>
              <a:t>Ví</a:t>
            </a:r>
            <a:r>
              <a:rPr lang="en-US" altLang="en-US" sz="4000" b="1" smtClean="0"/>
              <a:t> </a:t>
            </a:r>
            <a:r>
              <a:rPr lang="en-US" altLang="en-US" sz="4000" b="1" err="1" smtClean="0"/>
              <a:t>dụ</a:t>
            </a:r>
            <a:endParaRPr lang="en-US" altLang="en-US" sz="4000" b="1" smtClean="0"/>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17</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err="1" smtClean="0"/>
              <a:t>Ví</a:t>
            </a:r>
            <a:r>
              <a:rPr lang="en-US" altLang="en-US" sz="2400" b="1" smtClean="0"/>
              <a:t> </a:t>
            </a:r>
            <a:r>
              <a:rPr lang="en-US" altLang="en-US" sz="2400" b="1" err="1" smtClean="0"/>
              <a:t>dụ</a:t>
            </a:r>
            <a:r>
              <a:rPr lang="en-US" altLang="en-US" sz="2400" b="1" smtClean="0"/>
              <a:t>:</a:t>
            </a:r>
          </a:p>
          <a:p>
            <a:pPr eaLnBrk="1" hangingPunct="1"/>
            <a:endParaRPr lang="en-US" altLang="en-US" sz="2400" b="1" smtClean="0"/>
          </a:p>
        </p:txBody>
      </p:sp>
      <p:pic>
        <p:nvPicPr>
          <p:cNvPr id="1026" name="Picture 2" descr="https://scontent-sit4-1.xx.fbcdn.net/v/t34.0-12/14248766_613635002129661_90921915_n.png?oh=bdd55a7375b3f739513faa48e8d59895&amp;oe=57CFF7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73620"/>
            <a:ext cx="8261838" cy="462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58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8. Các mẫu liên quan</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35FF1F5-37FA-47F0-96E2-8A8BEA023686}" type="slidenum">
              <a:rPr lang="en-US" altLang="en-US"/>
              <a:pPr/>
              <a:t>18</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vi-VN" altLang="en-US" smtClean="0"/>
              <a:t>Abstract Factory:</a:t>
            </a:r>
            <a:endParaRPr lang="en-US" altLang="en-US" sz="2400" smtClean="0"/>
          </a:p>
          <a:p>
            <a:pPr lvl="1" eaLnBrk="1" hangingPunct="1"/>
            <a:r>
              <a:rPr lang="vi-VN" altLang="en-US" smtClean="0"/>
              <a:t>Tương tự như mẫu Builder, Abstract Factory có thể xây dựng các đối tượng phức tạp.</a:t>
            </a:r>
            <a:endParaRPr lang="en-US" altLang="en-US" sz="2000" smtClean="0"/>
          </a:p>
          <a:p>
            <a:pPr lvl="1" eaLnBrk="1" hangingPunct="1"/>
            <a:r>
              <a:rPr lang="vi-VN" altLang="en-US" smtClean="0"/>
              <a:t>Đối với mẫu Builder thì tập trung vào việc xây dựng các đối tượng phức tạp còn mẫu Abstract Factory tập trung vào việc xây dựng một nhóm đối tượng.</a:t>
            </a:r>
            <a:endParaRPr lang="en-US" altLang="en-US" sz="2000" smtClean="0"/>
          </a:p>
          <a:p>
            <a:pPr eaLnBrk="1" hangingPunct="1"/>
            <a:r>
              <a:rPr lang="vi-VN" altLang="en-US" smtClean="0"/>
              <a:t>Composite:</a:t>
            </a:r>
            <a:endParaRPr lang="en-US" altLang="en-US" sz="2400" smtClean="0"/>
          </a:p>
          <a:p>
            <a:pPr lvl="1" eaLnBrk="1" hangingPunct="1"/>
            <a:r>
              <a:rPr lang="vi-VN" altLang="en-US" smtClean="0"/>
              <a:t>Composite thường là những gì do mẫu Builder tạo ra.</a:t>
            </a:r>
            <a:endParaRPr lang="en-US" altLang="en-US" sz="2000" smtClean="0"/>
          </a:p>
        </p:txBody>
      </p:sp>
    </p:spTree>
    <p:extLst>
      <p:ext uri="{BB962C8B-B14F-4D97-AF65-F5344CB8AC3E}">
        <p14:creationId xmlns:p14="http://schemas.microsoft.com/office/powerpoint/2010/main" val="307310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Tài liệu tham khảo</a:t>
            </a:r>
          </a:p>
        </p:txBody>
      </p:sp>
      <p:sp>
        <p:nvSpPr>
          <p:cNvPr id="8"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35FF1F5-37FA-47F0-96E2-8A8BEA023686}" type="slidenum">
              <a:rPr lang="en-US" altLang="en-US"/>
              <a:pPr/>
              <a:t>19</a:t>
            </a:fld>
            <a:endParaRPr lang="en-US" altLang="en-US"/>
          </a:p>
        </p:txBody>
      </p:sp>
      <p:sp>
        <p:nvSpPr>
          <p:cNvPr id="9"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457200" indent="-457200" eaLnBrk="1" hangingPunct="1">
              <a:buFont typeface="+mj-lt"/>
              <a:buAutoNum type="arabicPeriod"/>
            </a:pPr>
            <a:r>
              <a:rPr lang="en-US" altLang="en-US" sz="2000" smtClean="0">
                <a:hlinkClick r:id="rId2"/>
              </a:rPr>
              <a:t>http</a:t>
            </a:r>
            <a:r>
              <a:rPr lang="en-US" altLang="en-US" sz="2000">
                <a:hlinkClick r:id="rId2"/>
              </a:rPr>
              <a:t>://</a:t>
            </a:r>
            <a:r>
              <a:rPr lang="en-US" altLang="en-US" sz="2000" smtClean="0">
                <a:hlinkClick r:id="rId2"/>
              </a:rPr>
              <a:t>www.oodesign.com/builder-pattern.html</a:t>
            </a:r>
            <a:endParaRPr lang="en-US" altLang="en-US" sz="2000" smtClean="0"/>
          </a:p>
          <a:p>
            <a:pPr marL="457200" indent="-457200" eaLnBrk="1" hangingPunct="1">
              <a:buFont typeface="+mj-lt"/>
              <a:buAutoNum type="arabicPeriod"/>
            </a:pPr>
            <a:r>
              <a:rPr lang="en-US" altLang="en-US" sz="2000">
                <a:hlinkClick r:id="rId3"/>
              </a:rPr>
              <a:t>http://</a:t>
            </a:r>
            <a:r>
              <a:rPr lang="en-US" altLang="en-US" sz="2000" smtClean="0">
                <a:hlinkClick r:id="rId3"/>
              </a:rPr>
              <a:t>www.artsmartiauxcombat.com/rubriques/bike-parts-names</a:t>
            </a:r>
            <a:endParaRPr lang="en-US" altLang="en-US" sz="2000" smtClean="0"/>
          </a:p>
          <a:p>
            <a:pPr marL="457200" indent="-457200" eaLnBrk="1" hangingPunct="1">
              <a:buFont typeface="+mj-lt"/>
              <a:buAutoNum type="arabicPeriod"/>
            </a:pPr>
            <a:r>
              <a:rPr lang="en-US" altLang="en-US" sz="2000">
                <a:hlinkClick r:id="rId4"/>
              </a:rPr>
              <a:t>https://</a:t>
            </a:r>
            <a:r>
              <a:rPr lang="en-US" altLang="en-US" sz="2000" smtClean="0">
                <a:hlinkClick r:id="rId4"/>
              </a:rPr>
              <a:t>www.bikeexchange.co.nz/article/bike-parts</a:t>
            </a:r>
            <a:endParaRPr lang="en-US" altLang="en-US" sz="2000" smtClean="0"/>
          </a:p>
          <a:p>
            <a:pPr marL="457200" indent="-457200" eaLnBrk="1" hangingPunct="1">
              <a:buFont typeface="+mj-lt"/>
              <a:buAutoNum type="arabicPeriod"/>
            </a:pPr>
            <a:r>
              <a:rPr lang="en-US" altLang="en-US" sz="2000" smtClean="0"/>
              <a:t>Sách </a:t>
            </a:r>
            <a:r>
              <a:rPr lang="en-US" altLang="en-US" sz="2000" b="1" i="1" smtClean="0"/>
              <a:t>Design </a:t>
            </a:r>
            <a:r>
              <a:rPr lang="en-US" altLang="en-US" sz="2000" b="1" i="1"/>
              <a:t>Patterns - Elements of Reusable Object-Oriented </a:t>
            </a:r>
            <a:r>
              <a:rPr lang="en-US" altLang="en-US" sz="2000" b="1" i="1" smtClean="0"/>
              <a:t>Software </a:t>
            </a:r>
            <a:r>
              <a:rPr lang="en-US" altLang="en-US" sz="2000" smtClean="0"/>
              <a:t>của </a:t>
            </a:r>
            <a:r>
              <a:rPr lang="en-US" sz="2000"/>
              <a:t>Erich Gamma, Richard Helm, Ralph Johnson, John </a:t>
            </a:r>
            <a:r>
              <a:rPr lang="en-US" sz="2000" err="1" smtClean="0"/>
              <a:t>Vlissides</a:t>
            </a:r>
            <a:r>
              <a:rPr lang="en-US" sz="2000" smtClean="0"/>
              <a:t>.</a:t>
            </a:r>
          </a:p>
          <a:p>
            <a:pPr marL="457200" indent="-457200" eaLnBrk="1" hangingPunct="1">
              <a:buFont typeface="+mj-lt"/>
              <a:buAutoNum type="arabicPeriod"/>
            </a:pPr>
            <a:r>
              <a:rPr lang="en-US" sz="2000">
                <a:hlinkClick r:id="rId5"/>
              </a:rPr>
              <a:t>http://www.dofactory.com/net/builder-design-pattern</a:t>
            </a:r>
            <a:endParaRPr lang="en-US" altLang="en-US" sz="2000" b="1" i="1" smtClean="0"/>
          </a:p>
        </p:txBody>
      </p:sp>
    </p:spTree>
    <p:extLst>
      <p:ext uri="{BB962C8B-B14F-4D97-AF65-F5344CB8AC3E}">
        <p14:creationId xmlns:p14="http://schemas.microsoft.com/office/powerpoint/2010/main" val="26383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Nội dung trình bày</a:t>
            </a:r>
          </a:p>
        </p:txBody>
      </p:sp>
      <p:sp>
        <p:nvSpPr>
          <p:cNvPr id="5" name="Content Placeholder 2"/>
          <p:cNvSpPr>
            <a:spLocks noGrp="1"/>
          </p:cNvSpPr>
          <p:nvPr/>
        </p:nvSpPr>
        <p:spPr bwMode="auto">
          <a:xfrm>
            <a:off x="428625" y="976312"/>
            <a:ext cx="82581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514350" indent="-514350" eaLnBrk="1" hangingPunct="1">
              <a:buFontTx/>
              <a:buAutoNum type="arabicPeriod"/>
            </a:pPr>
            <a:r>
              <a:rPr lang="en-US" altLang="en-US" b="1" err="1" smtClean="0">
                <a:cs typeface="Times New Roman" panose="02020603050405020304" pitchFamily="18" charset="0"/>
              </a:rPr>
              <a:t>Đặt</a:t>
            </a:r>
            <a:r>
              <a:rPr lang="en-US" altLang="en-US" b="1" smtClean="0">
                <a:cs typeface="Times New Roman" panose="02020603050405020304" pitchFamily="18" charset="0"/>
              </a:rPr>
              <a:t> </a:t>
            </a:r>
            <a:r>
              <a:rPr lang="en-US" altLang="en-US" b="1" err="1" smtClean="0">
                <a:cs typeface="Times New Roman" panose="02020603050405020304" pitchFamily="18" charset="0"/>
              </a:rPr>
              <a:t>vấn</a:t>
            </a:r>
            <a:r>
              <a:rPr lang="en-US" altLang="en-US" b="1" smtClean="0">
                <a:cs typeface="Times New Roman" panose="02020603050405020304" pitchFamily="18" charset="0"/>
              </a:rPr>
              <a:t> </a:t>
            </a:r>
            <a:r>
              <a:rPr lang="en-US" altLang="en-US" b="1" err="1" smtClean="0">
                <a:cs typeface="Times New Roman" panose="02020603050405020304" pitchFamily="18" charset="0"/>
              </a:rPr>
              <a:t>đề</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Khái</a:t>
            </a:r>
            <a:r>
              <a:rPr lang="en-US" altLang="en-US" b="1" smtClean="0">
                <a:cs typeface="Times New Roman" panose="02020603050405020304" pitchFamily="18" charset="0"/>
              </a:rPr>
              <a:t> </a:t>
            </a:r>
            <a:r>
              <a:rPr lang="en-US" altLang="en-US" b="1" err="1" smtClean="0">
                <a:cs typeface="Times New Roman" panose="02020603050405020304" pitchFamily="18" charset="0"/>
              </a:rPr>
              <a:t>niệm</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Mục</a:t>
            </a:r>
            <a:r>
              <a:rPr lang="en-US" altLang="en-US" b="1" smtClean="0">
                <a:cs typeface="Times New Roman" panose="02020603050405020304" pitchFamily="18" charset="0"/>
              </a:rPr>
              <a:t> </a:t>
            </a:r>
            <a:r>
              <a:rPr lang="en-US" altLang="en-US" b="1" err="1" smtClean="0">
                <a:cs typeface="Times New Roman" panose="02020603050405020304" pitchFamily="18" charset="0"/>
              </a:rPr>
              <a:t>đích</a:t>
            </a:r>
            <a:r>
              <a:rPr lang="en-US" altLang="en-US" b="1" smtClean="0">
                <a:cs typeface="Times New Roman" panose="02020603050405020304" pitchFamily="18" charset="0"/>
              </a:rPr>
              <a:t> </a:t>
            </a:r>
            <a:r>
              <a:rPr lang="en-US" altLang="en-US" b="1" err="1" smtClean="0">
                <a:cs typeface="Times New Roman" panose="02020603050405020304" pitchFamily="18" charset="0"/>
              </a:rPr>
              <a:t>sử</a:t>
            </a:r>
            <a:r>
              <a:rPr lang="en-US" altLang="en-US" b="1" smtClean="0">
                <a:cs typeface="Times New Roman" panose="02020603050405020304" pitchFamily="18" charset="0"/>
              </a:rPr>
              <a:t> </a:t>
            </a:r>
            <a:r>
              <a:rPr lang="en-US" altLang="en-US" b="1" err="1" smtClean="0">
                <a:cs typeface="Times New Roman" panose="02020603050405020304" pitchFamily="18" charset="0"/>
              </a:rPr>
              <a:t>dụng</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Cấu</a:t>
            </a:r>
            <a:r>
              <a:rPr lang="en-US" altLang="en-US" b="1" smtClean="0">
                <a:cs typeface="Times New Roman" panose="02020603050405020304" pitchFamily="18" charset="0"/>
              </a:rPr>
              <a:t> </a:t>
            </a:r>
            <a:r>
              <a:rPr lang="en-US" altLang="en-US" b="1" err="1" smtClean="0">
                <a:cs typeface="Times New Roman" panose="02020603050405020304" pitchFamily="18" charset="0"/>
              </a:rPr>
              <a:t>trúc</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Thành</a:t>
            </a:r>
            <a:r>
              <a:rPr lang="en-US" altLang="en-US" b="1" smtClean="0">
                <a:cs typeface="Times New Roman" panose="02020603050405020304" pitchFamily="18" charset="0"/>
              </a:rPr>
              <a:t> </a:t>
            </a:r>
            <a:r>
              <a:rPr lang="en-US" altLang="en-US" b="1" err="1" smtClean="0">
                <a:cs typeface="Times New Roman" panose="02020603050405020304" pitchFamily="18" charset="0"/>
              </a:rPr>
              <a:t>phần</a:t>
            </a:r>
            <a:r>
              <a:rPr lang="en-US" altLang="en-US" b="1" smtClean="0">
                <a:cs typeface="Times New Roman" panose="02020603050405020304" pitchFamily="18" charset="0"/>
              </a:rPr>
              <a:t>, ý </a:t>
            </a:r>
            <a:r>
              <a:rPr lang="en-US" altLang="en-US" b="1" err="1" smtClean="0">
                <a:cs typeface="Times New Roman" panose="02020603050405020304" pitchFamily="18" charset="0"/>
              </a:rPr>
              <a:t>nghĩa</a:t>
            </a:r>
            <a:r>
              <a:rPr lang="en-US" altLang="en-US" b="1" smtClean="0">
                <a:cs typeface="Times New Roman" panose="02020603050405020304" pitchFamily="18" charset="0"/>
              </a:rPr>
              <a:t> </a:t>
            </a:r>
            <a:r>
              <a:rPr lang="en-US" altLang="en-US" b="1" err="1" smtClean="0">
                <a:cs typeface="Times New Roman" panose="02020603050405020304" pitchFamily="18" charset="0"/>
              </a:rPr>
              <a:t>và</a:t>
            </a:r>
            <a:r>
              <a:rPr lang="en-US" altLang="en-US" b="1" smtClean="0">
                <a:cs typeface="Times New Roman" panose="02020603050405020304" pitchFamily="18" charset="0"/>
              </a:rPr>
              <a:t> </a:t>
            </a:r>
            <a:r>
              <a:rPr lang="en-US" altLang="en-US" b="1" err="1" smtClean="0">
                <a:cs typeface="Times New Roman" panose="02020603050405020304" pitchFamily="18" charset="0"/>
              </a:rPr>
              <a:t>vai</a:t>
            </a:r>
            <a:r>
              <a:rPr lang="en-US" altLang="en-US" b="1" smtClean="0">
                <a:cs typeface="Times New Roman" panose="02020603050405020304" pitchFamily="18" charset="0"/>
              </a:rPr>
              <a:t> </a:t>
            </a:r>
            <a:r>
              <a:rPr lang="en-US" altLang="en-US" b="1" err="1" smtClean="0">
                <a:cs typeface="Times New Roman" panose="02020603050405020304" pitchFamily="18" charset="0"/>
              </a:rPr>
              <a:t>trò</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Áp</a:t>
            </a:r>
            <a:r>
              <a:rPr lang="en-US" altLang="en-US" b="1" smtClean="0">
                <a:cs typeface="Times New Roman" panose="02020603050405020304" pitchFamily="18" charset="0"/>
              </a:rPr>
              <a:t> </a:t>
            </a:r>
            <a:r>
              <a:rPr lang="en-US" altLang="en-US" b="1" err="1" smtClean="0">
                <a:cs typeface="Times New Roman" panose="02020603050405020304" pitchFamily="18" charset="0"/>
              </a:rPr>
              <a:t>dụng</a:t>
            </a:r>
            <a:r>
              <a:rPr lang="en-US" altLang="en-US" b="1" smtClean="0">
                <a:cs typeface="Times New Roman" panose="02020603050405020304" pitchFamily="18" charset="0"/>
              </a:rPr>
              <a:t> </a:t>
            </a:r>
            <a:endParaRPr lang="en-US" altLang="en-US" b="1">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Ví</a:t>
            </a:r>
            <a:r>
              <a:rPr lang="en-US" altLang="en-US" b="1" smtClean="0">
                <a:cs typeface="Times New Roman" panose="02020603050405020304" pitchFamily="18" charset="0"/>
              </a:rPr>
              <a:t> </a:t>
            </a:r>
            <a:r>
              <a:rPr lang="en-US" altLang="en-US" b="1" err="1" smtClean="0">
                <a:cs typeface="Times New Roman" panose="02020603050405020304" pitchFamily="18" charset="0"/>
              </a:rPr>
              <a:t>dụ</a:t>
            </a:r>
            <a:endParaRPr lang="en-US" altLang="en-US" b="1" smtClean="0">
              <a:cs typeface="Times New Roman" panose="02020603050405020304" pitchFamily="18" charset="0"/>
            </a:endParaRPr>
          </a:p>
          <a:p>
            <a:pPr marL="514350" indent="-514350" eaLnBrk="1" hangingPunct="1">
              <a:buFontTx/>
              <a:buAutoNum type="arabicPeriod"/>
            </a:pPr>
            <a:r>
              <a:rPr lang="en-US" altLang="en-US" b="1" err="1" smtClean="0">
                <a:cs typeface="Times New Roman" panose="02020603050405020304" pitchFamily="18" charset="0"/>
              </a:rPr>
              <a:t>Các</a:t>
            </a:r>
            <a:r>
              <a:rPr lang="en-US" altLang="en-US" b="1" smtClean="0">
                <a:cs typeface="Times New Roman" panose="02020603050405020304" pitchFamily="18" charset="0"/>
              </a:rPr>
              <a:t> </a:t>
            </a:r>
            <a:r>
              <a:rPr lang="en-US" altLang="en-US" b="1" err="1" smtClean="0">
                <a:cs typeface="Times New Roman" panose="02020603050405020304" pitchFamily="18" charset="0"/>
              </a:rPr>
              <a:t>mẫu</a:t>
            </a:r>
            <a:r>
              <a:rPr lang="en-US" altLang="en-US" b="1" smtClean="0">
                <a:cs typeface="Times New Roman" panose="02020603050405020304" pitchFamily="18" charset="0"/>
              </a:rPr>
              <a:t> </a:t>
            </a:r>
            <a:r>
              <a:rPr lang="en-US" altLang="en-US" b="1" err="1" smtClean="0">
                <a:cs typeface="Times New Roman" panose="02020603050405020304" pitchFamily="18" charset="0"/>
              </a:rPr>
              <a:t>liên</a:t>
            </a:r>
            <a:r>
              <a:rPr lang="en-US" altLang="en-US" b="1" smtClean="0">
                <a:cs typeface="Times New Roman" panose="02020603050405020304" pitchFamily="18" charset="0"/>
              </a:rPr>
              <a:t> </a:t>
            </a:r>
            <a:r>
              <a:rPr lang="en-US" altLang="en-US" b="1" err="1" smtClean="0">
                <a:cs typeface="Times New Roman" panose="02020603050405020304" pitchFamily="18" charset="0"/>
              </a:rPr>
              <a:t>quan</a:t>
            </a:r>
            <a:endParaRPr lang="en-US" altLang="en-US" b="1" smtClean="0">
              <a:cs typeface="Times New Roman" panose="02020603050405020304" pitchFamily="18" charset="0"/>
            </a:endParaRPr>
          </a:p>
        </p:txBody>
      </p:sp>
      <p:sp>
        <p:nvSpPr>
          <p:cNvPr id="6"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639BC141-3AA3-45EC-8C7E-F8EABBDF7476}" type="slidenum">
              <a:rPr lang="en-US" altLang="en-US"/>
              <a:pPr/>
              <a:t>2</a:t>
            </a:fld>
            <a:endParaRPr lang="en-US" altLang="en-US"/>
          </a:p>
        </p:txBody>
      </p:sp>
    </p:spTree>
    <p:extLst>
      <p:ext uri="{BB962C8B-B14F-4D97-AF65-F5344CB8AC3E}">
        <p14:creationId xmlns:p14="http://schemas.microsoft.com/office/powerpoint/2010/main" val="21337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47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1. Đặt vấn đề</a:t>
            </a:r>
          </a:p>
        </p:txBody>
      </p:sp>
      <p:sp>
        <p:nvSpPr>
          <p:cNvPr id="5" name="Slide Number Placeholder 1"/>
          <p:cNvSpPr>
            <a:spLocks noGrp="1"/>
          </p:cNvSpPr>
          <p:nvPr/>
        </p:nvSpPr>
        <p:spPr bwMode="auto">
          <a:xfrm>
            <a:off x="6553200" y="62499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24293BC-9A37-4E60-9E24-256F50B9B415}" type="slidenum">
              <a:rPr lang="en-US" altLang="en-US"/>
              <a:pPr/>
              <a:t>3</a:t>
            </a:fld>
            <a:endParaRPr lang="en-US" altLang="en-US"/>
          </a:p>
        </p:txBody>
      </p:sp>
      <p:sp>
        <p:nvSpPr>
          <p:cNvPr id="6" name="Content Placeholder 4"/>
          <p:cNvSpPr>
            <a:spLocks noGrp="1"/>
          </p:cNvSpPr>
          <p:nvPr/>
        </p:nvSpPr>
        <p:spPr bwMode="auto">
          <a:xfrm>
            <a:off x="457200" y="1219200"/>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eaLnBrk="1" hangingPunct="1">
              <a:buFontTx/>
              <a:buNone/>
            </a:pPr>
            <a:r>
              <a:rPr lang="en-US" altLang="en-US" smtClean="0"/>
              <a:t>Để sản xuất ra một chiếc xe cần phải làm gì ?</a:t>
            </a:r>
          </a:p>
        </p:txBody>
      </p:sp>
      <p:pic>
        <p:nvPicPr>
          <p:cNvPr id="7" name="Picture 6" descr="Image result for bike 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766762"/>
            <a:ext cx="855027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6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1. Đặt vấn đề</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BB097402-F6F0-4FBF-ABFC-031B1F166B8B}" type="slidenum">
              <a:rPr lang="en-US" altLang="en-US"/>
              <a:pPr/>
              <a:t>4</a:t>
            </a:fld>
            <a:endParaRPr lang="en-US" altLang="en-US"/>
          </a:p>
        </p:txBody>
      </p:sp>
      <p:pic>
        <p:nvPicPr>
          <p:cNvPr id="6" name="Picture 5" descr="Image result for bike parts"/>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235075"/>
            <a:ext cx="82581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8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2. Khái niệm</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A8A9FE3D-E5E2-4077-B415-C39362FBAB97}" type="slidenum">
              <a:rPr lang="en-US" altLang="en-US"/>
              <a:pPr/>
              <a:t>5</a:t>
            </a:fld>
            <a:endParaRPr lang="en-US" altLang="en-US"/>
          </a:p>
        </p:txBody>
      </p:sp>
      <p:sp>
        <p:nvSpPr>
          <p:cNvPr id="6" name="Content Placeholder 2"/>
          <p:cNvSpPr>
            <a:spLocks noGrp="1"/>
          </p:cNvSpPr>
          <p:nvPr/>
        </p:nvSpPr>
        <p:spPr bwMode="auto">
          <a:xfrm>
            <a:off x="457200" y="976312"/>
            <a:ext cx="82296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r>
              <a:rPr lang="vi-VN" altLang="en-US" smtClean="0"/>
              <a:t>Builder là mẫu thiết kế hướng đối tượng được tạo ra để </a:t>
            </a:r>
            <a:r>
              <a:rPr lang="vi-VN" altLang="en-US" b="1" smtClean="0"/>
              <a:t>chia một công việc </a:t>
            </a:r>
            <a:r>
              <a:rPr lang="vi-VN" altLang="en-US" smtClean="0"/>
              <a:t>khởi</a:t>
            </a:r>
            <a:r>
              <a:rPr lang="en-US" altLang="en-US" smtClean="0"/>
              <a:t> </a:t>
            </a:r>
            <a:r>
              <a:rPr lang="vi-VN" altLang="en-US" smtClean="0"/>
              <a:t>tạo </a:t>
            </a:r>
            <a:r>
              <a:rPr lang="vi-VN" altLang="en-US" b="1" smtClean="0"/>
              <a:t>phức tạp </a:t>
            </a:r>
            <a:r>
              <a:rPr lang="vi-VN" altLang="en-US" smtClean="0"/>
              <a:t>của một đối tượng ra </a:t>
            </a:r>
            <a:r>
              <a:rPr lang="vi-VN" altLang="en-US" b="1" smtClean="0"/>
              <a:t>riêng rẽ</a:t>
            </a:r>
            <a:r>
              <a:rPr lang="en-US" altLang="en-US" smtClean="0"/>
              <a:t>,</a:t>
            </a:r>
            <a:r>
              <a:rPr lang="vi-VN" altLang="en-US" smtClean="0"/>
              <a:t> từ đó có thể tiến hành </a:t>
            </a:r>
            <a:r>
              <a:rPr lang="vi-VN" altLang="en-US" b="1" smtClean="0"/>
              <a:t>khởi tạo đối tượng</a:t>
            </a:r>
            <a:r>
              <a:rPr lang="vi-VN" altLang="en-US" smtClean="0"/>
              <a:t> ở</a:t>
            </a:r>
            <a:r>
              <a:rPr lang="en-US" altLang="en-US" smtClean="0"/>
              <a:t> </a:t>
            </a:r>
            <a:r>
              <a:rPr lang="vi-VN" altLang="en-US" smtClean="0"/>
              <a:t>các </a:t>
            </a:r>
            <a:r>
              <a:rPr lang="vi-VN" altLang="en-US" b="1" smtClean="0"/>
              <a:t>hoàn cảnh khác nha</a:t>
            </a:r>
            <a:r>
              <a:rPr lang="en-US" altLang="en-US" b="1" smtClean="0"/>
              <a:t>u</a:t>
            </a:r>
            <a:r>
              <a:rPr lang="vi-VN" altLang="en-US" smtClean="0"/>
              <a:t>.</a:t>
            </a:r>
            <a:endParaRPr lang="en-US" altLang="en-US" smtClean="0"/>
          </a:p>
        </p:txBody>
      </p:sp>
    </p:spTree>
    <p:extLst>
      <p:ext uri="{BB962C8B-B14F-4D97-AF65-F5344CB8AC3E}">
        <p14:creationId xmlns:p14="http://schemas.microsoft.com/office/powerpoint/2010/main" val="169179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3. Mục đích sử dụng</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C28902F-0524-42A3-B011-E07E8BFEC56A}" type="slidenum">
              <a:rPr lang="en-US" altLang="en-US"/>
              <a:pPr/>
              <a:t>6</a:t>
            </a:fld>
            <a:endParaRPr lang="en-US" altLang="en-US"/>
          </a:p>
        </p:txBody>
      </p:sp>
      <p:sp>
        <p:nvSpPr>
          <p:cNvPr id="6" name="Content Placeholder 2"/>
          <p:cNvSpPr>
            <a:spLocks noGrp="1"/>
          </p:cNvSpPr>
          <p:nvPr/>
        </p:nvSpPr>
        <p:spPr bwMode="auto">
          <a:xfrm>
            <a:off x="457200" y="976312"/>
            <a:ext cx="82296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r>
              <a:rPr lang="vi-VN" altLang="en-US" smtClean="0"/>
              <a:t>Trừu tượng hóa các bước </a:t>
            </a:r>
            <a:r>
              <a:rPr lang="en-US" altLang="en-US" err="1" smtClean="0"/>
              <a:t>xây</a:t>
            </a:r>
            <a:r>
              <a:rPr lang="en-US" altLang="en-US" smtClean="0"/>
              <a:t> </a:t>
            </a:r>
            <a:r>
              <a:rPr lang="vi-VN" altLang="en-US" smtClean="0"/>
              <a:t>dựng </a:t>
            </a:r>
            <a:r>
              <a:rPr lang="en-US" altLang="en-US" err="1" smtClean="0"/>
              <a:t>một</a:t>
            </a:r>
            <a:r>
              <a:rPr lang="en-US" altLang="en-US" smtClean="0"/>
              <a:t> </a:t>
            </a:r>
            <a:r>
              <a:rPr lang="vi-VN" altLang="en-US" smtClean="0"/>
              <a:t>đối </a:t>
            </a:r>
            <a:r>
              <a:rPr lang="vi-VN" altLang="en-US" smtClean="0"/>
              <a:t>tượng từ đó có thể tạo ra các đối tượng khác nhau.</a:t>
            </a:r>
          </a:p>
          <a:p>
            <a:pPr algn="just" eaLnBrk="1" hangingPunct="1"/>
            <a:r>
              <a:rPr lang="vi-VN" altLang="en-US" smtClean="0"/>
              <a:t>Được sử dụng để xây dựng sản phẩm phù hợp với các mô hình tổng hợp, mô hình cấu trúc</a:t>
            </a:r>
            <a:r>
              <a:rPr lang="en-US" altLang="en-US" smtClean="0"/>
              <a:t>.</a:t>
            </a:r>
            <a:endParaRPr lang="en-US" altLang="en-US" smtClean="0"/>
          </a:p>
        </p:txBody>
      </p:sp>
    </p:spTree>
    <p:extLst>
      <p:ext uri="{BB962C8B-B14F-4D97-AF65-F5344CB8AC3E}">
        <p14:creationId xmlns:p14="http://schemas.microsoft.com/office/powerpoint/2010/main" val="19724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4. Cấu trúc</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87CE67DC-0C06-40C4-B83F-8FDC2E8BD63E}" type="slidenum">
              <a:rPr lang="en-US" altLang="en-US"/>
              <a:pPr/>
              <a:t>7</a:t>
            </a:fld>
            <a:endParaRPr lang="en-US" altLang="en-US"/>
          </a:p>
        </p:txBody>
      </p:sp>
      <p:pic>
        <p:nvPicPr>
          <p:cNvPr id="2050" name="Picture 2" descr="https://scontent-sit4-1.xx.fbcdn.net/v/t34.0-12/14248833_613637705462724_681888460_n.png?oh=022e64dc590aa5abcbfdf92b1d130c75&amp;oe=57CED7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07" y="1858852"/>
            <a:ext cx="8622386" cy="317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9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DD697AA-2E39-4683-926A-100E0DC5BDEA}" type="slidenum">
              <a:rPr lang="en-US" altLang="en-US"/>
              <a:pPr/>
              <a:t>8</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i="1" smtClean="0"/>
              <a:t>Builder</a:t>
            </a:r>
            <a:r>
              <a:rPr lang="en-US" altLang="en-US" sz="2400" smtClean="0"/>
              <a:t>: </a:t>
            </a:r>
            <a:r>
              <a:rPr lang="en-US" altLang="en-US" sz="2400" err="1" smtClean="0"/>
              <a:t>Định</a:t>
            </a:r>
            <a:r>
              <a:rPr lang="en-US" altLang="en-US" sz="2400" smtClean="0"/>
              <a:t> </a:t>
            </a:r>
            <a:r>
              <a:rPr lang="en-US" altLang="en-US" sz="2400" err="1" smtClean="0"/>
              <a:t>nghĩa</a:t>
            </a:r>
            <a:r>
              <a:rPr lang="en-US" altLang="en-US" sz="2400" smtClean="0"/>
              <a:t> </a:t>
            </a:r>
            <a:r>
              <a:rPr lang="en-US" altLang="en-US" sz="2400" err="1" smtClean="0"/>
              <a:t>giao</a:t>
            </a:r>
            <a:r>
              <a:rPr lang="en-US" altLang="en-US" sz="2400" smtClean="0"/>
              <a:t> </a:t>
            </a:r>
            <a:r>
              <a:rPr lang="en-US" altLang="en-US" sz="2400" err="1" smtClean="0"/>
              <a:t>diện</a:t>
            </a:r>
            <a:r>
              <a:rPr lang="en-US" altLang="en-US" sz="2400" smtClean="0"/>
              <a:t> </a:t>
            </a:r>
            <a:r>
              <a:rPr lang="en-US" altLang="en-US" sz="2400" err="1" smtClean="0"/>
              <a:t>trừu</a:t>
            </a:r>
            <a:r>
              <a:rPr lang="en-US" altLang="en-US" sz="2400" smtClean="0"/>
              <a:t> </a:t>
            </a:r>
            <a:r>
              <a:rPr lang="en-US" altLang="en-US" sz="2400" err="1" smtClean="0"/>
              <a:t>tượng</a:t>
            </a:r>
            <a:r>
              <a:rPr lang="en-US" altLang="en-US" sz="2400" smtClean="0"/>
              <a:t> </a:t>
            </a:r>
            <a:r>
              <a:rPr lang="en-US" altLang="en-US" sz="2400" err="1" smtClean="0"/>
              <a:t>cho</a:t>
            </a:r>
            <a:r>
              <a:rPr lang="en-US" altLang="en-US" sz="2400" smtClean="0"/>
              <a:t> </a:t>
            </a:r>
            <a:r>
              <a:rPr lang="en-US" altLang="en-US" sz="2400" err="1" smtClean="0"/>
              <a:t>việc</a:t>
            </a:r>
            <a:r>
              <a:rPr lang="en-US" altLang="en-US" sz="2400" smtClean="0"/>
              <a:t> </a:t>
            </a:r>
            <a:r>
              <a:rPr lang="en-US" altLang="en-US" sz="2400" err="1" smtClean="0"/>
              <a:t>tạo</a:t>
            </a:r>
            <a:r>
              <a:rPr lang="en-US" altLang="en-US" sz="2400" smtClean="0"/>
              <a:t> </a:t>
            </a:r>
            <a:r>
              <a:rPr lang="en-US" altLang="en-US" sz="2400" err="1" smtClean="0"/>
              <a:t>ra</a:t>
            </a:r>
            <a:r>
              <a:rPr lang="en-US" altLang="en-US" sz="2400" smtClean="0"/>
              <a:t> </a:t>
            </a:r>
            <a:r>
              <a:rPr lang="en-US" altLang="en-US" sz="2400" err="1" smtClean="0"/>
              <a:t>các</a:t>
            </a:r>
            <a:r>
              <a:rPr lang="en-US" altLang="en-US" sz="2400" smtClean="0"/>
              <a:t> </a:t>
            </a:r>
            <a:r>
              <a:rPr lang="en-US" altLang="en-US" sz="2400" err="1" smtClean="0"/>
              <a:t>thành</a:t>
            </a:r>
            <a:r>
              <a:rPr lang="en-US" altLang="en-US" sz="2400" smtClean="0"/>
              <a:t> </a:t>
            </a:r>
            <a:r>
              <a:rPr lang="en-US" altLang="en-US" sz="2400" err="1" smtClean="0"/>
              <a:t>phần</a:t>
            </a:r>
            <a:r>
              <a:rPr lang="en-US" altLang="en-US" sz="2400" smtClean="0"/>
              <a:t> </a:t>
            </a:r>
            <a:r>
              <a:rPr lang="en-US" altLang="en-US" sz="2400" err="1" smtClean="0"/>
              <a:t>của</a:t>
            </a:r>
            <a:r>
              <a:rPr lang="en-US" altLang="en-US" sz="2400" smtClean="0"/>
              <a:t> </a:t>
            </a:r>
            <a:r>
              <a:rPr lang="en-US" altLang="en-US" sz="2400" smtClean="0"/>
              <a:t>Product</a:t>
            </a:r>
            <a:r>
              <a:rPr lang="en-US" altLang="en-US" sz="2400"/>
              <a:t> </a:t>
            </a:r>
            <a:r>
              <a:rPr lang="en-US" altLang="en-US" sz="2400" smtClean="0"/>
              <a:t>(</a:t>
            </a:r>
            <a:r>
              <a:rPr lang="en-US" altLang="en-US" sz="2400" i="1" smtClean="0"/>
              <a:t>interface</a:t>
            </a:r>
            <a:r>
              <a:rPr lang="en-US" altLang="en-US" sz="2400" smtClean="0"/>
              <a:t> </a:t>
            </a:r>
            <a:r>
              <a:rPr lang="en-US" altLang="en-US" sz="2400" err="1" smtClean="0"/>
              <a:t>hoặc</a:t>
            </a:r>
            <a:r>
              <a:rPr lang="en-US" altLang="en-US" sz="2400" smtClean="0"/>
              <a:t> </a:t>
            </a:r>
            <a:r>
              <a:rPr lang="en-US" altLang="en-US" sz="2400" i="1" smtClean="0"/>
              <a:t>abstract class</a:t>
            </a:r>
            <a:r>
              <a:rPr lang="en-US" altLang="en-US" sz="2400" smtClean="0"/>
              <a:t>)</a:t>
            </a:r>
            <a:endParaRPr lang="en-US" altLang="en-US" sz="2400" smtClean="0"/>
          </a:p>
          <a:p>
            <a:pPr eaLnBrk="1" hangingPunct="1"/>
            <a:r>
              <a:rPr lang="en-US" altLang="en-US" sz="2400" b="1" err="1" smtClean="0"/>
              <a:t>ConcreteBuilder</a:t>
            </a:r>
            <a:r>
              <a:rPr lang="en-US" altLang="en-US" sz="2400" smtClean="0"/>
              <a:t>: </a:t>
            </a:r>
          </a:p>
          <a:p>
            <a:pPr lvl="1" eaLnBrk="1" hangingPunct="1"/>
            <a:r>
              <a:rPr lang="en-US" altLang="en-US" sz="2400" err="1" smtClean="0"/>
              <a:t>Xây</a:t>
            </a:r>
            <a:r>
              <a:rPr lang="en-US" altLang="en-US" sz="2400" smtClean="0"/>
              <a:t> </a:t>
            </a:r>
            <a:r>
              <a:rPr lang="en-US" altLang="en-US" sz="2400" err="1" smtClean="0"/>
              <a:t>dựng</a:t>
            </a:r>
            <a:r>
              <a:rPr lang="en-US" altLang="en-US" sz="2400" smtClean="0"/>
              <a:t> </a:t>
            </a:r>
            <a:r>
              <a:rPr lang="en-US" altLang="en-US" sz="2400" err="1" smtClean="0"/>
              <a:t>và</a:t>
            </a:r>
            <a:r>
              <a:rPr lang="en-US" altLang="en-US" sz="2400" smtClean="0"/>
              <a:t> </a:t>
            </a:r>
            <a:r>
              <a:rPr lang="en-US" altLang="en-US" sz="2400" err="1" smtClean="0"/>
              <a:t>lắp</a:t>
            </a:r>
            <a:r>
              <a:rPr lang="en-US" altLang="en-US" sz="2400" smtClean="0"/>
              <a:t> </a:t>
            </a:r>
            <a:r>
              <a:rPr lang="en-US" altLang="en-US" sz="2400" err="1" smtClean="0"/>
              <a:t>ráp</a:t>
            </a:r>
            <a:r>
              <a:rPr lang="en-US" altLang="en-US" sz="2400" smtClean="0"/>
              <a:t> </a:t>
            </a:r>
            <a:r>
              <a:rPr lang="en-US" altLang="en-US" sz="2400" err="1" smtClean="0"/>
              <a:t>các</a:t>
            </a:r>
            <a:r>
              <a:rPr lang="en-US" altLang="en-US" sz="2400" smtClean="0"/>
              <a:t> </a:t>
            </a:r>
            <a:r>
              <a:rPr lang="en-US" altLang="en-US" sz="2400" err="1" smtClean="0"/>
              <a:t>thành</a:t>
            </a:r>
            <a:r>
              <a:rPr lang="en-US" altLang="en-US" sz="2400" smtClean="0"/>
              <a:t> </a:t>
            </a:r>
            <a:r>
              <a:rPr lang="en-US" altLang="en-US" sz="2400" err="1" smtClean="0"/>
              <a:t>phần</a:t>
            </a:r>
            <a:r>
              <a:rPr lang="en-US" altLang="en-US" sz="2400" smtClean="0"/>
              <a:t> </a:t>
            </a:r>
            <a:r>
              <a:rPr lang="en-US" altLang="en-US" sz="2400" err="1" smtClean="0"/>
              <a:t>dẫn</a:t>
            </a:r>
            <a:r>
              <a:rPr lang="en-US" altLang="en-US" sz="2400" smtClean="0"/>
              <a:t> </a:t>
            </a:r>
            <a:r>
              <a:rPr lang="en-US" altLang="en-US" sz="2400" err="1" smtClean="0"/>
              <a:t>xuất</a:t>
            </a:r>
            <a:r>
              <a:rPr lang="en-US" altLang="en-US" sz="2400" smtClean="0"/>
              <a:t> </a:t>
            </a:r>
            <a:r>
              <a:rPr lang="en-US" altLang="en-US" sz="2400" err="1" smtClean="0"/>
              <a:t>bằng</a:t>
            </a:r>
            <a:r>
              <a:rPr lang="en-US" altLang="en-US" sz="2400" smtClean="0"/>
              <a:t> </a:t>
            </a:r>
            <a:r>
              <a:rPr lang="en-US" altLang="en-US" sz="2400" err="1" smtClean="0"/>
              <a:t>việc</a:t>
            </a:r>
            <a:r>
              <a:rPr lang="en-US" altLang="en-US" sz="2400" smtClean="0"/>
              <a:t> </a:t>
            </a:r>
            <a:r>
              <a:rPr lang="en-US" altLang="en-US" sz="2400" err="1" smtClean="0"/>
              <a:t>cài</a:t>
            </a:r>
            <a:r>
              <a:rPr lang="en-US" altLang="en-US" sz="2400" smtClean="0"/>
              <a:t> </a:t>
            </a:r>
            <a:r>
              <a:rPr lang="en-US" altLang="en-US" sz="2400" err="1" smtClean="0"/>
              <a:t>đặt</a:t>
            </a:r>
            <a:r>
              <a:rPr lang="en-US" altLang="en-US" sz="2400" smtClean="0"/>
              <a:t> </a:t>
            </a:r>
            <a:r>
              <a:rPr lang="en-US" altLang="en-US" sz="2400" err="1" smtClean="0"/>
              <a:t>bổ</a:t>
            </a:r>
            <a:r>
              <a:rPr lang="en-US" altLang="en-US" sz="2400" smtClean="0"/>
              <a:t> sung </a:t>
            </a:r>
            <a:r>
              <a:rPr lang="en-US" altLang="en-US" sz="2400" err="1" smtClean="0"/>
              <a:t>các</a:t>
            </a:r>
            <a:r>
              <a:rPr lang="en-US" altLang="en-US" sz="2400" smtClean="0"/>
              <a:t> </a:t>
            </a:r>
            <a:r>
              <a:rPr lang="en-US" altLang="en-US" sz="2400" err="1" smtClean="0"/>
              <a:t>thuộc</a:t>
            </a:r>
            <a:r>
              <a:rPr lang="en-US" altLang="en-US" sz="2400" smtClean="0"/>
              <a:t> </a:t>
            </a:r>
            <a:r>
              <a:rPr lang="en-US" altLang="en-US" sz="2400" err="1" smtClean="0"/>
              <a:t>tính</a:t>
            </a:r>
            <a:r>
              <a:rPr lang="en-US" altLang="en-US" sz="2400" smtClean="0"/>
              <a:t> </a:t>
            </a:r>
            <a:r>
              <a:rPr lang="en-US" altLang="en-US" sz="2400" err="1" smtClean="0"/>
              <a:t>và</a:t>
            </a:r>
            <a:r>
              <a:rPr lang="en-US" altLang="en-US" sz="2400" smtClean="0"/>
              <a:t> </a:t>
            </a:r>
            <a:r>
              <a:rPr lang="en-US" altLang="en-US" sz="2400" err="1" smtClean="0"/>
              <a:t>phương</a:t>
            </a:r>
            <a:r>
              <a:rPr lang="en-US" altLang="en-US" sz="2400" smtClean="0"/>
              <a:t> </a:t>
            </a:r>
            <a:r>
              <a:rPr lang="en-US" altLang="en-US" sz="2400" err="1" smtClean="0"/>
              <a:t>trong</a:t>
            </a:r>
            <a:r>
              <a:rPr lang="en-US" altLang="en-US" sz="2400" smtClean="0"/>
              <a:t> </a:t>
            </a:r>
            <a:r>
              <a:rPr lang="en-US" altLang="en-US" sz="2400" err="1" smtClean="0"/>
              <a:t>giao</a:t>
            </a:r>
            <a:r>
              <a:rPr lang="en-US" altLang="en-US" sz="2400" smtClean="0"/>
              <a:t> </a:t>
            </a:r>
            <a:r>
              <a:rPr lang="en-US" altLang="en-US" sz="2400" err="1" smtClean="0"/>
              <a:t>diện</a:t>
            </a:r>
            <a:r>
              <a:rPr lang="en-US" altLang="en-US" sz="2400" smtClean="0"/>
              <a:t> Builder.</a:t>
            </a:r>
          </a:p>
          <a:p>
            <a:pPr lvl="1" eaLnBrk="1" hangingPunct="1"/>
            <a:r>
              <a:rPr lang="en-US" altLang="en-US" sz="2400" smtClean="0"/>
              <a:t>Cung </a:t>
            </a:r>
            <a:r>
              <a:rPr lang="en-US" altLang="en-US" sz="2400" err="1" smtClean="0"/>
              <a:t>cấp</a:t>
            </a:r>
            <a:r>
              <a:rPr lang="en-US" altLang="en-US" sz="2400" smtClean="0"/>
              <a:t> </a:t>
            </a:r>
            <a:r>
              <a:rPr lang="en-US" altLang="en-US" sz="2400" err="1" smtClean="0"/>
              <a:t>một</a:t>
            </a:r>
            <a:r>
              <a:rPr lang="en-US" altLang="en-US" sz="2400" smtClean="0"/>
              <a:t> </a:t>
            </a:r>
            <a:r>
              <a:rPr lang="en-US" altLang="en-US" sz="2400" err="1" smtClean="0"/>
              <a:t>giao</a:t>
            </a:r>
            <a:r>
              <a:rPr lang="en-US" altLang="en-US" sz="2400" smtClean="0"/>
              <a:t> </a:t>
            </a:r>
            <a:r>
              <a:rPr lang="en-US" altLang="en-US" sz="2400" err="1" smtClean="0"/>
              <a:t>diện</a:t>
            </a:r>
            <a:r>
              <a:rPr lang="en-US" altLang="en-US" sz="2400" smtClean="0"/>
              <a:t> </a:t>
            </a:r>
            <a:r>
              <a:rPr lang="en-US" altLang="en-US" sz="2400" err="1" smtClean="0"/>
              <a:t>cho</a:t>
            </a:r>
            <a:r>
              <a:rPr lang="en-US" altLang="en-US" sz="2400" smtClean="0"/>
              <a:t> </a:t>
            </a:r>
            <a:r>
              <a:rPr lang="en-US" altLang="en-US" sz="2400" err="1" smtClean="0"/>
              <a:t>việc</a:t>
            </a:r>
            <a:r>
              <a:rPr lang="en-US" altLang="en-US" sz="2400" smtClean="0"/>
              <a:t> </a:t>
            </a:r>
            <a:r>
              <a:rPr lang="en-US" altLang="en-US" sz="2400" err="1" smtClean="0"/>
              <a:t>gọi</a:t>
            </a:r>
            <a:r>
              <a:rPr lang="en-US" altLang="en-US" sz="2400" smtClean="0"/>
              <a:t> </a:t>
            </a:r>
            <a:r>
              <a:rPr lang="en-US" altLang="en-US" sz="2400" err="1" smtClean="0"/>
              <a:t>dẫn</a:t>
            </a:r>
            <a:r>
              <a:rPr lang="en-US" altLang="en-US" sz="2400" smtClean="0"/>
              <a:t> </a:t>
            </a:r>
            <a:r>
              <a:rPr lang="en-US" altLang="en-US" sz="2400" err="1" smtClean="0"/>
              <a:t>xuất</a:t>
            </a:r>
            <a:r>
              <a:rPr lang="en-US" altLang="en-US" sz="2400" smtClean="0"/>
              <a:t> </a:t>
            </a:r>
            <a:r>
              <a:rPr lang="en-US" altLang="en-US" sz="2400" err="1" smtClean="0"/>
              <a:t>ra</a:t>
            </a:r>
            <a:r>
              <a:rPr lang="en-US" altLang="en-US" sz="2400" smtClean="0"/>
              <a:t> </a:t>
            </a:r>
            <a:r>
              <a:rPr lang="en-US" altLang="en-US" sz="2400" err="1" smtClean="0"/>
              <a:t>và</a:t>
            </a:r>
            <a:r>
              <a:rPr lang="en-US" altLang="en-US" sz="2400" smtClean="0"/>
              <a:t> </a:t>
            </a:r>
            <a:r>
              <a:rPr lang="en-US" altLang="en-US" sz="2400" err="1" smtClean="0"/>
              <a:t>thu</a:t>
            </a:r>
            <a:r>
              <a:rPr lang="en-US" altLang="en-US" sz="2400" smtClean="0"/>
              <a:t> </a:t>
            </a:r>
            <a:r>
              <a:rPr lang="en-US" altLang="en-US" sz="2400" err="1" smtClean="0"/>
              <a:t>được</a:t>
            </a:r>
            <a:r>
              <a:rPr lang="en-US" altLang="en-US" sz="2400" smtClean="0"/>
              <a:t> </a:t>
            </a:r>
            <a:r>
              <a:rPr lang="en-US" altLang="en-US" sz="2400" err="1" smtClean="0"/>
              <a:t>sản</a:t>
            </a:r>
            <a:r>
              <a:rPr lang="en-US" altLang="en-US" sz="2400" smtClean="0"/>
              <a:t> </a:t>
            </a:r>
            <a:r>
              <a:rPr lang="en-US" altLang="en-US" sz="2400" err="1" smtClean="0"/>
              <a:t>phẩm</a:t>
            </a:r>
            <a:r>
              <a:rPr lang="en-US" altLang="en-US" sz="2400" smtClean="0"/>
              <a:t>.</a:t>
            </a:r>
          </a:p>
          <a:p>
            <a:pPr eaLnBrk="1" hangingPunct="1"/>
            <a:r>
              <a:rPr lang="en-US" altLang="en-US" sz="2400" b="1" smtClean="0"/>
              <a:t>Director</a:t>
            </a:r>
            <a:r>
              <a:rPr lang="en-US" altLang="en-US" sz="2400" smtClean="0"/>
              <a:t>: </a:t>
            </a:r>
            <a:r>
              <a:rPr lang="en-US" altLang="en-US" sz="2400" err="1" smtClean="0"/>
              <a:t>Xây</a:t>
            </a:r>
            <a:r>
              <a:rPr lang="en-US" altLang="en-US" sz="2400" smtClean="0"/>
              <a:t> </a:t>
            </a:r>
            <a:r>
              <a:rPr lang="en-US" altLang="en-US" sz="2400" err="1" smtClean="0"/>
              <a:t>dựng</a:t>
            </a:r>
            <a:r>
              <a:rPr lang="en-US" altLang="en-US" sz="2400" smtClean="0"/>
              <a:t> </a:t>
            </a:r>
            <a:r>
              <a:rPr lang="en-US" altLang="en-US" sz="2400" err="1" smtClean="0"/>
              <a:t>một</a:t>
            </a:r>
            <a:r>
              <a:rPr lang="en-US" altLang="en-US" sz="2400" smtClean="0"/>
              <a:t> </a:t>
            </a:r>
            <a:r>
              <a:rPr lang="en-US" altLang="en-US" sz="2400" err="1" smtClean="0"/>
              <a:t>đối</a:t>
            </a:r>
            <a:r>
              <a:rPr lang="en-US" altLang="en-US" sz="2400" smtClean="0"/>
              <a:t> </a:t>
            </a:r>
            <a:r>
              <a:rPr lang="en-US" altLang="en-US" sz="2400" err="1" smtClean="0"/>
              <a:t>tượng</a:t>
            </a:r>
            <a:r>
              <a:rPr lang="en-US" altLang="en-US" sz="2400" smtClean="0"/>
              <a:t> </a:t>
            </a:r>
            <a:r>
              <a:rPr lang="en-US" altLang="en-US" sz="2400" err="1" smtClean="0"/>
              <a:t>để</a:t>
            </a:r>
            <a:r>
              <a:rPr lang="en-US" altLang="en-US" sz="2400" smtClean="0"/>
              <a:t> </a:t>
            </a:r>
            <a:r>
              <a:rPr lang="en-US" altLang="en-US" sz="2400" err="1" smtClean="0"/>
              <a:t>sử</a:t>
            </a:r>
            <a:r>
              <a:rPr lang="en-US" altLang="en-US" sz="2400" smtClean="0"/>
              <a:t> </a:t>
            </a:r>
            <a:r>
              <a:rPr lang="en-US" altLang="en-US" sz="2400" err="1" smtClean="0"/>
              <a:t>dụng</a:t>
            </a:r>
            <a:r>
              <a:rPr lang="en-US" altLang="en-US" sz="2400" smtClean="0"/>
              <a:t> </a:t>
            </a:r>
            <a:r>
              <a:rPr lang="en-US" altLang="en-US" sz="2400" err="1" smtClean="0"/>
              <a:t>giao</a:t>
            </a:r>
            <a:r>
              <a:rPr lang="en-US" altLang="en-US" sz="2400" smtClean="0"/>
              <a:t> </a:t>
            </a:r>
            <a:r>
              <a:rPr lang="en-US" altLang="en-US" sz="2400" err="1" smtClean="0"/>
              <a:t>diện</a:t>
            </a:r>
            <a:r>
              <a:rPr lang="en-US" altLang="en-US" sz="2400" smtClean="0"/>
              <a:t> Builder (</a:t>
            </a:r>
            <a:r>
              <a:rPr lang="en-US" altLang="en-US" sz="2400" err="1" smtClean="0"/>
              <a:t>gọi</a:t>
            </a:r>
            <a:r>
              <a:rPr lang="en-US" altLang="en-US" sz="2400" smtClean="0"/>
              <a:t> </a:t>
            </a:r>
            <a:r>
              <a:rPr lang="en-US" altLang="en-US" sz="2400" err="1" smtClean="0"/>
              <a:t>giao</a:t>
            </a:r>
            <a:r>
              <a:rPr lang="en-US" altLang="en-US" sz="2400" smtClean="0"/>
              <a:t> </a:t>
            </a:r>
            <a:r>
              <a:rPr lang="en-US" altLang="en-US" sz="2400" err="1" smtClean="0"/>
              <a:t>diện</a:t>
            </a:r>
            <a:r>
              <a:rPr lang="en-US" altLang="en-US" sz="2400" smtClean="0"/>
              <a:t> Builder).</a:t>
            </a:r>
          </a:p>
        </p:txBody>
      </p:sp>
    </p:spTree>
    <p:extLst>
      <p:ext uri="{BB962C8B-B14F-4D97-AF65-F5344CB8AC3E}">
        <p14:creationId xmlns:p14="http://schemas.microsoft.com/office/powerpoint/2010/main" val="174746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82E9990-DDFC-4912-AC88-08B8CAD23A7C}" type="slidenum">
              <a:rPr lang="en-US" altLang="en-US"/>
              <a:pPr/>
              <a:t>9</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Product</a:t>
            </a:r>
            <a:r>
              <a:rPr lang="en-US" altLang="en-US" sz="2400" smtClean="0"/>
              <a:t>:</a:t>
            </a:r>
          </a:p>
          <a:p>
            <a:pPr lvl="1" algn="just" eaLnBrk="1" hangingPunct="1"/>
            <a:r>
              <a:rPr lang="vi-VN" altLang="en-US" sz="2400" smtClean="0"/>
              <a:t>Biểu diễn các đối tượng phức tạp.</a:t>
            </a:r>
            <a:r>
              <a:rPr lang="en-US" altLang="en-US" sz="2400" smtClean="0"/>
              <a:t> </a:t>
            </a:r>
            <a:r>
              <a:rPr lang="vi-VN" altLang="en-US" sz="2400" smtClean="0"/>
              <a:t>ConcreteBuilder dựng nên các đại diện</a:t>
            </a:r>
            <a:r>
              <a:rPr lang="en-US" altLang="en-US" sz="2400" smtClean="0"/>
              <a:t> </a:t>
            </a:r>
            <a:r>
              <a:rPr lang="vi-VN" altLang="en-US" sz="2400" smtClean="0"/>
              <a:t>bên trong của dẫn xuất và định nghĩa quá trình xử lý bằng các thành phần lắp</a:t>
            </a:r>
            <a:r>
              <a:rPr lang="en-US" altLang="en-US" sz="2400" smtClean="0"/>
              <a:t> </a:t>
            </a:r>
            <a:r>
              <a:rPr lang="vi-VN" altLang="en-US" sz="2400" smtClean="0"/>
              <a:t>ráp của nó.</a:t>
            </a:r>
          </a:p>
          <a:p>
            <a:pPr lvl="1" algn="just" eaLnBrk="1" hangingPunct="1"/>
            <a:r>
              <a:rPr lang="vi-VN" altLang="en-US" sz="2400" smtClean="0"/>
              <a:t>Gộp các lớp mà định nghĩa các bộ phận cấu thành, bao gồm các giao diện</a:t>
            </a:r>
            <a:r>
              <a:rPr lang="en-US" altLang="en-US" sz="2400" smtClean="0"/>
              <a:t> </a:t>
            </a:r>
            <a:r>
              <a:rPr lang="vi-VN" altLang="en-US" sz="2400" smtClean="0"/>
              <a:t>cho việc lắp ráp các bộ phận trong kết quả cuối cùng.</a:t>
            </a:r>
            <a:endParaRPr lang="en-US" altLang="en-US" sz="2400" smtClean="0"/>
          </a:p>
        </p:txBody>
      </p:sp>
    </p:spTree>
    <p:extLst>
      <p:ext uri="{BB962C8B-B14F-4D97-AF65-F5344CB8AC3E}">
        <p14:creationId xmlns:p14="http://schemas.microsoft.com/office/powerpoint/2010/main" val="1865652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1840</Words>
  <Application>Microsoft Office PowerPoint</Application>
  <PresentationFormat>On-screen Show (4:3)</PresentationFormat>
  <Paragraphs>123</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BUILDER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ThuyQuynh Bui</dc:creator>
  <cp:lastModifiedBy>hv</cp:lastModifiedBy>
  <cp:revision>17</cp:revision>
  <dcterms:created xsi:type="dcterms:W3CDTF">2016-09-04T17:33:54Z</dcterms:created>
  <dcterms:modified xsi:type="dcterms:W3CDTF">2016-09-05T08:05:49Z</dcterms:modified>
</cp:coreProperties>
</file>