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matic SC"/>
      <p:regular r:id="rId29"/>
      <p:bold r:id="rId30"/>
    </p:embeddedFont>
    <p:embeddedFont>
      <p:font typeface="Source Code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maticS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ourceCodePro-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buFont typeface="Arial"/>
              <a:defRPr>
                <a:latin typeface="Arial"/>
                <a:ea typeface="Arial"/>
                <a:cs typeface="Arial"/>
                <a:sym typeface="Arial"/>
              </a:defRPr>
            </a:lvl1pPr>
            <a:lvl2pPr lvl="1">
              <a:spcBef>
                <a:spcPts val="0"/>
              </a:spcBef>
              <a:buFont typeface="Arial"/>
              <a:defRPr>
                <a:latin typeface="Arial"/>
                <a:ea typeface="Arial"/>
                <a:cs typeface="Arial"/>
                <a:sym typeface="Arial"/>
              </a:defRPr>
            </a:lvl2pPr>
            <a:lvl3pPr lvl="2">
              <a:spcBef>
                <a:spcPts val="0"/>
              </a:spcBef>
              <a:buFont typeface="Arial"/>
              <a:defRPr>
                <a:latin typeface="Arial"/>
                <a:ea typeface="Arial"/>
                <a:cs typeface="Arial"/>
                <a:sym typeface="Arial"/>
              </a:defRPr>
            </a:lvl3pPr>
            <a:lvl4pPr lvl="3">
              <a:spcBef>
                <a:spcPts val="0"/>
              </a:spcBef>
              <a:buFont typeface="Arial"/>
              <a:defRPr>
                <a:latin typeface="Arial"/>
                <a:ea typeface="Arial"/>
                <a:cs typeface="Arial"/>
                <a:sym typeface="Arial"/>
              </a:defRPr>
            </a:lvl4pPr>
            <a:lvl5pPr lvl="4">
              <a:spcBef>
                <a:spcPts val="0"/>
              </a:spcBef>
              <a:buFont typeface="Arial"/>
              <a:defRPr>
                <a:latin typeface="Arial"/>
                <a:ea typeface="Arial"/>
                <a:cs typeface="Arial"/>
                <a:sym typeface="Arial"/>
              </a:defRPr>
            </a:lvl5pPr>
            <a:lvl6pPr lvl="5">
              <a:spcBef>
                <a:spcPts val="0"/>
              </a:spcBef>
              <a:buFont typeface="Arial"/>
              <a:defRPr>
                <a:latin typeface="Arial"/>
                <a:ea typeface="Arial"/>
                <a:cs typeface="Arial"/>
                <a:sym typeface="Arial"/>
              </a:defRPr>
            </a:lvl6pPr>
            <a:lvl7pPr lvl="6">
              <a:spcBef>
                <a:spcPts val="0"/>
              </a:spcBef>
              <a:buFont typeface="Arial"/>
              <a:defRPr>
                <a:latin typeface="Arial"/>
                <a:ea typeface="Arial"/>
                <a:cs typeface="Arial"/>
                <a:sym typeface="Arial"/>
              </a:defRPr>
            </a:lvl7pPr>
            <a:lvl8pPr lvl="7">
              <a:spcBef>
                <a:spcPts val="0"/>
              </a:spcBef>
              <a:buFont typeface="Arial"/>
              <a:defRPr>
                <a:latin typeface="Arial"/>
                <a:ea typeface="Arial"/>
                <a:cs typeface="Arial"/>
                <a:sym typeface="Arial"/>
              </a:defRPr>
            </a:lvl8pPr>
            <a:lvl9pPr lvl="8">
              <a:spcBef>
                <a:spcPts val="0"/>
              </a:spcBef>
              <a:buFont typeface="Arial"/>
              <a:defRPr>
                <a:latin typeface="Arial"/>
                <a:ea typeface="Arial"/>
                <a:cs typeface="Arial"/>
                <a:sym typeface="Arial"/>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buClr>
                <a:srgbClr val="000000"/>
              </a:buClr>
              <a:buSzPct val="100000"/>
              <a:buFont typeface="Arial"/>
              <a:defRPr sz="2400">
                <a:solidFill>
                  <a:srgbClr val="000000"/>
                </a:solidFill>
                <a:latin typeface="Arial"/>
                <a:ea typeface="Arial"/>
                <a:cs typeface="Arial"/>
                <a:sym typeface="Arial"/>
              </a:defRPr>
            </a:lvl1pPr>
            <a:lvl2pPr lvl="1">
              <a:spcBef>
                <a:spcPts val="0"/>
              </a:spcBef>
              <a:buClr>
                <a:srgbClr val="000000"/>
              </a:buClr>
              <a:buSzPct val="100000"/>
              <a:buFont typeface="Arial"/>
              <a:defRPr sz="2400">
                <a:solidFill>
                  <a:srgbClr val="000000"/>
                </a:solidFill>
                <a:latin typeface="Arial"/>
                <a:ea typeface="Arial"/>
                <a:cs typeface="Arial"/>
                <a:sym typeface="Arial"/>
              </a:defRPr>
            </a:lvl2pPr>
            <a:lvl3pPr lvl="2">
              <a:spcBef>
                <a:spcPts val="0"/>
              </a:spcBef>
              <a:buClr>
                <a:srgbClr val="000000"/>
              </a:buClr>
              <a:buSzPct val="100000"/>
              <a:buFont typeface="Arial"/>
              <a:defRPr sz="2400">
                <a:solidFill>
                  <a:srgbClr val="000000"/>
                </a:solidFill>
                <a:latin typeface="Arial"/>
                <a:ea typeface="Arial"/>
                <a:cs typeface="Arial"/>
                <a:sym typeface="Arial"/>
              </a:defRPr>
            </a:lvl3pPr>
            <a:lvl4pPr lvl="3">
              <a:spcBef>
                <a:spcPts val="0"/>
              </a:spcBef>
              <a:buClr>
                <a:srgbClr val="000000"/>
              </a:buClr>
              <a:buSzPct val="100000"/>
              <a:buFont typeface="Arial"/>
              <a:defRPr sz="2400">
                <a:solidFill>
                  <a:srgbClr val="000000"/>
                </a:solidFill>
                <a:latin typeface="Arial"/>
                <a:ea typeface="Arial"/>
                <a:cs typeface="Arial"/>
                <a:sym typeface="Arial"/>
              </a:defRPr>
            </a:lvl4pPr>
            <a:lvl5pPr lvl="4">
              <a:spcBef>
                <a:spcPts val="0"/>
              </a:spcBef>
              <a:buClr>
                <a:srgbClr val="000000"/>
              </a:buClr>
              <a:buSzPct val="100000"/>
              <a:buFont typeface="Arial"/>
              <a:defRPr sz="2400">
                <a:solidFill>
                  <a:srgbClr val="000000"/>
                </a:solidFill>
                <a:latin typeface="Arial"/>
                <a:ea typeface="Arial"/>
                <a:cs typeface="Arial"/>
                <a:sym typeface="Arial"/>
              </a:defRPr>
            </a:lvl5pPr>
            <a:lvl6pPr lvl="5">
              <a:spcBef>
                <a:spcPts val="0"/>
              </a:spcBef>
              <a:buClr>
                <a:srgbClr val="000000"/>
              </a:buClr>
              <a:buSzPct val="100000"/>
              <a:buFont typeface="Arial"/>
              <a:defRPr sz="2400">
                <a:solidFill>
                  <a:srgbClr val="000000"/>
                </a:solidFill>
                <a:latin typeface="Arial"/>
                <a:ea typeface="Arial"/>
                <a:cs typeface="Arial"/>
                <a:sym typeface="Arial"/>
              </a:defRPr>
            </a:lvl6pPr>
            <a:lvl7pPr lvl="6">
              <a:spcBef>
                <a:spcPts val="0"/>
              </a:spcBef>
              <a:buClr>
                <a:srgbClr val="000000"/>
              </a:buClr>
              <a:buSzPct val="100000"/>
              <a:buFont typeface="Arial"/>
              <a:defRPr sz="2400">
                <a:solidFill>
                  <a:srgbClr val="000000"/>
                </a:solidFill>
                <a:latin typeface="Arial"/>
                <a:ea typeface="Arial"/>
                <a:cs typeface="Arial"/>
                <a:sym typeface="Arial"/>
              </a:defRPr>
            </a:lvl7pPr>
            <a:lvl8pPr lvl="7">
              <a:spcBef>
                <a:spcPts val="0"/>
              </a:spcBef>
              <a:buClr>
                <a:srgbClr val="000000"/>
              </a:buClr>
              <a:buSzPct val="100000"/>
              <a:buFont typeface="Arial"/>
              <a:defRPr sz="2400">
                <a:solidFill>
                  <a:srgbClr val="000000"/>
                </a:solidFill>
                <a:latin typeface="Arial"/>
                <a:ea typeface="Arial"/>
                <a:cs typeface="Arial"/>
                <a:sym typeface="Arial"/>
              </a:defRPr>
            </a:lvl8pPr>
            <a:lvl9pPr lvl="8">
              <a:spcBef>
                <a:spcPts val="0"/>
              </a:spcBef>
              <a:buClr>
                <a:srgbClr val="000000"/>
              </a:buClr>
              <a:buSzPct val="100000"/>
              <a:buFont typeface="Arial"/>
              <a:defRPr sz="2400">
                <a:solidFill>
                  <a:srgbClr val="000000"/>
                </a:solidFill>
                <a:latin typeface="Arial"/>
                <a:ea typeface="Arial"/>
                <a:cs typeface="Arial"/>
                <a:sym typeface="Arial"/>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2.png"/><Relationship Id="rId4"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0.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oracle.com/javase/tutorial/collections/interfaces/sorted-set.html" TargetMode="External"/><Relationship Id="rId4" Type="http://schemas.openxmlformats.org/officeDocument/2006/relationships/hyperlink" Target="http://www.codejava.net/java-core/collections/java-sortedset-and-treeset-tutorial-and-examples" TargetMode="External"/><Relationship Id="rId5" Type="http://schemas.openxmlformats.org/officeDocument/2006/relationships/hyperlink" Target="http://www.tutorialspoint.com/java/java_sortedset_interface.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GB"/>
              <a:t>SortedSet and SortedMap</a:t>
            </a:r>
          </a:p>
          <a:p>
            <a:pPr lvl="0">
              <a:spcBef>
                <a:spcPts val="0"/>
              </a:spcBef>
              <a:buNone/>
            </a:pPr>
            <a:r>
              <a:rPr lang="en-GB"/>
              <a:t>interface</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GB">
                <a:latin typeface="Arial"/>
                <a:ea typeface="Arial"/>
                <a:cs typeface="Arial"/>
                <a:sym typeface="Arial"/>
              </a:rPr>
              <a:t>Trương Thị Thanh Thảo</a:t>
            </a:r>
          </a:p>
          <a:p>
            <a:pPr lvl="0">
              <a:spcBef>
                <a:spcPts val="0"/>
              </a:spcBef>
              <a:buNone/>
            </a:pPr>
            <a:r>
              <a:rPr lang="en-GB">
                <a:latin typeface="Arial"/>
                <a:ea typeface="Arial"/>
                <a:cs typeface="Arial"/>
                <a:sym typeface="Arial"/>
              </a:rPr>
              <a:t>Lê Phương Thanh</a:t>
            </a:r>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24" name="Shape 124"/>
          <p:cNvSpPr txBox="1"/>
          <p:nvPr>
            <p:ph idx="1" type="body"/>
          </p:nvPr>
        </p:nvSpPr>
        <p:spPr>
          <a:xfrm>
            <a:off x="311700" y="1323025"/>
            <a:ext cx="8520600" cy="3340200"/>
          </a:xfrm>
          <a:prstGeom prst="rect">
            <a:avLst/>
          </a:prstGeom>
        </p:spPr>
        <p:txBody>
          <a:bodyPr anchorCtr="0" anchor="t" bIns="91425" lIns="91425" rIns="91425" tIns="91425">
            <a:noAutofit/>
          </a:bodyPr>
          <a:lstStyle/>
          <a:p>
            <a:pPr lvl="0" rtl="0">
              <a:spcBef>
                <a:spcPts val="0"/>
              </a:spcBef>
              <a:buNone/>
            </a:pPr>
            <a:r>
              <a:rPr b="1" lang="en-GB"/>
              <a:t>C.  </a:t>
            </a:r>
            <a:r>
              <a:rPr b="1" lang="en-GB">
                <a:solidFill>
                  <a:srgbClr val="333333"/>
                </a:solidFill>
                <a:highlight>
                  <a:srgbClr val="FFFFFF"/>
                </a:highlight>
              </a:rPr>
              <a:t>Endpoint operations:</a:t>
            </a:r>
            <a:r>
              <a:rPr b="1" lang="en-GB"/>
              <a:t> </a:t>
            </a:r>
          </a:p>
          <a:p>
            <a:pPr indent="-381000" lvl="0" marL="698500" rtl="0">
              <a:lnSpc>
                <a:spcPct val="128571"/>
              </a:lnSpc>
              <a:spcBef>
                <a:spcPts val="0"/>
              </a:spcBef>
              <a:spcAft>
                <a:spcPts val="700"/>
              </a:spcAft>
              <a:buClr>
                <a:srgbClr val="333333"/>
              </a:buClr>
              <a:buSzPct val="100000"/>
            </a:pPr>
            <a:r>
              <a:rPr b="1" lang="en-GB">
                <a:solidFill>
                  <a:srgbClr val="800000"/>
                </a:solidFill>
                <a:highlight>
                  <a:srgbClr val="FFFFFF"/>
                </a:highlight>
                <a:latin typeface="Courier New"/>
                <a:ea typeface="Courier New"/>
                <a:cs typeface="Courier New"/>
                <a:sym typeface="Courier New"/>
              </a:rPr>
              <a:t>first()</a:t>
            </a:r>
            <a:r>
              <a:rPr b="1" lang="en-GB">
                <a:solidFill>
                  <a:srgbClr val="333333"/>
                </a:solidFill>
                <a:highlight>
                  <a:srgbClr val="FFFFFF"/>
                </a:highlight>
                <a:latin typeface="Courier New"/>
                <a:ea typeface="Courier New"/>
                <a:cs typeface="Courier New"/>
                <a:sym typeface="Courier New"/>
              </a:rPr>
              <a:t>:</a:t>
            </a:r>
            <a:r>
              <a:rPr lang="en-GB">
                <a:solidFill>
                  <a:srgbClr val="333333"/>
                </a:solidFill>
                <a:highlight>
                  <a:srgbClr val="FFFFFF"/>
                </a:highlight>
              </a:rPr>
              <a:t> trả về phần thử first (lowest) hiện tại trong set.  </a:t>
            </a:r>
          </a:p>
          <a:p>
            <a:pPr indent="-381000" lvl="0" marL="698500" rtl="0">
              <a:lnSpc>
                <a:spcPct val="128571"/>
              </a:lnSpc>
              <a:spcBef>
                <a:spcPts val="0"/>
              </a:spcBef>
              <a:spcAft>
                <a:spcPts val="700"/>
              </a:spcAft>
              <a:buClr>
                <a:srgbClr val="333333"/>
              </a:buClr>
              <a:buSzPct val="100000"/>
            </a:pPr>
            <a:r>
              <a:rPr b="1" lang="en-GB">
                <a:solidFill>
                  <a:srgbClr val="800000"/>
                </a:solidFill>
                <a:highlight>
                  <a:srgbClr val="FFFFFF"/>
                </a:highlight>
                <a:latin typeface="Courier New"/>
                <a:ea typeface="Courier New"/>
                <a:cs typeface="Courier New"/>
                <a:sym typeface="Courier New"/>
              </a:rPr>
              <a:t>last()</a:t>
            </a:r>
            <a:r>
              <a:rPr lang="en-GB">
                <a:solidFill>
                  <a:srgbClr val="333333"/>
                </a:solidFill>
                <a:highlight>
                  <a:srgbClr val="FFFFFF"/>
                </a:highlight>
              </a:rPr>
              <a:t>: trả về phần thử last (highest) hiện tại trong set.</a:t>
            </a:r>
          </a:p>
          <a:p>
            <a:pPr lvl="0" rtl="0">
              <a:lnSpc>
                <a:spcPct val="128571"/>
              </a:lnSpc>
              <a:spcBef>
                <a:spcPts val="0"/>
              </a:spcBef>
              <a:spcAft>
                <a:spcPts val="700"/>
              </a:spcAft>
              <a:buNone/>
            </a:pPr>
            <a:r>
              <a:rPr lang="en-GB" sz="1050">
                <a:solidFill>
                  <a:srgbClr val="333333"/>
                </a:solidFill>
                <a:highlight>
                  <a:srgbClr val="FFFFFF"/>
                </a:highlight>
              </a:rPr>
              <a:t> </a:t>
            </a:r>
          </a:p>
          <a:p>
            <a:pPr lvl="0" rtl="0">
              <a:spcBef>
                <a:spcPts val="0"/>
              </a:spcBef>
              <a:buNone/>
            </a:pPr>
            <a:r>
              <a:t/>
            </a:r>
            <a:endParaRPr/>
          </a:p>
        </p:txBody>
      </p:sp>
      <p:sp>
        <p:nvSpPr>
          <p:cNvPr id="125" name="Shape 1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31" name="Shape 131"/>
          <p:cNvSpPr txBox="1"/>
          <p:nvPr>
            <p:ph idx="1" type="body"/>
          </p:nvPr>
        </p:nvSpPr>
        <p:spPr>
          <a:xfrm>
            <a:off x="311700" y="1323025"/>
            <a:ext cx="8520600" cy="3340200"/>
          </a:xfrm>
          <a:prstGeom prst="rect">
            <a:avLst/>
          </a:prstGeom>
        </p:spPr>
        <p:txBody>
          <a:bodyPr anchorCtr="0" anchor="t" bIns="91425" lIns="91425" rIns="91425" tIns="91425">
            <a:noAutofit/>
          </a:bodyPr>
          <a:lstStyle/>
          <a:p>
            <a:pPr lvl="0" rtl="0">
              <a:spcBef>
                <a:spcPts val="0"/>
              </a:spcBef>
              <a:buNone/>
            </a:pPr>
            <a:r>
              <a:rPr b="1" lang="en-GB"/>
              <a:t>D.   </a:t>
            </a:r>
            <a:r>
              <a:rPr b="1" lang="en-GB">
                <a:solidFill>
                  <a:srgbClr val="333333"/>
                </a:solidFill>
                <a:highlight>
                  <a:srgbClr val="FFFFFF"/>
                </a:highlight>
              </a:rPr>
              <a:t>Comparator access:</a:t>
            </a:r>
          </a:p>
          <a:p>
            <a:pPr indent="-381000" lvl="0" marL="457200" rtl="0">
              <a:lnSpc>
                <a:spcPct val="128571"/>
              </a:lnSpc>
              <a:spcBef>
                <a:spcPts val="0"/>
              </a:spcBef>
              <a:spcAft>
                <a:spcPts val="700"/>
              </a:spcAft>
              <a:buClr>
                <a:srgbClr val="333333"/>
              </a:buClr>
              <a:buSzPct val="100000"/>
            </a:pPr>
            <a:r>
              <a:rPr b="1" lang="en-GB">
                <a:solidFill>
                  <a:srgbClr val="800000"/>
                </a:solidFill>
                <a:highlight>
                  <a:srgbClr val="FFFFFF"/>
                </a:highlight>
                <a:latin typeface="Courier New"/>
                <a:ea typeface="Courier New"/>
                <a:cs typeface="Courier New"/>
                <a:sym typeface="Courier New"/>
              </a:rPr>
              <a:t>comparator()</a:t>
            </a:r>
            <a:r>
              <a:rPr lang="en-GB">
                <a:solidFill>
                  <a:srgbClr val="333333"/>
                </a:solidFill>
                <a:highlight>
                  <a:srgbClr val="FFFFFF"/>
                </a:highlight>
              </a:rPr>
              <a:t>: trả về comparator sử dụng để sắp xếp các phần tử trong set, hoặc </a:t>
            </a:r>
            <a:r>
              <a:rPr lang="en-GB">
                <a:solidFill>
                  <a:srgbClr val="741B47"/>
                </a:solidFill>
                <a:highlight>
                  <a:srgbClr val="FFFFFF"/>
                </a:highlight>
              </a:rPr>
              <a:t>null </a:t>
            </a:r>
            <a:r>
              <a:rPr lang="en-GB">
                <a:solidFill>
                  <a:srgbClr val="333333"/>
                </a:solidFill>
                <a:highlight>
                  <a:srgbClr val="FFFFFF"/>
                </a:highlight>
              </a:rPr>
              <a:t>nếu set đó sử dụng thứ tự tự nhiên của các phần thử đó</a:t>
            </a:r>
          </a:p>
          <a:p>
            <a:pPr lvl="0" rtl="0">
              <a:lnSpc>
                <a:spcPct val="128571"/>
              </a:lnSpc>
              <a:spcBef>
                <a:spcPts val="0"/>
              </a:spcBef>
              <a:spcAft>
                <a:spcPts val="700"/>
              </a:spcAft>
              <a:buNone/>
            </a:pPr>
            <a:r>
              <a:rPr lang="en-GB" sz="1050">
                <a:solidFill>
                  <a:srgbClr val="333333"/>
                </a:solidFill>
                <a:highlight>
                  <a:srgbClr val="FFFFFF"/>
                </a:highlight>
              </a:rPr>
              <a:t> </a:t>
            </a:r>
          </a:p>
          <a:p>
            <a:pPr lvl="0" rtl="0">
              <a:spcBef>
                <a:spcPts val="0"/>
              </a:spcBef>
              <a:buNone/>
            </a:pPr>
            <a:r>
              <a:t/>
            </a:r>
            <a:endParaRPr/>
          </a:p>
        </p:txBody>
      </p:sp>
      <p:sp>
        <p:nvSpPr>
          <p:cNvPr id="132" name="Shape 1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38" name="Shape 138"/>
          <p:cNvSpPr txBox="1"/>
          <p:nvPr>
            <p:ph idx="1" type="body"/>
          </p:nvPr>
        </p:nvSpPr>
        <p:spPr>
          <a:xfrm>
            <a:off x="311700" y="1323025"/>
            <a:ext cx="8520600" cy="3340200"/>
          </a:xfrm>
          <a:prstGeom prst="rect">
            <a:avLst/>
          </a:prstGeom>
        </p:spPr>
        <p:txBody>
          <a:bodyPr anchorCtr="0" anchor="t" bIns="91425" lIns="91425" rIns="91425" tIns="91425">
            <a:noAutofit/>
          </a:bodyPr>
          <a:lstStyle/>
          <a:p>
            <a:pPr lvl="0" rtl="0">
              <a:spcBef>
                <a:spcPts val="0"/>
              </a:spcBef>
              <a:buNone/>
            </a:pPr>
            <a:r>
              <a:rPr b="1" lang="en-GB"/>
              <a:t>D.   </a:t>
            </a:r>
            <a:r>
              <a:rPr b="1" lang="en-GB">
                <a:solidFill>
                  <a:srgbClr val="333333"/>
                </a:solidFill>
                <a:highlight>
                  <a:srgbClr val="FFFFFF"/>
                </a:highlight>
              </a:rPr>
              <a:t>Comparator access:</a:t>
            </a:r>
          </a:p>
          <a:p>
            <a:pPr lvl="0" rtl="0">
              <a:lnSpc>
                <a:spcPct val="128571"/>
              </a:lnSpc>
              <a:spcBef>
                <a:spcPts val="0"/>
              </a:spcBef>
              <a:spcAft>
                <a:spcPts val="700"/>
              </a:spcAft>
              <a:buNone/>
            </a:pPr>
            <a:r>
              <a:rPr b="1" lang="en-GB">
                <a:solidFill>
                  <a:srgbClr val="800000"/>
                </a:solidFill>
                <a:highlight>
                  <a:srgbClr val="FFFFFF"/>
                </a:highlight>
                <a:latin typeface="Courier New"/>
                <a:ea typeface="Courier New"/>
                <a:cs typeface="Courier New"/>
                <a:sym typeface="Courier New"/>
              </a:rPr>
              <a:t>comparator()</a:t>
            </a:r>
          </a:p>
          <a:p>
            <a:pPr indent="-381000" lvl="0" marL="457200" rtl="0">
              <a:lnSpc>
                <a:spcPct val="128571"/>
              </a:lnSpc>
              <a:spcBef>
                <a:spcPts val="0"/>
              </a:spcBef>
              <a:spcAft>
                <a:spcPts val="700"/>
              </a:spcAft>
              <a:buClr>
                <a:srgbClr val="333333"/>
              </a:buClr>
              <a:buSzPct val="100000"/>
            </a:pPr>
            <a:r>
              <a:rPr lang="en-GB">
                <a:solidFill>
                  <a:srgbClr val="333333"/>
                </a:solidFill>
                <a:highlight>
                  <a:srgbClr val="FFFFFF"/>
                </a:highlight>
              </a:rPr>
              <a:t>Example</a:t>
            </a:r>
            <a:r>
              <a:rPr lang="en-GB" sz="1050">
                <a:solidFill>
                  <a:srgbClr val="333333"/>
                </a:solidFill>
                <a:highlight>
                  <a:srgbClr val="FFFFFF"/>
                </a:highlight>
              </a:rPr>
              <a:t> </a:t>
            </a:r>
          </a:p>
          <a:p>
            <a:pPr lvl="0" rtl="0">
              <a:spcBef>
                <a:spcPts val="0"/>
              </a:spcBef>
              <a:buNone/>
            </a:pPr>
            <a:r>
              <a:t/>
            </a:r>
            <a:endParaRPr/>
          </a:p>
        </p:txBody>
      </p:sp>
      <p:sp>
        <p:nvSpPr>
          <p:cNvPr id="139" name="Shape 13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140" name="Shape 140"/>
          <p:cNvPicPr preferRelativeResize="0"/>
          <p:nvPr/>
        </p:nvPicPr>
        <p:blipFill>
          <a:blip r:embed="rId3">
            <a:alphaModFix/>
          </a:blip>
          <a:stretch>
            <a:fillRect/>
          </a:stretch>
        </p:blipFill>
        <p:spPr>
          <a:xfrm>
            <a:off x="2700425" y="1848225"/>
            <a:ext cx="6049500" cy="2412425"/>
          </a:xfrm>
          <a:prstGeom prst="rect">
            <a:avLst/>
          </a:prstGeom>
          <a:noFill/>
          <a:ln>
            <a:noFill/>
          </a:ln>
        </p:spPr>
      </p:pic>
      <p:pic>
        <p:nvPicPr>
          <p:cNvPr id="141" name="Shape 141"/>
          <p:cNvPicPr preferRelativeResize="0"/>
          <p:nvPr/>
        </p:nvPicPr>
        <p:blipFill>
          <a:blip r:embed="rId4">
            <a:alphaModFix/>
          </a:blip>
          <a:stretch>
            <a:fillRect/>
          </a:stretch>
        </p:blipFill>
        <p:spPr>
          <a:xfrm>
            <a:off x="677712" y="4439837"/>
            <a:ext cx="4886325" cy="37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47" name="Shape 147"/>
          <p:cNvSpPr txBox="1"/>
          <p:nvPr>
            <p:ph idx="1" type="body"/>
          </p:nvPr>
        </p:nvSpPr>
        <p:spPr>
          <a:xfrm>
            <a:off x="311700" y="1266575"/>
            <a:ext cx="8520600" cy="3340200"/>
          </a:xfrm>
          <a:prstGeom prst="rect">
            <a:avLst/>
          </a:prstGeom>
        </p:spPr>
        <p:txBody>
          <a:bodyPr anchorCtr="0" anchor="t" bIns="91425" lIns="91425" rIns="91425" tIns="91425">
            <a:noAutofit/>
          </a:bodyPr>
          <a:lstStyle/>
          <a:p>
            <a:pPr lvl="0" rtl="0">
              <a:spcBef>
                <a:spcPts val="0"/>
              </a:spcBef>
              <a:buNone/>
            </a:pPr>
            <a:r>
              <a:rPr b="1" lang="en-GB"/>
              <a:t>E. Các phương thức của SortedSet</a:t>
            </a:r>
          </a:p>
          <a:p>
            <a:pPr lvl="0" rtl="0">
              <a:lnSpc>
                <a:spcPct val="150000"/>
              </a:lnSpc>
              <a:spcBef>
                <a:spcPts val="0"/>
              </a:spcBef>
              <a:buNone/>
            </a:pPr>
            <a:r>
              <a:rPr b="1" lang="en-GB">
                <a:solidFill>
                  <a:srgbClr val="351C75"/>
                </a:solidFill>
                <a:highlight>
                  <a:srgbClr val="FFFFFF"/>
                </a:highlight>
              </a:rPr>
              <a:t>Comparator comparator( )</a:t>
            </a:r>
            <a:r>
              <a:rPr b="1" lang="en-GB">
                <a:solidFill>
                  <a:srgbClr val="313131"/>
                </a:solidFill>
                <a:highlight>
                  <a:srgbClr val="FFFFFF"/>
                </a:highlight>
              </a:rPr>
              <a:t>: </a:t>
            </a:r>
            <a:r>
              <a:rPr lang="en-GB">
                <a:highlight>
                  <a:srgbClr val="FFFFFF"/>
                </a:highlight>
              </a:rPr>
              <a:t>Trả về bộ so sánh của Sorted Set đang gọi. Nếu thứ tự tự nhiên được sử dụng cho Set này, thì trả về null</a:t>
            </a:r>
          </a:p>
          <a:p>
            <a:pPr lvl="0" rtl="0">
              <a:spcBef>
                <a:spcPts val="0"/>
              </a:spcBef>
              <a:buNone/>
            </a:pPr>
            <a:r>
              <a:rPr b="1" lang="en-GB">
                <a:solidFill>
                  <a:srgbClr val="351C75"/>
                </a:solidFill>
                <a:highlight>
                  <a:srgbClr val="FFFFFF"/>
                </a:highlight>
              </a:rPr>
              <a:t>Object first( ): </a:t>
            </a:r>
            <a:r>
              <a:rPr lang="en-GB">
                <a:highlight>
                  <a:srgbClr val="FFFFFF"/>
                </a:highlight>
              </a:rPr>
              <a:t>Trả về phần tử đầu tiên trong Sorted Set đang gọi</a:t>
            </a:r>
          </a:p>
          <a:p>
            <a:pPr lvl="0" rtl="0">
              <a:spcBef>
                <a:spcPts val="0"/>
              </a:spcBef>
              <a:buNone/>
            </a:pPr>
            <a:r>
              <a:t/>
            </a:r>
            <a:endParaRPr/>
          </a:p>
        </p:txBody>
      </p:sp>
      <p:sp>
        <p:nvSpPr>
          <p:cNvPr id="148" name="Shape 1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54" name="Shape 154"/>
          <p:cNvSpPr txBox="1"/>
          <p:nvPr>
            <p:ph idx="1" type="body"/>
          </p:nvPr>
        </p:nvSpPr>
        <p:spPr>
          <a:xfrm>
            <a:off x="311700" y="1266575"/>
            <a:ext cx="8520600" cy="3340200"/>
          </a:xfrm>
          <a:prstGeom prst="rect">
            <a:avLst/>
          </a:prstGeom>
        </p:spPr>
        <p:txBody>
          <a:bodyPr anchorCtr="0" anchor="t" bIns="91425" lIns="91425" rIns="91425" tIns="91425">
            <a:noAutofit/>
          </a:bodyPr>
          <a:lstStyle/>
          <a:p>
            <a:pPr lvl="0" rtl="0">
              <a:spcBef>
                <a:spcPts val="0"/>
              </a:spcBef>
              <a:buNone/>
            </a:pPr>
            <a:r>
              <a:rPr b="1" lang="en-GB"/>
              <a:t>E. Các phương thức của SortedSet</a:t>
            </a:r>
          </a:p>
          <a:p>
            <a:pPr lvl="0" rtl="0">
              <a:spcBef>
                <a:spcPts val="0"/>
              </a:spcBef>
              <a:buNone/>
            </a:pPr>
            <a:r>
              <a:rPr b="1" lang="en-GB">
                <a:solidFill>
                  <a:srgbClr val="351C75"/>
                </a:solidFill>
                <a:highlight>
                  <a:srgbClr val="FFFFFF"/>
                </a:highlight>
              </a:rPr>
              <a:t>SortedSet headSet(Object end)</a:t>
            </a:r>
            <a:r>
              <a:rPr b="1" lang="en-GB">
                <a:solidFill>
                  <a:srgbClr val="313131"/>
                </a:solidFill>
                <a:highlight>
                  <a:srgbClr val="FFFFFF"/>
                </a:highlight>
              </a:rPr>
              <a:t>: </a:t>
            </a:r>
            <a:r>
              <a:rPr lang="en-GB">
                <a:highlight>
                  <a:srgbClr val="FFFFFF"/>
                </a:highlight>
              </a:rPr>
              <a:t>Trả về một SortedSet chứa các phần tử nhỏ hơn end mà được chứa trong Sorted Set đang gọi. Các phần tử trong sorted set trả về cũng được tham chiếu bởi Sorted Set đang gọi</a:t>
            </a:r>
          </a:p>
          <a:p>
            <a:pPr lvl="0" rtl="0">
              <a:spcBef>
                <a:spcPts val="0"/>
              </a:spcBef>
              <a:buNone/>
            </a:pPr>
            <a:r>
              <a:rPr b="1" lang="en-GB">
                <a:solidFill>
                  <a:srgbClr val="351C75"/>
                </a:solidFill>
                <a:highlight>
                  <a:srgbClr val="FFFFFF"/>
                </a:highlight>
              </a:rPr>
              <a:t>Object last( )</a:t>
            </a:r>
            <a:r>
              <a:rPr b="1" lang="en-GB">
                <a:solidFill>
                  <a:srgbClr val="313131"/>
                </a:solidFill>
                <a:highlight>
                  <a:srgbClr val="FFFFFF"/>
                </a:highlight>
              </a:rPr>
              <a:t>:</a:t>
            </a:r>
            <a:r>
              <a:rPr lang="en-GB">
                <a:highlight>
                  <a:srgbClr val="FFFFFF"/>
                </a:highlight>
              </a:rPr>
              <a:t>Trả về phần tử cuối cùng trong Sorted Set đang gọi</a:t>
            </a:r>
          </a:p>
          <a:p>
            <a:pPr lvl="0" rtl="0">
              <a:spcBef>
                <a:spcPts val="0"/>
              </a:spcBef>
              <a:buNone/>
            </a:pPr>
            <a:r>
              <a:t/>
            </a:r>
            <a:endParaRPr b="1">
              <a:solidFill>
                <a:srgbClr val="351C75"/>
              </a:solidFill>
              <a:highlight>
                <a:srgbClr val="FFFFFF"/>
              </a:highlight>
            </a:endParaRPr>
          </a:p>
        </p:txBody>
      </p:sp>
      <p:sp>
        <p:nvSpPr>
          <p:cNvPr id="155" name="Shape 1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61" name="Shape 161"/>
          <p:cNvSpPr txBox="1"/>
          <p:nvPr>
            <p:ph idx="1" type="body"/>
          </p:nvPr>
        </p:nvSpPr>
        <p:spPr>
          <a:xfrm>
            <a:off x="311700" y="1266575"/>
            <a:ext cx="8520600" cy="3340200"/>
          </a:xfrm>
          <a:prstGeom prst="rect">
            <a:avLst/>
          </a:prstGeom>
        </p:spPr>
        <p:txBody>
          <a:bodyPr anchorCtr="0" anchor="t" bIns="91425" lIns="91425" rIns="91425" tIns="91425">
            <a:noAutofit/>
          </a:bodyPr>
          <a:lstStyle/>
          <a:p>
            <a:pPr lvl="0" rtl="0">
              <a:spcBef>
                <a:spcPts val="0"/>
              </a:spcBef>
              <a:buNone/>
            </a:pPr>
            <a:r>
              <a:rPr b="1" lang="en-GB"/>
              <a:t>E. Các phương thức của SortedSet</a:t>
            </a:r>
          </a:p>
          <a:p>
            <a:pPr lvl="0" rtl="0">
              <a:spcBef>
                <a:spcPts val="0"/>
              </a:spcBef>
              <a:buNone/>
            </a:pPr>
            <a:r>
              <a:rPr b="1" lang="en-GB">
                <a:solidFill>
                  <a:srgbClr val="351C75"/>
                </a:solidFill>
                <a:highlight>
                  <a:srgbClr val="FFFFFF"/>
                </a:highlight>
              </a:rPr>
              <a:t>SortedSet subSet(Object start, Object end)</a:t>
            </a:r>
            <a:r>
              <a:rPr b="1" lang="en-GB">
                <a:solidFill>
                  <a:srgbClr val="313131"/>
                </a:solidFill>
                <a:highlight>
                  <a:srgbClr val="FFFFFF"/>
                </a:highlight>
              </a:rPr>
              <a:t>: </a:t>
            </a:r>
            <a:r>
              <a:rPr lang="en-GB">
                <a:highlight>
                  <a:srgbClr val="FFFFFF"/>
                </a:highlight>
              </a:rPr>
              <a:t>Trả về một Sorted Set mà bao gồm các phần tử giữa </a:t>
            </a:r>
            <a:r>
              <a:rPr b="1" lang="en-GB">
                <a:highlight>
                  <a:srgbClr val="FFFFFF"/>
                </a:highlight>
              </a:rPr>
              <a:t>start </a:t>
            </a:r>
            <a:r>
              <a:rPr lang="en-GB">
                <a:highlight>
                  <a:srgbClr val="FFFFFF"/>
                </a:highlight>
              </a:rPr>
              <a:t>và </a:t>
            </a:r>
            <a:r>
              <a:rPr b="1" lang="en-GB">
                <a:highlight>
                  <a:srgbClr val="FFFFFF"/>
                </a:highlight>
              </a:rPr>
              <a:t>end -</a:t>
            </a:r>
            <a:r>
              <a:rPr lang="en-GB">
                <a:highlight>
                  <a:srgbClr val="FFFFFF"/>
                </a:highlight>
              </a:rPr>
              <a:t>1. Các phần tử trong Collection trả về cũng được tham chiếu bởi đối tượng đang gọi.</a:t>
            </a:r>
          </a:p>
          <a:p>
            <a:pPr lvl="0" rtl="0">
              <a:spcBef>
                <a:spcPts val="0"/>
              </a:spcBef>
              <a:buNone/>
            </a:pPr>
            <a:r>
              <a:t/>
            </a:r>
            <a:endParaRPr b="1">
              <a:solidFill>
                <a:srgbClr val="351C75"/>
              </a:solidFill>
              <a:highlight>
                <a:srgbClr val="FFFFFF"/>
              </a:highlight>
            </a:endParaRPr>
          </a:p>
        </p:txBody>
      </p:sp>
      <p:sp>
        <p:nvSpPr>
          <p:cNvPr id="162" name="Shape 1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68" name="Shape 168"/>
          <p:cNvSpPr txBox="1"/>
          <p:nvPr>
            <p:ph idx="1" type="body"/>
          </p:nvPr>
        </p:nvSpPr>
        <p:spPr>
          <a:xfrm>
            <a:off x="311700" y="1266575"/>
            <a:ext cx="8520600" cy="3340200"/>
          </a:xfrm>
          <a:prstGeom prst="rect">
            <a:avLst/>
          </a:prstGeom>
        </p:spPr>
        <p:txBody>
          <a:bodyPr anchorCtr="0" anchor="t" bIns="91425" lIns="91425" rIns="91425" tIns="91425">
            <a:noAutofit/>
          </a:bodyPr>
          <a:lstStyle/>
          <a:p>
            <a:pPr lvl="0" rtl="0">
              <a:spcBef>
                <a:spcPts val="0"/>
              </a:spcBef>
              <a:buNone/>
            </a:pPr>
            <a:r>
              <a:rPr b="1" lang="en-GB"/>
              <a:t>E. Các phương thức của SortedSet</a:t>
            </a:r>
          </a:p>
          <a:p>
            <a:pPr lvl="0" rtl="0">
              <a:spcBef>
                <a:spcPts val="0"/>
              </a:spcBef>
              <a:buNone/>
            </a:pPr>
            <a:r>
              <a:rPr b="1" lang="en-GB">
                <a:solidFill>
                  <a:srgbClr val="351C75"/>
                </a:solidFill>
                <a:highlight>
                  <a:srgbClr val="FFFFFF"/>
                </a:highlight>
              </a:rPr>
              <a:t>SortedSet tailSet(Object start)</a:t>
            </a:r>
            <a:r>
              <a:rPr b="1" lang="en-GB">
                <a:solidFill>
                  <a:srgbClr val="313131"/>
                </a:solidFill>
                <a:highlight>
                  <a:srgbClr val="FFFFFF"/>
                </a:highlight>
              </a:rPr>
              <a:t>: </a:t>
            </a:r>
            <a:r>
              <a:rPr lang="en-GB">
                <a:highlight>
                  <a:srgbClr val="FFFFFF"/>
                </a:highlight>
              </a:rPr>
              <a:t>Trả về một SortedSet mà chứa các phần tử lớn hơn hoặc bằng </a:t>
            </a:r>
            <a:r>
              <a:rPr b="1" lang="en-GB">
                <a:highlight>
                  <a:srgbClr val="FFFFFF"/>
                </a:highlight>
              </a:rPr>
              <a:t>start </a:t>
            </a:r>
            <a:r>
              <a:rPr lang="en-GB">
                <a:highlight>
                  <a:srgbClr val="FFFFFF"/>
                </a:highlight>
              </a:rPr>
              <a:t>mà được chứa trong sorted set. Các phần tử trong set trả về cũng được tham chiếu bởi đối tượng đang gọi.</a:t>
            </a:r>
          </a:p>
          <a:p>
            <a:pPr lvl="0" rtl="0">
              <a:spcBef>
                <a:spcPts val="0"/>
              </a:spcBef>
              <a:buNone/>
            </a:pPr>
            <a:r>
              <a:t/>
            </a:r>
            <a:endParaRPr b="1">
              <a:solidFill>
                <a:srgbClr val="351C75"/>
              </a:solidFill>
              <a:highlight>
                <a:srgbClr val="FFFFFF"/>
              </a:highlight>
            </a:endParaRPr>
          </a:p>
          <a:p>
            <a:pPr lvl="0" rtl="0">
              <a:spcBef>
                <a:spcPts val="0"/>
              </a:spcBef>
              <a:buNone/>
            </a:pPr>
            <a:r>
              <a:t/>
            </a:r>
            <a:endParaRPr b="1">
              <a:solidFill>
                <a:srgbClr val="351C75"/>
              </a:solidFill>
              <a:highlight>
                <a:srgbClr val="FFFFFF"/>
              </a:highlight>
            </a:endParaRPr>
          </a:p>
        </p:txBody>
      </p:sp>
      <p:sp>
        <p:nvSpPr>
          <p:cNvPr id="169" name="Shape 1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75" name="Shape 175"/>
          <p:cNvSpPr txBox="1"/>
          <p:nvPr>
            <p:ph idx="1" type="body"/>
          </p:nvPr>
        </p:nvSpPr>
        <p:spPr>
          <a:xfrm>
            <a:off x="311700" y="1266575"/>
            <a:ext cx="8520600" cy="3340200"/>
          </a:xfrm>
          <a:prstGeom prst="rect">
            <a:avLst/>
          </a:prstGeom>
        </p:spPr>
        <p:txBody>
          <a:bodyPr anchorCtr="0" anchor="t" bIns="91425" lIns="91425" rIns="91425" tIns="91425">
            <a:noAutofit/>
          </a:bodyPr>
          <a:lstStyle/>
          <a:p>
            <a:pPr lvl="0" rtl="0">
              <a:spcBef>
                <a:spcPts val="0"/>
              </a:spcBef>
              <a:buNone/>
            </a:pPr>
            <a:r>
              <a:rPr b="1" lang="en-GB"/>
              <a:t>Example:</a:t>
            </a:r>
          </a:p>
          <a:p>
            <a:pPr lvl="0" rtl="0">
              <a:spcBef>
                <a:spcPts val="0"/>
              </a:spcBef>
              <a:buNone/>
            </a:pPr>
            <a:r>
              <a:t/>
            </a:r>
            <a:endParaRPr>
              <a:highlight>
                <a:srgbClr val="FFFFFF"/>
              </a:highlight>
            </a:endParaRPr>
          </a:p>
          <a:p>
            <a:pPr lvl="0" rtl="0">
              <a:spcBef>
                <a:spcPts val="0"/>
              </a:spcBef>
              <a:buNone/>
            </a:pPr>
            <a:r>
              <a:t/>
            </a:r>
            <a:endParaRPr b="1">
              <a:solidFill>
                <a:srgbClr val="351C75"/>
              </a:solidFill>
              <a:highlight>
                <a:srgbClr val="FFFFFF"/>
              </a:highlight>
            </a:endParaRPr>
          </a:p>
          <a:p>
            <a:pPr lvl="0" rtl="0">
              <a:spcBef>
                <a:spcPts val="0"/>
              </a:spcBef>
              <a:buNone/>
            </a:pPr>
            <a:r>
              <a:t/>
            </a:r>
            <a:endParaRPr b="1">
              <a:solidFill>
                <a:srgbClr val="351C75"/>
              </a:solidFill>
              <a:highlight>
                <a:srgbClr val="FFFFFF"/>
              </a:highlight>
            </a:endParaRPr>
          </a:p>
        </p:txBody>
      </p:sp>
      <p:sp>
        <p:nvSpPr>
          <p:cNvPr id="176" name="Shape 1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177" name="Shape 177"/>
          <p:cNvPicPr preferRelativeResize="0"/>
          <p:nvPr/>
        </p:nvPicPr>
        <p:blipFill>
          <a:blip r:embed="rId3">
            <a:alphaModFix/>
          </a:blip>
          <a:stretch>
            <a:fillRect/>
          </a:stretch>
        </p:blipFill>
        <p:spPr>
          <a:xfrm>
            <a:off x="1993700" y="1070850"/>
            <a:ext cx="5279480" cy="3731625"/>
          </a:xfrm>
          <a:prstGeom prst="rect">
            <a:avLst/>
          </a:prstGeom>
          <a:noFill/>
          <a:ln>
            <a:noFill/>
          </a:ln>
        </p:spPr>
      </p:pic>
      <p:pic>
        <p:nvPicPr>
          <p:cNvPr id="178" name="Shape 178"/>
          <p:cNvPicPr preferRelativeResize="0"/>
          <p:nvPr/>
        </p:nvPicPr>
        <p:blipFill>
          <a:blip r:embed="rId4">
            <a:alphaModFix/>
          </a:blip>
          <a:stretch>
            <a:fillRect/>
          </a:stretch>
        </p:blipFill>
        <p:spPr>
          <a:xfrm>
            <a:off x="5825799" y="2051536"/>
            <a:ext cx="3251999" cy="1040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SortedMap Interface</a:t>
            </a:r>
          </a:p>
        </p:txBody>
      </p:sp>
      <p:sp>
        <p:nvSpPr>
          <p:cNvPr id="184" name="Shape 184"/>
          <p:cNvSpPr txBox="1"/>
          <p:nvPr>
            <p:ph idx="1" type="body"/>
          </p:nvPr>
        </p:nvSpPr>
        <p:spPr>
          <a:xfrm>
            <a:off x="311700" y="1266575"/>
            <a:ext cx="8520600" cy="3340200"/>
          </a:xfrm>
          <a:prstGeom prst="rect">
            <a:avLst/>
          </a:prstGeom>
        </p:spPr>
        <p:txBody>
          <a:bodyPr anchorCtr="0" anchor="t" bIns="91425" lIns="91425" rIns="91425" tIns="91425">
            <a:noAutofit/>
          </a:bodyPr>
          <a:lstStyle/>
          <a:p>
            <a:pPr indent="-228600" lvl="0" marL="457200" rtl="0">
              <a:spcBef>
                <a:spcPts val="0"/>
              </a:spcBef>
              <a:buAutoNum type="alphaLcPeriod"/>
            </a:pPr>
            <a:r>
              <a:rPr b="1" lang="en-GB"/>
              <a:t>Giới thiệu</a:t>
            </a:r>
          </a:p>
          <a:p>
            <a:pPr indent="-228600" lvl="0" marL="457200" rtl="0">
              <a:spcBef>
                <a:spcPts val="0"/>
              </a:spcBef>
              <a:buChar char="-"/>
            </a:pPr>
            <a:r>
              <a:rPr lang="en-GB"/>
              <a:t>SortedMap interface kế thừa từ Map, cung cấp các thao tác trên các bảng ánh xạ với khóa có thể so sánh được</a:t>
            </a:r>
          </a:p>
          <a:p>
            <a:pPr indent="-228600" lvl="0" marL="457200" rtl="0">
              <a:spcBef>
                <a:spcPts val="0"/>
              </a:spcBef>
              <a:buChar char="-"/>
            </a:pPr>
            <a:r>
              <a:rPr lang="en-GB"/>
              <a:t>Giống như SortedSet, các đối tượng khóa đưa vào trong SortedMap phải cài đặt giao tiếp Comparable hoặc lớp cài đặt SortedMap phải nhận một Comparable trên đối tượng khóa.</a:t>
            </a:r>
          </a:p>
          <a:p>
            <a:pPr lvl="0" rtl="0">
              <a:spcBef>
                <a:spcPts val="0"/>
              </a:spcBef>
              <a:buNone/>
            </a:pPr>
            <a:r>
              <a:t/>
            </a:r>
            <a:endParaRPr b="1"/>
          </a:p>
          <a:p>
            <a:pPr lvl="0" rtl="0">
              <a:spcBef>
                <a:spcPts val="0"/>
              </a:spcBef>
              <a:buNone/>
            </a:pPr>
            <a:r>
              <a:t/>
            </a:r>
            <a:endParaRPr/>
          </a:p>
        </p:txBody>
      </p:sp>
      <p:sp>
        <p:nvSpPr>
          <p:cNvPr id="185" name="Shape 18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SortedMap Interface</a:t>
            </a:r>
          </a:p>
        </p:txBody>
      </p:sp>
      <p:sp>
        <p:nvSpPr>
          <p:cNvPr id="191" name="Shape 191"/>
          <p:cNvSpPr txBox="1"/>
          <p:nvPr>
            <p:ph idx="1" type="body"/>
          </p:nvPr>
        </p:nvSpPr>
        <p:spPr>
          <a:xfrm>
            <a:off x="311700" y="1266575"/>
            <a:ext cx="8520600" cy="3340200"/>
          </a:xfrm>
          <a:prstGeom prst="rect">
            <a:avLst/>
          </a:prstGeom>
        </p:spPr>
        <p:txBody>
          <a:bodyPr anchorCtr="0" anchor="t" bIns="91425" lIns="91425" rIns="91425" tIns="91425">
            <a:noAutofit/>
          </a:bodyPr>
          <a:lstStyle/>
          <a:p>
            <a:pPr indent="-228600" lvl="0" marL="457200" rtl="0">
              <a:spcBef>
                <a:spcPts val="0"/>
              </a:spcBef>
              <a:buAutoNum type="alphaLcPeriod"/>
            </a:pPr>
            <a:r>
              <a:rPr b="1" lang="en-GB"/>
              <a:t>Giới thiệu</a:t>
            </a:r>
          </a:p>
          <a:p>
            <a:pPr lvl="0" rtl="0">
              <a:spcBef>
                <a:spcPts val="0"/>
              </a:spcBef>
              <a:buNone/>
            </a:pPr>
            <a:r>
              <a:t/>
            </a:r>
            <a:endParaRPr/>
          </a:p>
          <a:p>
            <a:pPr lvl="0" rtl="0">
              <a:spcBef>
                <a:spcPts val="0"/>
              </a:spcBef>
              <a:buNone/>
            </a:pPr>
            <a:r>
              <a:t/>
            </a:r>
            <a:endParaRPr b="1"/>
          </a:p>
          <a:p>
            <a:pPr lvl="0" rtl="0">
              <a:spcBef>
                <a:spcPts val="0"/>
              </a:spcBef>
              <a:buNone/>
            </a:pPr>
            <a:r>
              <a:t/>
            </a:r>
            <a:endParaRPr/>
          </a:p>
        </p:txBody>
      </p:sp>
      <p:sp>
        <p:nvSpPr>
          <p:cNvPr id="192" name="Shape 1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193" name="Shape 193"/>
          <p:cNvPicPr preferRelativeResize="0"/>
          <p:nvPr/>
        </p:nvPicPr>
        <p:blipFill>
          <a:blip r:embed="rId3">
            <a:alphaModFix/>
          </a:blip>
          <a:stretch>
            <a:fillRect/>
          </a:stretch>
        </p:blipFill>
        <p:spPr>
          <a:xfrm>
            <a:off x="2627600" y="2079787"/>
            <a:ext cx="3371850" cy="1857375"/>
          </a:xfrm>
          <a:prstGeom prst="rect">
            <a:avLst/>
          </a:prstGeom>
          <a:noFill/>
          <a:ln>
            <a:noFill/>
          </a:ln>
        </p:spPr>
      </p:pic>
      <p:sp>
        <p:nvSpPr>
          <p:cNvPr id="194" name="Shape 194"/>
          <p:cNvSpPr/>
          <p:nvPr/>
        </p:nvSpPr>
        <p:spPr>
          <a:xfrm>
            <a:off x="3233950" y="2534025"/>
            <a:ext cx="1375800" cy="262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Nội dung</a:t>
            </a:r>
          </a:p>
        </p:txBody>
      </p:sp>
      <p:sp>
        <p:nvSpPr>
          <p:cNvPr id="64" name="Shape 64"/>
          <p:cNvSpPr txBox="1"/>
          <p:nvPr>
            <p:ph idx="1" type="body"/>
          </p:nvPr>
        </p:nvSpPr>
        <p:spPr>
          <a:xfrm>
            <a:off x="4670325" y="1266575"/>
            <a:ext cx="4161900" cy="3340200"/>
          </a:xfrm>
          <a:prstGeom prst="rect">
            <a:avLst/>
          </a:prstGeom>
        </p:spPr>
        <p:txBody>
          <a:bodyPr anchorCtr="0" anchor="t" bIns="91425" lIns="91425" rIns="91425" tIns="91425">
            <a:noAutofit/>
          </a:bodyPr>
          <a:lstStyle/>
          <a:p>
            <a:pPr indent="-317500" lvl="0" marL="457200" rtl="0">
              <a:spcBef>
                <a:spcPts val="0"/>
              </a:spcBef>
              <a:buSzPct val="100000"/>
              <a:buAutoNum type="arabicPeriod"/>
            </a:pPr>
            <a:r>
              <a:rPr b="1" lang="en-GB" sz="1400"/>
              <a:t>SortedSet Interface</a:t>
            </a:r>
          </a:p>
          <a:p>
            <a:pPr indent="-317500" lvl="0" marL="457200">
              <a:spcBef>
                <a:spcPts val="0"/>
              </a:spcBef>
              <a:buSzPct val="100000"/>
              <a:buAutoNum type="arabicPeriod"/>
            </a:pPr>
            <a:r>
              <a:rPr b="1" lang="en-GB" sz="1400"/>
              <a:t>SortedMap Interface</a:t>
            </a:r>
          </a:p>
          <a:p>
            <a:pPr lvl="0">
              <a:spcBef>
                <a:spcPts val="0"/>
              </a:spcBef>
              <a:buNone/>
            </a:pPr>
            <a:r>
              <a:t/>
            </a:r>
            <a:endParaRPr sz="1400"/>
          </a:p>
        </p:txBody>
      </p:sp>
      <p:pic>
        <p:nvPicPr>
          <p:cNvPr id="65" name="Shape 65"/>
          <p:cNvPicPr preferRelativeResize="0"/>
          <p:nvPr/>
        </p:nvPicPr>
        <p:blipFill>
          <a:blip r:embed="rId3">
            <a:alphaModFix/>
          </a:blip>
          <a:stretch>
            <a:fillRect/>
          </a:stretch>
        </p:blipFill>
        <p:spPr>
          <a:xfrm>
            <a:off x="719521" y="1337974"/>
            <a:ext cx="4104748" cy="3268800"/>
          </a:xfrm>
          <a:prstGeom prst="rect">
            <a:avLst/>
          </a:prstGeom>
          <a:noFill/>
          <a:ln>
            <a:noFill/>
          </a:ln>
        </p:spPr>
      </p:pic>
      <p:sp>
        <p:nvSpPr>
          <p:cNvPr id="66" name="Shape 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SortedMap Interface</a:t>
            </a:r>
          </a:p>
        </p:txBody>
      </p:sp>
      <p:sp>
        <p:nvSpPr>
          <p:cNvPr id="200" name="Shape 200"/>
          <p:cNvSpPr txBox="1"/>
          <p:nvPr>
            <p:ph idx="1" type="body"/>
          </p:nvPr>
        </p:nvSpPr>
        <p:spPr>
          <a:xfrm>
            <a:off x="311700" y="1266575"/>
            <a:ext cx="8520600" cy="3340200"/>
          </a:xfrm>
          <a:prstGeom prst="rect">
            <a:avLst/>
          </a:prstGeom>
        </p:spPr>
        <p:txBody>
          <a:bodyPr anchorCtr="0" anchor="t" bIns="91425" lIns="91425" rIns="91425" tIns="91425">
            <a:noAutofit/>
          </a:bodyPr>
          <a:lstStyle/>
          <a:p>
            <a:pPr indent="-228600" lvl="0" marL="914400" rtl="0">
              <a:spcBef>
                <a:spcPts val="0"/>
              </a:spcBef>
              <a:buAutoNum type="alphaLcPeriod"/>
            </a:pPr>
            <a:r>
              <a:rPr b="1" lang="en-GB"/>
              <a:t>Map Operations</a:t>
            </a:r>
          </a:p>
          <a:p>
            <a:pPr indent="-228600" lvl="0" marL="457200" rtl="0">
              <a:spcBef>
                <a:spcPts val="0"/>
              </a:spcBef>
              <a:buChar char="-"/>
            </a:pPr>
            <a:r>
              <a:rPr lang="en-GB"/>
              <a:t>Range view - Phạm vi hoạt động trên SortedMap</a:t>
            </a:r>
          </a:p>
          <a:p>
            <a:pPr indent="-228600" lvl="0" marL="457200" rtl="0">
              <a:spcBef>
                <a:spcPts val="0"/>
              </a:spcBef>
              <a:buChar char="-"/>
            </a:pPr>
            <a:r>
              <a:rPr lang="en-GB"/>
              <a:t>Endpoint - Trả về first and last key trong SortedMap</a:t>
            </a:r>
          </a:p>
          <a:p>
            <a:pPr indent="-228600" lvl="0" marL="457200" rtl="0">
              <a:spcBef>
                <a:spcPts val="0"/>
              </a:spcBef>
              <a:buChar char="-"/>
            </a:pPr>
            <a:r>
              <a:rPr lang="en-GB"/>
              <a:t>Comparator access - Trả về Comparator nếu có, được dùng để sắp xếp trong Map</a:t>
            </a:r>
          </a:p>
          <a:p>
            <a:pPr lvl="0" rtl="0">
              <a:spcBef>
                <a:spcPts val="0"/>
              </a:spcBef>
              <a:buNone/>
            </a:pPr>
            <a:r>
              <a:t/>
            </a:r>
            <a:endParaRPr b="1"/>
          </a:p>
          <a:p>
            <a:pPr lvl="0" rtl="0">
              <a:spcBef>
                <a:spcPts val="0"/>
              </a:spcBef>
              <a:buNone/>
            </a:pPr>
            <a:r>
              <a:t/>
            </a:r>
            <a:endParaRPr/>
          </a:p>
        </p:txBody>
      </p:sp>
      <p:sp>
        <p:nvSpPr>
          <p:cNvPr id="201" name="Shape 20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02" name="Shape 202"/>
          <p:cNvPicPr preferRelativeResize="0"/>
          <p:nvPr/>
        </p:nvPicPr>
        <p:blipFill>
          <a:blip r:embed="rId3">
            <a:alphaModFix/>
          </a:blip>
          <a:stretch>
            <a:fillRect/>
          </a:stretch>
        </p:blipFill>
        <p:spPr>
          <a:xfrm>
            <a:off x="1887125" y="3561125"/>
            <a:ext cx="4781550" cy="1200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SortedMap Interface</a:t>
            </a:r>
          </a:p>
        </p:txBody>
      </p:sp>
      <p:sp>
        <p:nvSpPr>
          <p:cNvPr id="208" name="Shape 208"/>
          <p:cNvSpPr txBox="1"/>
          <p:nvPr>
            <p:ph idx="1" type="body"/>
          </p:nvPr>
        </p:nvSpPr>
        <p:spPr>
          <a:xfrm>
            <a:off x="311700" y="1284400"/>
            <a:ext cx="8520600" cy="33402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457200" lvl="0" rtl="0">
              <a:spcBef>
                <a:spcPts val="0"/>
              </a:spcBef>
              <a:buNone/>
            </a:pPr>
            <a:r>
              <a:rPr b="1" lang="en-GB"/>
              <a:t>b. Các phương thức </a:t>
            </a:r>
          </a:p>
          <a:p>
            <a:pPr lvl="0" rtl="0">
              <a:lnSpc>
                <a:spcPct val="140000"/>
              </a:lnSpc>
              <a:spcBef>
                <a:spcPts val="0"/>
              </a:spcBef>
              <a:spcAft>
                <a:spcPts val="0"/>
              </a:spcAft>
              <a:buNone/>
            </a:pPr>
            <a:r>
              <a:rPr b="1" lang="en-GB" sz="1100">
                <a:highlight>
                  <a:srgbClr val="F6F6F5"/>
                </a:highlight>
              </a:rPr>
              <a:t>Comparator comparator( ) : </a:t>
            </a:r>
            <a:r>
              <a:rPr lang="en-GB" sz="1100">
                <a:highlight>
                  <a:srgbClr val="F6F6F5"/>
                </a:highlight>
              </a:rPr>
              <a:t>Trả về bộ so sánh (</a:t>
            </a:r>
            <a:r>
              <a:rPr b="1" i="1" lang="en-GB" sz="1100">
                <a:highlight>
                  <a:srgbClr val="F6F6F5"/>
                </a:highlight>
              </a:rPr>
              <a:t>Comparator</a:t>
            </a:r>
            <a:r>
              <a:rPr lang="en-GB" sz="1100">
                <a:highlight>
                  <a:srgbClr val="F6F6F5"/>
                </a:highlight>
              </a:rPr>
              <a:t>) sử dụng để sắp xếp. Nếu thứ tự tự nhiên được sử dụng cho map (key implements </a:t>
            </a:r>
            <a:r>
              <a:rPr b="1" i="1" lang="en-GB" sz="1100">
                <a:highlight>
                  <a:srgbClr val="F6F6F5"/>
                </a:highlight>
              </a:rPr>
              <a:t>Comparable</a:t>
            </a:r>
            <a:r>
              <a:rPr lang="en-GB" sz="1100">
                <a:highlight>
                  <a:srgbClr val="F6F6F5"/>
                </a:highlight>
              </a:rPr>
              <a:t>), null sẽ được trả về.</a:t>
            </a:r>
          </a:p>
          <a:p>
            <a:pPr lvl="0" rtl="0">
              <a:lnSpc>
                <a:spcPct val="140000"/>
              </a:lnSpc>
              <a:spcBef>
                <a:spcPts val="0"/>
              </a:spcBef>
              <a:spcAft>
                <a:spcPts val="0"/>
              </a:spcAft>
              <a:buNone/>
            </a:pPr>
            <a:r>
              <a:rPr b="1" lang="en-GB" sz="1100">
                <a:highlight>
                  <a:srgbClr val="F6F6F5"/>
                </a:highlight>
              </a:rPr>
              <a:t>Object firstKey( ) : </a:t>
            </a:r>
            <a:r>
              <a:rPr lang="en-GB" sz="1100">
                <a:highlight>
                  <a:srgbClr val="F6F6F5"/>
                </a:highlight>
              </a:rPr>
              <a:t>Trả về key đầu tiên trong map.</a:t>
            </a:r>
          </a:p>
          <a:p>
            <a:pPr lvl="0" rtl="0">
              <a:lnSpc>
                <a:spcPct val="140000"/>
              </a:lnSpc>
              <a:spcBef>
                <a:spcPts val="0"/>
              </a:spcBef>
              <a:spcAft>
                <a:spcPts val="0"/>
              </a:spcAft>
              <a:buNone/>
            </a:pPr>
            <a:r>
              <a:rPr b="1" lang="en-GB" sz="1100">
                <a:highlight>
                  <a:srgbClr val="F6F6F5"/>
                </a:highlight>
              </a:rPr>
              <a:t>SortedMap headMap(Object end) : </a:t>
            </a:r>
            <a:r>
              <a:rPr lang="en-GB" sz="1100">
                <a:highlight>
                  <a:srgbClr val="F6F6F5"/>
                </a:highlight>
              </a:rPr>
              <a:t>Trả về một SortedMap con, với các cặp </a:t>
            </a:r>
            <a:r>
              <a:rPr b="1" i="1" lang="en-GB" sz="1100">
                <a:highlight>
                  <a:srgbClr val="F6F6F5"/>
                </a:highlight>
              </a:rPr>
              <a:t>key/value</a:t>
            </a:r>
            <a:r>
              <a:rPr lang="en-GB" sz="1100">
                <a:highlight>
                  <a:srgbClr val="F6F6F5"/>
                </a:highlight>
              </a:rPr>
              <a:t> mà </a:t>
            </a:r>
            <a:r>
              <a:rPr b="1" i="1" lang="en-GB" sz="1100">
                <a:highlight>
                  <a:srgbClr val="F6F6F5"/>
                </a:highlight>
              </a:rPr>
              <a:t>key </a:t>
            </a:r>
            <a:r>
              <a:rPr lang="en-GB" sz="1100">
                <a:highlight>
                  <a:srgbClr val="F6F6F5"/>
                </a:highlight>
              </a:rPr>
              <a:t>được đánh giá nhỏ hơn hoặc bằng </a:t>
            </a:r>
            <a:r>
              <a:rPr b="1" i="1" lang="en-GB" sz="1100">
                <a:highlight>
                  <a:srgbClr val="F6F6F5"/>
                </a:highlight>
              </a:rPr>
              <a:t>end</a:t>
            </a:r>
            <a:r>
              <a:rPr lang="en-GB" sz="1100">
                <a:highlight>
                  <a:srgbClr val="F6F6F5"/>
                </a:highlight>
              </a:rPr>
              <a:t>.</a:t>
            </a:r>
          </a:p>
          <a:p>
            <a:pPr lvl="0" rtl="0">
              <a:lnSpc>
                <a:spcPct val="140000"/>
              </a:lnSpc>
              <a:spcBef>
                <a:spcPts val="0"/>
              </a:spcBef>
              <a:spcAft>
                <a:spcPts val="0"/>
              </a:spcAft>
              <a:buNone/>
            </a:pPr>
            <a:r>
              <a:rPr b="1" lang="en-GB" sz="1100">
                <a:highlight>
                  <a:srgbClr val="F6F6F5"/>
                </a:highlight>
              </a:rPr>
              <a:t>Object lastKey( ) : </a:t>
            </a:r>
            <a:r>
              <a:rPr lang="en-GB" sz="1100">
                <a:highlight>
                  <a:srgbClr val="F6F6F5"/>
                </a:highlight>
              </a:rPr>
              <a:t>Trả về key cuối cùng.</a:t>
            </a:r>
          </a:p>
          <a:p>
            <a:pPr lvl="0" rtl="0">
              <a:lnSpc>
                <a:spcPct val="140000"/>
              </a:lnSpc>
              <a:spcBef>
                <a:spcPts val="0"/>
              </a:spcBef>
              <a:spcAft>
                <a:spcPts val="0"/>
              </a:spcAft>
              <a:buNone/>
            </a:pPr>
            <a:r>
              <a:rPr b="1" lang="en-GB" sz="1100">
                <a:highlight>
                  <a:srgbClr val="F6F6F5"/>
                </a:highlight>
              </a:rPr>
              <a:t>SortedMap subMap(Object start, Object end) : </a:t>
            </a:r>
            <a:r>
              <a:rPr lang="en-GB" sz="1100">
                <a:highlight>
                  <a:srgbClr val="F6F6F5"/>
                </a:highlight>
              </a:rPr>
              <a:t>Trả về một SortedMap con, chứa các cặp </a:t>
            </a:r>
            <a:r>
              <a:rPr b="1" i="1" lang="en-GB" sz="1100">
                <a:highlight>
                  <a:srgbClr val="F6F6F5"/>
                </a:highlight>
              </a:rPr>
              <a:t>key/value</a:t>
            </a:r>
            <a:r>
              <a:rPr lang="en-GB" sz="1100">
                <a:highlight>
                  <a:srgbClr val="F6F6F5"/>
                </a:highlight>
              </a:rPr>
              <a:t> mà key được đánh giá lớn hơn hoặc bằng </a:t>
            </a:r>
            <a:r>
              <a:rPr b="1" i="1" lang="en-GB" sz="1100">
                <a:highlight>
                  <a:srgbClr val="F6F6F5"/>
                </a:highlight>
              </a:rPr>
              <a:t>start</a:t>
            </a:r>
            <a:r>
              <a:rPr lang="en-GB" sz="1100">
                <a:highlight>
                  <a:srgbClr val="F6F6F5"/>
                </a:highlight>
              </a:rPr>
              <a:t> và nhỏ hơn hoặc bằng </a:t>
            </a:r>
            <a:r>
              <a:rPr b="1" i="1" lang="en-GB" sz="1100">
                <a:highlight>
                  <a:srgbClr val="F6F6F5"/>
                </a:highlight>
              </a:rPr>
              <a:t>end</a:t>
            </a:r>
            <a:r>
              <a:rPr lang="en-GB" sz="1100">
                <a:highlight>
                  <a:srgbClr val="F6F6F5"/>
                </a:highlight>
              </a:rPr>
              <a:t>.</a:t>
            </a:r>
          </a:p>
          <a:p>
            <a:pPr lvl="0" rtl="0">
              <a:lnSpc>
                <a:spcPct val="140000"/>
              </a:lnSpc>
              <a:spcBef>
                <a:spcPts val="0"/>
              </a:spcBef>
              <a:spcAft>
                <a:spcPts val="0"/>
              </a:spcAft>
              <a:buNone/>
            </a:pPr>
            <a:r>
              <a:rPr b="1" lang="en-GB" sz="1100">
                <a:highlight>
                  <a:srgbClr val="F6F6F5"/>
                </a:highlight>
              </a:rPr>
              <a:t>SortedMap tailMap(Object start) : </a:t>
            </a:r>
            <a:r>
              <a:rPr lang="en-GB" sz="1100">
                <a:highlight>
                  <a:srgbClr val="F6F6F5"/>
                </a:highlight>
              </a:rPr>
              <a:t>Trả về một </a:t>
            </a:r>
            <a:r>
              <a:rPr b="1" i="1" lang="en-GB" sz="1100">
                <a:highlight>
                  <a:srgbClr val="F6F6F5"/>
                </a:highlight>
              </a:rPr>
              <a:t>SortedMap</a:t>
            </a:r>
            <a:r>
              <a:rPr lang="en-GB" sz="1100">
                <a:highlight>
                  <a:srgbClr val="F6F6F5"/>
                </a:highlight>
              </a:rPr>
              <a:t> con, chứa các cặp </a:t>
            </a:r>
            <a:r>
              <a:rPr b="1" i="1" lang="en-GB" sz="1100">
                <a:highlight>
                  <a:srgbClr val="F6F6F5"/>
                </a:highlight>
              </a:rPr>
              <a:t>key/value</a:t>
            </a:r>
            <a:r>
              <a:rPr lang="en-GB" sz="1100">
                <a:highlight>
                  <a:srgbClr val="F6F6F5"/>
                </a:highlight>
              </a:rPr>
              <a:t> mà key của nó được đánh giá lớn hơn hoặc bằng </a:t>
            </a:r>
            <a:r>
              <a:rPr b="1" i="1" lang="en-GB" sz="1100">
                <a:highlight>
                  <a:srgbClr val="F6F6F5"/>
                </a:highlight>
              </a:rPr>
              <a:t>start</a:t>
            </a:r>
            <a:r>
              <a:rPr lang="en-GB" sz="1100">
                <a:highlight>
                  <a:srgbClr val="F6F6F5"/>
                </a:highlight>
              </a:rPr>
              <a:t>.</a:t>
            </a: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indent="457200" lvl="0" rtl="0">
              <a:spcBef>
                <a:spcPts val="0"/>
              </a:spcBef>
              <a:buNone/>
            </a:pPr>
            <a:r>
              <a:t/>
            </a:r>
            <a:endParaRPr b="1"/>
          </a:p>
          <a:p>
            <a:pPr lvl="0" rtl="0">
              <a:spcBef>
                <a:spcPts val="0"/>
              </a:spcBef>
              <a:buNone/>
            </a:pPr>
            <a:r>
              <a:t/>
            </a:r>
            <a:endParaRPr b="1"/>
          </a:p>
          <a:p>
            <a:pPr lvl="0" rtl="0">
              <a:spcBef>
                <a:spcPts val="0"/>
              </a:spcBef>
              <a:buNone/>
            </a:pPr>
            <a:r>
              <a:t/>
            </a:r>
            <a:endParaRPr/>
          </a:p>
        </p:txBody>
      </p:sp>
      <p:sp>
        <p:nvSpPr>
          <p:cNvPr id="209" name="Shape 20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SortedMap Interface</a:t>
            </a:r>
          </a:p>
        </p:txBody>
      </p:sp>
      <p:sp>
        <p:nvSpPr>
          <p:cNvPr id="215" name="Shape 215"/>
          <p:cNvSpPr txBox="1"/>
          <p:nvPr>
            <p:ph idx="1" type="body"/>
          </p:nvPr>
        </p:nvSpPr>
        <p:spPr>
          <a:xfrm>
            <a:off x="311700" y="1284400"/>
            <a:ext cx="8520600" cy="33402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457200" lvl="0" rtl="0">
              <a:spcBef>
                <a:spcPts val="0"/>
              </a:spcBef>
              <a:buNone/>
            </a:pPr>
            <a:r>
              <a:rPr b="1" lang="en-GB"/>
              <a:t>c</a:t>
            </a:r>
            <a:r>
              <a:rPr b="1" lang="en-GB"/>
              <a:t>. Ví dụ:</a:t>
            </a:r>
          </a:p>
          <a:p>
            <a:pPr indent="457200" lvl="0" rtl="0">
              <a:spcBef>
                <a:spcPts val="0"/>
              </a:spcBef>
              <a:buNone/>
            </a:pPr>
            <a:r>
              <a:t/>
            </a:r>
            <a:endParaRPr b="1"/>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lvl="0" rtl="0">
              <a:lnSpc>
                <a:spcPct val="140000"/>
              </a:lnSpc>
              <a:spcBef>
                <a:spcPts val="0"/>
              </a:spcBef>
              <a:spcAft>
                <a:spcPts val="0"/>
              </a:spcAft>
              <a:buNone/>
            </a:pPr>
            <a:r>
              <a:t/>
            </a:r>
            <a:endParaRPr sz="1050">
              <a:solidFill>
                <a:srgbClr val="353833"/>
              </a:solidFill>
              <a:latin typeface="Verdana"/>
              <a:ea typeface="Verdana"/>
              <a:cs typeface="Verdana"/>
              <a:sym typeface="Verdana"/>
            </a:endParaRPr>
          </a:p>
          <a:p>
            <a:pPr indent="457200" lvl="0" rtl="0">
              <a:spcBef>
                <a:spcPts val="0"/>
              </a:spcBef>
              <a:buNone/>
            </a:pPr>
            <a:r>
              <a:t/>
            </a:r>
            <a:endParaRPr b="1"/>
          </a:p>
          <a:p>
            <a:pPr lvl="0" rtl="0">
              <a:spcBef>
                <a:spcPts val="0"/>
              </a:spcBef>
              <a:buNone/>
            </a:pPr>
            <a:r>
              <a:t/>
            </a:r>
            <a:endParaRPr b="1"/>
          </a:p>
          <a:p>
            <a:pPr lvl="0" rtl="0">
              <a:spcBef>
                <a:spcPts val="0"/>
              </a:spcBef>
              <a:buNone/>
            </a:pPr>
            <a:r>
              <a:t/>
            </a:r>
            <a:endParaRPr/>
          </a:p>
        </p:txBody>
      </p:sp>
      <p:sp>
        <p:nvSpPr>
          <p:cNvPr id="216" name="Shape 2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17" name="Shape 217"/>
          <p:cNvPicPr preferRelativeResize="0"/>
          <p:nvPr/>
        </p:nvPicPr>
        <p:blipFill>
          <a:blip r:embed="rId3">
            <a:alphaModFix/>
          </a:blip>
          <a:stretch>
            <a:fillRect/>
          </a:stretch>
        </p:blipFill>
        <p:spPr>
          <a:xfrm>
            <a:off x="3030174" y="1330050"/>
            <a:ext cx="5802124" cy="3643000"/>
          </a:xfrm>
          <a:prstGeom prst="rect">
            <a:avLst/>
          </a:prstGeom>
          <a:noFill/>
          <a:ln>
            <a:noFill/>
          </a:ln>
        </p:spPr>
      </p:pic>
      <p:pic>
        <p:nvPicPr>
          <p:cNvPr id="218" name="Shape 218"/>
          <p:cNvPicPr preferRelativeResize="0"/>
          <p:nvPr/>
        </p:nvPicPr>
        <p:blipFill>
          <a:blip r:embed="rId4">
            <a:alphaModFix/>
          </a:blip>
          <a:stretch>
            <a:fillRect/>
          </a:stretch>
        </p:blipFill>
        <p:spPr>
          <a:xfrm>
            <a:off x="47550" y="3066050"/>
            <a:ext cx="2438400" cy="1866900"/>
          </a:xfrm>
          <a:prstGeom prst="rect">
            <a:avLst/>
          </a:prstGeom>
          <a:noFill/>
          <a:ln>
            <a:noFill/>
          </a:ln>
        </p:spPr>
      </p:pic>
      <p:cxnSp>
        <p:nvCxnSpPr>
          <p:cNvPr id="219" name="Shape 219"/>
          <p:cNvCxnSpPr/>
          <p:nvPr/>
        </p:nvCxnSpPr>
        <p:spPr>
          <a:xfrm flipH="1">
            <a:off x="2584650" y="2540000"/>
            <a:ext cx="356400" cy="97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GB"/>
              <a:t>Reference</a:t>
            </a:r>
          </a:p>
        </p:txBody>
      </p:sp>
      <p:sp>
        <p:nvSpPr>
          <p:cNvPr id="225" name="Shape 225"/>
          <p:cNvSpPr txBox="1"/>
          <p:nvPr>
            <p:ph idx="1" type="body"/>
          </p:nvPr>
        </p:nvSpPr>
        <p:spPr>
          <a:xfrm>
            <a:off x="311700" y="1266575"/>
            <a:ext cx="8520600" cy="3340200"/>
          </a:xfrm>
          <a:prstGeom prst="rect">
            <a:avLst/>
          </a:prstGeom>
        </p:spPr>
        <p:txBody>
          <a:bodyPr anchorCtr="0" anchor="t" bIns="91425" lIns="91425" rIns="91425" tIns="91425">
            <a:noAutofit/>
          </a:bodyPr>
          <a:lstStyle/>
          <a:p>
            <a:pPr indent="-228600" lvl="0" marL="457200" rtl="0">
              <a:spcBef>
                <a:spcPts val="0"/>
              </a:spcBef>
              <a:buAutoNum type="arabicPeriod"/>
            </a:pPr>
            <a:r>
              <a:rPr b="1" lang="en-GB" u="sng">
                <a:solidFill>
                  <a:schemeClr val="hlink"/>
                </a:solidFill>
                <a:hlinkClick r:id="rId3"/>
              </a:rPr>
              <a:t>https://docs.oracle.com/javase/tutorial/collections/interfaces/sorted-set.html</a:t>
            </a:r>
          </a:p>
          <a:p>
            <a:pPr indent="-228600" lvl="0" marL="457200" rtl="0">
              <a:spcBef>
                <a:spcPts val="0"/>
              </a:spcBef>
              <a:buAutoNum type="arabicPeriod"/>
            </a:pPr>
            <a:r>
              <a:rPr b="1" lang="en-GB" u="sng">
                <a:solidFill>
                  <a:schemeClr val="hlink"/>
                </a:solidFill>
                <a:hlinkClick r:id="rId4"/>
              </a:rPr>
              <a:t>http://www.codejava.net/java-core/collections/java-sortedset-and-treeset-tutorial-and-examples</a:t>
            </a:r>
          </a:p>
          <a:p>
            <a:pPr indent="-228600" lvl="0" marL="457200" rtl="0">
              <a:spcBef>
                <a:spcPts val="0"/>
              </a:spcBef>
              <a:buAutoNum type="arabicPeriod"/>
            </a:pPr>
            <a:r>
              <a:rPr b="1" lang="en-GB" u="sng">
                <a:solidFill>
                  <a:schemeClr val="hlink"/>
                </a:solidFill>
                <a:hlinkClick r:id="rId5"/>
              </a:rPr>
              <a:t>http://www.tutorialspoint.com/java/java_sortedset_interface.htm</a:t>
            </a:r>
          </a:p>
          <a:p>
            <a:pPr lvl="0" rtl="0">
              <a:spcBef>
                <a:spcPts val="0"/>
              </a:spcBef>
              <a:buNone/>
            </a:pPr>
            <a:r>
              <a:t/>
            </a:r>
            <a:endParaRPr b="1"/>
          </a:p>
          <a:p>
            <a:pPr indent="457200" lvl="0" rtl="0">
              <a:spcBef>
                <a:spcPts val="0"/>
              </a:spcBef>
              <a:buNone/>
            </a:pPr>
            <a:r>
              <a:t/>
            </a:r>
            <a:endParaRPr b="1"/>
          </a:p>
          <a:p>
            <a:pPr lvl="0" rtl="0">
              <a:spcBef>
                <a:spcPts val="0"/>
              </a:spcBef>
              <a:buNone/>
            </a:pPr>
            <a:r>
              <a:t/>
            </a:r>
            <a:endParaRPr b="1"/>
          </a:p>
          <a:p>
            <a:pPr lvl="0" rtl="0">
              <a:spcBef>
                <a:spcPts val="0"/>
              </a:spcBef>
              <a:buNone/>
            </a:pPr>
            <a:r>
              <a:t/>
            </a:r>
            <a:endParaRPr/>
          </a:p>
        </p:txBody>
      </p:sp>
      <p:sp>
        <p:nvSpPr>
          <p:cNvPr id="226" name="Shape 2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id="232" name="Shape 232"/>
          <p:cNvPicPr preferRelativeResize="0"/>
          <p:nvPr/>
        </p:nvPicPr>
        <p:blipFill>
          <a:blip r:embed="rId3">
            <a:alphaModFix/>
          </a:blip>
          <a:stretch>
            <a:fillRect/>
          </a:stretch>
        </p:blipFill>
        <p:spPr>
          <a:xfrm>
            <a:off x="1868076" y="467425"/>
            <a:ext cx="4931523" cy="45008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72" name="Shape 72"/>
          <p:cNvSpPr txBox="1"/>
          <p:nvPr>
            <p:ph idx="1" type="body"/>
          </p:nvPr>
        </p:nvSpPr>
        <p:spPr>
          <a:xfrm>
            <a:off x="311700" y="1266575"/>
            <a:ext cx="8520600" cy="3340200"/>
          </a:xfrm>
          <a:prstGeom prst="rect">
            <a:avLst/>
          </a:prstGeom>
        </p:spPr>
        <p:txBody>
          <a:bodyPr anchorCtr="0" anchor="t" bIns="91425" lIns="91425" rIns="91425" tIns="91425">
            <a:noAutofit/>
          </a:bodyPr>
          <a:lstStyle/>
          <a:p>
            <a:pPr indent="-228600" lvl="0" marL="914400" rtl="0">
              <a:spcBef>
                <a:spcPts val="0"/>
              </a:spcBef>
              <a:buAutoNum type="alphaLcPeriod"/>
            </a:pPr>
            <a:r>
              <a:rPr b="1" lang="en-GB"/>
              <a:t>Giới thiệu</a:t>
            </a:r>
          </a:p>
          <a:p>
            <a:pPr lvl="0" rtl="0">
              <a:spcBef>
                <a:spcPts val="0"/>
              </a:spcBef>
              <a:buNone/>
            </a:pPr>
            <a:r>
              <a:t/>
            </a:r>
            <a:endParaRPr/>
          </a:p>
          <a:p>
            <a:pPr lvl="0" rtl="0">
              <a:spcBef>
                <a:spcPts val="0"/>
              </a:spcBef>
              <a:buNone/>
            </a:pPr>
            <a:r>
              <a:t/>
            </a:r>
            <a:endParaRPr b="1"/>
          </a:p>
          <a:p>
            <a:pPr lvl="0" rtl="0">
              <a:spcBef>
                <a:spcPts val="0"/>
              </a:spcBef>
              <a:buNone/>
            </a:pPr>
            <a:r>
              <a:t/>
            </a:r>
            <a:endParaRPr/>
          </a:p>
        </p:txBody>
      </p:sp>
      <p:sp>
        <p:nvSpPr>
          <p:cNvPr id="73" name="Shape 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74" name="Shape 74"/>
          <p:cNvPicPr preferRelativeResize="0"/>
          <p:nvPr/>
        </p:nvPicPr>
        <p:blipFill>
          <a:blip r:embed="rId3">
            <a:alphaModFix/>
          </a:blip>
          <a:stretch>
            <a:fillRect/>
          </a:stretch>
        </p:blipFill>
        <p:spPr>
          <a:xfrm>
            <a:off x="2718800" y="2081562"/>
            <a:ext cx="3829050" cy="2066925"/>
          </a:xfrm>
          <a:prstGeom prst="rect">
            <a:avLst/>
          </a:prstGeom>
          <a:noFill/>
          <a:ln>
            <a:noFill/>
          </a:ln>
        </p:spPr>
      </p:pic>
      <p:sp>
        <p:nvSpPr>
          <p:cNvPr id="75" name="Shape 75"/>
          <p:cNvSpPr/>
          <p:nvPr/>
        </p:nvSpPr>
        <p:spPr>
          <a:xfrm>
            <a:off x="3715225" y="2952900"/>
            <a:ext cx="1375800" cy="262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81" name="Shape 81"/>
          <p:cNvSpPr txBox="1"/>
          <p:nvPr>
            <p:ph idx="1" type="body"/>
          </p:nvPr>
        </p:nvSpPr>
        <p:spPr>
          <a:xfrm>
            <a:off x="311700" y="1266575"/>
            <a:ext cx="8520600" cy="3340200"/>
          </a:xfrm>
          <a:prstGeom prst="rect">
            <a:avLst/>
          </a:prstGeom>
        </p:spPr>
        <p:txBody>
          <a:bodyPr anchorCtr="0" anchor="t" bIns="91425" lIns="91425" rIns="91425" tIns="91425">
            <a:noAutofit/>
          </a:bodyPr>
          <a:lstStyle/>
          <a:p>
            <a:pPr indent="-228600" lvl="0" marL="914400" rtl="0">
              <a:spcBef>
                <a:spcPts val="0"/>
              </a:spcBef>
              <a:buAutoNum type="alphaLcPeriod"/>
            </a:pPr>
            <a:r>
              <a:rPr b="1" lang="en-GB"/>
              <a:t>Giới thiệu</a:t>
            </a:r>
          </a:p>
          <a:p>
            <a:pPr indent="-228600" lvl="0" marL="457200" rtl="0">
              <a:spcBef>
                <a:spcPts val="0"/>
              </a:spcBef>
              <a:buChar char="-"/>
            </a:pPr>
            <a:r>
              <a:rPr lang="en-GB"/>
              <a:t>SortedSet kế thừa từ Set</a:t>
            </a:r>
          </a:p>
          <a:p>
            <a:pPr indent="-228600" lvl="0" marL="457200" rtl="0">
              <a:spcBef>
                <a:spcPts val="0"/>
              </a:spcBef>
              <a:buChar char="-"/>
            </a:pPr>
            <a:r>
              <a:rPr lang="en-GB"/>
              <a:t>Hỗ trợ các thao tác trên tập hợp các phần tử có thể so sánh được</a:t>
            </a:r>
          </a:p>
          <a:p>
            <a:pPr indent="-228600" lvl="0" marL="457200" rtl="0">
              <a:spcBef>
                <a:spcPts val="0"/>
              </a:spcBef>
              <a:buChar char="-"/>
            </a:pPr>
            <a:r>
              <a:rPr lang="en-GB"/>
              <a:t>Các đối tượng đưa vào trong một SortSet phải cài đặt giao tiếp Comparable hoặc lớp cài đặt SortedSet phải nhận một Comparator trên kiểu của đối tượng đó</a:t>
            </a:r>
          </a:p>
          <a:p>
            <a:pPr lvl="0" rtl="0">
              <a:spcBef>
                <a:spcPts val="0"/>
              </a:spcBef>
              <a:buNone/>
            </a:pPr>
            <a:r>
              <a:t/>
            </a:r>
            <a:endParaRPr b="1"/>
          </a:p>
          <a:p>
            <a:pPr lvl="0" rtl="0">
              <a:spcBef>
                <a:spcPts val="0"/>
              </a:spcBef>
              <a:buNone/>
            </a:pPr>
            <a:r>
              <a:t/>
            </a:r>
            <a:endParaRPr/>
          </a:p>
        </p:txBody>
      </p:sp>
      <p:sp>
        <p:nvSpPr>
          <p:cNvPr id="82" name="Shape 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88" name="Shape 88"/>
          <p:cNvSpPr txBox="1"/>
          <p:nvPr>
            <p:ph idx="1" type="body"/>
          </p:nvPr>
        </p:nvSpPr>
        <p:spPr>
          <a:xfrm>
            <a:off x="311700" y="1266575"/>
            <a:ext cx="8520600" cy="3340200"/>
          </a:xfrm>
          <a:prstGeom prst="rect">
            <a:avLst/>
          </a:prstGeom>
        </p:spPr>
        <p:txBody>
          <a:bodyPr anchorCtr="0" anchor="t" bIns="91425" lIns="91425" rIns="91425" tIns="91425">
            <a:noAutofit/>
          </a:bodyPr>
          <a:lstStyle/>
          <a:p>
            <a:pPr indent="-228600" lvl="0" marL="914400" rtl="0">
              <a:spcBef>
                <a:spcPts val="0"/>
              </a:spcBef>
              <a:buAutoNum type="alphaLcPeriod"/>
            </a:pPr>
            <a:r>
              <a:rPr b="1" lang="en-GB"/>
              <a:t>Giới thiệu</a:t>
            </a:r>
          </a:p>
          <a:p>
            <a:pPr indent="-228600" lvl="0" marL="457200" rtl="0">
              <a:spcBef>
                <a:spcPts val="0"/>
              </a:spcBef>
              <a:buChar char="-"/>
            </a:pPr>
            <a:r>
              <a:rPr lang="en-GB"/>
              <a:t>Các phần tử được sắp sếp</a:t>
            </a:r>
          </a:p>
          <a:p>
            <a:pPr indent="-228600" lvl="0" marL="457200" rtl="0">
              <a:spcBef>
                <a:spcPts val="0"/>
              </a:spcBef>
              <a:buChar char="-"/>
            </a:pPr>
            <a:r>
              <a:rPr lang="en-GB"/>
              <a:t>Không có phần tử trùng lắp (not duplicate)</a:t>
            </a:r>
            <a:r>
              <a:rPr lang="en-GB" sz="1050">
                <a:solidFill>
                  <a:srgbClr val="333333"/>
                </a:solidFill>
                <a:highlight>
                  <a:srgbClr val="FFFFFF"/>
                </a:highlight>
              </a:rPr>
              <a:t>. </a:t>
            </a:r>
          </a:p>
          <a:p>
            <a:pPr lvl="0" rtl="0">
              <a:spcBef>
                <a:spcPts val="0"/>
              </a:spcBef>
              <a:buNone/>
            </a:pPr>
            <a:r>
              <a:t/>
            </a:r>
            <a:endParaRPr b="1"/>
          </a:p>
          <a:p>
            <a:pPr lvl="0" rtl="0">
              <a:spcBef>
                <a:spcPts val="0"/>
              </a:spcBef>
              <a:buNone/>
            </a:pPr>
            <a:r>
              <a:t/>
            </a:r>
            <a:endParaRPr/>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95" name="Shape 95"/>
          <p:cNvSpPr txBox="1"/>
          <p:nvPr>
            <p:ph idx="1" type="body"/>
          </p:nvPr>
        </p:nvSpPr>
        <p:spPr>
          <a:xfrm>
            <a:off x="311700" y="1266575"/>
            <a:ext cx="8520600" cy="3340200"/>
          </a:xfrm>
          <a:prstGeom prst="rect">
            <a:avLst/>
          </a:prstGeom>
        </p:spPr>
        <p:txBody>
          <a:bodyPr anchorCtr="0" anchor="t" bIns="91425" lIns="91425" rIns="91425" tIns="91425">
            <a:noAutofit/>
          </a:bodyPr>
          <a:lstStyle/>
          <a:p>
            <a:pPr lvl="0">
              <a:spcBef>
                <a:spcPts val="0"/>
              </a:spcBef>
              <a:buNone/>
            </a:pPr>
            <a:r>
              <a:rPr b="1" lang="en-GB"/>
              <a:t>b.  Set Operation</a:t>
            </a:r>
          </a:p>
          <a:p>
            <a:pPr indent="-228600" lvl="0" marL="457200" rtl="0">
              <a:lnSpc>
                <a:spcPct val="128571"/>
              </a:lnSpc>
              <a:spcBef>
                <a:spcPts val="0"/>
              </a:spcBef>
              <a:spcAft>
                <a:spcPts val="700"/>
              </a:spcAft>
              <a:buClr>
                <a:srgbClr val="333333"/>
              </a:buClr>
              <a:buChar char="-"/>
            </a:pPr>
            <a:r>
              <a:rPr lang="en-GB">
                <a:solidFill>
                  <a:srgbClr val="333333"/>
                </a:solidFill>
                <a:highlight>
                  <a:srgbClr val="FFFFFF"/>
                </a:highlight>
              </a:rPr>
              <a:t>Range view: trích một phần của set. Ví dụ: a range.</a:t>
            </a:r>
          </a:p>
          <a:p>
            <a:pPr indent="-228600" lvl="0" marL="457200" rtl="0">
              <a:lnSpc>
                <a:spcPct val="128571"/>
              </a:lnSpc>
              <a:spcBef>
                <a:spcPts val="0"/>
              </a:spcBef>
              <a:spcAft>
                <a:spcPts val="700"/>
              </a:spcAft>
              <a:buClr>
                <a:srgbClr val="333333"/>
              </a:buClr>
              <a:buChar char="-"/>
            </a:pPr>
            <a:r>
              <a:rPr lang="en-GB">
                <a:solidFill>
                  <a:srgbClr val="333333"/>
                </a:solidFill>
                <a:highlight>
                  <a:srgbClr val="FFFFFF"/>
                </a:highlight>
              </a:rPr>
              <a:t>Endpoints: trả về phần tử đầu tiên và cuối cùng của trong sortedset.</a:t>
            </a:r>
          </a:p>
          <a:p>
            <a:pPr indent="-228600" lvl="0" marL="457200" rtl="0">
              <a:lnSpc>
                <a:spcPct val="128571"/>
              </a:lnSpc>
              <a:spcBef>
                <a:spcPts val="0"/>
              </a:spcBef>
              <a:spcAft>
                <a:spcPts val="700"/>
              </a:spcAft>
              <a:buClr>
                <a:srgbClr val="333333"/>
              </a:buClr>
              <a:buChar char="-"/>
            </a:pPr>
            <a:r>
              <a:rPr lang="en-GB">
                <a:solidFill>
                  <a:srgbClr val="333333"/>
                </a:solidFill>
                <a:highlight>
                  <a:srgbClr val="FFFFFF"/>
                </a:highlight>
              </a:rPr>
              <a:t>Comparator access: trả về comparator, nếu có, được sử dụng để sắp sắp set.</a:t>
            </a:r>
          </a:p>
          <a:p>
            <a:pPr lvl="0" rtl="0">
              <a:spcBef>
                <a:spcPts val="0"/>
              </a:spcBef>
              <a:buNone/>
            </a:pPr>
            <a:r>
              <a:t/>
            </a:r>
            <a:endParaRPr/>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02" name="Shape 102"/>
          <p:cNvSpPr txBox="1"/>
          <p:nvPr>
            <p:ph idx="1" type="body"/>
          </p:nvPr>
        </p:nvSpPr>
        <p:spPr>
          <a:xfrm>
            <a:off x="311700" y="1323025"/>
            <a:ext cx="8520600" cy="3340200"/>
          </a:xfrm>
          <a:prstGeom prst="rect">
            <a:avLst/>
          </a:prstGeom>
        </p:spPr>
        <p:txBody>
          <a:bodyPr anchorCtr="0" anchor="t" bIns="91425" lIns="91425" rIns="91425" tIns="91425">
            <a:noAutofit/>
          </a:bodyPr>
          <a:lstStyle/>
          <a:p>
            <a:pPr lvl="0" rtl="0">
              <a:spcBef>
                <a:spcPts val="0"/>
              </a:spcBef>
              <a:buNone/>
            </a:pPr>
            <a:r>
              <a:rPr b="1" lang="en-GB"/>
              <a:t>b.  Set Operation</a:t>
            </a:r>
          </a:p>
          <a:p>
            <a:pPr lvl="0" rtl="0">
              <a:spcBef>
                <a:spcPts val="0"/>
              </a:spcBef>
              <a:buNone/>
            </a:pPr>
            <a:r>
              <a:t/>
            </a:r>
            <a:endParaRPr/>
          </a:p>
        </p:txBody>
      </p:sp>
      <p:sp>
        <p:nvSpPr>
          <p:cNvPr id="103" name="Shape 10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104" name="Shape 104"/>
          <p:cNvPicPr preferRelativeResize="0"/>
          <p:nvPr/>
        </p:nvPicPr>
        <p:blipFill>
          <a:blip r:embed="rId3">
            <a:alphaModFix/>
          </a:blip>
          <a:stretch>
            <a:fillRect/>
          </a:stretch>
        </p:blipFill>
        <p:spPr>
          <a:xfrm>
            <a:off x="906550" y="1814873"/>
            <a:ext cx="6778024" cy="2750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10" name="Shape 110"/>
          <p:cNvSpPr txBox="1"/>
          <p:nvPr>
            <p:ph idx="1" type="body"/>
          </p:nvPr>
        </p:nvSpPr>
        <p:spPr>
          <a:xfrm>
            <a:off x="311700" y="1323025"/>
            <a:ext cx="8520600" cy="3340200"/>
          </a:xfrm>
          <a:prstGeom prst="rect">
            <a:avLst/>
          </a:prstGeom>
        </p:spPr>
        <p:txBody>
          <a:bodyPr anchorCtr="0" anchor="t" bIns="91425" lIns="91425" rIns="91425" tIns="91425">
            <a:noAutofit/>
          </a:bodyPr>
          <a:lstStyle/>
          <a:p>
            <a:pPr lvl="0" rtl="0">
              <a:spcBef>
                <a:spcPts val="0"/>
              </a:spcBef>
              <a:buNone/>
            </a:pPr>
            <a:r>
              <a:rPr b="1" lang="en-GB"/>
              <a:t>B. </a:t>
            </a:r>
            <a:r>
              <a:rPr b="1" lang="en-GB">
                <a:solidFill>
                  <a:srgbClr val="333333"/>
                </a:solidFill>
                <a:highlight>
                  <a:srgbClr val="FFFFFF"/>
                </a:highlight>
              </a:rPr>
              <a:t>Range view operations:</a:t>
            </a:r>
            <a:r>
              <a:rPr b="1" lang="en-GB"/>
              <a:t>  </a:t>
            </a:r>
          </a:p>
          <a:p>
            <a:pPr indent="-228600" lvl="0" marL="457200">
              <a:lnSpc>
                <a:spcPct val="128571"/>
              </a:lnSpc>
              <a:spcBef>
                <a:spcPts val="0"/>
              </a:spcBef>
              <a:spcAft>
                <a:spcPts val="700"/>
              </a:spcAft>
            </a:pPr>
            <a:r>
              <a:rPr b="1" lang="en-GB">
                <a:solidFill>
                  <a:srgbClr val="800000"/>
                </a:solidFill>
                <a:highlight>
                  <a:srgbClr val="FFFFFF"/>
                </a:highlight>
                <a:latin typeface="Courier New"/>
                <a:ea typeface="Courier New"/>
                <a:cs typeface="Courier New"/>
                <a:sym typeface="Courier New"/>
              </a:rPr>
              <a:t>subSet(E fromElement, E toElement)</a:t>
            </a:r>
            <a:r>
              <a:rPr lang="en-GB">
                <a:solidFill>
                  <a:srgbClr val="333333"/>
                </a:solidFill>
                <a:highlight>
                  <a:srgbClr val="FFFFFF"/>
                </a:highlight>
                <a:latin typeface="Courier New"/>
                <a:ea typeface="Courier New"/>
                <a:cs typeface="Courier New"/>
                <a:sym typeface="Courier New"/>
              </a:rPr>
              <a:t>:</a:t>
            </a:r>
            <a:r>
              <a:rPr lang="en-GB">
                <a:solidFill>
                  <a:srgbClr val="333333"/>
                </a:solidFill>
                <a:highlight>
                  <a:srgbClr val="FFFFFF"/>
                </a:highlight>
              </a:rPr>
              <a:t> returns a sorted set which is a portion of the set whose elements range from </a:t>
            </a:r>
            <a:r>
              <a:rPr lang="en-GB">
                <a:solidFill>
                  <a:srgbClr val="333333"/>
                </a:solidFill>
                <a:highlight>
                  <a:srgbClr val="FFFFFF"/>
                </a:highlight>
                <a:latin typeface="Courier New"/>
                <a:ea typeface="Courier New"/>
                <a:cs typeface="Courier New"/>
                <a:sym typeface="Courier New"/>
              </a:rPr>
              <a:t>fromElement</a:t>
            </a:r>
            <a:r>
              <a:rPr lang="en-GB">
                <a:solidFill>
                  <a:srgbClr val="333333"/>
                </a:solidFill>
                <a:highlight>
                  <a:srgbClr val="FFFFFF"/>
                </a:highlight>
              </a:rPr>
              <a:t>, inclusive, to</a:t>
            </a:r>
            <a:r>
              <a:rPr lang="en-GB">
                <a:solidFill>
                  <a:srgbClr val="333333"/>
                </a:solidFill>
                <a:highlight>
                  <a:srgbClr val="FFFFFF"/>
                </a:highlight>
                <a:latin typeface="Courier New"/>
                <a:ea typeface="Courier New"/>
                <a:cs typeface="Courier New"/>
                <a:sym typeface="Courier New"/>
              </a:rPr>
              <a:t>toElement</a:t>
            </a:r>
            <a:r>
              <a:rPr lang="en-GB">
                <a:solidFill>
                  <a:srgbClr val="333333"/>
                </a:solidFill>
                <a:highlight>
                  <a:srgbClr val="FFFFFF"/>
                </a:highlight>
              </a:rPr>
              <a:t>, exclusive.  </a:t>
            </a:r>
          </a:p>
          <a:p>
            <a:pPr lvl="0" rtl="0">
              <a:spcBef>
                <a:spcPts val="0"/>
              </a:spcBef>
              <a:buNone/>
            </a:pPr>
            <a:r>
              <a:t/>
            </a:r>
            <a:endParaRPr/>
          </a:p>
        </p:txBody>
      </p:sp>
      <p:sp>
        <p:nvSpPr>
          <p:cNvPr id="111" name="Shape 11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AutoNum type="romanUcPeriod"/>
            </a:pPr>
            <a:r>
              <a:rPr lang="en-GB"/>
              <a:t>SortedSet Interface</a:t>
            </a:r>
          </a:p>
        </p:txBody>
      </p:sp>
      <p:sp>
        <p:nvSpPr>
          <p:cNvPr id="117" name="Shape 117"/>
          <p:cNvSpPr txBox="1"/>
          <p:nvPr>
            <p:ph idx="1" type="body"/>
          </p:nvPr>
        </p:nvSpPr>
        <p:spPr>
          <a:xfrm>
            <a:off x="311700" y="1323025"/>
            <a:ext cx="8520600" cy="3340200"/>
          </a:xfrm>
          <a:prstGeom prst="rect">
            <a:avLst/>
          </a:prstGeom>
        </p:spPr>
        <p:txBody>
          <a:bodyPr anchorCtr="0" anchor="t" bIns="91425" lIns="91425" rIns="91425" tIns="91425">
            <a:noAutofit/>
          </a:bodyPr>
          <a:lstStyle/>
          <a:p>
            <a:pPr lvl="0" rtl="0">
              <a:spcBef>
                <a:spcPts val="0"/>
              </a:spcBef>
              <a:buNone/>
            </a:pPr>
            <a:r>
              <a:rPr b="1" lang="en-GB"/>
              <a:t>B. </a:t>
            </a:r>
            <a:r>
              <a:rPr b="1" lang="en-GB">
                <a:solidFill>
                  <a:srgbClr val="333333"/>
                </a:solidFill>
                <a:highlight>
                  <a:srgbClr val="FFFFFF"/>
                </a:highlight>
              </a:rPr>
              <a:t>Range view operations:</a:t>
            </a:r>
            <a:r>
              <a:rPr b="1" lang="en-GB"/>
              <a:t>  </a:t>
            </a:r>
          </a:p>
          <a:p>
            <a:pPr indent="-228600" lvl="0" marL="457200" rtl="0">
              <a:spcBef>
                <a:spcPts val="0"/>
              </a:spcBef>
            </a:pPr>
            <a:r>
              <a:rPr b="1" lang="en-GB">
                <a:solidFill>
                  <a:srgbClr val="800000"/>
                </a:solidFill>
                <a:highlight>
                  <a:srgbClr val="FFFFFF"/>
                </a:highlight>
                <a:latin typeface="Courier New"/>
                <a:ea typeface="Courier New"/>
                <a:cs typeface="Courier New"/>
                <a:sym typeface="Courier New"/>
              </a:rPr>
              <a:t>headSet(E toElement)</a:t>
            </a:r>
            <a:r>
              <a:rPr lang="en-GB">
                <a:solidFill>
                  <a:srgbClr val="333333"/>
                </a:solidFill>
                <a:highlight>
                  <a:srgbClr val="FFFFFF"/>
                </a:highlight>
                <a:latin typeface="Courier New"/>
                <a:ea typeface="Courier New"/>
                <a:cs typeface="Courier New"/>
                <a:sym typeface="Courier New"/>
              </a:rPr>
              <a:t>:</a:t>
            </a:r>
            <a:r>
              <a:rPr lang="en-GB">
                <a:solidFill>
                  <a:srgbClr val="333333"/>
                </a:solidFill>
                <a:highlight>
                  <a:srgbClr val="FFFFFF"/>
                </a:highlight>
              </a:rPr>
              <a:t> trả về một sorted set which is a portion of the set whose elements are strictly less than </a:t>
            </a:r>
            <a:r>
              <a:rPr lang="en-GB">
                <a:solidFill>
                  <a:srgbClr val="333333"/>
                </a:solidFill>
                <a:highlight>
                  <a:srgbClr val="FFFFFF"/>
                </a:highlight>
                <a:latin typeface="Courier New"/>
                <a:ea typeface="Courier New"/>
                <a:cs typeface="Courier New"/>
                <a:sym typeface="Courier New"/>
              </a:rPr>
              <a:t>toElement</a:t>
            </a:r>
            <a:r>
              <a:rPr lang="en-GB">
                <a:solidFill>
                  <a:srgbClr val="333333"/>
                </a:solidFill>
                <a:highlight>
                  <a:srgbClr val="FFFFFF"/>
                </a:highlight>
              </a:rPr>
              <a:t>.  </a:t>
            </a:r>
          </a:p>
          <a:p>
            <a:pPr indent="-228600" lvl="0" marL="457200" rtl="0">
              <a:lnSpc>
                <a:spcPct val="128571"/>
              </a:lnSpc>
              <a:spcBef>
                <a:spcPts val="0"/>
              </a:spcBef>
              <a:spcAft>
                <a:spcPts val="700"/>
              </a:spcAft>
            </a:pPr>
            <a:r>
              <a:rPr b="1" lang="en-GB">
                <a:solidFill>
                  <a:srgbClr val="800000"/>
                </a:solidFill>
                <a:highlight>
                  <a:srgbClr val="FFFFFF"/>
                </a:highlight>
                <a:latin typeface="Courier New"/>
                <a:ea typeface="Courier New"/>
                <a:cs typeface="Courier New"/>
                <a:sym typeface="Courier New"/>
              </a:rPr>
              <a:t>tailSet(E fromElement)</a:t>
            </a:r>
            <a:r>
              <a:rPr lang="en-GB">
                <a:solidFill>
                  <a:srgbClr val="333333"/>
                </a:solidFill>
                <a:highlight>
                  <a:srgbClr val="FFFFFF"/>
                </a:highlight>
                <a:latin typeface="Courier New"/>
                <a:ea typeface="Courier New"/>
                <a:cs typeface="Courier New"/>
                <a:sym typeface="Courier New"/>
              </a:rPr>
              <a:t>:</a:t>
            </a:r>
            <a:r>
              <a:rPr lang="en-GB">
                <a:solidFill>
                  <a:srgbClr val="333333"/>
                </a:solidFill>
                <a:highlight>
                  <a:srgbClr val="FFFFFF"/>
                </a:highlight>
              </a:rPr>
              <a:t> trả về một sorted set which is a portion of the set whose elements are greater than or equal to </a:t>
            </a:r>
            <a:r>
              <a:rPr lang="en-GB">
                <a:solidFill>
                  <a:srgbClr val="333333"/>
                </a:solidFill>
                <a:highlight>
                  <a:srgbClr val="FFFFFF"/>
                </a:highlight>
                <a:latin typeface="Courier New"/>
                <a:ea typeface="Courier New"/>
                <a:cs typeface="Courier New"/>
                <a:sym typeface="Courier New"/>
              </a:rPr>
              <a:t>fromElement</a:t>
            </a:r>
            <a:r>
              <a:rPr lang="en-GB">
                <a:solidFill>
                  <a:srgbClr val="333333"/>
                </a:solidFill>
                <a:highlight>
                  <a:srgbClr val="FFFFFF"/>
                </a:highlight>
              </a:rPr>
              <a:t>.</a:t>
            </a:r>
          </a:p>
          <a:p>
            <a:pPr lvl="0" rtl="0">
              <a:spcBef>
                <a:spcPts val="0"/>
              </a:spcBef>
              <a:buNone/>
            </a:pPr>
            <a:r>
              <a:t/>
            </a:r>
            <a:endParaRPr/>
          </a:p>
        </p:txBody>
      </p:sp>
      <p:sp>
        <p:nvSpPr>
          <p:cNvPr id="118" name="Shape 1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