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Verdana" pitchFamily="34" charset="0"/>
      <p:regular r:id="rId24"/>
      <p:bold r:id="rId25"/>
      <p:italic r:id="rId26"/>
      <p:boldItalic r:id="rId27"/>
    </p:embeddedFont>
    <p:embeddedFont>
      <p:font typeface="Cabin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8707F28-729B-4AD9-B9F8-A04020B0C83D}">
  <a:tblStyle styleId="{18707F28-729B-4AD9-B9F8-A04020B0C83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5248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81191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81191" y="2495443"/>
            <a:ext cx="7989752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1" y="599725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760670" y="48523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8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4789424" y="2515700"/>
            <a:ext cx="5183073" cy="15031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745254" y="5956135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1" y="599725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52645" y="5141973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8091" y="599725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81191" y="2228001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63282" y="2228002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8091" y="599725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87219" y="2228002"/>
            <a:ext cx="35934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81191" y="2926050"/>
            <a:ext cx="3899527" cy="293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969307" y="2228002"/>
            <a:ext cx="3601634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63282" y="2926050"/>
            <a:ext cx="3907662" cy="293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8091" y="599725"/>
            <a:ext cx="823870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5" y="5141973"/>
            <a:ext cx="8238706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4" cy="6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9F276A"/>
              </a:buClr>
              <a:buFont typeface="Cabin"/>
              <a:buNone/>
              <a:defRPr sz="20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399" cy="4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73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42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69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13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45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97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76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2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305617" y="5262294"/>
            <a:ext cx="4265327" cy="6895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81191" y="4693389"/>
            <a:ext cx="7989752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81191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559326" y="595613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799" cy="10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0" y="441325"/>
            <a:ext cx="2710799" cy="10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479142/when-to-use-an-interface-instead-of-an-abstract-class-and-vice-versa" TargetMode="External"/><Relationship Id="rId3" Type="http://schemas.openxmlformats.org/officeDocument/2006/relationships/hyperlink" Target="http://www.javatpoint.com/difference-between-abstract-class-and-interface" TargetMode="External"/><Relationship Id="rId7" Type="http://schemas.openxmlformats.org/officeDocument/2006/relationships/hyperlink" Target="https://docs.oracle.com/javase/tutorial/java/IandI/abstract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scsyfw1d(v=vs.71).aspx" TargetMode="External"/><Relationship Id="rId5" Type="http://schemas.openxmlformats.org/officeDocument/2006/relationships/hyperlink" Target="https://msdn.microsoft.com/en-us/library/27db6csx(v=vs.90).aspx" TargetMode="External"/><Relationship Id="rId4" Type="http://schemas.openxmlformats.org/officeDocument/2006/relationships/hyperlink" Target="http://tutorials.jenkov.com/java/nested-classe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581191" y="990600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INHERITANCE – ABSTRACT CLASS – INTERFACE – INNER CLASS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946078" y="3487200"/>
            <a:ext cx="6173999" cy="59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Phuong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Thanh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Thuy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Quynh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ADVANCED JAVA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1</a:t>
            </a:fld>
            <a:endParaRPr lang="en-US" sz="900" b="0" i="0" u="none" strike="noStrike" cap="non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Abstract Class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337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</a:pPr>
            <a:endParaRPr dirty="0">
              <a:latin typeface="+mj-lt"/>
            </a:endParaRPr>
          </a:p>
          <a:p>
            <a:pPr marL="317500" marR="25400" lvl="0" indent="-317500" algn="just" rtl="0"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NOTE</a:t>
            </a:r>
          </a:p>
          <a:p>
            <a:pPr marL="971550" marR="25400" lvl="0" indent="-317500" algn="just" rtl="0"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abstract</a:t>
            </a:r>
            <a:r>
              <a:rPr lang="en-US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keyword is used to declare the method as abstract.</a:t>
            </a:r>
          </a:p>
          <a:p>
            <a:pPr marL="971550" marR="25400" lvl="0" indent="-317500" algn="just" rtl="0"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You have to place the </a:t>
            </a:r>
            <a:r>
              <a:rPr lang="en-US" b="1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abstract</a:t>
            </a: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 keyword before the method name in the method declaration.</a:t>
            </a:r>
          </a:p>
          <a:p>
            <a:pPr marL="971550" marR="25400" lvl="0" indent="-317500" algn="just" rtl="0"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An abstract method contains a method signature, but no method body.</a:t>
            </a:r>
          </a:p>
          <a:p>
            <a:pPr marL="971550" marR="25400" lvl="0" indent="-317500" algn="just" rtl="0"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Instead of curly braces an abstract method will have a </a:t>
            </a:r>
            <a:r>
              <a:rPr lang="en-US" dirty="0" err="1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semoi</a:t>
            </a: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 colon ( ; ) at the end.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Interface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514350" marR="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>
                <a:latin typeface="+mj-lt"/>
              </a:rPr>
              <a:t>Interface used when:</a:t>
            </a:r>
          </a:p>
          <a:p>
            <a:pPr marL="914400" lvl="1" indent="-3175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Unrelated classes would implement your interface. For </a:t>
            </a: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examples, many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unrelated objects can implement </a:t>
            </a:r>
            <a:r>
              <a:rPr lang="en-US" sz="1800" dirty="0" err="1">
                <a:solidFill>
                  <a:srgbClr val="242729"/>
                </a:solidFill>
                <a:highlight>
                  <a:srgbClr val="EFF0F1"/>
                </a:highlight>
                <a:latin typeface="+mj-lt"/>
                <a:ea typeface="Courier New"/>
                <a:cs typeface="Courier New"/>
                <a:sym typeface="Courier New"/>
              </a:rPr>
              <a:t>Serializable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 interface.</a:t>
            </a:r>
          </a:p>
          <a:p>
            <a:pPr marL="914400" lvl="1" indent="-3175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Specify the </a:t>
            </a:r>
            <a:r>
              <a:rPr lang="en-US" sz="1800" dirty="0" err="1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behaviour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 of a particular data type, but not concerned about who implements its </a:t>
            </a:r>
            <a:r>
              <a:rPr lang="en-US" sz="1800" dirty="0" err="1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behaviour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.</a:t>
            </a:r>
          </a:p>
          <a:p>
            <a:pPr marL="914400" lvl="1" indent="-317500" rtl="0">
              <a:lnSpc>
                <a:spcPct val="127173"/>
              </a:lnSpc>
              <a:spcBef>
                <a:spcPts val="0"/>
              </a:spcBef>
              <a:spcAft>
                <a:spcPts val="11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Take advantage of multiple inheritance of type.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Interface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82600" marR="25400" lvl="0" indent="-342900" algn="just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NOTE</a:t>
            </a:r>
          </a:p>
          <a:p>
            <a:pPr marL="801688" marR="25400" lvl="0" indent="-342900" algn="just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Checked </a:t>
            </a: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exceptions should not be declared on implementation methods other than the ones declared by the interface method or subclasses of those declared by the interface method.</a:t>
            </a:r>
          </a:p>
          <a:p>
            <a:pPr marL="801688" marR="25400" lvl="0" indent="-342900" algn="just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The signature of the interface method and the same return type or subtype should be maintained when overriding the methods.</a:t>
            </a:r>
          </a:p>
          <a:p>
            <a:pPr marL="801688" marR="25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An implementation class itself can be abstract and if so interface methods need not be implemented</a:t>
            </a: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25400" lvl="0" indent="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02" y="2236477"/>
            <a:ext cx="6608924" cy="3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>
                <a:latin typeface="+mj-lt"/>
              </a:rPr>
              <a:t>Shadowing: fields or methods of inner class with the same names as fields or methods of outer class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75" y="3120200"/>
            <a:ext cx="5229549" cy="2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/>
              <a:t>Sometimes a nested class is only visible to the outer class and is thus never visible outside the outer class.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50" y="2971800"/>
            <a:ext cx="57721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/>
              <a:t>If inner class is abstract, can not instantiate by use key word </a:t>
            </a:r>
            <a:r>
              <a:rPr lang="en-US" b="1" i="1" dirty="0"/>
              <a:t>new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74" y="2992750"/>
            <a:ext cx="4095299" cy="15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75" y="4741700"/>
            <a:ext cx="7827100" cy="121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/>
              <a:t>A subclass can extends from an abstract inner class by two way.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/>
              <a:t>Same outer class: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50" y="3125425"/>
            <a:ext cx="6286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/>
              <a:t>A subclass can extends from an abstract inner class by two way.</a:t>
            </a:r>
          </a:p>
          <a:p>
            <a:pPr marL="971550" marR="0" lvl="1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/>
              <a:t>Not same outer class: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00" y="2927525"/>
            <a:ext cx="3319299" cy="16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00" y="4581775"/>
            <a:ext cx="6286500" cy="19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Inner class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dirty="0"/>
              <a:t>A method can have multiple inner classes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699" y="2783799"/>
            <a:ext cx="5457849" cy="38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Content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Cabin"/>
              <a:buAutoNum type="arabicPeriod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Cabin"/>
              <a:buAutoNum type="arabicPeriod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Cabin"/>
              <a:buAutoNum type="arabicPeriod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Cabin"/>
              <a:buAutoNum type="arabicPeriod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 class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900" cy="36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http://www.javatpoint.com/difference-between-abstract-class-and-interface</a:t>
            </a:r>
            <a:r>
              <a:rPr lang="en-US" dirty="0"/>
              <a:t> </a:t>
            </a:r>
          </a:p>
          <a:p>
            <a:pPr marL="457200" lvl="0" indent="-228600" rtl="0">
              <a:spcBef>
                <a:spcPts val="0"/>
              </a:spcBef>
              <a:buFont typeface="Arial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http://tutorials.jenkov.com/java/nested-classes.html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https://msdn.microsoft.com/en-us/library/27db6csx(v=vs.90).aspx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https://msdn.microsoft.com/en-us/library/scsyfw1d(v=vs.71).aspx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https://docs.oracle.com/javase/tutorial/java/IandI/abstract.html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http://stackoverflow.com/questions/479142/when-to-use-an-interface-instead-of-an-abstract-class-and-vice-versa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87" y="2136550"/>
            <a:ext cx="5603524" cy="39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Compare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902749657"/>
              </p:ext>
            </p:extLst>
          </p:nvPr>
        </p:nvGraphicFramePr>
        <p:xfrm>
          <a:off x="479825" y="2066275"/>
          <a:ext cx="8175400" cy="3940805"/>
        </p:xfrm>
        <a:graphic>
          <a:graphicData uri="http://schemas.openxmlformats.org/drawingml/2006/table">
            <a:tbl>
              <a:tblPr>
                <a:noFill/>
                <a:tableStyleId>{18707F28-729B-4AD9-B9F8-A04020B0C83D}</a:tableStyleId>
              </a:tblPr>
              <a:tblGrid>
                <a:gridCol w="2043850"/>
                <a:gridCol w="2043850"/>
                <a:gridCol w="2043850"/>
                <a:gridCol w="2043850"/>
              </a:tblGrid>
              <a:tr h="390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Inheritance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Abstract class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Interface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</a:tr>
              <a:tr h="1214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Normal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Main method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Constructor 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Static method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Normal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Abstract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Main method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Constructor 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Static method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Only public abstract methods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00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Field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Non-static variables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Static variable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Final variables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Non-static variables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Static variables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Final variables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Only public final variables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</a:tr>
              <a:tr h="435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Inner class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/>
                </a:tc>
              </a:tr>
              <a:tr h="1007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Modifier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public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protected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private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public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default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protected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private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public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Compare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Shape 128"/>
          <p:cNvGraphicFramePr/>
          <p:nvPr>
            <p:extLst>
              <p:ext uri="{D42A27DB-BD31-4B8C-83A1-F6EECF244321}">
                <p14:modId xmlns:p14="http://schemas.microsoft.com/office/powerpoint/2010/main" val="1097915623"/>
              </p:ext>
            </p:extLst>
          </p:nvPr>
        </p:nvGraphicFramePr>
        <p:xfrm>
          <a:off x="479825" y="2066275"/>
          <a:ext cx="8175400" cy="3907650"/>
        </p:xfrm>
        <a:graphic>
          <a:graphicData uri="http://schemas.openxmlformats.org/drawingml/2006/table">
            <a:tbl>
              <a:tblPr>
                <a:noFill/>
                <a:tableStyleId>{18707F28-729B-4AD9-B9F8-A04020B0C83D}</a:tableStyleId>
              </a:tblPr>
              <a:tblGrid>
                <a:gridCol w="2043850"/>
                <a:gridCol w="2043850"/>
                <a:gridCol w="2043850"/>
                <a:gridCol w="2043850"/>
              </a:tblGrid>
              <a:tr h="390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Inheritance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Abstract class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351C75"/>
                          </a:solidFill>
                        </a:rPr>
                        <a:t>Interface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Multiple inheritance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05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Keyword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extends</a:t>
                      </a:r>
                      <a:r>
                        <a:rPr lang="en-US"/>
                        <a:t> for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extends </a:t>
                      </a:r>
                      <a:r>
                        <a:rPr lang="en-US"/>
                        <a:t>for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implementation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</a:rPr>
                        <a:t>abstract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to declare abstract class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implements </a:t>
                      </a:r>
                      <a:r>
                        <a:rPr lang="en-US"/>
                        <a:t>for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implementation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</a:rPr>
                        <a:t>interface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to declare interface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Using</a:t>
                      </a:r>
                      <a:r>
                        <a:rPr lang="en-US" b="1" i="1"/>
                        <a:t> new</a:t>
                      </a:r>
                      <a:r>
                        <a:rPr lang="en-US"/>
                        <a:t> to initialize  an object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/>
                </a:tc>
              </a:tr>
              <a:tr h="1212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Subclass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Can add new methods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Can override normal methods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Can add new method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Realization </a:t>
                      </a: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of a</a:t>
                      </a:r>
                      <a:r>
                        <a:rPr lang="en-US" dirty="0" smtClean="0"/>
                        <a:t>bstract </a:t>
                      </a:r>
                      <a:r>
                        <a:rPr lang="en-US" dirty="0"/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Can override normal methods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Can add new method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Realization all </a:t>
                      </a:r>
                      <a:r>
                        <a:rPr lang="en-US" dirty="0"/>
                        <a:t>of methods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Compare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Shape 136"/>
          <p:cNvGraphicFramePr/>
          <p:nvPr/>
        </p:nvGraphicFramePr>
        <p:xfrm>
          <a:off x="479825" y="2066275"/>
          <a:ext cx="8175400" cy="2705555"/>
        </p:xfrm>
        <a:graphic>
          <a:graphicData uri="http://schemas.openxmlformats.org/drawingml/2006/table">
            <a:tbl>
              <a:tblPr>
                <a:noFill/>
                <a:tableStyleId>{18707F28-729B-4AD9-B9F8-A04020B0C83D}</a:tableStyleId>
              </a:tblPr>
              <a:tblGrid>
                <a:gridCol w="2043850"/>
                <a:gridCol w="2043850"/>
                <a:gridCol w="2043850"/>
                <a:gridCol w="2043850"/>
              </a:tblGrid>
              <a:tr h="404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51C75"/>
                          </a:solidFill>
                        </a:rPr>
                        <a:t>Inheritance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51C75"/>
                          </a:solidFill>
                        </a:rPr>
                        <a:t>Abstract class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351C75"/>
                          </a:solidFill>
                        </a:rPr>
                        <a:t>Interface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73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Exception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Generic Classes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</a:tr>
              <a:tr h="739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Implementation/Inheritance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Implements Interfaces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Extend from a class or an abstract class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Implements Interfaces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Extend from a class or an  abstract class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Extend from interfaces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Compare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81191" y="2228002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When to use </a:t>
            </a:r>
            <a:r>
              <a:rPr lang="en-US" sz="2400" b="1" dirty="0"/>
              <a:t>Inheritance</a:t>
            </a:r>
            <a:r>
              <a:rPr lang="en-US" sz="2400" dirty="0"/>
              <a:t>, </a:t>
            </a:r>
            <a:r>
              <a:rPr lang="en-US" sz="2400" b="1" dirty="0"/>
              <a:t>Abstract class </a:t>
            </a:r>
            <a:r>
              <a:rPr lang="en-US" sz="2400" dirty="0"/>
              <a:t>or </a:t>
            </a:r>
            <a:r>
              <a:rPr lang="en-US" sz="2400" b="1" dirty="0"/>
              <a:t>Interface</a:t>
            </a:r>
            <a:r>
              <a:rPr lang="en-US" sz="2400" dirty="0"/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425" y="3638550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Inheritance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en-US" dirty="0"/>
              <a:t>Inheritance used when: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800" dirty="0"/>
              <a:t>Represent an “is-a” relationship and not a “has-a” relationship.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800" dirty="0"/>
              <a:t>Can reuse code from the base classes.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A2A2A"/>
                </a:solidFill>
              </a:rPr>
              <a:t>Need to apply the same class and methods to different data types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A2A2A"/>
                </a:solidFill>
              </a:rPr>
              <a:t>The class hierarchy is reasonably shallow, and other developers are not likely to add many more levels.</a:t>
            </a: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A2A2A"/>
                </a:solidFill>
              </a:rPr>
              <a:t>You want to make global changes to derived classes by changing a base class.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Inheritance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b="1" dirty="0" smtClean="0"/>
              <a:t>NOTE  </a:t>
            </a:r>
            <a:r>
              <a:rPr lang="en-US" dirty="0" smtClean="0"/>
              <a:t>       </a:t>
            </a:r>
          </a:p>
          <a:p>
            <a:pPr marL="515938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</a:rPr>
              <a:t>This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relationship helps to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reduce duplication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of code as well as bugs.</a:t>
            </a:r>
          </a:p>
          <a:p>
            <a:pPr marL="515938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</a:rPr>
              <a:t>Using </a:t>
            </a:r>
            <a:r>
              <a:rPr lang="en-US" dirty="0">
                <a:solidFill>
                  <a:srgbClr val="121214"/>
                </a:solidFill>
              </a:rPr>
              <a:t>the </a:t>
            </a:r>
            <a:r>
              <a:rPr lang="en-US" b="1" dirty="0" err="1">
                <a:solidFill>
                  <a:srgbClr val="121214"/>
                </a:solidFill>
              </a:rPr>
              <a:t>instanceof</a:t>
            </a:r>
            <a:r>
              <a:rPr lang="en-US" b="1" dirty="0">
                <a:solidFill>
                  <a:srgbClr val="121214"/>
                </a:solidFill>
              </a:rPr>
              <a:t> </a:t>
            </a:r>
            <a:r>
              <a:rPr lang="en-US" dirty="0">
                <a:solidFill>
                  <a:srgbClr val="121214"/>
                </a:solidFill>
              </a:rPr>
              <a:t>keyword to check a class is subclass of superclass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981201"/>
            <a:ext cx="444862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1191" y="687474"/>
            <a:ext cx="7989900" cy="10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Abstract Class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581200" y="2227999"/>
            <a:ext cx="7989900" cy="41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en-US" dirty="0">
                <a:latin typeface="+mj-lt"/>
              </a:rPr>
              <a:t>Abstract Class used </a:t>
            </a:r>
            <a:r>
              <a:rPr lang="en-US" dirty="0" smtClean="0">
                <a:latin typeface="+mj-lt"/>
              </a:rPr>
              <a:t>when:</a:t>
            </a:r>
          </a:p>
          <a:p>
            <a:pPr marL="914400" lvl="1" indent="-342900" rtl="0">
              <a:spcBef>
                <a:spcPts val="0"/>
              </a:spcBef>
              <a:spcAft>
                <a:spcPts val="17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Share code among several closely related classes.</a:t>
            </a:r>
          </a:p>
          <a:p>
            <a:pPr marL="914400" lvl="1" indent="-342900" rtl="0">
              <a:spcBef>
                <a:spcPts val="0"/>
              </a:spcBef>
              <a:spcAft>
                <a:spcPts val="17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Classes </a:t>
            </a: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that extend your abstract class have many common methods or fields, or require access modifiers other than public (such as protected and private).</a:t>
            </a:r>
          </a:p>
          <a:p>
            <a:pPr marL="914400" lvl="1" indent="-342900" rtl="0">
              <a:spcBef>
                <a:spcPts val="0"/>
              </a:spcBef>
              <a:spcAft>
                <a:spcPts val="11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Declare non-static or non-final fields.</a:t>
            </a:r>
          </a:p>
          <a:p>
            <a:pPr marL="914400" lvl="1" indent="-342900" rtl="0">
              <a:spcBef>
                <a:spcPts val="0"/>
              </a:spcBef>
              <a:spcAft>
                <a:spcPts val="11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Provide polymorphism to a group class.</a:t>
            </a:r>
          </a:p>
          <a:p>
            <a:pPr marL="914400" lvl="1" indent="-342900" rtl="0">
              <a:spcBef>
                <a:spcPts val="0"/>
              </a:spcBef>
              <a:spcAft>
                <a:spcPts val="11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800" dirty="0">
                <a:solidFill>
                  <a:srgbClr val="242729"/>
                </a:solidFill>
                <a:highlight>
                  <a:srgbClr val="FFFFFF"/>
                </a:highlight>
                <a:latin typeface="+mj-lt"/>
              </a:rPr>
              <a:t>Provide methods that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have already been implemented and cannot with an interface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Verdana"/>
                <a:cs typeface="Verdana"/>
                <a:sym typeface="Verdana"/>
              </a:rPr>
              <a:t>.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accent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Ø"/>
            </a:pPr>
            <a:endParaRPr dirty="0">
              <a:latin typeface="+mj-lt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ADVANCED JAVA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800475" y="5956135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745</Words>
  <Application>Microsoft Office PowerPoint</Application>
  <PresentationFormat>On-screen Show (4:3)</PresentationFormat>
  <Paragraphs>262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Verdana</vt:lpstr>
      <vt:lpstr>Noto Sans Symbols</vt:lpstr>
      <vt:lpstr>Cabin</vt:lpstr>
      <vt:lpstr>Calibri</vt:lpstr>
      <vt:lpstr>Courier New</vt:lpstr>
      <vt:lpstr>Wingdings</vt:lpstr>
      <vt:lpstr>Dividend</vt:lpstr>
      <vt:lpstr>INHERITANCE – ABSTRACT CLASS – INTERFACE – INNER CLASS</vt:lpstr>
      <vt:lpstr>Content</vt:lpstr>
      <vt:lpstr>Compare</vt:lpstr>
      <vt:lpstr>Compare</vt:lpstr>
      <vt:lpstr>Compare</vt:lpstr>
      <vt:lpstr>Compare</vt:lpstr>
      <vt:lpstr>Inheritance</vt:lpstr>
      <vt:lpstr>Inheritance</vt:lpstr>
      <vt:lpstr>Abstract Class</vt:lpstr>
      <vt:lpstr>Abstract Class</vt:lpstr>
      <vt:lpstr>Interface</vt:lpstr>
      <vt:lpstr>Interface</vt:lpstr>
      <vt:lpstr>Inner class</vt:lpstr>
      <vt:lpstr>Inner class</vt:lpstr>
      <vt:lpstr>Inner class</vt:lpstr>
      <vt:lpstr>Inner class</vt:lpstr>
      <vt:lpstr>Inner class</vt:lpstr>
      <vt:lpstr>Inner class</vt:lpstr>
      <vt:lpstr>Inner class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– ABSTRACT CLASS – INTERFACE – INNER CLASS</dc:title>
  <cp:lastModifiedBy>hv</cp:lastModifiedBy>
  <cp:revision>3</cp:revision>
  <dcterms:modified xsi:type="dcterms:W3CDTF">2016-08-25T04:01:26Z</dcterms:modified>
</cp:coreProperties>
</file>