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56" r:id="rId2"/>
    <p:sldId id="289"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90" r:id="rId26"/>
    <p:sldId id="287" r:id="rId27"/>
    <p:sldId id="28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76319" autoAdjust="0"/>
  </p:normalViewPr>
  <p:slideViewPr>
    <p:cSldViewPr>
      <p:cViewPr varScale="1">
        <p:scale>
          <a:sx n="82" d="100"/>
          <a:sy n="82" d="100"/>
        </p:scale>
        <p:origin x="-540" y="-90"/>
      </p:cViewPr>
      <p:guideLst>
        <p:guide orient="horz" pos="2160"/>
        <p:guide pos="2880"/>
      </p:guideLst>
    </p:cSldViewPr>
  </p:slideViewPr>
  <p:outlineViewPr>
    <p:cViewPr>
      <p:scale>
        <a:sx n="33" d="100"/>
        <a:sy n="33" d="100"/>
      </p:scale>
      <p:origin x="36" y="574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2" d="100"/>
          <a:sy n="82" d="100"/>
        </p:scale>
        <p:origin x="-201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3F62B4-6E32-4074-9A63-E4DC988881E5}" type="datetimeFigureOut">
              <a:rPr lang="en-US" smtClean="0"/>
              <a:t>8/30/2016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B0487-0A11-4A24-B464-5A17CFCC3E4E}" type="slidenum">
              <a:rPr lang="en-US" smtClean="0"/>
              <a:t>‹#›</a:t>
            </a:fld>
            <a:endParaRPr lang="en-US"/>
          </a:p>
        </p:txBody>
      </p:sp>
    </p:spTree>
    <p:extLst>
      <p:ext uri="{BB962C8B-B14F-4D97-AF65-F5344CB8AC3E}">
        <p14:creationId xmlns:p14="http://schemas.microsoft.com/office/powerpoint/2010/main" val="419658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8B0487-0A11-4A24-B464-5A17CFCC3E4E}" type="slidenum">
              <a:rPr lang="en-US" smtClean="0"/>
              <a:t>1</a:t>
            </a:fld>
            <a:endParaRPr lang="en-US"/>
          </a:p>
        </p:txBody>
      </p:sp>
    </p:spTree>
    <p:extLst>
      <p:ext uri="{BB962C8B-B14F-4D97-AF65-F5344CB8AC3E}">
        <p14:creationId xmlns:p14="http://schemas.microsoft.com/office/powerpoint/2010/main" val="1834066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3FBA7487-665A-4D89-BF7F-4B646C120A44}" type="slidenum">
              <a:rPr lang="en-US" sz="1200">
                <a:solidFill>
                  <a:schemeClr val="tx1"/>
                </a:solidFill>
              </a:rPr>
              <a:pPr eaLnBrk="1" hangingPunct="1"/>
              <a:t>10</a:t>
            </a:fld>
            <a:endParaRPr lang="en-US" sz="1200">
              <a:solidFill>
                <a:schemeClr val="tx1"/>
              </a:solidFill>
            </a:endParaRPr>
          </a:p>
        </p:txBody>
      </p:sp>
      <p:sp>
        <p:nvSpPr>
          <p:cNvPr id="41987" name="Rectangle 2"/>
          <p:cNvSpPr>
            <a:spLocks noRot="1" noChangeArrowheads="1" noTextEdit="1"/>
          </p:cNvSpPr>
          <p:nvPr>
            <p:ph type="sldImg"/>
          </p:nvPr>
        </p:nvSpPr>
        <p:spPr>
          <a:xfrm>
            <a:off x="1154113" y="690563"/>
            <a:ext cx="4549775" cy="3413125"/>
          </a:xfrm>
          <a:ln/>
        </p:spPr>
      </p:sp>
      <p:sp>
        <p:nvSpPr>
          <p:cNvPr id="41988"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sz="600" smtClean="0">
              <a:latin typeface="Arial" pitchFamily="34" charset="0"/>
              <a:cs typeface="Arial" pitchFamily="34" charset="0"/>
            </a:endParaRPr>
          </a:p>
        </p:txBody>
      </p:sp>
      <p:sp>
        <p:nvSpPr>
          <p:cNvPr id="4198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BE295EBC-683B-4807-9F51-3F41C89ED0E7}" type="datetime1">
              <a:rPr lang="en-US" sz="1200">
                <a:solidFill>
                  <a:schemeClr val="tx1"/>
                </a:solidFill>
              </a:rPr>
              <a:pPr eaLnBrk="1" hangingPunct="1"/>
              <a:t>8/30/2016</a:t>
            </a:fld>
            <a:endParaRPr lang="en-US" sz="1200">
              <a:solidFill>
                <a:schemeClr val="tx1"/>
              </a:solidFill>
            </a:endParaRPr>
          </a:p>
        </p:txBody>
      </p:sp>
      <p:sp>
        <p:nvSpPr>
          <p:cNvPr id="41991"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CD65F39A-0C5D-4C9C-8486-C2866DE63F9D}" type="slidenum">
              <a:rPr lang="en-US" sz="1200">
                <a:solidFill>
                  <a:schemeClr val="tx1"/>
                </a:solidFill>
              </a:rPr>
              <a:pPr eaLnBrk="1" hangingPunct="1"/>
              <a:t>11</a:t>
            </a:fld>
            <a:endParaRPr lang="en-US" sz="1200">
              <a:solidFill>
                <a:schemeClr val="tx1"/>
              </a:solidFill>
            </a:endParaRPr>
          </a:p>
        </p:txBody>
      </p:sp>
      <p:sp>
        <p:nvSpPr>
          <p:cNvPr id="43011" name="Rectangle 2"/>
          <p:cNvSpPr>
            <a:spLocks noRot="1" noChangeArrowheads="1" noTextEdit="1"/>
          </p:cNvSpPr>
          <p:nvPr>
            <p:ph type="sldImg"/>
          </p:nvPr>
        </p:nvSpPr>
        <p:spPr>
          <a:xfrm>
            <a:off x="1154113" y="690563"/>
            <a:ext cx="4549775" cy="3413125"/>
          </a:xfrm>
          <a:ln/>
        </p:spPr>
      </p:sp>
      <p:sp>
        <p:nvSpPr>
          <p:cNvPr id="43012"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sz="600" smtClean="0">
              <a:latin typeface="Arial" pitchFamily="34" charset="0"/>
              <a:cs typeface="Arial" pitchFamily="34" charset="0"/>
            </a:endParaRPr>
          </a:p>
        </p:txBody>
      </p:sp>
      <p:sp>
        <p:nvSpPr>
          <p:cNvPr id="4301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ECAD6CEC-6DD0-4F5D-AC08-037402BBC6D3}" type="datetime1">
              <a:rPr lang="en-US" sz="1200">
                <a:solidFill>
                  <a:schemeClr val="tx1"/>
                </a:solidFill>
              </a:rPr>
              <a:pPr eaLnBrk="1" hangingPunct="1"/>
              <a:t>8/30/2016</a:t>
            </a:fld>
            <a:endParaRPr lang="en-US" sz="1200">
              <a:solidFill>
                <a:schemeClr val="tx1"/>
              </a:solidFill>
            </a:endParaRPr>
          </a:p>
        </p:txBody>
      </p:sp>
      <p:sp>
        <p:nvSpPr>
          <p:cNvPr id="43015"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F251B1DD-B954-4A7D-93C9-D6B4FA98CE80}" type="slidenum">
              <a:rPr lang="en-US" sz="1200">
                <a:solidFill>
                  <a:schemeClr val="tx1"/>
                </a:solidFill>
              </a:rPr>
              <a:pPr eaLnBrk="1" hangingPunct="1"/>
              <a:t>12</a:t>
            </a:fld>
            <a:endParaRPr lang="en-US" sz="1200">
              <a:solidFill>
                <a:schemeClr val="tx1"/>
              </a:solidFill>
            </a:endParaRPr>
          </a:p>
        </p:txBody>
      </p:sp>
      <p:sp>
        <p:nvSpPr>
          <p:cNvPr id="44035" name="Rectangle 2"/>
          <p:cNvSpPr>
            <a:spLocks noRot="1" noChangeArrowheads="1" noTextEdit="1"/>
          </p:cNvSpPr>
          <p:nvPr>
            <p:ph type="sldImg"/>
          </p:nvPr>
        </p:nvSpPr>
        <p:spPr>
          <a:xfrm>
            <a:off x="1154113" y="690563"/>
            <a:ext cx="4549775" cy="3413125"/>
          </a:xfrm>
          <a:ln/>
        </p:spPr>
      </p:sp>
      <p:sp>
        <p:nvSpPr>
          <p:cNvPr id="44036"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sz="600" smtClean="0">
              <a:latin typeface="Arial" pitchFamily="34" charset="0"/>
              <a:cs typeface="Arial" pitchFamily="34" charset="0"/>
            </a:endParaRPr>
          </a:p>
        </p:txBody>
      </p:sp>
      <p:sp>
        <p:nvSpPr>
          <p:cNvPr id="4403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9FEE0464-437C-4022-A901-74521D36224C}" type="datetime1">
              <a:rPr lang="en-US" sz="1200">
                <a:solidFill>
                  <a:schemeClr val="tx1"/>
                </a:solidFill>
              </a:rPr>
              <a:pPr eaLnBrk="1" hangingPunct="1"/>
              <a:t>8/30/2016</a:t>
            </a:fld>
            <a:endParaRPr lang="en-US" sz="1200">
              <a:solidFill>
                <a:schemeClr val="tx1"/>
              </a:solidFill>
            </a:endParaRPr>
          </a:p>
        </p:txBody>
      </p:sp>
      <p:sp>
        <p:nvSpPr>
          <p:cNvPr id="44039"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AC60A1C2-A30C-4E2F-A929-6AC9907F29D8}" type="slidenum">
              <a:rPr lang="en-US" sz="1200">
                <a:solidFill>
                  <a:schemeClr val="tx1"/>
                </a:solidFill>
              </a:rPr>
              <a:pPr eaLnBrk="1" hangingPunct="1"/>
              <a:t>13</a:t>
            </a:fld>
            <a:endParaRPr lang="en-US" sz="1200">
              <a:solidFill>
                <a:schemeClr val="tx1"/>
              </a:solidFill>
            </a:endParaRPr>
          </a:p>
        </p:txBody>
      </p:sp>
      <p:sp>
        <p:nvSpPr>
          <p:cNvPr id="45059" name="Rectangle 2"/>
          <p:cNvSpPr>
            <a:spLocks noRot="1" noChangeArrowheads="1" noTextEdit="1"/>
          </p:cNvSpPr>
          <p:nvPr>
            <p:ph type="sldImg"/>
          </p:nvPr>
        </p:nvSpPr>
        <p:spPr>
          <a:xfrm>
            <a:off x="1154113" y="690563"/>
            <a:ext cx="4549775" cy="3413125"/>
          </a:xfrm>
          <a:ln/>
        </p:spPr>
      </p:sp>
      <p:sp>
        <p:nvSpPr>
          <p:cNvPr id="45060"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sz="600" smtClean="0">
              <a:latin typeface="Arial" pitchFamily="34" charset="0"/>
              <a:cs typeface="Arial" pitchFamily="34" charset="0"/>
            </a:endParaRPr>
          </a:p>
        </p:txBody>
      </p:sp>
      <p:sp>
        <p:nvSpPr>
          <p:cNvPr id="4506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F0DF12BF-3D9B-406F-A9AA-7C3AB8E9DDEC}" type="datetime1">
              <a:rPr lang="en-US" sz="1200">
                <a:solidFill>
                  <a:schemeClr val="tx1"/>
                </a:solidFill>
              </a:rPr>
              <a:pPr eaLnBrk="1" hangingPunct="1"/>
              <a:t>8/30/2016</a:t>
            </a:fld>
            <a:endParaRPr lang="en-US" sz="1200">
              <a:solidFill>
                <a:schemeClr val="tx1"/>
              </a:solidFill>
            </a:endParaRPr>
          </a:p>
        </p:txBody>
      </p:sp>
      <p:sp>
        <p:nvSpPr>
          <p:cNvPr id="45063"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12EB3E69-9E63-4D92-96B5-76756153734E}" type="slidenum">
              <a:rPr lang="en-US" sz="1200">
                <a:solidFill>
                  <a:schemeClr val="tx1"/>
                </a:solidFill>
              </a:rPr>
              <a:pPr eaLnBrk="1" hangingPunct="1"/>
              <a:t>14</a:t>
            </a:fld>
            <a:endParaRPr lang="en-US" sz="1200">
              <a:solidFill>
                <a:schemeClr val="tx1"/>
              </a:solidFill>
            </a:endParaRPr>
          </a:p>
        </p:txBody>
      </p:sp>
      <p:sp>
        <p:nvSpPr>
          <p:cNvPr id="46083" name="Rectangle 2"/>
          <p:cNvSpPr>
            <a:spLocks noRot="1" noChangeArrowheads="1" noTextEdit="1"/>
          </p:cNvSpPr>
          <p:nvPr>
            <p:ph type="sldImg"/>
          </p:nvPr>
        </p:nvSpPr>
        <p:spPr>
          <a:xfrm>
            <a:off x="1154113" y="690563"/>
            <a:ext cx="4549775" cy="3413125"/>
          </a:xfrm>
          <a:ln/>
        </p:spPr>
      </p:sp>
      <p:sp>
        <p:nvSpPr>
          <p:cNvPr id="46084"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marL="0" marR="0" indent="0" algn="l" defTabSz="914400" rtl="0" eaLnBrk="1" fontAlgn="auto" latinLnBrk="0" hangingPunct="1">
              <a:lnSpc>
                <a:spcPct val="90000"/>
              </a:lnSpc>
              <a:spcBef>
                <a:spcPct val="40000"/>
              </a:spcBef>
              <a:spcAft>
                <a:spcPts val="0"/>
              </a:spcAft>
              <a:buClrTx/>
              <a:buSzTx/>
              <a:buFontTx/>
              <a:buNone/>
              <a:tabLst/>
              <a:defRPr/>
            </a:pPr>
            <a:r>
              <a:rPr lang="en-US" sz="1200" kern="1200" smtClean="0">
                <a:solidFill>
                  <a:schemeClr val="tx1"/>
                </a:solidFill>
                <a:effectLst/>
                <a:latin typeface="+mn-lt"/>
                <a:ea typeface="+mn-ea"/>
                <a:cs typeface="+mn-cs"/>
              </a:rPr>
              <a:t>Internal behavior là bất cứ một hành vi nào xảy ra khi một đối tượng đang ở một trạng thái nào đó. </a:t>
            </a:r>
          </a:p>
          <a:p>
            <a:pPr marL="0" marR="0" indent="0" algn="l" defTabSz="914400" rtl="0" eaLnBrk="1" fontAlgn="auto" latinLnBrk="0" hangingPunct="1">
              <a:lnSpc>
                <a:spcPct val="90000"/>
              </a:lnSpc>
              <a:spcBef>
                <a:spcPct val="40000"/>
              </a:spcBef>
              <a:spcAft>
                <a:spcPts val="0"/>
              </a:spcAft>
              <a:buClrTx/>
              <a:buSzTx/>
              <a:buFontTx/>
              <a:buNone/>
              <a:tabLst/>
              <a:defRPr/>
            </a:pPr>
            <a:r>
              <a:rPr lang="en-US" sz="1200" kern="1200" smtClean="0">
                <a:solidFill>
                  <a:schemeClr val="tx1"/>
                </a:solidFill>
                <a:effectLst/>
                <a:latin typeface="+mn-lt"/>
                <a:ea typeface="+mn-ea"/>
                <a:cs typeface="+mn-cs"/>
              </a:rPr>
              <a:t>Thông thường bạn sẽ thấy 1 hành vi được thực hiện khi một trạng thái ở chế độ kích hoạt, Internal Behavior mô tả chi tiết hơn nó gồm cả sự kiện </a:t>
            </a:r>
            <a:r>
              <a:rPr lang="en-US" sz="1200" b="1" i="1" kern="1200" smtClean="0">
                <a:solidFill>
                  <a:schemeClr val="tx1"/>
                </a:solidFill>
                <a:effectLst/>
                <a:latin typeface="+mn-lt"/>
                <a:ea typeface="+mn-ea"/>
                <a:cs typeface="+mn-cs"/>
              </a:rPr>
              <a:t>entry</a:t>
            </a:r>
            <a:r>
              <a:rPr lang="en-US" sz="1200" kern="1200" smtClean="0">
                <a:solidFill>
                  <a:schemeClr val="tx1"/>
                </a:solidFill>
                <a:effectLst/>
                <a:latin typeface="+mn-lt"/>
                <a:ea typeface="+mn-ea"/>
                <a:cs typeface="+mn-cs"/>
              </a:rPr>
              <a:t> và </a:t>
            </a:r>
            <a:r>
              <a:rPr lang="en-US" sz="1200" b="1" i="1" kern="1200" smtClean="0">
                <a:solidFill>
                  <a:schemeClr val="tx1"/>
                </a:solidFill>
                <a:effectLst/>
                <a:latin typeface="+mn-lt"/>
                <a:ea typeface="+mn-ea"/>
                <a:cs typeface="+mn-cs"/>
              </a:rPr>
              <a:t>exit</a:t>
            </a:r>
            <a:r>
              <a:rPr lang="en-US" sz="1200" kern="1200" smtClean="0">
                <a:solidFill>
                  <a:schemeClr val="tx1"/>
                </a:solidFill>
                <a:effectLst/>
                <a:latin typeface="+mn-lt"/>
                <a:ea typeface="+mn-ea"/>
                <a:cs typeface="+mn-cs"/>
              </a:rPr>
              <a:t>.</a:t>
            </a:r>
          </a:p>
          <a:p>
            <a:pPr eaLnBrk="1" hangingPunct="1">
              <a:lnSpc>
                <a:spcPct val="90000"/>
              </a:lnSpc>
              <a:spcBef>
                <a:spcPct val="40000"/>
              </a:spcBef>
            </a:pPr>
            <a:endParaRPr lang="en-US" sz="600" smtClean="0">
              <a:latin typeface="Arial" pitchFamily="34" charset="0"/>
              <a:cs typeface="Arial" pitchFamily="34" charset="0"/>
            </a:endParaRPr>
          </a:p>
          <a:p>
            <a:r>
              <a:rPr lang="en-US" sz="1200" kern="1200" smtClean="0">
                <a:solidFill>
                  <a:schemeClr val="tx1"/>
                </a:solidFill>
                <a:effectLst/>
                <a:latin typeface="+mn-lt"/>
                <a:ea typeface="+mn-ea"/>
                <a:cs typeface="+mn-cs"/>
              </a:rPr>
              <a:t>Internal behavior được viết dưới dạng </a:t>
            </a:r>
            <a:r>
              <a:rPr lang="en-US" sz="1200" b="1" i="1" kern="1200" smtClean="0">
                <a:solidFill>
                  <a:schemeClr val="tx1"/>
                </a:solidFill>
                <a:effectLst/>
                <a:latin typeface="+mn-lt"/>
                <a:ea typeface="+mn-ea"/>
                <a:cs typeface="+mn-cs"/>
              </a:rPr>
              <a:t>label / behavior</a:t>
            </a:r>
            <a:r>
              <a:rPr lang="en-US" sz="1200" kern="1200" smtClean="0">
                <a:solidFill>
                  <a:schemeClr val="tx1"/>
                </a:solidFill>
                <a:effectLst/>
                <a:latin typeface="+mn-lt"/>
                <a:ea typeface="+mn-ea"/>
                <a:cs typeface="+mn-cs"/>
              </a:rPr>
              <a:t>. Trong đó label mô tả khi nào hành vi </a:t>
            </a:r>
            <a:r>
              <a:rPr lang="en-US" sz="1200" i="1" kern="1200" smtClean="0">
                <a:solidFill>
                  <a:schemeClr val="tx1"/>
                </a:solidFill>
                <a:effectLst/>
                <a:latin typeface="+mn-lt"/>
                <a:ea typeface="+mn-ea"/>
                <a:cs typeface="+mn-cs"/>
              </a:rPr>
              <a:t> behavior </a:t>
            </a:r>
            <a:r>
              <a:rPr lang="en-US" sz="1200" kern="1200" smtClean="0">
                <a:solidFill>
                  <a:schemeClr val="tx1"/>
                </a:solidFill>
                <a:effectLst/>
                <a:latin typeface="+mn-lt"/>
                <a:ea typeface="+mn-ea"/>
                <a:cs typeface="+mn-cs"/>
              </a:rPr>
              <a:t> sẽ được thực thi. Có 3 loại label: entry, exit và do.</a:t>
            </a:r>
          </a:p>
          <a:p>
            <a:r>
              <a:rPr lang="en-US" sz="1200" kern="1200" smtClean="0">
                <a:solidFill>
                  <a:schemeClr val="tx1"/>
                </a:solidFill>
                <a:effectLst/>
                <a:latin typeface="+mn-lt"/>
                <a:ea typeface="+mn-ea"/>
                <a:cs typeface="+mn-cs"/>
              </a:rPr>
              <a:t>Hành vi </a:t>
            </a:r>
            <a:r>
              <a:rPr lang="en-US" sz="1200" b="1" i="1" kern="1200" smtClean="0">
                <a:solidFill>
                  <a:schemeClr val="tx1"/>
                </a:solidFill>
                <a:effectLst/>
                <a:latin typeface="+mn-lt"/>
                <a:ea typeface="+mn-ea"/>
                <a:cs typeface="+mn-cs"/>
              </a:rPr>
              <a:t>entry</a:t>
            </a:r>
            <a:r>
              <a:rPr lang="en-US" sz="1200" kern="1200" smtClean="0">
                <a:solidFill>
                  <a:schemeClr val="tx1"/>
                </a:solidFill>
                <a:effectLst/>
                <a:latin typeface="+mn-lt"/>
                <a:ea typeface="+mn-ea"/>
                <a:cs typeface="+mn-cs"/>
              </a:rPr>
              <a:t>  sẽ xảy ra ngay khi state của đối tượng được kích hoạt còn exit thì ngược lại. Không giống như </a:t>
            </a:r>
            <a:r>
              <a:rPr lang="en-US" sz="1200" i="1" kern="1200" smtClean="0">
                <a:solidFill>
                  <a:schemeClr val="tx1"/>
                </a:solidFill>
                <a:effectLst/>
                <a:latin typeface="+mn-lt"/>
                <a:ea typeface="+mn-ea"/>
                <a:cs typeface="+mn-cs"/>
              </a:rPr>
              <a:t>do</a:t>
            </a:r>
            <a:r>
              <a:rPr lang="en-US" sz="1200" kern="1200" smtClean="0">
                <a:solidFill>
                  <a:schemeClr val="tx1"/>
                </a:solidFill>
                <a:effectLst/>
                <a:latin typeface="+mn-lt"/>
                <a:ea typeface="+mn-ea"/>
                <a:cs typeface="+mn-cs"/>
              </a:rPr>
              <a:t>, </a:t>
            </a:r>
            <a:r>
              <a:rPr lang="en-US" sz="1200" i="1" kern="1200" smtClean="0">
                <a:solidFill>
                  <a:schemeClr val="tx1"/>
                </a:solidFill>
                <a:effectLst/>
                <a:latin typeface="+mn-lt"/>
                <a:ea typeface="+mn-ea"/>
                <a:cs typeface="+mn-cs"/>
              </a:rPr>
              <a:t>entry</a:t>
            </a:r>
            <a:r>
              <a:rPr lang="en-US" sz="1200" kern="1200" smtClean="0">
                <a:solidFill>
                  <a:schemeClr val="tx1"/>
                </a:solidFill>
                <a:effectLst/>
                <a:latin typeface="+mn-lt"/>
                <a:ea typeface="+mn-ea"/>
                <a:cs typeface="+mn-cs"/>
              </a:rPr>
              <a:t> và </a:t>
            </a:r>
            <a:r>
              <a:rPr lang="en-US" sz="1200" i="1" kern="1200" smtClean="0">
                <a:solidFill>
                  <a:schemeClr val="tx1"/>
                </a:solidFill>
                <a:effectLst/>
                <a:latin typeface="+mn-lt"/>
                <a:ea typeface="+mn-ea"/>
                <a:cs typeface="+mn-cs"/>
              </a:rPr>
              <a:t>exit</a:t>
            </a:r>
            <a:r>
              <a:rPr lang="en-US" sz="1200" kern="1200" smtClean="0">
                <a:solidFill>
                  <a:schemeClr val="tx1"/>
                </a:solidFill>
                <a:effectLst/>
                <a:latin typeface="+mn-lt"/>
                <a:ea typeface="+mn-ea"/>
                <a:cs typeface="+mn-cs"/>
              </a:rPr>
              <a:t> behavior không thì bị ngắt.</a:t>
            </a:r>
          </a:p>
          <a:p>
            <a:pPr eaLnBrk="1" hangingPunct="1">
              <a:lnSpc>
                <a:spcPct val="90000"/>
              </a:lnSpc>
              <a:spcBef>
                <a:spcPct val="40000"/>
              </a:spcBef>
            </a:pPr>
            <a:endParaRPr lang="en-US" sz="600" smtClean="0">
              <a:latin typeface="Arial" pitchFamily="34" charset="0"/>
              <a:cs typeface="Arial" pitchFamily="34" charset="0"/>
            </a:endParaRPr>
          </a:p>
        </p:txBody>
      </p:sp>
      <p:sp>
        <p:nvSpPr>
          <p:cNvPr id="4608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5BBD44D1-64DA-4D7C-BADC-265F1B1A65EF}" type="datetime1">
              <a:rPr lang="en-US" sz="1200">
                <a:solidFill>
                  <a:schemeClr val="tx1"/>
                </a:solidFill>
              </a:rPr>
              <a:pPr eaLnBrk="1" hangingPunct="1"/>
              <a:t>8/30/2016</a:t>
            </a:fld>
            <a:endParaRPr lang="en-US" sz="1200">
              <a:solidFill>
                <a:schemeClr val="tx1"/>
              </a:solidFill>
            </a:endParaRPr>
          </a:p>
        </p:txBody>
      </p:sp>
      <p:sp>
        <p:nvSpPr>
          <p:cNvPr id="46087"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8F23FBFD-4595-44F9-8F72-D9889AD6A38A}" type="slidenum">
              <a:rPr lang="en-US" sz="1200">
                <a:solidFill>
                  <a:schemeClr val="tx1"/>
                </a:solidFill>
              </a:rPr>
              <a:pPr eaLnBrk="1" hangingPunct="1"/>
              <a:t>15</a:t>
            </a:fld>
            <a:endParaRPr lang="en-US" sz="1200">
              <a:solidFill>
                <a:schemeClr val="tx1"/>
              </a:solidFill>
            </a:endParaRPr>
          </a:p>
        </p:txBody>
      </p:sp>
      <p:sp>
        <p:nvSpPr>
          <p:cNvPr id="47107" name="Rectangle 2"/>
          <p:cNvSpPr>
            <a:spLocks noRot="1" noChangeArrowheads="1" noTextEdit="1"/>
          </p:cNvSpPr>
          <p:nvPr>
            <p:ph type="sldImg"/>
          </p:nvPr>
        </p:nvSpPr>
        <p:spPr>
          <a:xfrm>
            <a:off x="1154113" y="690563"/>
            <a:ext cx="4549775" cy="3413125"/>
          </a:xfrm>
          <a:ln/>
        </p:spPr>
      </p:sp>
      <p:sp>
        <p:nvSpPr>
          <p:cNvPr id="47108"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marL="0" marR="0" indent="0" algn="l" defTabSz="914400" rtl="0" eaLnBrk="1" fontAlgn="auto" latinLnBrk="0" hangingPunct="1">
              <a:lnSpc>
                <a:spcPct val="90000"/>
              </a:lnSpc>
              <a:spcBef>
                <a:spcPct val="40000"/>
              </a:spcBef>
              <a:spcAft>
                <a:spcPts val="0"/>
              </a:spcAft>
              <a:buClrTx/>
              <a:buSzTx/>
              <a:buFontTx/>
              <a:buNone/>
              <a:tabLst/>
              <a:defRPr/>
            </a:pPr>
            <a:r>
              <a:rPr lang="en-US" sz="1200" kern="1200" smtClean="0">
                <a:solidFill>
                  <a:schemeClr val="tx1"/>
                </a:solidFill>
                <a:effectLst/>
                <a:latin typeface="+mn-lt"/>
                <a:ea typeface="+mn-ea"/>
                <a:cs typeface="+mn-cs"/>
              </a:rPr>
              <a:t>Internal Transitions là một transition mà nó gây ra một hành động trong một trạng thái mà không làm thay đổi trạng thái đó, </a:t>
            </a:r>
          </a:p>
          <a:p>
            <a:pPr marL="0" marR="0" indent="0" algn="l" defTabSz="914400" rtl="0" eaLnBrk="1" fontAlgn="auto" latinLnBrk="0" hangingPunct="1">
              <a:lnSpc>
                <a:spcPct val="90000"/>
              </a:lnSpc>
              <a:spcBef>
                <a:spcPct val="40000"/>
              </a:spcBef>
              <a:spcAft>
                <a:spcPts val="0"/>
              </a:spcAft>
              <a:buClrTx/>
              <a:buSzTx/>
              <a:buFontTx/>
              <a:buNone/>
              <a:tabLst/>
              <a:defRPr/>
            </a:pPr>
            <a:r>
              <a:rPr lang="en-US" sz="1200" kern="1200" smtClean="0">
                <a:solidFill>
                  <a:schemeClr val="tx1"/>
                </a:solidFill>
                <a:effectLst/>
                <a:latin typeface="+mn-lt"/>
                <a:ea typeface="+mn-ea"/>
                <a:cs typeface="+mn-cs"/>
              </a:rPr>
              <a:t>nó khác với việc chuyển thành chính trạng thái đó (self transition) vì nó không kích hoạt hành động </a:t>
            </a:r>
            <a:r>
              <a:rPr lang="en-US" sz="1200" i="1" kern="1200" smtClean="0">
                <a:solidFill>
                  <a:schemeClr val="tx1"/>
                </a:solidFill>
                <a:effectLst/>
                <a:latin typeface="+mn-lt"/>
                <a:ea typeface="+mn-ea"/>
                <a:cs typeface="+mn-cs"/>
              </a:rPr>
              <a:t>entry</a:t>
            </a:r>
            <a:r>
              <a:rPr lang="en-US" sz="1200" kern="1200" smtClean="0">
                <a:solidFill>
                  <a:schemeClr val="tx1"/>
                </a:solidFill>
                <a:effectLst/>
                <a:latin typeface="+mn-lt"/>
                <a:ea typeface="+mn-ea"/>
                <a:cs typeface="+mn-cs"/>
              </a:rPr>
              <a:t> và </a:t>
            </a:r>
            <a:r>
              <a:rPr lang="en-US" sz="1200" i="1" kern="1200" smtClean="0">
                <a:solidFill>
                  <a:schemeClr val="tx1"/>
                </a:solidFill>
                <a:effectLst/>
                <a:latin typeface="+mn-lt"/>
                <a:ea typeface="+mn-ea"/>
                <a:cs typeface="+mn-cs"/>
              </a:rPr>
              <a:t>exit</a:t>
            </a:r>
            <a:r>
              <a:rPr lang="en-US" sz="1200" kern="1200" smtClean="0">
                <a:solidFill>
                  <a:schemeClr val="tx1"/>
                </a:solidFill>
                <a:effectLst/>
                <a:latin typeface="+mn-lt"/>
                <a:ea typeface="+mn-ea"/>
                <a:cs typeface="+mn-cs"/>
              </a:rPr>
              <a:t>. </a:t>
            </a:r>
          </a:p>
          <a:p>
            <a:pPr marL="0" marR="0" indent="0" algn="l" defTabSz="914400" rtl="0" eaLnBrk="1" fontAlgn="auto" latinLnBrk="0" hangingPunct="1">
              <a:lnSpc>
                <a:spcPct val="90000"/>
              </a:lnSpc>
              <a:spcBef>
                <a:spcPct val="40000"/>
              </a:spcBef>
              <a:spcAft>
                <a:spcPts val="0"/>
              </a:spcAft>
              <a:buClrTx/>
              <a:buSzTx/>
              <a:buFontTx/>
              <a:buNone/>
              <a:tabLst/>
              <a:defRPr/>
            </a:pPr>
            <a:endParaRPr lang="en-US" sz="1200" kern="1200" smtClean="0">
              <a:solidFill>
                <a:schemeClr val="tx1"/>
              </a:solidFill>
              <a:effectLst/>
              <a:latin typeface="+mn-lt"/>
              <a:ea typeface="+mn-ea"/>
              <a:cs typeface="+mn-cs"/>
            </a:endParaRPr>
          </a:p>
          <a:p>
            <a:pPr marL="0" marR="0" indent="0" algn="l" defTabSz="914400" rtl="0" eaLnBrk="1" fontAlgn="auto" latinLnBrk="0" hangingPunct="1">
              <a:lnSpc>
                <a:spcPct val="90000"/>
              </a:lnSpc>
              <a:spcBef>
                <a:spcPct val="40000"/>
              </a:spcBef>
              <a:spcAft>
                <a:spcPts val="0"/>
              </a:spcAft>
              <a:buClrTx/>
              <a:buSzTx/>
              <a:buFontTx/>
              <a:buNone/>
              <a:tabLst/>
              <a:defRPr/>
            </a:pPr>
            <a:endParaRPr lang="en-US" sz="1200" kern="1200" smtClean="0">
              <a:solidFill>
                <a:schemeClr val="tx1"/>
              </a:solidFill>
              <a:effectLst/>
              <a:latin typeface="+mn-lt"/>
              <a:ea typeface="+mn-ea"/>
              <a:cs typeface="+mn-cs"/>
            </a:endParaRPr>
          </a:p>
          <a:p>
            <a:pPr marL="0" marR="0" indent="0" algn="l" defTabSz="914400" rtl="0" eaLnBrk="1" fontAlgn="auto" latinLnBrk="0" hangingPunct="1">
              <a:lnSpc>
                <a:spcPct val="90000"/>
              </a:lnSpc>
              <a:spcBef>
                <a:spcPct val="40000"/>
              </a:spcBef>
              <a:spcAft>
                <a:spcPts val="0"/>
              </a:spcAft>
              <a:buClrTx/>
              <a:buSzTx/>
              <a:buFontTx/>
              <a:buNone/>
              <a:tabLst/>
              <a:defRPr/>
            </a:pPr>
            <a:r>
              <a:rPr lang="en-US" sz="1200" kern="1200" smtClean="0">
                <a:solidFill>
                  <a:schemeClr val="tx1"/>
                </a:solidFill>
                <a:effectLst/>
                <a:latin typeface="+mn-lt"/>
                <a:ea typeface="+mn-ea"/>
                <a:cs typeface="+mn-cs"/>
              </a:rPr>
              <a:t>Ví dụ như một người pha café sẽ tạm dừng hành động pha café khi bị lấy mất cái cốc và sẽ tiếp tục khi cốc được trả lại:</a:t>
            </a:r>
          </a:p>
          <a:p>
            <a:pPr eaLnBrk="1" hangingPunct="1">
              <a:lnSpc>
                <a:spcPct val="90000"/>
              </a:lnSpc>
              <a:spcBef>
                <a:spcPct val="40000"/>
              </a:spcBef>
            </a:pPr>
            <a:endParaRPr lang="en-US" sz="600" smtClean="0">
              <a:latin typeface="Arial" pitchFamily="34" charset="0"/>
              <a:cs typeface="Arial" pitchFamily="34" charset="0"/>
            </a:endParaRPr>
          </a:p>
        </p:txBody>
      </p:sp>
      <p:sp>
        <p:nvSpPr>
          <p:cNvPr id="4710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230A3A27-D242-462F-AFD8-F07BD26F61B6}" type="datetime1">
              <a:rPr lang="en-US" sz="1200">
                <a:solidFill>
                  <a:schemeClr val="tx1"/>
                </a:solidFill>
              </a:rPr>
              <a:pPr eaLnBrk="1" hangingPunct="1"/>
              <a:t>8/30/2016</a:t>
            </a:fld>
            <a:endParaRPr lang="en-US" sz="1200">
              <a:solidFill>
                <a:schemeClr val="tx1"/>
              </a:solidFill>
            </a:endParaRPr>
          </a:p>
        </p:txBody>
      </p:sp>
      <p:sp>
        <p:nvSpPr>
          <p:cNvPr id="47111"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D12F21CF-BD9E-4BCF-8199-547602395AD8}" type="slidenum">
              <a:rPr lang="en-US" sz="1200">
                <a:solidFill>
                  <a:schemeClr val="tx1"/>
                </a:solidFill>
              </a:rPr>
              <a:pPr eaLnBrk="1" hangingPunct="1"/>
              <a:t>16</a:t>
            </a:fld>
            <a:endParaRPr lang="en-US" sz="1200">
              <a:solidFill>
                <a:schemeClr val="tx1"/>
              </a:solidFill>
            </a:endParaRPr>
          </a:p>
        </p:txBody>
      </p:sp>
      <p:sp>
        <p:nvSpPr>
          <p:cNvPr id="48131" name="Rectangle 2"/>
          <p:cNvSpPr>
            <a:spLocks noRot="1" noChangeArrowheads="1" noTextEdit="1"/>
          </p:cNvSpPr>
          <p:nvPr>
            <p:ph type="sldImg"/>
          </p:nvPr>
        </p:nvSpPr>
        <p:spPr>
          <a:xfrm>
            <a:off x="1154113" y="690563"/>
            <a:ext cx="4549775" cy="3413125"/>
          </a:xfrm>
          <a:ln/>
        </p:spPr>
      </p:sp>
      <p:sp>
        <p:nvSpPr>
          <p:cNvPr id="48132"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sz="600" smtClean="0">
              <a:latin typeface="Arial" pitchFamily="34" charset="0"/>
              <a:cs typeface="Arial" pitchFamily="34" charset="0"/>
            </a:endParaRPr>
          </a:p>
        </p:txBody>
      </p:sp>
      <p:sp>
        <p:nvSpPr>
          <p:cNvPr id="4813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2F4043C0-BB63-47A7-A869-8DB4B641FC1D}" type="datetime1">
              <a:rPr lang="en-US" sz="1200">
                <a:solidFill>
                  <a:schemeClr val="tx1"/>
                </a:solidFill>
              </a:rPr>
              <a:pPr eaLnBrk="1" hangingPunct="1"/>
              <a:t>8/30/2016</a:t>
            </a:fld>
            <a:endParaRPr lang="en-US" sz="1200">
              <a:solidFill>
                <a:schemeClr val="tx1"/>
              </a:solidFill>
            </a:endParaRPr>
          </a:p>
        </p:txBody>
      </p:sp>
      <p:sp>
        <p:nvSpPr>
          <p:cNvPr id="48135"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70C4E5B7-AC63-48E7-9CFE-978E693F4424}" type="slidenum">
              <a:rPr lang="en-US" sz="1200">
                <a:solidFill>
                  <a:schemeClr val="tx1"/>
                </a:solidFill>
              </a:rPr>
              <a:pPr eaLnBrk="1" hangingPunct="1"/>
              <a:t>17</a:t>
            </a:fld>
            <a:endParaRPr lang="en-US" sz="1200">
              <a:solidFill>
                <a:schemeClr val="tx1"/>
              </a:solidFill>
            </a:endParaRPr>
          </a:p>
        </p:txBody>
      </p:sp>
      <p:sp>
        <p:nvSpPr>
          <p:cNvPr id="49155" name="Rectangle 2"/>
          <p:cNvSpPr>
            <a:spLocks noRot="1" noChangeArrowheads="1" noTextEdit="1"/>
          </p:cNvSpPr>
          <p:nvPr>
            <p:ph type="sldImg"/>
          </p:nvPr>
        </p:nvSpPr>
        <p:spPr>
          <a:xfrm>
            <a:off x="1154113" y="690563"/>
            <a:ext cx="4549775" cy="3413125"/>
          </a:xfrm>
          <a:ln/>
        </p:spPr>
      </p:sp>
      <p:sp>
        <p:nvSpPr>
          <p:cNvPr id="49156"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marL="0" marR="0" indent="0" algn="l" defTabSz="914400" rtl="0" eaLnBrk="1" fontAlgn="auto" latinLnBrk="0" hangingPunct="1">
              <a:lnSpc>
                <a:spcPct val="90000"/>
              </a:lnSpc>
              <a:spcBef>
                <a:spcPct val="40000"/>
              </a:spcBef>
              <a:spcAft>
                <a:spcPts val="0"/>
              </a:spcAft>
              <a:buClrTx/>
              <a:buSzTx/>
              <a:buFontTx/>
              <a:buNone/>
              <a:tabLst/>
              <a:defRPr/>
            </a:pPr>
            <a:r>
              <a:rPr lang="en-US" sz="1200" kern="1200" smtClean="0">
                <a:solidFill>
                  <a:schemeClr val="tx1"/>
                </a:solidFill>
                <a:effectLst/>
                <a:latin typeface="+mn-lt"/>
                <a:ea typeface="+mn-ea"/>
                <a:cs typeface="+mn-cs"/>
              </a:rPr>
              <a:t>Composite state là một state mang nhiều state diagram, mỗi diagram thuộc về một vùng (region) khác nhau.</a:t>
            </a:r>
          </a:p>
          <a:p>
            <a:pPr marL="0" marR="0" indent="0" algn="l" defTabSz="914400" rtl="0" eaLnBrk="1" fontAlgn="auto" latinLnBrk="0" hangingPunct="1">
              <a:lnSpc>
                <a:spcPct val="90000"/>
              </a:lnSpc>
              <a:spcBef>
                <a:spcPct val="40000"/>
              </a:spcBef>
              <a:spcAft>
                <a:spcPts val="0"/>
              </a:spcAft>
              <a:buClrTx/>
              <a:buSzTx/>
              <a:buFontTx/>
              <a:buNone/>
              <a:tabLst/>
              <a:defRPr/>
            </a:pPr>
            <a:r>
              <a:rPr lang="en-US" sz="1200" kern="1200" smtClean="0">
                <a:solidFill>
                  <a:schemeClr val="tx1"/>
                </a:solidFill>
                <a:effectLst/>
                <a:latin typeface="+mn-lt"/>
                <a:ea typeface="+mn-ea"/>
                <a:cs typeface="+mn-cs"/>
              </a:rPr>
              <a:t>Được phân cách bởi một đường nét đứt.</a:t>
            </a:r>
          </a:p>
          <a:p>
            <a:pPr eaLnBrk="1" hangingPunct="1">
              <a:lnSpc>
                <a:spcPct val="90000"/>
              </a:lnSpc>
              <a:spcBef>
                <a:spcPct val="40000"/>
              </a:spcBef>
            </a:pPr>
            <a:endParaRPr lang="en-US" sz="600" smtClean="0">
              <a:latin typeface="Arial" pitchFamily="34" charset="0"/>
              <a:cs typeface="Arial" pitchFamily="34" charset="0"/>
            </a:endParaRPr>
          </a:p>
        </p:txBody>
      </p:sp>
      <p:sp>
        <p:nvSpPr>
          <p:cNvPr id="4915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FB7537BF-B468-4716-B7A6-D7687481BE45}" type="datetime1">
              <a:rPr lang="en-US" sz="1200">
                <a:solidFill>
                  <a:schemeClr val="tx1"/>
                </a:solidFill>
              </a:rPr>
              <a:pPr eaLnBrk="1" hangingPunct="1"/>
              <a:t>8/30/2016</a:t>
            </a:fld>
            <a:endParaRPr lang="en-US" sz="1200">
              <a:solidFill>
                <a:schemeClr val="tx1"/>
              </a:solidFill>
            </a:endParaRPr>
          </a:p>
        </p:txBody>
      </p:sp>
      <p:sp>
        <p:nvSpPr>
          <p:cNvPr id="49159"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C848C54C-61AF-4F8A-B20D-12EC04425EFE}" type="slidenum">
              <a:rPr lang="en-US" sz="1200">
                <a:solidFill>
                  <a:schemeClr val="tx1"/>
                </a:solidFill>
              </a:rPr>
              <a:pPr eaLnBrk="1" hangingPunct="1"/>
              <a:t>18</a:t>
            </a:fld>
            <a:endParaRPr lang="en-US" sz="1200">
              <a:solidFill>
                <a:schemeClr val="tx1"/>
              </a:solidFill>
            </a:endParaRPr>
          </a:p>
        </p:txBody>
      </p:sp>
      <p:sp>
        <p:nvSpPr>
          <p:cNvPr id="50179" name="Rectangle 2"/>
          <p:cNvSpPr>
            <a:spLocks noRot="1" noChangeArrowheads="1" noTextEdit="1"/>
          </p:cNvSpPr>
          <p:nvPr>
            <p:ph type="sldImg"/>
          </p:nvPr>
        </p:nvSpPr>
        <p:spPr>
          <a:xfrm>
            <a:off x="1154113" y="690563"/>
            <a:ext cx="4549775" cy="3413125"/>
          </a:xfrm>
          <a:ln/>
        </p:spPr>
      </p:sp>
      <p:sp>
        <p:nvSpPr>
          <p:cNvPr id="50180"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sz="600" smtClean="0">
              <a:latin typeface="Arial" pitchFamily="34" charset="0"/>
              <a:cs typeface="Arial" pitchFamily="34" charset="0"/>
            </a:endParaRPr>
          </a:p>
        </p:txBody>
      </p:sp>
      <p:sp>
        <p:nvSpPr>
          <p:cNvPr id="5018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5B44A6BC-89F6-4FF0-9EAD-825FDFB7522B}" type="datetime1">
              <a:rPr lang="en-US" sz="1200">
                <a:solidFill>
                  <a:schemeClr val="tx1"/>
                </a:solidFill>
              </a:rPr>
              <a:pPr eaLnBrk="1" hangingPunct="1"/>
              <a:t>8/30/2016</a:t>
            </a:fld>
            <a:endParaRPr lang="en-US" sz="1200">
              <a:solidFill>
                <a:schemeClr val="tx1"/>
              </a:solidFill>
            </a:endParaRPr>
          </a:p>
        </p:txBody>
      </p:sp>
      <p:sp>
        <p:nvSpPr>
          <p:cNvPr id="50183"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50EA3CE3-7193-4FDC-A090-3C98BDC2E88D}" type="slidenum">
              <a:rPr lang="en-US" sz="1200">
                <a:solidFill>
                  <a:schemeClr val="tx1"/>
                </a:solidFill>
              </a:rPr>
              <a:pPr eaLnBrk="1" hangingPunct="1"/>
              <a:t>19</a:t>
            </a:fld>
            <a:endParaRPr lang="en-US" sz="1200">
              <a:solidFill>
                <a:schemeClr val="tx1"/>
              </a:solidFill>
            </a:endParaRPr>
          </a:p>
        </p:txBody>
      </p:sp>
      <p:sp>
        <p:nvSpPr>
          <p:cNvPr id="51203" name="Rectangle 2"/>
          <p:cNvSpPr>
            <a:spLocks noRot="1" noChangeArrowheads="1" noTextEdit="1"/>
          </p:cNvSpPr>
          <p:nvPr>
            <p:ph type="sldImg"/>
          </p:nvPr>
        </p:nvSpPr>
        <p:spPr>
          <a:xfrm>
            <a:off x="1154113" y="690563"/>
            <a:ext cx="4549775" cy="3413125"/>
          </a:xfrm>
          <a:ln/>
        </p:spPr>
      </p:sp>
      <p:sp>
        <p:nvSpPr>
          <p:cNvPr id="51204"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sz="600" smtClean="0">
              <a:latin typeface="Arial" pitchFamily="34" charset="0"/>
              <a:cs typeface="Arial" pitchFamily="34" charset="0"/>
            </a:endParaRPr>
          </a:p>
        </p:txBody>
      </p:sp>
      <p:sp>
        <p:nvSpPr>
          <p:cNvPr id="5120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B33106D2-2C8B-4D49-81E0-DF7EEB9424D9}" type="datetime1">
              <a:rPr lang="en-US" sz="1200">
                <a:solidFill>
                  <a:schemeClr val="tx1"/>
                </a:solidFill>
              </a:rPr>
              <a:pPr eaLnBrk="1" hangingPunct="1"/>
              <a:t>8/30/2016</a:t>
            </a:fld>
            <a:endParaRPr lang="en-US" sz="1200">
              <a:solidFill>
                <a:schemeClr val="tx1"/>
              </a:solidFill>
            </a:endParaRPr>
          </a:p>
        </p:txBody>
      </p:sp>
      <p:sp>
        <p:nvSpPr>
          <p:cNvPr id="51207"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State thuộc</a:t>
            </a:r>
            <a:r>
              <a:rPr lang="en-US" baseline="0" smtClean="0"/>
              <a:t> khung nhìn Logical</a:t>
            </a:r>
            <a:endParaRPr lang="en-US" smtClean="0"/>
          </a:p>
          <a:p>
            <a:r>
              <a:rPr lang="en-US" smtClean="0"/>
              <a:t>State machine diagram được sử dụng rất nhiều trong các hệ thống phần mềm và phần cứng như:</a:t>
            </a:r>
          </a:p>
          <a:p>
            <a:pPr marL="285750" lvl="0" indent="-285750">
              <a:buFont typeface="Arial" pitchFamily="34" charset="0"/>
              <a:buChar char="•"/>
            </a:pPr>
            <a:r>
              <a:rPr lang="en-US" smtClean="0"/>
              <a:t>Hệ thống thời gian thực.</a:t>
            </a:r>
          </a:p>
          <a:p>
            <a:pPr marL="285750" lvl="0" indent="-285750">
              <a:buFont typeface="Arial" pitchFamily="34" charset="0"/>
              <a:buChar char="•"/>
            </a:pPr>
            <a:r>
              <a:rPr lang="en-US" smtClean="0"/>
              <a:t>Các thiết bị chuyên môn như máy ATM</a:t>
            </a:r>
          </a:p>
          <a:p>
            <a:pPr marL="285750" lvl="0" indent="-285750">
              <a:buFont typeface="Arial" pitchFamily="34" charset="0"/>
              <a:buChar char="•"/>
            </a:pPr>
            <a:r>
              <a:rPr lang="en-US" smtClean="0"/>
              <a:t>Các game bắn súng góc nhìn thứ I như Doom hay Haftlife</a:t>
            </a:r>
          </a:p>
          <a:p>
            <a:endParaRPr lang="en-US"/>
          </a:p>
        </p:txBody>
      </p:sp>
      <p:sp>
        <p:nvSpPr>
          <p:cNvPr id="4" name="Slide Number Placeholder 3"/>
          <p:cNvSpPr>
            <a:spLocks noGrp="1"/>
          </p:cNvSpPr>
          <p:nvPr>
            <p:ph type="sldNum" sz="quarter" idx="10"/>
          </p:nvPr>
        </p:nvSpPr>
        <p:spPr/>
        <p:txBody>
          <a:bodyPr/>
          <a:lstStyle/>
          <a:p>
            <a:fld id="{DF8B0487-0A11-4A24-B464-5A17CFCC3E4E}" type="slidenum">
              <a:rPr lang="en-US" smtClean="0"/>
              <a:t>2</a:t>
            </a:fld>
            <a:endParaRPr lang="en-US"/>
          </a:p>
        </p:txBody>
      </p:sp>
    </p:spTree>
    <p:extLst>
      <p:ext uri="{BB962C8B-B14F-4D97-AF65-F5344CB8AC3E}">
        <p14:creationId xmlns:p14="http://schemas.microsoft.com/office/powerpoint/2010/main" val="16728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118038C5-B5D2-4666-BE81-0D2A6E70522A}" type="slidenum">
              <a:rPr lang="en-US" sz="1200">
                <a:solidFill>
                  <a:schemeClr val="tx1"/>
                </a:solidFill>
              </a:rPr>
              <a:pPr eaLnBrk="1" hangingPunct="1"/>
              <a:t>20</a:t>
            </a:fld>
            <a:endParaRPr lang="en-US" sz="1200">
              <a:solidFill>
                <a:schemeClr val="tx1"/>
              </a:solidFill>
            </a:endParaRPr>
          </a:p>
        </p:txBody>
      </p:sp>
      <p:sp>
        <p:nvSpPr>
          <p:cNvPr id="52227" name="Rectangle 2"/>
          <p:cNvSpPr>
            <a:spLocks noRot="1" noChangeArrowheads="1" noTextEdit="1"/>
          </p:cNvSpPr>
          <p:nvPr>
            <p:ph type="sldImg"/>
          </p:nvPr>
        </p:nvSpPr>
        <p:spPr>
          <a:xfrm>
            <a:off x="1154113" y="690563"/>
            <a:ext cx="4549775" cy="3413125"/>
          </a:xfrm>
          <a:ln/>
        </p:spPr>
      </p:sp>
      <p:sp>
        <p:nvSpPr>
          <p:cNvPr id="52228"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sz="600" smtClean="0">
              <a:latin typeface="Arial" pitchFamily="34" charset="0"/>
              <a:cs typeface="Arial" pitchFamily="34" charset="0"/>
            </a:endParaRPr>
          </a:p>
        </p:txBody>
      </p:sp>
      <p:sp>
        <p:nvSpPr>
          <p:cNvPr id="5222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594297FF-AE81-4222-82AE-A685B187704C}" type="datetime1">
              <a:rPr lang="en-US" sz="1200">
                <a:solidFill>
                  <a:schemeClr val="tx1"/>
                </a:solidFill>
              </a:rPr>
              <a:pPr eaLnBrk="1" hangingPunct="1"/>
              <a:t>8/30/2016</a:t>
            </a:fld>
            <a:endParaRPr lang="en-US" sz="1200">
              <a:solidFill>
                <a:schemeClr val="tx1"/>
              </a:solidFill>
            </a:endParaRPr>
          </a:p>
        </p:txBody>
      </p:sp>
      <p:sp>
        <p:nvSpPr>
          <p:cNvPr id="52231"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11376FDD-592E-4B1A-911C-DAB59E4828F1}" type="slidenum">
              <a:rPr lang="en-US" sz="1200">
                <a:solidFill>
                  <a:schemeClr val="tx1"/>
                </a:solidFill>
              </a:rPr>
              <a:pPr eaLnBrk="1" hangingPunct="1"/>
              <a:t>21</a:t>
            </a:fld>
            <a:endParaRPr lang="en-US" sz="1200">
              <a:solidFill>
                <a:schemeClr val="tx1"/>
              </a:solidFill>
            </a:endParaRPr>
          </a:p>
        </p:txBody>
      </p:sp>
      <p:sp>
        <p:nvSpPr>
          <p:cNvPr id="53251" name="Rectangle 2"/>
          <p:cNvSpPr>
            <a:spLocks noRot="1" noChangeArrowheads="1" noTextEdit="1"/>
          </p:cNvSpPr>
          <p:nvPr>
            <p:ph type="sldImg"/>
          </p:nvPr>
        </p:nvSpPr>
        <p:spPr>
          <a:xfrm>
            <a:off x="1154113" y="690563"/>
            <a:ext cx="4549775" cy="3413125"/>
          </a:xfrm>
          <a:ln/>
        </p:spPr>
      </p:sp>
      <p:sp>
        <p:nvSpPr>
          <p:cNvPr id="53252"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sz="600" smtClean="0">
              <a:latin typeface="Arial" pitchFamily="34" charset="0"/>
              <a:cs typeface="Arial" pitchFamily="34" charset="0"/>
            </a:endParaRPr>
          </a:p>
        </p:txBody>
      </p:sp>
      <p:sp>
        <p:nvSpPr>
          <p:cNvPr id="5325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8656DBED-600D-47E6-A04F-6CD3D7F1E1D4}" type="datetime1">
              <a:rPr lang="en-US" sz="1200">
                <a:solidFill>
                  <a:schemeClr val="tx1"/>
                </a:solidFill>
              </a:rPr>
              <a:pPr eaLnBrk="1" hangingPunct="1"/>
              <a:t>8/30/2016</a:t>
            </a:fld>
            <a:endParaRPr lang="en-US" sz="1200">
              <a:solidFill>
                <a:schemeClr val="tx1"/>
              </a:solidFill>
            </a:endParaRPr>
          </a:p>
        </p:txBody>
      </p:sp>
      <p:sp>
        <p:nvSpPr>
          <p:cNvPr id="53255"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EBC98E1B-F2D6-499E-94C5-271B39A7BC76}" type="slidenum">
              <a:rPr lang="en-US" sz="1200">
                <a:solidFill>
                  <a:schemeClr val="tx1"/>
                </a:solidFill>
              </a:rPr>
              <a:pPr eaLnBrk="1" hangingPunct="1"/>
              <a:t>22</a:t>
            </a:fld>
            <a:endParaRPr lang="en-US" sz="1200">
              <a:solidFill>
                <a:schemeClr val="tx1"/>
              </a:solidFill>
            </a:endParaRPr>
          </a:p>
        </p:txBody>
      </p:sp>
      <p:sp>
        <p:nvSpPr>
          <p:cNvPr id="54275" name="Rectangle 2"/>
          <p:cNvSpPr>
            <a:spLocks noRot="1" noChangeArrowheads="1" noTextEdit="1"/>
          </p:cNvSpPr>
          <p:nvPr>
            <p:ph type="sldImg"/>
          </p:nvPr>
        </p:nvSpPr>
        <p:spPr>
          <a:xfrm>
            <a:off x="1154113" y="690563"/>
            <a:ext cx="4549775" cy="3413125"/>
          </a:xfrm>
          <a:ln/>
        </p:spPr>
      </p:sp>
      <p:sp>
        <p:nvSpPr>
          <p:cNvPr id="54276"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r>
              <a:rPr lang="en-US" sz="600" smtClean="0">
                <a:latin typeface="Arial" pitchFamily="34" charset="0"/>
                <a:cs typeface="Arial" pitchFamily="34" charset="0"/>
              </a:rPr>
              <a:t>Tín</a:t>
            </a:r>
            <a:r>
              <a:rPr lang="en-US" sz="600" baseline="0" smtClean="0">
                <a:latin typeface="Arial" pitchFamily="34" charset="0"/>
                <a:cs typeface="Arial" pitchFamily="34" charset="0"/>
              </a:rPr>
              <a:t> hiệu</a:t>
            </a:r>
            <a:endParaRPr lang="en-US" sz="600" smtClean="0">
              <a:latin typeface="Arial" pitchFamily="34" charset="0"/>
              <a:cs typeface="Arial" pitchFamily="34" charset="0"/>
            </a:endParaRPr>
          </a:p>
        </p:txBody>
      </p:sp>
      <p:sp>
        <p:nvSpPr>
          <p:cNvPr id="5427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88B9984A-7C67-4F9B-98F2-394C86E547DB}" type="datetime1">
              <a:rPr lang="en-US" sz="1200">
                <a:solidFill>
                  <a:schemeClr val="tx1"/>
                </a:solidFill>
              </a:rPr>
              <a:pPr eaLnBrk="1" hangingPunct="1"/>
              <a:t>8/30/2016</a:t>
            </a:fld>
            <a:endParaRPr lang="en-US" sz="1200">
              <a:solidFill>
                <a:schemeClr val="tx1"/>
              </a:solidFill>
            </a:endParaRPr>
          </a:p>
        </p:txBody>
      </p:sp>
      <p:sp>
        <p:nvSpPr>
          <p:cNvPr id="54279"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53542E9E-0C3C-4F83-AC0F-1EC300A8EBD3}" type="slidenum">
              <a:rPr lang="en-US" sz="1200">
                <a:solidFill>
                  <a:schemeClr val="tx1"/>
                </a:solidFill>
              </a:rPr>
              <a:pPr eaLnBrk="1" hangingPunct="1"/>
              <a:t>23</a:t>
            </a:fld>
            <a:endParaRPr lang="en-US" sz="1200">
              <a:solidFill>
                <a:schemeClr val="tx1"/>
              </a:solidFill>
            </a:endParaRPr>
          </a:p>
        </p:txBody>
      </p:sp>
      <p:sp>
        <p:nvSpPr>
          <p:cNvPr id="55299" name="Rectangle 2"/>
          <p:cNvSpPr>
            <a:spLocks noRot="1" noChangeArrowheads="1" noTextEdit="1"/>
          </p:cNvSpPr>
          <p:nvPr>
            <p:ph type="sldImg"/>
          </p:nvPr>
        </p:nvSpPr>
        <p:spPr>
          <a:xfrm>
            <a:off x="1154113" y="690563"/>
            <a:ext cx="4549775" cy="3413125"/>
          </a:xfrm>
          <a:ln/>
        </p:spPr>
      </p:sp>
      <p:sp>
        <p:nvSpPr>
          <p:cNvPr id="55300"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r>
              <a:rPr lang="en-US" sz="1200" kern="1200" smtClean="0">
                <a:solidFill>
                  <a:schemeClr val="tx1"/>
                </a:solidFill>
                <a:effectLst/>
                <a:latin typeface="+mn-lt"/>
                <a:ea typeface="+mn-ea"/>
                <a:cs typeface="+mn-cs"/>
              </a:rPr>
              <a:t>Protocol state machines là một loại đặc biệt của state machine, nó tập trung vào việc mô tả cách một giao thức ví dụ như TCP làm việc. </a:t>
            </a:r>
          </a:p>
          <a:p>
            <a:pPr eaLnBrk="1" hangingPunct="1">
              <a:lnSpc>
                <a:spcPct val="90000"/>
              </a:lnSpc>
              <a:spcBef>
                <a:spcPct val="40000"/>
              </a:spcBef>
            </a:pPr>
            <a:r>
              <a:rPr lang="en-US" sz="1200" kern="1200" smtClean="0">
                <a:solidFill>
                  <a:schemeClr val="tx1"/>
                </a:solidFill>
                <a:effectLst/>
                <a:latin typeface="+mn-lt"/>
                <a:ea typeface="+mn-ea"/>
                <a:cs typeface="+mn-cs"/>
              </a:rPr>
              <a:t>Protocol state machines được vẽ bằng một hình chữ nhật có vát góc với tên giao thức nằm trước ký hiệu {protocol}, như hình:</a:t>
            </a:r>
            <a:endParaRPr lang="en-US" sz="600" smtClean="0">
              <a:latin typeface="Arial" pitchFamily="34" charset="0"/>
              <a:cs typeface="Arial" pitchFamily="34" charset="0"/>
            </a:endParaRPr>
          </a:p>
        </p:txBody>
      </p:sp>
      <p:sp>
        <p:nvSpPr>
          <p:cNvPr id="5530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1BFF9037-8FC0-4C0F-841B-372223DB6B9B}" type="datetime1">
              <a:rPr lang="en-US" sz="1200">
                <a:solidFill>
                  <a:schemeClr val="tx1"/>
                </a:solidFill>
              </a:rPr>
              <a:pPr eaLnBrk="1" hangingPunct="1"/>
              <a:t>8/30/2016</a:t>
            </a:fld>
            <a:endParaRPr lang="en-US" sz="1200">
              <a:solidFill>
                <a:schemeClr val="tx1"/>
              </a:solidFill>
            </a:endParaRPr>
          </a:p>
        </p:txBody>
      </p:sp>
      <p:sp>
        <p:nvSpPr>
          <p:cNvPr id="55303"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190CF3A9-3F8A-4E30-8B65-5B4F3943EC7D}" type="slidenum">
              <a:rPr lang="en-US" sz="1200">
                <a:solidFill>
                  <a:schemeClr val="tx1"/>
                </a:solidFill>
              </a:rPr>
              <a:pPr eaLnBrk="1" hangingPunct="1"/>
              <a:t>24</a:t>
            </a:fld>
            <a:endParaRPr lang="en-US" sz="1200">
              <a:solidFill>
                <a:schemeClr val="tx1"/>
              </a:solidFill>
            </a:endParaRPr>
          </a:p>
        </p:txBody>
      </p:sp>
      <p:sp>
        <p:nvSpPr>
          <p:cNvPr id="56323" name="Rectangle 2"/>
          <p:cNvSpPr>
            <a:spLocks noRot="1" noChangeArrowheads="1" noTextEdit="1"/>
          </p:cNvSpPr>
          <p:nvPr>
            <p:ph type="sldImg"/>
          </p:nvPr>
        </p:nvSpPr>
        <p:spPr>
          <a:xfrm>
            <a:off x="1154113" y="690563"/>
            <a:ext cx="4549775" cy="3413125"/>
          </a:xfrm>
          <a:ln/>
        </p:spPr>
      </p:sp>
      <p:sp>
        <p:nvSpPr>
          <p:cNvPr id="56324"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sz="600" smtClean="0">
              <a:latin typeface="Arial" pitchFamily="34" charset="0"/>
              <a:cs typeface="Arial" pitchFamily="34" charset="0"/>
            </a:endParaRPr>
          </a:p>
        </p:txBody>
      </p:sp>
      <p:sp>
        <p:nvSpPr>
          <p:cNvPr id="5632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214DFC4E-755E-4329-97C8-4FA1A4AB05B5}" type="datetime1">
              <a:rPr lang="en-US" sz="1200">
                <a:solidFill>
                  <a:schemeClr val="tx1"/>
                </a:solidFill>
              </a:rPr>
              <a:pPr eaLnBrk="1" hangingPunct="1"/>
              <a:t>8/30/2016</a:t>
            </a:fld>
            <a:endParaRPr lang="en-US" sz="1200">
              <a:solidFill>
                <a:schemeClr val="tx1"/>
              </a:solidFill>
            </a:endParaRPr>
          </a:p>
        </p:txBody>
      </p:sp>
      <p:sp>
        <p:nvSpPr>
          <p:cNvPr id="56327"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190CF3A9-3F8A-4E30-8B65-5B4F3943EC7D}" type="slidenum">
              <a:rPr lang="en-US" sz="1200">
                <a:solidFill>
                  <a:schemeClr val="tx1"/>
                </a:solidFill>
              </a:rPr>
              <a:pPr eaLnBrk="1" hangingPunct="1"/>
              <a:t>25</a:t>
            </a:fld>
            <a:endParaRPr lang="en-US" sz="1200">
              <a:solidFill>
                <a:schemeClr val="tx1"/>
              </a:solidFill>
            </a:endParaRPr>
          </a:p>
        </p:txBody>
      </p:sp>
      <p:sp>
        <p:nvSpPr>
          <p:cNvPr id="56323" name="Rectangle 2"/>
          <p:cNvSpPr>
            <a:spLocks noRot="1" noChangeArrowheads="1" noTextEdit="1"/>
          </p:cNvSpPr>
          <p:nvPr>
            <p:ph type="sldImg"/>
          </p:nvPr>
        </p:nvSpPr>
        <p:spPr>
          <a:xfrm>
            <a:off x="1154113" y="690563"/>
            <a:ext cx="4549775" cy="3413125"/>
          </a:xfrm>
          <a:ln/>
        </p:spPr>
      </p:sp>
      <p:sp>
        <p:nvSpPr>
          <p:cNvPr id="56324"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sz="600" smtClean="0">
              <a:latin typeface="Arial" pitchFamily="34" charset="0"/>
              <a:cs typeface="Arial" pitchFamily="34" charset="0"/>
            </a:endParaRPr>
          </a:p>
        </p:txBody>
      </p:sp>
      <p:sp>
        <p:nvSpPr>
          <p:cNvPr id="5632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214DFC4E-755E-4329-97C8-4FA1A4AB05B5}" type="datetime1">
              <a:rPr lang="en-US" sz="1200">
                <a:solidFill>
                  <a:schemeClr val="tx1"/>
                </a:solidFill>
              </a:rPr>
              <a:pPr eaLnBrk="1" hangingPunct="1"/>
              <a:t>8/30/2016</a:t>
            </a:fld>
            <a:endParaRPr lang="en-US" sz="1200">
              <a:solidFill>
                <a:schemeClr val="tx1"/>
              </a:solidFill>
            </a:endParaRPr>
          </a:p>
        </p:txBody>
      </p:sp>
      <p:sp>
        <p:nvSpPr>
          <p:cNvPr id="56327"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9F372DEF-694D-4A1F-96B8-21EDE824995E}" type="slidenum">
              <a:rPr lang="en-US" sz="1200">
                <a:solidFill>
                  <a:schemeClr val="tx1"/>
                </a:solidFill>
              </a:rPr>
              <a:pPr eaLnBrk="1" hangingPunct="1"/>
              <a:t>26</a:t>
            </a:fld>
            <a:endParaRPr lang="en-US" sz="1200">
              <a:solidFill>
                <a:schemeClr val="tx1"/>
              </a:solidFill>
            </a:endParaRPr>
          </a:p>
        </p:txBody>
      </p:sp>
      <p:sp>
        <p:nvSpPr>
          <p:cNvPr id="57347" name="Rectangle 2"/>
          <p:cNvSpPr>
            <a:spLocks noChangeArrowheads="1"/>
          </p:cNvSpPr>
          <p:nvPr/>
        </p:nvSpPr>
        <p:spPr bwMode="auto">
          <a:xfrm>
            <a:off x="6000750" y="91018"/>
            <a:ext cx="857250"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7348" name="Rectangle 3"/>
          <p:cNvSpPr>
            <a:spLocks noChangeArrowheads="1"/>
          </p:cNvSpPr>
          <p:nvPr/>
        </p:nvSpPr>
        <p:spPr bwMode="auto">
          <a:xfrm>
            <a:off x="6521368" y="8960583"/>
            <a:ext cx="33663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b">
            <a:spAutoFit/>
          </a:bodyPr>
          <a:lstStyle/>
          <a:p>
            <a:pPr algn="r" eaLnBrk="0" hangingPunct="0">
              <a:spcBef>
                <a:spcPct val="0"/>
              </a:spcBef>
              <a:buClrTx/>
            </a:pPr>
            <a:r>
              <a:rPr lang="en-US" sz="1200">
                <a:solidFill>
                  <a:schemeClr val="tx1"/>
                </a:solidFill>
                <a:latin typeface="Times New Roman" pitchFamily="18" charset="0"/>
              </a:rPr>
              <a:t>63</a:t>
            </a:r>
          </a:p>
        </p:txBody>
      </p:sp>
      <p:sp>
        <p:nvSpPr>
          <p:cNvPr id="57349" name="Rectangle 4"/>
          <p:cNvSpPr>
            <a:spLocks noChangeArrowheads="1"/>
          </p:cNvSpPr>
          <p:nvPr/>
        </p:nvSpPr>
        <p:spPr bwMode="auto">
          <a:xfrm>
            <a:off x="1" y="8868834"/>
            <a:ext cx="651272"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7350" name="Rectangle 5"/>
          <p:cNvSpPr>
            <a:spLocks noChangeArrowheads="1"/>
          </p:cNvSpPr>
          <p:nvPr/>
        </p:nvSpPr>
        <p:spPr bwMode="auto">
          <a:xfrm>
            <a:off x="0" y="91018"/>
            <a:ext cx="694135"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57351" name="Rectangle 6"/>
          <p:cNvSpPr>
            <a:spLocks noRot="1" noChangeArrowheads="1" noTextEdit="1"/>
          </p:cNvSpPr>
          <p:nvPr>
            <p:ph type="sldImg"/>
          </p:nvPr>
        </p:nvSpPr>
        <p:spPr>
          <a:xfrm>
            <a:off x="1152525" y="692150"/>
            <a:ext cx="4552950" cy="3416300"/>
          </a:xfrm>
          <a:ln w="12700" cap="flat"/>
        </p:spPr>
      </p:sp>
      <p:sp>
        <p:nvSpPr>
          <p:cNvPr id="57352" name="Rectangle 7"/>
          <p:cNvSpPr>
            <a:spLocks noGrp="1" noChangeArrowheads="1"/>
          </p:cNvSpPr>
          <p:nvPr>
            <p:ph type="body" idx="1"/>
          </p:nvPr>
        </p:nvSpPr>
        <p:spPr>
          <a:xfrm>
            <a:off x="914400" y="6907049"/>
            <a:ext cx="5101829" cy="2744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spAutoFit/>
          </a:bodyPr>
          <a:lstStyle/>
          <a:p>
            <a:pPr eaLnBrk="1" hangingPunct="1"/>
            <a:endParaRPr lang="en-US" smtClean="0">
              <a:latin typeface="Arial" pitchFamily="34" charset="0"/>
              <a:cs typeface="Arial" pitchFamily="34" charset="0"/>
            </a:endParaRPr>
          </a:p>
        </p:txBody>
      </p:sp>
      <p:sp>
        <p:nvSpPr>
          <p:cNvPr id="57353" name="Date Placeholder 1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30BFE6D7-17C8-4600-8DFC-4FB0A44E4ACC}" type="datetime1">
              <a:rPr lang="en-US" sz="1200">
                <a:solidFill>
                  <a:schemeClr val="tx1"/>
                </a:solidFill>
              </a:rPr>
              <a:pPr eaLnBrk="1" hangingPunct="1"/>
              <a:t>8/30/2016</a:t>
            </a:fld>
            <a:endParaRPr lang="en-US" sz="1200">
              <a:solidFill>
                <a:schemeClr val="tx1"/>
              </a:solidFill>
            </a:endParaRPr>
          </a:p>
        </p:txBody>
      </p:sp>
      <p:sp>
        <p:nvSpPr>
          <p:cNvPr id="57355" name="Header Placeholder 1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77BFC26A-EAB3-4A9F-AA56-054B3ACF0FEF}" type="slidenum">
              <a:rPr lang="en-US" sz="1200">
                <a:solidFill>
                  <a:schemeClr val="tx1"/>
                </a:solidFill>
              </a:rPr>
              <a:pPr eaLnBrk="1" hangingPunct="1"/>
              <a:t>27</a:t>
            </a:fld>
            <a:endParaRPr lang="en-US" sz="1200">
              <a:solidFill>
                <a:schemeClr val="tx1"/>
              </a:solidFill>
            </a:endParaRPr>
          </a:p>
        </p:txBody>
      </p:sp>
      <p:sp>
        <p:nvSpPr>
          <p:cNvPr id="58371" name="Rectangle 2"/>
          <p:cNvSpPr>
            <a:spLocks noRot="1" noChangeArrowheads="1" noTextEdit="1"/>
          </p:cNvSpPr>
          <p:nvPr>
            <p:ph type="sldImg"/>
          </p:nvPr>
        </p:nvSpPr>
        <p:spPr>
          <a:xfrm>
            <a:off x="1143000" y="685800"/>
            <a:ext cx="4572000" cy="3429000"/>
          </a:xfrm>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cs typeface="Arial" pitchFamily="34" charset="0"/>
            </a:endParaRPr>
          </a:p>
        </p:txBody>
      </p:sp>
      <p:sp>
        <p:nvSpPr>
          <p:cNvPr id="5837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CDD70B4D-121F-4A6F-B8EE-6EC3B158433F}" type="datetime1">
              <a:rPr lang="en-US" sz="1200">
                <a:solidFill>
                  <a:schemeClr val="tx1"/>
                </a:solidFill>
              </a:rPr>
              <a:pPr eaLnBrk="1" hangingPunct="1"/>
              <a:t>8/30/2016</a:t>
            </a:fld>
            <a:endParaRPr lang="en-US" sz="1200">
              <a:solidFill>
                <a:schemeClr val="tx1"/>
              </a:solidFill>
            </a:endParaRPr>
          </a:p>
        </p:txBody>
      </p:sp>
      <p:sp>
        <p:nvSpPr>
          <p:cNvPr id="58375"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394AD0E3-9A1E-41D3-A856-0214E8137DA4}" type="slidenum">
              <a:rPr lang="en-US" sz="1200">
                <a:solidFill>
                  <a:schemeClr val="tx1"/>
                </a:solidFill>
              </a:rPr>
              <a:pPr eaLnBrk="1" hangingPunct="1"/>
              <a:t>3</a:t>
            </a:fld>
            <a:endParaRPr lang="en-US" sz="1200">
              <a:solidFill>
                <a:schemeClr val="tx1"/>
              </a:solidFill>
            </a:endParaRPr>
          </a:p>
        </p:txBody>
      </p:sp>
      <p:sp>
        <p:nvSpPr>
          <p:cNvPr id="34819" name="Rectangle 2"/>
          <p:cNvSpPr>
            <a:spLocks noRot="1" noChangeArrowheads="1" noTextEdit="1"/>
          </p:cNvSpPr>
          <p:nvPr>
            <p:ph type="sldImg"/>
          </p:nvPr>
        </p:nvSpPr>
        <p:spPr>
          <a:xfrm>
            <a:off x="1154113" y="690563"/>
            <a:ext cx="4549775" cy="3413125"/>
          </a:xfrm>
          <a:ln/>
        </p:spPr>
      </p:sp>
      <p:sp>
        <p:nvSpPr>
          <p:cNvPr id="34820"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sz="600" smtClean="0">
              <a:latin typeface="Arial" pitchFamily="34" charset="0"/>
              <a:cs typeface="Arial" pitchFamily="34" charset="0"/>
            </a:endParaRPr>
          </a:p>
        </p:txBody>
      </p:sp>
      <p:sp>
        <p:nvSpPr>
          <p:cNvPr id="3482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EE545B26-6259-49AB-B099-A3C96937494E}" type="datetime1">
              <a:rPr lang="en-US" sz="1200">
                <a:solidFill>
                  <a:schemeClr val="tx1"/>
                </a:solidFill>
              </a:rPr>
              <a:pPr eaLnBrk="1" hangingPunct="1"/>
              <a:t>8/30/2016</a:t>
            </a:fld>
            <a:endParaRPr lang="en-US" sz="1200">
              <a:solidFill>
                <a:schemeClr val="tx1"/>
              </a:solidFill>
            </a:endParaRPr>
          </a:p>
        </p:txBody>
      </p:sp>
      <p:sp>
        <p:nvSpPr>
          <p:cNvPr id="34823"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E006A4CC-EC0C-49E1-84B6-1BB5EF183B4C}" type="slidenum">
              <a:rPr lang="en-US" sz="1200">
                <a:solidFill>
                  <a:schemeClr val="tx1"/>
                </a:solidFill>
              </a:rPr>
              <a:pPr eaLnBrk="1" hangingPunct="1"/>
              <a:t>4</a:t>
            </a:fld>
            <a:endParaRPr lang="en-US" sz="1200">
              <a:solidFill>
                <a:schemeClr val="tx1"/>
              </a:solidFill>
            </a:endParaRPr>
          </a:p>
        </p:txBody>
      </p:sp>
      <p:sp>
        <p:nvSpPr>
          <p:cNvPr id="35843" name="Rectangle 2"/>
          <p:cNvSpPr>
            <a:spLocks noRot="1" noChangeArrowheads="1" noTextEdit="1"/>
          </p:cNvSpPr>
          <p:nvPr>
            <p:ph type="sldImg"/>
          </p:nvPr>
        </p:nvSpPr>
        <p:spPr>
          <a:xfrm>
            <a:off x="1154113" y="690563"/>
            <a:ext cx="4549775" cy="3413125"/>
          </a:xfrm>
          <a:ln/>
        </p:spPr>
      </p:sp>
      <p:sp>
        <p:nvSpPr>
          <p:cNvPr id="35844"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sz="600" smtClean="0">
              <a:latin typeface="Arial" pitchFamily="34" charset="0"/>
              <a:cs typeface="Arial" pitchFamily="34" charset="0"/>
            </a:endParaRPr>
          </a:p>
        </p:txBody>
      </p:sp>
      <p:sp>
        <p:nvSpPr>
          <p:cNvPr id="3584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4F3B9C77-5AEB-42A8-B3A8-7064A7384357}" type="datetime1">
              <a:rPr lang="en-US" sz="1200">
                <a:solidFill>
                  <a:schemeClr val="tx1"/>
                </a:solidFill>
              </a:rPr>
              <a:pPr eaLnBrk="1" hangingPunct="1"/>
              <a:t>8/30/2016</a:t>
            </a:fld>
            <a:endParaRPr lang="en-US" sz="1200">
              <a:solidFill>
                <a:schemeClr val="tx1"/>
              </a:solidFill>
            </a:endParaRPr>
          </a:p>
        </p:txBody>
      </p:sp>
      <p:sp>
        <p:nvSpPr>
          <p:cNvPr id="35847"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FCD50B33-0F3D-457B-9F38-8F9E2D38D745}" type="slidenum">
              <a:rPr lang="en-US" sz="1200">
                <a:solidFill>
                  <a:schemeClr val="tx1"/>
                </a:solidFill>
              </a:rPr>
              <a:pPr eaLnBrk="1" hangingPunct="1"/>
              <a:t>5</a:t>
            </a:fld>
            <a:endParaRPr lang="en-US" sz="1200">
              <a:solidFill>
                <a:schemeClr val="tx1"/>
              </a:solidFill>
            </a:endParaRPr>
          </a:p>
        </p:txBody>
      </p:sp>
      <p:sp>
        <p:nvSpPr>
          <p:cNvPr id="36867" name="Rectangle 2"/>
          <p:cNvSpPr>
            <a:spLocks noRot="1" noChangeArrowheads="1" noTextEdit="1"/>
          </p:cNvSpPr>
          <p:nvPr>
            <p:ph type="sldImg"/>
          </p:nvPr>
        </p:nvSpPr>
        <p:spPr>
          <a:xfrm>
            <a:off x="1154113" y="690563"/>
            <a:ext cx="4549775" cy="3413125"/>
          </a:xfrm>
          <a:ln/>
        </p:spPr>
      </p:sp>
      <p:sp>
        <p:nvSpPr>
          <p:cNvPr id="36868"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r>
              <a:rPr lang="en-US" sz="1200" kern="1200" smtClean="0">
                <a:solidFill>
                  <a:schemeClr val="tx1"/>
                </a:solidFill>
                <a:effectLst/>
                <a:latin typeface="+mn-lt"/>
                <a:ea typeface="+mn-ea"/>
                <a:cs typeface="+mn-cs"/>
              </a:rPr>
              <a:t>State là một trạng thái ở một khoảng thời gian xác định, state có thể là 1 đặc tính thụ động như trạng thái tắt và mở của 1 cái đèn, hay một đặc tính chủ động hoặc một sự việc mà đối tượng đó đang làm như một người pha café sẽ có trạng thái là đang pha café trong suốt quá trình pha café của anh ta.</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Một state sẽ được biểu diễn bằng một hình chữ nhật bo tròn các góc với tên của trạng thái nằm bên trong:</a:t>
            </a:r>
          </a:p>
          <a:p>
            <a:pPr marL="0" marR="0" indent="0" algn="l" defTabSz="914400" rtl="0" eaLnBrk="1" fontAlgn="auto" latinLnBrk="0" hangingPunct="1">
              <a:lnSpc>
                <a:spcPct val="90000"/>
              </a:lnSpc>
              <a:spcBef>
                <a:spcPct val="40000"/>
              </a:spcBef>
              <a:spcAft>
                <a:spcPts val="0"/>
              </a:spcAft>
              <a:buClrTx/>
              <a:buSzTx/>
              <a:buFontTx/>
              <a:buNone/>
              <a:tabLst/>
              <a:defRPr/>
            </a:pPr>
            <a:endParaRPr lang="en-US" sz="1200" kern="1200" smtClean="0">
              <a:solidFill>
                <a:schemeClr val="tx1"/>
              </a:solidFill>
              <a:effectLst/>
              <a:latin typeface="+mn-lt"/>
              <a:ea typeface="+mn-ea"/>
              <a:cs typeface="+mn-cs"/>
            </a:endParaRPr>
          </a:p>
          <a:p>
            <a:pPr marL="0" marR="0" indent="0" algn="l" defTabSz="914400" rtl="0" eaLnBrk="1" fontAlgn="auto" latinLnBrk="0" hangingPunct="1">
              <a:lnSpc>
                <a:spcPct val="90000"/>
              </a:lnSpc>
              <a:spcBef>
                <a:spcPct val="40000"/>
              </a:spcBef>
              <a:spcAft>
                <a:spcPts val="0"/>
              </a:spcAft>
              <a:buClrTx/>
              <a:buSzTx/>
              <a:buFontTx/>
              <a:buNone/>
              <a:tabLst/>
              <a:defRPr/>
            </a:pPr>
            <a:r>
              <a:rPr lang="en-US" sz="1200" kern="1200" smtClean="0">
                <a:solidFill>
                  <a:schemeClr val="tx1"/>
                </a:solidFill>
                <a:effectLst/>
                <a:latin typeface="+mn-lt"/>
                <a:ea typeface="+mn-ea"/>
                <a:cs typeface="+mn-cs"/>
              </a:rPr>
              <a:t>Nếu trạng thái là “đang làm” 1 hành động nào đó nó sẽ được biểu diễn như hình sau :</a:t>
            </a:r>
          </a:p>
          <a:p>
            <a:pPr eaLnBrk="1" hangingPunct="1">
              <a:lnSpc>
                <a:spcPct val="90000"/>
              </a:lnSpc>
              <a:spcBef>
                <a:spcPct val="40000"/>
              </a:spcBef>
            </a:pPr>
            <a:endParaRPr lang="en-US" sz="600" smtClean="0">
              <a:latin typeface="Arial" pitchFamily="34" charset="0"/>
              <a:cs typeface="Arial" pitchFamily="34" charset="0"/>
            </a:endParaRPr>
          </a:p>
        </p:txBody>
      </p:sp>
      <p:sp>
        <p:nvSpPr>
          <p:cNvPr id="3686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7082D3B8-467E-4ABB-BF0D-A2BD9EC8C0DB}" type="datetime1">
              <a:rPr lang="en-US" sz="1200">
                <a:solidFill>
                  <a:schemeClr val="tx1"/>
                </a:solidFill>
              </a:rPr>
              <a:pPr eaLnBrk="1" hangingPunct="1"/>
              <a:t>8/30/2016</a:t>
            </a:fld>
            <a:endParaRPr lang="en-US" sz="1200">
              <a:solidFill>
                <a:schemeClr val="tx1"/>
              </a:solidFill>
            </a:endParaRPr>
          </a:p>
        </p:txBody>
      </p:sp>
      <p:sp>
        <p:nvSpPr>
          <p:cNvPr id="36871"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9C9DDC62-650D-425A-9C2C-C256C0105341}" type="slidenum">
              <a:rPr lang="en-US" sz="1200">
                <a:solidFill>
                  <a:schemeClr val="tx1"/>
                </a:solidFill>
              </a:rPr>
              <a:pPr eaLnBrk="1" hangingPunct="1"/>
              <a:t>6</a:t>
            </a:fld>
            <a:endParaRPr lang="en-US" sz="1200">
              <a:solidFill>
                <a:schemeClr val="tx1"/>
              </a:solidFill>
            </a:endParaRPr>
          </a:p>
        </p:txBody>
      </p:sp>
      <p:sp>
        <p:nvSpPr>
          <p:cNvPr id="37891" name="Rectangle 2"/>
          <p:cNvSpPr>
            <a:spLocks noRot="1" noChangeArrowheads="1" noTextEdit="1"/>
          </p:cNvSpPr>
          <p:nvPr>
            <p:ph type="sldImg"/>
          </p:nvPr>
        </p:nvSpPr>
        <p:spPr>
          <a:xfrm>
            <a:off x="1154113" y="690563"/>
            <a:ext cx="4549775" cy="3413125"/>
          </a:xfrm>
          <a:ln/>
        </p:spPr>
      </p:sp>
      <p:sp>
        <p:nvSpPr>
          <p:cNvPr id="37892"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sz="600" smtClean="0">
              <a:latin typeface="Arial" pitchFamily="34" charset="0"/>
              <a:cs typeface="Arial" pitchFamily="34" charset="0"/>
            </a:endParaRPr>
          </a:p>
        </p:txBody>
      </p:sp>
      <p:sp>
        <p:nvSpPr>
          <p:cNvPr id="3789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7D408F3A-F67F-4431-BBDA-AA8A22C1331E}" type="datetime1">
              <a:rPr lang="en-US" sz="1200">
                <a:solidFill>
                  <a:schemeClr val="tx1"/>
                </a:solidFill>
              </a:rPr>
              <a:pPr eaLnBrk="1" hangingPunct="1"/>
              <a:t>8/30/2016</a:t>
            </a:fld>
            <a:endParaRPr lang="en-US" sz="1200">
              <a:solidFill>
                <a:schemeClr val="tx1"/>
              </a:solidFill>
            </a:endParaRPr>
          </a:p>
        </p:txBody>
      </p:sp>
      <p:sp>
        <p:nvSpPr>
          <p:cNvPr id="37895"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D8757D86-6E6C-4434-820E-CE8891CC9260}" type="slidenum">
              <a:rPr lang="en-US" sz="1200">
                <a:solidFill>
                  <a:schemeClr val="tx1"/>
                </a:solidFill>
              </a:rPr>
              <a:pPr eaLnBrk="1" hangingPunct="1"/>
              <a:t>7</a:t>
            </a:fld>
            <a:endParaRPr lang="en-US" sz="1200">
              <a:solidFill>
                <a:schemeClr val="tx1"/>
              </a:solidFill>
            </a:endParaRPr>
          </a:p>
        </p:txBody>
      </p:sp>
      <p:sp>
        <p:nvSpPr>
          <p:cNvPr id="38915" name="Rectangle 2"/>
          <p:cNvSpPr>
            <a:spLocks noRot="1" noChangeArrowheads="1" noTextEdit="1"/>
          </p:cNvSpPr>
          <p:nvPr>
            <p:ph type="sldImg"/>
          </p:nvPr>
        </p:nvSpPr>
        <p:spPr>
          <a:xfrm>
            <a:off x="1154113" y="690563"/>
            <a:ext cx="4549775" cy="3413125"/>
          </a:xfrm>
          <a:ln/>
        </p:spPr>
      </p:sp>
      <p:sp>
        <p:nvSpPr>
          <p:cNvPr id="38916"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sz="600" smtClean="0">
              <a:latin typeface="Arial" pitchFamily="34" charset="0"/>
              <a:cs typeface="Arial" pitchFamily="34" charset="0"/>
            </a:endParaRPr>
          </a:p>
        </p:txBody>
      </p:sp>
      <p:sp>
        <p:nvSpPr>
          <p:cNvPr id="3891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A8B8FDB5-4CDF-4076-9CA6-9E5525F0684C}" type="datetime1">
              <a:rPr lang="en-US" sz="1200">
                <a:solidFill>
                  <a:schemeClr val="tx1"/>
                </a:solidFill>
              </a:rPr>
              <a:pPr eaLnBrk="1" hangingPunct="1"/>
              <a:t>8/30/2016</a:t>
            </a:fld>
            <a:endParaRPr lang="en-US" sz="1200">
              <a:solidFill>
                <a:schemeClr val="tx1"/>
              </a:solidFill>
            </a:endParaRPr>
          </a:p>
        </p:txBody>
      </p:sp>
      <p:sp>
        <p:nvSpPr>
          <p:cNvPr id="38919"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123CFEC9-DEB4-4ACB-B5B6-95EF8D42DACD}" type="slidenum">
              <a:rPr lang="en-US" sz="1200">
                <a:solidFill>
                  <a:schemeClr val="tx1"/>
                </a:solidFill>
              </a:rPr>
              <a:pPr eaLnBrk="1" hangingPunct="1"/>
              <a:t>8</a:t>
            </a:fld>
            <a:endParaRPr lang="en-US" sz="1200">
              <a:solidFill>
                <a:schemeClr val="tx1"/>
              </a:solidFill>
            </a:endParaRPr>
          </a:p>
        </p:txBody>
      </p:sp>
      <p:sp>
        <p:nvSpPr>
          <p:cNvPr id="39939" name="Rectangle 2"/>
          <p:cNvSpPr>
            <a:spLocks noRot="1" noChangeArrowheads="1" noTextEdit="1"/>
          </p:cNvSpPr>
          <p:nvPr>
            <p:ph type="sldImg"/>
          </p:nvPr>
        </p:nvSpPr>
        <p:spPr>
          <a:xfrm>
            <a:off x="1154113" y="690563"/>
            <a:ext cx="4549775" cy="3413125"/>
          </a:xfrm>
          <a:ln/>
        </p:spPr>
      </p:sp>
      <p:sp>
        <p:nvSpPr>
          <p:cNvPr id="39940"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r>
              <a:rPr lang="en-US" sz="1200" kern="1200" smtClean="0">
                <a:solidFill>
                  <a:schemeClr val="tx1"/>
                </a:solidFill>
                <a:effectLst/>
                <a:latin typeface="+mn-lt"/>
                <a:ea typeface="+mn-ea"/>
                <a:cs typeface="+mn-cs"/>
              </a:rPr>
              <a:t>Transition là sự chuyển trạng thái từ trạng thái nguồn sang một trạng thái đích.</a:t>
            </a:r>
          </a:p>
          <a:p>
            <a:pPr eaLnBrk="1" hangingPunct="1">
              <a:lnSpc>
                <a:spcPct val="90000"/>
              </a:lnSpc>
              <a:spcBef>
                <a:spcPct val="40000"/>
              </a:spcBef>
            </a:pPr>
            <a:r>
              <a:rPr lang="en-US" sz="1200" kern="1200" smtClean="0">
                <a:solidFill>
                  <a:schemeClr val="tx1"/>
                </a:solidFill>
                <a:effectLst/>
                <a:latin typeface="+mn-lt"/>
                <a:ea typeface="+mn-ea"/>
                <a:cs typeface="+mn-cs"/>
              </a:rPr>
              <a:t>Transition được biểu diễn bằng một mũi tên bên trên có ghi bằng một Transition Description mô tả trường hợp đã gây ra sự chuyển trạng thái đó.</a:t>
            </a:r>
          </a:p>
          <a:p>
            <a:pPr eaLnBrk="1" hangingPunct="1">
              <a:lnSpc>
                <a:spcPct val="90000"/>
              </a:lnSpc>
              <a:spcBef>
                <a:spcPct val="40000"/>
              </a:spcBef>
            </a:pPr>
            <a:r>
              <a:rPr lang="en-US" sz="1200" kern="1200" smtClean="0">
                <a:solidFill>
                  <a:schemeClr val="tx1"/>
                </a:solidFill>
                <a:effectLst/>
                <a:latin typeface="+mn-lt"/>
                <a:ea typeface="+mn-ea"/>
                <a:cs typeface="+mn-cs"/>
              </a:rPr>
              <a:t>Một transition description có dạng </a:t>
            </a:r>
            <a:r>
              <a:rPr lang="en-US" sz="1200" i="1" kern="1200" smtClean="0">
                <a:solidFill>
                  <a:schemeClr val="tx1"/>
                </a:solidFill>
                <a:effectLst/>
                <a:latin typeface="+mn-lt"/>
                <a:ea typeface="+mn-ea"/>
                <a:cs typeface="+mn-cs"/>
              </a:rPr>
              <a:t>trigger[guard] / behavior.</a:t>
            </a:r>
          </a:p>
          <a:p>
            <a:pPr eaLnBrk="1" hangingPunct="1">
              <a:lnSpc>
                <a:spcPct val="90000"/>
              </a:lnSpc>
              <a:spcBef>
                <a:spcPct val="40000"/>
              </a:spcBef>
            </a:pPr>
            <a:r>
              <a:rPr lang="en-US" sz="1200" i="1"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Trong đó </a:t>
            </a:r>
            <a:r>
              <a:rPr lang="en-US" sz="1200" i="1" kern="1200" smtClean="0">
                <a:solidFill>
                  <a:schemeClr val="tx1"/>
                </a:solidFill>
                <a:effectLst/>
                <a:latin typeface="+mn-lt"/>
                <a:ea typeface="+mn-ea"/>
                <a:cs typeface="+mn-cs"/>
              </a:rPr>
              <a:t>trigger</a:t>
            </a:r>
            <a:r>
              <a:rPr lang="en-US" sz="1200" kern="1200" smtClean="0">
                <a:solidFill>
                  <a:schemeClr val="tx1"/>
                </a:solidFill>
                <a:effectLst/>
                <a:latin typeface="+mn-lt"/>
                <a:ea typeface="+mn-ea"/>
                <a:cs typeface="+mn-cs"/>
              </a:rPr>
              <a:t> là sự kiện dẫn đến 1 transition, một </a:t>
            </a:r>
            <a:r>
              <a:rPr lang="en-US" sz="1200" i="1" kern="1200" smtClean="0">
                <a:solidFill>
                  <a:schemeClr val="tx1"/>
                </a:solidFill>
                <a:effectLst/>
                <a:latin typeface="+mn-lt"/>
                <a:ea typeface="+mn-ea"/>
                <a:cs typeface="+mn-cs"/>
              </a:rPr>
              <a:t>guard </a:t>
            </a:r>
            <a:r>
              <a:rPr lang="en-US" sz="1200" kern="1200" smtClean="0">
                <a:solidFill>
                  <a:schemeClr val="tx1"/>
                </a:solidFill>
                <a:effectLst/>
                <a:latin typeface="+mn-lt"/>
                <a:ea typeface="+mn-ea"/>
                <a:cs typeface="+mn-cs"/>
              </a:rPr>
              <a:t>là một biến bool cho phép hoặc khóa transition tương ứng, </a:t>
            </a:r>
          </a:p>
          <a:p>
            <a:pPr eaLnBrk="1" hangingPunct="1">
              <a:lnSpc>
                <a:spcPct val="90000"/>
              </a:lnSpc>
              <a:spcBef>
                <a:spcPct val="40000"/>
              </a:spcBef>
            </a:pPr>
            <a:r>
              <a:rPr lang="en-US" sz="1200" i="1" kern="1200" smtClean="0">
                <a:solidFill>
                  <a:schemeClr val="tx1"/>
                </a:solidFill>
                <a:effectLst/>
                <a:latin typeface="+mn-lt"/>
                <a:ea typeface="+mn-ea"/>
                <a:cs typeface="+mn-cs"/>
              </a:rPr>
              <a:t>behavior</a:t>
            </a:r>
            <a:r>
              <a:rPr lang="en-US" sz="1200" kern="1200" smtClean="0">
                <a:solidFill>
                  <a:schemeClr val="tx1"/>
                </a:solidFill>
                <a:effectLst/>
                <a:latin typeface="+mn-lt"/>
                <a:ea typeface="+mn-ea"/>
                <a:cs typeface="+mn-cs"/>
              </a:rPr>
              <a:t> là một hành</a:t>
            </a:r>
            <a:r>
              <a:rPr lang="en-US" sz="1200" kern="1200" baseline="0" smtClean="0">
                <a:solidFill>
                  <a:schemeClr val="tx1"/>
                </a:solidFill>
                <a:effectLst/>
                <a:latin typeface="+mn-lt"/>
                <a:ea typeface="+mn-ea"/>
                <a:cs typeface="+mn-cs"/>
              </a:rPr>
              <a:t> động</a:t>
            </a:r>
            <a:r>
              <a:rPr lang="en-US" sz="1200" kern="1200" smtClean="0">
                <a:solidFill>
                  <a:schemeClr val="tx1"/>
                </a:solidFill>
                <a:effectLst/>
                <a:latin typeface="+mn-lt"/>
                <a:ea typeface="+mn-ea"/>
                <a:cs typeface="+mn-cs"/>
              </a:rPr>
              <a:t> được thực thi khi transition xảy ra.</a:t>
            </a:r>
            <a:endParaRPr lang="en-US" sz="600" smtClean="0">
              <a:latin typeface="Arial" pitchFamily="34" charset="0"/>
              <a:cs typeface="Arial" pitchFamily="34" charset="0"/>
            </a:endParaRPr>
          </a:p>
        </p:txBody>
      </p:sp>
      <p:sp>
        <p:nvSpPr>
          <p:cNvPr id="3994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E2DDF4B1-FC2E-4975-905A-08F5A4E15CB5}" type="datetime1">
              <a:rPr lang="en-US" sz="1200">
                <a:solidFill>
                  <a:schemeClr val="tx1"/>
                </a:solidFill>
              </a:rPr>
              <a:pPr eaLnBrk="1" hangingPunct="1"/>
              <a:t>8/30/2016</a:t>
            </a:fld>
            <a:endParaRPr lang="en-US" sz="1200">
              <a:solidFill>
                <a:schemeClr val="tx1"/>
              </a:solidFill>
            </a:endParaRPr>
          </a:p>
        </p:txBody>
      </p:sp>
      <p:sp>
        <p:nvSpPr>
          <p:cNvPr id="39943"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0E535AB6-7D8A-4811-B080-04D9B11B07A1}" type="slidenum">
              <a:rPr lang="en-US" sz="1200">
                <a:solidFill>
                  <a:schemeClr val="tx1"/>
                </a:solidFill>
              </a:rPr>
              <a:pPr eaLnBrk="1" hangingPunct="1"/>
              <a:t>9</a:t>
            </a:fld>
            <a:endParaRPr lang="en-US" sz="1200">
              <a:solidFill>
                <a:schemeClr val="tx1"/>
              </a:solidFill>
            </a:endParaRPr>
          </a:p>
        </p:txBody>
      </p:sp>
      <p:sp>
        <p:nvSpPr>
          <p:cNvPr id="40963" name="Rectangle 2"/>
          <p:cNvSpPr>
            <a:spLocks noRot="1" noChangeArrowheads="1" noTextEdit="1"/>
          </p:cNvSpPr>
          <p:nvPr>
            <p:ph type="sldImg"/>
          </p:nvPr>
        </p:nvSpPr>
        <p:spPr>
          <a:xfrm>
            <a:off x="1154113" y="690563"/>
            <a:ext cx="4549775" cy="3413125"/>
          </a:xfrm>
          <a:ln/>
        </p:spPr>
      </p:sp>
      <p:sp>
        <p:nvSpPr>
          <p:cNvPr id="40964" name="Rectangle 3"/>
          <p:cNvSpPr>
            <a:spLocks noGrp="1" noChangeArrowheads="1"/>
          </p:cNvSpPr>
          <p:nvPr>
            <p:ph type="body" idx="1"/>
          </p:nvPr>
        </p:nvSpPr>
        <p:spPr>
          <a:xfrm>
            <a:off x="913210" y="4341285"/>
            <a:ext cx="5031581" cy="41169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366" tIns="47183" rIns="94366" bIns="47183"/>
          <a:lstStyle/>
          <a:p>
            <a:pPr eaLnBrk="1" hangingPunct="1">
              <a:lnSpc>
                <a:spcPct val="90000"/>
              </a:lnSpc>
              <a:spcBef>
                <a:spcPct val="40000"/>
              </a:spcBef>
            </a:pPr>
            <a:endParaRPr lang="en-US" sz="600" smtClean="0">
              <a:latin typeface="Arial" pitchFamily="34" charset="0"/>
              <a:cs typeface="Arial" pitchFamily="34" charset="0"/>
            </a:endParaRPr>
          </a:p>
        </p:txBody>
      </p:sp>
      <p:sp>
        <p:nvSpPr>
          <p:cNvPr id="4096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5B5003E1-0FD1-442C-90BB-CAA78BAAD4D9}" type="datetime1">
              <a:rPr lang="en-US" sz="1200">
                <a:solidFill>
                  <a:schemeClr val="tx1"/>
                </a:solidFill>
              </a:rPr>
              <a:pPr eaLnBrk="1" hangingPunct="1"/>
              <a:t>8/30/2016</a:t>
            </a:fld>
            <a:endParaRPr lang="en-US" sz="1200">
              <a:solidFill>
                <a:schemeClr val="tx1"/>
              </a:solidFill>
            </a:endParaRPr>
          </a:p>
        </p:txBody>
      </p:sp>
      <p:sp>
        <p:nvSpPr>
          <p:cNvPr id="40967" name="Header Placeholder 9"/>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1200">
                <a:solidFill>
                  <a:schemeClr val="tx1"/>
                </a:solidFill>
              </a:rPr>
              <a:t>Software Development Environments and Tools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AE1B20-58CE-4C6C-800E-EADA3628A494}" type="datetime1">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EBF63-7591-472B-9D2D-C0557CF32E8C}"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9BE374-8A3E-45D5-8BDA-59DCAA5D6842}" type="datetime1">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EBF63-7591-472B-9D2D-C0557CF32E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756B0D-908D-49EA-B515-52038091D031}" type="datetime1">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EBF63-7591-472B-9D2D-C0557CF32E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07A9A4-39E2-4727-8937-B8AF7BCFEEED}" type="datetime1">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EBF63-7591-472B-9D2D-C0557CF32E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3D2906-8E20-4BDC-89F4-E69509D39D4E}" type="datetime1">
              <a:rPr lang="en-US" smtClean="0"/>
              <a:t>8/30/2016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EBF63-7591-472B-9D2D-C0557CF32E8C}"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5DC38B-E5FB-480F-8D3D-00C2EE3CAE6B}" type="datetime1">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EBF63-7591-472B-9D2D-C0557CF32E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671E25-2CC7-4913-9A58-CB231B7CD865}" type="datetime1">
              <a:rPr lang="en-US" smtClean="0"/>
              <a:t>8/30/2016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7EBF63-7591-472B-9D2D-C0557CF32E8C}"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49D66C-1288-4199-A70F-D74F0FF50390}" type="datetime1">
              <a:rPr lang="en-US" smtClean="0"/>
              <a:t>8/30/2016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7EBF63-7591-472B-9D2D-C0557CF32E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ACBFB2-B41F-4659-8D07-B9296DAA417A}" type="datetime1">
              <a:rPr lang="en-US" smtClean="0"/>
              <a:t>8/30/2016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7EBF63-7591-472B-9D2D-C0557CF32E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24D8FE-8E17-476B-9AC7-5668124AFDE5}" type="datetime1">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EBF63-7591-472B-9D2D-C0557CF32E8C}"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BFE066-635E-452D-885D-4C446B259A0A}" type="datetime1">
              <a:rPr lang="en-US" smtClean="0"/>
              <a:t>8/30/2016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7EBF63-7591-472B-9D2D-C0557CF32E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FC7E573-C4C0-4EEF-B8F7-680CA8A4E117}" type="datetime1">
              <a:rPr lang="en-US" smtClean="0"/>
              <a:t>8/30/2016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E7EBF63-7591-472B-9D2D-C0557CF32E8C}" type="slidenum">
              <a:rPr lang="en-US" smtClean="0"/>
              <a:t>‹#›</a:t>
            </a:fld>
            <a:endParaRPr lang="en-US"/>
          </a:p>
        </p:txBody>
      </p:sp>
      <p:sp>
        <p:nvSpPr>
          <p:cNvPr id="9" name="TextBox 8"/>
          <p:cNvSpPr txBox="1"/>
          <p:nvPr userDrawn="1"/>
        </p:nvSpPr>
        <p:spPr>
          <a:xfrm>
            <a:off x="152400" y="6565771"/>
            <a:ext cx="2209800" cy="261610"/>
          </a:xfrm>
          <a:prstGeom prst="rect">
            <a:avLst/>
          </a:prstGeom>
          <a:noFill/>
        </p:spPr>
        <p:txBody>
          <a:bodyPr wrap="square" rtlCol="0">
            <a:spAutoFit/>
          </a:bodyPr>
          <a:lstStyle/>
          <a:p>
            <a:r>
              <a:rPr lang="en-US" sz="1100" smtClean="0"/>
              <a:t>GCS-PhuongThanh</a:t>
            </a:r>
            <a:endParaRPr lang="en-US" sz="110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tutorialspoint.com/uml/uml_statechart_diagram.ht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books.google.com.vn/books?id=QhiA6vT56E4C&amp;pg=PT29&amp;dq=uml+diagram+state+pdf&amp;hl=vi&amp;sa=X&amp;ved=0ahUKEwja27bD1OjOAhVHtJQKHRoMDOUQ6AEIMDAD#v=onepage&amp;q=uml%20diagram%20state%20pdf&amp;f=false" TargetMode="External"/><Relationship Id="rId5" Type="http://schemas.openxmlformats.org/officeDocument/2006/relationships/hyperlink" Target="http://www.sts.tu-harburg.de/teaching/ws-99.00/OOA+D/StateDiagrams.pdf" TargetMode="External"/><Relationship Id="rId4" Type="http://schemas.openxmlformats.org/officeDocument/2006/relationships/hyperlink" Target="http://www.omg.org/news/meetings/workshops/presentations/eai_2001/tutorial_monday/tockey_tutorial/6-States,_Actions,_&amp;_Activities.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latin typeface="Arial" pitchFamily="34" charset="0"/>
                <a:cs typeface="Arial" pitchFamily="34" charset="0"/>
              </a:rPr>
              <a:t>STATE DIAGRAM</a:t>
            </a:r>
            <a:endParaRPr lang="en-US">
              <a:latin typeface="Arial" pitchFamily="34" charset="0"/>
              <a:cs typeface="Arial" pitchFamily="34" charset="0"/>
            </a:endParaRPr>
          </a:p>
        </p:txBody>
      </p:sp>
      <p:sp>
        <p:nvSpPr>
          <p:cNvPr id="3" name="Subtitle 2"/>
          <p:cNvSpPr>
            <a:spLocks noGrp="1"/>
          </p:cNvSpPr>
          <p:nvPr>
            <p:ph type="subTitle" idx="1"/>
          </p:nvPr>
        </p:nvSpPr>
        <p:spPr>
          <a:xfrm>
            <a:off x="5562600" y="3505183"/>
            <a:ext cx="2743200" cy="457234"/>
          </a:xfrm>
        </p:spPr>
        <p:txBody>
          <a:bodyPr>
            <a:normAutofit fontScale="92500"/>
          </a:bodyPr>
          <a:lstStyle/>
          <a:p>
            <a:r>
              <a:rPr lang="en-US" sz="2400" b="1" err="1" smtClean="0">
                <a:solidFill>
                  <a:srgbClr val="0070C0"/>
                </a:solidFill>
                <a:latin typeface="Arial" pitchFamily="34" charset="0"/>
                <a:cs typeface="Arial" pitchFamily="34" charset="0"/>
              </a:rPr>
              <a:t>Lê</a:t>
            </a:r>
            <a:r>
              <a:rPr lang="en-US" sz="2400" b="1" smtClean="0">
                <a:solidFill>
                  <a:srgbClr val="0070C0"/>
                </a:solidFill>
                <a:latin typeface="Arial" pitchFamily="34" charset="0"/>
                <a:cs typeface="Arial" pitchFamily="34" charset="0"/>
              </a:rPr>
              <a:t> </a:t>
            </a:r>
            <a:r>
              <a:rPr lang="en-US" sz="2400" b="1" err="1" smtClean="0">
                <a:solidFill>
                  <a:srgbClr val="0070C0"/>
                </a:solidFill>
                <a:latin typeface="Arial" pitchFamily="34" charset="0"/>
                <a:cs typeface="Arial" pitchFamily="34" charset="0"/>
              </a:rPr>
              <a:t>Phương</a:t>
            </a:r>
            <a:r>
              <a:rPr lang="en-US" sz="2400" b="1" smtClean="0">
                <a:solidFill>
                  <a:srgbClr val="0070C0"/>
                </a:solidFill>
                <a:latin typeface="Arial" pitchFamily="34" charset="0"/>
                <a:cs typeface="Arial" pitchFamily="34" charset="0"/>
              </a:rPr>
              <a:t> </a:t>
            </a:r>
            <a:r>
              <a:rPr lang="en-US" sz="2400" b="1" err="1" smtClean="0">
                <a:solidFill>
                  <a:srgbClr val="0070C0"/>
                </a:solidFill>
                <a:latin typeface="Arial" pitchFamily="34" charset="0"/>
                <a:cs typeface="Arial" pitchFamily="34" charset="0"/>
              </a:rPr>
              <a:t>Thanh</a:t>
            </a:r>
            <a:endParaRPr lang="en-US" sz="2400" b="1">
              <a:solidFill>
                <a:srgbClr val="0070C0"/>
              </a:solidFill>
              <a:latin typeface="Arial" pitchFamily="34" charset="0"/>
              <a:cs typeface="Arial" pitchFamily="34" charset="0"/>
            </a:endParaRPr>
          </a:p>
        </p:txBody>
      </p:sp>
      <p:sp>
        <p:nvSpPr>
          <p:cNvPr id="5" name="Date Placeholder 4"/>
          <p:cNvSpPr>
            <a:spLocks noGrp="1"/>
          </p:cNvSpPr>
          <p:nvPr>
            <p:ph type="dt" sz="half" idx="10"/>
          </p:nvPr>
        </p:nvSpPr>
        <p:spPr/>
        <p:txBody>
          <a:bodyPr/>
          <a:lstStyle/>
          <a:p>
            <a:fld id="{63CAAC1C-94E8-4073-816E-A8EBA5F39A16}" type="datetime1">
              <a:rPr lang="en-US" smtClean="0">
                <a:solidFill>
                  <a:schemeClr val="accent6">
                    <a:lumMod val="40000"/>
                    <a:lumOff val="60000"/>
                  </a:schemeClr>
                </a:solidFill>
              </a:rPr>
              <a:t>8/30/2016</a:t>
            </a:fld>
            <a:endParaRPr lang="en-US">
              <a:solidFill>
                <a:schemeClr val="accent6">
                  <a:lumMod val="40000"/>
                  <a:lumOff val="60000"/>
                </a:schemeClr>
              </a:solidFill>
            </a:endParaRPr>
          </a:p>
        </p:txBody>
      </p:sp>
      <p:sp>
        <p:nvSpPr>
          <p:cNvPr id="6" name="Slide Number Placeholder 5"/>
          <p:cNvSpPr>
            <a:spLocks noGrp="1"/>
          </p:cNvSpPr>
          <p:nvPr>
            <p:ph type="sldNum" sz="quarter" idx="12"/>
          </p:nvPr>
        </p:nvSpPr>
        <p:spPr/>
        <p:txBody>
          <a:bodyPr/>
          <a:lstStyle/>
          <a:p>
            <a:fld id="{8E7EBF63-7591-472B-9D2D-C0557CF32E8C}" type="slidenum">
              <a:rPr lang="en-US" smtClean="0"/>
              <a:t>1</a:t>
            </a:fld>
            <a:endParaRPr lang="en-US"/>
          </a:p>
        </p:txBody>
      </p:sp>
      <p:sp>
        <p:nvSpPr>
          <p:cNvPr id="4" name="Rectangle 3"/>
          <p:cNvSpPr/>
          <p:nvPr/>
        </p:nvSpPr>
        <p:spPr>
          <a:xfrm>
            <a:off x="2743200" y="533400"/>
            <a:ext cx="3903633" cy="369332"/>
          </a:xfrm>
          <a:prstGeom prst="rect">
            <a:avLst/>
          </a:prstGeom>
        </p:spPr>
        <p:txBody>
          <a:bodyPr wrap="none">
            <a:spAutoFit/>
          </a:bodyPr>
          <a:lstStyle/>
          <a:p>
            <a:r>
              <a:rPr lang="en-US" b="1" smtClean="0">
                <a:solidFill>
                  <a:schemeClr val="accent5">
                    <a:lumMod val="75000"/>
                  </a:schemeClr>
                </a:solidFill>
              </a:rPr>
              <a:t>Unified Modeling Language - UML</a:t>
            </a:r>
            <a:endParaRPr lang="en-US">
              <a:solidFill>
                <a:schemeClr val="accent5">
                  <a:lumMod val="75000"/>
                </a:schemeClr>
              </a:solidFill>
            </a:endParaRPr>
          </a:p>
        </p:txBody>
      </p:sp>
      <p:pic>
        <p:nvPicPr>
          <p:cNvPr id="1028" name="Picture 4" descr="Kết quả hình ảnh cho um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886200"/>
            <a:ext cx="2942416" cy="2091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066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smtClean="0"/>
              <a:t>Transition variations</a:t>
            </a:r>
          </a:p>
        </p:txBody>
      </p:sp>
      <p:sp>
        <p:nvSpPr>
          <p:cNvPr id="14341" name="Rectangle 3"/>
          <p:cNvSpPr>
            <a:spLocks noGrp="1" noChangeArrowheads="1"/>
          </p:cNvSpPr>
          <p:nvPr>
            <p:ph idx="1"/>
          </p:nvPr>
        </p:nvSpPr>
        <p:spPr>
          <a:xfrm>
            <a:off x="152402" y="1524000"/>
            <a:ext cx="8805863" cy="4495800"/>
          </a:xfrm>
        </p:spPr>
        <p:txBody>
          <a:bodyPr/>
          <a:lstStyle/>
          <a:p>
            <a:pPr eaLnBrk="1" hangingPunct="1">
              <a:lnSpc>
                <a:spcPct val="90000"/>
              </a:lnSpc>
            </a:pPr>
            <a:r>
              <a:rPr lang="en-US" smtClean="0"/>
              <a:t>With a trigger name only  </a:t>
            </a:r>
          </a:p>
        </p:txBody>
      </p:sp>
      <p:sp>
        <p:nvSpPr>
          <p:cNvPr id="14339"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579C926F-B242-4954-835D-A63D36F39974}" type="datetime1">
              <a:rPr lang="en-US" sz="1600" smtClean="0">
                <a:solidFill>
                  <a:srgbClr val="FF6600"/>
                </a:solidFill>
              </a:rPr>
              <a:t>8/30/2016</a:t>
            </a:fld>
            <a:endParaRPr lang="en-US" sz="1600">
              <a:solidFill>
                <a:srgbClr val="FF6600"/>
              </a:solidFill>
            </a:endParaRPr>
          </a:p>
        </p:txBody>
      </p:sp>
      <p:sp>
        <p:nvSpPr>
          <p:cNvPr id="1433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44D4D068-1FB6-447E-BD58-4593E9205765}" type="slidenum">
              <a:rPr lang="en-US" sz="2400">
                <a:solidFill>
                  <a:srgbClr val="FF6600"/>
                </a:solidFill>
                <a:latin typeface="Arial Black" pitchFamily="34" charset="0"/>
              </a:rPr>
              <a:pPr eaLnBrk="1" hangingPunct="1"/>
              <a:t>10</a:t>
            </a:fld>
            <a:endParaRPr lang="en-US" sz="2400">
              <a:solidFill>
                <a:srgbClr val="FF6600"/>
              </a:solidFill>
              <a:latin typeface="Arial Black" pitchFamily="34" charset="0"/>
            </a:endParaRPr>
          </a:p>
        </p:txBody>
      </p:sp>
      <p:pic>
        <p:nvPicPr>
          <p:cNvPr id="14342" name="Picture 4"/>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4349" y="2684464"/>
            <a:ext cx="7410451"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Oval 5"/>
          <p:cNvSpPr>
            <a:spLocks noChangeArrowheads="1"/>
          </p:cNvSpPr>
          <p:nvPr/>
        </p:nvSpPr>
        <p:spPr bwMode="auto">
          <a:xfrm>
            <a:off x="4114800" y="2394514"/>
            <a:ext cx="1828800" cy="1078374"/>
          </a:xfrm>
          <a:prstGeom prst="ellipse">
            <a:avLst/>
          </a:prstGeom>
          <a:noFill/>
          <a:ln w="5715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square" lIns="90488" tIns="44450" rIns="90488" bIns="44450" anchor="ctr">
            <a:spAutoFit/>
          </a:bodyPr>
          <a:lstStyle/>
          <a:p>
            <a:endParaRPr lang="en-US"/>
          </a:p>
        </p:txBody>
      </p:sp>
    </p:spTree>
    <p:extLst>
      <p:ext uri="{BB962C8B-B14F-4D97-AF65-F5344CB8AC3E}">
        <p14:creationId xmlns:p14="http://schemas.microsoft.com/office/powerpoint/2010/main" val="2846973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smtClean="0"/>
              <a:t>Transition variations</a:t>
            </a:r>
          </a:p>
        </p:txBody>
      </p:sp>
      <p:sp>
        <p:nvSpPr>
          <p:cNvPr id="15365" name="Rectangle 3"/>
          <p:cNvSpPr>
            <a:spLocks noGrp="1" noChangeArrowheads="1"/>
          </p:cNvSpPr>
          <p:nvPr>
            <p:ph idx="1"/>
          </p:nvPr>
        </p:nvSpPr>
        <p:spPr>
          <a:xfrm>
            <a:off x="152402" y="1676400"/>
            <a:ext cx="8805863" cy="4343400"/>
          </a:xfrm>
        </p:spPr>
        <p:txBody>
          <a:bodyPr/>
          <a:lstStyle/>
          <a:p>
            <a:pPr eaLnBrk="1" hangingPunct="1">
              <a:lnSpc>
                <a:spcPct val="90000"/>
              </a:lnSpc>
            </a:pPr>
            <a:r>
              <a:rPr lang="en-US" smtClean="0"/>
              <a:t>With a trigger name and a guard condition. A guard will block a transition if it evaluates to false  </a:t>
            </a:r>
          </a:p>
        </p:txBody>
      </p:sp>
      <p:sp>
        <p:nvSpPr>
          <p:cNvPr id="15363"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EA92F65F-1752-433F-9105-291954DCD9D4}" type="datetime1">
              <a:rPr lang="en-US" sz="1600" smtClean="0">
                <a:solidFill>
                  <a:srgbClr val="FF6600"/>
                </a:solidFill>
              </a:rPr>
              <a:t>8/30/2016</a:t>
            </a:fld>
            <a:endParaRPr lang="en-US" sz="1600">
              <a:solidFill>
                <a:srgbClr val="FF6600"/>
              </a:solidFill>
            </a:endParaRPr>
          </a:p>
        </p:txBody>
      </p:sp>
      <p:sp>
        <p:nvSpPr>
          <p:cNvPr id="1536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A030B2F1-575C-4D4C-AAC1-1E463ED8D157}" type="slidenum">
              <a:rPr lang="en-US" sz="2400">
                <a:solidFill>
                  <a:srgbClr val="FF6600"/>
                </a:solidFill>
                <a:latin typeface="Arial Black" pitchFamily="34" charset="0"/>
              </a:rPr>
              <a:pPr eaLnBrk="1" hangingPunct="1"/>
              <a:t>11</a:t>
            </a:fld>
            <a:endParaRPr lang="en-US" sz="2400">
              <a:solidFill>
                <a:srgbClr val="FF6600"/>
              </a:solidFill>
              <a:latin typeface="Arial Black" pitchFamily="34" charset="0"/>
            </a:endParaRPr>
          </a:p>
        </p:txBody>
      </p:sp>
      <p:pic>
        <p:nvPicPr>
          <p:cNvPr id="15366" name="Picture 4"/>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4349" y="2684464"/>
            <a:ext cx="7410451"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Oval 5"/>
          <p:cNvSpPr>
            <a:spLocks noChangeArrowheads="1"/>
          </p:cNvSpPr>
          <p:nvPr/>
        </p:nvSpPr>
        <p:spPr bwMode="auto">
          <a:xfrm>
            <a:off x="3886201" y="3766114"/>
            <a:ext cx="2438400" cy="1078374"/>
          </a:xfrm>
          <a:prstGeom prst="ellipse">
            <a:avLst/>
          </a:prstGeom>
          <a:noFill/>
          <a:ln w="5715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square" lIns="90488" tIns="44450" rIns="90488" bIns="44450" anchor="ctr">
            <a:spAutoFit/>
          </a:bodyPr>
          <a:lstStyle/>
          <a:p>
            <a:endParaRPr lang="en-US"/>
          </a:p>
        </p:txBody>
      </p:sp>
    </p:spTree>
    <p:extLst>
      <p:ext uri="{BB962C8B-B14F-4D97-AF65-F5344CB8AC3E}">
        <p14:creationId xmlns:p14="http://schemas.microsoft.com/office/powerpoint/2010/main" val="2770623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pPr eaLnBrk="1" hangingPunct="1"/>
            <a:r>
              <a:rPr lang="en-US" smtClean="0"/>
              <a:t>Transition variations</a:t>
            </a:r>
          </a:p>
        </p:txBody>
      </p:sp>
      <p:sp>
        <p:nvSpPr>
          <p:cNvPr id="16389" name="Rectangle 3"/>
          <p:cNvSpPr>
            <a:spLocks noGrp="1" noChangeArrowheads="1"/>
          </p:cNvSpPr>
          <p:nvPr>
            <p:ph idx="1"/>
          </p:nvPr>
        </p:nvSpPr>
        <p:spPr>
          <a:xfrm>
            <a:off x="152402" y="1600200"/>
            <a:ext cx="8805863" cy="4419600"/>
          </a:xfrm>
        </p:spPr>
        <p:txBody>
          <a:bodyPr/>
          <a:lstStyle/>
          <a:p>
            <a:pPr eaLnBrk="1" hangingPunct="1">
              <a:lnSpc>
                <a:spcPct val="90000"/>
              </a:lnSpc>
            </a:pPr>
            <a:r>
              <a:rPr lang="en-US" smtClean="0"/>
              <a:t>No trigger name: the transition is caused by the completion of the internal behavior. </a:t>
            </a:r>
          </a:p>
        </p:txBody>
      </p:sp>
      <p:sp>
        <p:nvSpPr>
          <p:cNvPr id="16387"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C94D1961-15A2-4055-9839-A44D2100ADD7}" type="datetime1">
              <a:rPr lang="en-US" sz="1600" smtClean="0">
                <a:solidFill>
                  <a:srgbClr val="FF6600"/>
                </a:solidFill>
              </a:rPr>
              <a:t>8/30/2016</a:t>
            </a:fld>
            <a:endParaRPr lang="en-US" sz="1600">
              <a:solidFill>
                <a:srgbClr val="FF6600"/>
              </a:solidFill>
            </a:endParaRPr>
          </a:p>
        </p:txBody>
      </p:sp>
      <p:sp>
        <p:nvSpPr>
          <p:cNvPr id="1638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3A013A42-A195-4CDC-91F0-399CBE36DFC3}" type="slidenum">
              <a:rPr lang="en-US" sz="2400">
                <a:solidFill>
                  <a:srgbClr val="FF6600"/>
                </a:solidFill>
                <a:latin typeface="Arial Black" pitchFamily="34" charset="0"/>
              </a:rPr>
              <a:pPr eaLnBrk="1" hangingPunct="1"/>
              <a:t>12</a:t>
            </a:fld>
            <a:endParaRPr lang="en-US" sz="2400">
              <a:solidFill>
                <a:srgbClr val="FF6600"/>
              </a:solidFill>
              <a:latin typeface="Arial Black" pitchFamily="34" charset="0"/>
            </a:endParaRPr>
          </a:p>
        </p:txBody>
      </p:sp>
      <p:pic>
        <p:nvPicPr>
          <p:cNvPr id="16390" name="Picture 4"/>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4349" y="2684464"/>
            <a:ext cx="7410451"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Oval 5"/>
          <p:cNvSpPr>
            <a:spLocks noChangeArrowheads="1"/>
          </p:cNvSpPr>
          <p:nvPr/>
        </p:nvSpPr>
        <p:spPr bwMode="auto">
          <a:xfrm>
            <a:off x="4114801" y="3156514"/>
            <a:ext cx="1752600" cy="1078374"/>
          </a:xfrm>
          <a:prstGeom prst="ellipse">
            <a:avLst/>
          </a:prstGeom>
          <a:noFill/>
          <a:ln w="5715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square" lIns="90488" tIns="44450" rIns="90488" bIns="44450" anchor="ctr">
            <a:spAutoFit/>
          </a:bodyPr>
          <a:lstStyle/>
          <a:p>
            <a:endParaRPr lang="en-US"/>
          </a:p>
        </p:txBody>
      </p:sp>
    </p:spTree>
    <p:extLst>
      <p:ext uri="{BB962C8B-B14F-4D97-AF65-F5344CB8AC3E}">
        <p14:creationId xmlns:p14="http://schemas.microsoft.com/office/powerpoint/2010/main" val="1440038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smtClean="0"/>
              <a:t>Transition variations</a:t>
            </a:r>
          </a:p>
        </p:txBody>
      </p:sp>
      <p:sp>
        <p:nvSpPr>
          <p:cNvPr id="17413" name="Rectangle 3"/>
          <p:cNvSpPr>
            <a:spLocks noGrp="1" noChangeArrowheads="1"/>
          </p:cNvSpPr>
          <p:nvPr>
            <p:ph idx="1"/>
          </p:nvPr>
        </p:nvSpPr>
        <p:spPr>
          <a:xfrm>
            <a:off x="152402" y="1676400"/>
            <a:ext cx="8805863" cy="4343400"/>
          </a:xfrm>
        </p:spPr>
        <p:txBody>
          <a:bodyPr/>
          <a:lstStyle/>
          <a:p>
            <a:pPr eaLnBrk="1" hangingPunct="1">
              <a:lnSpc>
                <a:spcPct val="90000"/>
              </a:lnSpc>
            </a:pPr>
            <a:r>
              <a:rPr lang="en-US" smtClean="0"/>
              <a:t>Guards are used to model choices between paths </a:t>
            </a:r>
          </a:p>
        </p:txBody>
      </p:sp>
      <p:sp>
        <p:nvSpPr>
          <p:cNvPr id="17411"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26CEA368-6215-44BF-A7EE-A1F4820D834A}" type="datetime1">
              <a:rPr lang="en-US" sz="1600" smtClean="0">
                <a:solidFill>
                  <a:srgbClr val="FF6600"/>
                </a:solidFill>
              </a:rPr>
              <a:t>8/30/2016</a:t>
            </a:fld>
            <a:endParaRPr lang="en-US" sz="1600">
              <a:solidFill>
                <a:srgbClr val="FF6600"/>
              </a:solidFill>
            </a:endParaRPr>
          </a:p>
        </p:txBody>
      </p:sp>
      <p:sp>
        <p:nvSpPr>
          <p:cNvPr id="174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B5B14F13-8DD0-4BD0-A673-6E73F4C475EA}" type="slidenum">
              <a:rPr lang="en-US" sz="2400">
                <a:solidFill>
                  <a:srgbClr val="FF6600"/>
                </a:solidFill>
                <a:latin typeface="Arial Black" pitchFamily="34" charset="0"/>
              </a:rPr>
              <a:pPr eaLnBrk="1" hangingPunct="1"/>
              <a:t>13</a:t>
            </a:fld>
            <a:endParaRPr lang="en-US" sz="2400">
              <a:solidFill>
                <a:srgbClr val="FF6600"/>
              </a:solidFill>
              <a:latin typeface="Arial Black" pitchFamily="34" charset="0"/>
            </a:endParaRPr>
          </a:p>
        </p:txBody>
      </p:sp>
      <p:pic>
        <p:nvPicPr>
          <p:cNvPr id="17414" name="Picture 4"/>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14348" y="2684463"/>
            <a:ext cx="7410451"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Oval 5"/>
          <p:cNvSpPr>
            <a:spLocks noChangeArrowheads="1"/>
          </p:cNvSpPr>
          <p:nvPr/>
        </p:nvSpPr>
        <p:spPr bwMode="auto">
          <a:xfrm>
            <a:off x="4219574" y="3217764"/>
            <a:ext cx="1876426" cy="1078374"/>
          </a:xfrm>
          <a:prstGeom prst="ellipse">
            <a:avLst/>
          </a:prstGeom>
          <a:noFill/>
          <a:ln w="5715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square" lIns="90488" tIns="44450" rIns="90488" bIns="44450" anchor="ctr">
            <a:spAutoFit/>
          </a:bodyPr>
          <a:lstStyle/>
          <a:p>
            <a:endParaRPr lang="en-US"/>
          </a:p>
        </p:txBody>
      </p:sp>
      <p:sp>
        <p:nvSpPr>
          <p:cNvPr id="17416" name="Oval 6"/>
          <p:cNvSpPr>
            <a:spLocks noChangeArrowheads="1"/>
          </p:cNvSpPr>
          <p:nvPr/>
        </p:nvSpPr>
        <p:spPr bwMode="auto">
          <a:xfrm>
            <a:off x="381001" y="2394514"/>
            <a:ext cx="2438400" cy="1078374"/>
          </a:xfrm>
          <a:prstGeom prst="ellipse">
            <a:avLst/>
          </a:prstGeom>
          <a:noFill/>
          <a:ln w="5715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square" lIns="90488" tIns="44450" rIns="90488" bIns="44450" anchor="ctr">
            <a:spAutoFit/>
          </a:bodyPr>
          <a:lstStyle/>
          <a:p>
            <a:endParaRPr lang="en-US"/>
          </a:p>
        </p:txBody>
      </p:sp>
    </p:spTree>
    <p:extLst>
      <p:ext uri="{BB962C8B-B14F-4D97-AF65-F5344CB8AC3E}">
        <p14:creationId xmlns:p14="http://schemas.microsoft.com/office/powerpoint/2010/main" val="3837492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smtClean="0"/>
              <a:t>Internal behavior</a:t>
            </a:r>
          </a:p>
        </p:txBody>
      </p:sp>
      <p:sp>
        <p:nvSpPr>
          <p:cNvPr id="18437" name="Rectangle 3"/>
          <p:cNvSpPr>
            <a:spLocks noGrp="1" noChangeArrowheads="1"/>
          </p:cNvSpPr>
          <p:nvPr>
            <p:ph idx="1"/>
          </p:nvPr>
        </p:nvSpPr>
        <p:spPr>
          <a:xfrm>
            <a:off x="152402" y="1676400"/>
            <a:ext cx="8805863" cy="4343400"/>
          </a:xfrm>
        </p:spPr>
        <p:txBody>
          <a:bodyPr/>
          <a:lstStyle/>
          <a:p>
            <a:pPr eaLnBrk="1" hangingPunct="1">
              <a:lnSpc>
                <a:spcPct val="90000"/>
              </a:lnSpc>
            </a:pPr>
            <a:r>
              <a:rPr lang="en-US" smtClean="0"/>
              <a:t>Is any behavior that happens while the object is in a state.</a:t>
            </a:r>
          </a:p>
          <a:p>
            <a:pPr eaLnBrk="1" hangingPunct="1">
              <a:lnSpc>
                <a:spcPct val="90000"/>
              </a:lnSpc>
            </a:pPr>
            <a:r>
              <a:rPr lang="en-US" smtClean="0"/>
              <a:t>Has the form of </a:t>
            </a:r>
            <a:r>
              <a:rPr lang="en-US" smtClean="0">
                <a:solidFill>
                  <a:schemeClr val="folHlink"/>
                </a:solidFill>
              </a:rPr>
              <a:t>label / behavior</a:t>
            </a:r>
          </a:p>
          <a:p>
            <a:pPr eaLnBrk="1" hangingPunct="1">
              <a:lnSpc>
                <a:spcPct val="90000"/>
              </a:lnSpc>
            </a:pPr>
            <a:r>
              <a:rPr lang="en-US" smtClean="0"/>
              <a:t>Label can be </a:t>
            </a:r>
            <a:r>
              <a:rPr lang="en-US" smtClean="0">
                <a:solidFill>
                  <a:schemeClr val="folHlink"/>
                </a:solidFill>
              </a:rPr>
              <a:t>do</a:t>
            </a:r>
            <a:r>
              <a:rPr lang="en-US" smtClean="0"/>
              <a:t>, </a:t>
            </a:r>
            <a:r>
              <a:rPr lang="en-US" smtClean="0">
                <a:solidFill>
                  <a:schemeClr val="folHlink"/>
                </a:solidFill>
              </a:rPr>
              <a:t>entry</a:t>
            </a:r>
            <a:r>
              <a:rPr lang="en-US" smtClean="0"/>
              <a:t> or </a:t>
            </a:r>
            <a:r>
              <a:rPr lang="en-US" smtClean="0">
                <a:solidFill>
                  <a:schemeClr val="folHlink"/>
                </a:solidFill>
              </a:rPr>
              <a:t>exit</a:t>
            </a:r>
          </a:p>
        </p:txBody>
      </p:sp>
      <p:sp>
        <p:nvSpPr>
          <p:cNvPr id="18435"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2B70CE93-8D96-4B11-8A8F-92A23685456B}" type="datetime1">
              <a:rPr lang="en-US" sz="1600" smtClean="0">
                <a:solidFill>
                  <a:srgbClr val="FF6600"/>
                </a:solidFill>
              </a:rPr>
              <a:t>8/30/2016</a:t>
            </a:fld>
            <a:endParaRPr lang="en-US" sz="1600">
              <a:solidFill>
                <a:srgbClr val="FF6600"/>
              </a:solidFill>
            </a:endParaRPr>
          </a:p>
        </p:txBody>
      </p:sp>
      <p:sp>
        <p:nvSpPr>
          <p:cNvPr id="1843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EB3D07C7-85D4-47CE-AFF1-211D84E87E5E}" type="slidenum">
              <a:rPr lang="en-US" sz="2400">
                <a:solidFill>
                  <a:srgbClr val="FF6600"/>
                </a:solidFill>
                <a:latin typeface="Arial Black" pitchFamily="34" charset="0"/>
              </a:rPr>
              <a:pPr eaLnBrk="1" hangingPunct="1"/>
              <a:t>14</a:t>
            </a:fld>
            <a:endParaRPr lang="en-US" sz="2400">
              <a:solidFill>
                <a:srgbClr val="FF6600"/>
              </a:solidFill>
              <a:latin typeface="Arial Black" pitchFamily="34" charset="0"/>
            </a:endParaRPr>
          </a:p>
        </p:txBody>
      </p:sp>
      <p:pic>
        <p:nvPicPr>
          <p:cNvPr id="18438" name="Picture 7"/>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85738" y="3810000"/>
            <a:ext cx="6748463" cy="190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5316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smtClean="0"/>
              <a:t>Internal transition</a:t>
            </a:r>
          </a:p>
        </p:txBody>
      </p:sp>
      <p:sp>
        <p:nvSpPr>
          <p:cNvPr id="19461" name="Rectangle 3"/>
          <p:cNvSpPr>
            <a:spLocks noGrp="1" noChangeArrowheads="1"/>
          </p:cNvSpPr>
          <p:nvPr>
            <p:ph idx="1"/>
          </p:nvPr>
        </p:nvSpPr>
        <p:spPr>
          <a:xfrm>
            <a:off x="152402" y="1676400"/>
            <a:ext cx="8805863" cy="4343400"/>
          </a:xfrm>
        </p:spPr>
        <p:txBody>
          <a:bodyPr/>
          <a:lstStyle/>
          <a:p>
            <a:pPr eaLnBrk="1" hangingPunct="1">
              <a:lnSpc>
                <a:spcPct val="90000"/>
              </a:lnSpc>
            </a:pPr>
            <a:r>
              <a:rPr lang="en-US" smtClean="0"/>
              <a:t>Is a transition that </a:t>
            </a:r>
            <a:r>
              <a:rPr lang="en-US" smtClean="0">
                <a:solidFill>
                  <a:schemeClr val="folHlink"/>
                </a:solidFill>
              </a:rPr>
              <a:t>causes a reaction within a state</a:t>
            </a:r>
            <a:r>
              <a:rPr lang="en-US" smtClean="0"/>
              <a:t>, but doesn't cause the object to change states.</a:t>
            </a:r>
          </a:p>
          <a:p>
            <a:pPr eaLnBrk="1" hangingPunct="1">
              <a:lnSpc>
                <a:spcPct val="90000"/>
              </a:lnSpc>
            </a:pPr>
            <a:r>
              <a:rPr lang="en-US" smtClean="0"/>
              <a:t>Different from self transition in that there are </a:t>
            </a:r>
            <a:r>
              <a:rPr lang="en-US" smtClean="0">
                <a:solidFill>
                  <a:schemeClr val="folHlink"/>
                </a:solidFill>
              </a:rPr>
              <a:t>no entry and exit behavior</a:t>
            </a:r>
            <a:r>
              <a:rPr lang="en-US" smtClean="0"/>
              <a:t>.</a:t>
            </a:r>
          </a:p>
        </p:txBody>
      </p:sp>
      <p:sp>
        <p:nvSpPr>
          <p:cNvPr id="19459"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C96B3768-B744-4D4A-B863-DB1D6E515075}" type="datetime1">
              <a:rPr lang="en-US" sz="1600" smtClean="0">
                <a:solidFill>
                  <a:srgbClr val="FF6600"/>
                </a:solidFill>
              </a:rPr>
              <a:t>8/30/2016</a:t>
            </a:fld>
            <a:endParaRPr lang="en-US" sz="1600">
              <a:solidFill>
                <a:srgbClr val="FF6600"/>
              </a:solidFill>
            </a:endParaRPr>
          </a:p>
        </p:txBody>
      </p:sp>
      <p:sp>
        <p:nvSpPr>
          <p:cNvPr id="1945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A11CBFF0-A46E-4885-BD3C-4EC58E338282}" type="slidenum">
              <a:rPr lang="en-US" sz="2400">
                <a:solidFill>
                  <a:srgbClr val="FF6600"/>
                </a:solidFill>
                <a:latin typeface="Arial Black" pitchFamily="34" charset="0"/>
              </a:rPr>
              <a:pPr eaLnBrk="1" hangingPunct="1"/>
              <a:t>15</a:t>
            </a:fld>
            <a:endParaRPr lang="en-US" sz="2400">
              <a:solidFill>
                <a:srgbClr val="FF6600"/>
              </a:solidFill>
              <a:latin typeface="Arial Black" pitchFamily="34" charset="0"/>
            </a:endParaRPr>
          </a:p>
        </p:txBody>
      </p:sp>
      <p:pic>
        <p:nvPicPr>
          <p:cNvPr id="28673" name="Picture 1" descr="Capture_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505200"/>
            <a:ext cx="291245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127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smtClean="0"/>
              <a:t>Composite states</a:t>
            </a:r>
          </a:p>
        </p:txBody>
      </p:sp>
      <p:sp>
        <p:nvSpPr>
          <p:cNvPr id="20485" name="Rectangle 3"/>
          <p:cNvSpPr>
            <a:spLocks noGrp="1" noChangeArrowheads="1"/>
          </p:cNvSpPr>
          <p:nvPr>
            <p:ph idx="1"/>
          </p:nvPr>
        </p:nvSpPr>
        <p:spPr>
          <a:xfrm>
            <a:off x="152402" y="1600200"/>
            <a:ext cx="8805863" cy="4419600"/>
          </a:xfrm>
        </p:spPr>
        <p:txBody>
          <a:bodyPr/>
          <a:lstStyle/>
          <a:p>
            <a:pPr eaLnBrk="1" hangingPunct="1">
              <a:lnSpc>
                <a:spcPct val="90000"/>
              </a:lnSpc>
            </a:pPr>
            <a:r>
              <a:rPr lang="en-US" smtClean="0"/>
              <a:t>UML allows </a:t>
            </a:r>
            <a:r>
              <a:rPr lang="en-US" smtClean="0">
                <a:solidFill>
                  <a:schemeClr val="folHlink"/>
                </a:solidFill>
              </a:rPr>
              <a:t>concurrent states </a:t>
            </a:r>
            <a:r>
              <a:rPr lang="en-US" smtClean="0"/>
              <a:t>- being in multiple states at the same time.</a:t>
            </a:r>
          </a:p>
          <a:p>
            <a:pPr eaLnBrk="1" hangingPunct="1">
              <a:lnSpc>
                <a:spcPct val="90000"/>
              </a:lnSpc>
            </a:pPr>
            <a:r>
              <a:rPr lang="en-US" smtClean="0">
                <a:solidFill>
                  <a:schemeClr val="folHlink"/>
                </a:solidFill>
              </a:rPr>
              <a:t>Composite states</a:t>
            </a:r>
            <a:r>
              <a:rPr lang="en-US" smtClean="0"/>
              <a:t> enable modeling this situation.</a:t>
            </a:r>
          </a:p>
          <a:p>
            <a:pPr eaLnBrk="1" hangingPunct="1">
              <a:lnSpc>
                <a:spcPct val="90000"/>
              </a:lnSpc>
            </a:pPr>
            <a:r>
              <a:rPr lang="en-US" smtClean="0"/>
              <a:t>A composite state is a state that </a:t>
            </a:r>
            <a:r>
              <a:rPr lang="en-US" smtClean="0">
                <a:solidFill>
                  <a:schemeClr val="folHlink"/>
                </a:solidFill>
              </a:rPr>
              <a:t>contains one or more state diagrams</a:t>
            </a:r>
            <a:r>
              <a:rPr lang="en-US" smtClean="0"/>
              <a:t>.</a:t>
            </a:r>
          </a:p>
          <a:p>
            <a:pPr eaLnBrk="1" hangingPunct="1">
              <a:lnSpc>
                <a:spcPct val="90000"/>
              </a:lnSpc>
            </a:pPr>
            <a:r>
              <a:rPr lang="en-US" smtClean="0"/>
              <a:t>Each diagram belongs to a </a:t>
            </a:r>
            <a:r>
              <a:rPr lang="en-US" i="1" smtClean="0">
                <a:solidFill>
                  <a:schemeClr val="folHlink"/>
                </a:solidFill>
              </a:rPr>
              <a:t>region</a:t>
            </a:r>
            <a:r>
              <a:rPr lang="en-US" smtClean="0"/>
              <a:t>, and regions are divided by a dotted line.</a:t>
            </a:r>
          </a:p>
        </p:txBody>
      </p:sp>
      <p:sp>
        <p:nvSpPr>
          <p:cNvPr id="20483"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5C1DE664-7317-40A0-B6A0-C1245909FB89}" type="datetime1">
              <a:rPr lang="en-US" sz="1600" smtClean="0">
                <a:solidFill>
                  <a:srgbClr val="FF6600"/>
                </a:solidFill>
              </a:rPr>
              <a:t>8/30/2016</a:t>
            </a:fld>
            <a:endParaRPr lang="en-US" sz="1600">
              <a:solidFill>
                <a:srgbClr val="FF6600"/>
              </a:solidFill>
            </a:endParaRPr>
          </a:p>
        </p:txBody>
      </p:sp>
      <p:sp>
        <p:nvSpPr>
          <p:cNvPr id="2048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638B505B-DFD4-4CDF-B6F7-48B4FD04110A}" type="slidenum">
              <a:rPr lang="en-US" sz="2400">
                <a:solidFill>
                  <a:srgbClr val="FF6600"/>
                </a:solidFill>
                <a:latin typeface="Arial Black" pitchFamily="34" charset="0"/>
              </a:rPr>
              <a:pPr eaLnBrk="1" hangingPunct="1"/>
              <a:t>16</a:t>
            </a:fld>
            <a:endParaRPr lang="en-US" sz="2400">
              <a:solidFill>
                <a:srgbClr val="FF6600"/>
              </a:solidFill>
              <a:latin typeface="Arial Black" pitchFamily="34" charset="0"/>
            </a:endParaRPr>
          </a:p>
        </p:txBody>
      </p:sp>
    </p:spTree>
    <p:extLst>
      <p:ext uri="{BB962C8B-B14F-4D97-AF65-F5344CB8AC3E}">
        <p14:creationId xmlns:p14="http://schemas.microsoft.com/office/powerpoint/2010/main" val="1991961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smtClean="0"/>
              <a:t>Composite states</a:t>
            </a:r>
          </a:p>
        </p:txBody>
      </p:sp>
      <p:sp>
        <p:nvSpPr>
          <p:cNvPr id="21510" name="Rectangle 5"/>
          <p:cNvSpPr>
            <a:spLocks noGrp="1" noChangeArrowheads="1"/>
          </p:cNvSpPr>
          <p:nvPr>
            <p:ph idx="1"/>
          </p:nvPr>
        </p:nvSpPr>
        <p:spPr/>
        <p:txBody>
          <a:bodyPr/>
          <a:lstStyle/>
          <a:p>
            <a:pPr eaLnBrk="1" hangingPunct="1"/>
            <a:r>
              <a:rPr lang="en-US" smtClean="0"/>
              <a:t>Example:</a:t>
            </a:r>
          </a:p>
        </p:txBody>
      </p:sp>
      <p:sp>
        <p:nvSpPr>
          <p:cNvPr id="21507"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16E18DAC-9200-462A-AA32-B27B58EAF4B2}" type="datetime1">
              <a:rPr lang="en-US" sz="1600" smtClean="0">
                <a:solidFill>
                  <a:srgbClr val="FF6600"/>
                </a:solidFill>
              </a:rPr>
              <a:t>8/30/2016</a:t>
            </a:fld>
            <a:endParaRPr lang="en-US" sz="1600">
              <a:solidFill>
                <a:srgbClr val="FF6600"/>
              </a:solidFill>
            </a:endParaRPr>
          </a:p>
        </p:txBody>
      </p:sp>
      <p:sp>
        <p:nvSpPr>
          <p:cNvPr id="2150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B61C917A-9E87-4943-BDD7-14686E496E9F}" type="slidenum">
              <a:rPr lang="en-US" sz="2400">
                <a:solidFill>
                  <a:srgbClr val="FF6600"/>
                </a:solidFill>
                <a:latin typeface="Arial Black" pitchFamily="34" charset="0"/>
              </a:rPr>
              <a:pPr eaLnBrk="1" hangingPunct="1"/>
              <a:t>17</a:t>
            </a:fld>
            <a:endParaRPr lang="en-US" sz="2400">
              <a:solidFill>
                <a:srgbClr val="FF6600"/>
              </a:solidFill>
              <a:latin typeface="Arial Black" pitchFamily="34" charset="0"/>
            </a:endParaRPr>
          </a:p>
        </p:txBody>
      </p:sp>
      <p:pic>
        <p:nvPicPr>
          <p:cNvPr id="21509" name="Picture 4"/>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81000" y="1390650"/>
            <a:ext cx="8077200" cy="423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Callout 1 4"/>
          <p:cNvSpPr/>
          <p:nvPr/>
        </p:nvSpPr>
        <p:spPr>
          <a:xfrm>
            <a:off x="6608179" y="1167114"/>
            <a:ext cx="885463" cy="838200"/>
          </a:xfrm>
          <a:prstGeom prst="borderCallout1">
            <a:avLst>
              <a:gd name="adj1" fmla="val 18750"/>
              <a:gd name="adj2" fmla="val -8333"/>
              <a:gd name="adj3" fmla="val 200877"/>
              <a:gd name="adj4" fmla="val -69706"/>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solidFill>
                  <a:srgbClr val="FF0000"/>
                </a:solidFill>
              </a:rPr>
              <a:t>region</a:t>
            </a:r>
            <a:endParaRPr lang="en-US">
              <a:solidFill>
                <a:srgbClr val="FF0000"/>
              </a:solidFill>
            </a:endParaRPr>
          </a:p>
        </p:txBody>
      </p:sp>
    </p:spTree>
    <p:extLst>
      <p:ext uri="{BB962C8B-B14F-4D97-AF65-F5344CB8AC3E}">
        <p14:creationId xmlns:p14="http://schemas.microsoft.com/office/powerpoint/2010/main" val="34911459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smtClean="0"/>
              <a:t>Composite states</a:t>
            </a:r>
          </a:p>
        </p:txBody>
      </p:sp>
      <p:sp>
        <p:nvSpPr>
          <p:cNvPr id="949251" name="Rectangle 3"/>
          <p:cNvSpPr>
            <a:spLocks noGrp="1" noChangeArrowheads="1"/>
          </p:cNvSpPr>
          <p:nvPr>
            <p:ph idx="1"/>
          </p:nvPr>
        </p:nvSpPr>
        <p:spPr>
          <a:xfrm>
            <a:off x="152402" y="1524000"/>
            <a:ext cx="8805863" cy="4495800"/>
          </a:xfrm>
        </p:spPr>
        <p:txBody>
          <a:bodyPr/>
          <a:lstStyle/>
          <a:p>
            <a:pPr eaLnBrk="1" hangingPunct="1">
              <a:lnSpc>
                <a:spcPct val="90000"/>
              </a:lnSpc>
            </a:pPr>
            <a:r>
              <a:rPr lang="en-US" smtClean="0"/>
              <a:t>How composite states work:</a:t>
            </a:r>
          </a:p>
          <a:p>
            <a:pPr lvl="1" eaLnBrk="1" hangingPunct="1">
              <a:lnSpc>
                <a:spcPct val="90000"/>
              </a:lnSpc>
            </a:pPr>
            <a:r>
              <a:rPr lang="en-US" smtClean="0"/>
              <a:t>When the composite state becomes active, the initial pseudostate of each region becomes active.</a:t>
            </a:r>
          </a:p>
          <a:p>
            <a:pPr lvl="1" eaLnBrk="1" hangingPunct="1">
              <a:lnSpc>
                <a:spcPct val="90000"/>
              </a:lnSpc>
            </a:pPr>
            <a:r>
              <a:rPr lang="en-US" smtClean="0"/>
              <a:t>The contained state diagrams begin executing.</a:t>
            </a:r>
          </a:p>
          <a:p>
            <a:pPr lvl="1" eaLnBrk="1" hangingPunct="1">
              <a:lnSpc>
                <a:spcPct val="90000"/>
              </a:lnSpc>
            </a:pPr>
            <a:r>
              <a:rPr lang="en-US" smtClean="0"/>
              <a:t>The contained state diagrams are interrupted if a trigger on the composite state occurs.</a:t>
            </a:r>
          </a:p>
        </p:txBody>
      </p:sp>
      <p:sp>
        <p:nvSpPr>
          <p:cNvPr id="22531"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227042BB-AB38-4AB7-8FD8-12B5BC70A328}" type="datetime1">
              <a:rPr lang="en-US" sz="1600" smtClean="0">
                <a:solidFill>
                  <a:srgbClr val="FF6600"/>
                </a:solidFill>
              </a:rPr>
              <a:t>8/30/2016</a:t>
            </a:fld>
            <a:endParaRPr lang="en-US" sz="1600">
              <a:solidFill>
                <a:srgbClr val="FF6600"/>
              </a:solidFill>
            </a:endParaRPr>
          </a:p>
        </p:txBody>
      </p:sp>
      <p:sp>
        <p:nvSpPr>
          <p:cNvPr id="2253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6A1DB57B-9958-4BB9-BDE3-51BCB853B831}" type="slidenum">
              <a:rPr lang="en-US" sz="2400">
                <a:solidFill>
                  <a:srgbClr val="FF6600"/>
                </a:solidFill>
                <a:latin typeface="Arial Black" pitchFamily="34" charset="0"/>
              </a:rPr>
              <a:pPr eaLnBrk="1" hangingPunct="1"/>
              <a:t>18</a:t>
            </a:fld>
            <a:endParaRPr lang="en-US" sz="2400">
              <a:solidFill>
                <a:srgbClr val="FF6600"/>
              </a:solidFill>
              <a:latin typeface="Arial Black" pitchFamily="34" charset="0"/>
            </a:endParaRPr>
          </a:p>
        </p:txBody>
      </p:sp>
    </p:spTree>
    <p:extLst>
      <p:ext uri="{BB962C8B-B14F-4D97-AF65-F5344CB8AC3E}">
        <p14:creationId xmlns:p14="http://schemas.microsoft.com/office/powerpoint/2010/main" val="96561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49251">
                                            <p:txEl>
                                              <p:pRg st="1" end="1"/>
                                            </p:txEl>
                                          </p:spTgt>
                                        </p:tgtEl>
                                        <p:attrNameLst>
                                          <p:attrName>style.visibility</p:attrName>
                                        </p:attrNameLst>
                                      </p:cBhvr>
                                      <p:to>
                                        <p:strVal val="visible"/>
                                      </p:to>
                                    </p:set>
                                    <p:animEffect transition="in" filter="fade">
                                      <p:cBhvr>
                                        <p:cTn id="7" dur="500"/>
                                        <p:tgtEl>
                                          <p:spTgt spid="949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49251">
                                            <p:txEl>
                                              <p:pRg st="2" end="2"/>
                                            </p:txEl>
                                          </p:spTgt>
                                        </p:tgtEl>
                                        <p:attrNameLst>
                                          <p:attrName>style.visibility</p:attrName>
                                        </p:attrNameLst>
                                      </p:cBhvr>
                                      <p:to>
                                        <p:strVal val="visible"/>
                                      </p:to>
                                    </p:set>
                                    <p:animEffect transition="in" filter="fade">
                                      <p:cBhvr>
                                        <p:cTn id="12" dur="500"/>
                                        <p:tgtEl>
                                          <p:spTgt spid="9492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49251">
                                            <p:txEl>
                                              <p:pRg st="3" end="3"/>
                                            </p:txEl>
                                          </p:spTgt>
                                        </p:tgtEl>
                                        <p:attrNameLst>
                                          <p:attrName>style.visibility</p:attrName>
                                        </p:attrNameLst>
                                      </p:cBhvr>
                                      <p:to>
                                        <p:strVal val="visible"/>
                                      </p:to>
                                    </p:set>
                                    <p:animEffect transition="in" filter="fade">
                                      <p:cBhvr>
                                        <p:cTn id="17" dur="500"/>
                                        <p:tgtEl>
                                          <p:spTgt spid="949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smtClean="0"/>
              <a:t>Pseudo states</a:t>
            </a:r>
          </a:p>
        </p:txBody>
      </p:sp>
      <p:sp>
        <p:nvSpPr>
          <p:cNvPr id="23557" name="Rectangle 3"/>
          <p:cNvSpPr>
            <a:spLocks noGrp="1" noChangeArrowheads="1"/>
          </p:cNvSpPr>
          <p:nvPr>
            <p:ph idx="1"/>
          </p:nvPr>
        </p:nvSpPr>
        <p:spPr>
          <a:xfrm>
            <a:off x="152402" y="1600200"/>
            <a:ext cx="8805863" cy="4419600"/>
          </a:xfrm>
        </p:spPr>
        <p:txBody>
          <a:bodyPr/>
          <a:lstStyle/>
          <a:p>
            <a:pPr eaLnBrk="1" hangingPunct="1"/>
            <a:r>
              <a:rPr lang="en-US" smtClean="0"/>
              <a:t>Initial pseudostate: marks the beginning of the object’s lifetime</a:t>
            </a:r>
          </a:p>
        </p:txBody>
      </p:sp>
      <p:sp>
        <p:nvSpPr>
          <p:cNvPr id="23555"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EE99A320-F1A1-4FBA-838B-3EF86A57AF7B}" type="datetime1">
              <a:rPr lang="en-US" sz="1600" smtClean="0">
                <a:solidFill>
                  <a:srgbClr val="FF6600"/>
                </a:solidFill>
              </a:rPr>
              <a:t>8/30/2016</a:t>
            </a:fld>
            <a:endParaRPr lang="en-US" sz="1600">
              <a:solidFill>
                <a:srgbClr val="FF6600"/>
              </a:solidFill>
            </a:endParaRPr>
          </a:p>
        </p:txBody>
      </p:sp>
      <p:sp>
        <p:nvSpPr>
          <p:cNvPr id="235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F87594A2-D820-4640-BCDC-D777E471A28B}" type="slidenum">
              <a:rPr lang="en-US" sz="2400">
                <a:solidFill>
                  <a:srgbClr val="FF6600"/>
                </a:solidFill>
                <a:latin typeface="Arial Black" pitchFamily="34" charset="0"/>
              </a:rPr>
              <a:pPr eaLnBrk="1" hangingPunct="1"/>
              <a:t>19</a:t>
            </a:fld>
            <a:endParaRPr lang="en-US" sz="2400">
              <a:solidFill>
                <a:srgbClr val="FF6600"/>
              </a:solidFill>
              <a:latin typeface="Arial Black" pitchFamily="34" charset="0"/>
            </a:endParaRPr>
          </a:p>
        </p:txBody>
      </p:sp>
      <p:pic>
        <p:nvPicPr>
          <p:cNvPr id="23558" name="Picture 4"/>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81001" y="2955926"/>
            <a:ext cx="57531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Text Box 5"/>
          <p:cNvSpPr txBox="1">
            <a:spLocks noChangeArrowheads="1"/>
          </p:cNvSpPr>
          <p:nvPr/>
        </p:nvSpPr>
        <p:spPr bwMode="auto">
          <a:xfrm>
            <a:off x="6245781" y="3048001"/>
            <a:ext cx="541816"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wrap="none" lIns="90488" tIns="44450" rIns="90488" bIns="44450">
            <a:spAutoFit/>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2800">
                <a:solidFill>
                  <a:schemeClr val="tx1"/>
                </a:solidFill>
              </a:rPr>
              <a:t>…</a:t>
            </a:r>
          </a:p>
        </p:txBody>
      </p:sp>
      <p:sp>
        <p:nvSpPr>
          <p:cNvPr id="23560" name="Text Box 6"/>
          <p:cNvSpPr txBox="1">
            <a:spLocks noChangeArrowheads="1"/>
          </p:cNvSpPr>
          <p:nvPr/>
        </p:nvSpPr>
        <p:spPr bwMode="auto">
          <a:xfrm>
            <a:off x="6242605" y="4953001"/>
            <a:ext cx="541816"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wrap="none" lIns="90488" tIns="44450" rIns="90488" bIns="44450">
            <a:spAutoFit/>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2800">
                <a:solidFill>
                  <a:schemeClr val="tx1"/>
                </a:solidFill>
              </a:rPr>
              <a:t>…</a:t>
            </a:r>
          </a:p>
        </p:txBody>
      </p:sp>
      <p:sp>
        <p:nvSpPr>
          <p:cNvPr id="23561" name="Line 7"/>
          <p:cNvSpPr>
            <a:spLocks noChangeShapeType="1"/>
          </p:cNvSpPr>
          <p:nvPr/>
        </p:nvSpPr>
        <p:spPr bwMode="auto">
          <a:xfrm flipH="1" flipV="1">
            <a:off x="1219200" y="4495800"/>
            <a:ext cx="762000" cy="7620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nchor="ctr">
            <a:spAutoFit/>
          </a:bodyPr>
          <a:lstStyle/>
          <a:p>
            <a:endParaRPr lang="en-US"/>
          </a:p>
        </p:txBody>
      </p:sp>
    </p:spTree>
    <p:extLst>
      <p:ext uri="{BB962C8B-B14F-4D97-AF65-F5344CB8AC3E}">
        <p14:creationId xmlns:p14="http://schemas.microsoft.com/office/powerpoint/2010/main" val="1788843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Date Placeholder 4"/>
          <p:cNvSpPr>
            <a:spLocks noGrp="1"/>
          </p:cNvSpPr>
          <p:nvPr>
            <p:ph type="dt" sz="half" idx="10"/>
          </p:nvPr>
        </p:nvSpPr>
        <p:spPr/>
        <p:txBody>
          <a:bodyPr/>
          <a:lstStyle/>
          <a:p>
            <a:fld id="{F5018185-7A8C-40D3-9DD0-0C00E2C1B4B2}" type="datetime1">
              <a:rPr lang="en-US" smtClean="0">
                <a:solidFill>
                  <a:schemeClr val="accent6">
                    <a:lumMod val="40000"/>
                    <a:lumOff val="60000"/>
                  </a:schemeClr>
                </a:solidFill>
              </a:rPr>
              <a:t>8/30/2016</a:t>
            </a:fld>
            <a:endParaRPr lang="en-US">
              <a:solidFill>
                <a:schemeClr val="accent6">
                  <a:lumMod val="40000"/>
                  <a:lumOff val="60000"/>
                </a:schemeClr>
              </a:solidFill>
            </a:endParaRPr>
          </a:p>
        </p:txBody>
      </p:sp>
      <p:sp>
        <p:nvSpPr>
          <p:cNvPr id="6" name="Slide Number Placeholder 5"/>
          <p:cNvSpPr>
            <a:spLocks noGrp="1"/>
          </p:cNvSpPr>
          <p:nvPr>
            <p:ph type="sldNum" sz="quarter" idx="12"/>
          </p:nvPr>
        </p:nvSpPr>
        <p:spPr/>
        <p:txBody>
          <a:bodyPr/>
          <a:lstStyle/>
          <a:p>
            <a:fld id="{8E7EBF63-7591-472B-9D2D-C0557CF32E8C}" type="slidenum">
              <a:rPr lang="en-US" smtClean="0"/>
              <a:t>2</a:t>
            </a:fld>
            <a:endParaRPr lang="en-US"/>
          </a:p>
        </p:txBody>
      </p:sp>
      <p:pic>
        <p:nvPicPr>
          <p:cNvPr id="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00200"/>
            <a:ext cx="5204077" cy="4110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23635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smtClean="0"/>
              <a:t>Pseudo states</a:t>
            </a:r>
          </a:p>
        </p:txBody>
      </p:sp>
      <p:sp>
        <p:nvSpPr>
          <p:cNvPr id="24581" name="Rectangle 3"/>
          <p:cNvSpPr>
            <a:spLocks noGrp="1" noChangeArrowheads="1"/>
          </p:cNvSpPr>
          <p:nvPr>
            <p:ph idx="1"/>
          </p:nvPr>
        </p:nvSpPr>
        <p:spPr>
          <a:xfrm>
            <a:off x="152402" y="1676400"/>
            <a:ext cx="8805863" cy="4343400"/>
          </a:xfrm>
        </p:spPr>
        <p:txBody>
          <a:bodyPr/>
          <a:lstStyle/>
          <a:p>
            <a:pPr eaLnBrk="1" hangingPunct="1"/>
            <a:r>
              <a:rPr lang="en-US" smtClean="0">
                <a:solidFill>
                  <a:schemeClr val="folHlink"/>
                </a:solidFill>
              </a:rPr>
              <a:t>Choice</a:t>
            </a:r>
            <a:r>
              <a:rPr lang="en-US" smtClean="0"/>
              <a:t> pseudostate: emphasizes that a Boolean condition determines which transition is followed.</a:t>
            </a:r>
          </a:p>
        </p:txBody>
      </p:sp>
      <p:sp>
        <p:nvSpPr>
          <p:cNvPr id="24579"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9E2B62C5-747B-4F32-9945-9DDB92AC11B0}" type="datetime1">
              <a:rPr lang="en-US" sz="1600" smtClean="0">
                <a:solidFill>
                  <a:srgbClr val="FF6600"/>
                </a:solidFill>
              </a:rPr>
              <a:t>8/30/2016</a:t>
            </a:fld>
            <a:endParaRPr lang="en-US" sz="1600">
              <a:solidFill>
                <a:srgbClr val="FF6600"/>
              </a:solidFill>
            </a:endParaRPr>
          </a:p>
        </p:txBody>
      </p:sp>
      <p:sp>
        <p:nvSpPr>
          <p:cNvPr id="2457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E10D996F-A318-4525-8431-E0CCDF867B8B}" type="slidenum">
              <a:rPr lang="en-US" sz="2400">
                <a:solidFill>
                  <a:srgbClr val="FF6600"/>
                </a:solidFill>
                <a:latin typeface="Arial Black" pitchFamily="34" charset="0"/>
              </a:rPr>
              <a:pPr eaLnBrk="1" hangingPunct="1"/>
              <a:t>20</a:t>
            </a:fld>
            <a:endParaRPr lang="en-US" sz="2400">
              <a:solidFill>
                <a:srgbClr val="FF6600"/>
              </a:solidFill>
              <a:latin typeface="Arial Black" pitchFamily="34" charset="0"/>
            </a:endParaRPr>
          </a:p>
        </p:txBody>
      </p:sp>
      <p:pic>
        <p:nvPicPr>
          <p:cNvPr id="24582" name="Picture 4"/>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81000" y="3013076"/>
            <a:ext cx="7010400"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Line 5"/>
          <p:cNvSpPr>
            <a:spLocks noChangeShapeType="1"/>
          </p:cNvSpPr>
          <p:nvPr/>
        </p:nvSpPr>
        <p:spPr bwMode="auto">
          <a:xfrm flipH="1" flipV="1">
            <a:off x="4038600" y="4572000"/>
            <a:ext cx="838200" cy="7620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nchor="ctr">
            <a:spAutoFit/>
          </a:bodyPr>
          <a:lstStyle/>
          <a:p>
            <a:endParaRPr lang="en-US"/>
          </a:p>
        </p:txBody>
      </p:sp>
    </p:spTree>
    <p:extLst>
      <p:ext uri="{BB962C8B-B14F-4D97-AF65-F5344CB8AC3E}">
        <p14:creationId xmlns:p14="http://schemas.microsoft.com/office/powerpoint/2010/main" val="2472533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smtClean="0"/>
              <a:t>Pseudo states</a:t>
            </a:r>
          </a:p>
        </p:txBody>
      </p:sp>
      <p:sp>
        <p:nvSpPr>
          <p:cNvPr id="25605" name="Rectangle 3"/>
          <p:cNvSpPr>
            <a:spLocks noGrp="1" noChangeArrowheads="1"/>
          </p:cNvSpPr>
          <p:nvPr>
            <p:ph idx="1"/>
          </p:nvPr>
        </p:nvSpPr>
        <p:spPr>
          <a:xfrm>
            <a:off x="152402" y="1600200"/>
            <a:ext cx="8805863" cy="4419600"/>
          </a:xfrm>
        </p:spPr>
        <p:txBody>
          <a:bodyPr/>
          <a:lstStyle/>
          <a:p>
            <a:pPr eaLnBrk="1" hangingPunct="1"/>
            <a:r>
              <a:rPr lang="en-US" smtClean="0">
                <a:solidFill>
                  <a:schemeClr val="folHlink"/>
                </a:solidFill>
              </a:rPr>
              <a:t>Forks &amp; joins</a:t>
            </a:r>
            <a:r>
              <a:rPr lang="en-US" smtClean="0"/>
              <a:t> pseudostate: shows concurrent states.</a:t>
            </a:r>
          </a:p>
        </p:txBody>
      </p:sp>
      <p:sp>
        <p:nvSpPr>
          <p:cNvPr id="25603"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D2ECCC1B-612C-42C0-8C43-E681D34267E3}" type="datetime1">
              <a:rPr lang="en-US" sz="1600" smtClean="0">
                <a:solidFill>
                  <a:srgbClr val="FF6600"/>
                </a:solidFill>
              </a:rPr>
              <a:t>8/30/2016</a:t>
            </a:fld>
            <a:endParaRPr lang="en-US" sz="1600">
              <a:solidFill>
                <a:srgbClr val="FF6600"/>
              </a:solidFill>
            </a:endParaRPr>
          </a:p>
        </p:txBody>
      </p:sp>
      <p:sp>
        <p:nvSpPr>
          <p:cNvPr id="2560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DC0CEA81-3C0F-4C67-BEC2-9C252A88AACA}" type="slidenum">
              <a:rPr lang="en-US" sz="2400">
                <a:solidFill>
                  <a:srgbClr val="FF6600"/>
                </a:solidFill>
                <a:latin typeface="Arial Black" pitchFamily="34" charset="0"/>
              </a:rPr>
              <a:pPr eaLnBrk="1" hangingPunct="1"/>
              <a:t>21</a:t>
            </a:fld>
            <a:endParaRPr lang="en-US" sz="2400">
              <a:solidFill>
                <a:srgbClr val="FF6600"/>
              </a:solidFill>
              <a:latin typeface="Arial Black" pitchFamily="34" charset="0"/>
            </a:endParaRPr>
          </a:p>
        </p:txBody>
      </p:sp>
      <p:pic>
        <p:nvPicPr>
          <p:cNvPr id="25606" name="Picture 6"/>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066802" y="2657476"/>
            <a:ext cx="528637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Line 7"/>
          <p:cNvSpPr>
            <a:spLocks noChangeShapeType="1"/>
          </p:cNvSpPr>
          <p:nvPr/>
        </p:nvSpPr>
        <p:spPr bwMode="auto">
          <a:xfrm>
            <a:off x="1371600" y="3505200"/>
            <a:ext cx="685800" cy="7620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nchor="ctr">
            <a:spAutoFit/>
          </a:bodyPr>
          <a:lstStyle/>
          <a:p>
            <a:endParaRPr lang="en-US"/>
          </a:p>
        </p:txBody>
      </p:sp>
      <p:sp>
        <p:nvSpPr>
          <p:cNvPr id="25608" name="Line 8"/>
          <p:cNvSpPr>
            <a:spLocks noChangeShapeType="1"/>
          </p:cNvSpPr>
          <p:nvPr/>
        </p:nvSpPr>
        <p:spPr bwMode="auto">
          <a:xfrm flipH="1">
            <a:off x="5486400" y="3505200"/>
            <a:ext cx="685800" cy="7620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nchor="ctr">
            <a:spAutoFit/>
          </a:bodyPr>
          <a:lstStyle/>
          <a:p>
            <a:endParaRPr lang="en-US"/>
          </a:p>
        </p:txBody>
      </p:sp>
    </p:spTree>
    <p:extLst>
      <p:ext uri="{BB962C8B-B14F-4D97-AF65-F5344CB8AC3E}">
        <p14:creationId xmlns:p14="http://schemas.microsoft.com/office/powerpoint/2010/main" val="2731833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smtClean="0"/>
              <a:t>Signals</a:t>
            </a:r>
          </a:p>
        </p:txBody>
      </p:sp>
      <p:sp>
        <p:nvSpPr>
          <p:cNvPr id="26629" name="Rectangle 3"/>
          <p:cNvSpPr>
            <a:spLocks noGrp="1" noChangeArrowheads="1"/>
          </p:cNvSpPr>
          <p:nvPr>
            <p:ph idx="1"/>
          </p:nvPr>
        </p:nvSpPr>
        <p:spPr>
          <a:xfrm>
            <a:off x="152402" y="1676400"/>
            <a:ext cx="8805863" cy="4343400"/>
          </a:xfrm>
        </p:spPr>
        <p:txBody>
          <a:bodyPr/>
          <a:lstStyle/>
          <a:p>
            <a:pPr eaLnBrk="1" hangingPunct="1"/>
            <a:r>
              <a:rPr lang="en-US" smtClean="0"/>
              <a:t>Signals </a:t>
            </a:r>
            <a:r>
              <a:rPr lang="en-US" smtClean="0"/>
              <a:t>notation are used to emphasize the sending and receiving signals.</a:t>
            </a:r>
          </a:p>
        </p:txBody>
      </p:sp>
      <p:sp>
        <p:nvSpPr>
          <p:cNvPr id="26627"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A84035A8-A58A-4921-929A-46C9F394DE96}" type="datetime1">
              <a:rPr lang="en-US" sz="1600" smtClean="0">
                <a:solidFill>
                  <a:srgbClr val="FF6600"/>
                </a:solidFill>
              </a:rPr>
              <a:t>8/30/2016</a:t>
            </a:fld>
            <a:endParaRPr lang="en-US" sz="1600">
              <a:solidFill>
                <a:srgbClr val="FF6600"/>
              </a:solidFill>
            </a:endParaRPr>
          </a:p>
        </p:txBody>
      </p:sp>
      <p:sp>
        <p:nvSpPr>
          <p:cNvPr id="266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5C6F48B4-48DE-43C1-BEAD-57D91DB56FB5}" type="slidenum">
              <a:rPr lang="en-US" sz="2400">
                <a:solidFill>
                  <a:srgbClr val="FF6600"/>
                </a:solidFill>
                <a:latin typeface="Arial Black" pitchFamily="34" charset="0"/>
              </a:rPr>
              <a:pPr eaLnBrk="1" hangingPunct="1"/>
              <a:t>22</a:t>
            </a:fld>
            <a:endParaRPr lang="en-US" sz="2400">
              <a:solidFill>
                <a:srgbClr val="FF6600"/>
              </a:solidFill>
              <a:latin typeface="Arial Black" pitchFamily="34" charset="0"/>
            </a:endParaRPr>
          </a:p>
        </p:txBody>
      </p:sp>
      <p:pic>
        <p:nvPicPr>
          <p:cNvPr id="2663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7" y="3556000"/>
            <a:ext cx="759142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Line 8"/>
          <p:cNvSpPr>
            <a:spLocks noChangeShapeType="1"/>
          </p:cNvSpPr>
          <p:nvPr/>
        </p:nvSpPr>
        <p:spPr bwMode="auto">
          <a:xfrm flipH="1" flipV="1">
            <a:off x="3581400" y="4648200"/>
            <a:ext cx="381000" cy="5334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nchor="ctr">
            <a:spAutoFit/>
          </a:bodyPr>
          <a:lstStyle/>
          <a:p>
            <a:endParaRPr lang="en-US"/>
          </a:p>
        </p:txBody>
      </p:sp>
      <p:sp>
        <p:nvSpPr>
          <p:cNvPr id="26632" name="Line 9"/>
          <p:cNvSpPr>
            <a:spLocks noChangeShapeType="1"/>
          </p:cNvSpPr>
          <p:nvPr/>
        </p:nvSpPr>
        <p:spPr bwMode="auto">
          <a:xfrm flipH="1" flipV="1">
            <a:off x="6172200" y="4648200"/>
            <a:ext cx="381000" cy="5334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nchor="ctr">
            <a:spAutoFit/>
          </a:bodyPr>
          <a:lstStyle/>
          <a:p>
            <a:endParaRPr lang="en-US"/>
          </a:p>
        </p:txBody>
      </p:sp>
    </p:spTree>
    <p:extLst>
      <p:ext uri="{BB962C8B-B14F-4D97-AF65-F5344CB8AC3E}">
        <p14:creationId xmlns:p14="http://schemas.microsoft.com/office/powerpoint/2010/main" val="2471939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pPr eaLnBrk="1" hangingPunct="1"/>
            <a:r>
              <a:rPr lang="en-US" smtClean="0"/>
              <a:t>Protocol states</a:t>
            </a:r>
          </a:p>
        </p:txBody>
      </p:sp>
      <p:sp>
        <p:nvSpPr>
          <p:cNvPr id="27653" name="Rectangle 3"/>
          <p:cNvSpPr>
            <a:spLocks noGrp="1" noChangeArrowheads="1"/>
          </p:cNvSpPr>
          <p:nvPr>
            <p:ph idx="1"/>
          </p:nvPr>
        </p:nvSpPr>
        <p:spPr>
          <a:xfrm>
            <a:off x="152402" y="1600200"/>
            <a:ext cx="8805863" cy="4419600"/>
          </a:xfrm>
        </p:spPr>
        <p:txBody>
          <a:bodyPr/>
          <a:lstStyle/>
          <a:p>
            <a:pPr lvl="1" eaLnBrk="1" hangingPunct="1"/>
            <a:r>
              <a:rPr lang="en-US" smtClean="0"/>
              <a:t>Focus on showing a legal sequence of events and resulting states.</a:t>
            </a:r>
          </a:p>
          <a:p>
            <a:pPr lvl="1" eaLnBrk="1" hangingPunct="1"/>
            <a:r>
              <a:rPr lang="en-US" smtClean="0"/>
              <a:t>Drawn in a tabbed rectangle with the name of the state machine in the tab followed by </a:t>
            </a:r>
            <a:r>
              <a:rPr lang="en-US" smtClean="0">
                <a:solidFill>
                  <a:schemeClr val="folHlink"/>
                </a:solidFill>
              </a:rPr>
              <a:t>{protocol}</a:t>
            </a:r>
            <a:r>
              <a:rPr lang="en-US" smtClean="0"/>
              <a:t>  </a:t>
            </a:r>
          </a:p>
        </p:txBody>
      </p:sp>
      <p:sp>
        <p:nvSpPr>
          <p:cNvPr id="27651"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8D6D1504-8EB0-49D8-8B30-127B40991CFC}" type="datetime1">
              <a:rPr lang="en-US" sz="1600" smtClean="0">
                <a:solidFill>
                  <a:srgbClr val="FF6600"/>
                </a:solidFill>
              </a:rPr>
              <a:t>8/30/2016</a:t>
            </a:fld>
            <a:endParaRPr lang="en-US" sz="1600">
              <a:solidFill>
                <a:srgbClr val="FF6600"/>
              </a:solidFill>
            </a:endParaRPr>
          </a:p>
        </p:txBody>
      </p:sp>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5F5EB5A1-052E-4FAD-A165-AD85C0D2D58C}" type="slidenum">
              <a:rPr lang="en-US" sz="2400">
                <a:solidFill>
                  <a:srgbClr val="FF6600"/>
                </a:solidFill>
                <a:latin typeface="Arial Black" pitchFamily="34" charset="0"/>
              </a:rPr>
              <a:pPr eaLnBrk="1" hangingPunct="1"/>
              <a:t>23</a:t>
            </a:fld>
            <a:endParaRPr lang="en-US" sz="2400">
              <a:solidFill>
                <a:srgbClr val="FF6600"/>
              </a:solidFill>
              <a:latin typeface="Arial Black" pitchFamily="34" charset="0"/>
            </a:endParaRPr>
          </a:p>
        </p:txBody>
      </p:sp>
      <p:pic>
        <p:nvPicPr>
          <p:cNvPr id="27654" name="Picture 7"/>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52400" y="3727450"/>
            <a:ext cx="7562851"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Line 8"/>
          <p:cNvSpPr>
            <a:spLocks noChangeShapeType="1"/>
          </p:cNvSpPr>
          <p:nvPr/>
        </p:nvSpPr>
        <p:spPr bwMode="auto">
          <a:xfrm flipV="1">
            <a:off x="533400" y="4191000"/>
            <a:ext cx="228600" cy="4572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nchor="ctr">
            <a:spAutoFit/>
          </a:bodyPr>
          <a:lstStyle/>
          <a:p>
            <a:endParaRPr lang="en-US"/>
          </a:p>
        </p:txBody>
      </p:sp>
    </p:spTree>
    <p:extLst>
      <p:ext uri="{BB962C8B-B14F-4D97-AF65-F5344CB8AC3E}">
        <p14:creationId xmlns:p14="http://schemas.microsoft.com/office/powerpoint/2010/main" val="2855917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smtClean="0"/>
              <a:t>Summary</a:t>
            </a:r>
          </a:p>
        </p:txBody>
      </p:sp>
      <p:sp>
        <p:nvSpPr>
          <p:cNvPr id="28677" name="Rectangle 3"/>
          <p:cNvSpPr>
            <a:spLocks noGrp="1" noChangeArrowheads="1"/>
          </p:cNvSpPr>
          <p:nvPr>
            <p:ph idx="1"/>
          </p:nvPr>
        </p:nvSpPr>
        <p:spPr>
          <a:xfrm>
            <a:off x="152402" y="1600200"/>
            <a:ext cx="8805863" cy="4419600"/>
          </a:xfrm>
        </p:spPr>
        <p:txBody>
          <a:bodyPr/>
          <a:lstStyle/>
          <a:p>
            <a:pPr eaLnBrk="1" hangingPunct="1"/>
            <a:r>
              <a:rPr lang="en-US" smtClean="0"/>
              <a:t>States and transitions are main components of the state diagram.</a:t>
            </a:r>
          </a:p>
          <a:p>
            <a:pPr eaLnBrk="1" hangingPunct="1"/>
            <a:r>
              <a:rPr lang="en-US" smtClean="0"/>
              <a:t>States may have internal behaviors and transitions.</a:t>
            </a:r>
          </a:p>
          <a:p>
            <a:pPr eaLnBrk="1" hangingPunct="1"/>
            <a:r>
              <a:rPr lang="en-US" smtClean="0"/>
              <a:t>Composite states are used to model concurrents states.</a:t>
            </a:r>
          </a:p>
          <a:p>
            <a:pPr eaLnBrk="1" hangingPunct="1"/>
            <a:r>
              <a:rPr lang="en-US" smtClean="0"/>
              <a:t>Pseudo states are used in controlling the deciding the transitions</a:t>
            </a:r>
          </a:p>
        </p:txBody>
      </p:sp>
      <p:sp>
        <p:nvSpPr>
          <p:cNvPr id="28675"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FD3BDA39-49C5-45D0-BAF8-77BC16CA9D5E}" type="datetime1">
              <a:rPr lang="en-US" sz="1600" smtClean="0">
                <a:solidFill>
                  <a:srgbClr val="FF6600"/>
                </a:solidFill>
              </a:rPr>
              <a:t>8/30/2016</a:t>
            </a:fld>
            <a:endParaRPr lang="en-US" sz="1600">
              <a:solidFill>
                <a:srgbClr val="FF6600"/>
              </a:solidFill>
            </a:endParaRPr>
          </a:p>
        </p:txBody>
      </p:sp>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F1C4BD1B-9ECC-45D8-B9D3-21B4E0E5B650}" type="slidenum">
              <a:rPr lang="en-US" sz="2400">
                <a:solidFill>
                  <a:srgbClr val="FF6600"/>
                </a:solidFill>
                <a:latin typeface="Arial Black" pitchFamily="34" charset="0"/>
              </a:rPr>
              <a:pPr eaLnBrk="1" hangingPunct="1"/>
              <a:t>24</a:t>
            </a:fld>
            <a:endParaRPr lang="en-US" sz="2400">
              <a:solidFill>
                <a:srgbClr val="FF6600"/>
              </a:solidFill>
              <a:latin typeface="Arial Black" pitchFamily="34" charset="0"/>
            </a:endParaRPr>
          </a:p>
        </p:txBody>
      </p:sp>
    </p:spTree>
    <p:extLst>
      <p:ext uri="{BB962C8B-B14F-4D97-AF65-F5344CB8AC3E}">
        <p14:creationId xmlns:p14="http://schemas.microsoft.com/office/powerpoint/2010/main" val="861809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a:xfrm>
            <a:off x="152402" y="1600200"/>
            <a:ext cx="8805863" cy="4419600"/>
          </a:xfrm>
        </p:spPr>
        <p:txBody>
          <a:bodyPr/>
          <a:lstStyle/>
          <a:p>
            <a:r>
              <a:rPr lang="en-US">
                <a:hlinkClick r:id="rId3"/>
              </a:rPr>
              <a:t>http</a:t>
            </a:r>
            <a:r>
              <a:rPr lang="en-US">
                <a:hlinkClick r:id="rId3"/>
              </a:rPr>
              <a:t>://</a:t>
            </a:r>
            <a:r>
              <a:rPr lang="en-US" smtClean="0">
                <a:hlinkClick r:id="rId3"/>
              </a:rPr>
              <a:t>www.tutorialspoint.com/uml/uml_statechart_diagram.htm</a:t>
            </a:r>
            <a:endParaRPr lang="en-US" smtClean="0"/>
          </a:p>
          <a:p>
            <a:r>
              <a:rPr lang="en-US">
                <a:hlinkClick r:id="rId4"/>
              </a:rPr>
              <a:t>http://www.omg.org/news/meetings/workshops/presentations/eai_2001/tutorial_monday/tockey_tutorial/6-States,_Actions</a:t>
            </a:r>
            <a:r>
              <a:rPr lang="en-US">
                <a:hlinkClick r:id="rId4"/>
              </a:rPr>
              <a:t>,_&amp;_</a:t>
            </a:r>
            <a:r>
              <a:rPr lang="en-US" smtClean="0">
                <a:hlinkClick r:id="rId4"/>
              </a:rPr>
              <a:t>Activities.pdf</a:t>
            </a:r>
            <a:endParaRPr lang="en-US" smtClean="0"/>
          </a:p>
          <a:p>
            <a:r>
              <a:rPr lang="en-US">
                <a:hlinkClick r:id="rId5"/>
              </a:rPr>
              <a:t>http</a:t>
            </a:r>
            <a:r>
              <a:rPr lang="en-US">
                <a:hlinkClick r:id="rId5"/>
              </a:rPr>
              <a:t>://</a:t>
            </a:r>
            <a:r>
              <a:rPr lang="en-US" smtClean="0">
                <a:hlinkClick r:id="rId5"/>
              </a:rPr>
              <a:t>www.sts.tu-harburg.de/teaching/ws-99.00/OOA+D/StateDiagrams.pdf</a:t>
            </a:r>
            <a:endParaRPr lang="en-US" smtClean="0"/>
          </a:p>
          <a:p>
            <a:r>
              <a:rPr lang="en-US">
                <a:hlinkClick r:id="rId6"/>
              </a:rPr>
              <a:t>https</a:t>
            </a:r>
            <a:r>
              <a:rPr lang="en-US">
                <a:hlinkClick r:id="rId6"/>
              </a:rPr>
              <a:t>://</a:t>
            </a:r>
            <a:r>
              <a:rPr lang="en-US" smtClean="0">
                <a:hlinkClick r:id="rId6"/>
              </a:rPr>
              <a:t>books.google.com.vn/books?id=QhiA6vT56E4C&amp;pg=PT29&amp;dq=uml+diagram+state+pdf&amp;hl=vi&amp;sa=X&amp;ved=0ahUKEwja27bD1OjOAhVHtJQKHRoMDOUQ6AEIMDAD#v=onepage&amp;q=uml%20diagram%20state%20pdf&amp;f=false</a:t>
            </a:r>
            <a:endParaRPr lang="en-US" smtClean="0"/>
          </a:p>
          <a:p>
            <a:endParaRPr lang="en-US" smtClean="0"/>
          </a:p>
        </p:txBody>
      </p:sp>
      <p:sp>
        <p:nvSpPr>
          <p:cNvPr id="28675"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FD3BDA39-49C5-45D0-BAF8-77BC16CA9D5E}" type="datetime1">
              <a:rPr lang="en-US" sz="1600" smtClean="0">
                <a:solidFill>
                  <a:srgbClr val="FF6600"/>
                </a:solidFill>
              </a:rPr>
              <a:t>8/30/2016</a:t>
            </a:fld>
            <a:endParaRPr lang="en-US" sz="1600">
              <a:solidFill>
                <a:srgbClr val="FF6600"/>
              </a:solidFill>
            </a:endParaRPr>
          </a:p>
        </p:txBody>
      </p:sp>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F1C4BD1B-9ECC-45D8-B9D3-21B4E0E5B650}" type="slidenum">
              <a:rPr lang="en-US" sz="2400">
                <a:solidFill>
                  <a:srgbClr val="FF6600"/>
                </a:solidFill>
                <a:latin typeface="Arial Black" pitchFamily="34" charset="0"/>
              </a:rPr>
              <a:pPr eaLnBrk="1" hangingPunct="1"/>
              <a:t>25</a:t>
            </a:fld>
            <a:endParaRPr lang="en-US" sz="2400">
              <a:solidFill>
                <a:srgbClr val="FF6600"/>
              </a:solidFill>
              <a:latin typeface="Arial Black" pitchFamily="34" charset="0"/>
            </a:endParaRPr>
          </a:p>
        </p:txBody>
      </p:sp>
      <p:sp>
        <p:nvSpPr>
          <p:cNvPr id="7" name="Rectangle 2"/>
          <p:cNvSpPr>
            <a:spLocks noGrp="1" noChangeArrowheads="1"/>
          </p:cNvSpPr>
          <p:nvPr>
            <p:ph type="title"/>
          </p:nvPr>
        </p:nvSpPr>
        <p:spPr>
          <a:xfrm>
            <a:off x="457200" y="533400"/>
            <a:ext cx="8229600" cy="990600"/>
          </a:xfrm>
        </p:spPr>
        <p:txBody>
          <a:bodyPr/>
          <a:lstStyle/>
          <a:p>
            <a:pPr algn="ctr"/>
            <a:r>
              <a:rPr lang="en-US" smtClean="0">
                <a:solidFill>
                  <a:srgbClr val="0070C0"/>
                </a:solidFill>
              </a:rPr>
              <a:t>References</a:t>
            </a:r>
            <a:endParaRPr lang="en-US" smtClean="0">
              <a:solidFill>
                <a:srgbClr val="0070C0"/>
              </a:solidFill>
            </a:endParaRPr>
          </a:p>
        </p:txBody>
      </p:sp>
    </p:spTree>
    <p:extLst>
      <p:ext uri="{BB962C8B-B14F-4D97-AF65-F5344CB8AC3E}">
        <p14:creationId xmlns:p14="http://schemas.microsoft.com/office/powerpoint/2010/main" val="3243496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Date Placeholder 2"/>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27FF1EE1-FC6C-4982-BAAE-A83ED8DDB9FC}" type="datetime1">
              <a:rPr lang="en-US" sz="1600" smtClean="0">
                <a:solidFill>
                  <a:srgbClr val="FF6600"/>
                </a:solidFill>
              </a:rPr>
              <a:t>8/30/2016</a:t>
            </a:fld>
            <a:endParaRPr lang="en-US" sz="1600">
              <a:solidFill>
                <a:srgbClr val="FF6600"/>
              </a:solidFill>
            </a:endParaRPr>
          </a:p>
        </p:txBody>
      </p:sp>
      <p:sp>
        <p:nvSpPr>
          <p:cNvPr id="29698"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3F6B4BFD-91A2-4363-BAA6-8655A8144E27}" type="slidenum">
              <a:rPr lang="en-US" sz="2400">
                <a:solidFill>
                  <a:srgbClr val="FF6600"/>
                </a:solidFill>
                <a:latin typeface="Arial Black" pitchFamily="34" charset="0"/>
              </a:rPr>
              <a:pPr eaLnBrk="1" hangingPunct="1"/>
              <a:t>26</a:t>
            </a:fld>
            <a:endParaRPr lang="en-US" sz="2400">
              <a:solidFill>
                <a:srgbClr val="FF6600"/>
              </a:solidFill>
              <a:latin typeface="Arial Black" pitchFamily="34" charset="0"/>
            </a:endParaRPr>
          </a:p>
        </p:txBody>
      </p:sp>
      <p:pic>
        <p:nvPicPr>
          <p:cNvPr id="29702" name="Picture 6" descr="Kết quả hình ảnh cho dấu chấm hỏ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600"/>
            <a:ext cx="7554912" cy="566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20291"/>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3"/>
          <p:cNvSpPr>
            <a:spLocks noGrp="1" noChangeArrowheads="1"/>
          </p:cNvSpPr>
          <p:nvPr>
            <p:ph type="title"/>
          </p:nvPr>
        </p:nvSpPr>
        <p:spPr/>
        <p:txBody>
          <a:bodyPr/>
          <a:lstStyle/>
          <a:p>
            <a:pPr eaLnBrk="1" hangingPunct="1"/>
            <a:endParaRPr lang="en-US" smtClean="0"/>
          </a:p>
        </p:txBody>
      </p:sp>
      <p:sp>
        <p:nvSpPr>
          <p:cNvPr id="30724" name="Rectangle 2"/>
          <p:cNvSpPr>
            <a:spLocks noGrp="1" noChangeArrowheads="1"/>
          </p:cNvSpPr>
          <p:nvPr>
            <p:ph idx="1"/>
          </p:nvPr>
        </p:nvSpPr>
        <p:spPr>
          <a:xfrm>
            <a:off x="152402" y="2895600"/>
            <a:ext cx="8882063" cy="2514600"/>
          </a:xfrm>
        </p:spPr>
        <p:txBody>
          <a:bodyPr/>
          <a:lstStyle/>
          <a:p>
            <a:pPr algn="ctr" eaLnBrk="1" hangingPunct="1">
              <a:spcBef>
                <a:spcPct val="50000"/>
              </a:spcBef>
              <a:buFontTx/>
              <a:buNone/>
            </a:pPr>
            <a:r>
              <a:rPr lang="en-US" sz="6600" smtClean="0"/>
              <a:t>THANK YOU!</a:t>
            </a:r>
            <a:endParaRPr lang="en-US" sz="6600" smtClean="0"/>
          </a:p>
        </p:txBody>
      </p:sp>
      <p:sp>
        <p:nvSpPr>
          <p:cNvPr id="30723"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A5D979EC-2880-4806-B9C3-A9D2B1669F56}" type="datetime1">
              <a:rPr lang="en-US" sz="1600" smtClean="0">
                <a:solidFill>
                  <a:srgbClr val="FF6600"/>
                </a:solidFill>
              </a:rPr>
              <a:t>8/30/2016</a:t>
            </a:fld>
            <a:endParaRPr lang="en-US" sz="1600">
              <a:solidFill>
                <a:srgbClr val="FF6600"/>
              </a:solidFill>
            </a:endParaRPr>
          </a:p>
        </p:txBody>
      </p:sp>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FCEC968A-A1A1-48FE-82DF-CC5C95EF1E1E}" type="slidenum">
              <a:rPr lang="en-US" sz="2400">
                <a:solidFill>
                  <a:srgbClr val="FF6600"/>
                </a:solidFill>
                <a:latin typeface="Arial Black" pitchFamily="34" charset="0"/>
              </a:rPr>
              <a:pPr eaLnBrk="1" hangingPunct="1"/>
              <a:t>27</a:t>
            </a:fld>
            <a:endParaRPr lang="en-US" sz="2400">
              <a:solidFill>
                <a:srgbClr val="FF6600"/>
              </a:solidFill>
              <a:latin typeface="Arial Black" pitchFamily="34" charset="0"/>
            </a:endParaRPr>
          </a:p>
        </p:txBody>
      </p:sp>
    </p:spTree>
    <p:extLst>
      <p:ext uri="{BB962C8B-B14F-4D97-AF65-F5344CB8AC3E}">
        <p14:creationId xmlns:p14="http://schemas.microsoft.com/office/powerpoint/2010/main" val="6130630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smtClean="0"/>
              <a:t>Contents</a:t>
            </a:r>
          </a:p>
        </p:txBody>
      </p:sp>
      <p:sp>
        <p:nvSpPr>
          <p:cNvPr id="7173" name="Rectangle 3"/>
          <p:cNvSpPr>
            <a:spLocks noGrp="1" noChangeArrowheads="1"/>
          </p:cNvSpPr>
          <p:nvPr>
            <p:ph idx="1"/>
          </p:nvPr>
        </p:nvSpPr>
        <p:spPr>
          <a:xfrm>
            <a:off x="338137" y="1447800"/>
            <a:ext cx="8805863" cy="4876800"/>
          </a:xfrm>
        </p:spPr>
        <p:txBody>
          <a:bodyPr/>
          <a:lstStyle/>
          <a:p>
            <a:pPr marL="466725" indent="-466725" eaLnBrk="1" hangingPunct="1">
              <a:buFontTx/>
              <a:buAutoNum type="arabicPeriod"/>
            </a:pPr>
            <a:r>
              <a:rPr lang="en-US" smtClean="0"/>
              <a:t>Introduction</a:t>
            </a:r>
          </a:p>
          <a:p>
            <a:pPr marL="466725" indent="-466725" eaLnBrk="1" hangingPunct="1">
              <a:buFontTx/>
              <a:buAutoNum type="arabicPeriod"/>
            </a:pPr>
            <a:r>
              <a:rPr lang="en-US" smtClean="0"/>
              <a:t>Notation</a:t>
            </a:r>
          </a:p>
          <a:p>
            <a:pPr marL="466725" indent="-466725" eaLnBrk="1" hangingPunct="1">
              <a:buFontTx/>
              <a:buAutoNum type="arabicPeriod"/>
            </a:pPr>
            <a:r>
              <a:rPr lang="en-US" smtClean="0"/>
              <a:t>Transition variations</a:t>
            </a:r>
          </a:p>
          <a:p>
            <a:pPr marL="466725" indent="-466725" eaLnBrk="1" hangingPunct="1">
              <a:buFontTx/>
              <a:buAutoNum type="arabicPeriod"/>
            </a:pPr>
            <a:r>
              <a:rPr lang="en-US" smtClean="0"/>
              <a:t>Internal transitions and behaviors</a:t>
            </a:r>
          </a:p>
          <a:p>
            <a:pPr marL="466725" indent="-466725" eaLnBrk="1" hangingPunct="1">
              <a:buFontTx/>
              <a:buAutoNum type="arabicPeriod"/>
            </a:pPr>
            <a:r>
              <a:rPr lang="en-US" smtClean="0"/>
              <a:t>Composite states</a:t>
            </a:r>
          </a:p>
          <a:p>
            <a:pPr marL="466725" indent="-466725" eaLnBrk="1" hangingPunct="1">
              <a:buFontTx/>
              <a:buAutoNum type="arabicPeriod"/>
            </a:pPr>
            <a:r>
              <a:rPr lang="en-US" smtClean="0"/>
              <a:t>Pseudo states</a:t>
            </a:r>
          </a:p>
          <a:p>
            <a:pPr marL="466725" indent="-466725" eaLnBrk="1" hangingPunct="1">
              <a:buFontTx/>
              <a:buAutoNum type="arabicPeriod"/>
            </a:pPr>
            <a:r>
              <a:rPr lang="en-US" smtClean="0"/>
              <a:t>Protocol states</a:t>
            </a:r>
            <a:endParaRPr lang="en-US" smtClean="0">
              <a:solidFill>
                <a:schemeClr val="folHlink"/>
              </a:solidFill>
            </a:endParaRPr>
          </a:p>
        </p:txBody>
      </p:sp>
      <p:sp>
        <p:nvSpPr>
          <p:cNvPr id="7171"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4001D17E-4F65-4B4C-8B22-AC394D51FED7}" type="datetime1">
              <a:rPr lang="en-US" sz="1600" smtClean="0">
                <a:solidFill>
                  <a:srgbClr val="FF6600"/>
                </a:solidFill>
              </a:rPr>
              <a:t>8/30/2016</a:t>
            </a:fld>
            <a:endParaRPr lang="en-US" sz="1600">
              <a:solidFill>
                <a:srgbClr val="FF6600"/>
              </a:solidFill>
            </a:endParaRPr>
          </a:p>
        </p:txBody>
      </p:sp>
      <p:sp>
        <p:nvSpPr>
          <p:cNvPr id="71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3DD48F6F-F57E-4F39-A140-02A28B7B903F}" type="slidenum">
              <a:rPr lang="en-US" sz="2400">
                <a:solidFill>
                  <a:srgbClr val="FF6600"/>
                </a:solidFill>
                <a:latin typeface="Arial Black" pitchFamily="34" charset="0"/>
              </a:rPr>
              <a:pPr eaLnBrk="1" hangingPunct="1"/>
              <a:t>3</a:t>
            </a:fld>
            <a:endParaRPr lang="en-US" sz="2400">
              <a:solidFill>
                <a:srgbClr val="FF6600"/>
              </a:solidFill>
              <a:latin typeface="Arial Black" pitchFamily="34" charset="0"/>
            </a:endParaRPr>
          </a:p>
        </p:txBody>
      </p:sp>
    </p:spTree>
    <p:extLst>
      <p:ext uri="{BB962C8B-B14F-4D97-AF65-F5344CB8AC3E}">
        <p14:creationId xmlns:p14="http://schemas.microsoft.com/office/powerpoint/2010/main" val="1158443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smtClean="0"/>
              <a:t>Introduction</a:t>
            </a:r>
          </a:p>
        </p:txBody>
      </p:sp>
      <p:sp>
        <p:nvSpPr>
          <p:cNvPr id="689155" name="Rectangle 3"/>
          <p:cNvSpPr>
            <a:spLocks noGrp="1" noChangeArrowheads="1"/>
          </p:cNvSpPr>
          <p:nvPr>
            <p:ph idx="1"/>
          </p:nvPr>
        </p:nvSpPr>
        <p:spPr>
          <a:xfrm>
            <a:off x="152400" y="1524000"/>
            <a:ext cx="8805863" cy="4876800"/>
          </a:xfrm>
        </p:spPr>
        <p:txBody>
          <a:bodyPr/>
          <a:lstStyle/>
          <a:p>
            <a:pPr eaLnBrk="1" hangingPunct="1">
              <a:lnSpc>
                <a:spcPct val="90000"/>
              </a:lnSpc>
            </a:pPr>
            <a:r>
              <a:rPr lang="en-US" smtClean="0"/>
              <a:t>Also called </a:t>
            </a:r>
            <a:r>
              <a:rPr lang="en-US" smtClean="0">
                <a:solidFill>
                  <a:schemeClr val="folHlink"/>
                </a:solidFill>
              </a:rPr>
              <a:t>state diagrams</a:t>
            </a:r>
            <a:r>
              <a:rPr lang="en-US" smtClean="0"/>
              <a:t> or </a:t>
            </a:r>
            <a:r>
              <a:rPr lang="en-US" smtClean="0">
                <a:solidFill>
                  <a:schemeClr val="folHlink"/>
                </a:solidFill>
              </a:rPr>
              <a:t>statechart diagrams</a:t>
            </a:r>
            <a:r>
              <a:rPr lang="en-US" smtClean="0"/>
              <a:t>.</a:t>
            </a:r>
          </a:p>
          <a:p>
            <a:pPr eaLnBrk="1" hangingPunct="1">
              <a:lnSpc>
                <a:spcPct val="90000"/>
              </a:lnSpc>
            </a:pPr>
            <a:r>
              <a:rPr lang="en-US" smtClean="0"/>
              <a:t>Are part of the </a:t>
            </a:r>
            <a:r>
              <a:rPr lang="en-US" smtClean="0">
                <a:solidFill>
                  <a:schemeClr val="folHlink"/>
                </a:solidFill>
              </a:rPr>
              <a:t>logical view</a:t>
            </a:r>
          </a:p>
          <a:p>
            <a:pPr eaLnBrk="1" hangingPunct="1">
              <a:lnSpc>
                <a:spcPct val="90000"/>
              </a:lnSpc>
            </a:pPr>
            <a:r>
              <a:rPr lang="en-US" smtClean="0"/>
              <a:t>Used to model states of an object and the events causing state changes.</a:t>
            </a:r>
          </a:p>
          <a:p>
            <a:pPr eaLnBrk="1" hangingPunct="1">
              <a:lnSpc>
                <a:spcPct val="90000"/>
              </a:lnSpc>
            </a:pPr>
            <a:r>
              <a:rPr lang="en-US" smtClean="0"/>
              <a:t>Somehow similar to the activity diagrams </a:t>
            </a:r>
          </a:p>
          <a:p>
            <a:pPr eaLnBrk="1" hangingPunct="1">
              <a:lnSpc>
                <a:spcPct val="90000"/>
              </a:lnSpc>
            </a:pPr>
            <a:endParaRPr lang="en-US" smtClean="0"/>
          </a:p>
        </p:txBody>
      </p:sp>
      <p:sp>
        <p:nvSpPr>
          <p:cNvPr id="8195"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569B5F6D-96C3-4643-9EDD-A602A9A185B9}" type="datetime1">
              <a:rPr lang="en-US" sz="1600" smtClean="0">
                <a:solidFill>
                  <a:srgbClr val="FF6600"/>
                </a:solidFill>
              </a:rPr>
              <a:t>8/30/2016</a:t>
            </a:fld>
            <a:endParaRPr lang="en-US" sz="1600">
              <a:solidFill>
                <a:srgbClr val="FF6600"/>
              </a:solidFill>
            </a:endParaRPr>
          </a:p>
        </p:txBody>
      </p:sp>
      <p:sp>
        <p:nvSpPr>
          <p:cNvPr id="8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9A27415E-29FA-4258-A5D5-BF28B406CFBD}" type="slidenum">
              <a:rPr lang="en-US" sz="2400">
                <a:solidFill>
                  <a:srgbClr val="FF6600"/>
                </a:solidFill>
                <a:latin typeface="Arial Black" pitchFamily="34" charset="0"/>
              </a:rPr>
              <a:pPr eaLnBrk="1" hangingPunct="1"/>
              <a:t>4</a:t>
            </a:fld>
            <a:endParaRPr lang="en-US" sz="2400">
              <a:solidFill>
                <a:srgbClr val="FF6600"/>
              </a:solidFill>
              <a:latin typeface="Arial Black" pitchFamily="34" charset="0"/>
            </a:endParaRPr>
          </a:p>
        </p:txBody>
      </p:sp>
    </p:spTree>
    <p:extLst>
      <p:ext uri="{BB962C8B-B14F-4D97-AF65-F5344CB8AC3E}">
        <p14:creationId xmlns:p14="http://schemas.microsoft.com/office/powerpoint/2010/main" val="3812674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89155">
                                            <p:txEl>
                                              <p:pRg st="0" end="0"/>
                                            </p:txEl>
                                          </p:spTgt>
                                        </p:tgtEl>
                                        <p:attrNameLst>
                                          <p:attrName>style.visibility</p:attrName>
                                        </p:attrNameLst>
                                      </p:cBhvr>
                                      <p:to>
                                        <p:strVal val="visible"/>
                                      </p:to>
                                    </p:set>
                                    <p:animEffect transition="in" filter="fade">
                                      <p:cBhvr>
                                        <p:cTn id="7" dur="500"/>
                                        <p:tgtEl>
                                          <p:spTgt spid="68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89155">
                                            <p:txEl>
                                              <p:pRg st="1" end="1"/>
                                            </p:txEl>
                                          </p:spTgt>
                                        </p:tgtEl>
                                        <p:attrNameLst>
                                          <p:attrName>style.visibility</p:attrName>
                                        </p:attrNameLst>
                                      </p:cBhvr>
                                      <p:to>
                                        <p:strVal val="visible"/>
                                      </p:to>
                                    </p:set>
                                    <p:animEffect transition="in" filter="fade">
                                      <p:cBhvr>
                                        <p:cTn id="12" dur="500"/>
                                        <p:tgtEl>
                                          <p:spTgt spid="68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89155">
                                            <p:txEl>
                                              <p:pRg st="2" end="2"/>
                                            </p:txEl>
                                          </p:spTgt>
                                        </p:tgtEl>
                                        <p:attrNameLst>
                                          <p:attrName>style.visibility</p:attrName>
                                        </p:attrNameLst>
                                      </p:cBhvr>
                                      <p:to>
                                        <p:strVal val="visible"/>
                                      </p:to>
                                    </p:set>
                                    <p:animEffect transition="in" filter="fade">
                                      <p:cBhvr>
                                        <p:cTn id="17" dur="500"/>
                                        <p:tgtEl>
                                          <p:spTgt spid="6891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689155">
                                            <p:txEl>
                                              <p:pRg st="3" end="3"/>
                                            </p:txEl>
                                          </p:spTgt>
                                        </p:tgtEl>
                                        <p:attrNameLst>
                                          <p:attrName>style.visibility</p:attrName>
                                        </p:attrNameLst>
                                      </p:cBhvr>
                                      <p:to>
                                        <p:strVal val="visible"/>
                                      </p:to>
                                    </p:set>
                                    <p:animEffect transition="in" filter="fade">
                                      <p:cBhvr>
                                        <p:cTn id="22" dur="500"/>
                                        <p:tgtEl>
                                          <p:spTgt spid="68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smtClean="0"/>
              <a:t>Notations</a:t>
            </a:r>
          </a:p>
        </p:txBody>
      </p:sp>
      <p:sp>
        <p:nvSpPr>
          <p:cNvPr id="918531" name="Rectangle 3"/>
          <p:cNvSpPr>
            <a:spLocks noGrp="1" noChangeArrowheads="1"/>
          </p:cNvSpPr>
          <p:nvPr>
            <p:ph idx="1"/>
          </p:nvPr>
        </p:nvSpPr>
        <p:spPr>
          <a:xfrm>
            <a:off x="152402" y="1676400"/>
            <a:ext cx="8805863" cy="4343400"/>
          </a:xfrm>
        </p:spPr>
        <p:txBody>
          <a:bodyPr/>
          <a:lstStyle/>
          <a:p>
            <a:pPr eaLnBrk="1" hangingPunct="1">
              <a:lnSpc>
                <a:spcPct val="90000"/>
              </a:lnSpc>
            </a:pPr>
            <a:r>
              <a:rPr lang="en-US" smtClean="0"/>
              <a:t>A state is represented by a </a:t>
            </a:r>
            <a:r>
              <a:rPr lang="en-US" smtClean="0">
                <a:solidFill>
                  <a:schemeClr val="folHlink"/>
                </a:solidFill>
              </a:rPr>
              <a:t>rounded rectangle</a:t>
            </a:r>
          </a:p>
          <a:p>
            <a:pPr eaLnBrk="1" hangingPunct="1">
              <a:lnSpc>
                <a:spcPct val="90000"/>
              </a:lnSpc>
            </a:pPr>
            <a:r>
              <a:rPr lang="en-US" smtClean="0"/>
              <a:t>A transition is denoted by an </a:t>
            </a:r>
            <a:r>
              <a:rPr lang="en-US" smtClean="0">
                <a:solidFill>
                  <a:schemeClr val="folHlink"/>
                </a:solidFill>
              </a:rPr>
              <a:t>arrow, </a:t>
            </a:r>
            <a:r>
              <a:rPr lang="en-US" smtClean="0"/>
              <a:t>with its </a:t>
            </a:r>
            <a:r>
              <a:rPr lang="en-US" smtClean="0">
                <a:solidFill>
                  <a:schemeClr val="folHlink"/>
                </a:solidFill>
              </a:rPr>
              <a:t>trigger</a:t>
            </a:r>
            <a:r>
              <a:rPr lang="en-US" smtClean="0"/>
              <a:t> above</a:t>
            </a:r>
          </a:p>
        </p:txBody>
      </p:sp>
      <p:sp>
        <p:nvSpPr>
          <p:cNvPr id="9219"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BF19147D-BDCD-47AB-8AF3-2B26C2D38B70}" type="datetime1">
              <a:rPr lang="en-US" sz="1600" smtClean="0">
                <a:solidFill>
                  <a:srgbClr val="FF6600"/>
                </a:solidFill>
              </a:rPr>
              <a:t>8/30/2016</a:t>
            </a:fld>
            <a:endParaRPr lang="en-US" sz="1600">
              <a:solidFill>
                <a:srgbClr val="FF6600"/>
              </a:solidFill>
            </a:endParaRPr>
          </a:p>
        </p:txBody>
      </p:sp>
      <p:sp>
        <p:nvSpPr>
          <p:cNvPr id="92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80358654-B67A-4B9E-AA90-C28247FFFA9F}" type="slidenum">
              <a:rPr lang="en-US" sz="2400">
                <a:solidFill>
                  <a:srgbClr val="FF6600"/>
                </a:solidFill>
                <a:latin typeface="Arial Black" pitchFamily="34" charset="0"/>
              </a:rPr>
              <a:pPr eaLnBrk="1" hangingPunct="1"/>
              <a:t>5</a:t>
            </a:fld>
            <a:endParaRPr lang="en-US" sz="2400">
              <a:solidFill>
                <a:srgbClr val="FF6600"/>
              </a:solidFill>
              <a:latin typeface="Arial Black" pitchFamily="34" charset="0"/>
            </a:endParaRPr>
          </a:p>
        </p:txBody>
      </p:sp>
      <p:pic>
        <p:nvPicPr>
          <p:cNvPr id="9222" name="Picture 4"/>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219200" y="3352801"/>
            <a:ext cx="5638800"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8533" name="Line 5"/>
          <p:cNvSpPr>
            <a:spLocks noChangeShapeType="1"/>
          </p:cNvSpPr>
          <p:nvPr/>
        </p:nvSpPr>
        <p:spPr bwMode="auto">
          <a:xfrm flipV="1">
            <a:off x="1066800" y="5348288"/>
            <a:ext cx="838200" cy="4572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nchor="ctr">
            <a:spAutoFit/>
          </a:bodyPr>
          <a:lstStyle/>
          <a:p>
            <a:endParaRPr lang="en-US"/>
          </a:p>
        </p:txBody>
      </p:sp>
      <p:sp>
        <p:nvSpPr>
          <p:cNvPr id="918534" name="Line 6"/>
          <p:cNvSpPr>
            <a:spLocks noChangeShapeType="1"/>
          </p:cNvSpPr>
          <p:nvPr/>
        </p:nvSpPr>
        <p:spPr bwMode="auto">
          <a:xfrm flipV="1">
            <a:off x="4343400" y="5653088"/>
            <a:ext cx="838200" cy="4572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nchor="ctr">
            <a:spAutoFit/>
          </a:bodyPr>
          <a:lstStyle/>
          <a:p>
            <a:endParaRPr lang="en-US"/>
          </a:p>
        </p:txBody>
      </p:sp>
      <p:sp>
        <p:nvSpPr>
          <p:cNvPr id="918535" name="Line 7"/>
          <p:cNvSpPr>
            <a:spLocks noChangeShapeType="1"/>
          </p:cNvSpPr>
          <p:nvPr/>
        </p:nvSpPr>
        <p:spPr bwMode="auto">
          <a:xfrm flipV="1">
            <a:off x="4343400" y="5119688"/>
            <a:ext cx="609600" cy="9906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nchor="ctr">
            <a:spAutoFit/>
          </a:bodyPr>
          <a:lstStyle/>
          <a:p>
            <a:endParaRPr lang="en-US"/>
          </a:p>
        </p:txBody>
      </p:sp>
    </p:spTree>
    <p:extLst>
      <p:ext uri="{BB962C8B-B14F-4D97-AF65-F5344CB8AC3E}">
        <p14:creationId xmlns:p14="http://schemas.microsoft.com/office/powerpoint/2010/main" val="2958643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18531">
                                            <p:txEl>
                                              <p:pRg st="0" end="0"/>
                                            </p:txEl>
                                          </p:spTgt>
                                        </p:tgtEl>
                                        <p:attrNameLst>
                                          <p:attrName>style.visibility</p:attrName>
                                        </p:attrNameLst>
                                      </p:cBhvr>
                                      <p:to>
                                        <p:strVal val="visible"/>
                                      </p:to>
                                    </p:set>
                                    <p:animEffect transition="in" filter="fade">
                                      <p:cBhvr>
                                        <p:cTn id="7" dur="500"/>
                                        <p:tgtEl>
                                          <p:spTgt spid="91853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8533"/>
                                        </p:tgtEl>
                                        <p:attrNameLst>
                                          <p:attrName>style.visibility</p:attrName>
                                        </p:attrNameLst>
                                      </p:cBhvr>
                                      <p:to>
                                        <p:strVal val="visible"/>
                                      </p:to>
                                    </p:set>
                                    <p:animEffect transition="in" filter="fade">
                                      <p:cBhvr>
                                        <p:cTn id="10" dur="500"/>
                                        <p:tgtEl>
                                          <p:spTgt spid="91853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918531">
                                            <p:txEl>
                                              <p:pRg st="1" end="1"/>
                                            </p:txEl>
                                          </p:spTgt>
                                        </p:tgtEl>
                                        <p:attrNameLst>
                                          <p:attrName>style.visibility</p:attrName>
                                        </p:attrNameLst>
                                      </p:cBhvr>
                                      <p:to>
                                        <p:strVal val="visible"/>
                                      </p:to>
                                    </p:set>
                                    <p:animEffect transition="in" filter="fade">
                                      <p:cBhvr>
                                        <p:cTn id="15" dur="500"/>
                                        <p:tgtEl>
                                          <p:spTgt spid="91853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18535"/>
                                        </p:tgtEl>
                                        <p:attrNameLst>
                                          <p:attrName>style.visibility</p:attrName>
                                        </p:attrNameLst>
                                      </p:cBhvr>
                                      <p:to>
                                        <p:strVal val="visible"/>
                                      </p:to>
                                    </p:set>
                                    <p:animEffect transition="in" filter="fade">
                                      <p:cBhvr>
                                        <p:cTn id="18" dur="500"/>
                                        <p:tgtEl>
                                          <p:spTgt spid="91853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18534"/>
                                        </p:tgtEl>
                                        <p:attrNameLst>
                                          <p:attrName>style.visibility</p:attrName>
                                        </p:attrNameLst>
                                      </p:cBhvr>
                                      <p:to>
                                        <p:strVal val="visible"/>
                                      </p:to>
                                    </p:set>
                                    <p:animEffect transition="in" filter="fade">
                                      <p:cBhvr>
                                        <p:cTn id="21" dur="500"/>
                                        <p:tgtEl>
                                          <p:spTgt spid="918534"/>
                                        </p:tgtEl>
                                      </p:cBhvr>
                                    </p:animEffect>
                                  </p:childTnLst>
                                </p:cTn>
                              </p:par>
                              <p:par>
                                <p:cTn id="22" presetID="10" presetClass="exit" presetSubtype="0" fill="hold" grpId="1" nodeType="withEffect">
                                  <p:stCondLst>
                                    <p:cond delay="0"/>
                                  </p:stCondLst>
                                  <p:childTnLst>
                                    <p:animEffect transition="out" filter="fade">
                                      <p:cBhvr>
                                        <p:cTn id="23" dur="500"/>
                                        <p:tgtEl>
                                          <p:spTgt spid="918533"/>
                                        </p:tgtEl>
                                      </p:cBhvr>
                                    </p:animEffect>
                                    <p:set>
                                      <p:cBhvr>
                                        <p:cTn id="24" dur="1" fill="hold">
                                          <p:stCondLst>
                                            <p:cond delay="499"/>
                                          </p:stCondLst>
                                        </p:cTn>
                                        <p:tgtEl>
                                          <p:spTgt spid="9185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8533" grpId="0" animBg="1"/>
      <p:bldP spid="918533" grpId="1" animBg="1"/>
      <p:bldP spid="918534" grpId="0" animBg="1"/>
      <p:bldP spid="9185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smtClean="0"/>
              <a:t>State Notation</a:t>
            </a:r>
          </a:p>
        </p:txBody>
      </p:sp>
      <p:sp>
        <p:nvSpPr>
          <p:cNvPr id="10245" name="Rectangle 3"/>
          <p:cNvSpPr>
            <a:spLocks noGrp="1" noChangeArrowheads="1"/>
          </p:cNvSpPr>
          <p:nvPr>
            <p:ph idx="1"/>
          </p:nvPr>
        </p:nvSpPr>
        <p:spPr>
          <a:xfrm>
            <a:off x="152402" y="1676400"/>
            <a:ext cx="8805863" cy="4343400"/>
          </a:xfrm>
        </p:spPr>
        <p:txBody>
          <a:bodyPr/>
          <a:lstStyle/>
          <a:p>
            <a:pPr eaLnBrk="1" hangingPunct="1">
              <a:lnSpc>
                <a:spcPct val="90000"/>
              </a:lnSpc>
            </a:pPr>
            <a:r>
              <a:rPr lang="en-US" smtClean="0"/>
              <a:t>A state with behavior – a </a:t>
            </a:r>
            <a:r>
              <a:rPr lang="en-US" smtClean="0">
                <a:solidFill>
                  <a:schemeClr val="folHlink"/>
                </a:solidFill>
              </a:rPr>
              <a:t>“doing” state</a:t>
            </a:r>
          </a:p>
          <a:p>
            <a:pPr eaLnBrk="1" hangingPunct="1">
              <a:lnSpc>
                <a:spcPct val="90000"/>
              </a:lnSpc>
            </a:pPr>
            <a:r>
              <a:rPr lang="en-US" i="1" smtClean="0">
                <a:solidFill>
                  <a:schemeClr val="folHlink"/>
                </a:solidFill>
              </a:rPr>
              <a:t>Do</a:t>
            </a:r>
            <a:r>
              <a:rPr lang="en-US" smtClean="0">
                <a:solidFill>
                  <a:schemeClr val="folHlink"/>
                </a:solidFill>
              </a:rPr>
              <a:t> behavior</a:t>
            </a:r>
            <a:r>
              <a:rPr lang="en-US" smtClean="0"/>
              <a:t>, written as </a:t>
            </a:r>
            <a:r>
              <a:rPr lang="en-US" smtClean="0">
                <a:solidFill>
                  <a:schemeClr val="folHlink"/>
                </a:solidFill>
              </a:rPr>
              <a:t>do/behavior</a:t>
            </a:r>
            <a:r>
              <a:rPr lang="en-US" smtClean="0"/>
              <a:t>, is behavior that happens as long as the state is active </a:t>
            </a:r>
          </a:p>
        </p:txBody>
      </p:sp>
      <p:sp>
        <p:nvSpPr>
          <p:cNvPr id="10243"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8FF3782F-DC6B-4213-9871-A55EFAE4FB6A}" type="datetime1">
              <a:rPr lang="en-US" sz="1600" smtClean="0">
                <a:solidFill>
                  <a:srgbClr val="FF6600"/>
                </a:solidFill>
              </a:rPr>
              <a:t>8/30/2016</a:t>
            </a:fld>
            <a:endParaRPr lang="en-US" sz="1600">
              <a:solidFill>
                <a:srgbClr val="FF6600"/>
              </a:solidFill>
            </a:endParaRPr>
          </a:p>
        </p:txBody>
      </p:sp>
      <p:sp>
        <p:nvSpPr>
          <p:cNvPr id="102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609F9D7E-0C9D-4A51-BD31-9CC5E110FC20}" type="slidenum">
              <a:rPr lang="en-US" sz="2400">
                <a:solidFill>
                  <a:srgbClr val="FF6600"/>
                </a:solidFill>
                <a:latin typeface="Arial Black" pitchFamily="34" charset="0"/>
              </a:rPr>
              <a:pPr eaLnBrk="1" hangingPunct="1"/>
              <a:t>6</a:t>
            </a:fld>
            <a:endParaRPr lang="en-US" sz="2400">
              <a:solidFill>
                <a:srgbClr val="FF6600"/>
              </a:solidFill>
              <a:latin typeface="Arial Black" pitchFamily="34" charset="0"/>
            </a:endParaRPr>
          </a:p>
        </p:txBody>
      </p:sp>
      <p:grpSp>
        <p:nvGrpSpPr>
          <p:cNvPr id="10246" name="Group 12"/>
          <p:cNvGrpSpPr>
            <a:grpSpLocks/>
          </p:cNvGrpSpPr>
          <p:nvPr/>
        </p:nvGrpSpPr>
        <p:grpSpPr bwMode="auto">
          <a:xfrm>
            <a:off x="3200402" y="3962400"/>
            <a:ext cx="1752600" cy="1447807"/>
            <a:chOff x="2016" y="2657"/>
            <a:chExt cx="1104" cy="751"/>
          </a:xfrm>
        </p:grpSpPr>
        <p:sp>
          <p:nvSpPr>
            <p:cNvPr id="10247" name="AutoShape 8"/>
            <p:cNvSpPr>
              <a:spLocks noChangeArrowheads="1"/>
            </p:cNvSpPr>
            <p:nvPr/>
          </p:nvSpPr>
          <p:spPr bwMode="auto">
            <a:xfrm>
              <a:off x="2030" y="2657"/>
              <a:ext cx="1090" cy="751"/>
            </a:xfrm>
            <a:prstGeom prst="roundRect">
              <a:avLst>
                <a:gd name="adj" fmla="val 16667"/>
              </a:avLst>
            </a:prstGeom>
            <a:noFill/>
            <a:ln w="57150" algn="ctr">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square" lIns="90488" tIns="44450" rIns="90488" bIns="44450" anchor="ctr">
              <a:spAutoFit/>
            </a:bodyPr>
            <a:lstStyle/>
            <a:p>
              <a:endParaRPr lang="en-US"/>
            </a:p>
          </p:txBody>
        </p:sp>
        <p:sp>
          <p:nvSpPr>
            <p:cNvPr id="10248" name="Line 9"/>
            <p:cNvSpPr>
              <a:spLocks noChangeShapeType="1"/>
            </p:cNvSpPr>
            <p:nvPr/>
          </p:nvSpPr>
          <p:spPr bwMode="auto">
            <a:xfrm>
              <a:off x="2016" y="2880"/>
              <a:ext cx="1104"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lIns="90488" tIns="44450" rIns="90488" bIns="44450" anchor="ctr">
              <a:spAutoFit/>
            </a:bodyPr>
            <a:lstStyle/>
            <a:p>
              <a:endParaRPr lang="en-US"/>
            </a:p>
          </p:txBody>
        </p:sp>
        <p:sp>
          <p:nvSpPr>
            <p:cNvPr id="10249" name="Text Box 10"/>
            <p:cNvSpPr txBox="1">
              <a:spLocks noChangeArrowheads="1"/>
            </p:cNvSpPr>
            <p:nvPr/>
          </p:nvSpPr>
          <p:spPr bwMode="auto">
            <a:xfrm>
              <a:off x="2166" y="2657"/>
              <a:ext cx="80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wrap="none" lIns="90488" tIns="44450" rIns="90488" bIns="44450">
              <a:spAutoFit/>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2400" b="1">
                  <a:solidFill>
                    <a:schemeClr val="tx1"/>
                  </a:solidFill>
                </a:rPr>
                <a:t>Playing</a:t>
              </a:r>
            </a:p>
          </p:txBody>
        </p:sp>
        <p:sp>
          <p:nvSpPr>
            <p:cNvPr id="10250" name="Text Box 11"/>
            <p:cNvSpPr txBox="1">
              <a:spLocks noChangeArrowheads="1"/>
            </p:cNvSpPr>
            <p:nvPr/>
          </p:nvSpPr>
          <p:spPr bwMode="auto">
            <a:xfrm>
              <a:off x="2016" y="3032"/>
              <a:ext cx="10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lgn="ctr">
                  <a:solidFill>
                    <a:srgbClr val="000000"/>
                  </a:solidFill>
                  <a:miter lim="800000"/>
                  <a:headEnd/>
                  <a:tailEnd/>
                </a14:hiddenLine>
              </a:ext>
            </a:extLst>
          </p:spPr>
          <p:txBody>
            <a:bodyPr wrap="none" lIns="90488" tIns="44450" rIns="90488" bIns="44450">
              <a:spAutoFit/>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r>
                <a:rPr lang="en-US" sz="2000" b="1">
                  <a:solidFill>
                    <a:schemeClr val="tx1"/>
                  </a:solidFill>
                </a:rPr>
                <a:t>do/read disc</a:t>
              </a:r>
            </a:p>
          </p:txBody>
        </p:sp>
      </p:grpSp>
    </p:spTree>
    <p:extLst>
      <p:ext uri="{BB962C8B-B14F-4D97-AF65-F5344CB8AC3E}">
        <p14:creationId xmlns:p14="http://schemas.microsoft.com/office/powerpoint/2010/main" val="874679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normAutofit/>
          </a:bodyPr>
          <a:lstStyle/>
          <a:p>
            <a:pPr eaLnBrk="1" hangingPunct="1"/>
            <a:r>
              <a:rPr lang="en-US" smtClean="0"/>
              <a:t>Initial pseudostate &amp; final state</a:t>
            </a:r>
          </a:p>
        </p:txBody>
      </p:sp>
      <p:sp>
        <p:nvSpPr>
          <p:cNvPr id="11269" name="Rectangle 3"/>
          <p:cNvSpPr>
            <a:spLocks noGrp="1" noChangeArrowheads="1"/>
          </p:cNvSpPr>
          <p:nvPr>
            <p:ph idx="1"/>
          </p:nvPr>
        </p:nvSpPr>
        <p:spPr>
          <a:xfrm>
            <a:off x="152402" y="1524000"/>
            <a:ext cx="8805863" cy="4495800"/>
          </a:xfrm>
        </p:spPr>
        <p:txBody>
          <a:bodyPr/>
          <a:lstStyle/>
          <a:p>
            <a:pPr eaLnBrk="1" hangingPunct="1">
              <a:lnSpc>
                <a:spcPct val="90000"/>
              </a:lnSpc>
            </a:pPr>
            <a:r>
              <a:rPr lang="en-US" smtClean="0"/>
              <a:t>Used to mark the life-time of the object to be examined.</a:t>
            </a:r>
          </a:p>
        </p:txBody>
      </p:sp>
      <p:sp>
        <p:nvSpPr>
          <p:cNvPr id="11267"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2AF01709-93E0-4036-A8B9-4F299FAED706}" type="datetime1">
              <a:rPr lang="en-US" sz="1600" smtClean="0">
                <a:solidFill>
                  <a:srgbClr val="FF6600"/>
                </a:solidFill>
              </a:rPr>
              <a:t>8/30/2016</a:t>
            </a:fld>
            <a:endParaRPr lang="en-US" sz="1600">
              <a:solidFill>
                <a:srgbClr val="FF6600"/>
              </a:solidFill>
            </a:endParaRPr>
          </a:p>
        </p:txBody>
      </p:sp>
      <p:sp>
        <p:nvSpPr>
          <p:cNvPr id="1126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76A23C69-2605-49B9-A727-2B0CF358B8A6}" type="slidenum">
              <a:rPr lang="en-US" sz="2400">
                <a:solidFill>
                  <a:srgbClr val="FF6600"/>
                </a:solidFill>
                <a:latin typeface="Arial Black" pitchFamily="34" charset="0"/>
              </a:rPr>
              <a:pPr eaLnBrk="1" hangingPunct="1"/>
              <a:t>7</a:t>
            </a:fld>
            <a:endParaRPr lang="en-US" sz="2400">
              <a:solidFill>
                <a:srgbClr val="FF6600"/>
              </a:solidFill>
              <a:latin typeface="Arial Black" pitchFamily="34" charset="0"/>
            </a:endParaRPr>
          </a:p>
        </p:txBody>
      </p:sp>
      <p:pic>
        <p:nvPicPr>
          <p:cNvPr id="11270" name="Picture 8"/>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57200" y="2286000"/>
            <a:ext cx="7696200" cy="293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181337" y="3152172"/>
            <a:ext cx="1447800" cy="2209800"/>
          </a:xfrm>
          <a:prstGeom prst="ellipse">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7010400" y="3152172"/>
            <a:ext cx="1447800" cy="2209800"/>
          </a:xfrm>
          <a:prstGeom prst="ellipse">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33383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smtClean="0"/>
              <a:t>Transition Notation</a:t>
            </a:r>
          </a:p>
        </p:txBody>
      </p:sp>
      <p:sp>
        <p:nvSpPr>
          <p:cNvPr id="928771" name="Rectangle 3"/>
          <p:cNvSpPr>
            <a:spLocks noGrp="1" noChangeArrowheads="1"/>
          </p:cNvSpPr>
          <p:nvPr>
            <p:ph idx="1"/>
          </p:nvPr>
        </p:nvSpPr>
        <p:spPr>
          <a:xfrm>
            <a:off x="152402" y="1447800"/>
            <a:ext cx="8805863" cy="4572000"/>
          </a:xfrm>
        </p:spPr>
        <p:txBody>
          <a:bodyPr/>
          <a:lstStyle/>
          <a:p>
            <a:pPr eaLnBrk="1" hangingPunct="1">
              <a:lnSpc>
                <a:spcPct val="90000"/>
              </a:lnSpc>
            </a:pPr>
            <a:r>
              <a:rPr lang="en-US" smtClean="0"/>
              <a:t>The full notation for transition descriptions is </a:t>
            </a:r>
            <a:r>
              <a:rPr lang="en-US" smtClean="0">
                <a:solidFill>
                  <a:schemeClr val="folHlink"/>
                </a:solidFill>
              </a:rPr>
              <a:t>trigger[guard]/behavior</a:t>
            </a:r>
            <a:r>
              <a:rPr lang="en-US" smtClean="0"/>
              <a:t> </a:t>
            </a:r>
          </a:p>
          <a:p>
            <a:pPr eaLnBrk="1" hangingPunct="1">
              <a:lnSpc>
                <a:spcPct val="90000"/>
              </a:lnSpc>
            </a:pPr>
            <a:r>
              <a:rPr lang="en-US" smtClean="0"/>
              <a:t>A </a:t>
            </a:r>
            <a:r>
              <a:rPr lang="en-US" i="1" smtClean="0">
                <a:solidFill>
                  <a:schemeClr val="folHlink"/>
                </a:solidFill>
              </a:rPr>
              <a:t>trigger</a:t>
            </a:r>
            <a:r>
              <a:rPr lang="en-US" smtClean="0"/>
              <a:t> is an event that may cause a transition.</a:t>
            </a:r>
          </a:p>
          <a:p>
            <a:pPr eaLnBrk="1" hangingPunct="1">
              <a:lnSpc>
                <a:spcPct val="90000"/>
              </a:lnSpc>
            </a:pPr>
            <a:r>
              <a:rPr lang="en-US" smtClean="0"/>
              <a:t>A </a:t>
            </a:r>
            <a:r>
              <a:rPr lang="en-US" i="1" smtClean="0">
                <a:solidFill>
                  <a:schemeClr val="folHlink"/>
                </a:solidFill>
              </a:rPr>
              <a:t>guard</a:t>
            </a:r>
            <a:r>
              <a:rPr lang="en-US" smtClean="0"/>
              <a:t> is a boolean condition that permits or blocks the transition.</a:t>
            </a:r>
          </a:p>
          <a:p>
            <a:pPr eaLnBrk="1" hangingPunct="1">
              <a:lnSpc>
                <a:spcPct val="90000"/>
              </a:lnSpc>
            </a:pPr>
            <a:r>
              <a:rPr lang="en-US" smtClean="0"/>
              <a:t>Transition </a:t>
            </a:r>
            <a:r>
              <a:rPr lang="en-US" i="1" smtClean="0">
                <a:solidFill>
                  <a:schemeClr val="folHlink"/>
                </a:solidFill>
              </a:rPr>
              <a:t>behavior</a:t>
            </a:r>
            <a:r>
              <a:rPr lang="en-US" smtClean="0"/>
              <a:t> is an activity that executes during the transition.</a:t>
            </a:r>
          </a:p>
        </p:txBody>
      </p:sp>
      <p:sp>
        <p:nvSpPr>
          <p:cNvPr id="12291"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458972C6-41C2-4E7E-8210-140DA1167866}" type="datetime1">
              <a:rPr lang="en-US" sz="1600" smtClean="0">
                <a:solidFill>
                  <a:srgbClr val="FF6600"/>
                </a:solidFill>
              </a:rPr>
              <a:t>8/30/2016</a:t>
            </a:fld>
            <a:endParaRPr lang="en-US" sz="1600">
              <a:solidFill>
                <a:srgbClr val="FF6600"/>
              </a:solidFill>
            </a:endParaRPr>
          </a:p>
        </p:txBody>
      </p:sp>
      <p:sp>
        <p:nvSpPr>
          <p:cNvPr id="122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A8DE1F5F-D458-4FBB-B8E4-30E577D88E1F}" type="slidenum">
              <a:rPr lang="en-US" sz="2400">
                <a:solidFill>
                  <a:srgbClr val="FF6600"/>
                </a:solidFill>
                <a:latin typeface="Arial Black" pitchFamily="34" charset="0"/>
              </a:rPr>
              <a:pPr eaLnBrk="1" hangingPunct="1"/>
              <a:t>8</a:t>
            </a:fld>
            <a:endParaRPr lang="en-US" sz="2400">
              <a:solidFill>
                <a:srgbClr val="FF6600"/>
              </a:solidFill>
              <a:latin typeface="Arial Black" pitchFamily="34" charset="0"/>
            </a:endParaRPr>
          </a:p>
        </p:txBody>
      </p:sp>
    </p:spTree>
    <p:extLst>
      <p:ext uri="{BB962C8B-B14F-4D97-AF65-F5344CB8AC3E}">
        <p14:creationId xmlns:p14="http://schemas.microsoft.com/office/powerpoint/2010/main" val="3285486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28771">
                                            <p:txEl>
                                              <p:pRg st="0" end="0"/>
                                            </p:txEl>
                                          </p:spTgt>
                                        </p:tgtEl>
                                        <p:attrNameLst>
                                          <p:attrName>style.visibility</p:attrName>
                                        </p:attrNameLst>
                                      </p:cBhvr>
                                      <p:to>
                                        <p:strVal val="visible"/>
                                      </p:to>
                                    </p:set>
                                    <p:animEffect transition="in" filter="fade">
                                      <p:cBhvr>
                                        <p:cTn id="7" dur="500"/>
                                        <p:tgtEl>
                                          <p:spTgt spid="928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28771">
                                            <p:txEl>
                                              <p:pRg st="1" end="1"/>
                                            </p:txEl>
                                          </p:spTgt>
                                        </p:tgtEl>
                                        <p:attrNameLst>
                                          <p:attrName>style.visibility</p:attrName>
                                        </p:attrNameLst>
                                      </p:cBhvr>
                                      <p:to>
                                        <p:strVal val="visible"/>
                                      </p:to>
                                    </p:set>
                                    <p:animEffect transition="in" filter="fade">
                                      <p:cBhvr>
                                        <p:cTn id="12" dur="500"/>
                                        <p:tgtEl>
                                          <p:spTgt spid="928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28771">
                                            <p:txEl>
                                              <p:pRg st="2" end="2"/>
                                            </p:txEl>
                                          </p:spTgt>
                                        </p:tgtEl>
                                        <p:attrNameLst>
                                          <p:attrName>style.visibility</p:attrName>
                                        </p:attrNameLst>
                                      </p:cBhvr>
                                      <p:to>
                                        <p:strVal val="visible"/>
                                      </p:to>
                                    </p:set>
                                    <p:animEffect transition="in" filter="fade">
                                      <p:cBhvr>
                                        <p:cTn id="17" dur="500"/>
                                        <p:tgtEl>
                                          <p:spTgt spid="928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28771">
                                            <p:txEl>
                                              <p:pRg st="3" end="3"/>
                                            </p:txEl>
                                          </p:spTgt>
                                        </p:tgtEl>
                                        <p:attrNameLst>
                                          <p:attrName>style.visibility</p:attrName>
                                        </p:attrNameLst>
                                      </p:cBhvr>
                                      <p:to>
                                        <p:strVal val="visible"/>
                                      </p:to>
                                    </p:set>
                                    <p:animEffect transition="in" filter="fade">
                                      <p:cBhvr>
                                        <p:cTn id="22" dur="500"/>
                                        <p:tgtEl>
                                          <p:spTgt spid="928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smtClean="0"/>
              <a:t>Transition Notation</a:t>
            </a:r>
          </a:p>
        </p:txBody>
      </p:sp>
      <p:sp>
        <p:nvSpPr>
          <p:cNvPr id="13317" name="Rectangle 3"/>
          <p:cNvSpPr>
            <a:spLocks noGrp="1" noChangeArrowheads="1"/>
          </p:cNvSpPr>
          <p:nvPr>
            <p:ph idx="1"/>
          </p:nvPr>
        </p:nvSpPr>
        <p:spPr>
          <a:xfrm>
            <a:off x="152402" y="1524000"/>
            <a:ext cx="8805863" cy="4495800"/>
          </a:xfrm>
        </p:spPr>
        <p:txBody>
          <a:bodyPr/>
          <a:lstStyle/>
          <a:p>
            <a:pPr eaLnBrk="1" hangingPunct="1">
              <a:lnSpc>
                <a:spcPct val="90000"/>
              </a:lnSpc>
            </a:pPr>
            <a:r>
              <a:rPr lang="en-US" smtClean="0"/>
              <a:t>An example about the user input process: </a:t>
            </a:r>
          </a:p>
        </p:txBody>
      </p:sp>
      <p:sp>
        <p:nvSpPr>
          <p:cNvPr id="13315"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426B2CFD-8735-4D66-B72E-FDF0A6DBF2F1}" type="datetime1">
              <a:rPr lang="en-US" sz="1600" smtClean="0">
                <a:solidFill>
                  <a:srgbClr val="FF6600"/>
                </a:solidFill>
              </a:rPr>
              <a:t>8/30/2016</a:t>
            </a:fld>
            <a:endParaRPr lang="en-US" sz="1600">
              <a:solidFill>
                <a:srgbClr val="FF6600"/>
              </a:solidFill>
            </a:endParaRPr>
          </a:p>
        </p:txBody>
      </p:sp>
      <p:sp>
        <p:nvSpPr>
          <p:cNvPr id="1331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lvl1pPr eaLnBrk="0" hangingPunct="0">
              <a:defRPr sz="4400">
                <a:solidFill>
                  <a:srgbClr val="FF3300"/>
                </a:solidFill>
                <a:latin typeface="Arial" pitchFamily="34" charset="0"/>
                <a:cs typeface="Arial" pitchFamily="34" charset="0"/>
              </a:defRPr>
            </a:lvl1pPr>
            <a:lvl2pPr marL="742950" indent="-285750" eaLnBrk="0" hangingPunct="0">
              <a:defRPr sz="4400">
                <a:solidFill>
                  <a:srgbClr val="FF3300"/>
                </a:solidFill>
                <a:latin typeface="Arial" pitchFamily="34" charset="0"/>
                <a:cs typeface="Arial" pitchFamily="34" charset="0"/>
              </a:defRPr>
            </a:lvl2pPr>
            <a:lvl3pPr marL="1143000" indent="-228600" eaLnBrk="0" hangingPunct="0">
              <a:defRPr sz="4400">
                <a:solidFill>
                  <a:srgbClr val="FF3300"/>
                </a:solidFill>
                <a:latin typeface="Arial" pitchFamily="34" charset="0"/>
                <a:cs typeface="Arial" pitchFamily="34" charset="0"/>
              </a:defRPr>
            </a:lvl3pPr>
            <a:lvl4pPr marL="1600200" indent="-228600" eaLnBrk="0" hangingPunct="0">
              <a:defRPr sz="4400">
                <a:solidFill>
                  <a:srgbClr val="FF3300"/>
                </a:solidFill>
                <a:latin typeface="Arial" pitchFamily="34" charset="0"/>
                <a:cs typeface="Arial" pitchFamily="34" charset="0"/>
              </a:defRPr>
            </a:lvl4pPr>
            <a:lvl5pPr marL="2057400" indent="-228600" eaLnBrk="0" hangingPunct="0">
              <a:defRPr sz="4400">
                <a:solidFill>
                  <a:srgbClr val="FF3300"/>
                </a:solidFill>
                <a:latin typeface="Arial" pitchFamily="34" charset="0"/>
                <a:cs typeface="Arial" pitchFamily="34" charset="0"/>
              </a:defRPr>
            </a:lvl5pPr>
            <a:lvl6pPr marL="25146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6pPr>
            <a:lvl7pPr marL="29718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7pPr>
            <a:lvl8pPr marL="34290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8pPr>
            <a:lvl9pPr marL="3886200" indent="-228600" algn="ctr" eaLnBrk="0" fontAlgn="base" hangingPunct="0">
              <a:spcBef>
                <a:spcPct val="20000"/>
              </a:spcBef>
              <a:spcAft>
                <a:spcPct val="0"/>
              </a:spcAft>
              <a:buClr>
                <a:schemeClr val="accent1"/>
              </a:buClr>
              <a:defRPr sz="4400">
                <a:solidFill>
                  <a:srgbClr val="FF3300"/>
                </a:solidFill>
                <a:latin typeface="Arial" pitchFamily="34" charset="0"/>
                <a:cs typeface="Arial" pitchFamily="34" charset="0"/>
              </a:defRPr>
            </a:lvl9pPr>
          </a:lstStyle>
          <a:p>
            <a:pPr eaLnBrk="1" hangingPunct="1"/>
            <a:fld id="{6A9CE904-97B6-420D-835B-B7650334FE85}" type="slidenum">
              <a:rPr lang="en-US" sz="2400">
                <a:solidFill>
                  <a:srgbClr val="FF6600"/>
                </a:solidFill>
                <a:latin typeface="Arial Black" pitchFamily="34" charset="0"/>
              </a:rPr>
              <a:pPr eaLnBrk="1" hangingPunct="1"/>
              <a:t>9</a:t>
            </a:fld>
            <a:endParaRPr lang="en-US" sz="2400">
              <a:solidFill>
                <a:srgbClr val="FF6600"/>
              </a:solidFill>
              <a:latin typeface="Arial Black" pitchFamily="34" charset="0"/>
            </a:endParaRPr>
          </a:p>
        </p:txBody>
      </p:sp>
      <p:pic>
        <p:nvPicPr>
          <p:cNvPr id="13318" name="Picture 4"/>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52401" y="2667000"/>
            <a:ext cx="872490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24268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263</TotalTime>
  <Words>1356</Words>
  <Application>Microsoft Office PowerPoint</Application>
  <PresentationFormat>On-screen Show (4:3)</PresentationFormat>
  <Paragraphs>247</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Clarity</vt:lpstr>
      <vt:lpstr>STATE DIAGRAM</vt:lpstr>
      <vt:lpstr>PowerPoint Presentation</vt:lpstr>
      <vt:lpstr>Contents</vt:lpstr>
      <vt:lpstr>Introduction</vt:lpstr>
      <vt:lpstr>Notations</vt:lpstr>
      <vt:lpstr>State Notation</vt:lpstr>
      <vt:lpstr>Initial pseudostate &amp; final state</vt:lpstr>
      <vt:lpstr>Transition Notation</vt:lpstr>
      <vt:lpstr>Transition Notation</vt:lpstr>
      <vt:lpstr>Transition variations</vt:lpstr>
      <vt:lpstr>Transition variations</vt:lpstr>
      <vt:lpstr>Transition variations</vt:lpstr>
      <vt:lpstr>Transition variations</vt:lpstr>
      <vt:lpstr>Internal behavior</vt:lpstr>
      <vt:lpstr>Internal transition</vt:lpstr>
      <vt:lpstr>Composite states</vt:lpstr>
      <vt:lpstr>Composite states</vt:lpstr>
      <vt:lpstr>Composite states</vt:lpstr>
      <vt:lpstr>Pseudo states</vt:lpstr>
      <vt:lpstr>Pseudo states</vt:lpstr>
      <vt:lpstr>Pseudo states</vt:lpstr>
      <vt:lpstr>Signals</vt:lpstr>
      <vt:lpstr>Protocol states</vt:lpstr>
      <vt:lpstr>Summary</vt:lpstr>
      <vt:lpstr>References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Sơ đồ trạng thái</dc:title>
  <dc:creator>hv</dc:creator>
  <cp:lastModifiedBy>hv</cp:lastModifiedBy>
  <cp:revision>19</cp:revision>
  <dcterms:created xsi:type="dcterms:W3CDTF">2016-08-30T03:39:08Z</dcterms:created>
  <dcterms:modified xsi:type="dcterms:W3CDTF">2016-08-30T08:02:59Z</dcterms:modified>
</cp:coreProperties>
</file>