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8"/>
  </p:notesMasterIdLst>
  <p:sldIdLst>
    <p:sldId id="256" r:id="rId2"/>
    <p:sldId id="257" r:id="rId3"/>
    <p:sldId id="258" r:id="rId4"/>
    <p:sldId id="261" r:id="rId5"/>
    <p:sldId id="260" r:id="rId6"/>
    <p:sldId id="262" r:id="rId7"/>
    <p:sldId id="289" r:id="rId8"/>
    <p:sldId id="290" r:id="rId9"/>
    <p:sldId id="263" r:id="rId10"/>
    <p:sldId id="264" r:id="rId11"/>
    <p:sldId id="271" r:id="rId12"/>
    <p:sldId id="272" r:id="rId13"/>
    <p:sldId id="274" r:id="rId14"/>
    <p:sldId id="275" r:id="rId15"/>
    <p:sldId id="276" r:id="rId16"/>
    <p:sldId id="277" r:id="rId17"/>
    <p:sldId id="279" r:id="rId18"/>
    <p:sldId id="265" r:id="rId19"/>
    <p:sldId id="266" r:id="rId20"/>
    <p:sldId id="267" r:id="rId21"/>
    <p:sldId id="268" r:id="rId22"/>
    <p:sldId id="293" r:id="rId23"/>
    <p:sldId id="294" r:id="rId24"/>
    <p:sldId id="292" r:id="rId25"/>
    <p:sldId id="295" r:id="rId26"/>
    <p:sldId id="296" r:id="rId27"/>
    <p:sldId id="297" r:id="rId28"/>
    <p:sldId id="269" r:id="rId29"/>
    <p:sldId id="287" r:id="rId30"/>
    <p:sldId id="288" r:id="rId31"/>
    <p:sldId id="291" r:id="rId32"/>
    <p:sldId id="298" r:id="rId33"/>
    <p:sldId id="299" r:id="rId34"/>
    <p:sldId id="284" r:id="rId35"/>
    <p:sldId id="285" r:id="rId36"/>
    <p:sldId id="25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01" autoAdjust="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4F902-6EF6-4C50-968C-45A60B82727F}" type="datetimeFigureOut">
              <a:rPr lang="en-US" smtClean="0"/>
              <a:t>7/23/2016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24D485-E66D-4515-950A-2DEC0D546012}" type="slidenum">
              <a:rPr lang="en-US" smtClean="0"/>
              <a:t>‹#›</a:t>
            </a:fld>
            <a:endParaRPr lang="en-US"/>
          </a:p>
        </p:txBody>
      </p:sp>
    </p:spTree>
    <p:extLst>
      <p:ext uri="{BB962C8B-B14F-4D97-AF65-F5344CB8AC3E}">
        <p14:creationId xmlns:p14="http://schemas.microsoft.com/office/powerpoint/2010/main" val="347008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24D485-E66D-4515-950A-2DEC0D546012}" type="slidenum">
              <a:rPr lang="en-US" smtClean="0"/>
              <a:t>1</a:t>
            </a:fld>
            <a:endParaRPr lang="en-US"/>
          </a:p>
        </p:txBody>
      </p:sp>
    </p:spTree>
    <p:extLst>
      <p:ext uri="{BB962C8B-B14F-4D97-AF65-F5344CB8AC3E}">
        <p14:creationId xmlns:p14="http://schemas.microsoft.com/office/powerpoint/2010/main" val="387444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65D337-98C1-48F3-905A-60A11C65EB88}" type="datetime1">
              <a:rPr lang="en-US" smtClean="0"/>
              <a:t>7/23/2016</a:t>
            </a:fld>
            <a:endParaRPr lang="en-US"/>
          </a:p>
        </p:txBody>
      </p:sp>
      <p:sp>
        <p:nvSpPr>
          <p:cNvPr id="17" name="Footer Placeholder 16"/>
          <p:cNvSpPr>
            <a:spLocks noGrp="1"/>
          </p:cNvSpPr>
          <p:nvPr>
            <p:ph type="ftr" sz="quarter" idx="11"/>
          </p:nvPr>
        </p:nvSpPr>
        <p:spPr/>
        <p:txBody>
          <a:bodyPr/>
          <a:lstStyle/>
          <a:p>
            <a:r>
              <a:rPr lang="en-US" smtClean="0"/>
              <a:t>Tìm hiểu về Programming style</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234DFA8-858C-4C38-9EE4-83240DBCD3A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2344F7-EBAF-460E-9C04-9DB70FA43BA5}"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742420-8263-4552-91D5-97059B40B369}"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6C1671-44F5-40F4-B611-FB85519B025B}"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5E2900-7442-4449-8A50-3D6340122F34}" type="datetime1">
              <a:rPr lang="en-US" smtClean="0"/>
              <a:t>7/23/2016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Tìm hiểu về Programming style</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234DFA8-858C-4C38-9EE4-83240DBCD3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8D0A13-4DC8-48C3-9A55-C81D4C38EDA6}" type="datetime1">
              <a:rPr lang="en-US" smtClean="0"/>
              <a:t>7/23/2016</a:t>
            </a:fld>
            <a:endParaRPr lang="en-US"/>
          </a:p>
        </p:txBody>
      </p:sp>
      <p:sp>
        <p:nvSpPr>
          <p:cNvPr id="6" name="Footer Placeholder 5"/>
          <p:cNvSpPr>
            <a:spLocks noGrp="1"/>
          </p:cNvSpPr>
          <p:nvPr>
            <p:ph type="ftr" sz="quarter" idx="11"/>
          </p:nvPr>
        </p:nvSpPr>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p:txBody>
          <a:bodyPr/>
          <a:lstStyle/>
          <a:p>
            <a:fld id="{F234DFA8-858C-4C38-9EE4-83240DBCD3A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0259F26-FB16-45A4-A202-167C427865BE}" type="datetime1">
              <a:rPr lang="en-US" smtClean="0"/>
              <a:t>7/23/2016</a:t>
            </a:fld>
            <a:endParaRPr lang="en-US"/>
          </a:p>
        </p:txBody>
      </p:sp>
      <p:sp>
        <p:nvSpPr>
          <p:cNvPr id="8" name="Footer Placeholder 7"/>
          <p:cNvSpPr>
            <a:spLocks noGrp="1"/>
          </p:cNvSpPr>
          <p:nvPr>
            <p:ph type="ftr" sz="quarter" idx="11"/>
          </p:nvPr>
        </p:nvSpPr>
        <p:spPr/>
        <p:txBody>
          <a:bodyPr/>
          <a:lstStyle/>
          <a:p>
            <a:r>
              <a:rPr lang="en-US" smtClean="0"/>
              <a:t>Tìm hiểu về Programming style</a:t>
            </a:r>
            <a:endParaRPr lang="en-US"/>
          </a:p>
        </p:txBody>
      </p:sp>
      <p:sp>
        <p:nvSpPr>
          <p:cNvPr id="9" name="Slide Number Placeholder 8"/>
          <p:cNvSpPr>
            <a:spLocks noGrp="1"/>
          </p:cNvSpPr>
          <p:nvPr>
            <p:ph type="sldNum" sz="quarter" idx="12"/>
          </p:nvPr>
        </p:nvSpPr>
        <p:spPr/>
        <p:txBody>
          <a:bodyPr/>
          <a:lstStyle/>
          <a:p>
            <a:fld id="{F234DFA8-858C-4C38-9EE4-83240DBCD3A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C5A239-0874-4D91-B587-8D42CDB0F10D}"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95585-01A3-49A9-9C82-A7F041E0B592}" type="datetime1">
              <a:rPr lang="en-US" smtClean="0"/>
              <a:t>7/23/2016</a:t>
            </a:fld>
            <a:endParaRPr lang="en-US"/>
          </a:p>
        </p:txBody>
      </p:sp>
      <p:sp>
        <p:nvSpPr>
          <p:cNvPr id="3" name="Footer Placeholder 2"/>
          <p:cNvSpPr>
            <a:spLocks noGrp="1"/>
          </p:cNvSpPr>
          <p:nvPr>
            <p:ph type="ftr" sz="quarter" idx="11"/>
          </p:nvPr>
        </p:nvSpPr>
        <p:spPr/>
        <p:txBody>
          <a:bodyPr/>
          <a:lstStyle/>
          <a:p>
            <a:r>
              <a:rPr lang="en-US" smtClean="0"/>
              <a:t>Tìm hiểu về Programming style</a:t>
            </a:r>
            <a:endParaRPr lang="en-US"/>
          </a:p>
        </p:txBody>
      </p:sp>
      <p:sp>
        <p:nvSpPr>
          <p:cNvPr id="4" name="Slide Number Placeholder 3"/>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CFAC00-1BF9-453A-A0BF-4987B48BDCEE}" type="datetime1">
              <a:rPr lang="en-US" smtClean="0"/>
              <a:t>7/23/2016</a:t>
            </a:fld>
            <a:endParaRPr lang="en-US"/>
          </a:p>
        </p:txBody>
      </p:sp>
      <p:sp>
        <p:nvSpPr>
          <p:cNvPr id="6" name="Footer Placeholder 5"/>
          <p:cNvSpPr>
            <a:spLocks noGrp="1"/>
          </p:cNvSpPr>
          <p:nvPr>
            <p:ph type="ftr" sz="quarter" idx="11"/>
          </p:nvPr>
        </p:nvSpPr>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p:txBody>
          <a:bodyPr/>
          <a:lstStyle/>
          <a:p>
            <a:fld id="{F234DFA8-858C-4C38-9EE4-83240DBCD3A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6F748D-C0EF-474B-A37F-09C4B52B2EE0}" type="datetime1">
              <a:rPr lang="en-US" smtClean="0"/>
              <a:t>7/23/2016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234DFA8-858C-4C38-9EE4-83240DBCD3A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36ACD3-8C5B-4E08-BB1D-C37F4EC1D8ED}" type="datetime1">
              <a:rPr lang="en-US" smtClean="0"/>
              <a:t>7/23/2016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Tìm hiểu về Programming style</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234DFA8-858C-4C38-9EE4-83240DBCD3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amazon.com/Clean-Code-Handbook-Software-Craftsmanship/dp/0132350882" TargetMode="External"/><Relationship Id="rId2" Type="http://schemas.openxmlformats.org/officeDocument/2006/relationships/hyperlink" Target="http://www.oracle.com/technetwork/java/codeconventions-15000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3BCAD6-68BB-424D-AAFE-6A01D8ADE05C}" type="datetime1">
              <a:rPr lang="en-US" smtClean="0"/>
              <a:t>7/23/2016</a:t>
            </a:fld>
            <a:endParaRPr lang="en-US"/>
          </a:p>
        </p:txBody>
      </p:sp>
      <p:sp>
        <p:nvSpPr>
          <p:cNvPr id="8" name="Footer Placeholder 7"/>
          <p:cNvSpPr>
            <a:spLocks noGrp="1"/>
          </p:cNvSpPr>
          <p:nvPr>
            <p:ph type="ftr" sz="quarter" idx="11"/>
          </p:nvPr>
        </p:nvSpPr>
        <p:spPr/>
        <p:txBody>
          <a:bodyPr/>
          <a:lstStyle/>
          <a:p>
            <a:r>
              <a:rPr lang="en-US" smtClean="0"/>
              <a:t>Tìm hiểu về Programming style</a:t>
            </a:r>
            <a:endParaRPr lang="en-US"/>
          </a:p>
        </p:txBody>
      </p:sp>
      <p:sp>
        <p:nvSpPr>
          <p:cNvPr id="9" name="Slide Number Placeholder 8"/>
          <p:cNvSpPr>
            <a:spLocks noGrp="1"/>
          </p:cNvSpPr>
          <p:nvPr>
            <p:ph type="sldNum" sz="quarter" idx="12"/>
          </p:nvPr>
        </p:nvSpPr>
        <p:spPr/>
        <p:txBody>
          <a:bodyPr/>
          <a:lstStyle/>
          <a:p>
            <a:fld id="{F234DFA8-858C-4C38-9EE4-83240DBCD3AD}" type="slidenum">
              <a:rPr lang="en-US" smtClean="0"/>
              <a:t>1</a:t>
            </a:fld>
            <a:endParaRPr lang="en-US"/>
          </a:p>
        </p:txBody>
      </p:sp>
      <p:sp>
        <p:nvSpPr>
          <p:cNvPr id="2" name="Title 1"/>
          <p:cNvSpPr>
            <a:spLocks noGrp="1"/>
          </p:cNvSpPr>
          <p:nvPr>
            <p:ph type="ctrTitle"/>
          </p:nvPr>
        </p:nvSpPr>
        <p:spPr>
          <a:xfrm>
            <a:off x="762000" y="1447800"/>
            <a:ext cx="7772400" cy="1470025"/>
          </a:xfrm>
        </p:spPr>
        <p:txBody>
          <a:bodyPr/>
          <a:lstStyle/>
          <a:p>
            <a:r>
              <a:rPr lang="en-US" b="1" dirty="0" smtClean="0">
                <a:solidFill>
                  <a:schemeClr val="accent1">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rPr>
              <a:t>Programming style</a:t>
            </a:r>
            <a:endParaRPr lang="en-US" b="1" dirty="0">
              <a:solidFill>
                <a:schemeClr val="accent1">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200400"/>
            <a:ext cx="5638800" cy="3079082"/>
          </a:xfrm>
          <a:prstGeom prst="rect">
            <a:avLst/>
          </a:prstGeom>
          <a:ln>
            <a:noFill/>
          </a:ln>
          <a:effectLst>
            <a:softEdge rad="112500"/>
          </a:effectLst>
        </p:spPr>
      </p:pic>
      <p:sp>
        <p:nvSpPr>
          <p:cNvPr id="5" name="TextBox 4"/>
          <p:cNvSpPr txBox="1"/>
          <p:nvPr/>
        </p:nvSpPr>
        <p:spPr>
          <a:xfrm>
            <a:off x="5791200" y="5192676"/>
            <a:ext cx="2781300" cy="923330"/>
          </a:xfrm>
          <a:prstGeom prst="rect">
            <a:avLst/>
          </a:prstGeom>
          <a:noFill/>
        </p:spPr>
        <p:txBody>
          <a:bodyPr wrap="square" rtlCol="0">
            <a:spAutoFit/>
          </a:bodyPr>
          <a:lstStyle/>
          <a:p>
            <a:r>
              <a:rPr lang="en-US" b="1" i="1" u="sng" dirty="0" err="1" smtClean="0">
                <a:solidFill>
                  <a:schemeClr val="accent5">
                    <a:lumMod val="50000"/>
                  </a:schemeClr>
                </a:solidFill>
              </a:rPr>
              <a:t>Người</a:t>
            </a:r>
            <a:r>
              <a:rPr lang="en-US" b="1" i="1" u="sng" dirty="0" smtClean="0">
                <a:solidFill>
                  <a:schemeClr val="accent5">
                    <a:lumMod val="50000"/>
                  </a:schemeClr>
                </a:solidFill>
              </a:rPr>
              <a:t> </a:t>
            </a:r>
            <a:r>
              <a:rPr lang="en-US" b="1" i="1" u="sng" dirty="0" err="1" smtClean="0">
                <a:solidFill>
                  <a:schemeClr val="accent5">
                    <a:lumMod val="50000"/>
                  </a:schemeClr>
                </a:solidFill>
              </a:rPr>
              <a:t>thực</a:t>
            </a:r>
            <a:r>
              <a:rPr lang="en-US" b="1" i="1" u="sng" dirty="0" smtClean="0">
                <a:solidFill>
                  <a:schemeClr val="accent5">
                    <a:lumMod val="50000"/>
                  </a:schemeClr>
                </a:solidFill>
              </a:rPr>
              <a:t> </a:t>
            </a:r>
            <a:r>
              <a:rPr lang="en-US" b="1" i="1" u="sng" dirty="0" err="1" smtClean="0">
                <a:solidFill>
                  <a:schemeClr val="accent5">
                    <a:lumMod val="50000"/>
                  </a:schemeClr>
                </a:solidFill>
              </a:rPr>
              <a:t>hiện</a:t>
            </a:r>
            <a:r>
              <a:rPr lang="en-US" b="1" i="1" u="sng" dirty="0" smtClean="0">
                <a:solidFill>
                  <a:schemeClr val="accent5">
                    <a:lumMod val="50000"/>
                  </a:schemeClr>
                </a:solidFill>
              </a:rPr>
              <a:t>: </a:t>
            </a:r>
          </a:p>
          <a:p>
            <a:r>
              <a:rPr lang="en-US" dirty="0" err="1" smtClean="0"/>
              <a:t>Đào</a:t>
            </a:r>
            <a:r>
              <a:rPr lang="en-US" dirty="0" smtClean="0"/>
              <a:t> </a:t>
            </a:r>
            <a:r>
              <a:rPr lang="en-US" dirty="0" err="1" smtClean="0"/>
              <a:t>Đức</a:t>
            </a:r>
            <a:r>
              <a:rPr lang="en-US" dirty="0" smtClean="0"/>
              <a:t> </a:t>
            </a:r>
            <a:r>
              <a:rPr lang="en-US" dirty="0" err="1" smtClean="0"/>
              <a:t>Nhã</a:t>
            </a:r>
            <a:endParaRPr lang="en-US" dirty="0" smtClean="0"/>
          </a:p>
          <a:p>
            <a:r>
              <a:rPr lang="en-US" dirty="0" err="1" smtClean="0"/>
              <a:t>Lê</a:t>
            </a:r>
            <a:r>
              <a:rPr lang="en-US" dirty="0" smtClean="0"/>
              <a:t> </a:t>
            </a:r>
            <a:r>
              <a:rPr lang="en-US" dirty="0" err="1" smtClean="0"/>
              <a:t>Phương</a:t>
            </a:r>
            <a:r>
              <a:rPr lang="en-US" dirty="0" smtClean="0"/>
              <a:t> </a:t>
            </a:r>
            <a:r>
              <a:rPr lang="en-US" dirty="0" err="1" smtClean="0"/>
              <a:t>Thanh</a:t>
            </a:r>
            <a:endParaRPr lang="en-US" dirty="0"/>
          </a:p>
        </p:txBody>
      </p:sp>
      <p:sp>
        <p:nvSpPr>
          <p:cNvPr id="6" name="Rectangle 5"/>
          <p:cNvSpPr/>
          <p:nvPr/>
        </p:nvSpPr>
        <p:spPr>
          <a:xfrm>
            <a:off x="2470726" y="5029200"/>
            <a:ext cx="2939473" cy="12502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792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10</a:t>
            </a:fld>
            <a:endParaRPr lang="en-US"/>
          </a:p>
        </p:txBody>
      </p:sp>
      <p:sp>
        <p:nvSpPr>
          <p:cNvPr id="6" name="Content Placeholder 5"/>
          <p:cNvSpPr>
            <a:spLocks noGrp="1"/>
          </p:cNvSpPr>
          <p:nvPr>
            <p:ph sz="quarter" idx="1"/>
          </p:nvPr>
        </p:nvSpPr>
        <p:spPr/>
        <p:txBody>
          <a:bodyPr/>
          <a:lstStyle/>
          <a:p>
            <a:r>
              <a:rPr lang="en-US" b="1" dirty="0" smtClean="0">
                <a:solidFill>
                  <a:srgbClr val="00B0F0"/>
                </a:solidFill>
                <a:latin typeface="Times New Roman" pitchFamily="18" charset="0"/>
                <a:cs typeface="Times New Roman" pitchFamily="18" charset="0"/>
              </a:rPr>
              <a:t>2.1. </a:t>
            </a:r>
            <a:r>
              <a:rPr lang="en-US" b="1" dirty="0" err="1">
                <a:solidFill>
                  <a:srgbClr val="00B0F0"/>
                </a:solidFill>
                <a:latin typeface="Times New Roman" pitchFamily="18" charset="0"/>
                <a:cs typeface="Times New Roman" pitchFamily="18" charset="0"/>
              </a:rPr>
              <a:t>Sử</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dụng</a:t>
            </a:r>
            <a:r>
              <a:rPr lang="en-US" b="1" dirty="0">
                <a:solidFill>
                  <a:srgbClr val="00B0F0"/>
                </a:solidFill>
                <a:latin typeface="Times New Roman" pitchFamily="18" charset="0"/>
                <a:cs typeface="Times New Roman" pitchFamily="18" charset="0"/>
              </a:rPr>
              <a:t> tab</a:t>
            </a:r>
          </a:p>
          <a:p>
            <a:pPr marL="0" indent="0">
              <a:buNone/>
            </a:pPr>
            <a:endParaRPr lang="en-US" dirty="0" smtClean="0">
              <a:latin typeface="Times New Roman" pitchFamily="18" charset="0"/>
              <a:cs typeface="Times New Roman" pitchFamily="18" charset="0"/>
            </a:endParaRPr>
          </a:p>
        </p:txBody>
      </p:sp>
      <p:sp>
        <p:nvSpPr>
          <p:cNvPr id="7" name="TextBox 6"/>
          <p:cNvSpPr txBox="1"/>
          <p:nvPr/>
        </p:nvSpPr>
        <p:spPr>
          <a:xfrm>
            <a:off x="990600" y="1981200"/>
            <a:ext cx="7162800" cy="3416320"/>
          </a:xfrm>
          <a:prstGeom prst="rect">
            <a:avLst/>
          </a:prstGeom>
          <a:noFill/>
        </p:spPr>
        <p:txBody>
          <a:bodyPr wrap="square" rtlCol="0">
            <a:spAutoFit/>
          </a:bodyPr>
          <a:lstStyle/>
          <a:p>
            <a:pPr marL="285750" indent="-285750">
              <a:buFontTx/>
              <a:buChar char="-"/>
            </a:pPr>
            <a:r>
              <a:rPr lang="en-US" dirty="0" err="1" smtClean="0"/>
              <a:t>Thụt</a:t>
            </a:r>
            <a:r>
              <a:rPr lang="en-US" dirty="0" smtClean="0"/>
              <a:t> </a:t>
            </a:r>
            <a:r>
              <a:rPr lang="en-US" dirty="0" err="1" smtClean="0"/>
              <a:t>đầu</a:t>
            </a:r>
            <a:r>
              <a:rPr lang="en-US" dirty="0" smtClean="0"/>
              <a:t> </a:t>
            </a:r>
            <a:r>
              <a:rPr lang="en-US" dirty="0" err="1" smtClean="0"/>
              <a:t>dòng</a:t>
            </a:r>
            <a:r>
              <a:rPr lang="en-US" dirty="0" smtClean="0"/>
              <a:t> </a:t>
            </a:r>
            <a:r>
              <a:rPr lang="en-US" dirty="0" err="1" smtClean="0"/>
              <a:t>nên</a:t>
            </a:r>
            <a:r>
              <a:rPr lang="en-US" dirty="0" smtClean="0"/>
              <a:t> </a:t>
            </a:r>
            <a:r>
              <a:rPr lang="en-US" dirty="0" err="1" smtClean="0"/>
              <a:t>dùng</a:t>
            </a:r>
            <a:r>
              <a:rPr lang="en-US" dirty="0" smtClean="0"/>
              <a:t> 4 </a:t>
            </a:r>
            <a:r>
              <a:rPr lang="en-US" dirty="0" err="1" smtClean="0"/>
              <a:t>hoặc</a:t>
            </a:r>
            <a:r>
              <a:rPr lang="en-US" dirty="0" smtClean="0"/>
              <a:t> 8( </a:t>
            </a:r>
            <a:r>
              <a:rPr lang="en-US" dirty="0" err="1" smtClean="0"/>
              <a:t>phím</a:t>
            </a:r>
            <a:r>
              <a:rPr lang="en-US" dirty="0" smtClean="0"/>
              <a:t> tab) </a:t>
            </a:r>
            <a:r>
              <a:rPr lang="en-US" dirty="0" err="1" smtClean="0"/>
              <a:t>dấu</a:t>
            </a:r>
            <a:r>
              <a:rPr lang="en-US" dirty="0" smtClean="0"/>
              <a:t> space</a:t>
            </a:r>
          </a:p>
          <a:p>
            <a:pPr marL="285750" indent="-285750">
              <a:buFontTx/>
              <a:buChar char="-"/>
            </a:pPr>
            <a:r>
              <a:rPr lang="en-US" dirty="0" err="1" smtClean="0"/>
              <a:t>Quy</a:t>
            </a:r>
            <a:r>
              <a:rPr lang="en-US" dirty="0" smtClean="0"/>
              <a:t> </a:t>
            </a:r>
            <a:r>
              <a:rPr lang="en-US" dirty="0" err="1" smtClean="0"/>
              <a:t>ước</a:t>
            </a:r>
            <a:r>
              <a:rPr lang="en-US" dirty="0" smtClean="0"/>
              <a:t> </a:t>
            </a:r>
            <a:r>
              <a:rPr lang="en-US" dirty="0" err="1" smtClean="0"/>
              <a:t>độ</a:t>
            </a:r>
            <a:r>
              <a:rPr lang="en-US" dirty="0" smtClean="0"/>
              <a:t> </a:t>
            </a:r>
            <a:r>
              <a:rPr lang="en-US" dirty="0" err="1" smtClean="0"/>
              <a:t>dài</a:t>
            </a:r>
            <a:r>
              <a:rPr lang="en-US" dirty="0" smtClean="0"/>
              <a:t> 1 </a:t>
            </a:r>
            <a:r>
              <a:rPr lang="en-US" dirty="0" err="1" smtClean="0"/>
              <a:t>dòng</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dài</a:t>
            </a:r>
            <a:r>
              <a:rPr lang="en-US" dirty="0" smtClean="0"/>
              <a:t> </a:t>
            </a:r>
            <a:r>
              <a:rPr lang="en-US" dirty="0" err="1" smtClean="0"/>
              <a:t>quá</a:t>
            </a:r>
            <a:r>
              <a:rPr lang="en-US" dirty="0" smtClean="0"/>
              <a:t> 80 </a:t>
            </a:r>
            <a:r>
              <a:rPr lang="en-US" dirty="0" err="1" smtClean="0"/>
              <a:t>ký</a:t>
            </a:r>
            <a:r>
              <a:rPr lang="en-US" dirty="0" smtClean="0"/>
              <a:t> </a:t>
            </a:r>
            <a:r>
              <a:rPr lang="en-US" dirty="0" err="1" smtClean="0"/>
              <a:t>tự</a:t>
            </a:r>
            <a:endParaRPr lang="en-US" dirty="0" smtClean="0"/>
          </a:p>
          <a:p>
            <a:pPr marL="285750" indent="-285750">
              <a:buFontTx/>
              <a:buChar char="-"/>
            </a:pPr>
            <a:r>
              <a:rPr lang="en-US" dirty="0" err="1" smtClean="0"/>
              <a:t>Ví</a:t>
            </a:r>
            <a:r>
              <a:rPr lang="en-US" dirty="0" smtClean="0"/>
              <a:t> </a:t>
            </a:r>
            <a:r>
              <a:rPr lang="en-US" dirty="0" err="1" smtClean="0"/>
              <a:t>dụ</a:t>
            </a:r>
            <a:endParaRPr lang="en-US" dirty="0" smtClean="0"/>
          </a:p>
          <a:p>
            <a:pPr lvl="2"/>
            <a:r>
              <a:rPr lang="en-US" b="1" dirty="0"/>
              <a:t>package </a:t>
            </a:r>
            <a:r>
              <a:rPr lang="en-US" b="1" dirty="0" err="1" smtClean="0"/>
              <a:t>toan</a:t>
            </a:r>
            <a:r>
              <a:rPr lang="en-US" b="1" dirty="0" smtClean="0"/>
              <a:t>;</a:t>
            </a:r>
            <a:endParaRPr lang="en-US" b="1" dirty="0"/>
          </a:p>
          <a:p>
            <a:pPr lvl="2"/>
            <a:endParaRPr lang="en-US" dirty="0"/>
          </a:p>
          <a:p>
            <a:pPr lvl="2"/>
            <a:r>
              <a:rPr lang="en-US" b="1" dirty="0"/>
              <a:t>public class </a:t>
            </a:r>
            <a:r>
              <a:rPr lang="en-US" b="1" dirty="0" smtClean="0"/>
              <a:t> </a:t>
            </a:r>
            <a:r>
              <a:rPr lang="en-US" b="1" dirty="0" err="1" smtClean="0"/>
              <a:t>TinhTich</a:t>
            </a:r>
            <a:r>
              <a:rPr lang="en-US" b="1" dirty="0" smtClean="0"/>
              <a:t>{</a:t>
            </a:r>
            <a:endParaRPr lang="en-US" b="1" dirty="0"/>
          </a:p>
          <a:p>
            <a:pPr lvl="2"/>
            <a:r>
              <a:rPr lang="en-US" b="1" dirty="0" smtClean="0"/>
              <a:t>	</a:t>
            </a:r>
            <a:r>
              <a:rPr lang="en-US" b="1" dirty="0" err="1" smtClean="0"/>
              <a:t>int</a:t>
            </a:r>
            <a:r>
              <a:rPr lang="en-US" b="1" dirty="0" smtClean="0"/>
              <a:t> </a:t>
            </a:r>
            <a:r>
              <a:rPr lang="en-US" b="1" dirty="0"/>
              <a:t>a = 10; </a:t>
            </a:r>
          </a:p>
          <a:p>
            <a:pPr lvl="2"/>
            <a:r>
              <a:rPr lang="en-US" b="1" dirty="0" smtClean="0"/>
              <a:t>	double </a:t>
            </a:r>
            <a:r>
              <a:rPr lang="en-US" b="1" dirty="0"/>
              <a:t>b = 100;</a:t>
            </a:r>
          </a:p>
          <a:p>
            <a:pPr lvl="2"/>
            <a:r>
              <a:rPr lang="en-US" b="1" dirty="0" smtClean="0"/>
              <a:t>	double </a:t>
            </a:r>
            <a:r>
              <a:rPr lang="en-US" b="1" dirty="0"/>
              <a:t>c = a * b;</a:t>
            </a:r>
          </a:p>
          <a:p>
            <a:pPr lvl="2"/>
            <a:r>
              <a:rPr lang="en-US" dirty="0"/>
              <a:t>}</a:t>
            </a:r>
          </a:p>
          <a:p>
            <a:pPr marL="285750" indent="-285750">
              <a:buFontTx/>
              <a:buChar char="-"/>
            </a:pPr>
            <a:endParaRPr lang="en-US" dirty="0" smtClean="0"/>
          </a:p>
          <a:p>
            <a:pPr lvl="1"/>
            <a:endParaRPr lang="en-US" dirty="0"/>
          </a:p>
        </p:txBody>
      </p:sp>
      <p:sp>
        <p:nvSpPr>
          <p:cNvPr id="11" name="TextBox 10"/>
          <p:cNvSpPr txBox="1"/>
          <p:nvPr/>
        </p:nvSpPr>
        <p:spPr>
          <a:xfrm>
            <a:off x="4800600" y="3200400"/>
            <a:ext cx="4038600" cy="1477328"/>
          </a:xfrm>
          <a:prstGeom prst="rect">
            <a:avLst/>
          </a:prstGeom>
          <a:noFill/>
        </p:spPr>
        <p:txBody>
          <a:bodyPr wrap="square" rtlCol="0">
            <a:spAutoFit/>
          </a:bodyPr>
          <a:lstStyle/>
          <a:p>
            <a:pPr lvl="2"/>
            <a:r>
              <a:rPr lang="en-US" b="1" dirty="0"/>
              <a:t>p</a:t>
            </a:r>
            <a:r>
              <a:rPr lang="en-US" b="1" dirty="0" smtClean="0"/>
              <a:t>ublish </a:t>
            </a:r>
            <a:r>
              <a:rPr lang="en-US" b="1" dirty="0" err="1" smtClean="0"/>
              <a:t>classTinhTich</a:t>
            </a:r>
            <a:r>
              <a:rPr lang="en-US" b="1" dirty="0" smtClean="0"/>
              <a:t>{</a:t>
            </a:r>
          </a:p>
          <a:p>
            <a:pPr lvl="2"/>
            <a:r>
              <a:rPr lang="en-US" b="1" dirty="0" err="1" smtClean="0"/>
              <a:t>int</a:t>
            </a:r>
            <a:r>
              <a:rPr lang="en-US" b="1" dirty="0" smtClean="0"/>
              <a:t> a = 10; </a:t>
            </a:r>
          </a:p>
          <a:p>
            <a:pPr lvl="2"/>
            <a:r>
              <a:rPr lang="en-US" b="1" dirty="0" smtClean="0"/>
              <a:t>    double </a:t>
            </a:r>
            <a:r>
              <a:rPr lang="en-US" b="1" dirty="0"/>
              <a:t>b = 100;</a:t>
            </a:r>
          </a:p>
          <a:p>
            <a:pPr lvl="2"/>
            <a:r>
              <a:rPr lang="en-US" b="1" dirty="0" smtClean="0"/>
              <a:t>double </a:t>
            </a:r>
            <a:r>
              <a:rPr lang="en-US" b="1" dirty="0"/>
              <a:t>c = a * b;</a:t>
            </a:r>
          </a:p>
          <a:p>
            <a:pPr lvl="2"/>
            <a:r>
              <a:rPr lang="en-US" dirty="0"/>
              <a:t>}</a:t>
            </a:r>
          </a:p>
        </p:txBody>
      </p:sp>
      <p:sp>
        <p:nvSpPr>
          <p:cNvPr id="12" name="Down Arrow 11"/>
          <p:cNvSpPr/>
          <p:nvPr/>
        </p:nvSpPr>
        <p:spPr>
          <a:xfrm rot="16200000">
            <a:off x="4572000" y="3471059"/>
            <a:ext cx="12954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Sai</a:t>
            </a:r>
            <a:endParaRPr lang="en-US" dirty="0"/>
          </a:p>
        </p:txBody>
      </p:sp>
      <p:sp>
        <p:nvSpPr>
          <p:cNvPr id="14" name="Right Arrow 13"/>
          <p:cNvSpPr/>
          <p:nvPr/>
        </p:nvSpPr>
        <p:spPr>
          <a:xfrm>
            <a:off x="914400" y="3352800"/>
            <a:ext cx="12192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Tree>
    <p:extLst>
      <p:ext uri="{BB962C8B-B14F-4D97-AF65-F5344CB8AC3E}">
        <p14:creationId xmlns:p14="http://schemas.microsoft.com/office/powerpoint/2010/main" val="2444834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11</a:t>
            </a:fld>
            <a:endParaRPr lang="en-US"/>
          </a:p>
        </p:txBody>
      </p:sp>
      <p:sp>
        <p:nvSpPr>
          <p:cNvPr id="6" name="Content Placeholder 5"/>
          <p:cNvSpPr>
            <a:spLocks noGrp="1"/>
          </p:cNvSpPr>
          <p:nvPr>
            <p:ph sz="quarter" idx="1"/>
          </p:nvPr>
        </p:nvSpPr>
        <p:spPr/>
        <p:txBody>
          <a:bodyPr/>
          <a:lstStyle/>
          <a:p>
            <a:r>
              <a:rPr lang="en-US" b="1" dirty="0" smtClean="0">
                <a:solidFill>
                  <a:srgbClr val="00B0F0"/>
                </a:solidFill>
                <a:latin typeface="Times New Roman" pitchFamily="18" charset="0"/>
                <a:cs typeface="Times New Roman" pitchFamily="18" charset="0"/>
              </a:rPr>
              <a:t>2.1. </a:t>
            </a:r>
            <a:r>
              <a:rPr lang="en-US" b="1" dirty="0" err="1">
                <a:solidFill>
                  <a:srgbClr val="00B0F0"/>
                </a:solidFill>
                <a:latin typeface="Times New Roman" pitchFamily="18" charset="0"/>
                <a:cs typeface="Times New Roman" pitchFamily="18" charset="0"/>
              </a:rPr>
              <a:t>Sử</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dụng</a:t>
            </a:r>
            <a:r>
              <a:rPr lang="en-US" b="1" dirty="0">
                <a:solidFill>
                  <a:srgbClr val="00B0F0"/>
                </a:solidFill>
                <a:latin typeface="Times New Roman" pitchFamily="18" charset="0"/>
                <a:cs typeface="Times New Roman" pitchFamily="18" charset="0"/>
              </a:rPr>
              <a:t> tab</a:t>
            </a:r>
          </a:p>
          <a:p>
            <a:pPr marL="0" indent="0">
              <a:buNone/>
            </a:pPr>
            <a:endParaRPr lang="en-US" dirty="0" smtClean="0">
              <a:latin typeface="Times New Roman" pitchFamily="18" charset="0"/>
              <a:cs typeface="Times New Roman" pitchFamily="18" charset="0"/>
            </a:endParaRPr>
          </a:p>
        </p:txBody>
      </p:sp>
      <p:sp>
        <p:nvSpPr>
          <p:cNvPr id="7" name="TextBox 6"/>
          <p:cNvSpPr txBox="1"/>
          <p:nvPr/>
        </p:nvSpPr>
        <p:spPr>
          <a:xfrm>
            <a:off x="685800" y="2062161"/>
            <a:ext cx="7467600" cy="3139321"/>
          </a:xfrm>
          <a:prstGeom prst="rect">
            <a:avLst/>
          </a:prstGeom>
          <a:noFill/>
          <a:ln>
            <a:solidFill>
              <a:schemeClr val="accent1"/>
            </a:solidFill>
          </a:ln>
        </p:spPr>
        <p:txBody>
          <a:bodyPr wrap="square" rtlCol="0">
            <a:spAutoFit/>
          </a:bodyPr>
          <a:lstStyle/>
          <a:p>
            <a:r>
              <a:rPr lang="en-US" dirty="0" err="1"/>
              <a:t>Khi</a:t>
            </a:r>
            <a:r>
              <a:rPr lang="en-US" dirty="0"/>
              <a:t> </a:t>
            </a:r>
            <a:r>
              <a:rPr lang="en-US" dirty="0" err="1"/>
              <a:t>biểu</a:t>
            </a:r>
            <a:r>
              <a:rPr lang="en-US" dirty="0"/>
              <a:t> </a:t>
            </a:r>
            <a:r>
              <a:rPr lang="en-US" dirty="0" err="1"/>
              <a:t>thức</a:t>
            </a:r>
            <a:r>
              <a:rPr lang="en-US" dirty="0"/>
              <a:t> </a:t>
            </a:r>
            <a:r>
              <a:rPr lang="en-US" dirty="0" err="1"/>
              <a:t>quá</a:t>
            </a:r>
            <a:r>
              <a:rPr lang="en-US" dirty="0"/>
              <a:t> </a:t>
            </a:r>
            <a:r>
              <a:rPr lang="en-US" dirty="0" err="1"/>
              <a:t>dài</a:t>
            </a:r>
            <a:r>
              <a:rPr lang="en-US" dirty="0"/>
              <a:t> 1 </a:t>
            </a:r>
            <a:r>
              <a:rPr lang="en-US" dirty="0" err="1"/>
              <a:t>dòng</a:t>
            </a:r>
            <a:r>
              <a:rPr lang="en-US" dirty="0"/>
              <a:t> </a:t>
            </a:r>
            <a:r>
              <a:rPr lang="en-US" dirty="0" err="1"/>
              <a:t>không</a:t>
            </a:r>
            <a:r>
              <a:rPr lang="en-US" dirty="0"/>
              <a:t> </a:t>
            </a:r>
            <a:r>
              <a:rPr lang="en-US" dirty="0" err="1"/>
              <a:t>chứa</a:t>
            </a:r>
            <a:r>
              <a:rPr lang="en-US" dirty="0"/>
              <a:t> </a:t>
            </a:r>
            <a:r>
              <a:rPr lang="en-US" dirty="0" err="1"/>
              <a:t>đủ</a:t>
            </a:r>
            <a:r>
              <a:rPr lang="en-US" dirty="0"/>
              <a:t> </a:t>
            </a:r>
            <a:r>
              <a:rPr lang="en-US" dirty="0" err="1"/>
              <a:t>thì</a:t>
            </a:r>
            <a:r>
              <a:rPr lang="en-US" dirty="0"/>
              <a:t> ta </a:t>
            </a:r>
            <a:r>
              <a:rPr lang="en-US" dirty="0" err="1"/>
              <a:t>có</a:t>
            </a:r>
            <a:r>
              <a:rPr lang="en-US" dirty="0"/>
              <a:t> </a:t>
            </a:r>
            <a:r>
              <a:rPr lang="en-US" dirty="0" err="1"/>
              <a:t>nguyên</a:t>
            </a:r>
            <a:r>
              <a:rPr lang="en-US" dirty="0"/>
              <a:t> </a:t>
            </a:r>
            <a:r>
              <a:rPr lang="en-US" dirty="0" err="1"/>
              <a:t>tác</a:t>
            </a:r>
            <a:r>
              <a:rPr lang="en-US" dirty="0"/>
              <a:t> </a:t>
            </a:r>
            <a:r>
              <a:rPr lang="en-US" dirty="0" err="1"/>
              <a:t>xuống</a:t>
            </a:r>
            <a:r>
              <a:rPr lang="en-US" dirty="0"/>
              <a:t> </a:t>
            </a:r>
            <a:r>
              <a:rPr lang="en-US" dirty="0" err="1"/>
              <a:t>dòng</a:t>
            </a:r>
            <a:r>
              <a:rPr lang="en-US" dirty="0"/>
              <a:t> </a:t>
            </a:r>
            <a:r>
              <a:rPr lang="en-US" dirty="0" err="1"/>
              <a:t>như</a:t>
            </a:r>
            <a:r>
              <a:rPr lang="en-US" dirty="0"/>
              <a:t> </a:t>
            </a:r>
            <a:r>
              <a:rPr lang="en-US" dirty="0" err="1"/>
              <a:t>sau</a:t>
            </a:r>
            <a:r>
              <a:rPr lang="en-US" dirty="0"/>
              <a:t>: </a:t>
            </a:r>
            <a:endParaRPr lang="en-US" dirty="0" smtClean="0"/>
          </a:p>
          <a:p>
            <a:r>
              <a:rPr lang="en-US" dirty="0"/>
              <a:t>	</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sau</a:t>
            </a:r>
            <a:r>
              <a:rPr lang="en-US" dirty="0" smtClean="0"/>
              <a:t> </a:t>
            </a:r>
            <a:r>
              <a:rPr lang="en-US" dirty="0" err="1" smtClean="0"/>
              <a:t>dấu</a:t>
            </a:r>
            <a:r>
              <a:rPr lang="en-US" dirty="0" smtClean="0"/>
              <a:t> “,”.</a:t>
            </a:r>
          </a:p>
          <a:p>
            <a:endParaRPr lang="en-US" dirty="0" smtClean="0"/>
          </a:p>
          <a:p>
            <a:endParaRPr lang="en-US" dirty="0"/>
          </a:p>
          <a:p>
            <a:endParaRPr lang="en-US" dirty="0" smtClean="0"/>
          </a:p>
          <a:p>
            <a:endParaRPr lang="en-US" dirty="0" smtClean="0"/>
          </a:p>
          <a:p>
            <a:r>
              <a:rPr lang="en-US" dirty="0"/>
              <a:t>	</a:t>
            </a:r>
            <a:endParaRPr lang="en-US" dirty="0" smtClean="0"/>
          </a:p>
          <a:p>
            <a:r>
              <a:rPr lang="en-US" dirty="0"/>
              <a:t>	</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sau</a:t>
            </a:r>
            <a:r>
              <a:rPr lang="en-US" dirty="0" smtClean="0"/>
              <a:t> </a:t>
            </a:r>
            <a:r>
              <a:rPr lang="en-US" dirty="0" err="1" smtClean="0"/>
              <a:t>các</a:t>
            </a:r>
            <a:r>
              <a:rPr lang="en-US" dirty="0" smtClean="0"/>
              <a:t> </a:t>
            </a:r>
            <a:r>
              <a:rPr lang="en-US" dirty="0" err="1" smtClean="0"/>
              <a:t>toán</a:t>
            </a:r>
            <a:r>
              <a:rPr lang="en-US" dirty="0" smtClean="0"/>
              <a:t> </a:t>
            </a:r>
            <a:r>
              <a:rPr lang="en-US" dirty="0" err="1" smtClean="0"/>
              <a:t>tử</a:t>
            </a:r>
            <a:r>
              <a:rPr lang="en-US" dirty="0" smtClean="0"/>
              <a:t> </a:t>
            </a:r>
            <a:r>
              <a:rPr lang="en-US" dirty="0" err="1" smtClean="0"/>
              <a:t>có</a:t>
            </a:r>
            <a:r>
              <a:rPr lang="en-US" dirty="0" smtClean="0"/>
              <a:t> </a:t>
            </a:r>
            <a:r>
              <a:rPr lang="en-US" dirty="0" err="1" smtClean="0"/>
              <a:t>độ</a:t>
            </a:r>
            <a:r>
              <a:rPr lang="en-US" dirty="0" smtClean="0"/>
              <a:t> </a:t>
            </a:r>
            <a:r>
              <a:rPr lang="en-US" dirty="0" err="1" smtClean="0"/>
              <a:t>ưu</a:t>
            </a:r>
            <a:r>
              <a:rPr lang="en-US" dirty="0" smtClean="0"/>
              <a:t> </a:t>
            </a:r>
            <a:r>
              <a:rPr lang="en-US" dirty="0" err="1" smtClean="0"/>
              <a:t>tiên</a:t>
            </a:r>
            <a:r>
              <a:rPr lang="en-US" dirty="0" smtClean="0"/>
              <a:t> </a:t>
            </a:r>
            <a:r>
              <a:rPr lang="en-US" dirty="0" err="1" smtClean="0"/>
              <a:t>cao</a:t>
            </a:r>
            <a:endParaRPr lang="en-US" dirty="0" smtClean="0"/>
          </a:p>
          <a:p>
            <a:endParaRPr lang="en-US" dirty="0"/>
          </a:p>
          <a:p>
            <a:endParaRPr lang="en-US" dirty="0"/>
          </a:p>
        </p:txBody>
      </p:sp>
      <p:pic>
        <p:nvPicPr>
          <p:cNvPr id="8" name="Picture 7"/>
          <p:cNvPicPr/>
          <p:nvPr/>
        </p:nvPicPr>
        <p:blipFill>
          <a:blip r:embed="rId2"/>
          <a:stretch>
            <a:fillRect/>
          </a:stretch>
        </p:blipFill>
        <p:spPr>
          <a:xfrm>
            <a:off x="2048845" y="2895600"/>
            <a:ext cx="4429125" cy="1057275"/>
          </a:xfrm>
          <a:prstGeom prst="rect">
            <a:avLst/>
          </a:prstGeom>
        </p:spPr>
      </p:pic>
      <p:sp>
        <p:nvSpPr>
          <p:cNvPr id="9" name="Left Arrow 8"/>
          <p:cNvSpPr/>
          <p:nvPr/>
        </p:nvSpPr>
        <p:spPr>
          <a:xfrm>
            <a:off x="6354932" y="2986316"/>
            <a:ext cx="990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5203794" y="3424237"/>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p:nvPr/>
        </p:nvPicPr>
        <p:blipFill>
          <a:blip r:embed="rId3"/>
          <a:stretch>
            <a:fillRect/>
          </a:stretch>
        </p:blipFill>
        <p:spPr>
          <a:xfrm>
            <a:off x="1600200" y="4953000"/>
            <a:ext cx="5048250" cy="847725"/>
          </a:xfrm>
          <a:prstGeom prst="rect">
            <a:avLst/>
          </a:prstGeom>
        </p:spPr>
      </p:pic>
      <p:sp>
        <p:nvSpPr>
          <p:cNvPr id="12" name="Left Arrow 11"/>
          <p:cNvSpPr/>
          <p:nvPr/>
        </p:nvSpPr>
        <p:spPr>
          <a:xfrm>
            <a:off x="6210300" y="4969669"/>
            <a:ext cx="1219200" cy="271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
        <p:nvSpPr>
          <p:cNvPr id="13" name="Left Arrow 12"/>
          <p:cNvSpPr/>
          <p:nvPr/>
        </p:nvSpPr>
        <p:spPr>
          <a:xfrm>
            <a:off x="5386156" y="5351093"/>
            <a:ext cx="1464076" cy="2697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Sai</a:t>
            </a:r>
            <a:endParaRPr lang="en-US" dirty="0"/>
          </a:p>
        </p:txBody>
      </p:sp>
    </p:spTree>
    <p:extLst>
      <p:ext uri="{BB962C8B-B14F-4D97-AF65-F5344CB8AC3E}">
        <p14:creationId xmlns:p14="http://schemas.microsoft.com/office/powerpoint/2010/main" val="153049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12</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tab</a:t>
            </a:r>
          </a:p>
        </p:txBody>
      </p:sp>
      <p:sp>
        <p:nvSpPr>
          <p:cNvPr id="9" name="TextBox 8"/>
          <p:cNvSpPr txBox="1"/>
          <p:nvPr/>
        </p:nvSpPr>
        <p:spPr>
          <a:xfrm>
            <a:off x="1066800" y="2362200"/>
            <a:ext cx="8292655" cy="646331"/>
          </a:xfrm>
          <a:prstGeom prst="rect">
            <a:avLst/>
          </a:prstGeom>
          <a:noFill/>
        </p:spPr>
        <p:txBody>
          <a:bodyPr wrap="none" rtlCol="0">
            <a:spAutoFit/>
          </a:bodyPr>
          <a:lstStyle/>
          <a:p>
            <a:pPr marL="285750" indent="-285750">
              <a:buFontTx/>
              <a:buChar char="-"/>
            </a:pPr>
            <a:r>
              <a:rPr lang="en-US" dirty="0" err="1" smtClean="0"/>
              <a:t>Khai</a:t>
            </a:r>
            <a:r>
              <a:rPr lang="en-US" dirty="0" smtClean="0"/>
              <a:t> </a:t>
            </a:r>
            <a:r>
              <a:rPr lang="en-US" dirty="0" err="1" smtClean="0"/>
              <a:t>báo</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nếu</a:t>
            </a:r>
            <a:r>
              <a:rPr lang="en-US" dirty="0" smtClean="0"/>
              <a:t> </a:t>
            </a:r>
            <a:r>
              <a:rPr lang="en-US" dirty="0" err="1" smtClean="0"/>
              <a:t>quá</a:t>
            </a:r>
            <a:r>
              <a:rPr lang="en-US" dirty="0" smtClean="0"/>
              <a:t> </a:t>
            </a:r>
            <a:r>
              <a:rPr lang="en-US" dirty="0" err="1" smtClean="0"/>
              <a:t>dài</a:t>
            </a:r>
            <a:r>
              <a:rPr lang="en-US" dirty="0" smtClean="0"/>
              <a:t> </a:t>
            </a:r>
            <a:r>
              <a:rPr lang="en-US" dirty="0" err="1" smtClean="0"/>
              <a:t>thì</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quy</a:t>
            </a:r>
            <a:r>
              <a:rPr lang="en-US" dirty="0" smtClean="0"/>
              <a:t> </a:t>
            </a:r>
            <a:r>
              <a:rPr lang="en-US" dirty="0" err="1" smtClean="0"/>
              <a:t>tắc</a:t>
            </a:r>
            <a:r>
              <a:rPr lang="en-US" dirty="0" smtClean="0"/>
              <a:t> </a:t>
            </a:r>
            <a:r>
              <a:rPr lang="en-US" dirty="0" err="1" smtClean="0"/>
              <a:t>dấu</a:t>
            </a:r>
            <a:r>
              <a:rPr lang="en-US" dirty="0" smtClean="0"/>
              <a:t> “,” </a:t>
            </a:r>
            <a:r>
              <a:rPr lang="en-US" dirty="0" err="1" smtClean="0"/>
              <a:t>và</a:t>
            </a:r>
            <a:r>
              <a:rPr lang="en-US" dirty="0" smtClean="0"/>
              <a:t> </a:t>
            </a:r>
            <a:r>
              <a:rPr lang="en-US" dirty="0" err="1" smtClean="0"/>
              <a:t>dùng</a:t>
            </a:r>
            <a:r>
              <a:rPr lang="en-US" dirty="0" smtClean="0"/>
              <a:t> </a:t>
            </a:r>
            <a:r>
              <a:rPr lang="en-US" dirty="0" err="1" smtClean="0"/>
              <a:t>phím</a:t>
            </a:r>
            <a:endParaRPr lang="en-US" dirty="0" smtClean="0"/>
          </a:p>
          <a:p>
            <a:r>
              <a:rPr lang="en-US" dirty="0" smtClean="0"/>
              <a:t>TAB </a:t>
            </a:r>
            <a:r>
              <a:rPr lang="en-US" dirty="0" err="1" smtClean="0"/>
              <a:t>để</a:t>
            </a:r>
            <a:r>
              <a:rPr lang="en-US" dirty="0" smtClean="0"/>
              <a:t> </a:t>
            </a:r>
            <a:r>
              <a:rPr lang="en-US" dirty="0" err="1" smtClean="0"/>
              <a:t>thụt</a:t>
            </a:r>
            <a:r>
              <a:rPr lang="en-US" dirty="0" smtClean="0"/>
              <a:t> </a:t>
            </a:r>
            <a:r>
              <a:rPr lang="en-US" dirty="0" err="1" smtClean="0"/>
              <a:t>vào</a:t>
            </a:r>
            <a:r>
              <a:rPr lang="en-US" dirty="0" smtClean="0"/>
              <a:t> </a:t>
            </a:r>
            <a:r>
              <a:rPr lang="en-US" dirty="0" err="1" smtClean="0"/>
              <a:t>đầu</a:t>
            </a:r>
            <a:r>
              <a:rPr lang="en-US" dirty="0" smtClean="0"/>
              <a:t> </a:t>
            </a:r>
            <a:r>
              <a:rPr lang="en-US" dirty="0" err="1" smtClean="0"/>
              <a:t>dòng</a:t>
            </a:r>
            <a:endParaRPr lang="en-US" dirty="0"/>
          </a:p>
        </p:txBody>
      </p:sp>
      <p:pic>
        <p:nvPicPr>
          <p:cNvPr id="10" name="Picture 9"/>
          <p:cNvPicPr/>
          <p:nvPr/>
        </p:nvPicPr>
        <p:blipFill>
          <a:blip r:embed="rId2"/>
          <a:stretch>
            <a:fillRect/>
          </a:stretch>
        </p:blipFill>
        <p:spPr>
          <a:xfrm>
            <a:off x="1371600" y="3276600"/>
            <a:ext cx="5486400" cy="2076894"/>
          </a:xfrm>
          <a:prstGeom prst="rect">
            <a:avLst/>
          </a:prstGeom>
        </p:spPr>
      </p:pic>
      <p:sp>
        <p:nvSpPr>
          <p:cNvPr id="11" name="Left Arrow 10"/>
          <p:cNvSpPr/>
          <p:nvPr/>
        </p:nvSpPr>
        <p:spPr>
          <a:xfrm>
            <a:off x="6477000" y="3505200"/>
            <a:ext cx="1447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6358631" y="4537969"/>
            <a:ext cx="1524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371600" y="38100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295400" y="4782105"/>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830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13</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a:solidFill>
                  <a:srgbClr val="00B0F0"/>
                </a:solidFill>
                <a:latin typeface="Times New Roman" pitchFamily="18" charset="0"/>
                <a:cs typeface="Times New Roman" pitchFamily="18" charset="0"/>
              </a:rPr>
              <a:t>Sử</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tab</a:t>
            </a:r>
          </a:p>
        </p:txBody>
      </p:sp>
      <p:sp>
        <p:nvSpPr>
          <p:cNvPr id="2" name="TextBox 1"/>
          <p:cNvSpPr txBox="1"/>
          <p:nvPr/>
        </p:nvSpPr>
        <p:spPr>
          <a:xfrm>
            <a:off x="1219200" y="2246621"/>
            <a:ext cx="5943600" cy="646331"/>
          </a:xfrm>
          <a:prstGeom prst="rect">
            <a:avLst/>
          </a:prstGeom>
          <a:noFill/>
        </p:spPr>
        <p:txBody>
          <a:bodyPr wrap="square" rtlCol="0">
            <a:spAutoFit/>
          </a:bodyPr>
          <a:lstStyle/>
          <a:p>
            <a:r>
              <a:rPr lang="en-US" dirty="0" err="1" smtClean="0"/>
              <a:t>Quy</a:t>
            </a:r>
            <a:r>
              <a:rPr lang="en-US" dirty="0" smtClean="0"/>
              <a:t> </a:t>
            </a:r>
            <a:r>
              <a:rPr lang="en-US" dirty="0" err="1" smtClean="0"/>
              <a:t>tắc</a:t>
            </a:r>
            <a:r>
              <a:rPr lang="en-US" dirty="0" smtClean="0"/>
              <a:t> </a:t>
            </a:r>
            <a:r>
              <a:rPr lang="en-US" dirty="0" err="1" smtClean="0"/>
              <a:t>xuống</a:t>
            </a:r>
            <a:r>
              <a:rPr lang="en-US" dirty="0" smtClean="0"/>
              <a:t> </a:t>
            </a:r>
            <a:r>
              <a:rPr lang="en-US" dirty="0" err="1" smtClean="0"/>
              <a:t>hàng</a:t>
            </a:r>
            <a:r>
              <a:rPr lang="en-US" dirty="0" smtClean="0"/>
              <a:t> </a:t>
            </a:r>
            <a:r>
              <a:rPr lang="en-US" dirty="0" err="1" smtClean="0"/>
              <a:t>với</a:t>
            </a:r>
            <a:r>
              <a:rPr lang="en-US" dirty="0" smtClean="0"/>
              <a:t> </a:t>
            </a:r>
            <a:r>
              <a:rPr lang="en-US" dirty="0" err="1" smtClean="0"/>
              <a:t>lệnh</a:t>
            </a:r>
            <a:r>
              <a:rPr lang="en-US" dirty="0" smtClean="0"/>
              <a:t> If : </a:t>
            </a:r>
            <a:r>
              <a:rPr lang="en-US" dirty="0" err="1" smtClean="0"/>
              <a:t>nên</a:t>
            </a:r>
            <a:r>
              <a:rPr lang="en-US" dirty="0" smtClean="0"/>
              <a:t> dung </a:t>
            </a:r>
            <a:r>
              <a:rPr lang="en-US" dirty="0" err="1" smtClean="0"/>
              <a:t>phím</a:t>
            </a:r>
            <a:r>
              <a:rPr lang="en-US" dirty="0" smtClean="0"/>
              <a:t> tab </a:t>
            </a:r>
            <a:r>
              <a:rPr lang="en-US" dirty="0" err="1" smtClean="0"/>
              <a:t>cho</a:t>
            </a:r>
            <a:r>
              <a:rPr lang="en-US" dirty="0" smtClean="0"/>
              <a:t> </a:t>
            </a:r>
            <a:r>
              <a:rPr lang="en-US" dirty="0" err="1" smtClean="0"/>
              <a:t>khối</a:t>
            </a:r>
            <a:r>
              <a:rPr lang="en-US" dirty="0" smtClean="0"/>
              <a:t> </a:t>
            </a:r>
            <a:r>
              <a:rPr lang="en-US" dirty="0" err="1" smtClean="0"/>
              <a:t>lệnh</a:t>
            </a:r>
            <a:r>
              <a:rPr lang="en-US" dirty="0" smtClean="0"/>
              <a:t> </a:t>
            </a:r>
            <a:r>
              <a:rPr lang="en-US" dirty="0" err="1" smtClean="0"/>
              <a:t>dễ</a:t>
            </a:r>
            <a:r>
              <a:rPr lang="en-US" dirty="0" smtClean="0"/>
              <a:t> </a:t>
            </a:r>
            <a:r>
              <a:rPr lang="en-US" dirty="0" err="1" smtClean="0"/>
              <a:t>đọc</a:t>
            </a:r>
            <a:r>
              <a:rPr lang="en-US" dirty="0" smtClean="0"/>
              <a:t> </a:t>
            </a:r>
            <a:r>
              <a:rPr lang="en-US" dirty="0" err="1" smtClean="0"/>
              <a:t>hơn</a:t>
            </a:r>
            <a:endParaRPr lang="en-US" dirty="0"/>
          </a:p>
        </p:txBody>
      </p:sp>
      <p:pic>
        <p:nvPicPr>
          <p:cNvPr id="9" name="Picture 8"/>
          <p:cNvPicPr/>
          <p:nvPr/>
        </p:nvPicPr>
        <p:blipFill>
          <a:blip r:embed="rId2"/>
          <a:stretch>
            <a:fillRect/>
          </a:stretch>
        </p:blipFill>
        <p:spPr>
          <a:xfrm>
            <a:off x="1524000" y="3124200"/>
            <a:ext cx="4810125" cy="2419350"/>
          </a:xfrm>
          <a:prstGeom prst="rect">
            <a:avLst/>
          </a:prstGeom>
        </p:spPr>
      </p:pic>
      <p:sp>
        <p:nvSpPr>
          <p:cNvPr id="6" name="Right Arrow 5"/>
          <p:cNvSpPr/>
          <p:nvPr/>
        </p:nvSpPr>
        <p:spPr>
          <a:xfrm>
            <a:off x="749885" y="3341333"/>
            <a:ext cx="1177956"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Nên</a:t>
            </a:r>
            <a:r>
              <a:rPr lang="en-US" sz="1400" dirty="0" smtClean="0"/>
              <a:t> </a:t>
            </a:r>
            <a:r>
              <a:rPr lang="en-US" sz="1400" dirty="0" err="1" smtClean="0"/>
              <a:t>tránh</a:t>
            </a:r>
            <a:endParaRPr lang="en-US" sz="1400" dirty="0"/>
          </a:p>
        </p:txBody>
      </p:sp>
      <p:sp>
        <p:nvSpPr>
          <p:cNvPr id="10" name="Right Arrow 9"/>
          <p:cNvSpPr/>
          <p:nvPr/>
        </p:nvSpPr>
        <p:spPr>
          <a:xfrm>
            <a:off x="786968" y="4114800"/>
            <a:ext cx="933450" cy="597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
        <p:nvSpPr>
          <p:cNvPr id="12" name="Right Arrow 11"/>
          <p:cNvSpPr/>
          <p:nvPr/>
        </p:nvSpPr>
        <p:spPr>
          <a:xfrm>
            <a:off x="590550" y="4864269"/>
            <a:ext cx="933450" cy="597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14</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tab</a:t>
            </a:r>
            <a:endParaRPr lang="en-US" sz="2600" b="1" dirty="0">
              <a:solidFill>
                <a:srgbClr val="00B0F0"/>
              </a:solidFill>
              <a:latin typeface="Times New Roman" pitchFamily="18" charset="0"/>
              <a:cs typeface="Times New Roman" pitchFamily="18" charset="0"/>
            </a:endParaRPr>
          </a:p>
        </p:txBody>
      </p:sp>
      <p:pic>
        <p:nvPicPr>
          <p:cNvPr id="9" name="Picture 8"/>
          <p:cNvPicPr/>
          <p:nvPr/>
        </p:nvPicPr>
        <p:blipFill>
          <a:blip r:embed="rId2"/>
          <a:stretch>
            <a:fillRect/>
          </a:stretch>
        </p:blipFill>
        <p:spPr>
          <a:xfrm>
            <a:off x="2695574" y="2790825"/>
            <a:ext cx="5838826" cy="2349818"/>
          </a:xfrm>
          <a:prstGeom prst="rect">
            <a:avLst/>
          </a:prstGeom>
        </p:spPr>
      </p:pic>
      <p:sp>
        <p:nvSpPr>
          <p:cNvPr id="2" name="TextBox 1"/>
          <p:cNvSpPr txBox="1"/>
          <p:nvPr/>
        </p:nvSpPr>
        <p:spPr>
          <a:xfrm>
            <a:off x="1371600" y="2286000"/>
            <a:ext cx="6477000" cy="492443"/>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toán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tử</a:t>
            </a:r>
            <a:r>
              <a:rPr lang="en-US" sz="2600" dirty="0" smtClean="0">
                <a:latin typeface="Times New Roman" panose="02020603050405020304" pitchFamily="18" charset="0"/>
                <a:cs typeface="Times New Roman" panose="02020603050405020304" pitchFamily="18" charset="0"/>
              </a:rPr>
              <a:t> 3 </a:t>
            </a:r>
            <a:r>
              <a:rPr lang="en-US" sz="2600" dirty="0" err="1" smtClean="0">
                <a:latin typeface="Times New Roman" panose="02020603050405020304" pitchFamily="18" charset="0"/>
                <a:cs typeface="Times New Roman" panose="02020603050405020304" pitchFamily="18" charset="0"/>
              </a:rPr>
              <a:t>ngôi</a:t>
            </a:r>
            <a:endParaRPr lang="en-US" sz="2600" dirty="0">
              <a:latin typeface="Times New Roman" panose="02020603050405020304" pitchFamily="18" charset="0"/>
              <a:cs typeface="Times New Roman" panose="02020603050405020304" pitchFamily="18" charset="0"/>
            </a:endParaRPr>
          </a:p>
        </p:txBody>
      </p:sp>
      <p:sp>
        <p:nvSpPr>
          <p:cNvPr id="6" name="Right Arrow 5"/>
          <p:cNvSpPr/>
          <p:nvPr/>
        </p:nvSpPr>
        <p:spPr>
          <a:xfrm>
            <a:off x="990600" y="2895600"/>
            <a:ext cx="15240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Nên</a:t>
            </a:r>
            <a:r>
              <a:rPr lang="en-US" dirty="0" smtClean="0"/>
              <a:t> </a:t>
            </a:r>
            <a:r>
              <a:rPr lang="en-US" dirty="0" err="1" smtClean="0"/>
              <a:t>dùng</a:t>
            </a:r>
            <a:endParaRPr lang="en-US" dirty="0"/>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15</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xuống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dòng</a:t>
            </a:r>
            <a:r>
              <a:rPr lang="en-US" sz="2600" b="1" dirty="0" smtClean="0">
                <a:solidFill>
                  <a:srgbClr val="00B0F0"/>
                </a:solidFill>
                <a:latin typeface="Times New Roman" pitchFamily="18" charset="0"/>
                <a:cs typeface="Times New Roman" pitchFamily="18" charset="0"/>
              </a:rPr>
              <a:t> (Enter)</a:t>
            </a:r>
            <a:endParaRPr lang="en-US" sz="2600" b="1" dirty="0">
              <a:solidFill>
                <a:srgbClr val="00B0F0"/>
              </a:solidFill>
              <a:latin typeface="Times New Roman" pitchFamily="18" charset="0"/>
              <a:cs typeface="Times New Roman" pitchFamily="18" charset="0"/>
            </a:endParaRPr>
          </a:p>
        </p:txBody>
      </p:sp>
      <p:sp>
        <p:nvSpPr>
          <p:cNvPr id="2" name="TextBox 1"/>
          <p:cNvSpPr txBox="1"/>
          <p:nvPr/>
        </p:nvSpPr>
        <p:spPr>
          <a:xfrm>
            <a:off x="1219200" y="2147487"/>
            <a:ext cx="7500771" cy="492443"/>
          </a:xfrm>
          <a:prstGeom prst="rect">
            <a:avLst/>
          </a:prstGeom>
          <a:noFill/>
        </p:spPr>
        <p:txBody>
          <a:bodyPr wrap="non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dòng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gồm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xuông</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dòng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dòng</a:t>
            </a:r>
            <a:endParaRPr lang="en-US" sz="2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00200" y="2667000"/>
            <a:ext cx="7391400" cy="2092881"/>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1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a:t>
            </a:r>
            <a:r>
              <a:rPr lang="en-US" sz="2600" dirty="0" err="1" smtClean="0">
                <a:latin typeface="Times New Roman" panose="02020603050405020304" pitchFamily="18" charset="0"/>
                <a:cs typeface="Times New Roman" panose="02020603050405020304" pitchFamily="18" charset="0"/>
              </a:rPr>
              <a:t>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phương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câu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lệnh</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đầu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tiên</a:t>
            </a:r>
            <a:r>
              <a:rPr lang="en-US" sz="2600" dirty="0" smtClean="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Trước</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khối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hoặc</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comment</a:t>
            </a:r>
            <a:endParaRPr lang="en-US" sz="2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238250" y="4842087"/>
            <a:ext cx="6172200" cy="1292662"/>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1 file code</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class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interface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16</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khoảng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trắng</a:t>
            </a:r>
            <a:endParaRPr lang="en-US" sz="2600" b="1" dirty="0">
              <a:solidFill>
                <a:srgbClr val="00B0F0"/>
              </a:solidFill>
              <a:latin typeface="Times New Roman" pitchFamily="18" charset="0"/>
              <a:cs typeface="Times New Roman" pitchFamily="18" charset="0"/>
            </a:endParaRPr>
          </a:p>
        </p:txBody>
      </p:sp>
      <p:sp>
        <p:nvSpPr>
          <p:cNvPr id="9" name="TextBox 8"/>
          <p:cNvSpPr txBox="1"/>
          <p:nvPr/>
        </p:nvSpPr>
        <p:spPr>
          <a:xfrm>
            <a:off x="759041" y="2209800"/>
            <a:ext cx="7165759" cy="1692771"/>
          </a:xfrm>
          <a:prstGeom prst="rect">
            <a:avLst/>
          </a:prstGeom>
          <a:noFill/>
        </p:spPr>
        <p:txBody>
          <a:bodyPr wrap="square" rtlCol="0">
            <a:spAutoFit/>
          </a:bodyPr>
          <a:lstStyle/>
          <a:p>
            <a:pPr marL="285750" indent="-285750">
              <a:buFontTx/>
              <a:buChar char="-"/>
            </a:pP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Keyword</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dấu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mở</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ngoặc</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nên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bởi</a:t>
            </a:r>
            <a:r>
              <a:rPr lang="en-US" sz="2600" dirty="0" smtClean="0">
                <a:latin typeface="Times New Roman" panose="02020603050405020304" pitchFamily="18" charset="0"/>
                <a:cs typeface="Times New Roman" panose="02020603050405020304" pitchFamily="18" charset="0"/>
              </a:rPr>
              <a:t> 1 </a:t>
            </a:r>
          </a:p>
          <a:p>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khoảng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trắng</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94642"/>
            <a:ext cx="4724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59040" y="4419600"/>
            <a:ext cx="7546759" cy="89255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itchFamily="18" charset="0"/>
                <a:cs typeface="Times New Roman" pitchFamily="18" charset="0"/>
              </a:rPr>
              <a:t>Sử</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khoảng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trắng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dấu</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trong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sách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số</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endParaRPr lang="en-US" sz="2600"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222" y="5303890"/>
            <a:ext cx="4572000" cy="79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146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17</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khoảng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trắng</a:t>
            </a:r>
            <a:endParaRPr lang="en-US" sz="2600" b="1" dirty="0">
              <a:solidFill>
                <a:srgbClr val="00B0F0"/>
              </a:solidFill>
              <a:latin typeface="Times New Roman" pitchFamily="18" charset="0"/>
              <a:cs typeface="Times New Roman" pitchFamily="18" charset="0"/>
            </a:endParaRPr>
          </a:p>
        </p:txBody>
      </p:sp>
      <p:sp>
        <p:nvSpPr>
          <p:cNvPr id="9" name="TextBox 8"/>
          <p:cNvSpPr txBox="1"/>
          <p:nvPr/>
        </p:nvSpPr>
        <p:spPr>
          <a:xfrm>
            <a:off x="1219200" y="2128893"/>
            <a:ext cx="7010400" cy="646331"/>
          </a:xfrm>
          <a:prstGeom prst="rect">
            <a:avLst/>
          </a:prstGeom>
          <a:noFill/>
        </p:spPr>
        <p:txBody>
          <a:bodyPr wrap="square" rtlCol="0">
            <a:spAutoFit/>
          </a:bodyPr>
          <a:lstStyle/>
          <a:p>
            <a:r>
              <a:rPr lang="en-US" dirty="0" smtClean="0"/>
              <a:t>- </a:t>
            </a:r>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 , “--” ,</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981" y="2775225"/>
            <a:ext cx="4421819" cy="126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216981" y="4065973"/>
            <a:ext cx="74676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endParaRPr lang="en-US" dirty="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577348"/>
            <a:ext cx="33147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16981" y="5202576"/>
            <a:ext cx="746538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endParaRPr lang="en-US" dirty="0">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266" y="5680229"/>
            <a:ext cx="23968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73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18</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class Animal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String name;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age;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void set( String name)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Animal()</a:t>
            </a:r>
          </a:p>
          <a:p>
            <a:pPr marL="0" indent="0">
              <a:buNone/>
            </a:pP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endParaRPr lang="en-US" dirty="0" smtClean="0">
              <a:latin typeface="Times New Roman" pitchFamily="18" charset="0"/>
              <a:cs typeface="Times New Roman" pitchFamily="18" charset="0"/>
            </a:endParaRPr>
          </a:p>
        </p:txBody>
      </p:sp>
      <p:sp>
        <p:nvSpPr>
          <p:cNvPr id="7" name="Rectangle 6"/>
          <p:cNvSpPr/>
          <p:nvPr/>
        </p:nvSpPr>
        <p:spPr>
          <a:xfrm>
            <a:off x="6100618" y="1524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Tên</a:t>
            </a:r>
            <a:r>
              <a:rPr lang="en-US" dirty="0" smtClean="0"/>
              <a:t> class</a:t>
            </a:r>
            <a:endParaRPr lang="en-US" dirty="0"/>
          </a:p>
        </p:txBody>
      </p:sp>
      <p:sp>
        <p:nvSpPr>
          <p:cNvPr id="9" name="Rectangle 8"/>
          <p:cNvSpPr/>
          <p:nvPr/>
        </p:nvSpPr>
        <p:spPr>
          <a:xfrm>
            <a:off x="6096000" y="25146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biến</a:t>
            </a:r>
            <a:r>
              <a:rPr lang="en-US" dirty="0" smtClean="0"/>
              <a:t> (</a:t>
            </a:r>
            <a:r>
              <a:rPr lang="en-US" dirty="0" err="1" smtClean="0"/>
              <a:t>variebles</a:t>
            </a:r>
            <a:r>
              <a:rPr lang="en-US" dirty="0" smtClean="0"/>
              <a:t> of field)</a:t>
            </a:r>
            <a:endParaRPr lang="en-US" dirty="0"/>
          </a:p>
        </p:txBody>
      </p:sp>
      <p:sp>
        <p:nvSpPr>
          <p:cNvPr id="10" name="Rectangle 9"/>
          <p:cNvSpPr/>
          <p:nvPr/>
        </p:nvSpPr>
        <p:spPr>
          <a:xfrm>
            <a:off x="6089073" y="3657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Phương</a:t>
            </a:r>
            <a:r>
              <a:rPr lang="en-US" dirty="0" smtClean="0"/>
              <a:t> </a:t>
            </a:r>
            <a:r>
              <a:rPr lang="en-US" dirty="0" err="1" smtClean="0"/>
              <a:t>thức</a:t>
            </a:r>
            <a:endParaRPr lang="en-US" dirty="0" smtClean="0"/>
          </a:p>
          <a:p>
            <a:pPr algn="ctr"/>
            <a:r>
              <a:rPr lang="en-US" dirty="0" smtClean="0"/>
              <a:t>(method)</a:t>
            </a:r>
            <a:endParaRPr lang="en-US" dirty="0"/>
          </a:p>
        </p:txBody>
      </p:sp>
      <p:sp>
        <p:nvSpPr>
          <p:cNvPr id="11" name="Rectangle 10"/>
          <p:cNvSpPr/>
          <p:nvPr/>
        </p:nvSpPr>
        <p:spPr>
          <a:xfrm>
            <a:off x="6089073" y="4648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p>
        </p:txBody>
      </p:sp>
      <p:cxnSp>
        <p:nvCxnSpPr>
          <p:cNvPr id="12" name="Straight Arrow Connector 11"/>
          <p:cNvCxnSpPr>
            <a:endCxn id="7" idx="1"/>
          </p:cNvCxnSpPr>
          <p:nvPr/>
        </p:nvCxnSpPr>
        <p:spPr>
          <a:xfrm flipV="1">
            <a:off x="2590800" y="1828800"/>
            <a:ext cx="350981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3505200" y="2667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endCxn id="9" idx="1"/>
          </p:cNvCxnSpPr>
          <p:nvPr/>
        </p:nvCxnSpPr>
        <p:spPr>
          <a:xfrm flipV="1">
            <a:off x="3733800" y="2819400"/>
            <a:ext cx="2362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5029200" y="3581400"/>
            <a:ext cx="45719"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p:cNvCxnSpPr>
            <a:stCxn id="17" idx="1"/>
            <a:endCxn id="10" idx="1"/>
          </p:cNvCxnSpPr>
          <p:nvPr/>
        </p:nvCxnSpPr>
        <p:spPr>
          <a:xfrm>
            <a:off x="5074919" y="3924300"/>
            <a:ext cx="1014154"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429000" y="4648200"/>
            <a:ext cx="266007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52385"/>
          <a:stretch/>
        </p:blipFill>
        <p:spPr bwMode="auto">
          <a:xfrm>
            <a:off x="6496419" y="381000"/>
            <a:ext cx="1513817" cy="96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075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19</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class Animal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String name;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getName</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age;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void set( String name)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Animal()</a:t>
            </a:r>
          </a:p>
          <a:p>
            <a:pPr marL="0" indent="0">
              <a:buNone/>
            </a:pP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method </a:t>
            </a:r>
            <a:r>
              <a:rPr lang="en-US" dirty="0" err="1" smtClean="0">
                <a:latin typeface="Times New Roman" pitchFamily="18" charset="0"/>
                <a:cs typeface="Times New Roman" pitchFamily="18" charset="0"/>
              </a:rPr>
              <a:t>trộn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endParaRPr lang="en-US" dirty="0" smtClean="0">
              <a:latin typeface="Times New Roman" pitchFamily="18" charset="0"/>
              <a:cs typeface="Times New Roman" pitchFamily="18" charset="0"/>
            </a:endParaRPr>
          </a:p>
        </p:txBody>
      </p:sp>
      <p:sp>
        <p:nvSpPr>
          <p:cNvPr id="7" name="Rectangle 6"/>
          <p:cNvSpPr/>
          <p:nvPr/>
        </p:nvSpPr>
        <p:spPr>
          <a:xfrm>
            <a:off x="6100618" y="1524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Tên</a:t>
            </a:r>
            <a:r>
              <a:rPr lang="en-US" dirty="0" smtClean="0"/>
              <a:t> class</a:t>
            </a:r>
            <a:endParaRPr lang="en-US" dirty="0"/>
          </a:p>
        </p:txBody>
      </p:sp>
      <p:sp>
        <p:nvSpPr>
          <p:cNvPr id="9" name="Rectangle 8"/>
          <p:cNvSpPr/>
          <p:nvPr/>
        </p:nvSpPr>
        <p:spPr>
          <a:xfrm>
            <a:off x="6096000" y="2514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biến</a:t>
            </a:r>
            <a:r>
              <a:rPr lang="en-US" dirty="0" smtClean="0"/>
              <a:t> (</a:t>
            </a:r>
            <a:r>
              <a:rPr lang="en-US" dirty="0" err="1" smtClean="0"/>
              <a:t>variebles</a:t>
            </a:r>
            <a:r>
              <a:rPr lang="en-US" dirty="0" smtClean="0"/>
              <a:t>)</a:t>
            </a:r>
            <a:endParaRPr lang="en-US" dirty="0"/>
          </a:p>
        </p:txBody>
      </p:sp>
      <p:sp>
        <p:nvSpPr>
          <p:cNvPr id="10" name="Rectangle 9"/>
          <p:cNvSpPr/>
          <p:nvPr/>
        </p:nvSpPr>
        <p:spPr>
          <a:xfrm>
            <a:off x="6089073" y="3657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Phương</a:t>
            </a:r>
            <a:r>
              <a:rPr lang="en-US" dirty="0" smtClean="0"/>
              <a:t> </a:t>
            </a:r>
            <a:r>
              <a:rPr lang="en-US" dirty="0" err="1" smtClean="0"/>
              <a:t>thức</a:t>
            </a:r>
            <a:endParaRPr lang="en-US" dirty="0" smtClean="0"/>
          </a:p>
          <a:p>
            <a:pPr algn="ctr"/>
            <a:r>
              <a:rPr lang="en-US" dirty="0" smtClean="0"/>
              <a:t>(method)</a:t>
            </a:r>
            <a:endParaRPr lang="en-US" dirty="0"/>
          </a:p>
        </p:txBody>
      </p:sp>
      <p:sp>
        <p:nvSpPr>
          <p:cNvPr id="11" name="Rectangle 10"/>
          <p:cNvSpPr/>
          <p:nvPr/>
        </p:nvSpPr>
        <p:spPr>
          <a:xfrm>
            <a:off x="6089073" y="4648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p>
        </p:txBody>
      </p:sp>
      <p:cxnSp>
        <p:nvCxnSpPr>
          <p:cNvPr id="12" name="Straight Arrow Connector 11"/>
          <p:cNvCxnSpPr>
            <a:endCxn id="7" idx="1"/>
          </p:cNvCxnSpPr>
          <p:nvPr/>
        </p:nvCxnSpPr>
        <p:spPr>
          <a:xfrm flipV="1">
            <a:off x="2590800" y="1828800"/>
            <a:ext cx="350981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1"/>
          </p:cNvCxnSpPr>
          <p:nvPr/>
        </p:nvCxnSpPr>
        <p:spPr>
          <a:xfrm>
            <a:off x="3657600" y="2667000"/>
            <a:ext cx="2438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a:off x="4953000" y="3962400"/>
            <a:ext cx="11360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429000" y="4648200"/>
            <a:ext cx="266007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6248400" y="304800"/>
            <a:ext cx="1194739" cy="106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Arrow Connector 19"/>
          <p:cNvCxnSpPr/>
          <p:nvPr/>
        </p:nvCxnSpPr>
        <p:spPr>
          <a:xfrm>
            <a:off x="3810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971800" y="3048000"/>
            <a:ext cx="2971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893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latin typeface="Times New Roman" pitchFamily="18" charset="0"/>
                <a:cs typeface="Times New Roman" pitchFamily="18" charset="0"/>
              </a:rPr>
              <a:t>Nội</a:t>
            </a:r>
            <a:r>
              <a:rPr lang="en-US" dirty="0" smtClean="0">
                <a:solidFill>
                  <a:srgbClr val="002060"/>
                </a:solidFill>
                <a:latin typeface="Times New Roman" pitchFamily="18" charset="0"/>
                <a:cs typeface="Times New Roman" pitchFamily="18" charset="0"/>
              </a:rPr>
              <a:t> Dung</a:t>
            </a:r>
            <a:endParaRPr lang="en-US"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a:t>
            </a:fld>
            <a:endParaRPr lang="en-US"/>
          </a:p>
        </p:txBody>
      </p:sp>
      <p:sp>
        <p:nvSpPr>
          <p:cNvPr id="6" name="Content Placeholder 5"/>
          <p:cNvSpPr>
            <a:spLocks noGrp="1"/>
          </p:cNvSpPr>
          <p:nvPr>
            <p:ph sz="quarter" idx="1"/>
          </p:nvPr>
        </p:nvSpPr>
        <p:spPr>
          <a:xfrm>
            <a:off x="3429000" y="1447800"/>
            <a:ext cx="5257800" cy="4572000"/>
          </a:xfrm>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project</a:t>
            </a: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tab,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code</a:t>
            </a:r>
          </a:p>
          <a:p>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project</a:t>
            </a:r>
            <a:endParaRPr lang="en-US" dirty="0">
              <a:latin typeface="Times New Roman" pitchFamily="18" charset="0"/>
              <a:cs typeface="Times New Roman" pitchFamily="18" charset="0"/>
            </a:endParaRPr>
          </a:p>
        </p:txBody>
      </p:sp>
      <p:pic>
        <p:nvPicPr>
          <p:cNvPr id="1026" name="Picture 2" descr="http://www.ngoisaoso.vn/uploads/noi-dung-so/2013_04/tintuc_cgs_vn_201342216h38m38s_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23812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99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20</a:t>
            </a:fld>
            <a:endParaRPr lang="en-US"/>
          </a:p>
        </p:txBody>
      </p:sp>
      <p:sp>
        <p:nvSpPr>
          <p:cNvPr id="6" name="Content Placeholder 5"/>
          <p:cNvSpPr>
            <a:spLocks noGrp="1"/>
          </p:cNvSpPr>
          <p:nvPr>
            <p:ph sz="quarter" idx="1"/>
          </p:nvPr>
        </p:nvSpPr>
        <p:spPr/>
        <p:txBody>
          <a:bodyPr>
            <a:normAutofit fontScale="62500" lnSpcReduction="20000"/>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514350" indent="-514350">
              <a:buAutoNum type="alphaLcPeriod"/>
            </a:pP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p>
          <a:p>
            <a:pPr>
              <a:buFontTx/>
              <a:buChar char="-"/>
            </a:pPr>
            <a:endParaRPr lang="en-US" dirty="0" smtClean="0">
              <a:latin typeface="Times New Roman" pitchFamily="18" charset="0"/>
              <a:cs typeface="Times New Roman" pitchFamily="18" charset="0"/>
            </a:endParaRPr>
          </a:p>
          <a:p>
            <a:pPr>
              <a:buFontTx/>
              <a:buChar char="-"/>
            </a:pPr>
            <a:endParaRPr lang="en-US" dirty="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pPr>
              <a:buFontTx/>
              <a:buChar char="-"/>
            </a:pPr>
            <a:endParaRPr lang="en-US" dirty="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Không </a:t>
            </a:r>
            <a:r>
              <a:rPr lang="vi-VN" dirty="0">
                <a:latin typeface="Times New Roman" pitchFamily="18" charset="0"/>
                <a:cs typeface="Times New Roman" pitchFamily="18" charset="0"/>
              </a:rPr>
              <a:t>sử dụng dấu phẩy để nhóm nhiều các câu lệnh trừ khi đó là một lý do rõ ràng</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a:latin typeface="Times New Roman" pitchFamily="18" charset="0"/>
                <a:cs typeface="Times New Roman" pitchFamily="18" charset="0"/>
              </a:rPr>
              <a:t>: if (err)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Format.print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System.out</a:t>
            </a:r>
            <a:r>
              <a:rPr lang="en-US" dirty="0">
                <a:latin typeface="Times New Roman" pitchFamily="18" charset="0"/>
                <a:cs typeface="Times New Roman" pitchFamily="18" charset="0"/>
              </a:rPr>
              <a:t>, “error”), exit(1); //VERY WRONG!</a:t>
            </a:r>
          </a:p>
          <a:p>
            <a:pPr marL="0" indent="0">
              <a:buNone/>
            </a:pPr>
            <a:r>
              <a:rPr lang="en-US" dirty="0" smtClean="0">
                <a:latin typeface="Times New Roman" pitchFamily="18" charset="0"/>
                <a:cs typeface="Times New Roman" pitchFamily="18" charset="0"/>
              </a:rPr>
              <a:t>}</a:t>
            </a:r>
          </a:p>
          <a:p>
            <a:pPr marL="0" indent="0">
              <a:buNone/>
            </a:pPr>
            <a:r>
              <a:rPr lang="en-US" dirty="0" err="1">
                <a:latin typeface="Times New Roman" pitchFamily="18" charset="0"/>
                <a:cs typeface="Times New Roman" pitchFamily="18" charset="0"/>
              </a:rPr>
              <a:t>Format.print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System.out</a:t>
            </a:r>
            <a:r>
              <a:rPr lang="en-US" dirty="0">
                <a:latin typeface="Times New Roman" pitchFamily="18" charset="0"/>
                <a:cs typeface="Times New Roman" pitchFamily="18" charset="0"/>
              </a:rPr>
              <a:t>, “error</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exit(1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//GOOD!</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p>
          <a:p>
            <a:pPr marL="0" indent="0">
              <a:buNone/>
            </a:pPr>
            <a:endParaRPr lang="en-US" b="1" dirty="0" smtClean="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89899095"/>
              </p:ext>
            </p:extLst>
          </p:nvPr>
        </p:nvGraphicFramePr>
        <p:xfrm>
          <a:off x="1219200" y="2590800"/>
          <a:ext cx="6096000" cy="10109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err="1" smtClean="0"/>
                        <a:t>Nên</a:t>
                      </a:r>
                      <a:r>
                        <a:rPr lang="en-US" baseline="0" dirty="0" smtClean="0"/>
                        <a:t> </a:t>
                      </a:r>
                      <a:r>
                        <a:rPr lang="en-US" baseline="0" dirty="0" err="1" smtClean="0"/>
                        <a:t>tránh</a:t>
                      </a:r>
                      <a:endParaRPr lang="en-US" dirty="0"/>
                    </a:p>
                  </a:txBody>
                  <a:tcPr/>
                </a:tc>
                <a:tc>
                  <a:txBody>
                    <a:bodyPr/>
                    <a:lstStyle/>
                    <a:p>
                      <a:r>
                        <a:rPr lang="en-US" dirty="0" err="1" smtClean="0"/>
                        <a:t>Nên</a:t>
                      </a:r>
                      <a:r>
                        <a:rPr lang="en-US" baseline="0" dirty="0" smtClean="0"/>
                        <a:t> </a:t>
                      </a:r>
                      <a:r>
                        <a:rPr lang="en-US" baseline="0" dirty="0" err="1" smtClean="0"/>
                        <a:t>sử</a:t>
                      </a:r>
                      <a:r>
                        <a:rPr lang="en-US" baseline="0" dirty="0" smtClean="0"/>
                        <a:t> </a:t>
                      </a:r>
                      <a:r>
                        <a:rPr lang="en-US" baseline="0" dirty="0" err="1" smtClean="0"/>
                        <a:t>dụng</a:t>
                      </a:r>
                      <a:endParaRPr lang="en-US" dirty="0"/>
                    </a:p>
                  </a:txBody>
                  <a:tcPr/>
                </a:tc>
              </a:tr>
              <a:tr h="370840">
                <a:tc>
                  <a:txBody>
                    <a:bodyPr/>
                    <a:lstStyle/>
                    <a:p>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argc</a:t>
                      </a:r>
                      <a:r>
                        <a:rPr lang="en-US" dirty="0" smtClean="0">
                          <a:latin typeface="Times New Roman" pitchFamily="18" charset="0"/>
                          <a:cs typeface="Times New Roman" pitchFamily="18" charset="0"/>
                        </a:rPr>
                        <a:t>--; </a:t>
                      </a:r>
                      <a:endParaRPr lang="en-US" dirty="0"/>
                    </a:p>
                  </a:txBody>
                  <a:tcPr/>
                </a:tc>
                <a:tc>
                  <a:txBody>
                    <a:bodyPr/>
                    <a:lstStyle/>
                    <a:p>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argc</a:t>
                      </a:r>
                      <a:r>
                        <a:rPr lang="en-US" dirty="0" smtClean="0">
                          <a:latin typeface="Times New Roman" pitchFamily="18" charset="0"/>
                          <a:cs typeface="Times New Roman" pitchFamily="18" charset="0"/>
                        </a:rPr>
                        <a:t>--; </a:t>
                      </a:r>
                      <a:endParaRPr lang="en-US" dirty="0"/>
                    </a:p>
                  </a:txBody>
                  <a:tcPr/>
                </a:tc>
              </a:tr>
            </a:tbl>
          </a:graphicData>
        </a:graphic>
      </p:graphicFrame>
    </p:spTree>
    <p:extLst>
      <p:ext uri="{BB962C8B-B14F-4D97-AF65-F5344CB8AC3E}">
        <p14:creationId xmlns:p14="http://schemas.microsoft.com/office/powerpoint/2010/main" val="4032878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21</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if</a:t>
            </a:r>
          </a:p>
          <a:p>
            <a:pPr marL="0" indent="0">
              <a:buNone/>
            </a:pP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âu </a:t>
            </a:r>
            <a:r>
              <a:rPr lang="vi-VN" dirty="0">
                <a:latin typeface="Times New Roman" pitchFamily="18" charset="0"/>
                <a:cs typeface="Times New Roman" pitchFamily="18" charset="0"/>
              </a:rPr>
              <a:t>lệnh if luôn luôn sử dụng dấu ngoặc {}. Tránh các hình thức dễ bị lỗi sau đây:</a:t>
            </a:r>
            <a:endParaRPr lang="en-US" dirty="0" smtClean="0">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64567148"/>
              </p:ext>
            </p:extLst>
          </p:nvPr>
        </p:nvGraphicFramePr>
        <p:xfrm>
          <a:off x="1066800" y="3200400"/>
          <a:ext cx="6324600" cy="3388360"/>
        </p:xfrm>
        <a:graphic>
          <a:graphicData uri="http://schemas.openxmlformats.org/drawingml/2006/table">
            <a:tbl>
              <a:tblPr firstRow="1" bandRow="1">
                <a:tableStyleId>{5C22544A-7EE6-4342-B048-85BDC9FD1C3A}</a:tableStyleId>
              </a:tblPr>
              <a:tblGrid>
                <a:gridCol w="3276600"/>
                <a:gridCol w="3048000"/>
              </a:tblGrid>
              <a:tr h="370840">
                <a:tc>
                  <a:txBody>
                    <a:bodyPr/>
                    <a:lstStyle/>
                    <a:p>
                      <a:r>
                        <a:rPr lang="en-US" sz="1200" dirty="0" err="1" smtClean="0"/>
                        <a:t>Nên</a:t>
                      </a:r>
                      <a:r>
                        <a:rPr lang="en-US" sz="1200" baseline="0" dirty="0" smtClean="0"/>
                        <a:t> </a:t>
                      </a:r>
                      <a:r>
                        <a:rPr lang="en-US" sz="1200" baseline="0" dirty="0" err="1" smtClean="0"/>
                        <a:t>tránh</a:t>
                      </a:r>
                      <a:endParaRPr lang="en-US" sz="1200" dirty="0"/>
                    </a:p>
                  </a:txBody>
                  <a:tcPr/>
                </a:tc>
                <a:tc>
                  <a:txBody>
                    <a:bodyPr/>
                    <a:lstStyle/>
                    <a:p>
                      <a:r>
                        <a:rPr lang="en-US" sz="1200" dirty="0" err="1" smtClean="0"/>
                        <a:t>Nên</a:t>
                      </a:r>
                      <a:r>
                        <a:rPr lang="en-US" sz="1200" baseline="0" dirty="0" smtClean="0"/>
                        <a:t> </a:t>
                      </a:r>
                      <a:r>
                        <a:rPr lang="en-US" sz="1200" baseline="0" dirty="0" err="1" smtClean="0"/>
                        <a:t>sử</a:t>
                      </a:r>
                      <a:r>
                        <a:rPr lang="en-US" sz="1200" baseline="0" dirty="0" smtClean="0"/>
                        <a:t> </a:t>
                      </a:r>
                      <a:r>
                        <a:rPr lang="en-US" sz="1200" baseline="0" dirty="0" err="1" smtClean="0"/>
                        <a:t>dụng</a:t>
                      </a:r>
                      <a:endParaRPr lang="en-US" sz="1200" dirty="0"/>
                    </a:p>
                  </a:txBody>
                  <a:tcPr/>
                </a:tc>
              </a:tr>
              <a:tr h="370840">
                <a:tc>
                  <a:txBody>
                    <a:bodyPr/>
                    <a:lstStyle/>
                    <a:p>
                      <a:r>
                        <a:rPr lang="en-US" sz="1200" dirty="0" smtClean="0"/>
                        <a:t>if (condition) //AVOID! THIS OMITS THE BRACES {}! statement;</a:t>
                      </a:r>
                    </a:p>
                    <a:p>
                      <a:endParaRPr lang="en-US" sz="1200" dirty="0" smtClean="0"/>
                    </a:p>
                    <a:p>
                      <a:r>
                        <a:rPr lang="en-US" sz="1200" dirty="0" smtClean="0"/>
                        <a:t>If(condition)</a:t>
                      </a:r>
                    </a:p>
                    <a:p>
                      <a:r>
                        <a:rPr lang="en-US" sz="1200" dirty="0" smtClean="0"/>
                        <a:t>      Statement;</a:t>
                      </a:r>
                    </a:p>
                    <a:p>
                      <a:r>
                        <a:rPr lang="en-US" sz="1200" dirty="0" smtClean="0"/>
                        <a:t>If</a:t>
                      </a:r>
                      <a:r>
                        <a:rPr lang="en-US" sz="1200" baseline="0" dirty="0" smtClean="0"/>
                        <a:t>(a == b &amp;&amp; c == d)</a:t>
                      </a:r>
                      <a:endParaRPr lang="en-US" sz="1200" dirty="0"/>
                    </a:p>
                  </a:txBody>
                  <a:tcPr/>
                </a:tc>
                <a:tc>
                  <a:txBody>
                    <a:bodyPr/>
                    <a:lstStyle/>
                    <a:p>
                      <a:r>
                        <a:rPr lang="en-US" sz="1200" dirty="0" smtClean="0"/>
                        <a:t>if (condition) {</a:t>
                      </a:r>
                    </a:p>
                    <a:p>
                      <a:r>
                        <a:rPr lang="en-US" sz="1200" dirty="0" smtClean="0"/>
                        <a:t>statements;</a:t>
                      </a:r>
                    </a:p>
                    <a:p>
                      <a:r>
                        <a:rPr lang="en-US" sz="1200" dirty="0" smtClean="0"/>
                        <a:t>}</a:t>
                      </a:r>
                    </a:p>
                    <a:p>
                      <a:r>
                        <a:rPr lang="en-US" sz="1200" dirty="0" smtClean="0"/>
                        <a:t>if (condition) {</a:t>
                      </a:r>
                    </a:p>
                    <a:p>
                      <a:r>
                        <a:rPr lang="en-US" sz="1200" dirty="0" smtClean="0"/>
                        <a:t>statements;</a:t>
                      </a:r>
                    </a:p>
                    <a:p>
                      <a:r>
                        <a:rPr lang="en-US" sz="1200" dirty="0" smtClean="0"/>
                        <a:t>} else {</a:t>
                      </a:r>
                    </a:p>
                    <a:p>
                      <a:r>
                        <a:rPr lang="en-US" sz="1200" dirty="0" smtClean="0"/>
                        <a:t>statements;</a:t>
                      </a:r>
                    </a:p>
                    <a:p>
                      <a:r>
                        <a:rPr lang="en-US" sz="1200" dirty="0" smtClean="0"/>
                        <a:t>}</a:t>
                      </a:r>
                    </a:p>
                    <a:p>
                      <a:r>
                        <a:rPr lang="en-US" sz="1200" dirty="0" smtClean="0"/>
                        <a:t>if (condition) {</a:t>
                      </a:r>
                    </a:p>
                    <a:p>
                      <a:r>
                        <a:rPr lang="en-US" sz="1200" dirty="0" smtClean="0"/>
                        <a:t>statements;</a:t>
                      </a:r>
                    </a:p>
                    <a:p>
                      <a:r>
                        <a:rPr lang="en-US" sz="1200" dirty="0" smtClean="0"/>
                        <a:t>} else if (condition) {</a:t>
                      </a:r>
                    </a:p>
                    <a:p>
                      <a:r>
                        <a:rPr lang="en-US" sz="1200" dirty="0" smtClean="0"/>
                        <a:t>statements;</a:t>
                      </a:r>
                    </a:p>
                    <a:p>
                      <a:r>
                        <a:rPr lang="en-US" sz="1200" dirty="0" smtClean="0"/>
                        <a:t>} else if (condition) {</a:t>
                      </a:r>
                    </a:p>
                    <a:p>
                      <a:r>
                        <a:rPr lang="en-US" sz="1200" dirty="0" smtClean="0"/>
                        <a:t>statements;</a:t>
                      </a:r>
                    </a:p>
                    <a:p>
                      <a:r>
                        <a:rPr lang="en-US" sz="1200" dirty="0" smtClean="0"/>
                        <a:t>}</a:t>
                      </a:r>
                    </a:p>
                    <a:p>
                      <a:r>
                        <a:rPr lang="en-US" sz="1200" smtClean="0"/>
                        <a:t>If((a == b) &amp;&amp; (c == d))</a:t>
                      </a:r>
                      <a:endParaRPr lang="en-US" sz="1200" dirty="0"/>
                    </a:p>
                  </a:txBody>
                  <a:tcPr/>
                </a:tc>
              </a:tr>
            </a:tbl>
          </a:graphicData>
        </a:graphic>
      </p:graphicFrame>
    </p:spTree>
    <p:extLst>
      <p:ext uri="{BB962C8B-B14F-4D97-AF65-F5344CB8AC3E}">
        <p14:creationId xmlns:p14="http://schemas.microsoft.com/office/powerpoint/2010/main" val="229110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22</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khiển</a:t>
            </a:r>
            <a:r>
              <a:rPr lang="en-US" dirty="0" smtClean="0">
                <a:latin typeface="Times New Roman" pitchFamily="18" charset="0"/>
                <a:cs typeface="Times New Roman" pitchFamily="18" charset="0"/>
              </a:rPr>
              <a:t> (if, else, while,…)</a:t>
            </a:r>
            <a:endParaRPr lang="en-US" dirty="0" smtClean="0">
              <a:latin typeface="Times New Roman" pitchFamily="18" charset="0"/>
              <a:cs typeface="Times New Roman" pitchFamily="18" charset="0"/>
            </a:endParaRPr>
          </a:p>
        </p:txBody>
      </p:sp>
      <p:sp>
        <p:nvSpPr>
          <p:cNvPr id="7" name="Rectangle 6"/>
          <p:cNvSpPr/>
          <p:nvPr/>
        </p:nvSpPr>
        <p:spPr>
          <a:xfrm>
            <a:off x="1447800" y="2971800"/>
            <a:ext cx="6858000" cy="1938992"/>
          </a:xfrm>
          <a:prstGeom prst="rect">
            <a:avLst/>
          </a:prstGeom>
        </p:spPr>
        <p:txBody>
          <a:bodyPr wrap="square">
            <a:spAutoFit/>
          </a:bodyPr>
          <a:lstStyle/>
          <a:p>
            <a:r>
              <a:rPr lang="en-US" sz="2400" b="1" dirty="0">
                <a:solidFill>
                  <a:srgbClr val="20124D"/>
                </a:solidFill>
                <a:latin typeface="Arial" panose="020B0604020202020204" pitchFamily="34" charset="0"/>
              </a:rPr>
              <a:t>if(</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 &amp;&amp; (</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a:t>
            </a:r>
            <a:r>
              <a:rPr lang="en-US" sz="2400" b="1" dirty="0" smtClean="0">
                <a:solidFill>
                  <a:srgbClr val="222222"/>
                </a:solidFill>
                <a:latin typeface="Arial" panose="020B0604020202020204" pitchFamily="34" charset="0"/>
              </a:rPr>
              <a:t>)</a:t>
            </a:r>
            <a:r>
              <a:rPr lang="en-US" sz="2400" b="1" dirty="0" smtClean="0">
                <a:solidFill>
                  <a:srgbClr val="20124D"/>
                </a:solidFill>
                <a:latin typeface="Arial" panose="020B0604020202020204" pitchFamily="34" charset="0"/>
              </a:rPr>
              <a:t>){}</a:t>
            </a:r>
          </a:p>
          <a:p>
            <a:r>
              <a:rPr lang="en-US" sz="2400" dirty="0"/>
              <a:t/>
            </a:r>
            <a:br>
              <a:rPr lang="en-US" sz="2400" dirty="0"/>
            </a:br>
            <a:r>
              <a:rPr lang="en-US" sz="2400" dirty="0" err="1">
                <a:solidFill>
                  <a:srgbClr val="222222"/>
                </a:solidFill>
                <a:latin typeface="Arial" panose="020B0604020202020204" pitchFamily="34" charset="0"/>
              </a:rPr>
              <a:t>Phải</a:t>
            </a:r>
            <a:r>
              <a:rPr lang="en-US" sz="2400" dirty="0">
                <a:solidFill>
                  <a:srgbClr val="222222"/>
                </a:solidFill>
                <a:latin typeface="Arial" panose="020B0604020202020204" pitchFamily="34" charset="0"/>
              </a:rPr>
              <a:t> </a:t>
            </a:r>
            <a:r>
              <a:rPr lang="en-US" sz="2400" dirty="0" err="1">
                <a:solidFill>
                  <a:srgbClr val="222222"/>
                </a:solidFill>
                <a:latin typeface="Arial" panose="020B0604020202020204" pitchFamily="34" charset="0"/>
              </a:rPr>
              <a:t>chuyển</a:t>
            </a:r>
            <a:r>
              <a:rPr lang="en-US" sz="2400" dirty="0">
                <a:solidFill>
                  <a:srgbClr val="222222"/>
                </a:solidFill>
                <a:latin typeface="Arial" panose="020B0604020202020204" pitchFamily="34" charset="0"/>
              </a:rPr>
              <a:t> </a:t>
            </a:r>
            <a:r>
              <a:rPr lang="en-US" sz="2400" dirty="0" err="1" smtClean="0">
                <a:solidFill>
                  <a:srgbClr val="222222"/>
                </a:solidFill>
                <a:latin typeface="Arial" panose="020B0604020202020204" pitchFamily="34" charset="0"/>
              </a:rPr>
              <a:t>thành</a:t>
            </a:r>
            <a:endParaRPr lang="en-US" sz="2400" dirty="0" smtClean="0">
              <a:solidFill>
                <a:srgbClr val="222222"/>
              </a:solidFill>
              <a:latin typeface="Arial" panose="020B0604020202020204" pitchFamily="34" charset="0"/>
            </a:endParaRPr>
          </a:p>
          <a:p>
            <a:r>
              <a:rPr lang="en-US" sz="2400" dirty="0"/>
              <a:t/>
            </a:r>
            <a:br>
              <a:rPr lang="en-US" sz="2400" dirty="0"/>
            </a:br>
            <a:r>
              <a:rPr lang="en-US" sz="2400" b="1" dirty="0">
                <a:solidFill>
                  <a:srgbClr val="073763"/>
                </a:solidFill>
                <a:latin typeface="Arial" panose="020B0604020202020204" pitchFamily="34" charset="0"/>
              </a:rPr>
              <a:t>if(</a:t>
            </a:r>
            <a:r>
              <a:rPr lang="en-US" sz="2400" b="1" dirty="0">
                <a:solidFill>
                  <a:srgbClr val="222222"/>
                </a:solidFill>
                <a:latin typeface="Arial" panose="020B0604020202020204" pitchFamily="34" charset="0"/>
              </a:rPr>
              <a: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 &amp;&amp; </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a:t>
            </a:r>
            <a:r>
              <a:rPr lang="en-US" sz="2400" b="1" dirty="0">
                <a:solidFill>
                  <a:srgbClr val="073763"/>
                </a:solidFill>
                <a:latin typeface="Arial" panose="020B0604020202020204" pitchFamily="34" charset="0"/>
              </a:rPr>
              <a:t>){}</a:t>
            </a:r>
            <a:endParaRPr lang="en-US" sz="2400" dirty="0"/>
          </a:p>
        </p:txBody>
      </p:sp>
    </p:spTree>
    <p:extLst>
      <p:ext uri="{BB962C8B-B14F-4D97-AF65-F5344CB8AC3E}">
        <p14:creationId xmlns:p14="http://schemas.microsoft.com/office/powerpoint/2010/main" val="1563267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23</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khiển</a:t>
            </a:r>
            <a:r>
              <a:rPr lang="en-US" dirty="0" smtClean="0">
                <a:latin typeface="Times New Roman" pitchFamily="18" charset="0"/>
                <a:cs typeface="Times New Roman" pitchFamily="18" charset="0"/>
              </a:rPr>
              <a:t> (if, else, while,…)</a:t>
            </a:r>
            <a:endParaRPr lang="en-US" dirty="0" smtClean="0">
              <a:latin typeface="Times New Roman" pitchFamily="18" charset="0"/>
              <a:cs typeface="Times New Roman" pitchFamily="18" charset="0"/>
            </a:endParaRPr>
          </a:p>
        </p:txBody>
      </p:sp>
      <p:sp>
        <p:nvSpPr>
          <p:cNvPr id="7" name="Rectangle 6"/>
          <p:cNvSpPr/>
          <p:nvPr/>
        </p:nvSpPr>
        <p:spPr>
          <a:xfrm>
            <a:off x="1447800" y="2971800"/>
            <a:ext cx="6858000" cy="1938992"/>
          </a:xfrm>
          <a:prstGeom prst="rect">
            <a:avLst/>
          </a:prstGeom>
        </p:spPr>
        <p:txBody>
          <a:bodyPr wrap="square">
            <a:spAutoFit/>
          </a:bodyPr>
          <a:lstStyle/>
          <a:p>
            <a:r>
              <a:rPr lang="en-US" sz="2400" b="1" dirty="0">
                <a:solidFill>
                  <a:srgbClr val="20124D"/>
                </a:solidFill>
                <a:latin typeface="Arial" panose="020B0604020202020204" pitchFamily="34" charset="0"/>
              </a:rPr>
              <a:t>if(</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 &amp;&amp; (</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a:t>
            </a:r>
            <a:r>
              <a:rPr lang="en-US" sz="2400" b="1" dirty="0" smtClean="0">
                <a:solidFill>
                  <a:srgbClr val="222222"/>
                </a:solidFill>
                <a:latin typeface="Arial" panose="020B0604020202020204" pitchFamily="34" charset="0"/>
              </a:rPr>
              <a:t>)</a:t>
            </a:r>
            <a:r>
              <a:rPr lang="en-US" sz="2400" b="1" dirty="0" smtClean="0">
                <a:solidFill>
                  <a:srgbClr val="20124D"/>
                </a:solidFill>
                <a:latin typeface="Arial" panose="020B0604020202020204" pitchFamily="34" charset="0"/>
              </a:rPr>
              <a:t>){}</a:t>
            </a:r>
          </a:p>
          <a:p>
            <a:r>
              <a:rPr lang="en-US" sz="2400" dirty="0"/>
              <a:t/>
            </a:r>
            <a:br>
              <a:rPr lang="en-US" sz="2400" dirty="0"/>
            </a:br>
            <a:r>
              <a:rPr lang="en-US" sz="2400" dirty="0" err="1">
                <a:solidFill>
                  <a:srgbClr val="222222"/>
                </a:solidFill>
                <a:latin typeface="Arial" panose="020B0604020202020204" pitchFamily="34" charset="0"/>
              </a:rPr>
              <a:t>Phải</a:t>
            </a:r>
            <a:r>
              <a:rPr lang="en-US" sz="2400" dirty="0">
                <a:solidFill>
                  <a:srgbClr val="222222"/>
                </a:solidFill>
                <a:latin typeface="Arial" panose="020B0604020202020204" pitchFamily="34" charset="0"/>
              </a:rPr>
              <a:t> </a:t>
            </a:r>
            <a:r>
              <a:rPr lang="en-US" sz="2400" dirty="0" err="1">
                <a:solidFill>
                  <a:srgbClr val="222222"/>
                </a:solidFill>
                <a:latin typeface="Arial" panose="020B0604020202020204" pitchFamily="34" charset="0"/>
              </a:rPr>
              <a:t>chuyển</a:t>
            </a:r>
            <a:r>
              <a:rPr lang="en-US" sz="2400" dirty="0">
                <a:solidFill>
                  <a:srgbClr val="222222"/>
                </a:solidFill>
                <a:latin typeface="Arial" panose="020B0604020202020204" pitchFamily="34" charset="0"/>
              </a:rPr>
              <a:t> </a:t>
            </a:r>
            <a:r>
              <a:rPr lang="en-US" sz="2400" dirty="0" err="1" smtClean="0">
                <a:solidFill>
                  <a:srgbClr val="222222"/>
                </a:solidFill>
                <a:latin typeface="Arial" panose="020B0604020202020204" pitchFamily="34" charset="0"/>
              </a:rPr>
              <a:t>thành</a:t>
            </a:r>
            <a:endParaRPr lang="en-US" sz="2400" dirty="0" smtClean="0">
              <a:solidFill>
                <a:srgbClr val="222222"/>
              </a:solidFill>
              <a:latin typeface="Arial" panose="020B0604020202020204" pitchFamily="34" charset="0"/>
            </a:endParaRPr>
          </a:p>
          <a:p>
            <a:r>
              <a:rPr lang="en-US" sz="2400" dirty="0"/>
              <a:t/>
            </a:r>
            <a:br>
              <a:rPr lang="en-US" sz="2400" dirty="0"/>
            </a:br>
            <a:r>
              <a:rPr lang="en-US" sz="2400" b="1" dirty="0">
                <a:solidFill>
                  <a:srgbClr val="073763"/>
                </a:solidFill>
                <a:latin typeface="Arial" panose="020B0604020202020204" pitchFamily="34" charset="0"/>
              </a:rPr>
              <a:t>if(</a:t>
            </a:r>
            <a:r>
              <a:rPr lang="en-US" sz="2400" b="1" dirty="0">
                <a:solidFill>
                  <a:srgbClr val="222222"/>
                </a:solidFill>
                <a:latin typeface="Arial" panose="020B0604020202020204" pitchFamily="34" charset="0"/>
              </a:rPr>
              <a: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 &amp;&amp; </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a:t>
            </a:r>
            <a:r>
              <a:rPr lang="en-US" sz="2400" b="1" dirty="0">
                <a:solidFill>
                  <a:srgbClr val="073763"/>
                </a:solidFill>
                <a:latin typeface="Arial" panose="020B0604020202020204" pitchFamily="34" charset="0"/>
              </a:rPr>
              <a:t>){}</a:t>
            </a:r>
            <a:endParaRPr lang="en-US" sz="2400" dirty="0"/>
          </a:p>
        </p:txBody>
      </p:sp>
    </p:spTree>
    <p:extLst>
      <p:ext uri="{BB962C8B-B14F-4D97-AF65-F5344CB8AC3E}">
        <p14:creationId xmlns:p14="http://schemas.microsoft.com/office/powerpoint/2010/main" val="485114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24</a:t>
            </a:fld>
            <a:endParaRPr lang="en-US"/>
          </a:p>
        </p:txBody>
      </p:sp>
      <p:sp>
        <p:nvSpPr>
          <p:cNvPr id="6" name="Content Placeholder 5"/>
          <p:cNvSpPr>
            <a:spLocks noGrp="1"/>
          </p:cNvSpPr>
          <p:nvPr>
            <p:ph sz="quarter" idx="1"/>
          </p:nvPr>
        </p:nvSpPr>
        <p:spPr>
          <a:xfrm>
            <a:off x="685800" y="1447800"/>
            <a:ext cx="8382000" cy="4876800"/>
          </a:xfrm>
        </p:spPr>
        <p:txBody>
          <a:bodyPr>
            <a:normAutofit fontScale="925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lặp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phù</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hay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while, </a:t>
            </a:r>
            <a:r>
              <a:rPr lang="en-US" dirty="0" smtClean="0">
                <a:latin typeface="Times New Roman" pitchFamily="18" charset="0"/>
                <a:cs typeface="Times New Roman" pitchFamily="18" charset="0"/>
              </a:rPr>
              <a:t>do)</a:t>
            </a:r>
          </a:p>
          <a:p>
            <a:pPr marL="0" indent="0">
              <a:buNone/>
            </a:pPr>
            <a:r>
              <a:rPr lang="vi-VN" b="1" dirty="0" smtClean="0">
                <a:solidFill>
                  <a:srgbClr val="20124D"/>
                </a:solidFill>
                <a:latin typeface="Arial" panose="020B0604020202020204" pitchFamily="34" charset="0"/>
              </a:rPr>
              <a:t>while</a:t>
            </a:r>
            <a:r>
              <a:rPr lang="vi-VN" dirty="0">
                <a:solidFill>
                  <a:srgbClr val="20124D"/>
                </a:solidFill>
                <a:latin typeface="Arial" panose="020B0604020202020204" pitchFamily="34" charset="0"/>
              </a:rPr>
              <a:t>(</a:t>
            </a:r>
            <a:r>
              <a:rPr lang="vi-VN" dirty="0">
                <a:solidFill>
                  <a:srgbClr val="222222"/>
                </a:solidFill>
                <a:latin typeface="Arial" panose="020B0604020202020204" pitchFamily="34" charset="0"/>
              </a:rPr>
              <a:t>!isOptimize()</a:t>
            </a:r>
            <a:r>
              <a:rPr lang="vi-VN" dirty="0">
                <a:solidFill>
                  <a:srgbClr val="20124D"/>
                </a:solidFill>
                <a:latin typeface="Arial" panose="020B0604020202020204" pitchFamily="34" charset="0"/>
              </a:rPr>
              <a:t>){</a:t>
            </a:r>
            <a:r>
              <a:rPr lang="vi-VN" dirty="0"/>
              <a:t/>
            </a:r>
            <a:br>
              <a:rPr lang="vi-VN" dirty="0"/>
            </a:br>
            <a:r>
              <a:rPr lang="vi-VN" dirty="0">
                <a:solidFill>
                  <a:srgbClr val="222222"/>
                </a:solidFill>
                <a:latin typeface="Arial" panose="020B0604020202020204" pitchFamily="34" charset="0"/>
              </a:rPr>
              <a:t>        doOptimize();</a:t>
            </a:r>
            <a:r>
              <a:rPr lang="vi-VN" dirty="0"/>
              <a:t/>
            </a:r>
            <a:br>
              <a:rPr lang="vi-VN" dirty="0"/>
            </a:br>
            <a:r>
              <a:rPr lang="vi-VN" dirty="0">
                <a:solidFill>
                  <a:srgbClr val="20124D"/>
                </a:solidFill>
                <a:latin typeface="Arial" panose="020B0604020202020204" pitchFamily="34" charset="0"/>
              </a:rPr>
              <a:t>}</a:t>
            </a:r>
            <a:r>
              <a:rPr lang="vi-VN" dirty="0"/>
              <a:t/>
            </a:r>
            <a:br>
              <a:rPr lang="vi-VN" dirty="0"/>
            </a:br>
            <a:r>
              <a:rPr lang="vi-VN" dirty="0">
                <a:solidFill>
                  <a:srgbClr val="20124D"/>
                </a:solidFill>
                <a:latin typeface="Arial" panose="020B0604020202020204" pitchFamily="34" charset="0"/>
              </a:rPr>
              <a:t/>
            </a:r>
            <a:br>
              <a:rPr lang="vi-VN" dirty="0">
                <a:solidFill>
                  <a:srgbClr val="20124D"/>
                </a:solidFill>
                <a:latin typeface="Arial" panose="020B0604020202020204" pitchFamily="34" charset="0"/>
              </a:rPr>
            </a:br>
            <a:r>
              <a:rPr lang="vi-VN" dirty="0">
                <a:solidFill>
                  <a:srgbClr val="222222"/>
                </a:solidFill>
                <a:latin typeface="Arial" panose="020B0604020202020204" pitchFamily="34" charset="0"/>
              </a:rPr>
              <a:t>Nếu trạng thái đầu là chưa optimaze thì nên chuyển thành</a:t>
            </a:r>
            <a:r>
              <a:rPr lang="vi-VN" dirty="0" smtClean="0">
                <a:solidFill>
                  <a:srgbClr val="222222"/>
                </a:solidFill>
                <a:latin typeface="Arial" panose="020B0604020202020204" pitchFamily="34" charset="0"/>
              </a:rPr>
              <a:t>.</a:t>
            </a:r>
            <a:endParaRPr lang="en-US" dirty="0" smtClean="0">
              <a:solidFill>
                <a:srgbClr val="222222"/>
              </a:solidFill>
              <a:latin typeface="Arial" panose="020B0604020202020204" pitchFamily="34" charset="0"/>
            </a:endParaRPr>
          </a:p>
          <a:p>
            <a:pPr marL="0" indent="0">
              <a:buNone/>
            </a:pPr>
            <a:r>
              <a:rPr lang="vi-VN" dirty="0"/>
              <a:t/>
            </a:r>
            <a:br>
              <a:rPr lang="vi-VN" dirty="0"/>
            </a:br>
            <a:r>
              <a:rPr lang="vi-VN" dirty="0">
                <a:solidFill>
                  <a:srgbClr val="20124D"/>
                </a:solidFill>
                <a:latin typeface="Arial" panose="020B0604020202020204" pitchFamily="34" charset="0"/>
              </a:rPr>
              <a:t>do{</a:t>
            </a:r>
            <a:r>
              <a:rPr lang="vi-VN" dirty="0"/>
              <a:t/>
            </a:r>
            <a:br>
              <a:rPr lang="vi-VN" dirty="0"/>
            </a:br>
            <a:r>
              <a:rPr lang="vi-VN" dirty="0">
                <a:solidFill>
                  <a:srgbClr val="222222"/>
                </a:solidFill>
                <a:latin typeface="Arial" panose="020B0604020202020204" pitchFamily="34" charset="0"/>
              </a:rPr>
              <a:t>       doOptimize();</a:t>
            </a:r>
            <a:r>
              <a:rPr lang="vi-VN" dirty="0"/>
              <a:t/>
            </a:r>
            <a:br>
              <a:rPr lang="vi-VN" dirty="0"/>
            </a:br>
            <a:r>
              <a:rPr lang="vi-VN" b="1" dirty="0">
                <a:solidFill>
                  <a:srgbClr val="20124D"/>
                </a:solidFill>
                <a:latin typeface="Arial" panose="020B0604020202020204" pitchFamily="34" charset="0"/>
              </a:rPr>
              <a:t>while</a:t>
            </a:r>
            <a:r>
              <a:rPr lang="vi-VN" dirty="0">
                <a:solidFill>
                  <a:srgbClr val="20124D"/>
                </a:solidFill>
                <a:latin typeface="Arial" panose="020B0604020202020204" pitchFamily="34" charset="0"/>
              </a:rPr>
              <a:t>(</a:t>
            </a:r>
            <a:r>
              <a:rPr lang="vi-VN" dirty="0">
                <a:solidFill>
                  <a:srgbClr val="222222"/>
                </a:solidFill>
                <a:latin typeface="Arial" panose="020B0604020202020204" pitchFamily="34" charset="0"/>
              </a:rPr>
              <a:t>!isOptimize()</a:t>
            </a:r>
            <a:r>
              <a:rPr lang="vi-VN" dirty="0">
                <a:solidFill>
                  <a:srgbClr val="20124D"/>
                </a:solidFill>
                <a:latin typeface="Arial" panose="020B0604020202020204" pitchFamily="34" charset="0"/>
              </a:rPr>
              <a:t>);</a:t>
            </a:r>
            <a:r>
              <a:rPr lang="en-US" dirty="0" err="1" smtClean="0">
                <a:latin typeface="Times New Roman" pitchFamily="18" charset="0"/>
                <a:cs typeface="Times New Roman" pitchFamily="18" charset="0"/>
              </a:rPr>
              <a:t>hile</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50360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25</a:t>
            </a:fld>
            <a:endParaRPr lang="en-US"/>
          </a:p>
        </p:txBody>
      </p:sp>
      <p:sp>
        <p:nvSpPr>
          <p:cNvPr id="6" name="Content Placeholder 5"/>
          <p:cNvSpPr>
            <a:spLocks noGrp="1"/>
          </p:cNvSpPr>
          <p:nvPr>
            <p:ph sz="quarter" idx="1"/>
          </p:nvPr>
        </p:nvSpPr>
        <p:spPr>
          <a:xfrm>
            <a:off x="685800" y="1447800"/>
            <a:ext cx="8382000" cy="4876800"/>
          </a:xfrm>
        </p:spPr>
        <p:txBody>
          <a:bodyPr>
            <a:normAutofit fontScale="92500" lnSpcReduction="100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d.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xét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lặp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thúc</a:t>
            </a:r>
            <a:r>
              <a:rPr lang="en-US" dirty="0">
                <a:latin typeface="Times New Roman" pitchFamily="18" charset="0"/>
                <a:cs typeface="Times New Roman" pitchFamily="18" charset="0"/>
              </a:rPr>
              <a:t> hay </a:t>
            </a:r>
            <a:r>
              <a:rPr lang="en-US" dirty="0" err="1">
                <a:latin typeface="Times New Roman" pitchFamily="18" charset="0"/>
                <a:cs typeface="Times New Roman" pitchFamily="18" charset="0"/>
              </a:rPr>
              <a:t>không</a:t>
            </a:r>
            <a:r>
              <a:rPr lang="en-US" dirty="0" smtClean="0">
                <a:latin typeface="Times New Roman" pitchFamily="18" charset="0"/>
                <a:cs typeface="Times New Roman" pitchFamily="18" charset="0"/>
              </a:rPr>
              <a:t>?</a:t>
            </a:r>
          </a:p>
          <a:p>
            <a:pPr marL="0" indent="0">
              <a:buNone/>
            </a:pPr>
            <a:r>
              <a:rPr lang="vi-VN" sz="2100" b="1" dirty="0">
                <a:solidFill>
                  <a:srgbClr val="073763"/>
                </a:solidFill>
                <a:latin typeface="Arial" panose="020B0604020202020204" pitchFamily="34" charset="0"/>
              </a:rPr>
              <a:t>public void sillyLoop(int i)</a:t>
            </a:r>
            <a:r>
              <a:rPr lang="vi-VN" sz="2100" dirty="0"/>
              <a:t/>
            </a:r>
            <a:br>
              <a:rPr lang="vi-VN" sz="2100" dirty="0"/>
            </a:br>
            <a:r>
              <a:rPr lang="vi-VN" sz="2100" dirty="0">
                <a:solidFill>
                  <a:srgbClr val="222222"/>
                </a:solidFill>
                <a:latin typeface="Arial" panose="020B0604020202020204" pitchFamily="34" charset="0"/>
              </a:rPr>
              <a:t>{</a:t>
            </a:r>
            <a:r>
              <a:rPr lang="vi-VN" sz="2100" dirty="0"/>
              <a:t/>
            </a:r>
            <a:br>
              <a:rPr lang="vi-VN" sz="2100" dirty="0"/>
            </a:br>
            <a:r>
              <a:rPr lang="vi-VN" sz="2100" dirty="0">
                <a:solidFill>
                  <a:srgbClr val="222222"/>
                </a:solidFill>
                <a:latin typeface="Arial" panose="020B0604020202020204" pitchFamily="34" charset="0"/>
              </a:rPr>
              <a:t>        while(i!=0){</a:t>
            </a:r>
            <a:r>
              <a:rPr lang="vi-VN" sz="2100" dirty="0"/>
              <a:t/>
            </a:r>
            <a:br>
              <a:rPr lang="vi-VN" sz="2100" dirty="0"/>
            </a:br>
            <a:r>
              <a:rPr lang="vi-VN" sz="2100" dirty="0">
                <a:solidFill>
                  <a:srgbClr val="222222"/>
                </a:solidFill>
                <a:latin typeface="Arial" panose="020B0604020202020204" pitchFamily="34" charset="0"/>
              </a:rPr>
              <a:t>               i--;</a:t>
            </a:r>
            <a:r>
              <a:rPr lang="vi-VN" sz="2100" dirty="0"/>
              <a:t/>
            </a:r>
            <a:br>
              <a:rPr lang="vi-VN" sz="2100" dirty="0"/>
            </a:br>
            <a:r>
              <a:rPr lang="vi-VN" sz="2100" dirty="0">
                <a:solidFill>
                  <a:srgbClr val="222222"/>
                </a:solidFill>
                <a:latin typeface="Arial" panose="020B0604020202020204" pitchFamily="34" charset="0"/>
              </a:rPr>
              <a:t>        }</a:t>
            </a:r>
            <a:r>
              <a:rPr lang="vi-VN" sz="2100" dirty="0"/>
              <a:t/>
            </a:r>
            <a:br>
              <a:rPr lang="vi-VN" sz="2100" dirty="0"/>
            </a:br>
            <a:r>
              <a:rPr lang="vi-VN" sz="2100" dirty="0">
                <a:solidFill>
                  <a:srgbClr val="222222"/>
                </a:solidFill>
                <a:latin typeface="Arial" panose="020B0604020202020204" pitchFamily="34" charset="0"/>
              </a:rPr>
              <a:t>}</a:t>
            </a:r>
            <a:r>
              <a:rPr lang="vi-VN" sz="2100" dirty="0"/>
              <a:t/>
            </a:r>
            <a:br>
              <a:rPr lang="vi-VN" sz="2100" dirty="0"/>
            </a:br>
            <a:r>
              <a:rPr lang="vi-VN" sz="2100" dirty="0">
                <a:solidFill>
                  <a:srgbClr val="FF0000"/>
                </a:solidFill>
                <a:latin typeface="Arial" panose="020B0604020202020204" pitchFamily="34" charset="0"/>
              </a:rPr>
              <a:t>Nếu trường hợp i&lt;0 vòng lặp sẽ vô hạn.</a:t>
            </a:r>
            <a:r>
              <a:rPr lang="vi-VN" sz="2100" dirty="0">
                <a:solidFill>
                  <a:srgbClr val="FF0000"/>
                </a:solidFill>
              </a:rPr>
              <a:t/>
            </a:r>
            <a:br>
              <a:rPr lang="vi-VN" sz="2100" dirty="0">
                <a:solidFill>
                  <a:srgbClr val="FF0000"/>
                </a:solidFill>
              </a:rPr>
            </a:br>
            <a:r>
              <a:rPr lang="vi-VN" sz="2100" dirty="0">
                <a:solidFill>
                  <a:srgbClr val="FF0000"/>
                </a:solidFill>
                <a:latin typeface="Arial" panose="020B0604020202020204" pitchFamily="34" charset="0"/>
              </a:rPr>
              <a:t>Nên chuyển thành</a:t>
            </a:r>
            <a:r>
              <a:rPr lang="vi-VN" sz="2100" dirty="0">
                <a:solidFill>
                  <a:srgbClr val="FF0000"/>
                </a:solidFill>
              </a:rPr>
              <a:t/>
            </a:r>
            <a:br>
              <a:rPr lang="vi-VN" sz="2100" dirty="0">
                <a:solidFill>
                  <a:srgbClr val="FF0000"/>
                </a:solidFill>
              </a:rPr>
            </a:br>
            <a:r>
              <a:rPr lang="vi-VN" sz="2100" b="1" dirty="0" smtClean="0">
                <a:solidFill>
                  <a:srgbClr val="073763"/>
                </a:solidFill>
                <a:latin typeface="Arial" panose="020B0604020202020204" pitchFamily="34" charset="0"/>
              </a:rPr>
              <a:t>public void sillyLoop(int i)</a:t>
            </a:r>
            <a:r>
              <a:rPr lang="vi-VN" sz="2100" dirty="0" smtClean="0"/>
              <a:t/>
            </a:r>
            <a:br>
              <a:rPr lang="vi-VN" sz="2100" dirty="0" smtClean="0"/>
            </a:br>
            <a:r>
              <a:rPr lang="vi-VN" sz="2100" dirty="0" smtClean="0">
                <a:solidFill>
                  <a:srgbClr val="222222"/>
                </a:solidFill>
                <a:latin typeface="Arial" panose="020B0604020202020204" pitchFamily="34" charset="0"/>
              </a:rPr>
              <a:t>{</a:t>
            </a:r>
            <a:r>
              <a:rPr lang="vi-VN" sz="2100" dirty="0" smtClean="0"/>
              <a:t/>
            </a:r>
            <a:br>
              <a:rPr lang="vi-VN" sz="2100" dirty="0" smtClean="0"/>
            </a:br>
            <a:r>
              <a:rPr lang="vi-VN" sz="2100" dirty="0" smtClean="0">
                <a:solidFill>
                  <a:srgbClr val="222222"/>
                </a:solidFill>
                <a:latin typeface="Arial" panose="020B0604020202020204" pitchFamily="34" charset="0"/>
              </a:rPr>
              <a:t>        while(i&gt;0){</a:t>
            </a:r>
            <a:r>
              <a:rPr lang="vi-VN" sz="2100" dirty="0" smtClean="0"/>
              <a:t/>
            </a:r>
            <a:br>
              <a:rPr lang="vi-VN" sz="2100" dirty="0" smtClean="0"/>
            </a:br>
            <a:r>
              <a:rPr lang="vi-VN" sz="2100" dirty="0" smtClean="0">
                <a:solidFill>
                  <a:srgbClr val="222222"/>
                </a:solidFill>
                <a:latin typeface="Arial" panose="020B0604020202020204" pitchFamily="34" charset="0"/>
              </a:rPr>
              <a:t>               i--;</a:t>
            </a:r>
            <a:r>
              <a:rPr lang="vi-VN" sz="2100" dirty="0" smtClean="0"/>
              <a:t/>
            </a:r>
            <a:br>
              <a:rPr lang="vi-VN" sz="2100" dirty="0" smtClean="0"/>
            </a:br>
            <a:r>
              <a:rPr lang="vi-VN" sz="2100" dirty="0" smtClean="0">
                <a:solidFill>
                  <a:srgbClr val="222222"/>
                </a:solidFill>
                <a:latin typeface="Arial" panose="020B0604020202020204" pitchFamily="34" charset="0"/>
              </a:rPr>
              <a:t>        }</a:t>
            </a:r>
            <a:r>
              <a:rPr lang="vi-VN" sz="2100" dirty="0" smtClean="0"/>
              <a:t/>
            </a:r>
            <a:br>
              <a:rPr lang="vi-VN" sz="2100" dirty="0" smtClean="0"/>
            </a:br>
            <a:r>
              <a:rPr lang="vi-VN" sz="2100" dirty="0" smtClean="0">
                <a:solidFill>
                  <a:srgbClr val="222222"/>
                </a:solidFill>
                <a:latin typeface="Arial" panose="020B0604020202020204" pitchFamily="34" charset="0"/>
              </a:rPr>
              <a:t>}</a:t>
            </a:r>
            <a:endParaRPr lang="en-US"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79448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26</a:t>
            </a:fld>
            <a:endParaRPr lang="en-US"/>
          </a:p>
        </p:txBody>
      </p:sp>
      <p:sp>
        <p:nvSpPr>
          <p:cNvPr id="6" name="Content Placeholder 5"/>
          <p:cNvSpPr>
            <a:spLocks noGrp="1"/>
          </p:cNvSpPr>
          <p:nvPr>
            <p:ph sz="quarter" idx="1"/>
          </p:nvPr>
        </p:nvSpPr>
        <p:spPr>
          <a:xfrm>
            <a:off x="685800" y="1447800"/>
            <a:ext cx="8382000" cy="4876800"/>
          </a:xfrm>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d. </a:t>
            </a:r>
            <a:r>
              <a:rPr lang="vi-VN" dirty="0" smtClean="0"/>
              <a:t>Tối </a:t>
            </a:r>
            <a:r>
              <a:rPr lang="vi-VN" dirty="0"/>
              <a:t>ưu điều kiện kiểm tra của vòng lặp </a:t>
            </a:r>
            <a:r>
              <a:rPr lang="vi-VN" dirty="0" smtClean="0"/>
              <a:t>for</a:t>
            </a:r>
            <a:endParaRPr lang="en-US" dirty="0" smtClean="0"/>
          </a:p>
          <a:p>
            <a:pPr marL="0" indent="0">
              <a:buNone/>
            </a:pPr>
            <a:endParaRPr lang="en-US" dirty="0" smtClean="0"/>
          </a:p>
          <a:p>
            <a:pPr marL="0" indent="0">
              <a:buNone/>
            </a:pPr>
            <a:r>
              <a:rPr lang="en-US" sz="2000" b="1" dirty="0">
                <a:solidFill>
                  <a:srgbClr val="20124D"/>
                </a:solidFill>
                <a:latin typeface="Arial" panose="020B0604020202020204" pitchFamily="34" charset="0"/>
              </a:rPr>
              <a:t>for(</a:t>
            </a:r>
            <a:r>
              <a:rPr lang="en-US" sz="2000" b="1" dirty="0" err="1">
                <a:solidFill>
                  <a:srgbClr val="20124D"/>
                </a:solidFill>
                <a:latin typeface="Arial" panose="020B0604020202020204" pitchFamily="34" charset="0"/>
              </a:rPr>
              <a:t>int</a:t>
            </a:r>
            <a:r>
              <a:rPr lang="en-US" sz="2000" b="1" dirty="0">
                <a:solidFill>
                  <a:srgbClr val="20124D"/>
                </a:solidFill>
                <a:latin typeface="Arial" panose="020B0604020202020204" pitchFamily="34" charset="0"/>
              </a:rPr>
              <a:t> </a:t>
            </a:r>
            <a:r>
              <a:rPr lang="en-US" sz="2000" b="1" dirty="0" err="1">
                <a:solidFill>
                  <a:srgbClr val="20124D"/>
                </a:solidFill>
                <a:latin typeface="Arial" panose="020B0604020202020204" pitchFamily="34" charset="0"/>
              </a:rPr>
              <a:t>i</a:t>
            </a:r>
            <a:r>
              <a:rPr lang="en-US" sz="2000" b="1" dirty="0">
                <a:solidFill>
                  <a:srgbClr val="20124D"/>
                </a:solidFill>
                <a:latin typeface="Arial" panose="020B0604020202020204" pitchFamily="34" charset="0"/>
              </a:rPr>
              <a:t>=0; </a:t>
            </a:r>
            <a:r>
              <a:rPr lang="en-US" sz="2000" b="1" dirty="0" err="1">
                <a:solidFill>
                  <a:srgbClr val="20124D"/>
                </a:solidFill>
                <a:latin typeface="Arial" panose="020B0604020202020204" pitchFamily="34" charset="0"/>
              </a:rPr>
              <a:t>i</a:t>
            </a:r>
            <a:r>
              <a:rPr lang="en-US" sz="2000" b="1" dirty="0">
                <a:solidFill>
                  <a:srgbClr val="20124D"/>
                </a:solidFill>
                <a:latin typeface="Arial" panose="020B0604020202020204" pitchFamily="34" charset="0"/>
              </a:rPr>
              <a:t>&lt;</a:t>
            </a:r>
            <a:r>
              <a:rPr lang="en-US" sz="2000" b="1" dirty="0" err="1">
                <a:solidFill>
                  <a:srgbClr val="20124D"/>
                </a:solidFill>
                <a:latin typeface="Arial" panose="020B0604020202020204" pitchFamily="34" charset="0"/>
              </a:rPr>
              <a:t>str.length</a:t>
            </a:r>
            <a:r>
              <a:rPr lang="en-US" sz="2000" b="1" dirty="0">
                <a:solidFill>
                  <a:srgbClr val="20124D"/>
                </a:solidFill>
                <a:latin typeface="Arial" panose="020B0604020202020204" pitchFamily="34" charset="0"/>
              </a:rPr>
              <a:t>();</a:t>
            </a:r>
            <a:r>
              <a:rPr lang="en-US" sz="2000" b="1" dirty="0" err="1">
                <a:solidFill>
                  <a:srgbClr val="20124D"/>
                </a:solidFill>
                <a:latin typeface="Arial" panose="020B0604020202020204" pitchFamily="34" charset="0"/>
              </a:rPr>
              <a:t>i</a:t>
            </a:r>
            <a:r>
              <a:rPr lang="en-US" sz="2000" b="1" dirty="0" smtClean="0">
                <a:solidFill>
                  <a:srgbClr val="20124D"/>
                </a:solidFill>
                <a:latin typeface="Arial" panose="020B0604020202020204" pitchFamily="34" charset="0"/>
              </a:rPr>
              <a:t>++)</a:t>
            </a:r>
          </a:p>
          <a:p>
            <a:pPr marL="0" indent="0">
              <a:buNone/>
            </a:pPr>
            <a:r>
              <a:rPr lang="en-US" sz="2000" dirty="0"/>
              <a:t/>
            </a:r>
            <a:br>
              <a:rPr lang="en-US" sz="2000" dirty="0"/>
            </a:br>
            <a:r>
              <a:rPr lang="en-US" sz="2000" dirty="0" err="1">
                <a:solidFill>
                  <a:srgbClr val="FF0000"/>
                </a:solidFill>
                <a:latin typeface="Arial" panose="020B0604020202020204" pitchFamily="34" charset="0"/>
              </a:rPr>
              <a:t>nên</a:t>
            </a:r>
            <a:r>
              <a:rPr lang="en-US" sz="2000" dirty="0">
                <a:solidFill>
                  <a:srgbClr val="FF0000"/>
                </a:solidFill>
                <a:latin typeface="Arial" panose="020B0604020202020204" pitchFamily="34" charset="0"/>
              </a:rPr>
              <a:t> </a:t>
            </a:r>
            <a:r>
              <a:rPr lang="en-US" sz="2000" dirty="0" err="1">
                <a:solidFill>
                  <a:srgbClr val="FF0000"/>
                </a:solidFill>
                <a:latin typeface="Arial" panose="020B0604020202020204" pitchFamily="34" charset="0"/>
              </a:rPr>
              <a:t>chuyển</a:t>
            </a:r>
            <a:r>
              <a:rPr lang="en-US" sz="2000" dirty="0">
                <a:solidFill>
                  <a:srgbClr val="FF0000"/>
                </a:solidFill>
                <a:latin typeface="Arial" panose="020B0604020202020204" pitchFamily="34" charset="0"/>
              </a:rPr>
              <a:t> </a:t>
            </a:r>
            <a:r>
              <a:rPr lang="en-US" sz="2000" dirty="0" err="1" smtClean="0">
                <a:solidFill>
                  <a:srgbClr val="FF0000"/>
                </a:solidFill>
                <a:latin typeface="Arial" panose="020B0604020202020204" pitchFamily="34" charset="0"/>
              </a:rPr>
              <a:t>thành</a:t>
            </a:r>
            <a:endParaRPr lang="en-US" sz="2000" dirty="0" smtClean="0">
              <a:solidFill>
                <a:srgbClr val="FF0000"/>
              </a:solidFill>
              <a:latin typeface="Arial" panose="020B0604020202020204" pitchFamily="34" charset="0"/>
            </a:endParaRPr>
          </a:p>
          <a:p>
            <a:pPr marL="0" indent="0">
              <a:buNone/>
            </a:pPr>
            <a:r>
              <a:rPr lang="en-US" sz="2000" dirty="0"/>
              <a:t/>
            </a:r>
            <a:br>
              <a:rPr lang="en-US" sz="2000" dirty="0"/>
            </a:br>
            <a:r>
              <a:rPr lang="en-US" sz="2000" b="1" dirty="0">
                <a:solidFill>
                  <a:srgbClr val="20124D"/>
                </a:solidFill>
                <a:latin typeface="Arial" panose="020B0604020202020204" pitchFamily="34" charset="0"/>
              </a:rPr>
              <a:t>for(</a:t>
            </a:r>
            <a:r>
              <a:rPr lang="en-US" sz="2000" b="1" dirty="0" err="1">
                <a:solidFill>
                  <a:srgbClr val="20124D"/>
                </a:solidFill>
                <a:latin typeface="Arial" panose="020B0604020202020204" pitchFamily="34" charset="0"/>
              </a:rPr>
              <a:t>int</a:t>
            </a:r>
            <a:r>
              <a:rPr lang="en-US" sz="2000" b="1" dirty="0">
                <a:solidFill>
                  <a:srgbClr val="20124D"/>
                </a:solidFill>
                <a:latin typeface="Arial" panose="020B0604020202020204" pitchFamily="34" charset="0"/>
              </a:rPr>
              <a:t> </a:t>
            </a:r>
            <a:r>
              <a:rPr lang="en-US" sz="2000" b="1" dirty="0" err="1">
                <a:solidFill>
                  <a:srgbClr val="20124D"/>
                </a:solidFill>
                <a:latin typeface="Arial" panose="020B0604020202020204" pitchFamily="34" charset="0"/>
              </a:rPr>
              <a:t>i</a:t>
            </a:r>
            <a:r>
              <a:rPr lang="en-US" sz="2000" b="1" dirty="0">
                <a:solidFill>
                  <a:srgbClr val="20124D"/>
                </a:solidFill>
                <a:latin typeface="Arial" panose="020B0604020202020204" pitchFamily="34" charset="0"/>
              </a:rPr>
              <a:t>=0; </a:t>
            </a:r>
            <a:r>
              <a:rPr lang="en-US" sz="2000" b="1" dirty="0" err="1">
                <a:solidFill>
                  <a:srgbClr val="20124D"/>
                </a:solidFill>
                <a:latin typeface="Arial" panose="020B0604020202020204" pitchFamily="34" charset="0"/>
              </a:rPr>
              <a:t>len</a:t>
            </a:r>
            <a:r>
              <a:rPr lang="en-US" sz="2000" b="1" dirty="0">
                <a:solidFill>
                  <a:srgbClr val="20124D"/>
                </a:solidFill>
                <a:latin typeface="Arial" panose="020B0604020202020204" pitchFamily="34" charset="0"/>
              </a:rPr>
              <a:t>=</a:t>
            </a:r>
            <a:r>
              <a:rPr lang="en-US" sz="2000" b="1" dirty="0" err="1">
                <a:solidFill>
                  <a:srgbClr val="20124D"/>
                </a:solidFill>
                <a:latin typeface="Arial" panose="020B0604020202020204" pitchFamily="34" charset="0"/>
              </a:rPr>
              <a:t>str.length</a:t>
            </a:r>
            <a:r>
              <a:rPr lang="en-US" sz="2000" b="1" dirty="0">
                <a:solidFill>
                  <a:srgbClr val="20124D"/>
                </a:solidFill>
                <a:latin typeface="Arial" panose="020B0604020202020204" pitchFamily="34" charset="0"/>
              </a:rPr>
              <a:t>(); </a:t>
            </a:r>
            <a:r>
              <a:rPr lang="en-US" sz="2000" b="1" dirty="0" err="1">
                <a:solidFill>
                  <a:srgbClr val="20124D"/>
                </a:solidFill>
                <a:latin typeface="Arial" panose="020B0604020202020204" pitchFamily="34" charset="0"/>
              </a:rPr>
              <a:t>i</a:t>
            </a:r>
            <a:r>
              <a:rPr lang="en-US" sz="2000" b="1" dirty="0">
                <a:solidFill>
                  <a:srgbClr val="20124D"/>
                </a:solidFill>
                <a:latin typeface="Arial" panose="020B0604020202020204" pitchFamily="34" charset="0"/>
              </a:rPr>
              <a:t>&lt;</a:t>
            </a:r>
            <a:r>
              <a:rPr lang="en-US" sz="2000" b="1" dirty="0" err="1">
                <a:solidFill>
                  <a:srgbClr val="20124D"/>
                </a:solidFill>
                <a:latin typeface="Arial" panose="020B0604020202020204" pitchFamily="34" charset="0"/>
              </a:rPr>
              <a:t>len;i</a:t>
            </a:r>
            <a:r>
              <a:rPr lang="en-US" sz="2000" b="1" dirty="0">
                <a:solidFill>
                  <a:srgbClr val="20124D"/>
                </a:solidFill>
                <a:latin typeface="Arial" panose="020B0604020202020204" pitchFamily="34" charset="0"/>
              </a:rPr>
              <a:t>++)</a:t>
            </a:r>
            <a:endParaRPr lang="en-US"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60047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27</a:t>
            </a:fld>
            <a:endParaRPr lang="en-US"/>
          </a:p>
        </p:txBody>
      </p:sp>
      <p:sp>
        <p:nvSpPr>
          <p:cNvPr id="6" name="Content Placeholder 5"/>
          <p:cNvSpPr>
            <a:spLocks noGrp="1"/>
          </p:cNvSpPr>
          <p:nvPr>
            <p:ph sz="quarter" idx="1"/>
          </p:nvPr>
        </p:nvSpPr>
        <p:spPr>
          <a:xfrm>
            <a:off x="685800" y="1447800"/>
            <a:ext cx="8382000" cy="4876800"/>
          </a:xfrm>
        </p:spPr>
        <p:txBody>
          <a:bodyPr>
            <a:normAutofit fontScale="85000" lnSpcReduction="200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e. </a:t>
            </a:r>
            <a:r>
              <a:rPr lang="vi-VN" dirty="0"/>
              <a:t>Xem xét việc tính toán có thể được đưa ra ngoài vòng lặp không</a:t>
            </a:r>
            <a:r>
              <a:rPr lang="vi-VN" dirty="0" smtClean="0"/>
              <a:t>?</a:t>
            </a:r>
            <a:endParaRPr lang="en-US" dirty="0" smtClean="0"/>
          </a:p>
          <a:p>
            <a:pPr marL="0" indent="0">
              <a:buNone/>
            </a:pPr>
            <a:r>
              <a:rPr lang="en-US" dirty="0"/>
              <a:t>for(</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r>
              <a:rPr lang="en-US" dirty="0"/>
              <a:t/>
            </a:r>
            <a:br>
              <a:rPr lang="en-US" dirty="0"/>
            </a:br>
            <a:r>
              <a:rPr lang="en-US" dirty="0"/>
              <a:t>double temp=</a:t>
            </a:r>
            <a:r>
              <a:rPr lang="en-US" dirty="0" err="1"/>
              <a:t>Math.sin</a:t>
            </a:r>
            <a:r>
              <a:rPr lang="en-US" dirty="0"/>
              <a:t>(</a:t>
            </a:r>
            <a:r>
              <a:rPr lang="en-US" dirty="0" err="1"/>
              <a:t>Math.PI</a:t>
            </a:r>
            <a:r>
              <a:rPr lang="en-US" dirty="0"/>
              <a:t>/5) + </a:t>
            </a:r>
            <a:r>
              <a:rPr lang="en-US" dirty="0" err="1"/>
              <a:t>Math.cos</a:t>
            </a:r>
            <a:r>
              <a:rPr lang="en-US" dirty="0"/>
              <a:t>(</a:t>
            </a:r>
            <a:r>
              <a:rPr lang="en-US" dirty="0" err="1"/>
              <a:t>Math.PI</a:t>
            </a:r>
            <a:r>
              <a:rPr lang="en-US" dirty="0"/>
              <a:t>/7);</a:t>
            </a:r>
            <a:r>
              <a:rPr lang="en-US" dirty="0"/>
              <a:t/>
            </a:r>
            <a:br>
              <a:rPr lang="en-US" dirty="0"/>
            </a:br>
            <a:r>
              <a:rPr lang="en-US" dirty="0"/>
              <a:t>if(check()==temp){</a:t>
            </a:r>
            <a:r>
              <a:rPr lang="en-US" dirty="0"/>
              <a:t/>
            </a:r>
            <a:br>
              <a:rPr lang="en-US" dirty="0"/>
            </a:br>
            <a:r>
              <a:rPr lang="en-US" dirty="0"/>
              <a:t>//</a:t>
            </a:r>
            <a:r>
              <a:rPr lang="en-US" dirty="0"/>
              <a:t/>
            </a:r>
            <a:br>
              <a:rPr lang="en-US" dirty="0"/>
            </a:br>
            <a:r>
              <a:rPr lang="en-US" dirty="0"/>
              <a:t>}</a:t>
            </a:r>
            <a:r>
              <a:rPr lang="en-US" dirty="0"/>
              <a:t/>
            </a:r>
            <a:br>
              <a:rPr lang="en-US" dirty="0"/>
            </a:br>
            <a:r>
              <a:rPr lang="en-US" dirty="0"/>
              <a:t>}</a:t>
            </a:r>
            <a:r>
              <a:rPr lang="en-US" dirty="0"/>
              <a:t/>
            </a:r>
            <a:br>
              <a:rPr lang="en-US" dirty="0"/>
            </a:br>
            <a:r>
              <a:rPr lang="en-US" dirty="0"/>
              <a:t/>
            </a:r>
            <a:br>
              <a:rPr lang="en-US" dirty="0"/>
            </a:br>
            <a:r>
              <a:rPr lang="en-US" dirty="0" err="1">
                <a:solidFill>
                  <a:srgbClr val="FF0000"/>
                </a:solidFill>
                <a:latin typeface="Times New Roman" panose="02020603050405020304" pitchFamily="18" charset="0"/>
                <a:cs typeface="Times New Roman" panose="02020603050405020304" pitchFamily="18" charset="0"/>
              </a:rPr>
              <a:t>Nên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chuyển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thành</a:t>
            </a:r>
            <a:r>
              <a:rPr lang="en-US" dirty="0"/>
              <a:t/>
            </a:r>
            <a:br>
              <a:rPr lang="en-US" dirty="0"/>
            </a:br>
            <a:r>
              <a:rPr lang="en-US" dirty="0"/>
              <a:t>double temp=</a:t>
            </a:r>
            <a:r>
              <a:rPr lang="en-US" dirty="0" err="1"/>
              <a:t>Math.sin</a:t>
            </a:r>
            <a:r>
              <a:rPr lang="en-US" dirty="0"/>
              <a:t>(</a:t>
            </a:r>
            <a:r>
              <a:rPr lang="en-US" dirty="0" err="1"/>
              <a:t>Math.PI</a:t>
            </a:r>
            <a:r>
              <a:rPr lang="en-US" dirty="0"/>
              <a:t>/5) + </a:t>
            </a:r>
            <a:r>
              <a:rPr lang="en-US" dirty="0" err="1"/>
              <a:t>Math.cos</a:t>
            </a:r>
            <a:r>
              <a:rPr lang="en-US" dirty="0"/>
              <a:t>(</a:t>
            </a:r>
            <a:r>
              <a:rPr lang="en-US" dirty="0" err="1"/>
              <a:t>Math.PI</a:t>
            </a:r>
            <a:r>
              <a:rPr lang="en-US" dirty="0"/>
              <a:t>/7);</a:t>
            </a:r>
            <a:r>
              <a:rPr lang="en-US" dirty="0"/>
              <a:t/>
            </a:r>
            <a:br>
              <a:rPr lang="en-US" dirty="0"/>
            </a:br>
            <a:r>
              <a:rPr lang="en-US" dirty="0"/>
              <a:t>for(</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r>
              <a:rPr lang="en-US" dirty="0"/>
              <a:t/>
            </a:r>
            <a:br>
              <a:rPr lang="en-US" dirty="0"/>
            </a:br>
            <a:r>
              <a:rPr lang="en-US" dirty="0"/>
              <a:t>if(check()==temp){</a:t>
            </a:r>
            <a:r>
              <a:rPr lang="en-US" dirty="0"/>
              <a:t/>
            </a:r>
            <a:br>
              <a:rPr lang="en-US" dirty="0"/>
            </a:br>
            <a:r>
              <a:rPr lang="en-US" dirty="0"/>
              <a:t>//</a:t>
            </a:r>
            <a:r>
              <a:rPr lang="en-US" dirty="0"/>
              <a:t/>
            </a:r>
            <a:br>
              <a:rPr lang="en-US" dirty="0"/>
            </a:br>
            <a:r>
              <a:rPr lang="en-US" dirty="0"/>
              <a:t>}</a:t>
            </a:r>
            <a:r>
              <a:rPr lang="en-US" dirty="0"/>
              <a:t/>
            </a:r>
            <a:br>
              <a:rPr lang="en-US" dirty="0"/>
            </a:br>
            <a:r>
              <a:rPr lang="en-US" dirty="0"/>
              <a:t>}</a:t>
            </a:r>
            <a:endParaRPr lang="en-US" dirty="0" smtClean="0"/>
          </a:p>
        </p:txBody>
      </p:sp>
    </p:spTree>
    <p:extLst>
      <p:ext uri="{BB962C8B-B14F-4D97-AF65-F5344CB8AC3E}">
        <p14:creationId xmlns:p14="http://schemas.microsoft.com/office/powerpoint/2010/main" val="3277426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28</a:t>
            </a:fld>
            <a:endParaRPr lang="en-US"/>
          </a:p>
        </p:txBody>
      </p:sp>
      <p:sp>
        <p:nvSpPr>
          <p:cNvPr id="6" name="Rectangle 5"/>
          <p:cNvSpPr/>
          <p:nvPr/>
        </p:nvSpPr>
        <p:spPr>
          <a:xfrm>
            <a:off x="1295400" y="15240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1447800" y="2286000"/>
            <a:ext cx="6781800" cy="1754326"/>
          </a:xfrm>
          <a:prstGeom prst="rect">
            <a:avLst/>
          </a:prstGeom>
          <a:noFill/>
        </p:spPr>
        <p:txBody>
          <a:bodyPr wrap="square" rtlCol="0">
            <a:spAutoFit/>
          </a:bodyPr>
          <a:lstStyle/>
          <a:p>
            <a:pPr marL="285750" indent="-285750">
              <a:buFontTx/>
              <a:buChar char="-"/>
            </a:pP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a:t>
            </a:r>
          </a:p>
          <a:p>
            <a:pPr marL="742950" lvl="1" indent="-285750">
              <a:buFontTx/>
              <a:buChar char="-"/>
            </a:pPr>
            <a:r>
              <a:rPr lang="en-US" dirty="0"/>
              <a:t>for (</a:t>
            </a:r>
            <a:r>
              <a:rPr lang="en-US" i="1" dirty="0"/>
              <a:t>initialization</a:t>
            </a:r>
            <a:r>
              <a:rPr lang="en-US" dirty="0"/>
              <a:t>; </a:t>
            </a:r>
            <a:r>
              <a:rPr lang="en-US" i="1" dirty="0"/>
              <a:t>condition</a:t>
            </a:r>
            <a:r>
              <a:rPr lang="en-US" dirty="0"/>
              <a:t>; </a:t>
            </a:r>
            <a:r>
              <a:rPr lang="en-US" i="1" dirty="0"/>
              <a:t>update</a:t>
            </a:r>
            <a:r>
              <a:rPr lang="en-US" dirty="0"/>
              <a:t>) {</a:t>
            </a:r>
            <a:br>
              <a:rPr lang="en-US" dirty="0"/>
            </a:br>
            <a:r>
              <a:rPr lang="en-US" i="1" dirty="0"/>
              <a:t>statements</a:t>
            </a:r>
            <a:r>
              <a:rPr lang="en-US" dirty="0"/>
              <a:t>;</a:t>
            </a:r>
            <a:br>
              <a:rPr lang="en-US" dirty="0"/>
            </a:br>
            <a:r>
              <a:rPr lang="en-US" dirty="0" smtClean="0"/>
              <a:t>}</a:t>
            </a:r>
          </a:p>
          <a:p>
            <a:pPr marL="742950" lvl="1" indent="-285750">
              <a:buFontTx/>
              <a:buChar char="-"/>
            </a:pPr>
            <a:r>
              <a:rPr lang="en-US" dirty="0"/>
              <a:t>for (</a:t>
            </a:r>
            <a:r>
              <a:rPr lang="en-US" i="1" dirty="0"/>
              <a:t>initialization</a:t>
            </a:r>
            <a:r>
              <a:rPr lang="en-US" dirty="0"/>
              <a:t>; </a:t>
            </a:r>
            <a:r>
              <a:rPr lang="en-US" i="1" dirty="0"/>
              <a:t>condition</a:t>
            </a:r>
            <a:r>
              <a:rPr lang="en-US" dirty="0"/>
              <a:t>; </a:t>
            </a:r>
            <a:r>
              <a:rPr lang="en-US" i="1" dirty="0"/>
              <a:t>update</a:t>
            </a:r>
            <a:r>
              <a:rPr lang="en-US" dirty="0" smtClean="0"/>
              <a:t>);</a:t>
            </a:r>
            <a:r>
              <a:rPr lang="en-US" dirty="0"/>
              <a:t/>
            </a:r>
            <a:br>
              <a:rPr lang="en-US" dirty="0"/>
            </a:br>
            <a:endParaRPr lang="en-US" dirty="0">
              <a:latin typeface="Times New Roman" pitchFamily="18" charset="0"/>
              <a:cs typeface="Times New Roman" pitchFamily="18" charset="0"/>
            </a:endParaRPr>
          </a:p>
        </p:txBody>
      </p:sp>
      <p:sp>
        <p:nvSpPr>
          <p:cNvPr id="8" name="TextBox 7"/>
          <p:cNvSpPr txBox="1"/>
          <p:nvPr/>
        </p:nvSpPr>
        <p:spPr>
          <a:xfrm>
            <a:off x="1295400" y="3810000"/>
            <a:ext cx="7848600" cy="1692771"/>
          </a:xfrm>
          <a:prstGeom prst="rect">
            <a:avLst/>
          </a:prstGeom>
          <a:noFill/>
        </p:spPr>
        <p:txBody>
          <a:bodyPr wrap="square" rtlCol="0">
            <a:spAutoFit/>
          </a:bodyPr>
          <a:lstStyle/>
          <a:p>
            <a:pPr marL="457200" indent="-457200">
              <a:buFontTx/>
              <a:buChar char="-"/>
            </a:pPr>
            <a:r>
              <a:rPr lang="en-US" sz="2600" dirty="0" err="1" smtClean="0">
                <a:latin typeface="Times New Roman" pitchFamily="18" charset="0"/>
                <a:cs typeface="Times New Roman" pitchFamily="18" charset="0"/>
              </a:rPr>
              <a:t>Nên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tránh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sử</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nhiều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hơn</a:t>
            </a:r>
            <a:r>
              <a:rPr lang="en-US" sz="2600" dirty="0" smtClean="0">
                <a:latin typeface="Times New Roman" pitchFamily="18" charset="0"/>
                <a:cs typeface="Times New Roman" pitchFamily="18" charset="0"/>
              </a:rPr>
              <a:t> 3 </a:t>
            </a:r>
            <a:r>
              <a:rPr lang="en-US" sz="2600" dirty="0" err="1" smtClean="0">
                <a:latin typeface="Times New Roman" pitchFamily="18" charset="0"/>
                <a:cs typeface="Times New Roman" pitchFamily="18" charset="0"/>
              </a:rPr>
              <a:t>biến</a:t>
            </a:r>
            <a:endParaRPr lang="en-US" sz="2600" dirty="0" smtClean="0">
              <a:latin typeface="Times New Roman" pitchFamily="18" charset="0"/>
              <a:cs typeface="Times New Roman" pitchFamily="18" charset="0"/>
            </a:endParaRPr>
          </a:p>
          <a:p>
            <a:pPr marL="457200" indent="-457200">
              <a:buFontTx/>
              <a:buChar char="-"/>
            </a:pPr>
            <a:r>
              <a:rPr lang="en-US" sz="2600" dirty="0" smtClean="0">
                <a:cs typeface="Times New Roman" pitchFamily="18" charset="0"/>
              </a:rPr>
              <a:t>S</a:t>
            </a:r>
            <a:r>
              <a:rPr lang="vi-VN" sz="2600" dirty="0" smtClean="0">
                <a:cs typeface="Times New Roman" pitchFamily="18" charset="0"/>
              </a:rPr>
              <a:t>ử </a:t>
            </a:r>
            <a:r>
              <a:rPr lang="vi-VN" sz="2600" dirty="0">
                <a:cs typeface="Times New Roman" pitchFamily="18" charset="0"/>
              </a:rPr>
              <a:t>dụng câu lệnh riêng biệt trước? Vòng lặp for (for the initialization clause) hoặc ở cuối của vòng lặp (for the update clause</a:t>
            </a:r>
            <a:r>
              <a:rPr lang="vi-VN" sz="2600" dirty="0" smtClean="0">
                <a:cs typeface="Times New Roman" pitchFamily="18" charset="0"/>
              </a:rPr>
              <a:t>).</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3403412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29</a:t>
            </a:fld>
            <a:endParaRPr lang="en-US"/>
          </a:p>
        </p:txBody>
      </p:sp>
      <p:sp>
        <p:nvSpPr>
          <p:cNvPr id="6" name="Rectangle 5"/>
          <p:cNvSpPr/>
          <p:nvPr/>
        </p:nvSpPr>
        <p:spPr>
          <a:xfrm>
            <a:off x="1295400" y="15240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1600200" y="2016443"/>
            <a:ext cx="8153400" cy="2862322"/>
          </a:xfrm>
          <a:prstGeom prst="rect">
            <a:avLst/>
          </a:prstGeom>
          <a:noFill/>
        </p:spPr>
        <p:txBody>
          <a:bodyPr wrap="square" rtlCol="0">
            <a:spAutoFit/>
          </a:bodyPr>
          <a:lstStyle/>
          <a:p>
            <a:pPr marL="285750" indent="-285750">
              <a:buFontTx/>
              <a:buChar char="-"/>
            </a:pP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while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p>
          <a:p>
            <a:pPr marL="742950" lvl="1" indent="-285750">
              <a:buFontTx/>
              <a:buChar char="-"/>
            </a:pPr>
            <a:endParaRPr lang="en-US" dirty="0" smtClean="0"/>
          </a:p>
          <a:p>
            <a:pPr marL="742950" lvl="1" indent="-285750">
              <a:buFontTx/>
              <a:buChar char="-"/>
            </a:pPr>
            <a:r>
              <a:rPr lang="en-US" dirty="0" smtClean="0"/>
              <a:t>while </a:t>
            </a:r>
            <a:r>
              <a:rPr lang="en-US" dirty="0"/>
              <a:t>(</a:t>
            </a:r>
            <a:r>
              <a:rPr lang="en-US" i="1" dirty="0"/>
              <a:t>condition</a:t>
            </a:r>
            <a:r>
              <a:rPr lang="en-US" dirty="0"/>
              <a:t>) {</a:t>
            </a:r>
            <a:br>
              <a:rPr lang="en-US" dirty="0"/>
            </a:br>
            <a:r>
              <a:rPr lang="en-US" i="1" dirty="0"/>
              <a:t>statements</a:t>
            </a:r>
            <a:r>
              <a:rPr lang="en-US" dirty="0"/>
              <a:t>;</a:t>
            </a:r>
            <a:br>
              <a:rPr lang="en-US" dirty="0"/>
            </a:br>
            <a:r>
              <a:rPr lang="en-US" dirty="0" smtClean="0"/>
              <a:t>}</a:t>
            </a:r>
          </a:p>
          <a:p>
            <a:pPr marL="742950" lvl="1" indent="-285750">
              <a:buFontTx/>
              <a:buChar char="-"/>
            </a:pPr>
            <a:endParaRPr lang="en-US" dirty="0"/>
          </a:p>
          <a:p>
            <a:pPr marL="742950" lvl="1" indent="-285750">
              <a:buFontTx/>
              <a:buChar char="-"/>
            </a:pPr>
            <a:endParaRPr lang="en-US" dirty="0" smtClean="0"/>
          </a:p>
          <a:p>
            <a:pPr marL="742950" lvl="1" indent="-285750">
              <a:buFontTx/>
              <a:buChar char="-"/>
            </a:pPr>
            <a:r>
              <a:rPr lang="en-US" dirty="0"/>
              <a:t>while (</a:t>
            </a:r>
            <a:r>
              <a:rPr lang="en-US" i="1" dirty="0"/>
              <a:t>condition</a:t>
            </a:r>
            <a:r>
              <a:rPr lang="en-US" dirty="0"/>
              <a:t>);</a:t>
            </a:r>
            <a:br>
              <a:rPr lang="en-US" dirty="0"/>
            </a:br>
            <a:r>
              <a:rPr lang="en-US" dirty="0"/>
              <a:t/>
            </a:r>
            <a:br>
              <a:rPr lang="en-US" dirty="0"/>
            </a:b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Left Arrow 8"/>
          <p:cNvSpPr/>
          <p:nvPr/>
        </p:nvSpPr>
        <p:spPr>
          <a:xfrm>
            <a:off x="4495800" y="2304604"/>
            <a:ext cx="3581400" cy="1143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Vòng</a:t>
            </a:r>
            <a:r>
              <a:rPr lang="en-US" dirty="0" smtClean="0"/>
              <a:t> </a:t>
            </a:r>
            <a:r>
              <a:rPr lang="en-US" dirty="0" err="1" smtClean="0"/>
              <a:t>lặp</a:t>
            </a:r>
            <a:r>
              <a:rPr lang="en-US" dirty="0" smtClean="0"/>
              <a:t> </a:t>
            </a:r>
            <a:r>
              <a:rPr lang="en-US" dirty="0" err="1" smtClean="0"/>
              <a:t>bình</a:t>
            </a:r>
            <a:r>
              <a:rPr lang="en-US" dirty="0" smtClean="0"/>
              <a:t> </a:t>
            </a:r>
            <a:r>
              <a:rPr lang="en-US" dirty="0" err="1" smtClean="0"/>
              <a:t>thường</a:t>
            </a:r>
            <a:endParaRPr lang="en-US" dirty="0"/>
          </a:p>
        </p:txBody>
      </p:sp>
      <p:sp>
        <p:nvSpPr>
          <p:cNvPr id="11" name="Left Arrow 10"/>
          <p:cNvSpPr/>
          <p:nvPr/>
        </p:nvSpPr>
        <p:spPr>
          <a:xfrm>
            <a:off x="4495800" y="3505200"/>
            <a:ext cx="3505200" cy="1219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Vòng</a:t>
            </a:r>
            <a:r>
              <a:rPr lang="en-US" dirty="0" smtClean="0"/>
              <a:t> </a:t>
            </a:r>
            <a:r>
              <a:rPr lang="en-US" dirty="0" err="1" smtClean="0"/>
              <a:t>lặp</a:t>
            </a:r>
            <a:r>
              <a:rPr lang="en-US" dirty="0" smtClean="0"/>
              <a:t> </a:t>
            </a:r>
            <a:r>
              <a:rPr lang="en-US" dirty="0" err="1" smtClean="0"/>
              <a:t>rỗng</a:t>
            </a:r>
            <a:endParaRPr lang="en-US" dirty="0"/>
          </a:p>
        </p:txBody>
      </p:sp>
      <p:sp>
        <p:nvSpPr>
          <p:cNvPr id="12" name="TextBox 11"/>
          <p:cNvSpPr txBox="1"/>
          <p:nvPr/>
        </p:nvSpPr>
        <p:spPr>
          <a:xfrm>
            <a:off x="1828800" y="4738202"/>
            <a:ext cx="5791200" cy="1477328"/>
          </a:xfrm>
          <a:prstGeom prst="rect">
            <a:avLst/>
          </a:prstGeom>
          <a:noFill/>
        </p:spPr>
        <p:txBody>
          <a:bodyPr wrap="square" rtlCol="0">
            <a:spAutoFit/>
          </a:bodyPr>
          <a:lstStyle/>
          <a:p>
            <a:r>
              <a:rPr lang="en-US" dirty="0" smtClean="0"/>
              <a:t>-</a:t>
            </a:r>
            <a:r>
              <a:rPr lang="en-US" dirty="0" err="1" smtClean="0"/>
              <a:t>Đối</a:t>
            </a:r>
            <a:r>
              <a:rPr lang="en-US" dirty="0" smtClean="0"/>
              <a:t> </a:t>
            </a:r>
            <a:r>
              <a:rPr lang="en-US" dirty="0" err="1" smtClean="0"/>
              <a:t>với</a:t>
            </a:r>
            <a:r>
              <a:rPr lang="en-US" dirty="0" smtClean="0"/>
              <a:t> </a:t>
            </a:r>
            <a:r>
              <a:rPr lang="en-US" dirty="0" err="1" smtClean="0"/>
              <a:t>vòng</a:t>
            </a:r>
            <a:r>
              <a:rPr lang="en-US" dirty="0" smtClean="0"/>
              <a:t> </a:t>
            </a:r>
            <a:r>
              <a:rPr lang="en-US" dirty="0" err="1" smtClean="0"/>
              <a:t>lặp</a:t>
            </a:r>
            <a:r>
              <a:rPr lang="en-US" dirty="0" smtClean="0"/>
              <a:t> do-while </a:t>
            </a:r>
            <a:r>
              <a:rPr lang="en-US" dirty="0" err="1" smtClean="0"/>
              <a:t>có</a:t>
            </a:r>
            <a:r>
              <a:rPr lang="en-US" dirty="0" smtClean="0"/>
              <a:t> </a:t>
            </a:r>
            <a:r>
              <a:rPr lang="en-US" dirty="0" err="1" smtClean="0"/>
              <a:t>thể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theo</a:t>
            </a:r>
            <a:r>
              <a:rPr lang="en-US" dirty="0" smtClean="0"/>
              <a:t> </a:t>
            </a:r>
            <a:r>
              <a:rPr lang="en-US" dirty="0" err="1" smtClean="0"/>
              <a:t>cách</a:t>
            </a:r>
            <a:r>
              <a:rPr lang="en-US" dirty="0" smtClean="0"/>
              <a:t> </a:t>
            </a:r>
            <a:r>
              <a:rPr lang="en-US" dirty="0" err="1" smtClean="0"/>
              <a:t>sau</a:t>
            </a:r>
            <a:r>
              <a:rPr lang="en-US" dirty="0" smtClean="0"/>
              <a:t>:</a:t>
            </a:r>
          </a:p>
          <a:p>
            <a:pPr lvl="1"/>
            <a:r>
              <a:rPr lang="en-US" dirty="0"/>
              <a:t>do {</a:t>
            </a:r>
            <a:br>
              <a:rPr lang="en-US" dirty="0"/>
            </a:br>
            <a:r>
              <a:rPr lang="en-US" dirty="0" smtClean="0"/>
              <a:t>	</a:t>
            </a:r>
            <a:r>
              <a:rPr lang="en-US" i="1" dirty="0" smtClean="0"/>
              <a:t>statements</a:t>
            </a:r>
            <a:r>
              <a:rPr lang="en-US" dirty="0"/>
              <a:t>;</a:t>
            </a:r>
            <a:br>
              <a:rPr lang="en-US" dirty="0"/>
            </a:br>
            <a:r>
              <a:rPr lang="en-US" dirty="0"/>
              <a:t>} while (</a:t>
            </a:r>
            <a:r>
              <a:rPr lang="en-US" i="1" dirty="0"/>
              <a:t>condition</a:t>
            </a:r>
            <a:r>
              <a:rPr lang="en-US" dirty="0"/>
              <a:t>);</a:t>
            </a:r>
            <a:br>
              <a:rPr lang="en-US" dirty="0"/>
            </a:br>
            <a:endParaRPr lang="en-US" dirty="0"/>
          </a:p>
        </p:txBody>
      </p:sp>
    </p:spTree>
    <p:extLst>
      <p:ext uri="{BB962C8B-B14F-4D97-AF65-F5344CB8AC3E}">
        <p14:creationId xmlns:p14="http://schemas.microsoft.com/office/powerpoint/2010/main" val="1620441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1.1 </a:t>
            </a:r>
            <a:r>
              <a:rPr lang="en-US" b="1" dirty="0" err="1" smtClean="0">
                <a:solidFill>
                  <a:srgbClr val="00B0F0"/>
                </a:solidFill>
                <a:latin typeface="Times New Roman" pitchFamily="18" charset="0"/>
                <a:cs typeface="Times New Roman" pitchFamily="18" charset="0"/>
              </a:rPr>
              <a:t>Quy</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tắt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trùng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từ</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khóa</a:t>
            </a:r>
            <a:endParaRPr lang="en-US" b="1"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Không </a:t>
            </a:r>
            <a:r>
              <a:rPr lang="vi-VN" dirty="0">
                <a:latin typeface="Times New Roman" pitchFamily="18" charset="0"/>
                <a:cs typeface="Times New Roman" pitchFamily="18" charset="0"/>
              </a:rPr>
              <a:t>được bắt đầu bằng một số, tên phải bắt đầu bằng một chữ cái, hoặc ký tự $, </a:t>
            </a:r>
            <a:r>
              <a:rPr lang="vi-VN" dirty="0" smtClean="0">
                <a:latin typeface="Times New Roman" pitchFamily="18" charset="0"/>
                <a:cs typeface="Times New Roman" pitchFamily="18" charset="0"/>
              </a:rPr>
              <a:t>_</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Không được chứa dấu cách, các ký tự toán học cộng, trừ, </a:t>
            </a:r>
            <a:r>
              <a:rPr lang="vi-VN" dirty="0" smtClean="0">
                <a:latin typeface="Times New Roman" pitchFamily="18" charset="0"/>
                <a:cs typeface="Times New Roman" pitchFamily="18" charset="0"/>
              </a:rPr>
              <a:t>nhân</a:t>
            </a:r>
            <a:r>
              <a:rPr lang="vi-VN" dirty="0">
                <a:latin typeface="Times New Roman" pitchFamily="18" charset="0"/>
                <a:cs typeface="Times New Roman" pitchFamily="18" charset="0"/>
              </a:rPr>
              <a:t>, chia …</a:t>
            </a:r>
            <a:r>
              <a:rPr lang="vi-VN" dirty="0" smtClean="0">
                <a:latin typeface="Times New Roman" pitchFamily="18" charset="0"/>
                <a:cs typeface="Times New Roman" pitchFamily="18" charset="0"/>
              </a:rPr>
              <a:t>vv</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Không trùng với một định danh khác trong một phạm </a:t>
            </a:r>
            <a:r>
              <a:rPr lang="vi-VN" dirty="0" smtClean="0">
                <a:latin typeface="Times New Roman" pitchFamily="18" charset="0"/>
                <a:cs typeface="Times New Roman" pitchFamily="18" charset="0"/>
              </a:rPr>
              <a:t>vi</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vi-VN" dirty="0"/>
              <a:t> </a:t>
            </a:r>
            <a:r>
              <a:rPr lang="en-US" dirty="0" smtClean="0"/>
              <a:t>R</a:t>
            </a:r>
            <a:r>
              <a:rPr lang="vi-VN" dirty="0" smtClean="0"/>
              <a:t>õ </a:t>
            </a:r>
            <a:r>
              <a:rPr lang="vi-VN" dirty="0"/>
              <a:t>ràng, dễ hiểu và mang tính ước lệ quốc tế.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258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30</a:t>
            </a:fld>
            <a:endParaRPr lang="en-US"/>
          </a:p>
        </p:txBody>
      </p:sp>
      <p:sp>
        <p:nvSpPr>
          <p:cNvPr id="6" name="Rectangle 5"/>
          <p:cNvSpPr/>
          <p:nvPr/>
        </p:nvSpPr>
        <p:spPr>
          <a:xfrm>
            <a:off x="1295400" y="13716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838200" y="1981200"/>
            <a:ext cx="7696200" cy="5047536"/>
          </a:xfrm>
          <a:prstGeom prst="rect">
            <a:avLst/>
          </a:prstGeom>
          <a:noFill/>
        </p:spPr>
        <p:txBody>
          <a:bodyPr wrap="square" rtlCol="0">
            <a:spAutoFit/>
          </a:bodyPr>
          <a:lstStyle/>
          <a:p>
            <a:pPr marL="285750" indent="-285750">
              <a:buFontTx/>
              <a:buChar char="-"/>
            </a:pPr>
            <a:r>
              <a:rPr lang="en-US" sz="2600" dirty="0" err="1" smtClean="0">
                <a:latin typeface="Times New Roman" panose="02020603050405020304" pitchFamily="18" charset="0"/>
                <a:cs typeface="Times New Roman" panose="02020603050405020304" pitchFamily="18" charset="0"/>
              </a:rPr>
              <a:t>Đối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cấu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trúc</a:t>
            </a:r>
            <a:r>
              <a:rPr lang="en-US" sz="2600" dirty="0" smtClean="0">
                <a:latin typeface="Times New Roman" panose="02020603050405020304" pitchFamily="18" charset="0"/>
                <a:cs typeface="Times New Roman" panose="02020603050405020304" pitchFamily="18" charset="0"/>
              </a:rPr>
              <a:t> switch-case ta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742950" lvl="1" indent="-285750">
              <a:buFontTx/>
              <a:buChar char="-"/>
            </a:pPr>
            <a:r>
              <a:rPr lang="en-US" b="1" dirty="0"/>
              <a:t>switch</a:t>
            </a:r>
            <a:r>
              <a:rPr lang="en-US" dirty="0"/>
              <a:t> (</a:t>
            </a:r>
            <a:r>
              <a:rPr lang="en-US" i="1" dirty="0"/>
              <a:t>condition</a:t>
            </a:r>
            <a:r>
              <a:rPr lang="en-US" dirty="0"/>
              <a:t>) {</a:t>
            </a:r>
            <a:br>
              <a:rPr lang="en-US" dirty="0"/>
            </a:br>
            <a:r>
              <a:rPr lang="en-US" b="1" dirty="0"/>
              <a:t>case</a:t>
            </a:r>
            <a:r>
              <a:rPr lang="en-US" dirty="0"/>
              <a:t> ABC:</a:t>
            </a:r>
            <a:br>
              <a:rPr lang="en-US" dirty="0"/>
            </a:br>
            <a:r>
              <a:rPr lang="en-US" i="1" dirty="0"/>
              <a:t>statements</a:t>
            </a:r>
            <a:r>
              <a:rPr lang="en-US" dirty="0"/>
              <a:t>;</a:t>
            </a:r>
            <a:br>
              <a:rPr lang="en-US" dirty="0"/>
            </a:br>
            <a:r>
              <a:rPr lang="en-US" dirty="0"/>
              <a:t>/* falls through */</a:t>
            </a:r>
            <a:br>
              <a:rPr lang="en-US" dirty="0"/>
            </a:br>
            <a:r>
              <a:rPr lang="en-US" b="1" dirty="0"/>
              <a:t>case</a:t>
            </a:r>
            <a:r>
              <a:rPr lang="en-US" dirty="0"/>
              <a:t> DEF:</a:t>
            </a:r>
            <a:br>
              <a:rPr lang="en-US" dirty="0"/>
            </a:br>
            <a:r>
              <a:rPr lang="en-US" i="1" dirty="0"/>
              <a:t>statements</a:t>
            </a:r>
            <a:r>
              <a:rPr lang="en-US" dirty="0"/>
              <a:t>;</a:t>
            </a:r>
            <a:br>
              <a:rPr lang="en-US" dirty="0"/>
            </a:br>
            <a:r>
              <a:rPr lang="en-US" b="1" dirty="0"/>
              <a:t>break</a:t>
            </a:r>
            <a:r>
              <a:rPr lang="en-US" dirty="0"/>
              <a:t>;</a:t>
            </a:r>
            <a:br>
              <a:rPr lang="en-US" dirty="0"/>
            </a:br>
            <a:r>
              <a:rPr lang="en-US" b="1" dirty="0"/>
              <a:t>case</a:t>
            </a:r>
            <a:r>
              <a:rPr lang="en-US" dirty="0"/>
              <a:t> XYZ:</a:t>
            </a:r>
            <a:br>
              <a:rPr lang="en-US" dirty="0"/>
            </a:br>
            <a:r>
              <a:rPr lang="en-US" i="1" dirty="0"/>
              <a:t>statements</a:t>
            </a:r>
            <a:r>
              <a:rPr lang="en-US" dirty="0"/>
              <a:t>;</a:t>
            </a:r>
            <a:br>
              <a:rPr lang="en-US" dirty="0"/>
            </a:br>
            <a:r>
              <a:rPr lang="en-US" b="1" dirty="0"/>
              <a:t>break</a:t>
            </a:r>
            <a:r>
              <a:rPr lang="en-US" dirty="0"/>
              <a:t>;</a:t>
            </a:r>
            <a:br>
              <a:rPr lang="en-US" dirty="0"/>
            </a:br>
            <a:r>
              <a:rPr lang="en-US" b="1" dirty="0"/>
              <a:t>default</a:t>
            </a:r>
            <a:r>
              <a:rPr lang="en-US" dirty="0"/>
              <a:t>:</a:t>
            </a:r>
            <a:br>
              <a:rPr lang="en-US" dirty="0"/>
            </a:br>
            <a:r>
              <a:rPr lang="en-US" i="1" dirty="0"/>
              <a:t>statements</a:t>
            </a:r>
            <a:r>
              <a:rPr lang="en-US" dirty="0"/>
              <a:t>;</a:t>
            </a:r>
            <a:br>
              <a:rPr lang="en-US" dirty="0"/>
            </a:br>
            <a:r>
              <a:rPr lang="en-US" b="1" dirty="0"/>
              <a:t>break</a:t>
            </a:r>
            <a:r>
              <a:rPr lang="en-US" dirty="0"/>
              <a:t>;</a:t>
            </a:r>
            <a:br>
              <a:rPr lang="en-US" dirty="0"/>
            </a:br>
            <a:r>
              <a:rPr lang="en-US" dirty="0"/>
              <a:t>}</a:t>
            </a:r>
            <a:br>
              <a:rPr lang="en-US" dirty="0"/>
            </a:br>
            <a:endParaRPr lang="en-US" dirty="0"/>
          </a:p>
        </p:txBody>
      </p:sp>
      <p:sp>
        <p:nvSpPr>
          <p:cNvPr id="8" name="TextBox 7"/>
          <p:cNvSpPr txBox="1"/>
          <p:nvPr/>
        </p:nvSpPr>
        <p:spPr>
          <a:xfrm>
            <a:off x="4095750" y="3555185"/>
            <a:ext cx="4495800" cy="1692771"/>
          </a:xfrm>
          <a:prstGeom prst="rect">
            <a:avLst/>
          </a:prstGeom>
          <a:noFill/>
        </p:spPr>
        <p:txBody>
          <a:bodyPr wrap="square" rtlCol="0">
            <a:spAutoFit/>
          </a:bodyPr>
          <a:lstStyle/>
          <a:p>
            <a:pPr algn="just"/>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số</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hợp</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case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sẽ</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break</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sẽ</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tiếp</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case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nào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gặp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dấu</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break</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ngừng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lại</a:t>
            </a:r>
            <a:endParaRPr lang="en-US" sz="2600" dirty="0">
              <a:latin typeface="Times New Roman" panose="02020603050405020304" pitchFamily="18" charset="0"/>
              <a:cs typeface="Times New Roman" panose="02020603050405020304" pitchFamily="18" charset="0"/>
            </a:endParaRPr>
          </a:p>
        </p:txBody>
      </p:sp>
      <p:sp>
        <p:nvSpPr>
          <p:cNvPr id="9" name="Rectangle 8"/>
          <p:cNvSpPr/>
          <p:nvPr/>
        </p:nvSpPr>
        <p:spPr>
          <a:xfrm>
            <a:off x="2286000" y="3105835"/>
            <a:ext cx="4572000" cy="646331"/>
          </a:xfrm>
          <a:prstGeom prst="rect">
            <a:avLst/>
          </a:prstGeom>
        </p:spPr>
        <p:txBody>
          <a:bodyPr>
            <a:spAutoFit/>
          </a:bodyPr>
          <a:lstStyle/>
          <a:p>
            <a:r>
              <a:rPr lang="en-US" dirty="0"/>
              <a:t>(for the update clause).</a:t>
            </a:r>
            <a:br>
              <a:rPr lang="en-US" dirty="0"/>
            </a:br>
            <a:endParaRPr lang="en-US" dirty="0"/>
          </a:p>
        </p:txBody>
      </p:sp>
      <p:sp>
        <p:nvSpPr>
          <p:cNvPr id="10" name="Rectangle 9"/>
          <p:cNvSpPr/>
          <p:nvPr/>
        </p:nvSpPr>
        <p:spPr>
          <a:xfrm>
            <a:off x="2286000" y="3105835"/>
            <a:ext cx="4572000" cy="646331"/>
          </a:xfrm>
          <a:prstGeom prst="rect">
            <a:avLst/>
          </a:prstGeom>
        </p:spPr>
        <p:txBody>
          <a:bodyPr>
            <a:spAutoFit/>
          </a:bodyPr>
          <a:lstStyle/>
          <a:p>
            <a:r>
              <a:rPr lang="en-US" dirty="0"/>
              <a:t>(for the update clause).</a:t>
            </a:r>
            <a:br>
              <a:rPr lang="en-US" dirty="0"/>
            </a:br>
            <a:endParaRPr lang="en-US" dirty="0"/>
          </a:p>
        </p:txBody>
      </p:sp>
    </p:spTree>
    <p:extLst>
      <p:ext uri="{BB962C8B-B14F-4D97-AF65-F5344CB8AC3E}">
        <p14:creationId xmlns:p14="http://schemas.microsoft.com/office/powerpoint/2010/main" val="1620441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31</a:t>
            </a:fld>
            <a:endParaRPr lang="en-US"/>
          </a:p>
        </p:txBody>
      </p:sp>
      <p:sp>
        <p:nvSpPr>
          <p:cNvPr id="6" name="Rectangle 5"/>
          <p:cNvSpPr/>
          <p:nvPr/>
        </p:nvSpPr>
        <p:spPr>
          <a:xfrm>
            <a:off x="1276406" y="1387342"/>
            <a:ext cx="6577442" cy="369332"/>
          </a:xfrm>
          <a:prstGeom prst="rect">
            <a:avLst/>
          </a:prstGeom>
        </p:spPr>
        <p:txBody>
          <a:bodyPr wrap="none">
            <a:spAutoFit/>
          </a:bodyPr>
          <a:lstStyle/>
          <a:p>
            <a:r>
              <a:rPr lang="en-US" b="1" dirty="0" smtClean="0">
                <a:solidFill>
                  <a:srgbClr val="00B0F0"/>
                </a:solidFill>
                <a:latin typeface="Times New Roman" panose="02020603050405020304" pitchFamily="18" charset="0"/>
                <a:cs typeface="Times New Roman" pitchFamily="18" charset="0"/>
              </a:rPr>
              <a:t>4.1 </a:t>
            </a:r>
            <a:r>
              <a:rPr lang="en-US" b="1" dirty="0" err="1">
                <a:solidFill>
                  <a:srgbClr val="00B0F0"/>
                </a:solidFill>
                <a:latin typeface="Times New Roman" panose="02020603050405020304" pitchFamily="18" charset="0"/>
                <a:cs typeface="Times New Roman" panose="02020603050405020304" pitchFamily="18" charset="0"/>
              </a:rPr>
              <a:t>Khai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báo</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biến</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tạm</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để</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tránh</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phải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gọi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hàm</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tính</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toán</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nhiều</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lần</a:t>
            </a:r>
            <a:r>
              <a:rPr lang="en-US" b="1" dirty="0">
                <a:solidFill>
                  <a:srgbClr val="00B0F0"/>
                </a:solidFill>
                <a:latin typeface="Times New Roman" panose="02020603050405020304" pitchFamily="18" charset="0"/>
                <a:cs typeface="Times New Roman" panose="02020603050405020304" pitchFamily="18" charset="0"/>
              </a:rPr>
              <a:t>.</a:t>
            </a:r>
            <a:endParaRPr lang="en-US" b="1" dirty="0">
              <a:solidFill>
                <a:srgbClr val="00B0F0"/>
              </a:solidFill>
              <a:latin typeface="Times New Roman" pitchFamily="18" charset="0"/>
              <a:cs typeface="Times New Roman" pitchFamily="18" charset="0"/>
            </a:endParaRPr>
          </a:p>
        </p:txBody>
      </p:sp>
      <p:sp>
        <p:nvSpPr>
          <p:cNvPr id="10" name="Rectangle 9"/>
          <p:cNvSpPr/>
          <p:nvPr/>
        </p:nvSpPr>
        <p:spPr>
          <a:xfrm>
            <a:off x="1447800" y="1990848"/>
            <a:ext cx="5105400" cy="3785652"/>
          </a:xfrm>
          <a:prstGeom prst="rect">
            <a:avLst/>
          </a:prstGeom>
        </p:spPr>
        <p:txBody>
          <a:bodyPr wrap="square">
            <a:spAutoFit/>
          </a:bodyPr>
          <a:lstStyle/>
          <a:p>
            <a:r>
              <a:rPr lang="en-US" sz="2400" dirty="0" err="1"/>
              <a:t>Ví</a:t>
            </a:r>
            <a:r>
              <a:rPr lang="en-US" sz="2400" dirty="0"/>
              <a:t> </a:t>
            </a:r>
            <a:r>
              <a:rPr lang="en-US" sz="2400" dirty="0" err="1"/>
              <a:t>dụ</a:t>
            </a:r>
            <a:r>
              <a:rPr lang="en-US" sz="2400" dirty="0" smtClean="0"/>
              <a:t>:</a:t>
            </a:r>
            <a:r>
              <a:rPr lang="en-US" sz="2400" dirty="0"/>
              <a:t/>
            </a:r>
            <a:br>
              <a:rPr lang="en-US" sz="2400" dirty="0"/>
            </a:br>
            <a:r>
              <a:rPr lang="en-US" sz="2400" dirty="0"/>
              <a:t>if(max&lt;</a:t>
            </a:r>
            <a:r>
              <a:rPr lang="en-US" sz="2400" dirty="0" err="1"/>
              <a:t>calcScore</a:t>
            </a:r>
            <a:r>
              <a:rPr lang="en-US" sz="2400" dirty="0"/>
              <a:t>()){</a:t>
            </a:r>
            <a:r>
              <a:rPr lang="en-US" sz="2400" dirty="0"/>
              <a:t/>
            </a:r>
            <a:br>
              <a:rPr lang="en-US" sz="2400" dirty="0"/>
            </a:br>
            <a:r>
              <a:rPr lang="en-US" sz="2400" dirty="0"/>
              <a:t>     max=</a:t>
            </a:r>
            <a:r>
              <a:rPr lang="en-US" sz="2400" dirty="0" err="1"/>
              <a:t>calcScore</a:t>
            </a:r>
            <a:r>
              <a:rPr lang="en-US" sz="2400" dirty="0"/>
              <a:t>();</a:t>
            </a:r>
            <a:r>
              <a:rPr lang="en-US" sz="2400" dirty="0"/>
              <a:t/>
            </a:r>
            <a:br>
              <a:rPr lang="en-US" sz="2400" dirty="0"/>
            </a:br>
            <a:r>
              <a:rPr lang="en-US" sz="2400" dirty="0"/>
              <a:t>}</a:t>
            </a:r>
            <a:r>
              <a:rPr lang="en-US" sz="2400" dirty="0"/>
              <a:t/>
            </a:r>
            <a:br>
              <a:rPr lang="en-US" sz="2400" dirty="0"/>
            </a:br>
            <a:r>
              <a:rPr lang="en-US" sz="2400" dirty="0" err="1">
                <a:solidFill>
                  <a:srgbClr val="FF0000"/>
                </a:solidFill>
              </a:rPr>
              <a:t>Phải</a:t>
            </a:r>
            <a:r>
              <a:rPr lang="en-US" sz="2400" dirty="0">
                <a:solidFill>
                  <a:srgbClr val="FF0000"/>
                </a:solidFill>
              </a:rPr>
              <a:t> </a:t>
            </a:r>
            <a:r>
              <a:rPr lang="en-US" sz="2400" dirty="0" err="1">
                <a:solidFill>
                  <a:srgbClr val="FF0000"/>
                </a:solidFill>
              </a:rPr>
              <a:t>chuyển</a:t>
            </a:r>
            <a:r>
              <a:rPr lang="en-US" sz="2400" dirty="0">
                <a:solidFill>
                  <a:srgbClr val="FF0000"/>
                </a:solidFill>
              </a:rPr>
              <a:t> </a:t>
            </a:r>
            <a:r>
              <a:rPr lang="en-US" sz="2400" dirty="0" err="1" smtClean="0">
                <a:solidFill>
                  <a:srgbClr val="FF0000"/>
                </a:solidFill>
              </a:rPr>
              <a:t>thành</a:t>
            </a:r>
            <a:endParaRPr lang="en-US" sz="2400" dirty="0" smtClean="0">
              <a:solidFill>
                <a:srgbClr val="FF0000"/>
              </a:solidFill>
            </a:endParaRPr>
          </a:p>
          <a:p>
            <a:r>
              <a:rPr lang="en-US" sz="2400" dirty="0"/>
              <a:t/>
            </a:r>
            <a:br>
              <a:rPr lang="en-US" sz="2400" dirty="0"/>
            </a:br>
            <a:r>
              <a:rPr lang="en-US" sz="2400" dirty="0"/>
              <a:t>temp=</a:t>
            </a:r>
            <a:r>
              <a:rPr lang="en-US" sz="2400" dirty="0" err="1"/>
              <a:t>calcScore</a:t>
            </a:r>
            <a:r>
              <a:rPr lang="en-US" sz="2400" dirty="0"/>
              <a:t>();</a:t>
            </a:r>
            <a:r>
              <a:rPr lang="en-US" sz="2400" dirty="0"/>
              <a:t/>
            </a:r>
            <a:br>
              <a:rPr lang="en-US" sz="2400" dirty="0"/>
            </a:br>
            <a:r>
              <a:rPr lang="en-US" sz="2400" dirty="0"/>
              <a:t>if(max&lt;temp){</a:t>
            </a:r>
            <a:r>
              <a:rPr lang="en-US" sz="2400" dirty="0"/>
              <a:t/>
            </a:r>
            <a:br>
              <a:rPr lang="en-US" sz="2400" dirty="0"/>
            </a:br>
            <a:r>
              <a:rPr lang="en-US" sz="2400" dirty="0"/>
              <a:t>     max=temp;</a:t>
            </a:r>
            <a:r>
              <a:rPr lang="en-US" sz="2400" dirty="0"/>
              <a:t/>
            </a:r>
            <a:br>
              <a:rPr lang="en-US" sz="2400" dirty="0"/>
            </a:br>
            <a:r>
              <a:rPr lang="en-US" sz="2400" dirty="0"/>
              <a:t>}</a:t>
            </a:r>
            <a:endParaRPr lang="en-US" sz="2400" dirty="0"/>
          </a:p>
        </p:txBody>
      </p:sp>
    </p:spTree>
    <p:extLst>
      <p:ext uri="{BB962C8B-B14F-4D97-AF65-F5344CB8AC3E}">
        <p14:creationId xmlns:p14="http://schemas.microsoft.com/office/powerpoint/2010/main" val="4056929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32</a:t>
            </a:fld>
            <a:endParaRPr lang="en-US"/>
          </a:p>
        </p:txBody>
      </p:sp>
      <p:sp>
        <p:nvSpPr>
          <p:cNvPr id="6" name="Rectangle 5"/>
          <p:cNvSpPr/>
          <p:nvPr/>
        </p:nvSpPr>
        <p:spPr>
          <a:xfrm>
            <a:off x="1276406" y="1387342"/>
            <a:ext cx="6385146" cy="492443"/>
          </a:xfrm>
          <a:prstGeom prst="rect">
            <a:avLst/>
          </a:prstGeom>
        </p:spPr>
        <p:txBody>
          <a:bodyPr wrap="none">
            <a:spAutoFit/>
          </a:bodyPr>
          <a:lstStyle/>
          <a:p>
            <a:r>
              <a:rPr lang="en-US" sz="2600" b="1" dirty="0" smtClean="0">
                <a:solidFill>
                  <a:srgbClr val="00B0F0"/>
                </a:solidFill>
                <a:latin typeface="Times New Roman" panose="02020603050405020304" pitchFamily="18" charset="0"/>
                <a:cs typeface="Times New Roman" pitchFamily="18" charset="0"/>
              </a:rPr>
              <a:t>4.2 </a:t>
            </a:r>
            <a:r>
              <a:rPr lang="en-US" sz="2600" b="1" dirty="0" err="1">
                <a:solidFill>
                  <a:srgbClr val="00B0F0"/>
                </a:solidFill>
                <a:latin typeface="Times New Roman" panose="02020603050405020304" pitchFamily="18" charset="0"/>
                <a:cs typeface="Times New Roman" panose="02020603050405020304" pitchFamily="18" charset="0"/>
              </a:rPr>
              <a:t>Tránh</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nối</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chuỗi</a:t>
            </a:r>
            <a:r>
              <a:rPr lang="en-US" sz="2600" b="1" dirty="0">
                <a:solidFill>
                  <a:srgbClr val="00B0F0"/>
                </a:solidFill>
                <a:latin typeface="Times New Roman" panose="02020603050405020304" pitchFamily="18" charset="0"/>
                <a:cs typeface="Times New Roman" panose="02020603050405020304" pitchFamily="18" charset="0"/>
              </a:rPr>
              <a:t> (String) </a:t>
            </a:r>
            <a:r>
              <a:rPr lang="en-US" sz="2600" b="1" dirty="0" err="1">
                <a:solidFill>
                  <a:srgbClr val="00B0F0"/>
                </a:solidFill>
                <a:latin typeface="Times New Roman" panose="02020603050405020304" pitchFamily="18" charset="0"/>
                <a:cs typeface="Times New Roman" panose="02020603050405020304" pitchFamily="18" charset="0"/>
              </a:rPr>
              <a:t>trong</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vòng</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smtClean="0">
                <a:solidFill>
                  <a:srgbClr val="00B0F0"/>
                </a:solidFill>
                <a:latin typeface="Times New Roman" panose="02020603050405020304" pitchFamily="18" charset="0"/>
                <a:cs typeface="Times New Roman" panose="02020603050405020304" pitchFamily="18" charset="0"/>
              </a:rPr>
              <a:t>lặp</a:t>
            </a:r>
            <a:r>
              <a:rPr lang="en-US" sz="2600" b="1" dirty="0" smtClean="0">
                <a:solidFill>
                  <a:srgbClr val="00B0F0"/>
                </a:solidFill>
                <a:latin typeface="Times New Roman" panose="02020603050405020304" pitchFamily="18" charset="0"/>
                <a:cs typeface="Times New Roman" panose="02020603050405020304" pitchFamily="18" charset="0"/>
              </a:rPr>
              <a:t>.</a:t>
            </a:r>
            <a:endParaRPr lang="en-US" sz="2600" b="1" dirty="0">
              <a:solidFill>
                <a:srgbClr val="00B0F0"/>
              </a:solidFill>
              <a:latin typeface="Times New Roman" pitchFamily="18" charset="0"/>
              <a:cs typeface="Times New Roman" pitchFamily="18" charset="0"/>
            </a:endParaRPr>
          </a:p>
        </p:txBody>
      </p:sp>
      <p:sp>
        <p:nvSpPr>
          <p:cNvPr id="7" name="Rectangle 6"/>
          <p:cNvSpPr/>
          <p:nvPr/>
        </p:nvSpPr>
        <p:spPr>
          <a:xfrm>
            <a:off x="304800" y="1994185"/>
            <a:ext cx="4572000" cy="3139321"/>
          </a:xfrm>
          <a:prstGeom prst="rect">
            <a:avLst/>
          </a:prstGeom>
        </p:spPr>
        <p:txBody>
          <a:bodyPr>
            <a:spAutoFit/>
          </a:bodyPr>
          <a:lstStyle/>
          <a:p>
            <a:r>
              <a:rPr lang="en-US" dirty="0" smtClean="0"/>
              <a:t>class </a:t>
            </a:r>
            <a:r>
              <a:rPr lang="en-US" dirty="0" err="1"/>
              <a:t>String_concatenation_violation</a:t>
            </a:r>
            <a:endParaRPr lang="en-US" dirty="0"/>
          </a:p>
          <a:p>
            <a:r>
              <a:rPr lang="en-US" dirty="0"/>
              <a:t>{</a:t>
            </a:r>
          </a:p>
          <a:p>
            <a:r>
              <a:rPr lang="en-US" dirty="0"/>
              <a:t>    public void </a:t>
            </a:r>
            <a:r>
              <a:rPr lang="en-US" dirty="0" err="1"/>
              <a:t>concatValues</a:t>
            </a:r>
            <a:r>
              <a:rPr lang="en-US" dirty="0"/>
              <a:t>()</a:t>
            </a:r>
          </a:p>
          <a:p>
            <a:r>
              <a:rPr lang="en-US" dirty="0"/>
              <a:t>    {</a:t>
            </a:r>
          </a:p>
          <a:p>
            <a:r>
              <a:rPr lang="en-US" dirty="0"/>
              <a:t>        String result = "";</a:t>
            </a:r>
          </a:p>
          <a:p>
            <a:r>
              <a:rPr lang="en-US" dirty="0"/>
              <a:t>        for (</a:t>
            </a:r>
            <a:r>
              <a:rPr lang="en-US" dirty="0" err="1"/>
              <a:t>int</a:t>
            </a:r>
            <a:r>
              <a:rPr lang="en-US" dirty="0"/>
              <a:t> </a:t>
            </a:r>
            <a:r>
              <a:rPr lang="en-US" dirty="0" err="1"/>
              <a:t>i</a:t>
            </a:r>
            <a:r>
              <a:rPr lang="en-US" dirty="0"/>
              <a:t> = 0; </a:t>
            </a:r>
            <a:r>
              <a:rPr lang="en-US" dirty="0" err="1"/>
              <a:t>i</a:t>
            </a:r>
            <a:r>
              <a:rPr lang="en-US" dirty="0"/>
              <a:t> &lt; 20; </a:t>
            </a:r>
            <a:r>
              <a:rPr lang="en-US" dirty="0" err="1"/>
              <a:t>i</a:t>
            </a:r>
            <a:r>
              <a:rPr lang="en-US" dirty="0"/>
              <a:t>++) </a:t>
            </a:r>
          </a:p>
          <a:p>
            <a:r>
              <a:rPr lang="en-US" dirty="0"/>
              <a:t>        {</a:t>
            </a:r>
          </a:p>
          <a:p>
            <a:r>
              <a:rPr lang="en-US" dirty="0"/>
              <a:t>              result += </a:t>
            </a:r>
            <a:r>
              <a:rPr lang="en-US" dirty="0" err="1"/>
              <a:t>getNextString</a:t>
            </a:r>
            <a:r>
              <a:rPr lang="en-US" dirty="0"/>
              <a:t>(); </a:t>
            </a:r>
            <a:r>
              <a:rPr lang="en-US" dirty="0" smtClean="0"/>
              <a:t> </a:t>
            </a:r>
            <a:r>
              <a:rPr lang="en-US" dirty="0"/>
              <a:t>// </a:t>
            </a:r>
            <a:r>
              <a:rPr lang="en-US" dirty="0" smtClean="0"/>
              <a:t>Vi </a:t>
            </a:r>
            <a:r>
              <a:rPr lang="en-US" dirty="0" err="1" smtClean="0"/>
              <a:t>phạm</a:t>
            </a:r>
            <a:endParaRPr lang="en-US" dirty="0"/>
          </a:p>
          <a:p>
            <a:r>
              <a:rPr lang="en-US" dirty="0"/>
              <a:t>        }</a:t>
            </a:r>
          </a:p>
          <a:p>
            <a:r>
              <a:rPr lang="en-US" dirty="0"/>
              <a:t>    }</a:t>
            </a:r>
          </a:p>
          <a:p>
            <a:r>
              <a:rPr lang="en-US" dirty="0"/>
              <a:t>}</a:t>
            </a:r>
          </a:p>
        </p:txBody>
      </p:sp>
      <p:sp>
        <p:nvSpPr>
          <p:cNvPr id="8" name="Rectangle 7"/>
          <p:cNvSpPr/>
          <p:nvPr/>
        </p:nvSpPr>
        <p:spPr>
          <a:xfrm>
            <a:off x="4572000" y="1905060"/>
            <a:ext cx="4572000" cy="4247317"/>
          </a:xfrm>
          <a:prstGeom prst="rect">
            <a:avLst/>
          </a:prstGeom>
        </p:spPr>
        <p:txBody>
          <a:bodyPr>
            <a:spAutoFit/>
          </a:bodyPr>
          <a:lstStyle/>
          <a:p>
            <a:r>
              <a:rPr lang="en-US" dirty="0" smtClean="0"/>
              <a:t>class </a:t>
            </a:r>
            <a:r>
              <a:rPr lang="en-US" dirty="0" err="1"/>
              <a:t>String_concatenation_correction</a:t>
            </a:r>
            <a:endParaRPr lang="en-US" dirty="0"/>
          </a:p>
          <a:p>
            <a:r>
              <a:rPr lang="en-US" dirty="0"/>
              <a:t>{</a:t>
            </a:r>
          </a:p>
          <a:p>
            <a:r>
              <a:rPr lang="en-US" dirty="0"/>
              <a:t>    public void </a:t>
            </a:r>
            <a:r>
              <a:rPr lang="en-US" dirty="0" err="1"/>
              <a:t>concatValues</a:t>
            </a:r>
            <a:r>
              <a:rPr lang="en-US" dirty="0"/>
              <a:t>(String </a:t>
            </a:r>
            <a:r>
              <a:rPr lang="en-US" dirty="0" err="1"/>
              <a:t>strMainString</a:t>
            </a:r>
            <a:r>
              <a:rPr lang="en-US" dirty="0"/>
              <a:t>, String strAppend1, String strAppend2)</a:t>
            </a:r>
          </a:p>
          <a:p>
            <a:r>
              <a:rPr lang="en-US" dirty="0"/>
              <a:t>    {</a:t>
            </a:r>
          </a:p>
          <a:p>
            <a:r>
              <a:rPr lang="en-US" dirty="0"/>
              <a:t>        String result = "";</a:t>
            </a:r>
          </a:p>
          <a:p>
            <a:r>
              <a:rPr lang="en-US" dirty="0" err="1"/>
              <a:t>StringBuilder</a:t>
            </a:r>
            <a:r>
              <a:rPr lang="en-US" dirty="0"/>
              <a:t> builder = new </a:t>
            </a:r>
            <a:r>
              <a:rPr lang="en-US" dirty="0" err="1"/>
              <a:t>StringBuilder</a:t>
            </a:r>
            <a:r>
              <a:rPr lang="en-US" dirty="0"/>
              <a:t>();</a:t>
            </a:r>
          </a:p>
          <a:p>
            <a:r>
              <a:rPr lang="en-US" dirty="0"/>
              <a:t>for (</a:t>
            </a:r>
            <a:r>
              <a:rPr lang="en-US" dirty="0" err="1"/>
              <a:t>int</a:t>
            </a:r>
            <a:r>
              <a:rPr lang="en-US" dirty="0"/>
              <a:t> </a:t>
            </a:r>
            <a:r>
              <a:rPr lang="en-US" dirty="0" err="1"/>
              <a:t>i</a:t>
            </a:r>
            <a:r>
              <a:rPr lang="en-US" dirty="0"/>
              <a:t> = 0; </a:t>
            </a:r>
            <a:r>
              <a:rPr lang="en-US" dirty="0" err="1"/>
              <a:t>i</a:t>
            </a:r>
            <a:r>
              <a:rPr lang="en-US" dirty="0"/>
              <a:t> &lt; 20; </a:t>
            </a:r>
            <a:r>
              <a:rPr lang="en-US" dirty="0" err="1"/>
              <a:t>i</a:t>
            </a:r>
            <a:r>
              <a:rPr lang="en-US" dirty="0"/>
              <a:t>++) </a:t>
            </a:r>
          </a:p>
          <a:p>
            <a:r>
              <a:rPr lang="en-US" dirty="0"/>
              <a:t> {</a:t>
            </a:r>
          </a:p>
          <a:p>
            <a:r>
              <a:rPr lang="en-US" dirty="0"/>
              <a:t>     </a:t>
            </a:r>
            <a:r>
              <a:rPr lang="en-US" dirty="0" err="1"/>
              <a:t>builder.append</a:t>
            </a:r>
            <a:r>
              <a:rPr lang="en-US" dirty="0"/>
              <a:t>(</a:t>
            </a:r>
            <a:r>
              <a:rPr lang="en-US" dirty="0" err="1"/>
              <a:t>getNextString</a:t>
            </a:r>
            <a:r>
              <a:rPr lang="en-US" dirty="0"/>
              <a:t>()); // </a:t>
            </a:r>
            <a:r>
              <a:rPr lang="en-US" dirty="0" err="1">
                <a:solidFill>
                  <a:srgbClr val="FF0000"/>
                </a:solidFill>
              </a:rPr>
              <a:t>Sử</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StringBuilder</a:t>
            </a:r>
            <a:endParaRPr lang="en-US" dirty="0">
              <a:solidFill>
                <a:srgbClr val="FF0000"/>
              </a:solidFill>
            </a:endParaRPr>
          </a:p>
          <a:p>
            <a:r>
              <a:rPr lang="en-US" dirty="0"/>
              <a:t> }</a:t>
            </a:r>
          </a:p>
          <a:p>
            <a:r>
              <a:rPr lang="en-US" dirty="0"/>
              <a:t> result = </a:t>
            </a:r>
            <a:r>
              <a:rPr lang="en-US" dirty="0" err="1"/>
              <a:t>buffer.toString</a:t>
            </a:r>
            <a:r>
              <a:rPr lang="en-US" dirty="0"/>
              <a:t>(); </a:t>
            </a:r>
          </a:p>
          <a:p>
            <a:r>
              <a:rPr lang="en-US" dirty="0"/>
              <a:t> }</a:t>
            </a:r>
          </a:p>
          <a:p>
            <a:r>
              <a:rPr lang="en-US" dirty="0"/>
              <a:t>}</a:t>
            </a:r>
          </a:p>
        </p:txBody>
      </p:sp>
      <p:sp>
        <p:nvSpPr>
          <p:cNvPr id="9" name="Rectangle 8"/>
          <p:cNvSpPr/>
          <p:nvPr/>
        </p:nvSpPr>
        <p:spPr>
          <a:xfrm>
            <a:off x="114171" y="5190720"/>
            <a:ext cx="4572000" cy="830997"/>
          </a:xfrm>
          <a:prstGeom prst="rect">
            <a:avLst/>
          </a:prstGeom>
        </p:spPr>
        <p:txBody>
          <a:bodyPr>
            <a:spAutoFit/>
          </a:bodyPr>
          <a:lstStyle/>
          <a:p>
            <a:pPr algn="just"/>
            <a:r>
              <a:rPr lang="vi-VN" sz="1600" dirty="0">
                <a:solidFill>
                  <a:srgbClr val="FF0000"/>
                </a:solidFill>
              </a:rPr>
              <a:t>String là 1 đối tượng bất biến, mỗi khi nối chuỗi gây ra tạo mới đối tượng String, số lần lặp càng lớn càng gây chậm trễ chương trình, tốn tài nguyên xử lý</a:t>
            </a:r>
            <a:endParaRPr lang="en-US" sz="1600" dirty="0">
              <a:solidFill>
                <a:srgbClr val="FF0000"/>
              </a:solidFill>
            </a:endParaRPr>
          </a:p>
        </p:txBody>
      </p:sp>
    </p:spTree>
    <p:extLst>
      <p:ext uri="{BB962C8B-B14F-4D97-AF65-F5344CB8AC3E}">
        <p14:creationId xmlns:p14="http://schemas.microsoft.com/office/powerpoint/2010/main" val="3234546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33</a:t>
            </a:fld>
            <a:endParaRPr lang="en-US"/>
          </a:p>
        </p:txBody>
      </p:sp>
      <p:sp>
        <p:nvSpPr>
          <p:cNvPr id="6" name="Rectangle 5"/>
          <p:cNvSpPr/>
          <p:nvPr/>
        </p:nvSpPr>
        <p:spPr>
          <a:xfrm>
            <a:off x="1276406" y="1387342"/>
            <a:ext cx="4713150" cy="492443"/>
          </a:xfrm>
          <a:prstGeom prst="rect">
            <a:avLst/>
          </a:prstGeom>
        </p:spPr>
        <p:txBody>
          <a:bodyPr wrap="none">
            <a:spAutoFit/>
          </a:bodyPr>
          <a:lstStyle/>
          <a:p>
            <a:r>
              <a:rPr lang="en-US" sz="2600" b="1" dirty="0" smtClean="0">
                <a:solidFill>
                  <a:srgbClr val="00B0F0"/>
                </a:solidFill>
                <a:latin typeface="Times New Roman" panose="02020603050405020304" pitchFamily="18" charset="0"/>
                <a:cs typeface="Times New Roman" pitchFamily="18" charset="0"/>
              </a:rPr>
              <a:t>4.3 </a:t>
            </a:r>
            <a:r>
              <a:rPr lang="en-US" sz="2600" b="1" dirty="0" err="1" smtClean="0">
                <a:solidFill>
                  <a:srgbClr val="00B0F0"/>
                </a:solidFill>
                <a:latin typeface="Times New Roman" panose="02020603050405020304" pitchFamily="18" charset="0"/>
                <a:cs typeface="Times New Roman" pitchFamily="18" charset="0"/>
              </a:rPr>
              <a:t>Đặt</a:t>
            </a:r>
            <a:r>
              <a:rPr lang="en-US" sz="2600" b="1" dirty="0" smtClean="0">
                <a:solidFill>
                  <a:srgbClr val="00B0F0"/>
                </a:solidFill>
                <a:latin typeface="Times New Roman" panose="02020603050405020304" pitchFamily="18" charset="0"/>
                <a:cs typeface="Times New Roman" pitchFamily="18" charset="0"/>
              </a:rPr>
              <a:t> try catch </a:t>
            </a:r>
            <a:r>
              <a:rPr lang="en-US" sz="2600" b="1" dirty="0" err="1" smtClean="0">
                <a:solidFill>
                  <a:srgbClr val="00B0F0"/>
                </a:solidFill>
                <a:latin typeface="Times New Roman" panose="02020603050405020304" pitchFamily="18" charset="0"/>
                <a:cs typeface="Times New Roman" pitchFamily="18" charset="0"/>
              </a:rPr>
              <a:t>ngoài</a:t>
            </a:r>
            <a:r>
              <a:rPr lang="en-US" sz="2600" b="1" dirty="0" smtClean="0">
                <a:solidFill>
                  <a:srgbClr val="00B0F0"/>
                </a:solidFill>
                <a:latin typeface="Times New Roman" panose="02020603050405020304" pitchFamily="18" charset="0"/>
                <a:cs typeface="Times New Roman" pitchFamily="18" charset="0"/>
              </a:rPr>
              <a:t> </a:t>
            </a:r>
            <a:r>
              <a:rPr lang="en-US" sz="2600" b="1" dirty="0" err="1" smtClean="0">
                <a:solidFill>
                  <a:srgbClr val="00B0F0"/>
                </a:solidFill>
                <a:latin typeface="Times New Roman" panose="02020603050405020304" pitchFamily="18" charset="0"/>
                <a:cs typeface="Times New Roman" pitchFamily="18" charset="0"/>
              </a:rPr>
              <a:t>vòng</a:t>
            </a:r>
            <a:r>
              <a:rPr lang="en-US" sz="2600" b="1" dirty="0" smtClean="0">
                <a:solidFill>
                  <a:srgbClr val="00B0F0"/>
                </a:solidFill>
                <a:latin typeface="Times New Roman" panose="02020603050405020304" pitchFamily="18" charset="0"/>
                <a:cs typeface="Times New Roman" pitchFamily="18" charset="0"/>
              </a:rPr>
              <a:t> </a:t>
            </a:r>
            <a:r>
              <a:rPr lang="en-US" sz="2600" b="1" dirty="0" err="1" smtClean="0">
                <a:solidFill>
                  <a:srgbClr val="00B0F0"/>
                </a:solidFill>
                <a:latin typeface="Times New Roman" panose="02020603050405020304" pitchFamily="18" charset="0"/>
                <a:cs typeface="Times New Roman" pitchFamily="18" charset="0"/>
              </a:rPr>
              <a:t>lặp</a:t>
            </a:r>
            <a:endParaRPr lang="en-US" sz="2600" b="1" dirty="0">
              <a:solidFill>
                <a:srgbClr val="00B0F0"/>
              </a:solidFill>
              <a:latin typeface="Times New Roman" pitchFamily="18" charset="0"/>
              <a:cs typeface="Times New Roman" pitchFamily="18" charset="0"/>
            </a:endParaRPr>
          </a:p>
        </p:txBody>
      </p:sp>
      <p:sp>
        <p:nvSpPr>
          <p:cNvPr id="10" name="Rectangle 9"/>
          <p:cNvSpPr/>
          <p:nvPr/>
        </p:nvSpPr>
        <p:spPr>
          <a:xfrm>
            <a:off x="1600200" y="1752600"/>
            <a:ext cx="6858000" cy="646331"/>
          </a:xfrm>
          <a:prstGeom prst="rect">
            <a:avLst/>
          </a:prstGeom>
        </p:spPr>
        <p:txBody>
          <a:bodyPr wrap="square">
            <a:spAutoFit/>
          </a:bodyPr>
          <a:lstStyle/>
          <a:p>
            <a:r>
              <a:rPr lang="vi-VN" dirty="0"/>
              <a:t> Đặt các khối Try/Catch/Finally bên trong vòng lặp có thể làm chậm quá trình thực thi của chương trình</a:t>
            </a:r>
            <a:endParaRPr lang="en-US" dirty="0"/>
          </a:p>
        </p:txBody>
      </p:sp>
      <p:pic>
        <p:nvPicPr>
          <p:cNvPr id="11" name="Picture 10"/>
          <p:cNvPicPr>
            <a:picLocks noChangeAspect="1"/>
          </p:cNvPicPr>
          <p:nvPr/>
        </p:nvPicPr>
        <p:blipFill>
          <a:blip r:embed="rId2"/>
          <a:stretch>
            <a:fillRect/>
          </a:stretch>
        </p:blipFill>
        <p:spPr>
          <a:xfrm>
            <a:off x="304800" y="2771333"/>
            <a:ext cx="3114689" cy="2451707"/>
          </a:xfrm>
          <a:prstGeom prst="rect">
            <a:avLst/>
          </a:prstGeom>
        </p:spPr>
      </p:pic>
      <p:pic>
        <p:nvPicPr>
          <p:cNvPr id="12" name="Picture 11"/>
          <p:cNvPicPr>
            <a:picLocks noChangeAspect="1"/>
          </p:cNvPicPr>
          <p:nvPr/>
        </p:nvPicPr>
        <p:blipFill>
          <a:blip r:embed="rId3"/>
          <a:stretch>
            <a:fillRect/>
          </a:stretch>
        </p:blipFill>
        <p:spPr>
          <a:xfrm>
            <a:off x="4192622" y="2702679"/>
            <a:ext cx="4527229" cy="2872540"/>
          </a:xfrm>
          <a:prstGeom prst="rect">
            <a:avLst/>
          </a:prstGeom>
        </p:spPr>
      </p:pic>
      <p:sp>
        <p:nvSpPr>
          <p:cNvPr id="13" name="Right Arrow 12"/>
          <p:cNvSpPr/>
          <p:nvPr/>
        </p:nvSpPr>
        <p:spPr>
          <a:xfrm>
            <a:off x="2971800" y="3581400"/>
            <a:ext cx="1752599" cy="679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sang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083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5. </a:t>
            </a:r>
            <a:r>
              <a:rPr lang="en-US" b="1" dirty="0" err="1" smtClean="0">
                <a:solidFill>
                  <a:srgbClr val="002060"/>
                </a:solidFill>
                <a:latin typeface="Times New Roman" pitchFamily="18" charset="0"/>
                <a:cs typeface="Times New Roman" pitchFamily="18" charset="0"/>
              </a:rPr>
              <a:t>Chú</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thích</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code</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dirty="0"/>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34</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5.1 </a:t>
            </a:r>
            <a:r>
              <a:rPr lang="en-US" b="1" dirty="0" err="1" smtClean="0">
                <a:solidFill>
                  <a:srgbClr val="00B0F0"/>
                </a:solidFill>
                <a:latin typeface="Times New Roman" pitchFamily="18" charset="0"/>
                <a:cs typeface="Times New Roman" pitchFamily="18" charset="0"/>
              </a:rPr>
              <a:t>Kí</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hiệu</a:t>
            </a:r>
            <a:endParaRPr lang="en-US" b="1" dirty="0" smtClean="0">
              <a:solidFill>
                <a:srgbClr val="00B0F0"/>
              </a:solidFill>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cùng</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a:t>
            </a:r>
          </a:p>
          <a:p>
            <a:pPr marL="0" indent="0">
              <a:buNone/>
            </a:pPr>
            <a:r>
              <a:rPr lang="en-US" b="1" dirty="0" smtClean="0">
                <a:latin typeface="Times New Roman" pitchFamily="18" charset="0"/>
                <a:cs typeface="Times New Roman" pitchFamily="18" charset="0"/>
              </a:rPr>
              <a:t>*/ </a:t>
            </a:r>
          </a:p>
          <a:p>
            <a:pPr marL="0" indent="0">
              <a:buNone/>
            </a:pPr>
            <a:endParaRPr lang="en-US" b="1" dirty="0" smtClean="0">
              <a:solidFill>
                <a:srgbClr val="00B0F0"/>
              </a:solidFill>
              <a:latin typeface="Times New Roman" pitchFamily="18" charset="0"/>
              <a:cs typeface="Times New Roman" pitchFamily="18"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338"/>
          <a:stretch/>
        </p:blipFill>
        <p:spPr bwMode="auto">
          <a:xfrm>
            <a:off x="5486400" y="1952084"/>
            <a:ext cx="327424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494" y="2496532"/>
            <a:ext cx="2847728" cy="19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51462"/>
            <a:ext cx="2499312" cy="10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a:off x="3083302" y="4807127"/>
            <a:ext cx="838200" cy="497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999" y="4651463"/>
            <a:ext cx="2719866" cy="10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766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5. </a:t>
            </a:r>
            <a:r>
              <a:rPr lang="en-US" b="1" dirty="0" err="1" smtClean="0">
                <a:solidFill>
                  <a:srgbClr val="002060"/>
                </a:solidFill>
                <a:latin typeface="Times New Roman" pitchFamily="18" charset="0"/>
                <a:cs typeface="Times New Roman" pitchFamily="18" charset="0"/>
              </a:rPr>
              <a:t>Chú</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thích</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code</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dirty="0"/>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35</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5.1 </a:t>
            </a:r>
            <a:r>
              <a:rPr lang="en-US" b="1" dirty="0" err="1" smtClean="0">
                <a:solidFill>
                  <a:srgbClr val="00B0F0"/>
                </a:solidFill>
                <a:latin typeface="Times New Roman" pitchFamily="18" charset="0"/>
                <a:cs typeface="Times New Roman" pitchFamily="18" charset="0"/>
              </a:rPr>
              <a:t>Lưu</a:t>
            </a:r>
            <a:r>
              <a:rPr lang="en-US" b="1" dirty="0" smtClean="0">
                <a:solidFill>
                  <a:srgbClr val="00B0F0"/>
                </a:solidFill>
                <a:latin typeface="Times New Roman" pitchFamily="18" charset="0"/>
                <a:cs typeface="Times New Roman" pitchFamily="18" charset="0"/>
              </a:rPr>
              <a:t> ý </a:t>
            </a:r>
            <a:r>
              <a:rPr lang="en-US" b="1" dirty="0" err="1" smtClean="0">
                <a:solidFill>
                  <a:srgbClr val="00B0F0"/>
                </a:solidFill>
                <a:latin typeface="Times New Roman" pitchFamily="18" charset="0"/>
                <a:cs typeface="Times New Roman" pitchFamily="18" charset="0"/>
              </a:rPr>
              <a:t>khi</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sử</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dụng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Chú </a:t>
            </a:r>
            <a:r>
              <a:rPr lang="vi-VN" dirty="0">
                <a:latin typeface="Times New Roman" pitchFamily="18" charset="0"/>
                <a:cs typeface="Times New Roman" pitchFamily="18" charset="0"/>
              </a:rPr>
              <a:t>thích không nên được bọc trong large boxes drawn dấu hoa thị hay các kí tự. </a:t>
            </a:r>
          </a:p>
          <a:p>
            <a:pPr>
              <a:buFontTx/>
              <a:buChar char="-"/>
            </a:pPr>
            <a:r>
              <a:rPr lang="vi-VN" dirty="0" smtClean="0">
                <a:latin typeface="Times New Roman" pitchFamily="18" charset="0"/>
                <a:cs typeface="Times New Roman" pitchFamily="18" charset="0"/>
              </a:rPr>
              <a:t>Chú </a:t>
            </a:r>
            <a:r>
              <a:rPr lang="vi-VN" dirty="0">
                <a:latin typeface="Times New Roman" pitchFamily="18" charset="0"/>
                <a:cs typeface="Times New Roman" pitchFamily="18" charset="0"/>
              </a:rPr>
              <a:t>thích </a:t>
            </a:r>
            <a:r>
              <a:rPr lang="en-US" dirty="0" err="1" smtClean="0">
                <a:latin typeface="Times New Roman" pitchFamily="18" charset="0"/>
                <a:cs typeface="Times New Roman" pitchFamily="18" charset="0"/>
              </a:rPr>
              <a:t>không</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bao gồm ký tự đặc biệt như là </a:t>
            </a:r>
            <a:r>
              <a:rPr lang="vi-VN" b="1" dirty="0">
                <a:latin typeface="Times New Roman" pitchFamily="18" charset="0"/>
                <a:cs typeface="Times New Roman" pitchFamily="18" charset="0"/>
              </a:rPr>
              <a:t>form-feed</a:t>
            </a:r>
            <a:r>
              <a:rPr lang="vi-VN" dirty="0">
                <a:latin typeface="Times New Roman" pitchFamily="18" charset="0"/>
                <a:cs typeface="Times New Roman" pitchFamily="18" charset="0"/>
              </a:rPr>
              <a:t> và </a:t>
            </a:r>
            <a:r>
              <a:rPr lang="vi-VN" b="1" dirty="0">
                <a:latin typeface="Times New Roman" pitchFamily="18" charset="0"/>
                <a:cs typeface="Times New Roman" pitchFamily="18" charset="0"/>
              </a:rPr>
              <a:t>backspace</a:t>
            </a:r>
            <a:r>
              <a:rPr lang="vi-VN"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Tx/>
              <a:buChar char="-"/>
            </a:pPr>
            <a:r>
              <a:rPr lang="vi-VN" dirty="0">
                <a:latin typeface="Times New Roman" pitchFamily="18" charset="0"/>
                <a:cs typeface="Times New Roman" pitchFamily="18" charset="0"/>
              </a:rPr>
              <a:t>Tần số của chú thích đôi khi phản ánh chất lượng kém của </a:t>
            </a:r>
            <a:r>
              <a:rPr lang="en-US" dirty="0" smtClean="0">
                <a:latin typeface="Times New Roman" pitchFamily="18" charset="0"/>
                <a:cs typeface="Times New Roman" pitchFamily="18" charset="0"/>
              </a:rPr>
              <a:t>code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Khi bạn cảm thấy buộc phải thêm chú thích, xem xét viết lại </a:t>
            </a:r>
            <a:r>
              <a:rPr lang="en-US" dirty="0" smtClean="0">
                <a:latin typeface="Times New Roman" pitchFamily="18" charset="0"/>
                <a:cs typeface="Times New Roman" pitchFamily="18" charset="0"/>
              </a:rPr>
              <a:t>code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để làm nó rõ.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7867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2060"/>
                </a:solidFill>
                <a:latin typeface="Times New Roman" pitchFamily="18" charset="0"/>
                <a:cs typeface="Times New Roman" pitchFamily="18" charset="0"/>
              </a:rPr>
              <a:t>Tài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liệu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tham</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khảo</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36</a:t>
            </a:fld>
            <a:endParaRPr lang="en-US"/>
          </a:p>
        </p:txBody>
      </p:sp>
      <p:sp>
        <p:nvSpPr>
          <p:cNvPr id="6" name="Content Placeholder 5"/>
          <p:cNvSpPr>
            <a:spLocks noGrp="1"/>
          </p:cNvSpPr>
          <p:nvPr>
            <p:ph sz="quarter" idx="1"/>
          </p:nvPr>
        </p:nvSpPr>
        <p:spPr/>
        <p:txBody>
          <a:bodyPr/>
          <a:lstStyle/>
          <a:p>
            <a:r>
              <a:rPr lang="en-US" dirty="0">
                <a:hlinkClick r:id="rId2"/>
              </a:rPr>
              <a:t>http://</a:t>
            </a:r>
            <a:r>
              <a:rPr lang="en-US" dirty="0" smtClean="0">
                <a:hlinkClick r:id="rId2"/>
              </a:rPr>
              <a:t>www.oracle.com/technetwork/java/codeconventions-150003.pdf</a:t>
            </a:r>
            <a:endParaRPr lang="en-US" dirty="0" smtClean="0"/>
          </a:p>
          <a:p>
            <a:r>
              <a:rPr lang="en-US" dirty="0">
                <a:hlinkClick r:id="rId3"/>
              </a:rPr>
              <a:t>https://</a:t>
            </a:r>
            <a:r>
              <a:rPr lang="en-US" dirty="0" smtClean="0">
                <a:hlinkClick r:id="rId3"/>
              </a:rPr>
              <a:t>www.amazon.com/Clean-Code-Handbook-Software-Craftsmanship/dp/0132350882</a:t>
            </a:r>
            <a:endParaRPr lang="en-US" dirty="0" smtClean="0"/>
          </a:p>
          <a:p>
            <a:endParaRPr lang="en-US" dirty="0" smtClean="0"/>
          </a:p>
          <a:p>
            <a:endParaRPr lang="en-US" dirty="0"/>
          </a:p>
        </p:txBody>
      </p:sp>
    </p:spTree>
    <p:extLst>
      <p:ext uri="{BB962C8B-B14F-4D97-AF65-F5344CB8AC3E}">
        <p14:creationId xmlns:p14="http://schemas.microsoft.com/office/powerpoint/2010/main" val="3897690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4</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1.1 </a:t>
            </a:r>
            <a:r>
              <a:rPr lang="en-US" b="1" dirty="0" err="1" smtClean="0">
                <a:solidFill>
                  <a:srgbClr val="00B0F0"/>
                </a:solidFill>
                <a:latin typeface="Times New Roman" pitchFamily="18" charset="0"/>
                <a:cs typeface="Times New Roman" pitchFamily="18" charset="0"/>
              </a:rPr>
              <a:t>Quy</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tắt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Rectangle 7"/>
          <p:cNvSpPr/>
          <p:nvPr/>
        </p:nvSpPr>
        <p:spPr>
          <a:xfrm>
            <a:off x="1046018" y="2209800"/>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int</a:t>
            </a:r>
            <a:r>
              <a:rPr lang="en-US" dirty="0" smtClean="0"/>
              <a:t> Name</a:t>
            </a:r>
            <a:endParaRPr lang="en-US" dirty="0"/>
          </a:p>
        </p:txBody>
      </p:sp>
      <p:sp>
        <p:nvSpPr>
          <p:cNvPr id="10" name="Rectangle 9"/>
          <p:cNvSpPr/>
          <p:nvPr/>
        </p:nvSpPr>
        <p:spPr>
          <a:xfrm>
            <a:off x="5364018" y="2378364"/>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int</a:t>
            </a:r>
            <a:r>
              <a:rPr lang="en-US" dirty="0" smtClean="0"/>
              <a:t> do</a:t>
            </a:r>
            <a:endParaRPr lang="en-US" dirty="0"/>
          </a:p>
        </p:txBody>
      </p:sp>
      <p:sp>
        <p:nvSpPr>
          <p:cNvPr id="11" name="Rectangle 10"/>
          <p:cNvSpPr/>
          <p:nvPr/>
        </p:nvSpPr>
        <p:spPr>
          <a:xfrm>
            <a:off x="1066800" y="3258126"/>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class </a:t>
            </a:r>
            <a:r>
              <a:rPr lang="en-US" dirty="0" err="1" smtClean="0"/>
              <a:t>DongVat</a:t>
            </a:r>
            <a:r>
              <a:rPr lang="en-US" dirty="0" smtClean="0"/>
              <a:t>  </a:t>
            </a:r>
            <a:endParaRPr lang="en-US" dirty="0"/>
          </a:p>
        </p:txBody>
      </p:sp>
      <p:sp>
        <p:nvSpPr>
          <p:cNvPr id="12" name="Rectangle 11"/>
          <p:cNvSpPr/>
          <p:nvPr/>
        </p:nvSpPr>
        <p:spPr>
          <a:xfrm>
            <a:off x="5412509" y="3299690"/>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class Dong Vat  </a:t>
            </a:r>
            <a:endParaRPr lang="en-US" dirty="0"/>
          </a:p>
        </p:txBody>
      </p:sp>
      <p:sp>
        <p:nvSpPr>
          <p:cNvPr id="13" name="Rectangle 12"/>
          <p:cNvSpPr/>
          <p:nvPr/>
        </p:nvSpPr>
        <p:spPr>
          <a:xfrm>
            <a:off x="598055" y="4114800"/>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i</a:t>
            </a:r>
            <a:r>
              <a:rPr lang="en-US" dirty="0" err="1" smtClean="0"/>
              <a:t>nt</a:t>
            </a:r>
            <a:r>
              <a:rPr lang="en-US" dirty="0" smtClean="0"/>
              <a:t> </a:t>
            </a:r>
            <a:r>
              <a:rPr lang="en-US" dirty="0" err="1" smtClean="0"/>
              <a:t>getName</a:t>
            </a:r>
            <a:r>
              <a:rPr lang="en-US" dirty="0" smtClean="0"/>
              <a:t>  </a:t>
            </a:r>
            <a:endParaRPr lang="en-US" dirty="0"/>
          </a:p>
        </p:txBody>
      </p:sp>
      <p:sp>
        <p:nvSpPr>
          <p:cNvPr id="14" name="Rectangle 13"/>
          <p:cNvSpPr/>
          <p:nvPr/>
        </p:nvSpPr>
        <p:spPr>
          <a:xfrm>
            <a:off x="7162800" y="2419928"/>
            <a:ext cx="13716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int</a:t>
            </a:r>
            <a:r>
              <a:rPr lang="en-US" dirty="0" smtClean="0"/>
              <a:t> $Name</a:t>
            </a:r>
            <a:endParaRPr lang="en-US" dirty="0"/>
          </a:p>
        </p:txBody>
      </p:sp>
      <p:sp>
        <p:nvSpPr>
          <p:cNvPr id="15" name="Rectangle 14"/>
          <p:cNvSpPr/>
          <p:nvPr/>
        </p:nvSpPr>
        <p:spPr>
          <a:xfrm>
            <a:off x="6858000" y="4114800"/>
            <a:ext cx="1620982"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int</a:t>
            </a:r>
            <a:r>
              <a:rPr lang="en-US" dirty="0" smtClean="0"/>
              <a:t> $+-Age</a:t>
            </a:r>
            <a:endParaRPr lang="en-US" dirty="0"/>
          </a:p>
        </p:txBody>
      </p:sp>
      <p:sp>
        <p:nvSpPr>
          <p:cNvPr id="16" name="Rectangle 15"/>
          <p:cNvSpPr/>
          <p:nvPr/>
        </p:nvSpPr>
        <p:spPr>
          <a:xfrm>
            <a:off x="5364018" y="4105564"/>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int</a:t>
            </a:r>
            <a:r>
              <a:rPr lang="en-US" dirty="0" smtClean="0"/>
              <a:t> 123do</a:t>
            </a:r>
            <a:endParaRPr lang="en-US" dirty="0"/>
          </a:p>
        </p:txBody>
      </p:sp>
      <p:sp>
        <p:nvSpPr>
          <p:cNvPr id="9" name="AutoShape 4" descr="Kết quả hình ảnh cho tick 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52385"/>
          <a:stretch/>
        </p:blipFill>
        <p:spPr bwMode="auto">
          <a:xfrm>
            <a:off x="914400" y="4966566"/>
            <a:ext cx="1513817" cy="96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791199" y="5290764"/>
            <a:ext cx="1194739" cy="106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673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5</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1.2 </a:t>
            </a:r>
            <a:r>
              <a:rPr lang="en-US" b="1" dirty="0" err="1" smtClean="0">
                <a:solidFill>
                  <a:srgbClr val="00B0F0"/>
                </a:solidFill>
                <a:latin typeface="Times New Roman" pitchFamily="18" charset="0"/>
                <a:cs typeface="Times New Roman" pitchFamily="18" charset="0"/>
              </a:rPr>
              <a:t>Đặt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tên</a:t>
            </a:r>
            <a:r>
              <a:rPr lang="en-US" b="1" dirty="0" smtClean="0">
                <a:solidFill>
                  <a:srgbClr val="00B0F0"/>
                </a:solidFill>
                <a:latin typeface="Times New Roman" pitchFamily="18" charset="0"/>
                <a:cs typeface="Times New Roman" pitchFamily="18" charset="0"/>
              </a:rPr>
              <a:t> Package</a:t>
            </a:r>
          </a:p>
          <a:p>
            <a:pPr marL="0" indent="0">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mypackage</a:t>
            </a:r>
            <a:r>
              <a:rPr lang="en-US" dirty="0" smtClean="0">
                <a:latin typeface="Times New Roman" pitchFamily="18" charset="0"/>
                <a:cs typeface="Times New Roman" pitchFamily="18" charset="0"/>
              </a:rPr>
              <a:t>, hcmute.edu.vn,…</a:t>
            </a:r>
          </a:p>
          <a:p>
            <a:pPr marL="0" indent="0">
              <a:buNone/>
            </a:pPr>
            <a:r>
              <a:rPr lang="en-US" dirty="0" smtClean="0">
                <a:latin typeface="Times New Roman" pitchFamily="18" charset="0"/>
                <a:cs typeface="Times New Roman" pitchFamily="18" charset="0"/>
              </a:rPr>
              <a:t>1.3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(Interface)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V</a:t>
            </a:r>
            <a:r>
              <a:rPr lang="vi-VN" dirty="0" smtClean="0">
                <a:latin typeface="Times New Roman" pitchFamily="18" charset="0"/>
                <a:cs typeface="Times New Roman" pitchFamily="18" charset="0"/>
              </a:rPr>
              <a:t>iết </a:t>
            </a:r>
            <a:r>
              <a:rPr lang="vi-VN" dirty="0">
                <a:latin typeface="Times New Roman" pitchFamily="18" charset="0"/>
                <a:cs typeface="Times New Roman" pitchFamily="18" charset="0"/>
              </a:rPr>
              <a:t>hoa ký tự đầu tiên, nếu tên lớp hoặc giao diện có nhiều từ thì ta cũng nối các từ lại, và viết hoa từ đầu </a:t>
            </a:r>
            <a:r>
              <a:rPr lang="vi-VN" dirty="0"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Class</a:t>
            </a:r>
            <a:r>
              <a:rPr lang="en-US" dirty="0">
                <a:latin typeface="Times New Roman" pitchFamily="18" charset="0"/>
                <a:cs typeface="Times New Roman" pitchFamily="18" charset="0"/>
              </a:rPr>
              <a:t>: Students, </a:t>
            </a:r>
            <a:r>
              <a:rPr lang="en-US" dirty="0" err="1" smtClean="0">
                <a:latin typeface="Times New Roman" pitchFamily="18" charset="0"/>
                <a:cs typeface="Times New Roman" pitchFamily="18" charset="0"/>
              </a:rPr>
              <a:t>StudentManager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Interface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I (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IIimplements</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Isearc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006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6</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1.4 </a:t>
            </a:r>
            <a:r>
              <a:rPr lang="en-US" b="1" dirty="0" err="1" smtClean="0">
                <a:solidFill>
                  <a:srgbClr val="00B0F0"/>
                </a:solidFill>
                <a:latin typeface="Times New Roman" pitchFamily="18" charset="0"/>
                <a:cs typeface="Times New Roman" pitchFamily="18" charset="0"/>
              </a:rPr>
              <a:t>Đặt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tên</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biến</a:t>
            </a:r>
            <a:r>
              <a:rPr lang="en-US" b="1" dirty="0" smtClean="0">
                <a:solidFill>
                  <a:srgbClr val="00B0F0"/>
                </a:solidFill>
                <a:latin typeface="Times New Roman" pitchFamily="18" charset="0"/>
                <a:cs typeface="Times New Roman" pitchFamily="18" charset="0"/>
              </a:rPr>
              <a:t> (variables) </a:t>
            </a:r>
            <a:r>
              <a:rPr lang="en-US" b="1" dirty="0" err="1" smtClean="0">
                <a:solidFill>
                  <a:srgbClr val="00B0F0"/>
                </a:solidFill>
                <a:latin typeface="Times New Roman" pitchFamily="18" charset="0"/>
                <a:cs typeface="Times New Roman" pitchFamily="18" charset="0"/>
              </a:rPr>
              <a:t>và</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phương</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thức</a:t>
            </a:r>
            <a:r>
              <a:rPr lang="en-US" b="1" dirty="0" smtClean="0">
                <a:solidFill>
                  <a:srgbClr val="00B0F0"/>
                </a:solidFill>
                <a:latin typeface="Times New Roman" pitchFamily="18" charset="0"/>
                <a:cs typeface="Times New Roman" pitchFamily="18" charset="0"/>
              </a:rPr>
              <a:t> (method)</a:t>
            </a:r>
          </a:p>
          <a:p>
            <a:pPr>
              <a:buFontTx/>
              <a:buChar char="-"/>
            </a:pP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ắt </a:t>
            </a:r>
            <a:r>
              <a:rPr lang="vi-VN" dirty="0">
                <a:latin typeface="Times New Roman" pitchFamily="18" charset="0"/>
                <a:cs typeface="Times New Roman" pitchFamily="18" charset="0"/>
              </a:rPr>
              <a:t>đầu bằng ký tự thường, nếu tên có nhiều từ thì ghép các từ lại, và viết hoa chữ đầu </a:t>
            </a:r>
            <a:r>
              <a:rPr lang="vi-VN" dirty="0" smtClean="0">
                <a:latin typeface="Times New Roman" pitchFamily="18" charset="0"/>
                <a:cs typeface="Times New Roman" pitchFamily="18" charset="0"/>
              </a:rPr>
              <a:t>tiên</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b="1" u="sng" dirty="0" smtClean="0">
                <a:latin typeface="Times New Roman" pitchFamily="18" charset="0"/>
                <a:cs typeface="Times New Roman" pitchFamily="18" charset="0"/>
              </a:rPr>
              <a:t>V</a:t>
            </a:r>
            <a:r>
              <a:rPr lang="vi-VN" b="1" u="sng" dirty="0" smtClean="0">
                <a:latin typeface="Times New Roman" pitchFamily="18" charset="0"/>
                <a:cs typeface="Times New Roman" pitchFamily="18" charset="0"/>
              </a:rPr>
              <a:t>í dụ: </a:t>
            </a:r>
            <a:r>
              <a:rPr lang="vi-VN" dirty="0">
                <a:latin typeface="Times New Roman" pitchFamily="18" charset="0"/>
                <a:cs typeface="Times New Roman" pitchFamily="18" charset="0"/>
              </a:rPr>
              <a:t>number, numberOne, numberTwo, </a:t>
            </a:r>
            <a:r>
              <a:rPr lang="vi-VN" dirty="0" smtClean="0">
                <a:latin typeface="Times New Roman" pitchFamily="18" charset="0"/>
                <a:cs typeface="Times New Roman" pitchFamily="18" charset="0"/>
              </a:rPr>
              <a:t>getTotalRows</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hoa</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“_”</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u="sng"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final float PI=3,14,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MAX_WIDTH=999;</a:t>
            </a:r>
            <a:endParaRPr lang="en-US" dirty="0">
              <a:latin typeface="Times New Roman" pitchFamily="18" charset="0"/>
              <a:cs typeface="Times New Roman" pitchFamily="18" charset="0"/>
            </a:endParaRPr>
          </a:p>
        </p:txBody>
      </p:sp>
      <p:sp>
        <p:nvSpPr>
          <p:cNvPr id="7" name="TextBox 6"/>
          <p:cNvSpPr txBox="1"/>
          <p:nvPr/>
        </p:nvSpPr>
        <p:spPr>
          <a:xfrm>
            <a:off x="914400" y="4648200"/>
            <a:ext cx="8036511" cy="1292662"/>
          </a:xfrm>
          <a:prstGeom prst="rect">
            <a:avLst/>
          </a:prstGeom>
          <a:noFill/>
        </p:spPr>
        <p:txBody>
          <a:bodyPr wrap="square" rtlCol="0">
            <a:spAutoFit/>
          </a:bodyPr>
          <a:lstStyle/>
          <a:p>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một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từ</a:t>
            </a:r>
            <a:endParaRPr lang="en-US" sz="2600" dirty="0" smtClean="0">
              <a:latin typeface="Times New Roman" pitchFamily="18" charset="0"/>
              <a:cs typeface="Times New Roman" pitchFamily="18" charset="0"/>
            </a:endParaRPr>
          </a:p>
          <a:p>
            <a:r>
              <a:rPr lang="en-US" sz="2600" b="1" u="sng" dirty="0" err="1" smtClean="0">
                <a:latin typeface="Times New Roman" pitchFamily="18" charset="0"/>
                <a:cs typeface="Times New Roman" pitchFamily="18" charset="0"/>
              </a:rPr>
              <a:t>Ví</a:t>
            </a:r>
            <a:r>
              <a:rPr lang="en-US" sz="2600" b="1" u="sng" dirty="0" smtClean="0">
                <a:latin typeface="Times New Roman" pitchFamily="18" charset="0"/>
                <a:cs typeface="Times New Roman" pitchFamily="18" charset="0"/>
              </a:rPr>
              <a:t> </a:t>
            </a:r>
            <a:r>
              <a:rPr lang="en-US" sz="2600" b="1" u="sng" dirty="0" err="1" smtClean="0">
                <a:latin typeface="Times New Roman" pitchFamily="18" charset="0"/>
                <a:cs typeface="Times New Roman" pitchFamily="18" charset="0"/>
              </a:rPr>
              <a:t>dụ</a:t>
            </a:r>
            <a:r>
              <a:rPr lang="en-US" sz="2600" dirty="0" smtClean="0">
                <a:latin typeface="Times New Roman" pitchFamily="18" charset="0"/>
                <a:cs typeface="Times New Roman" pitchFamily="18" charset="0"/>
              </a:rPr>
              <a:t>: run(); </a:t>
            </a:r>
            <a:r>
              <a:rPr lang="en-US" sz="2600" dirty="0" err="1" smtClean="0">
                <a:latin typeface="Times New Roman" pitchFamily="18" charset="0"/>
                <a:cs typeface="Times New Roman" pitchFamily="18" charset="0"/>
              </a:rPr>
              <a:t>runFast</a:t>
            </a:r>
            <a:r>
              <a:rPr lang="en-US" sz="2600" dirty="0" smtClean="0">
                <a:latin typeface="Times New Roman" pitchFamily="18" charset="0"/>
                <a:cs typeface="Times New Roman" pitchFamily="18" charset="0"/>
              </a:rPr>
              <a:t>(); …</a:t>
            </a:r>
          </a:p>
          <a:p>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028541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7</a:t>
            </a:fld>
            <a:endParaRPr lang="en-US"/>
          </a:p>
        </p:txBody>
      </p:sp>
      <p:sp>
        <p:nvSpPr>
          <p:cNvPr id="7" name="Title 1"/>
          <p:cNvSpPr>
            <a:spLocks noGrp="1"/>
          </p:cNvSpPr>
          <p:nvPr>
            <p:ph type="title"/>
          </p:nvPr>
        </p:nvSpPr>
        <p:spPr>
          <a:xfrm>
            <a:off x="533400" y="0"/>
            <a:ext cx="7772400" cy="1143000"/>
          </a:xfrm>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914400" y="1143000"/>
            <a:ext cx="7848600" cy="492443"/>
          </a:xfrm>
          <a:prstGeom prst="rect">
            <a:avLst/>
          </a:prstGeom>
        </p:spPr>
        <p:txBody>
          <a:bodyPr wrap="square">
            <a:spAutoFit/>
          </a:bodyPr>
          <a:lstStyle/>
          <a:p>
            <a:r>
              <a:rPr lang="en-US" sz="2600" b="1" dirty="0">
                <a:solidFill>
                  <a:srgbClr val="00B0F0"/>
                </a:solidFill>
                <a:latin typeface="Times New Roman" panose="02020603050405020304" pitchFamily="18" charset="0"/>
                <a:cs typeface="Times New Roman" pitchFamily="18" charset="0"/>
              </a:rPr>
              <a:t>1.4 </a:t>
            </a:r>
            <a:r>
              <a:rPr lang="en-US" sz="2600" b="1" dirty="0" err="1">
                <a:solidFill>
                  <a:srgbClr val="00B0F0"/>
                </a:solidFill>
                <a:latin typeface="Times New Roman" pitchFamily="18" charset="0"/>
                <a:cs typeface="Times New Roman" pitchFamily="18" charset="0"/>
              </a:rPr>
              <a:t>Đặt</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tên</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biến</a:t>
            </a:r>
            <a:r>
              <a:rPr lang="en-US" sz="2600" b="1" dirty="0">
                <a:solidFill>
                  <a:srgbClr val="00B0F0"/>
                </a:solidFill>
                <a:latin typeface="Times New Roman" pitchFamily="18" charset="0"/>
                <a:cs typeface="Times New Roman" pitchFamily="18" charset="0"/>
              </a:rPr>
              <a:t> (variables) </a:t>
            </a:r>
            <a:r>
              <a:rPr lang="en-US" sz="2600" b="1" dirty="0" err="1">
                <a:solidFill>
                  <a:srgbClr val="00B0F0"/>
                </a:solidFill>
                <a:latin typeface="Times New Roman" pitchFamily="18" charset="0"/>
                <a:cs typeface="Times New Roman" pitchFamily="18" charset="0"/>
              </a:rPr>
              <a:t>và</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phương</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thức</a:t>
            </a:r>
            <a:r>
              <a:rPr lang="en-US" sz="2600" b="1" dirty="0">
                <a:solidFill>
                  <a:srgbClr val="00B0F0"/>
                </a:solidFill>
                <a:latin typeface="Times New Roman" pitchFamily="18" charset="0"/>
                <a:cs typeface="Times New Roman" pitchFamily="18" charset="0"/>
              </a:rPr>
              <a:t> (method)</a:t>
            </a:r>
          </a:p>
        </p:txBody>
      </p:sp>
      <p:sp>
        <p:nvSpPr>
          <p:cNvPr id="9" name="TextBox 8"/>
          <p:cNvSpPr txBox="1"/>
          <p:nvPr/>
        </p:nvSpPr>
        <p:spPr>
          <a:xfrm>
            <a:off x="1447800" y="1885890"/>
            <a:ext cx="5791200" cy="129266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tránh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đặt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giống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nhau</a:t>
            </a:r>
            <a:endParaRPr lang="en-US" sz="2600" dirty="0" smtClean="0">
              <a:latin typeface="Times New Roman" panose="02020603050405020304" pitchFamily="18" charset="0"/>
              <a:cs typeface="Times New Roman" panose="02020603050405020304" pitchFamily="18" charset="0"/>
            </a:endParaRPr>
          </a:p>
          <a:p>
            <a:r>
              <a:rPr lang="en-US" sz="2600" b="1" u="sng" dirty="0" err="1" smtClean="0">
                <a:latin typeface="Times New Roman" panose="02020603050405020304" pitchFamily="18" charset="0"/>
                <a:cs typeface="Times New Roman" panose="02020603050405020304" pitchFamily="18" charset="0"/>
              </a:rPr>
              <a:t>Ví</a:t>
            </a:r>
            <a:r>
              <a:rPr lang="en-US" sz="2600" b="1" u="sng" dirty="0" smtClean="0">
                <a:latin typeface="Times New Roman" panose="02020603050405020304" pitchFamily="18" charset="0"/>
                <a:cs typeface="Times New Roman" panose="02020603050405020304" pitchFamily="18" charset="0"/>
              </a:rPr>
              <a:t> </a:t>
            </a:r>
            <a:r>
              <a:rPr lang="en-US" sz="2600" b="1" u="sng" dirty="0" err="1" smtClean="0">
                <a:latin typeface="Times New Roman" panose="02020603050405020304" pitchFamily="18" charset="0"/>
                <a:cs typeface="Times New Roman" panose="02020603050405020304" pitchFamily="18" charset="0"/>
              </a:rPr>
              <a:t>dụ</a:t>
            </a:r>
            <a:r>
              <a:rPr lang="en-US" sz="2600" b="1" u="sng" dirty="0" smtClean="0">
                <a:latin typeface="Times New Roman" panose="02020603050405020304" pitchFamily="18" charset="0"/>
                <a:cs typeface="Times New Roman" panose="02020603050405020304" pitchFamily="18" charset="0"/>
              </a:rPr>
              <a:t>:</a:t>
            </a:r>
            <a:endParaRPr lang="en-US" sz="2600" b="1" u="sng"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176" y="3321548"/>
            <a:ext cx="5430185" cy="135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Left Arrow 10"/>
          <p:cNvSpPr/>
          <p:nvPr/>
        </p:nvSpPr>
        <p:spPr>
          <a:xfrm>
            <a:off x="5905500" y="3219214"/>
            <a:ext cx="2667000" cy="1371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Nên</a:t>
            </a:r>
            <a:r>
              <a:rPr lang="en-US" dirty="0" smtClean="0"/>
              <a:t> </a:t>
            </a:r>
            <a:r>
              <a:rPr lang="en-US" dirty="0" err="1" smtClean="0"/>
              <a:t>tránh</a:t>
            </a:r>
            <a:r>
              <a:rPr lang="en-US" dirty="0" smtClean="0"/>
              <a:t> </a:t>
            </a:r>
            <a:r>
              <a:rPr lang="en-US" dirty="0" err="1" smtClean="0"/>
              <a:t>vì</a:t>
            </a:r>
            <a:r>
              <a:rPr lang="en-US" dirty="0" smtClean="0"/>
              <a:t> </a:t>
            </a:r>
            <a:r>
              <a:rPr lang="en-US" dirty="0" err="1" smtClean="0"/>
              <a:t>dễ</a:t>
            </a:r>
            <a:r>
              <a:rPr lang="en-US" dirty="0" smtClean="0"/>
              <a:t> </a:t>
            </a:r>
            <a:r>
              <a:rPr lang="en-US" dirty="0" err="1" smtClean="0"/>
              <a:t>gây</a:t>
            </a:r>
            <a:r>
              <a:rPr lang="en-US" dirty="0" smtClean="0"/>
              <a:t> </a:t>
            </a:r>
            <a:r>
              <a:rPr lang="en-US" dirty="0" err="1" smtClean="0"/>
              <a:t>nhầm</a:t>
            </a:r>
            <a:r>
              <a:rPr lang="en-US" dirty="0" smtClean="0"/>
              <a:t> </a:t>
            </a:r>
            <a:r>
              <a:rPr lang="en-US" dirty="0" err="1" smtClean="0"/>
              <a:t>lẫn</a:t>
            </a:r>
            <a:endParaRPr lang="en-US" dirty="0"/>
          </a:p>
        </p:txBody>
      </p:sp>
    </p:spTree>
    <p:extLst>
      <p:ext uri="{BB962C8B-B14F-4D97-AF65-F5344CB8AC3E}">
        <p14:creationId xmlns:p14="http://schemas.microsoft.com/office/powerpoint/2010/main" val="1908410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967" y="1587462"/>
            <a:ext cx="68580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14400" y="838200"/>
            <a:ext cx="7587333" cy="369332"/>
          </a:xfrm>
          <a:prstGeom prst="rect">
            <a:avLst/>
          </a:prstGeom>
          <a:noFill/>
        </p:spPr>
        <p:txBody>
          <a:bodyPr wrap="none" rtlCol="0">
            <a:spAutoFit/>
          </a:bodyPr>
          <a:lstStyle/>
          <a:p>
            <a:r>
              <a:rPr lang="vi-VN" dirty="0"/>
              <a:t>Đừng sử dụng toán tử gán trong nơi nó có thể dễ dàng nhầm lẫn với toán tử </a:t>
            </a:r>
            <a:r>
              <a:rPr lang="en-US" dirty="0" err="1" smtClean="0"/>
              <a:t>khác</a:t>
            </a:r>
            <a:endParaRPr lang="en-US" dirty="0"/>
          </a:p>
        </p:txBody>
      </p:sp>
      <p:pic>
        <p:nvPicPr>
          <p:cNvPr id="6" name="Picture 5"/>
          <p:cNvPicPr>
            <a:picLocks noChangeAspect="1"/>
          </p:cNvPicPr>
          <p:nvPr/>
        </p:nvPicPr>
        <p:blipFill>
          <a:blip r:embed="rId3"/>
          <a:stretch>
            <a:fillRect/>
          </a:stretch>
        </p:blipFill>
        <p:spPr>
          <a:xfrm>
            <a:off x="1447800" y="2026376"/>
            <a:ext cx="3924300" cy="638175"/>
          </a:xfrm>
          <a:prstGeom prst="rect">
            <a:avLst/>
          </a:prstGeom>
        </p:spPr>
      </p:pic>
      <p:sp>
        <p:nvSpPr>
          <p:cNvPr id="8" name="TextBox 7"/>
          <p:cNvSpPr txBox="1"/>
          <p:nvPr/>
        </p:nvSpPr>
        <p:spPr>
          <a:xfrm>
            <a:off x="1029740" y="2776690"/>
            <a:ext cx="1701107" cy="369332"/>
          </a:xfrm>
          <a:prstGeom prst="rect">
            <a:avLst/>
          </a:prstGeom>
          <a:noFill/>
        </p:spPr>
        <p:txBody>
          <a:bodyPr wrap="none" rtlCol="0">
            <a:spAutoFit/>
          </a:bodyPr>
          <a:lstStyle/>
          <a:p>
            <a:r>
              <a:rPr lang="en-US" dirty="0" err="1" smtClean="0"/>
              <a:t>Nên</a:t>
            </a:r>
            <a:r>
              <a:rPr lang="en-US" dirty="0" smtClean="0"/>
              <a:t> </a:t>
            </a:r>
            <a:r>
              <a:rPr lang="en-US" dirty="0" err="1" smtClean="0"/>
              <a:t>viết</a:t>
            </a:r>
            <a:r>
              <a:rPr lang="en-US" dirty="0" smtClean="0"/>
              <a:t> </a:t>
            </a:r>
            <a:r>
              <a:rPr lang="en-US" dirty="0" err="1" smtClean="0"/>
              <a:t>như</a:t>
            </a:r>
            <a:r>
              <a:rPr lang="en-US" dirty="0" smtClean="0"/>
              <a:t> </a:t>
            </a:r>
            <a:r>
              <a:rPr lang="en-US" dirty="0" err="1" smtClean="0"/>
              <a:t>sau</a:t>
            </a:r>
            <a:r>
              <a:rPr lang="en-US" dirty="0" smtClean="0"/>
              <a:t>:</a:t>
            </a:r>
            <a:endParaRPr lang="en-US" dirty="0"/>
          </a:p>
        </p:txBody>
      </p:sp>
      <p:pic>
        <p:nvPicPr>
          <p:cNvPr id="9" name="Picture 8"/>
          <p:cNvPicPr>
            <a:picLocks noChangeAspect="1"/>
          </p:cNvPicPr>
          <p:nvPr/>
        </p:nvPicPr>
        <p:blipFill>
          <a:blip r:embed="rId4"/>
          <a:stretch>
            <a:fillRect/>
          </a:stretch>
        </p:blipFill>
        <p:spPr>
          <a:xfrm>
            <a:off x="1219200" y="3383860"/>
            <a:ext cx="2190750" cy="638175"/>
          </a:xfrm>
          <a:prstGeom prst="rect">
            <a:avLst/>
          </a:prstGeom>
        </p:spPr>
      </p:pic>
    </p:spTree>
    <p:extLst>
      <p:ext uri="{BB962C8B-B14F-4D97-AF65-F5344CB8AC3E}">
        <p14:creationId xmlns:p14="http://schemas.microsoft.com/office/powerpoint/2010/main" val="2920201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9</a:t>
            </a:fld>
            <a:endParaRPr lang="en-US"/>
          </a:p>
        </p:txBody>
      </p:sp>
      <p:sp>
        <p:nvSpPr>
          <p:cNvPr id="6" name="Content Placeholder 5"/>
          <p:cNvSpPr>
            <a:spLocks noGrp="1"/>
          </p:cNvSpPr>
          <p:nvPr>
            <p:ph sz="quarter" idx="1"/>
          </p:nvPr>
        </p:nvSpPr>
        <p:spPr/>
        <p:txBody>
          <a:bodyPr/>
          <a:lstStyle/>
          <a:p>
            <a:pPr marL="0" indent="0">
              <a:buNone/>
            </a:pPr>
            <a:r>
              <a:rPr lang="en-US" dirty="0" smtClean="0">
                <a:latin typeface="Times New Roman" pitchFamily="18" charset="0"/>
                <a:cs typeface="Times New Roman" pitchFamily="18" charset="0"/>
              </a:rPr>
              <a:t>1.4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293057910"/>
              </p:ext>
            </p:extLst>
          </p:nvPr>
        </p:nvGraphicFramePr>
        <p:xfrm>
          <a:off x="457201" y="2209800"/>
          <a:ext cx="8153399" cy="3667760"/>
        </p:xfrm>
        <a:graphic>
          <a:graphicData uri="http://schemas.openxmlformats.org/drawingml/2006/table">
            <a:tbl>
              <a:tblPr firstRow="1" bandRow="1">
                <a:tableStyleId>{5C22544A-7EE6-4342-B048-85BDC9FD1C3A}</a:tableStyleId>
              </a:tblPr>
              <a:tblGrid>
                <a:gridCol w="1828799"/>
                <a:gridCol w="3886200"/>
                <a:gridCol w="2438400"/>
              </a:tblGrid>
              <a:tr h="828040">
                <a:tc>
                  <a:txBody>
                    <a:bodyPr/>
                    <a:lstStyle/>
                    <a:p>
                      <a:r>
                        <a:rPr lang="en-US" dirty="0" err="1" smtClean="0"/>
                        <a:t>Tiền</a:t>
                      </a:r>
                      <a:r>
                        <a:rPr lang="en-US" baseline="0" dirty="0" smtClean="0"/>
                        <a:t> </a:t>
                      </a:r>
                      <a:r>
                        <a:rPr lang="en-US" baseline="0" dirty="0" err="1" smtClean="0"/>
                        <a:t>tố</a:t>
                      </a:r>
                      <a:endParaRPr lang="en-US" dirty="0"/>
                    </a:p>
                  </a:txBody>
                  <a:tcPr/>
                </a:tc>
                <a:tc>
                  <a:txBody>
                    <a:bodyPr/>
                    <a:lstStyle/>
                    <a:p>
                      <a:r>
                        <a:rPr lang="en-US" dirty="0" err="1" smtClean="0"/>
                        <a:t>Quy</a:t>
                      </a:r>
                      <a:r>
                        <a:rPr lang="en-US" baseline="0" dirty="0" smtClean="0"/>
                        <a:t> </a:t>
                      </a:r>
                      <a:r>
                        <a:rPr lang="en-US" baseline="0" dirty="0" err="1" smtClean="0"/>
                        <a:t>tắt</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tr>
              <a:tr h="370840">
                <a:tc>
                  <a:txBody>
                    <a:bodyPr/>
                    <a:lstStyle/>
                    <a:p>
                      <a:r>
                        <a:rPr lang="en-US" dirty="0" err="1" smtClean="0"/>
                        <a:t>Từ</a:t>
                      </a:r>
                      <a:r>
                        <a:rPr lang="en-US" dirty="0" smtClean="0"/>
                        <a:t> </a:t>
                      </a:r>
                      <a:r>
                        <a:rPr lang="en-US" dirty="0" err="1" smtClean="0"/>
                        <a:t>khóa</a:t>
                      </a:r>
                      <a:r>
                        <a:rPr lang="en-US" dirty="0" smtClean="0"/>
                        <a:t> “set/get”</a:t>
                      </a:r>
                      <a:endParaRPr lang="en-US" dirty="0"/>
                    </a:p>
                  </a:txBody>
                  <a:tcPr/>
                </a:tc>
                <a:tc>
                  <a:txBody>
                    <a:bodyPr/>
                    <a:lstStyle/>
                    <a:p>
                      <a:r>
                        <a:rPr lang="vi-VN" dirty="0" smtClean="0"/>
                        <a:t>phải được đặt trong các phương thức truy cập trực tiếp đến thuộc tính</a:t>
                      </a:r>
                      <a:endParaRPr lang="en-US" dirty="0"/>
                    </a:p>
                  </a:txBody>
                  <a:tcPr/>
                </a:tc>
                <a:tc>
                  <a:txBody>
                    <a:bodyPr/>
                    <a:lstStyle/>
                    <a:p>
                      <a:r>
                        <a:rPr lang="en-US" dirty="0" err="1" smtClean="0"/>
                        <a:t>getName</a:t>
                      </a:r>
                      <a:r>
                        <a:rPr lang="en-US" dirty="0" smtClean="0"/>
                        <a:t>(), </a:t>
                      </a:r>
                      <a:r>
                        <a:rPr lang="en-US" dirty="0" err="1" smtClean="0"/>
                        <a:t>setSalary</a:t>
                      </a:r>
                      <a:r>
                        <a:rPr lang="en-US" dirty="0" smtClean="0"/>
                        <a:t>(</a:t>
                      </a:r>
                      <a:r>
                        <a:rPr lang="en-US" dirty="0" err="1" smtClean="0"/>
                        <a:t>int</a:t>
                      </a:r>
                      <a:r>
                        <a:rPr lang="en-US" dirty="0" smtClean="0"/>
                        <a:t>)…</a:t>
                      </a:r>
                      <a:endParaRPr lang="en-US" dirty="0"/>
                    </a:p>
                  </a:txBody>
                  <a:tcPr/>
                </a:tc>
              </a:tr>
              <a:tr h="370840">
                <a:tc>
                  <a:txBody>
                    <a:bodyPr/>
                    <a:lstStyle/>
                    <a:p>
                      <a:r>
                        <a:rPr lang="en-US" dirty="0" err="1" smtClean="0"/>
                        <a:t>Tiền</a:t>
                      </a:r>
                      <a:r>
                        <a:rPr lang="en-US" dirty="0" smtClean="0"/>
                        <a:t> </a:t>
                      </a:r>
                      <a:r>
                        <a:rPr lang="en-US" dirty="0" err="1" smtClean="0"/>
                        <a:t>tố</a:t>
                      </a:r>
                      <a:r>
                        <a:rPr lang="en-US" dirty="0" smtClean="0"/>
                        <a:t> “is”</a:t>
                      </a:r>
                      <a:endParaRPr lang="en-US" dirty="0"/>
                    </a:p>
                  </a:txBody>
                  <a:tcPr/>
                </a:tc>
                <a:tc>
                  <a:txBody>
                    <a:bodyPr/>
                    <a:lstStyle/>
                    <a:p>
                      <a:r>
                        <a:rPr lang="vi-VN" dirty="0" smtClean="0"/>
                        <a:t>được sử dụng trong các phương thức, hoặc Wilted Flowercác biến[/w] kiểu boolean</a:t>
                      </a:r>
                      <a:endParaRPr lang="en-US" dirty="0"/>
                    </a:p>
                  </a:txBody>
                  <a:tcPr/>
                </a:tc>
                <a:tc>
                  <a:txBody>
                    <a:bodyPr/>
                    <a:lstStyle/>
                    <a:p>
                      <a:r>
                        <a:rPr lang="en-US" dirty="0" smtClean="0"/>
                        <a:t> </a:t>
                      </a:r>
                      <a:r>
                        <a:rPr lang="en-US" dirty="0" err="1" smtClean="0"/>
                        <a:t>isEmpty</a:t>
                      </a:r>
                      <a:r>
                        <a:rPr lang="en-US" dirty="0" smtClean="0"/>
                        <a:t>, </a:t>
                      </a:r>
                      <a:r>
                        <a:rPr lang="en-US" dirty="0" err="1" smtClean="0"/>
                        <a:t>isOpen</a:t>
                      </a:r>
                      <a:r>
                        <a:rPr lang="en-US" dirty="0" smtClean="0"/>
                        <a:t>…</a:t>
                      </a:r>
                      <a:endParaRPr lang="en-US" dirty="0"/>
                    </a:p>
                  </a:txBody>
                  <a:tcPr/>
                </a:tc>
              </a:tr>
              <a:tr h="370840">
                <a:tc>
                  <a:txBody>
                    <a:bodyPr/>
                    <a:lstStyle/>
                    <a:p>
                      <a:r>
                        <a:rPr lang="en-US" dirty="0" err="1" smtClean="0"/>
                        <a:t>Tiền</a:t>
                      </a:r>
                      <a:r>
                        <a:rPr lang="en-US" dirty="0" smtClean="0"/>
                        <a:t> </a:t>
                      </a:r>
                      <a:r>
                        <a:rPr lang="en-US" dirty="0" err="1" smtClean="0"/>
                        <a:t>tố</a:t>
                      </a:r>
                      <a:r>
                        <a:rPr lang="en-US" dirty="0" smtClean="0"/>
                        <a:t> “compute”</a:t>
                      </a:r>
                      <a:endParaRPr lang="en-US" dirty="0"/>
                    </a:p>
                  </a:txBody>
                  <a:tcPr/>
                </a:tc>
                <a:tc>
                  <a:txBody>
                    <a:bodyPr/>
                    <a:lstStyle/>
                    <a:p>
                      <a:r>
                        <a:rPr lang="vi-VN" dirty="0" smtClean="0"/>
                        <a:t>có thể được sử dụng cho các phương thức tính toán</a:t>
                      </a:r>
                      <a:endParaRPr lang="en-US" dirty="0"/>
                    </a:p>
                  </a:txBody>
                  <a:tcPr/>
                </a:tc>
                <a:tc>
                  <a:txBody>
                    <a:bodyPr/>
                    <a:lstStyle/>
                    <a:p>
                      <a:r>
                        <a:rPr lang="en-US" dirty="0" err="1" smtClean="0"/>
                        <a:t>valueSet.computeAverage</a:t>
                      </a:r>
                      <a:r>
                        <a:rPr lang="en-US" dirty="0" smtClean="0"/>
                        <a:t>(); </a:t>
                      </a:r>
                      <a:r>
                        <a:rPr lang="en-US" dirty="0" err="1" smtClean="0"/>
                        <a:t>matrix.computeInverse</a:t>
                      </a:r>
                      <a:r>
                        <a:rPr lang="en-US" dirty="0" smtClean="0"/>
                        <a:t>();</a:t>
                      </a:r>
                      <a:endParaRPr lang="en-US" dirty="0"/>
                    </a:p>
                  </a:txBody>
                  <a:tcPr/>
                </a:tc>
              </a:tr>
              <a:tr h="370840">
                <a:tc>
                  <a:txBody>
                    <a:bodyPr/>
                    <a:lstStyle/>
                    <a:p>
                      <a:r>
                        <a:rPr lang="en-US" dirty="0" smtClean="0"/>
                        <a:t>B</a:t>
                      </a:r>
                      <a:r>
                        <a:rPr lang="vi-VN" dirty="0" smtClean="0"/>
                        <a:t>iến chỉ số lượng</a:t>
                      </a:r>
                      <a:endParaRPr lang="en-US" dirty="0"/>
                    </a:p>
                  </a:txBody>
                  <a:tcPr/>
                </a:tc>
                <a:tc>
                  <a:txBody>
                    <a:bodyPr/>
                    <a:lstStyle/>
                    <a:p>
                      <a:r>
                        <a:rPr lang="vi-VN" dirty="0" smtClean="0"/>
                        <a:t>đối tượng nên có tiền tố “n”</a:t>
                      </a:r>
                      <a:endParaRPr lang="en-US" dirty="0"/>
                    </a:p>
                  </a:txBody>
                  <a:tcPr/>
                </a:tc>
                <a:tc>
                  <a:txBody>
                    <a:bodyPr/>
                    <a:lstStyle/>
                    <a:p>
                      <a:r>
                        <a:rPr lang="en-US" dirty="0" err="1" smtClean="0"/>
                        <a:t>nPoints</a:t>
                      </a:r>
                      <a:r>
                        <a:rPr lang="en-US" dirty="0" smtClean="0"/>
                        <a:t>, </a:t>
                      </a:r>
                      <a:r>
                        <a:rPr lang="en-US" dirty="0" err="1" smtClean="0"/>
                        <a:t>nLines</a:t>
                      </a:r>
                      <a:r>
                        <a:rPr lang="en-US" dirty="0" smtClean="0"/>
                        <a:t>…</a:t>
                      </a:r>
                      <a:endParaRPr lang="en-US" dirty="0"/>
                    </a:p>
                  </a:txBody>
                  <a:tcPr/>
                </a:tc>
              </a:tr>
            </a:tbl>
          </a:graphicData>
        </a:graphic>
      </p:graphicFrame>
    </p:spTree>
    <p:extLst>
      <p:ext uri="{BB962C8B-B14F-4D97-AF65-F5344CB8AC3E}">
        <p14:creationId xmlns:p14="http://schemas.microsoft.com/office/powerpoint/2010/main" val="1063123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540</TotalTime>
  <Words>2066</Words>
  <Application>Microsoft Office PowerPoint</Application>
  <PresentationFormat>On-screen Show (4:3)</PresentationFormat>
  <Paragraphs>427</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Franklin Gothic Book</vt:lpstr>
      <vt:lpstr>Perpetua</vt:lpstr>
      <vt:lpstr>Times New Roman</vt:lpstr>
      <vt:lpstr>Wingdings 2</vt:lpstr>
      <vt:lpstr>Equity</vt:lpstr>
      <vt:lpstr>Programming style</vt:lpstr>
      <vt:lpstr>Nội Dung</vt:lpstr>
      <vt:lpstr>1. Quy tắc đặt tên trong project</vt:lpstr>
      <vt:lpstr>1. Quy tắc đặt tên trong project</vt:lpstr>
      <vt:lpstr>1. Quy tắc đặt tên trong project</vt:lpstr>
      <vt:lpstr>1. Quy tắc đặt tên trong project</vt:lpstr>
      <vt:lpstr>1. Quy tắc đặt tên trong project</vt:lpstr>
      <vt:lpstr>PowerPoint Presentation</vt:lpstr>
      <vt:lpstr>1. Quy tắc đặt tên trong project</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4. Tối ưu hóa code</vt:lpstr>
      <vt:lpstr>4. Tối ưu hóa code</vt:lpstr>
      <vt:lpstr>4. Tối ưu hóa code</vt:lpstr>
      <vt:lpstr>5. Chú thích trong code</vt:lpstr>
      <vt:lpstr>5. Chú thích trong code</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style</dc:title>
  <dc:creator>hv</dc:creator>
  <cp:lastModifiedBy>Microsoft</cp:lastModifiedBy>
  <cp:revision>43</cp:revision>
  <dcterms:created xsi:type="dcterms:W3CDTF">2016-07-22T06:33:22Z</dcterms:created>
  <dcterms:modified xsi:type="dcterms:W3CDTF">2016-07-23T09:20:12Z</dcterms:modified>
</cp:coreProperties>
</file>