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1" autoAdjust="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E2A98-FA43-47BB-AAEE-490EEBB54A5F}" type="datetimeFigureOut">
              <a:rPr lang="en-US" smtClean="0"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7893-8D9D-49C1-876A-8BE09BFA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13B9-409A-434D-B136-206CDBDEDECA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6C97-A5C1-4E03-B7E8-F1A4467B70FF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1397-EF20-40F4-A5B5-1BA093A9DA7E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4AF-CF0F-4C12-B9A4-3069489A3C1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16F3-FE17-4C77-A686-0BDB5E916E02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4122-7B2A-4311-9630-13984173ADFB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32D8-B859-4F19-A44B-D5731B4C99ED}" type="datetime1">
              <a:rPr lang="en-US" smtClean="0"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A752-E782-4967-9E19-9180F065DB66}" type="datetime1">
              <a:rPr lang="en-US" smtClean="0"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3B47-0E88-4A3D-8CF5-254DE24465EE}" type="datetime1">
              <a:rPr lang="en-US" smtClean="0"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AF24-D543-40A0-9DC7-F3C9B63C3E1E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F0A-E223-4C41-8FE6-50E18D6C4088}" type="datetime1">
              <a:rPr lang="en-US" smtClean="0"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F032BB-3FD0-4B5D-95B8-187CC47B8E3A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44F5A24-3C4E-402D-A6BD-8B9CF0D08E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regex/pattern.html" TargetMode="External"/><Relationship Id="rId2" Type="http://schemas.openxmlformats.org/officeDocument/2006/relationships/hyperlink" Target="http://stackoverflow.com/questions/4450045/difference-between-matches-and-find-in-java-reg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java/java_regular_expression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Sự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khác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nhau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giữa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 </a:t>
            </a:r>
            <a:b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Ả"/>
              </a:rPr>
            </a:b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method matches()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và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AẢ"/>
              </a:rPr>
              <a:t> find()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AẢ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Ả"/>
              </a:rPr>
              <a:t>Thực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Ả"/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Ả"/>
              </a:rPr>
              <a:t>hiện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Ả"/>
            </a:endParaRPr>
          </a:p>
          <a:p>
            <a:r>
              <a:rPr lang="en-US" b="1" dirty="0" err="1" smtClean="0">
                <a:solidFill>
                  <a:srgbClr val="002060"/>
                </a:solidFill>
                <a:latin typeface="AẢ"/>
              </a:rPr>
              <a:t>Lê</a:t>
            </a:r>
            <a:r>
              <a:rPr lang="en-US" b="1" dirty="0" smtClean="0">
                <a:solidFill>
                  <a:srgbClr val="002060"/>
                </a:solidFill>
                <a:latin typeface="AẢ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AẢ"/>
              </a:rPr>
              <a:t>Phương</a:t>
            </a:r>
            <a:r>
              <a:rPr lang="en-US" b="1" dirty="0" smtClean="0">
                <a:solidFill>
                  <a:srgbClr val="002060"/>
                </a:solidFill>
                <a:latin typeface="AẢ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AẢ"/>
              </a:rPr>
              <a:t>Thanh</a:t>
            </a:r>
            <a:endParaRPr lang="en-US" b="1" dirty="0">
              <a:solidFill>
                <a:srgbClr val="002060"/>
              </a:solidFill>
              <a:latin typeface="AẢ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03073"/>
            <a:ext cx="47625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21" y="5245697"/>
            <a:ext cx="552450" cy="5853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94" y="5945792"/>
            <a:ext cx="552450" cy="5853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5818004"/>
            <a:ext cx="552450" cy="5853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D852-6685-4367-9058-3F279E340CD7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Ả"/>
              </a:rPr>
              <a:t>Nội</a:t>
            </a:r>
            <a:r>
              <a:rPr lang="en-US" dirty="0" smtClean="0">
                <a:latin typeface="AẢ"/>
              </a:rPr>
              <a:t> Dung</a:t>
            </a:r>
            <a:endParaRPr lang="en-US" dirty="0">
              <a:latin typeface="AẢ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876800"/>
          </a:xfrm>
        </p:spPr>
        <p:txBody>
          <a:bodyPr/>
          <a:lstStyle/>
          <a:p>
            <a:r>
              <a:rPr lang="en-US" dirty="0" smtClean="0">
                <a:latin typeface="AẢ"/>
              </a:rPr>
              <a:t>I. </a:t>
            </a:r>
            <a:r>
              <a:rPr lang="en-US" dirty="0" err="1" smtClean="0">
                <a:latin typeface="AẢ"/>
              </a:rPr>
              <a:t>Định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nghĩa</a:t>
            </a:r>
            <a:endParaRPr lang="en-US" dirty="0" smtClean="0">
              <a:latin typeface="AẢ"/>
            </a:endParaRPr>
          </a:p>
          <a:p>
            <a:r>
              <a:rPr lang="en-US" dirty="0" smtClean="0">
                <a:latin typeface="AẢ"/>
              </a:rPr>
              <a:t>II. </a:t>
            </a:r>
            <a:r>
              <a:rPr lang="vi-VN" dirty="0" smtClean="0">
                <a:latin typeface="AẢ"/>
              </a:rPr>
              <a:t>Khả </a:t>
            </a:r>
            <a:r>
              <a:rPr lang="vi-VN" dirty="0">
                <a:latin typeface="AẢ"/>
              </a:rPr>
              <a:t>năng so sánh đối </a:t>
            </a:r>
            <a:r>
              <a:rPr lang="vi-VN" dirty="0" smtClean="0">
                <a:latin typeface="AẢ"/>
              </a:rPr>
              <a:t>tượng</a:t>
            </a:r>
            <a:endParaRPr lang="en-US" dirty="0" smtClean="0">
              <a:latin typeface="AẢ"/>
            </a:endParaRPr>
          </a:p>
          <a:p>
            <a:r>
              <a:rPr lang="en-US" dirty="0" smtClean="0">
                <a:latin typeface="AẢ"/>
              </a:rPr>
              <a:t>III. </a:t>
            </a:r>
            <a:r>
              <a:rPr lang="en-US" dirty="0" err="1" smtClean="0">
                <a:latin typeface="AẢ"/>
              </a:rPr>
              <a:t>Cách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xử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lý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đối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tượng</a:t>
            </a:r>
            <a:endParaRPr lang="en-US" dirty="0" smtClean="0">
              <a:latin typeface="AẢ"/>
            </a:endParaRPr>
          </a:p>
          <a:p>
            <a:pPr marL="0" indent="0">
              <a:buNone/>
            </a:pPr>
            <a:endParaRPr lang="en-US" dirty="0">
              <a:latin typeface="AẢ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4AF-CF0F-4C12-B9A4-3069489A3C1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223024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5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Ả"/>
              </a:rPr>
              <a:t>I. </a:t>
            </a:r>
            <a:r>
              <a:rPr lang="en-US" dirty="0" err="1" smtClean="0">
                <a:latin typeface="AẢ"/>
              </a:rPr>
              <a:t>Định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Nghĩa</a:t>
            </a:r>
            <a:endParaRPr lang="en-US" dirty="0">
              <a:latin typeface="AẢ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4AF-CF0F-4C12-B9A4-3069489A3C1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56021"/>
              </p:ext>
            </p:extLst>
          </p:nvPr>
        </p:nvGraphicFramePr>
        <p:xfrm>
          <a:off x="838200" y="1397001"/>
          <a:ext cx="6858000" cy="4241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5661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find()</a:t>
                      </a:r>
                      <a:endParaRPr lang="en-US" dirty="0"/>
                    </a:p>
                  </a:txBody>
                  <a:tcPr/>
                </a:tc>
              </a:tr>
              <a:tr h="56616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So </a:t>
                      </a:r>
                      <a:r>
                        <a:rPr lang="en-US" dirty="0" err="1" smtClean="0"/>
                        <a:t>sánh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mẫu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77211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False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tìm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chuỗi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61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Nằm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Pattern.class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Nằm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Matchs.class</a:t>
                      </a:r>
                      <a:endParaRPr lang="en-US" dirty="0"/>
                    </a:p>
                  </a:txBody>
                  <a:tcPr/>
                </a:tc>
              </a:tr>
              <a:tr h="7796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Tìm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kiếm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toàn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bộ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chuỗi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thậm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chí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nếu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nó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tìm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thấy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những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gì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nó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tìm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kiếm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ẽ dừng lại khi nó tìm thấy những gì nó đang tìm kiếm.</a:t>
                      </a:r>
                      <a:endParaRPr lang="en-US" dirty="0"/>
                    </a:p>
                  </a:txBody>
                  <a:tcPr/>
                </a:tc>
              </a:tr>
              <a:tr h="651702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matches()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find()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Ả"/>
              </a:rPr>
              <a:t>I. </a:t>
            </a:r>
            <a:r>
              <a:rPr lang="en-US" dirty="0" err="1" smtClean="0">
                <a:latin typeface="AẢ"/>
              </a:rPr>
              <a:t>Định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Nghĩa</a:t>
            </a:r>
            <a:endParaRPr lang="en-US" dirty="0">
              <a:latin typeface="AẢ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4AF-CF0F-4C12-B9A4-3069489A3C1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17153"/>
              </p:ext>
            </p:extLst>
          </p:nvPr>
        </p:nvGraphicFramePr>
        <p:xfrm>
          <a:off x="609600" y="1397001"/>
          <a:ext cx="7772400" cy="3868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57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find()</a:t>
                      </a:r>
                      <a:endParaRPr lang="en-US" dirty="0"/>
                    </a:p>
                  </a:txBody>
                  <a:tcPr/>
                </a:tc>
              </a:tr>
              <a:tr h="42913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thức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7406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3629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3581400" cy="183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Ả"/>
              </a:rPr>
              <a:t>II. </a:t>
            </a:r>
            <a:r>
              <a:rPr lang="en-US" dirty="0" err="1" smtClean="0">
                <a:latin typeface="AẢ"/>
              </a:rPr>
              <a:t>Khả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năng</a:t>
            </a:r>
            <a:r>
              <a:rPr lang="en-US" dirty="0" smtClean="0">
                <a:latin typeface="AẢ"/>
              </a:rPr>
              <a:t> so </a:t>
            </a:r>
            <a:r>
              <a:rPr lang="en-US" dirty="0" err="1" smtClean="0">
                <a:latin typeface="AẢ"/>
              </a:rPr>
              <a:t>sánh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đối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tượng</a:t>
            </a:r>
            <a:endParaRPr lang="en-US" dirty="0">
              <a:latin typeface="AẢ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4AF-CF0F-4C12-B9A4-3069489A3C1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81929"/>
              </p:ext>
            </p:extLst>
          </p:nvPr>
        </p:nvGraphicFramePr>
        <p:xfrm>
          <a:off x="685800" y="1371600"/>
          <a:ext cx="7772400" cy="490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038600"/>
              </a:tblGrid>
              <a:tr h="292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find()</a:t>
                      </a:r>
                      <a:endParaRPr lang="en-US" dirty="0"/>
                    </a:p>
                  </a:txBody>
                  <a:tcPr/>
                </a:tc>
              </a:tr>
              <a:tr h="1615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dirty="0" smtClean="0"/>
                        <a:t>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dòng</a:t>
                      </a:r>
                      <a:r>
                        <a:rPr lang="en-US" sz="1600" baseline="0" dirty="0" smtClean="0"/>
                        <a:t> in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đầu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tiên</a:t>
                      </a:r>
                      <a:r>
                        <a:rPr lang="en-US" sz="1600" baseline="0" dirty="0" smtClean="0"/>
                        <a:t>, method </a:t>
                      </a:r>
                      <a:r>
                        <a:rPr lang="en-US" sz="1600" baseline="0" dirty="0" err="1" smtClean="0"/>
                        <a:t>maches</a:t>
                      </a:r>
                      <a:r>
                        <a:rPr lang="en-US" sz="1600" baseline="0" dirty="0" smtClean="0"/>
                        <a:t>()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false 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600" baseline="0" dirty="0" smtClean="0"/>
                        <a:t>Ở </a:t>
                      </a:r>
                      <a:r>
                        <a:rPr lang="en-US" sz="1600" baseline="0" dirty="0" err="1" smtClean="0"/>
                        <a:t>dòng</a:t>
                      </a:r>
                      <a:r>
                        <a:rPr lang="en-US" sz="1600" baseline="0" dirty="0" smtClean="0"/>
                        <a:t> in </a:t>
                      </a:r>
                      <a:r>
                        <a:rPr lang="en-US" sz="1600" baseline="0" dirty="0" err="1" smtClean="0"/>
                        <a:t>thứ</a:t>
                      </a:r>
                      <a:r>
                        <a:rPr lang="en-US" sz="1600" baseline="0" dirty="0" smtClean="0"/>
                        <a:t> 2,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kết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quả</a:t>
                      </a:r>
                      <a:r>
                        <a:rPr lang="en-US" sz="1600" baseline="0" dirty="0" smtClean="0"/>
                        <a:t> true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 smtClean="0"/>
                        <a:t>Ở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dòng</a:t>
                      </a:r>
                      <a:r>
                        <a:rPr lang="en-US" sz="1600" baseline="0" dirty="0" smtClean="0"/>
                        <a:t> in </a:t>
                      </a:r>
                      <a:r>
                        <a:rPr lang="en-US" sz="1600" baseline="0" dirty="0" err="1" smtClean="0"/>
                        <a:t>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đầu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tiên</a:t>
                      </a:r>
                      <a:r>
                        <a:rPr lang="en-US" sz="1600" baseline="0" dirty="0" smtClean="0"/>
                        <a:t>, method find()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trị</a:t>
                      </a:r>
                      <a:r>
                        <a:rPr lang="en-US" sz="1600" baseline="0" dirty="0" smtClean="0"/>
                        <a:t> true. Ta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, 123 </a:t>
                      </a:r>
                      <a:r>
                        <a:rPr lang="en-US" sz="1600" baseline="0" dirty="0" err="1" smtClean="0"/>
                        <a:t>là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chuổi</a:t>
                      </a:r>
                      <a:r>
                        <a:rPr lang="en-US" sz="1600" baseline="0" dirty="0" smtClean="0"/>
                        <a:t> con </a:t>
                      </a:r>
                      <a:r>
                        <a:rPr lang="en-US" sz="1600" baseline="0" dirty="0" err="1" smtClean="0"/>
                        <a:t>của</a:t>
                      </a:r>
                      <a:r>
                        <a:rPr lang="en-US" sz="1600" baseline="0" dirty="0" smtClean="0"/>
                        <a:t> a123b, do </a:t>
                      </a:r>
                      <a:r>
                        <a:rPr lang="en-US" sz="1600" baseline="0" dirty="0" err="1" smtClean="0"/>
                        <a:t>dó</a:t>
                      </a:r>
                      <a:r>
                        <a:rPr lang="en-US" sz="1600" baseline="0" dirty="0" smtClean="0"/>
                        <a:t> output </a:t>
                      </a:r>
                      <a:r>
                        <a:rPr lang="en-US" sz="1600" baseline="0" dirty="0" err="1" smtClean="0"/>
                        <a:t>là</a:t>
                      </a:r>
                      <a:r>
                        <a:rPr lang="en-US" sz="1600" baseline="0" dirty="0" smtClean="0"/>
                        <a:t> true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aseline="0" dirty="0" smtClean="0"/>
                        <a:t>Ở </a:t>
                      </a:r>
                      <a:r>
                        <a:rPr lang="en-US" sz="1600" baseline="0" dirty="0" err="1" smtClean="0"/>
                        <a:t>dòng</a:t>
                      </a:r>
                      <a:r>
                        <a:rPr lang="en-US" sz="1600" baseline="0" dirty="0" smtClean="0"/>
                        <a:t> in </a:t>
                      </a:r>
                      <a:r>
                        <a:rPr lang="en-US" sz="1600" baseline="0" dirty="0" err="1" smtClean="0"/>
                        <a:t>thứ</a:t>
                      </a:r>
                      <a:r>
                        <a:rPr lang="en-US" sz="1600" baseline="0" dirty="0" smtClean="0"/>
                        <a:t> 2, </a:t>
                      </a:r>
                      <a:r>
                        <a:rPr lang="en-US" sz="1600" baseline="0" dirty="0" err="1" smtClean="0"/>
                        <a:t>trả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về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kết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quả</a:t>
                      </a:r>
                      <a:r>
                        <a:rPr lang="en-US" sz="1600" baseline="0" dirty="0" smtClean="0"/>
                        <a:t> true </a:t>
                      </a:r>
                      <a:endParaRPr lang="en-US" sz="1600" dirty="0"/>
                    </a:p>
                  </a:txBody>
                  <a:tcPr/>
                </a:tc>
              </a:tr>
              <a:tr h="1398474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toàn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bộ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input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regexr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err="1" smtClean="0"/>
                        <a:t>một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phần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input </a:t>
                      </a:r>
                      <a:r>
                        <a:rPr lang="en-US" baseline="0" dirty="0" err="1" smtClean="0"/>
                        <a:t>giống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regexr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quả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5"/>
          <a:stretch/>
        </p:blipFill>
        <p:spPr bwMode="auto">
          <a:xfrm>
            <a:off x="838198" y="2050473"/>
            <a:ext cx="348006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5" y="3429000"/>
            <a:ext cx="7143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3462337" cy="110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38525"/>
            <a:ext cx="5238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8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Ả"/>
              </a:rPr>
              <a:t>III. </a:t>
            </a:r>
            <a:r>
              <a:rPr lang="en-US" dirty="0" err="1" smtClean="0">
                <a:latin typeface="AẢ"/>
              </a:rPr>
              <a:t>Cách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xử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lý</a:t>
            </a:r>
            <a:endParaRPr lang="en-US" dirty="0">
              <a:latin typeface="AẢ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4AF-CF0F-4C12-B9A4-3069489A3C1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153" y="1905000"/>
            <a:ext cx="63341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1809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05525" y="1447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 1:</a:t>
            </a:r>
            <a:endParaRPr lang="en-US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1614638" y="5029200"/>
            <a:ext cx="50911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3 13"/>
          <p:cNvSpPr/>
          <p:nvPr/>
        </p:nvSpPr>
        <p:spPr>
          <a:xfrm>
            <a:off x="4535055" y="3810000"/>
            <a:ext cx="3276600" cy="2057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57351"/>
              <a:gd name="adj6" fmla="val -25688"/>
              <a:gd name="adj7" fmla="val 51908"/>
              <a:gd name="adj8" fmla="val -56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find()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find()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method start()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2057400"/>
            <a:ext cx="50911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Ả"/>
              </a:rPr>
              <a:t>III. </a:t>
            </a:r>
            <a:r>
              <a:rPr lang="en-US" dirty="0" err="1" smtClean="0">
                <a:latin typeface="AẢ"/>
              </a:rPr>
              <a:t>Cách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xử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lý</a:t>
            </a:r>
            <a:endParaRPr lang="en-US" dirty="0">
              <a:latin typeface="AẢ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4AF-CF0F-4C12-B9A4-3069489A3C1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133600"/>
            <a:ext cx="699186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4419600"/>
            <a:ext cx="1876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05525" y="1447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 2:</a:t>
            </a:r>
            <a:endParaRPr lang="en-US" b="1" u="sng" dirty="0"/>
          </a:p>
        </p:txBody>
      </p:sp>
      <p:sp>
        <p:nvSpPr>
          <p:cNvPr id="12" name="Line Callout 3 11"/>
          <p:cNvSpPr/>
          <p:nvPr/>
        </p:nvSpPr>
        <p:spPr>
          <a:xfrm>
            <a:off x="4382655" y="3657600"/>
            <a:ext cx="3276600" cy="20574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71717"/>
              <a:gd name="adj6" fmla="val -35272"/>
              <a:gd name="adj7" fmla="val 76599"/>
              <a:gd name="adj8" fmla="val -70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 </a:t>
            </a:r>
            <a:r>
              <a:rPr lang="en-US" dirty="0" err="1" smtClean="0"/>
              <a:t>maches</a:t>
            </a:r>
            <a:r>
              <a:rPr lang="en-US" dirty="0" smtClean="0"/>
              <a:t>()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1388" y="5024582"/>
            <a:ext cx="50911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Ả"/>
              </a:rPr>
              <a:t>III. </a:t>
            </a:r>
            <a:r>
              <a:rPr lang="en-US" dirty="0" err="1">
                <a:latin typeface="AẢ"/>
              </a:rPr>
              <a:t>Cách</a:t>
            </a:r>
            <a:r>
              <a:rPr lang="en-US" dirty="0">
                <a:latin typeface="AẢ"/>
              </a:rPr>
              <a:t> </a:t>
            </a:r>
            <a:r>
              <a:rPr lang="en-US" dirty="0" err="1">
                <a:latin typeface="AẢ"/>
              </a:rPr>
              <a:t>xử</a:t>
            </a:r>
            <a:r>
              <a:rPr lang="en-US" dirty="0">
                <a:latin typeface="AẢ"/>
              </a:rPr>
              <a:t> </a:t>
            </a:r>
            <a:r>
              <a:rPr lang="en-US" dirty="0" err="1">
                <a:latin typeface="AẢ"/>
              </a:rPr>
              <a:t>lý</a:t>
            </a:r>
            <a:endParaRPr lang="en-US" dirty="0">
              <a:latin typeface="AẢ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AẢ"/>
              </a:rPr>
              <a:t> Do </a:t>
            </a:r>
            <a:r>
              <a:rPr lang="en-US" dirty="0" err="1" smtClean="0">
                <a:latin typeface="AẢ"/>
              </a:rPr>
              <a:t>đó</a:t>
            </a:r>
            <a:r>
              <a:rPr lang="en-US" dirty="0" smtClean="0">
                <a:latin typeface="AẢ"/>
              </a:rPr>
              <a:t>, </a:t>
            </a:r>
            <a:r>
              <a:rPr lang="en-US" dirty="0" err="1">
                <a:latin typeface="AẢ"/>
              </a:rPr>
              <a:t>c</a:t>
            </a:r>
            <a:r>
              <a:rPr lang="en-US" dirty="0" err="1" smtClean="0">
                <a:latin typeface="AẢ"/>
              </a:rPr>
              <a:t>ẩn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thận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khi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gọi</a:t>
            </a:r>
            <a:r>
              <a:rPr lang="en-US" dirty="0" smtClean="0">
                <a:latin typeface="AẢ"/>
              </a:rPr>
              <a:t> method find() </a:t>
            </a:r>
            <a:r>
              <a:rPr lang="en-US" dirty="0" err="1" smtClean="0">
                <a:latin typeface="AẢ"/>
              </a:rPr>
              <a:t>nhiều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lần</a:t>
            </a:r>
            <a:r>
              <a:rPr lang="en-US" dirty="0" smtClean="0">
                <a:latin typeface="AẢ"/>
              </a:rPr>
              <a:t>, </a:t>
            </a:r>
            <a:r>
              <a:rPr lang="en-US" dirty="0" err="1" smtClean="0">
                <a:latin typeface="AẢ"/>
              </a:rPr>
              <a:t>nếu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đối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tượng</a:t>
            </a:r>
            <a:r>
              <a:rPr lang="en-US" dirty="0" smtClean="0">
                <a:latin typeface="AẢ"/>
              </a:rPr>
              <a:t> matches </a:t>
            </a:r>
            <a:r>
              <a:rPr lang="en-US" dirty="0" err="1" smtClean="0">
                <a:latin typeface="AẢ"/>
              </a:rPr>
              <a:t>không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được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thiết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lập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lại</a:t>
            </a:r>
            <a:r>
              <a:rPr lang="en-US" dirty="0" smtClean="0">
                <a:latin typeface="AẢ"/>
              </a:rPr>
              <a:t>. </a:t>
            </a:r>
          </a:p>
          <a:p>
            <a:pPr marL="0" indent="0" algn="just">
              <a:buNone/>
            </a:pPr>
            <a:r>
              <a:rPr lang="en-US" dirty="0" smtClean="0">
                <a:latin typeface="AẢ"/>
              </a:rPr>
              <a:t>Matches </a:t>
            </a:r>
            <a:r>
              <a:rPr lang="en-US" dirty="0" err="1" smtClean="0">
                <a:latin typeface="AẢ"/>
              </a:rPr>
              <a:t>có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bộ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đệm</a:t>
            </a:r>
            <a:r>
              <a:rPr lang="en-US" dirty="0">
                <a:latin typeface="AẢ"/>
              </a:rPr>
              <a:t> </a:t>
            </a:r>
            <a:r>
              <a:rPr lang="en-US" dirty="0" smtClean="0">
                <a:latin typeface="AẢ"/>
              </a:rPr>
              <a:t>(buffer), </a:t>
            </a:r>
            <a:r>
              <a:rPr lang="en-US" dirty="0" err="1" smtClean="0">
                <a:latin typeface="AẢ"/>
              </a:rPr>
              <a:t>còn</a:t>
            </a:r>
            <a:r>
              <a:rPr lang="en-US" dirty="0" smtClean="0">
                <a:latin typeface="AẢ"/>
              </a:rPr>
              <a:t> find() </a:t>
            </a:r>
            <a:r>
              <a:rPr lang="en-US" dirty="0" err="1" smtClean="0">
                <a:latin typeface="AẢ"/>
              </a:rPr>
              <a:t>có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bộ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đệm</a:t>
            </a:r>
            <a:r>
              <a:rPr lang="en-US" dirty="0" smtClean="0">
                <a:latin typeface="AẢ"/>
              </a:rPr>
              <a:t> (buffer). </a:t>
            </a:r>
            <a:r>
              <a:rPr lang="en-US" dirty="0" err="1" smtClean="0">
                <a:latin typeface="AẢ"/>
              </a:rPr>
              <a:t>Nên</a:t>
            </a:r>
            <a:r>
              <a:rPr lang="en-US" dirty="0" smtClean="0">
                <a:latin typeface="AẢ"/>
              </a:rPr>
              <a:t> find </a:t>
            </a:r>
            <a:r>
              <a:rPr lang="en-US" dirty="0" err="1" smtClean="0">
                <a:latin typeface="AẢ"/>
              </a:rPr>
              <a:t>trả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về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giá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trị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bloolean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và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chỉ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số</a:t>
            </a:r>
            <a:r>
              <a:rPr lang="en-US" dirty="0">
                <a:latin typeface="AẢ"/>
              </a:rPr>
              <a:t> </a:t>
            </a:r>
            <a:r>
              <a:rPr lang="en-US" dirty="0" smtClean="0">
                <a:latin typeface="AẢ"/>
              </a:rPr>
              <a:t>(index) </a:t>
            </a:r>
            <a:r>
              <a:rPr lang="en-US" dirty="0" err="1" smtClean="0">
                <a:latin typeface="AẢ"/>
              </a:rPr>
              <a:t>tương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ứng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với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kết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quả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tìm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được</a:t>
            </a:r>
            <a:endParaRPr lang="en-US" dirty="0" smtClean="0">
              <a:latin typeface="AẢ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4AF-CF0F-4C12-B9A4-3069489A3C1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Ả"/>
              </a:rPr>
              <a:t>Tài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liệu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tham</a:t>
            </a:r>
            <a:r>
              <a:rPr lang="en-US" dirty="0" smtClean="0">
                <a:latin typeface="AẢ"/>
              </a:rPr>
              <a:t> </a:t>
            </a:r>
            <a:r>
              <a:rPr lang="en-US" dirty="0" err="1" smtClean="0">
                <a:latin typeface="AẢ"/>
              </a:rPr>
              <a:t>khảo</a:t>
            </a:r>
            <a:endParaRPr lang="en-US" dirty="0">
              <a:latin typeface="AẢ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Ả"/>
                <a:hlinkClick r:id="rId2"/>
              </a:rPr>
              <a:t>http://</a:t>
            </a:r>
            <a:r>
              <a:rPr lang="en-US" dirty="0" smtClean="0">
                <a:latin typeface="AẢ"/>
                <a:hlinkClick r:id="rId2"/>
              </a:rPr>
              <a:t>stackoverflow.com/questions/4450045/difference-between-matches-and-find-in-java-regex</a:t>
            </a:r>
            <a:endParaRPr lang="en-US" dirty="0" smtClean="0">
              <a:latin typeface="AẢ"/>
            </a:endParaRPr>
          </a:p>
          <a:p>
            <a:r>
              <a:rPr lang="en-US" dirty="0">
                <a:latin typeface="AẢ"/>
                <a:hlinkClick r:id="rId3"/>
              </a:rPr>
              <a:t>https://</a:t>
            </a:r>
            <a:r>
              <a:rPr lang="en-US" dirty="0" smtClean="0">
                <a:latin typeface="AẢ"/>
                <a:hlinkClick r:id="rId3"/>
              </a:rPr>
              <a:t>docs.oracle.com/javase/tutorial/essential/regex/pattern.html</a:t>
            </a:r>
            <a:endParaRPr lang="en-US" dirty="0" smtClean="0">
              <a:latin typeface="AẢ"/>
            </a:endParaRPr>
          </a:p>
          <a:p>
            <a:r>
              <a:rPr lang="en-US" dirty="0">
                <a:latin typeface="AẢ"/>
                <a:hlinkClick r:id="rId4"/>
              </a:rPr>
              <a:t>http://</a:t>
            </a:r>
            <a:r>
              <a:rPr lang="en-US" dirty="0" smtClean="0">
                <a:latin typeface="AẢ"/>
                <a:hlinkClick r:id="rId4"/>
              </a:rPr>
              <a:t>www.tutorialspoint.com/java/java_regular_expressions.htm</a:t>
            </a:r>
            <a:endParaRPr lang="en-US" dirty="0" smtClean="0">
              <a:latin typeface="AẢ"/>
            </a:endParaRPr>
          </a:p>
          <a:p>
            <a:endParaRPr lang="en-US" dirty="0">
              <a:latin typeface="AẢ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C4AF-CF0F-4C12-B9A4-3069489A3C19}" type="datetime1">
              <a:rPr lang="en-US" smtClean="0"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SE8 Fundamentals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5A24-3C4E-402D-A6BD-8B9CF0D08E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</TotalTime>
  <Words>431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Sự khác nhau giữa  method matches() và find()</vt:lpstr>
      <vt:lpstr>Nội Dung</vt:lpstr>
      <vt:lpstr>I. Định Nghĩa</vt:lpstr>
      <vt:lpstr>I. Định Nghĩa</vt:lpstr>
      <vt:lpstr>II. Khả năng so sánh đối tượng</vt:lpstr>
      <vt:lpstr>III. Cách xử lý</vt:lpstr>
      <vt:lpstr>III. Cách xử lý</vt:lpstr>
      <vt:lpstr>III. Cách xử lý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Sự khác nhau giữa  method matches() và find()</dc:title>
  <dc:creator>hv</dc:creator>
  <cp:lastModifiedBy>hv</cp:lastModifiedBy>
  <cp:revision>13</cp:revision>
  <dcterms:created xsi:type="dcterms:W3CDTF">2016-08-03T07:47:35Z</dcterms:created>
  <dcterms:modified xsi:type="dcterms:W3CDTF">2016-08-03T10:04:42Z</dcterms:modified>
</cp:coreProperties>
</file>