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handoutMasterIdLst>
    <p:handoutMasterId r:id="rId27"/>
  </p:handoutMasterIdLst>
  <p:sldIdLst>
    <p:sldId id="256" r:id="rId3"/>
    <p:sldId id="257" r:id="rId4"/>
    <p:sldId id="258" r:id="rId5"/>
    <p:sldId id="259" r:id="rId6"/>
    <p:sldId id="260" r:id="rId7"/>
    <p:sldId id="266" r:id="rId8"/>
    <p:sldId id="262" r:id="rId9"/>
    <p:sldId id="264" r:id="rId10"/>
    <p:sldId id="263" r:id="rId11"/>
    <p:sldId id="265" r:id="rId12"/>
    <p:sldId id="267" r:id="rId13"/>
    <p:sldId id="269" r:id="rId14"/>
    <p:sldId id="270" r:id="rId15"/>
    <p:sldId id="272" r:id="rId16"/>
    <p:sldId id="273" r:id="rId17"/>
    <p:sldId id="276" r:id="rId18"/>
    <p:sldId id="275" r:id="rId19"/>
    <p:sldId id="277" r:id="rId20"/>
    <p:sldId id="279" r:id="rId21"/>
    <p:sldId id="278" r:id="rId22"/>
    <p:sldId id="280" r:id="rId23"/>
    <p:sldId id="268"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ọng Thuận Nguyễn" initials="TTN" lastIdx="2" clrIdx="0">
    <p:extLst>
      <p:ext uri="{19B8F6BF-5375-455C-9EA6-DF929625EA0E}">
        <p15:presenceInfo xmlns:p15="http://schemas.microsoft.com/office/powerpoint/2012/main" userId="6a286b0a0d20ba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84" autoAdjust="0"/>
  </p:normalViewPr>
  <p:slideViewPr>
    <p:cSldViewPr snapToGrid="0">
      <p:cViewPr>
        <p:scale>
          <a:sx n="70" d="100"/>
          <a:sy n="70" d="100"/>
        </p:scale>
        <p:origin x="73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A4DC84-4633-4629-8E45-6DA3E054E4BC}" type="datetimeFigureOut">
              <a:rPr lang="en-US" smtClean="0"/>
              <a:t>7/31/2016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623F08-3DA2-478C-AE61-129C6F1A037D}" type="slidenum">
              <a:rPr lang="en-US" smtClean="0"/>
              <a:t>‹#›</a:t>
            </a:fld>
            <a:endParaRPr lang="en-US"/>
          </a:p>
        </p:txBody>
      </p:sp>
    </p:spTree>
    <p:extLst>
      <p:ext uri="{BB962C8B-B14F-4D97-AF65-F5344CB8AC3E}">
        <p14:creationId xmlns:p14="http://schemas.microsoft.com/office/powerpoint/2010/main" val="10421683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7B89E-956B-41AA-85FE-07C454F87A73}" type="datetimeFigureOut">
              <a:rPr lang="en-US" smtClean="0"/>
              <a:t>7/31/2016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69576-9428-4EDF-98C4-6AA9EB1B7FD8}" type="slidenum">
              <a:rPr lang="en-US" smtClean="0"/>
              <a:t>‹#›</a:t>
            </a:fld>
            <a:endParaRPr lang="en-US"/>
          </a:p>
        </p:txBody>
      </p:sp>
    </p:spTree>
    <p:extLst>
      <p:ext uri="{BB962C8B-B14F-4D97-AF65-F5344CB8AC3E}">
        <p14:creationId xmlns:p14="http://schemas.microsoft.com/office/powerpoint/2010/main" val="39903688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cũng</a:t>
            </a:r>
            <a:r>
              <a:rPr lang="en-US" baseline="0"/>
              <a:t> có tham số dòng lệnh, nên tìm hiểu xem trong Java có tham số dòng lệnh hay không , và cách thức hoạt động của nó có khác gì so với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3</a:t>
            </a:fld>
            <a:endParaRPr lang="en-US"/>
          </a:p>
        </p:txBody>
      </p:sp>
    </p:spTree>
    <p:extLst>
      <p:ext uri="{BB962C8B-B14F-4D97-AF65-F5344CB8AC3E}">
        <p14:creationId xmlns:p14="http://schemas.microsoft.com/office/powerpoint/2010/main" val="347435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phương thức khá đặc biệt, không có kiểu dữ liệu trả về.</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4</a:t>
            </a:fld>
            <a:endParaRPr lang="en-US"/>
          </a:p>
        </p:txBody>
      </p:sp>
    </p:spTree>
    <p:extLst>
      <p:ext uri="{BB962C8B-B14F-4D97-AF65-F5344CB8AC3E}">
        <p14:creationId xmlns:p14="http://schemas.microsoft.com/office/powerpoint/2010/main" val="1933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Cách</a:t>
            </a:r>
            <a:r>
              <a:rPr lang="en-US" baseline="0"/>
              <a:t> gọi hàm khác ngoài cách thông thường là gọi trực tiếp tên hàm</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6</a:t>
            </a:fld>
            <a:endParaRPr lang="en-US"/>
          </a:p>
        </p:txBody>
      </p:sp>
    </p:spTree>
    <p:extLst>
      <p:ext uri="{BB962C8B-B14F-4D97-AF65-F5344CB8AC3E}">
        <p14:creationId xmlns:p14="http://schemas.microsoft.com/office/powerpoint/2010/main" val="22939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có</a:t>
            </a:r>
            <a:r>
              <a:rPr lang="en-US" baseline="0"/>
              <a:t> tham chiếu và tham trị, do đó thắc mắc trong Java có tham chiếu và tham trị không, cách thức hoạt động có khác vớ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7</a:t>
            </a:fld>
            <a:endParaRPr lang="en-US"/>
          </a:p>
        </p:txBody>
      </p:sp>
    </p:spTree>
    <p:extLst>
      <p:ext uri="{BB962C8B-B14F-4D97-AF65-F5344CB8AC3E}">
        <p14:creationId xmlns:p14="http://schemas.microsoft.com/office/powerpoint/2010/main" val="3432209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có</a:t>
            </a:r>
            <a:r>
              <a:rPr lang="en-US" baseline="0"/>
              <a:t> class template xây dựng 1 hàm dung chung một chức năng cho các kiểu dữ liệu khác nhau, do đó thắc mắc trong Java có phương thức giống như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13</a:t>
            </a:fld>
            <a:endParaRPr lang="en-US"/>
          </a:p>
        </p:txBody>
      </p:sp>
    </p:spTree>
    <p:extLst>
      <p:ext uri="{BB962C8B-B14F-4D97-AF65-F5344CB8AC3E}">
        <p14:creationId xmlns:p14="http://schemas.microsoft.com/office/powerpoint/2010/main" val="297470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14</a:t>
            </a:fld>
            <a:endParaRPr lang="en-US"/>
          </a:p>
        </p:txBody>
      </p:sp>
    </p:spTree>
    <p:extLst>
      <p:ext uri="{BB962C8B-B14F-4D97-AF65-F5344CB8AC3E}">
        <p14:creationId xmlns:p14="http://schemas.microsoft.com/office/powerpoint/2010/main" val="198744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86B0F2-59F5-4B25-9152-87941BD76594}"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147973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37E9BA-8905-410D-AF74-8F07E09ABAF4}"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29620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511B37-4617-4574-8370-6675015C6F97}"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01646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46D9132-1551-4F19-8A18-41C361A71BF8}"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657430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159A6-1F10-4A0A-BA0F-11E2977EC535}"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488691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5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75"/>
            <a:ext cx="10515600" cy="1500187"/>
          </a:xfrm>
        </p:spPr>
        <p:txBody>
          <a:bodyPr/>
          <a:lstStyle>
            <a:lvl1pPr marL="0" indent="0">
              <a:buNone/>
              <a:defRPr sz="2400">
                <a:solidFill>
                  <a:schemeClr val="tx1">
                    <a:tint val="75000"/>
                  </a:schemeClr>
                </a:solidFill>
              </a:defRPr>
            </a:lvl1pPr>
            <a:lvl2pPr marL="457155" indent="0">
              <a:buNone/>
              <a:defRPr sz="2000">
                <a:solidFill>
                  <a:schemeClr val="tx1">
                    <a:tint val="75000"/>
                  </a:schemeClr>
                </a:solidFill>
              </a:defRPr>
            </a:lvl2pPr>
            <a:lvl3pPr marL="914309" indent="0">
              <a:buNone/>
              <a:defRPr sz="1800">
                <a:solidFill>
                  <a:schemeClr val="tx1">
                    <a:tint val="75000"/>
                  </a:schemeClr>
                </a:solidFill>
              </a:defRPr>
            </a:lvl3pPr>
            <a:lvl4pPr marL="1371464" indent="0">
              <a:buNone/>
              <a:defRPr sz="1600">
                <a:solidFill>
                  <a:schemeClr val="tx1">
                    <a:tint val="75000"/>
                  </a:schemeClr>
                </a:solidFill>
              </a:defRPr>
            </a:lvl4pPr>
            <a:lvl5pPr marL="1828618" indent="0">
              <a:buNone/>
              <a:defRPr sz="1600">
                <a:solidFill>
                  <a:schemeClr val="tx1">
                    <a:tint val="75000"/>
                  </a:schemeClr>
                </a:solidFill>
              </a:defRPr>
            </a:lvl5pPr>
            <a:lvl6pPr marL="2285774"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7ABE38-1334-4C8A-A9E6-E0EA202D66AD}"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409867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C97A78-0808-4CDA-95EB-B854E872914E}"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419765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0F3ECC-B7DD-4DCD-88C3-7AF5CB3AC605}" type="datetime1">
              <a:rPr lang="en-US" smtClean="0"/>
              <a:t>7/31/2016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2200101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503E7A-FD67-4F2D-9CDD-125B20BF3581}" type="datetime1">
              <a:rPr lang="en-US" smtClean="0"/>
              <a:t>7/31/2016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898038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17B12-6842-4986-8877-1B93D3A62ED7}" type="datetime1">
              <a:rPr lang="en-US" smtClean="0"/>
              <a:t>7/31/2016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632967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245A1-71F9-4E30-ACF0-CBD69727516A}"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53226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BC5BF-C3FA-4175-A2A7-588DDCB70B66}"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368753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7"/>
            <a:ext cx="6172200" cy="4873625"/>
          </a:xfrm>
        </p:spPr>
        <p:txBody>
          <a:bodyPr/>
          <a:lstStyle>
            <a:lvl1pPr marL="0" indent="0">
              <a:buNone/>
              <a:defRPr sz="3200"/>
            </a:lvl1pPr>
            <a:lvl2pPr marL="457155" indent="0">
              <a:buNone/>
              <a:defRPr sz="2800"/>
            </a:lvl2pPr>
            <a:lvl3pPr marL="914309" indent="0">
              <a:buNone/>
              <a:defRPr sz="2400"/>
            </a:lvl3pPr>
            <a:lvl4pPr marL="1371464" indent="0">
              <a:buNone/>
              <a:defRPr sz="2000"/>
            </a:lvl4pPr>
            <a:lvl5pPr marL="1828618" indent="0">
              <a:buNone/>
              <a:defRPr sz="2000"/>
            </a:lvl5pPr>
            <a:lvl6pPr marL="2285774" indent="0">
              <a:buNone/>
              <a:defRPr sz="2000"/>
            </a:lvl6pPr>
            <a:lvl7pPr marL="2742926" indent="0">
              <a:buNone/>
              <a:defRPr sz="2000"/>
            </a:lvl7pPr>
            <a:lvl8pPr marL="3200080" indent="0">
              <a:buNone/>
              <a:defRPr sz="2000"/>
            </a:lvl8pPr>
            <a:lvl9pPr marL="3657235"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4362C-2FAB-4088-9AE5-3AE7E91DB62D}"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503062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38D706-3F63-4B8A-9B95-6570E697FCF2}"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999704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A457CC-42A7-4C87-A85D-412E3ED2362D}"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2562330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81" y="2870646"/>
            <a:ext cx="5932223" cy="711081"/>
          </a:xfrm>
          <a:prstGeom prst="rect">
            <a:avLst/>
          </a:prstGeo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838200" y="6356362"/>
            <a:ext cx="2743200" cy="365125"/>
          </a:xfrm>
          <a:prstGeom prst="rect">
            <a:avLst/>
          </a:prstGeom>
        </p:spPr>
        <p:txBody>
          <a:bodyPr/>
          <a:lstStyle/>
          <a:p>
            <a:fld id="{55FDE59D-7D18-4377-92CE-5C4567E958A3}" type="datetime1">
              <a:rPr lang="en-US" smtClean="0"/>
              <a:t>7/31/2016</a:t>
            </a:fld>
            <a:endParaRPr lang="en-US"/>
          </a:p>
        </p:txBody>
      </p:sp>
      <p:sp>
        <p:nvSpPr>
          <p:cNvPr id="4" name="Footer Placeholder 3"/>
          <p:cNvSpPr>
            <a:spLocks noGrp="1"/>
          </p:cNvSpPr>
          <p:nvPr>
            <p:ph type="ftr" sz="quarter" idx="11"/>
          </p:nvPr>
        </p:nvSpPr>
        <p:spPr>
          <a:xfrm>
            <a:off x="4038600" y="635636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62"/>
            <a:ext cx="2743200"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28475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5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75"/>
            <a:ext cx="10515600" cy="1500187"/>
          </a:xfrm>
        </p:spPr>
        <p:txBody>
          <a:bodyPr/>
          <a:lstStyle>
            <a:lvl1pPr marL="0" indent="0">
              <a:buNone/>
              <a:defRPr sz="2400">
                <a:solidFill>
                  <a:schemeClr val="tx1">
                    <a:tint val="75000"/>
                  </a:schemeClr>
                </a:solidFill>
              </a:defRPr>
            </a:lvl1pPr>
            <a:lvl2pPr marL="457155" indent="0">
              <a:buNone/>
              <a:defRPr sz="2000">
                <a:solidFill>
                  <a:schemeClr val="tx1">
                    <a:tint val="75000"/>
                  </a:schemeClr>
                </a:solidFill>
              </a:defRPr>
            </a:lvl2pPr>
            <a:lvl3pPr marL="914309" indent="0">
              <a:buNone/>
              <a:defRPr sz="1800">
                <a:solidFill>
                  <a:schemeClr val="tx1">
                    <a:tint val="75000"/>
                  </a:schemeClr>
                </a:solidFill>
              </a:defRPr>
            </a:lvl3pPr>
            <a:lvl4pPr marL="1371464" indent="0">
              <a:buNone/>
              <a:defRPr sz="1600">
                <a:solidFill>
                  <a:schemeClr val="tx1">
                    <a:tint val="75000"/>
                  </a:schemeClr>
                </a:solidFill>
              </a:defRPr>
            </a:lvl4pPr>
            <a:lvl5pPr marL="1828618" indent="0">
              <a:buNone/>
              <a:defRPr sz="1600">
                <a:solidFill>
                  <a:schemeClr val="tx1">
                    <a:tint val="75000"/>
                  </a:schemeClr>
                </a:solidFill>
              </a:defRPr>
            </a:lvl5pPr>
            <a:lvl6pPr marL="2285774"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7B9306-C0B5-4EAE-B377-1083EE37A0B9}" type="datetime1">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35081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2483A0-39F2-4499-950B-343B436C895F}"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93966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A020C0-57E2-4F54-9E3C-F3373876DEC5}" type="datetime1">
              <a:rPr lang="en-US" smtClean="0"/>
              <a:t>7/31/2016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126826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F4CF6E-2F08-40D6-854A-F848F225936B}" type="datetime1">
              <a:rPr lang="en-US" smtClean="0"/>
              <a:t>7/31/2016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5824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113CA-A1FF-4F42-982F-749F3AEE945D}" type="datetime1">
              <a:rPr lang="en-US" smtClean="0"/>
              <a:t>7/31/2016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53803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FF4E9-CCFA-439E-8BC2-6AFB88A68881}"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133515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7"/>
            <a:ext cx="6172200" cy="4873625"/>
          </a:xfrm>
        </p:spPr>
        <p:txBody>
          <a:bodyPr/>
          <a:lstStyle>
            <a:lvl1pPr marL="0" indent="0">
              <a:buNone/>
              <a:defRPr sz="3200"/>
            </a:lvl1pPr>
            <a:lvl2pPr marL="457155" indent="0">
              <a:buNone/>
              <a:defRPr sz="2800"/>
            </a:lvl2pPr>
            <a:lvl3pPr marL="914309" indent="0">
              <a:buNone/>
              <a:defRPr sz="2400"/>
            </a:lvl3pPr>
            <a:lvl4pPr marL="1371464" indent="0">
              <a:buNone/>
              <a:defRPr sz="2000"/>
            </a:lvl4pPr>
            <a:lvl5pPr marL="1828618" indent="0">
              <a:buNone/>
              <a:defRPr sz="2000"/>
            </a:lvl5pPr>
            <a:lvl6pPr marL="2285774" indent="0">
              <a:buNone/>
              <a:defRPr sz="2000"/>
            </a:lvl6pPr>
            <a:lvl7pPr marL="2742926" indent="0">
              <a:buNone/>
              <a:defRPr sz="2000"/>
            </a:lvl7pPr>
            <a:lvl8pPr marL="3200080" indent="0">
              <a:buNone/>
              <a:defRPr sz="2000"/>
            </a:lvl8pPr>
            <a:lvl9pPr marL="3657235"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A2FB63-7B40-409E-A77D-8AE06BB7A706}" type="datetime1">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35120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9847B-5E9D-47FA-AFBA-4E389685644D}" type="datetime1">
              <a:rPr lang="en-US" smtClean="0"/>
              <a:t>7/31/2016</a:t>
            </a:fld>
            <a:endParaRPr lang="en-US"/>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82F58-F358-4B53-825D-FEC6D55D078C}" type="slidenum">
              <a:rPr lang="en-US" smtClean="0"/>
              <a:t>‹#›</a:t>
            </a:fld>
            <a:endParaRPr lang="en-US"/>
          </a:p>
        </p:txBody>
      </p:sp>
    </p:spTree>
    <p:extLst>
      <p:ext uri="{BB962C8B-B14F-4D97-AF65-F5344CB8AC3E}">
        <p14:creationId xmlns:p14="http://schemas.microsoft.com/office/powerpoint/2010/main" val="33500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57D85-B957-4455-AB68-874D95C6F0E0}" type="datetime1">
              <a:rPr lang="en-US" smtClean="0"/>
              <a:t>7/31/2016</a:t>
            </a:fld>
            <a:endParaRPr lang="en-US"/>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6CFEE-36C4-4A0C-BC89-DCE02F99B3D3}" type="slidenum">
              <a:rPr lang="en-US" smtClean="0"/>
              <a:t>‹#›</a:t>
            </a:fld>
            <a:endParaRPr lang="en-US"/>
          </a:p>
        </p:txBody>
      </p:sp>
    </p:spTree>
    <p:extLst>
      <p:ext uri="{BB962C8B-B14F-4D97-AF65-F5344CB8AC3E}">
        <p14:creationId xmlns:p14="http://schemas.microsoft.com/office/powerpoint/2010/main" val="4657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hyperlink" Target="https://docs.oracle.com/javase/tutorial/essential/environment/cmdLineArgs.html" TargetMode="External"/><Relationship Id="rId2" Type="http://schemas.openxmlformats.org/officeDocument/2006/relationships/hyperlink" Target="https://docs.oracle.com/javase/tutorial/java/javaOO/arguments.html" TargetMode="External"/><Relationship Id="rId1" Type="http://schemas.openxmlformats.org/officeDocument/2006/relationships/slideLayout" Target="../slideLayouts/slideLayout18.xml"/><Relationship Id="rId5" Type="http://schemas.openxmlformats.org/officeDocument/2006/relationships/hyperlink" Target="http://www.tutorialspoint.com/java/java_generics.htm" TargetMode="External"/><Relationship Id="rId4" Type="http://schemas.openxmlformats.org/officeDocument/2006/relationships/hyperlink" Target="https://docs.oracle.com/javase/tutorial/extra/generics/methods.htm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Rectangle 1"/>
          <p:cNvSpPr/>
          <p:nvPr/>
        </p:nvSpPr>
        <p:spPr>
          <a:xfrm>
            <a:off x="0" y="1163783"/>
            <a:ext cx="12192000" cy="288570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17" name="Rectangle 16"/>
          <p:cNvSpPr/>
          <p:nvPr/>
        </p:nvSpPr>
        <p:spPr>
          <a:xfrm>
            <a:off x="4888395" y="4881522"/>
            <a:ext cx="2197301" cy="369332"/>
          </a:xfrm>
          <a:prstGeom prst="rect">
            <a:avLst/>
          </a:prstGeom>
          <a:ln>
            <a:noFill/>
          </a:ln>
        </p:spPr>
        <p:txBody>
          <a:bodyPr wrap="square">
            <a:spAutoFit/>
          </a:bodyPr>
          <a:lstStyle/>
          <a:p>
            <a:pPr algn="ctr" defTabSz="914309"/>
            <a:r>
              <a:rPr lang="en-US" kern="0">
                <a:solidFill>
                  <a:schemeClr val="tx1">
                    <a:lumMod val="65000"/>
                    <a:lumOff val="35000"/>
                  </a:schemeClr>
                </a:solidFill>
                <a:latin typeface="Arial" panose="020B0604020202020204" pitchFamily="34" charset="0"/>
                <a:cs typeface="Arial" panose="020B0604020202020204" pitchFamily="34" charset="0"/>
              </a:rPr>
              <a:t>Lê Phương Thanh</a:t>
            </a:r>
            <a:endParaRPr lang="en-US" kern="0" dirty="0">
              <a:solidFill>
                <a:sysClr val="windowText" lastClr="000000"/>
              </a:solidFill>
            </a:endParaRPr>
          </a:p>
        </p:txBody>
      </p:sp>
      <p:sp>
        <p:nvSpPr>
          <p:cNvPr id="18" name="Rectangle 17"/>
          <p:cNvSpPr/>
          <p:nvPr/>
        </p:nvSpPr>
        <p:spPr>
          <a:xfrm>
            <a:off x="5323143" y="4485775"/>
            <a:ext cx="1327788" cy="369332"/>
          </a:xfrm>
          <a:prstGeom prst="rect">
            <a:avLst/>
          </a:prstGeom>
          <a:ln>
            <a:noFill/>
          </a:ln>
        </p:spPr>
        <p:txBody>
          <a:bodyPr wrap="square">
            <a:spAutoFit/>
          </a:bodyPr>
          <a:lstStyle/>
          <a:p>
            <a:pPr algn="ctr" defTabSz="914309"/>
            <a:r>
              <a:rPr lang="en-US" b="1" kern="0">
                <a:solidFill>
                  <a:schemeClr val="tx1">
                    <a:lumMod val="65000"/>
                    <a:lumOff val="35000"/>
                  </a:schemeClr>
                </a:solidFill>
                <a:latin typeface="Arial" panose="020B0604020202020204" pitchFamily="34" charset="0"/>
                <a:cs typeface="Arial" panose="020B0604020202020204" pitchFamily="34" charset="0"/>
              </a:rPr>
              <a:t>Thực hiện</a:t>
            </a:r>
            <a:endParaRPr lang="en-US" b="1" kern="0" dirty="0">
              <a:solidFill>
                <a:sysClr val="windowText" lastClr="000000"/>
              </a:solidFill>
            </a:endParaRPr>
          </a:p>
        </p:txBody>
      </p:sp>
      <p:sp>
        <p:nvSpPr>
          <p:cNvPr id="28" name="Rectangle 27"/>
          <p:cNvSpPr/>
          <p:nvPr/>
        </p:nvSpPr>
        <p:spPr>
          <a:xfrm>
            <a:off x="1506145" y="1829097"/>
            <a:ext cx="9179721" cy="1569660"/>
          </a:xfrm>
          <a:prstGeom prst="rect">
            <a:avLst/>
          </a:prstGeom>
        </p:spPr>
        <p:txBody>
          <a:bodyPr wrap="square">
            <a:spAutoFit/>
          </a:bodyPr>
          <a:lstStyle/>
          <a:p>
            <a:pPr algn="ctr" defTabSz="914309"/>
            <a:r>
              <a:rPr lang="en-US" sz="4800" b="1" kern="0">
                <a:solidFill>
                  <a:schemeClr val="bg1"/>
                </a:solidFill>
                <a:latin typeface="Arial" panose="020B0604020202020204" pitchFamily="34" charset="0"/>
                <a:cs typeface="Arial" panose="020B0604020202020204" pitchFamily="34" charset="0"/>
              </a:rPr>
              <a:t>Tìm hiểu về phương thức trong Java</a:t>
            </a:r>
            <a:endParaRPr lang="en-US" sz="4800" b="1" kern="0" dirty="0">
              <a:solidFill>
                <a:schemeClr val="bg1"/>
              </a:solidFill>
              <a:latin typeface="Arial" panose="020B0604020202020204" pitchFamily="34" charset="0"/>
              <a:cs typeface="Arial" panose="020B0604020202020204" pitchFamily="34" charset="0"/>
            </a:endParaRPr>
          </a:p>
        </p:txBody>
      </p:sp>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63" name="Rectangle 62"/>
          <p:cNvSpPr/>
          <p:nvPr/>
        </p:nvSpPr>
        <p:spPr>
          <a:xfrm>
            <a:off x="4618788" y="5274915"/>
            <a:ext cx="2736515" cy="369332"/>
          </a:xfrm>
          <a:prstGeom prst="rect">
            <a:avLst/>
          </a:prstGeom>
          <a:ln>
            <a:noFill/>
          </a:ln>
        </p:spPr>
        <p:txBody>
          <a:bodyPr wrap="square">
            <a:spAutoFit/>
          </a:bodyPr>
          <a:lstStyle/>
          <a:p>
            <a:pPr algn="ctr" defTabSz="914309"/>
            <a:r>
              <a:rPr lang="en-US" kern="0">
                <a:solidFill>
                  <a:schemeClr val="tx1">
                    <a:lumMod val="65000"/>
                    <a:lumOff val="35000"/>
                  </a:schemeClr>
                </a:solidFill>
                <a:latin typeface="Arial" panose="020B0604020202020204" pitchFamily="34" charset="0"/>
                <a:cs typeface="Arial" panose="020B0604020202020204" pitchFamily="34" charset="0"/>
              </a:rPr>
              <a:t>Nguyễn Trọng Thuận</a:t>
            </a:r>
            <a:endParaRPr lang="en-US" kern="0" dirty="0">
              <a:solidFill>
                <a:sysClr val="windowText" lastClr="000000"/>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9" y="4011469"/>
            <a:ext cx="2438400" cy="2438400"/>
          </a:xfrm>
          <a:prstGeom prst="rect">
            <a:avLst/>
          </a:prstGeom>
        </p:spPr>
      </p:pic>
      <p:sp>
        <p:nvSpPr>
          <p:cNvPr id="3" name="Slide Number Placeholder 2"/>
          <p:cNvSpPr>
            <a:spLocks noGrp="1"/>
          </p:cNvSpPr>
          <p:nvPr>
            <p:ph type="sldNum" sz="quarter" idx="12"/>
          </p:nvPr>
        </p:nvSpPr>
        <p:spPr/>
        <p:txBody>
          <a:bodyPr/>
          <a:lstStyle/>
          <a:p>
            <a:fld id="{5176CFEE-36C4-4A0C-BC89-DCE02F99B3D3}" type="slidenum">
              <a:rPr lang="en-US" smtClean="0"/>
              <a:t>1</a:t>
            </a:fld>
            <a:endParaRPr lang="en-US"/>
          </a:p>
        </p:txBody>
      </p:sp>
    </p:spTree>
    <p:extLst>
      <p:ext uri="{BB962C8B-B14F-4D97-AF65-F5344CB8AC3E}">
        <p14:creationId xmlns:p14="http://schemas.microsoft.com/office/powerpoint/2010/main" val="125737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566671" y="1208191"/>
            <a:ext cx="9659155"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Như vậy để thay đổi giá trị của biến a, ta sẽ tuyền kiểu dữ liệu tham chiếu vào hàm </a:t>
            </a:r>
            <a:r>
              <a:rPr lang="en-US" sz="2000" b="1">
                <a:latin typeface="Arial" panose="020B0604020202020204" pitchFamily="34" charset="0"/>
                <a:cs typeface="Arial" panose="020B0604020202020204" pitchFamily="34" charset="0"/>
              </a:rPr>
              <a:t>tính</a:t>
            </a:r>
            <a:r>
              <a:rPr lang="en-US" sz="2000">
                <a:latin typeface="Arial" panose="020B0604020202020204" pitchFamily="34" charset="0"/>
                <a:cs typeface="Arial" panose="020B0604020202020204" pitchFamily="34" charset="0"/>
              </a:rPr>
              <a:t>. Ở đây ta dùng class làm kiểu dữ liệu tham chiếu.</a:t>
            </a:r>
            <a:endParaRPr lang="en-US" sz="2000" b="1">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78003" y="2287512"/>
            <a:ext cx="4914900" cy="2752725"/>
          </a:xfrm>
          <a:prstGeom prst="rect">
            <a:avLst/>
          </a:prstGeom>
        </p:spPr>
      </p:pic>
      <p:sp>
        <p:nvSpPr>
          <p:cNvPr id="5" name="TextBox 4"/>
          <p:cNvSpPr txBox="1"/>
          <p:nvPr/>
        </p:nvSpPr>
        <p:spPr>
          <a:xfrm>
            <a:off x="566671" y="3460398"/>
            <a:ext cx="798617"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Code</a:t>
            </a:r>
          </a:p>
        </p:txBody>
      </p:sp>
      <p:pic>
        <p:nvPicPr>
          <p:cNvPr id="6" name="Picture 5"/>
          <p:cNvPicPr>
            <a:picLocks noChangeAspect="1"/>
          </p:cNvPicPr>
          <p:nvPr/>
        </p:nvPicPr>
        <p:blipFill>
          <a:blip r:embed="rId3"/>
          <a:stretch>
            <a:fillRect/>
          </a:stretch>
        </p:blipFill>
        <p:spPr>
          <a:xfrm>
            <a:off x="1784066" y="5371644"/>
            <a:ext cx="1180503" cy="393501"/>
          </a:xfrm>
          <a:prstGeom prst="rect">
            <a:avLst/>
          </a:prstGeom>
        </p:spPr>
      </p:pic>
      <p:sp>
        <p:nvSpPr>
          <p:cNvPr id="12" name="TextBox 11"/>
          <p:cNvSpPr txBox="1"/>
          <p:nvPr/>
        </p:nvSpPr>
        <p:spPr>
          <a:xfrm>
            <a:off x="566671" y="5365035"/>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sp>
        <p:nvSpPr>
          <p:cNvPr id="7" name="TextBox 6"/>
          <p:cNvSpPr txBox="1"/>
          <p:nvPr/>
        </p:nvSpPr>
        <p:spPr>
          <a:xfrm>
            <a:off x="6834108" y="3055780"/>
            <a:ext cx="4355260" cy="1477328"/>
          </a:xfrm>
          <a:prstGeom prst="rect">
            <a:avLst/>
          </a:prstGeom>
          <a:noFill/>
        </p:spPr>
        <p:txBody>
          <a:bodyPr wrap="square" rtlCol="0">
            <a:spAutoFit/>
          </a:bodyPr>
          <a:lstStyle/>
          <a:p>
            <a:r>
              <a:rPr lang="en-US" i="1">
                <a:latin typeface="Arial" panose="020B0604020202020204" pitchFamily="34" charset="0"/>
                <a:cs typeface="Arial" panose="020B0604020202020204" pitchFamily="34" charset="0"/>
              </a:rPr>
              <a:t>Ở dòng 10, ta tạo myDemo từ lớp Demo sau đó truyền vào trong hàm tính.</a:t>
            </a:r>
          </a:p>
          <a:p>
            <a:r>
              <a:rPr lang="en-US" i="1">
                <a:latin typeface="Arial" panose="020B0604020202020204" pitchFamily="34" charset="0"/>
                <a:cs typeface="Arial" panose="020B0604020202020204" pitchFamily="34" charset="0"/>
              </a:rPr>
              <a:t>Ở dòng 6, trong hàm tính: demo truy xuất tới biến a và thực hiện tăng biến a lên 10 lần.</a:t>
            </a:r>
          </a:p>
        </p:txBody>
      </p:sp>
      <p:sp>
        <p:nvSpPr>
          <p:cNvPr id="8" name="Slide Number Placeholder 7"/>
          <p:cNvSpPr>
            <a:spLocks noGrp="1"/>
          </p:cNvSpPr>
          <p:nvPr>
            <p:ph type="sldNum" sz="quarter" idx="12"/>
          </p:nvPr>
        </p:nvSpPr>
        <p:spPr/>
        <p:txBody>
          <a:bodyPr/>
          <a:lstStyle/>
          <a:p>
            <a:fld id="{5176CFEE-36C4-4A0C-BC89-DCE02F99B3D3}" type="slidenum">
              <a:rPr lang="en-US" smtClean="0"/>
              <a:t>10</a:t>
            </a:fld>
            <a:endParaRPr lang="en-US"/>
          </a:p>
        </p:txBody>
      </p:sp>
    </p:spTree>
    <p:extLst>
      <p:ext uri="{BB962C8B-B14F-4D97-AF65-F5344CB8AC3E}">
        <p14:creationId xmlns:p14="http://schemas.microsoft.com/office/powerpoint/2010/main" val="189274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11</a:t>
            </a:fld>
            <a:endParaRPr lang="en-US"/>
          </a:p>
        </p:txBody>
      </p:sp>
      <p:sp>
        <p:nvSpPr>
          <p:cNvPr id="14" name="TextBox 13"/>
          <p:cNvSpPr txBox="1"/>
          <p:nvPr/>
        </p:nvSpPr>
        <p:spPr>
          <a:xfrm>
            <a:off x="553793" y="1169554"/>
            <a:ext cx="10921283" cy="188199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Thêm 1 ví dụ về tham chiếu và tham trị là bài toán </a:t>
            </a:r>
            <a:r>
              <a:rPr lang="en-US" sz="2000" b="1">
                <a:solidFill>
                  <a:schemeClr val="accent4">
                    <a:lumMod val="75000"/>
                  </a:schemeClr>
                </a:solidFill>
                <a:latin typeface="Arial" panose="020B0604020202020204" pitchFamily="34" charset="0"/>
                <a:cs typeface="Arial" panose="020B0604020202020204" pitchFamily="34" charset="0"/>
              </a:rPr>
              <a:t>hoán vị hai số</a:t>
            </a:r>
            <a:r>
              <a:rPr lang="en-US" sz="2000">
                <a:latin typeface="Arial" panose="020B0604020202020204" pitchFamily="34" charset="0"/>
                <a:cs typeface="Arial" panose="020B0604020202020204" pitchFamily="34" charset="0"/>
              </a:rPr>
              <a:t>. Đây là bài toán kinh điển về vấn đề tham chiếu và tham trị của các ngôn ngữ.</a:t>
            </a:r>
          </a:p>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Thông thường ta sẽ làm như sau:</a:t>
            </a:r>
          </a:p>
          <a:p>
            <a:pPr marL="342900" indent="-342900">
              <a:lnSpc>
                <a:spcPct val="150000"/>
              </a:lnSpc>
              <a:buFont typeface="Arial" panose="020B0604020202020204" pitchFamily="34" charset="0"/>
              <a:buChar char="•"/>
            </a:pPr>
            <a:endParaRPr lang="en-US" sz="200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8149959" y="4066839"/>
            <a:ext cx="3664482" cy="526919"/>
          </a:xfrm>
          <a:prstGeom prst="rect">
            <a:avLst/>
          </a:prstGeom>
        </p:spPr>
      </p:pic>
      <p:sp>
        <p:nvSpPr>
          <p:cNvPr id="13" name="TextBox 12"/>
          <p:cNvSpPr txBox="1"/>
          <p:nvPr/>
        </p:nvSpPr>
        <p:spPr>
          <a:xfrm>
            <a:off x="9460262" y="3567220"/>
            <a:ext cx="104387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Kết quả:</a:t>
            </a:r>
          </a:p>
        </p:txBody>
      </p:sp>
      <p:pic>
        <p:nvPicPr>
          <p:cNvPr id="2" name="Picture 1"/>
          <p:cNvPicPr>
            <a:picLocks noChangeAspect="1"/>
          </p:cNvPicPr>
          <p:nvPr/>
        </p:nvPicPr>
        <p:blipFill>
          <a:blip r:embed="rId3"/>
          <a:stretch>
            <a:fillRect/>
          </a:stretch>
        </p:blipFill>
        <p:spPr>
          <a:xfrm>
            <a:off x="734096" y="2740180"/>
            <a:ext cx="7232659" cy="3300012"/>
          </a:xfrm>
          <a:prstGeom prst="rect">
            <a:avLst/>
          </a:prstGeom>
        </p:spPr>
      </p:pic>
    </p:spTree>
    <p:extLst>
      <p:ext uri="{BB962C8B-B14F-4D97-AF65-F5344CB8AC3E}">
        <p14:creationId xmlns:p14="http://schemas.microsoft.com/office/powerpoint/2010/main" val="240098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12</a:t>
            </a:fld>
            <a:endParaRPr lang="en-US"/>
          </a:p>
        </p:txBody>
      </p:sp>
      <p:sp>
        <p:nvSpPr>
          <p:cNvPr id="14" name="TextBox 13"/>
          <p:cNvSpPr txBox="1"/>
          <p:nvPr/>
        </p:nvSpPr>
        <p:spPr>
          <a:xfrm>
            <a:off x="553793" y="1169554"/>
            <a:ext cx="10921283"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Tương tự như ví dụ trên, ta phải truyền kiểu dữ liệu tham chiếu vào hàm hoán vị, cụ thể ở đây là </a:t>
            </a:r>
            <a:r>
              <a:rPr lang="en-US" sz="2000" b="1">
                <a:latin typeface="Arial" panose="020B0604020202020204" pitchFamily="34" charset="0"/>
                <a:cs typeface="Arial" panose="020B0604020202020204" pitchFamily="34" charset="0"/>
              </a:rPr>
              <a:t>class Demo</a:t>
            </a:r>
            <a:r>
              <a:rPr lang="en-US" sz="2000">
                <a:latin typeface="Arial" panose="020B0604020202020204" pitchFamily="34" charset="0"/>
                <a:cs typeface="Arial" panose="020B0604020202020204" pitchFamily="34" charset="0"/>
              </a:rPr>
              <a:t>.</a:t>
            </a:r>
          </a:p>
        </p:txBody>
      </p:sp>
      <p:sp>
        <p:nvSpPr>
          <p:cNvPr id="13" name="TextBox 12"/>
          <p:cNvSpPr txBox="1"/>
          <p:nvPr/>
        </p:nvSpPr>
        <p:spPr>
          <a:xfrm>
            <a:off x="9416179" y="3134969"/>
            <a:ext cx="113204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r>
              <a:rPr lang="en-US">
                <a:latin typeface="Arial" panose="020B0604020202020204" pitchFamily="34" charset="0"/>
                <a:cs typeface="Arial" panose="020B0604020202020204" pitchFamily="34" charset="0"/>
              </a:rPr>
              <a:t>:</a:t>
            </a:r>
          </a:p>
        </p:txBody>
      </p:sp>
      <p:pic>
        <p:nvPicPr>
          <p:cNvPr id="2" name="Picture 1"/>
          <p:cNvPicPr>
            <a:picLocks noChangeAspect="1"/>
          </p:cNvPicPr>
          <p:nvPr/>
        </p:nvPicPr>
        <p:blipFill>
          <a:blip r:embed="rId2"/>
          <a:stretch>
            <a:fillRect/>
          </a:stretch>
        </p:blipFill>
        <p:spPr>
          <a:xfrm>
            <a:off x="553793" y="2185217"/>
            <a:ext cx="7470473" cy="3455729"/>
          </a:xfrm>
          <a:prstGeom prst="rect">
            <a:avLst/>
          </a:prstGeom>
        </p:spPr>
      </p:pic>
      <p:pic>
        <p:nvPicPr>
          <p:cNvPr id="3" name="Picture 2"/>
          <p:cNvPicPr>
            <a:picLocks noChangeAspect="1"/>
          </p:cNvPicPr>
          <p:nvPr/>
        </p:nvPicPr>
        <p:blipFill>
          <a:blip r:embed="rId3"/>
          <a:stretch>
            <a:fillRect/>
          </a:stretch>
        </p:blipFill>
        <p:spPr>
          <a:xfrm>
            <a:off x="8098042" y="3652009"/>
            <a:ext cx="4093958" cy="525212"/>
          </a:xfrm>
          <a:prstGeom prst="rect">
            <a:avLst/>
          </a:prstGeom>
        </p:spPr>
      </p:pic>
    </p:spTree>
    <p:extLst>
      <p:ext uri="{BB962C8B-B14F-4D97-AF65-F5344CB8AC3E}">
        <p14:creationId xmlns:p14="http://schemas.microsoft.com/office/powerpoint/2010/main" val="234985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13</a:t>
            </a:fld>
            <a:endParaRPr lang="en-US"/>
          </a:p>
        </p:txBody>
      </p:sp>
      <p:sp>
        <p:nvSpPr>
          <p:cNvPr id="14" name="TextBox 13"/>
          <p:cNvSpPr txBox="1"/>
          <p:nvPr/>
        </p:nvSpPr>
        <p:spPr>
          <a:xfrm>
            <a:off x="543161" y="938753"/>
            <a:ext cx="10921283"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Đặt vấn đề: Giả sử ta muốn viết một hàm với chức năng hiển thị ra màn hình các phần tử của một mảng số nguyên, sau đó lại muốn in ra màn hình mảng số thực, mảng kí tự ta phải viết thêm 2 hàm nữa. Như vậy ta phải viết 3 hàm với chức năng tương tự nhau là in phần tử mảng ra màn hình, chỉ khác nhau là kiểu dữ liệu. </a:t>
            </a:r>
          </a:p>
          <a:p>
            <a:pPr marL="342900" indent="-342900">
              <a:lnSpc>
                <a:spcPct val="150000"/>
              </a:lnSpc>
              <a:buFont typeface="Arial" panose="020B0604020202020204" pitchFamily="34" charset="0"/>
              <a:buChar char="•"/>
            </a:pPr>
            <a:r>
              <a:rPr lang="en-US" sz="2000" b="1">
                <a:solidFill>
                  <a:srgbClr val="FF0000"/>
                </a:solidFill>
                <a:latin typeface="Arial" panose="020B0604020202020204" pitchFamily="34" charset="0"/>
                <a:cs typeface="Arial" panose="020B0604020202020204" pitchFamily="34" charset="0"/>
              </a:rPr>
              <a:t>Vậy có cách nào để thực hiện việc này mà không phải tốn công viết 3 hàm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412" y="4814968"/>
            <a:ext cx="1039658" cy="1366407"/>
          </a:xfrm>
          <a:prstGeom prst="rect">
            <a:avLst/>
          </a:prstGeom>
        </p:spPr>
      </p:pic>
      <p:pic>
        <p:nvPicPr>
          <p:cNvPr id="7" name="Picture 6"/>
          <p:cNvPicPr>
            <a:picLocks noChangeAspect="1"/>
          </p:cNvPicPr>
          <p:nvPr/>
        </p:nvPicPr>
        <p:blipFill>
          <a:blip r:embed="rId4"/>
          <a:stretch>
            <a:fillRect/>
          </a:stretch>
        </p:blipFill>
        <p:spPr>
          <a:xfrm>
            <a:off x="585030" y="3339410"/>
            <a:ext cx="4981575" cy="2781300"/>
          </a:xfrm>
          <a:prstGeom prst="rect">
            <a:avLst/>
          </a:prstGeom>
        </p:spPr>
      </p:pic>
      <p:pic>
        <p:nvPicPr>
          <p:cNvPr id="9" name="Picture 8"/>
          <p:cNvPicPr>
            <a:picLocks noChangeAspect="1"/>
          </p:cNvPicPr>
          <p:nvPr/>
        </p:nvPicPr>
        <p:blipFill>
          <a:blip r:embed="rId5"/>
          <a:stretch>
            <a:fillRect/>
          </a:stretch>
        </p:blipFill>
        <p:spPr>
          <a:xfrm>
            <a:off x="6916904" y="3755413"/>
            <a:ext cx="4638675" cy="962025"/>
          </a:xfrm>
          <a:prstGeom prst="rect">
            <a:avLst/>
          </a:prstGeom>
        </p:spPr>
      </p:pic>
      <p:sp>
        <p:nvSpPr>
          <p:cNvPr id="10" name="Right Arrow 9"/>
          <p:cNvSpPr/>
          <p:nvPr/>
        </p:nvSpPr>
        <p:spPr>
          <a:xfrm>
            <a:off x="5888828" y="4098402"/>
            <a:ext cx="705853" cy="421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29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14</a:t>
            </a:fld>
            <a:endParaRPr lang="en-US"/>
          </a:p>
        </p:txBody>
      </p:sp>
      <p:sp>
        <p:nvSpPr>
          <p:cNvPr id="14" name="TextBox 13"/>
          <p:cNvSpPr txBox="1"/>
          <p:nvPr/>
        </p:nvSpPr>
        <p:spPr>
          <a:xfrm>
            <a:off x="543161" y="938753"/>
            <a:ext cx="11332007" cy="51706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Ta có thể viết một phương thức Generic thay thế cho các phương thức cùng thực hiện </a:t>
            </a:r>
            <a:r>
              <a:rPr lang="en-US" sz="2000" b="1">
                <a:latin typeface="Arial" panose="020B0604020202020204" pitchFamily="34" charset="0"/>
                <a:cs typeface="Arial" panose="020B0604020202020204" pitchFamily="34" charset="0"/>
              </a:rPr>
              <a:t>chung một chức năng</a:t>
            </a:r>
            <a:r>
              <a:rPr lang="en-US" sz="2000">
                <a:latin typeface="Arial" panose="020B0604020202020204" pitchFamily="34" charset="0"/>
                <a:cs typeface="Arial" panose="020B0604020202020204" pitchFamily="34" charset="0"/>
              </a:rPr>
              <a:t> mà </a:t>
            </a:r>
            <a:r>
              <a:rPr lang="en-US" sz="2000" b="1">
                <a:latin typeface="Arial" panose="020B0604020202020204" pitchFamily="34" charset="0"/>
                <a:cs typeface="Arial" panose="020B0604020202020204" pitchFamily="34" charset="0"/>
              </a:rPr>
              <a:t>khác nhau về kiểu dữ liệu</a:t>
            </a:r>
            <a:r>
              <a:rPr lang="en-US" sz="2000">
                <a:latin typeface="Arial" panose="020B0604020202020204" pitchFamily="34" charset="0"/>
                <a:cs typeface="Arial" panose="020B0604020202020204" pitchFamily="34" charset="0"/>
              </a:rPr>
              <a:t>. </a:t>
            </a:r>
            <a:r>
              <a:rPr lang="vi-VN" sz="2000">
                <a:cs typeface="Arial" panose="020B0604020202020204" pitchFamily="34" charset="0"/>
              </a:rPr>
              <a:t>Dựa trên các kiểu tham số được truyền tới phương thức Generic này, bộ biên dịch xử lý mỗi lần gọi phương thức một cách thích hợp. Dưới đây là các qui tắc để định nghĩa các phương thức Generic:</a:t>
            </a:r>
          </a:p>
          <a:p>
            <a:pPr marL="800100" lvl="1" indent="-342900">
              <a:lnSpc>
                <a:spcPct val="150000"/>
              </a:lnSpc>
              <a:buFont typeface="Wingdings" panose="05000000000000000000" pitchFamily="2" charset="2"/>
              <a:buChar char="Ø"/>
            </a:pPr>
            <a:r>
              <a:rPr lang="vi-VN" sz="2000">
                <a:cs typeface="Arial" panose="020B0604020202020204" pitchFamily="34" charset="0"/>
              </a:rPr>
              <a:t>Tất cả khai báo phương thức generic có một khu vực </a:t>
            </a:r>
            <a:r>
              <a:rPr lang="en-US" sz="2000">
                <a:latin typeface="Arial" panose="020B0604020202020204" pitchFamily="34" charset="0"/>
                <a:cs typeface="Arial" panose="020B0604020202020204" pitchFamily="34" charset="0"/>
              </a:rPr>
              <a:t>kiểu</a:t>
            </a:r>
            <a:r>
              <a:rPr lang="en-US" sz="2000">
                <a:cs typeface="Arial" panose="020B0604020202020204" pitchFamily="34" charset="0"/>
              </a:rPr>
              <a:t> </a:t>
            </a:r>
            <a:r>
              <a:rPr lang="vi-VN" sz="2000">
                <a:cs typeface="Arial" panose="020B0604020202020204" pitchFamily="34" charset="0"/>
              </a:rPr>
              <a:t>tham số được giới hạn bởi các dấu ngoặc nhọn (</a:t>
            </a:r>
            <a:r>
              <a:rPr lang="vi-VN" sz="2000" b="1">
                <a:solidFill>
                  <a:srgbClr val="FF0000"/>
                </a:solidFill>
                <a:cs typeface="Arial" panose="020B0604020202020204" pitchFamily="34" charset="0"/>
              </a:rPr>
              <a:t>&lt; &gt;</a:t>
            </a:r>
            <a:r>
              <a:rPr lang="vi-VN" sz="2000">
                <a:cs typeface="Arial" panose="020B0604020202020204" pitchFamily="34" charset="0"/>
              </a:rPr>
              <a:t>)</a:t>
            </a:r>
            <a:r>
              <a:rPr lang="en-US" sz="2000">
                <a:cs typeface="Arial" panose="020B0604020202020204" pitchFamily="34" charset="0"/>
              </a:rPr>
              <a:t> </a:t>
            </a:r>
            <a:r>
              <a:rPr lang="vi-VN" sz="2000">
                <a:cs typeface="Arial" panose="020B0604020202020204" pitchFamily="34" charset="0"/>
              </a:rPr>
              <a:t>đứng trước kiểu trả về của phương thức</a:t>
            </a:r>
            <a:r>
              <a:rPr lang="en-US" sz="2000">
                <a:cs typeface="Arial" panose="020B0604020202020204" pitchFamily="34" charset="0"/>
              </a:rPr>
              <a:t>. </a:t>
            </a:r>
            <a:endParaRPr lang="vi-VN" sz="2000">
              <a:cs typeface="Arial" panose="020B0604020202020204" pitchFamily="34" charset="0"/>
            </a:endParaRP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Tham số bên trong phương thức</a:t>
            </a:r>
            <a:r>
              <a:rPr lang="en-US" sz="2000">
                <a:cs typeface="Arial" panose="020B0604020202020204" pitchFamily="34" charset="0"/>
              </a:rPr>
              <a:t> </a:t>
            </a:r>
            <a:r>
              <a:rPr lang="en-US" sz="2000">
                <a:latin typeface="Arial" panose="020B0604020202020204" pitchFamily="34" charset="0"/>
                <a:cs typeface="Arial" panose="020B0604020202020204" pitchFamily="34" charset="0"/>
              </a:rPr>
              <a:t>có thể là </a:t>
            </a:r>
            <a:r>
              <a:rPr lang="vi-VN" sz="2000">
                <a:cs typeface="Arial" panose="020B0604020202020204" pitchFamily="34" charset="0"/>
              </a:rPr>
              <a:t>một hoặc nhiều </a:t>
            </a:r>
            <a:r>
              <a:rPr lang="en-US" sz="2000">
                <a:latin typeface="Arial" panose="020B0604020202020204" pitchFamily="34" charset="0"/>
                <a:cs typeface="Arial" panose="020B0604020202020204" pitchFamily="34" charset="0"/>
              </a:rPr>
              <a:t>kiểu</a:t>
            </a:r>
            <a:r>
              <a:rPr lang="en-US" sz="2000">
                <a:cs typeface="Arial" panose="020B0604020202020204" pitchFamily="34" charset="0"/>
              </a:rPr>
              <a:t> </a:t>
            </a:r>
            <a:r>
              <a:rPr lang="vi-VN" sz="2000">
                <a:cs typeface="Arial" panose="020B0604020202020204" pitchFamily="34" charset="0"/>
              </a:rPr>
              <a:t>tham số phân biệt nhau bởi dấu </a:t>
            </a:r>
            <a:r>
              <a:rPr lang="vi-VN" sz="2000">
                <a:latin typeface="Arial" panose="020B0604020202020204" pitchFamily="34" charset="0"/>
                <a:cs typeface="Arial" panose="020B0604020202020204" pitchFamily="34" charset="0"/>
              </a:rPr>
              <a:t>ph</a:t>
            </a:r>
            <a:r>
              <a:rPr lang="en-US" sz="2000">
                <a:latin typeface="Arial" panose="020B0604020202020204" pitchFamily="34" charset="0"/>
                <a:cs typeface="Arial" panose="020B0604020202020204" pitchFamily="34" charset="0"/>
              </a:rPr>
              <a:t>ẩ</a:t>
            </a:r>
            <a:r>
              <a:rPr lang="vi-VN" sz="2000">
                <a:latin typeface="Arial" panose="020B0604020202020204" pitchFamily="34" charset="0"/>
                <a:cs typeface="Arial" panose="020B0604020202020204" pitchFamily="34" charset="0"/>
              </a:rPr>
              <a:t>y</a:t>
            </a:r>
            <a:r>
              <a:rPr lang="vi-VN" sz="2000">
                <a:cs typeface="Arial" panose="020B0604020202020204" pitchFamily="34" charset="0"/>
              </a:rPr>
              <a:t>. </a:t>
            </a:r>
            <a:endParaRPr lang="en-US" sz="2000">
              <a:cs typeface="Arial" panose="020B0604020202020204" pitchFamily="34" charset="0"/>
            </a:endParaRPr>
          </a:p>
          <a:p>
            <a:pPr marL="800100" lvl="1" indent="-342900">
              <a:lnSpc>
                <a:spcPct val="150000"/>
              </a:lnSpc>
              <a:buFont typeface="Wingdings" panose="05000000000000000000" pitchFamily="2" charset="2"/>
              <a:buChar char="Ø"/>
            </a:pPr>
            <a:r>
              <a:rPr lang="vi-VN" sz="2000">
                <a:cs typeface="Arial" panose="020B0604020202020204" pitchFamily="34" charset="0"/>
              </a:rPr>
              <a:t>Phần thân phương thức Generic được khai báo giống như bất kỳ phương thức nào khác. </a:t>
            </a:r>
            <a:r>
              <a:rPr lang="en-US" sz="2000">
                <a:latin typeface="Arial" panose="020B0604020202020204" pitchFamily="34" charset="0"/>
                <a:cs typeface="Arial" panose="020B0604020202020204" pitchFamily="34" charset="0"/>
              </a:rPr>
              <a:t>Chú ý</a:t>
            </a:r>
            <a:r>
              <a:rPr lang="en-US" sz="2000">
                <a:cs typeface="Arial" panose="020B0604020202020204" pitchFamily="34" charset="0"/>
              </a:rPr>
              <a:t> </a:t>
            </a:r>
            <a:r>
              <a:rPr lang="vi-VN" sz="2000">
                <a:cs typeface="Arial" panose="020B0604020202020204" pitchFamily="34" charset="0"/>
              </a:rPr>
              <a:t>rằng các kiểu tham số chỉ có thể biểu diễn các </a:t>
            </a:r>
            <a:r>
              <a:rPr lang="vi-VN" sz="2000" b="1">
                <a:solidFill>
                  <a:srgbClr val="FF0000"/>
                </a:solidFill>
                <a:cs typeface="Arial" panose="020B0604020202020204" pitchFamily="34" charset="0"/>
              </a:rPr>
              <a:t>kiểu </a:t>
            </a:r>
            <a:r>
              <a:rPr lang="en-US" sz="2000" b="1">
                <a:solidFill>
                  <a:srgbClr val="FF0000"/>
                </a:solidFill>
                <a:latin typeface="Arial" panose="020B0604020202020204" pitchFamily="34" charset="0"/>
                <a:cs typeface="Arial" panose="020B0604020202020204" pitchFamily="34" charset="0"/>
              </a:rPr>
              <a:t>dữ liệu </a:t>
            </a:r>
            <a:r>
              <a:rPr lang="vi-VN" sz="2000" b="1">
                <a:solidFill>
                  <a:srgbClr val="FF0000"/>
                </a:solidFill>
                <a:cs typeface="Arial" panose="020B0604020202020204" pitchFamily="34" charset="0"/>
              </a:rPr>
              <a:t>tham chiếu</a:t>
            </a:r>
            <a:r>
              <a:rPr lang="en-US" sz="2000" b="1">
                <a:solidFill>
                  <a:srgbClr val="FF0000"/>
                </a:solidFill>
                <a:cs typeface="Arial" panose="020B0604020202020204" pitchFamily="34" charset="0"/>
              </a:rPr>
              <a:t> </a:t>
            </a:r>
            <a:r>
              <a:rPr lang="en-US" sz="2000">
                <a:latin typeface="Arial" panose="020B0604020202020204" pitchFamily="34" charset="0"/>
                <a:cs typeface="Arial" panose="020B0604020202020204" pitchFamily="34" charset="0"/>
              </a:rPr>
              <a:t>chứ không </a:t>
            </a:r>
            <a:r>
              <a:rPr lang="vi-VN" sz="2000">
                <a:cs typeface="Arial" panose="020B0604020202020204" pitchFamily="34" charset="0"/>
              </a:rPr>
              <a:t>phải là các kiểu </a:t>
            </a:r>
            <a:r>
              <a:rPr lang="en-US" sz="2000">
                <a:latin typeface="Arial" panose="020B0604020202020204" pitchFamily="34" charset="0"/>
                <a:cs typeface="Arial" panose="020B0604020202020204" pitchFamily="34" charset="0"/>
              </a:rPr>
              <a:t>dữ liệu cơ sở</a:t>
            </a:r>
            <a:r>
              <a:rPr lang="vi-VN" sz="2000">
                <a:latin typeface="Arial" panose="020B0604020202020204" pitchFamily="34" charset="0"/>
                <a:cs typeface="Arial" panose="020B0604020202020204" pitchFamily="34" charset="0"/>
              </a:rPr>
              <a:t> </a:t>
            </a:r>
            <a:r>
              <a:rPr lang="vi-VN" sz="2000">
                <a:cs typeface="Arial" panose="020B0604020202020204" pitchFamily="34" charset="0"/>
              </a:rPr>
              <a:t>(như int, double, và char).</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1098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15</a:t>
            </a:fld>
            <a:endParaRPr lang="en-US"/>
          </a:p>
        </p:txBody>
      </p:sp>
      <p:pic>
        <p:nvPicPr>
          <p:cNvPr id="2" name="Picture 1"/>
          <p:cNvPicPr>
            <a:picLocks noChangeAspect="1"/>
          </p:cNvPicPr>
          <p:nvPr/>
        </p:nvPicPr>
        <p:blipFill>
          <a:blip r:embed="rId2"/>
          <a:stretch>
            <a:fillRect/>
          </a:stretch>
        </p:blipFill>
        <p:spPr>
          <a:xfrm>
            <a:off x="1279102" y="2957552"/>
            <a:ext cx="4796845" cy="3276417"/>
          </a:xfrm>
          <a:prstGeom prst="rect">
            <a:avLst/>
          </a:prstGeom>
        </p:spPr>
      </p:pic>
      <p:sp>
        <p:nvSpPr>
          <p:cNvPr id="9" name="TextBox 8"/>
          <p:cNvSpPr txBox="1"/>
          <p:nvPr/>
        </p:nvSpPr>
        <p:spPr>
          <a:xfrm>
            <a:off x="432517" y="1034717"/>
            <a:ext cx="10921283"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Ví dụ: </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Ở phương thức in mảng, trước kiểu trả về void là &lt;E&gt; đại diện cho kiểu tham số.</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Trong hàm main, các mảng được khai báo với kiểu dữ liệu tham chiếu là Integer, Double, Character. Ta chỉ việc gọi 1 hàm inMang và thay tham số truyền vào.</a:t>
            </a:r>
          </a:p>
        </p:txBody>
      </p:sp>
      <p:pic>
        <p:nvPicPr>
          <p:cNvPr id="3" name="Picture 2"/>
          <p:cNvPicPr>
            <a:picLocks noChangeAspect="1"/>
          </p:cNvPicPr>
          <p:nvPr/>
        </p:nvPicPr>
        <p:blipFill>
          <a:blip r:embed="rId3"/>
          <a:stretch>
            <a:fillRect/>
          </a:stretch>
        </p:blipFill>
        <p:spPr>
          <a:xfrm>
            <a:off x="7543800" y="3971207"/>
            <a:ext cx="2133600" cy="1266825"/>
          </a:xfrm>
          <a:prstGeom prst="rect">
            <a:avLst/>
          </a:prstGeom>
        </p:spPr>
      </p:pic>
      <p:sp>
        <p:nvSpPr>
          <p:cNvPr id="4" name="TextBox 3"/>
          <p:cNvSpPr txBox="1"/>
          <p:nvPr/>
        </p:nvSpPr>
        <p:spPr>
          <a:xfrm>
            <a:off x="7892715" y="3494240"/>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sp>
        <p:nvSpPr>
          <p:cNvPr id="5" name="Right Arrow 4"/>
          <p:cNvSpPr/>
          <p:nvPr/>
        </p:nvSpPr>
        <p:spPr>
          <a:xfrm>
            <a:off x="6418761" y="4375310"/>
            <a:ext cx="782224" cy="529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51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16</a:t>
            </a:fld>
            <a:endParaRPr lang="en-US"/>
          </a:p>
        </p:txBody>
      </p:sp>
      <p:sp>
        <p:nvSpPr>
          <p:cNvPr id="9" name="TextBox 8"/>
          <p:cNvSpPr txBox="1"/>
          <p:nvPr/>
        </p:nvSpPr>
        <p:spPr>
          <a:xfrm>
            <a:off x="432517" y="1034717"/>
            <a:ext cx="10921283"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Kiểu tham số giới hạn (Bounded Type Parameters)</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Đôi khi ta muốn giới hạn các kiểu tham số truyền vào phương thức Generic chẳng hạn như một số phương thức chỉ thực hiện các chức năng trên dữ liệu số.</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Ví dụ: phương thức Generic sau chỉ cho phép thực hiện việc so sánh lớn nhất trên các kiểu dữ liệu có thể so sánh. Bên trong &lt;T&gt; bổ sung thêm từ khóa </a:t>
            </a:r>
            <a:r>
              <a:rPr lang="en-US" sz="2000">
                <a:solidFill>
                  <a:srgbClr val="FF0000"/>
                </a:solidFill>
                <a:latin typeface="Arial" panose="020B0604020202020204" pitchFamily="34" charset="0"/>
                <a:cs typeface="Arial" panose="020B0604020202020204" pitchFamily="34" charset="0"/>
              </a:rPr>
              <a:t>extends </a:t>
            </a:r>
            <a:r>
              <a:rPr lang="en-US" sz="2000">
                <a:latin typeface="Arial" panose="020B0604020202020204" pitchFamily="34" charset="0"/>
                <a:cs typeface="Arial" panose="020B0604020202020204" pitchFamily="34" charset="0"/>
              </a:rPr>
              <a:t>và </a:t>
            </a:r>
            <a:r>
              <a:rPr lang="en-US" sz="2000">
                <a:solidFill>
                  <a:srgbClr val="FF0000"/>
                </a:solidFill>
                <a:latin typeface="Arial" panose="020B0604020202020204" pitchFamily="34" charset="0"/>
                <a:cs typeface="Arial" panose="020B0604020202020204" pitchFamily="34" charset="0"/>
              </a:rPr>
              <a:t>Comparable&lt;T&gt; </a:t>
            </a:r>
            <a:r>
              <a:rPr lang="en-US" sz="2000">
                <a:latin typeface="Arial" panose="020B0604020202020204" pitchFamily="34" charset="0"/>
                <a:cs typeface="Arial" panose="020B0604020202020204" pitchFamily="34" charset="0"/>
              </a:rPr>
              <a:t>(các kiểu dữ liệu có thể so sánh được)</a:t>
            </a:r>
            <a:endParaRPr lang="en-US" sz="200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5419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17</a:t>
            </a:fld>
            <a:endParaRPr lang="en-US"/>
          </a:p>
        </p:txBody>
      </p:sp>
      <p:sp>
        <p:nvSpPr>
          <p:cNvPr id="9" name="TextBox 8"/>
          <p:cNvSpPr txBox="1"/>
          <p:nvPr/>
        </p:nvSpPr>
        <p:spPr>
          <a:xfrm>
            <a:off x="432517" y="1034717"/>
            <a:ext cx="10921283"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Kiểu tham số giới hạn (Bounded Type Parameters)</a:t>
            </a:r>
          </a:p>
          <a:p>
            <a:pPr>
              <a:lnSpc>
                <a:spcPct val="150000"/>
              </a:lnSpc>
            </a:pPr>
            <a:endParaRPr lang="en-US" sz="200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2"/>
          <a:stretch>
            <a:fillRect/>
          </a:stretch>
        </p:blipFill>
        <p:spPr>
          <a:xfrm>
            <a:off x="740442" y="1527390"/>
            <a:ext cx="5878722" cy="4813814"/>
          </a:xfrm>
          <a:prstGeom prst="rect">
            <a:avLst/>
          </a:prstGeom>
        </p:spPr>
      </p:pic>
      <p:pic>
        <p:nvPicPr>
          <p:cNvPr id="7" name="Picture 6"/>
          <p:cNvPicPr>
            <a:picLocks noChangeAspect="1"/>
          </p:cNvPicPr>
          <p:nvPr/>
        </p:nvPicPr>
        <p:blipFill>
          <a:blip r:embed="rId3"/>
          <a:stretch>
            <a:fillRect/>
          </a:stretch>
        </p:blipFill>
        <p:spPr>
          <a:xfrm>
            <a:off x="7092874" y="3167462"/>
            <a:ext cx="4703739" cy="1841266"/>
          </a:xfrm>
          <a:prstGeom prst="rect">
            <a:avLst/>
          </a:prstGeom>
        </p:spPr>
      </p:pic>
      <p:sp>
        <p:nvSpPr>
          <p:cNvPr id="10" name="TextBox 9"/>
          <p:cNvSpPr txBox="1"/>
          <p:nvPr/>
        </p:nvSpPr>
        <p:spPr>
          <a:xfrm>
            <a:off x="8910782" y="2767352"/>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spTree>
    <p:extLst>
      <p:ext uri="{BB962C8B-B14F-4D97-AF65-F5344CB8AC3E}">
        <p14:creationId xmlns:p14="http://schemas.microsoft.com/office/powerpoint/2010/main" val="3930372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Gọi phương thức khác trong phương thức</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18</a:t>
            </a:fld>
            <a:endParaRPr lang="en-US"/>
          </a:p>
        </p:txBody>
      </p:sp>
      <p:sp>
        <p:nvSpPr>
          <p:cNvPr id="9" name="TextBox 8"/>
          <p:cNvSpPr txBox="1"/>
          <p:nvPr/>
        </p:nvSpPr>
        <p:spPr>
          <a:xfrm>
            <a:off x="432517" y="1034717"/>
            <a:ext cx="10921283"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Thông thường ta hay gọi phương thức/ hàm trong hàm main, nhưng ta cũng có thể gọi phương thức/ hàm khác trong phương thức/ hàm tùy thuộc vào mục đích sử dụng. Ví dụ:</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Gọi Function trong Procedure.</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Gọi Procedure trong Function.</a:t>
            </a:r>
          </a:p>
          <a:p>
            <a:pPr marL="800100" lvl="1" indent="-342900">
              <a:lnSpc>
                <a:spcPct val="150000"/>
              </a:lnSpc>
              <a:buFont typeface="Wingdings" panose="05000000000000000000" pitchFamily="2" charset="2"/>
              <a:buChar char="Ø"/>
            </a:pPr>
            <a:r>
              <a:rPr lang="en-US" sz="2000" b="1">
                <a:solidFill>
                  <a:srgbClr val="FF0000"/>
                </a:solidFill>
                <a:latin typeface="Arial" panose="020B0604020202020204" pitchFamily="34" charset="0"/>
                <a:cs typeface="Arial" panose="020B0604020202020204" pitchFamily="34" charset="0"/>
              </a:rPr>
              <a:t>Gọi Function trong Function.</a:t>
            </a:r>
          </a:p>
        </p:txBody>
      </p:sp>
    </p:spTree>
    <p:extLst>
      <p:ext uri="{BB962C8B-B14F-4D97-AF65-F5344CB8AC3E}">
        <p14:creationId xmlns:p14="http://schemas.microsoft.com/office/powerpoint/2010/main" val="4146827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Gọi phương thức khác trong phương thức</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19</a:t>
            </a:fld>
            <a:endParaRPr lang="en-US"/>
          </a:p>
        </p:txBody>
      </p:sp>
      <p:sp>
        <p:nvSpPr>
          <p:cNvPr id="9" name="TextBox 8"/>
          <p:cNvSpPr txBox="1"/>
          <p:nvPr/>
        </p:nvSpPr>
        <p:spPr>
          <a:xfrm>
            <a:off x="432517" y="1034717"/>
            <a:ext cx="10921283"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Gọi Function trong Procedure:</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Tạo một hàm tính tổng hai số a và b.</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Tạo một hàm in thông tin, bên trong hàm gọi phương thức tính tổng trên (dòng 6).</a:t>
            </a:r>
          </a:p>
        </p:txBody>
      </p:sp>
      <p:sp>
        <p:nvSpPr>
          <p:cNvPr id="10" name="TextBox 9"/>
          <p:cNvSpPr txBox="1"/>
          <p:nvPr/>
        </p:nvSpPr>
        <p:spPr>
          <a:xfrm>
            <a:off x="8585930" y="3897642"/>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pic>
        <p:nvPicPr>
          <p:cNvPr id="2" name="Picture 1"/>
          <p:cNvPicPr>
            <a:picLocks noChangeAspect="1"/>
          </p:cNvPicPr>
          <p:nvPr/>
        </p:nvPicPr>
        <p:blipFill>
          <a:blip r:embed="rId2"/>
          <a:stretch>
            <a:fillRect/>
          </a:stretch>
        </p:blipFill>
        <p:spPr>
          <a:xfrm>
            <a:off x="899474" y="2632519"/>
            <a:ext cx="6267302" cy="3154132"/>
          </a:xfrm>
          <a:prstGeom prst="rect">
            <a:avLst/>
          </a:prstGeom>
        </p:spPr>
      </p:pic>
      <p:pic>
        <p:nvPicPr>
          <p:cNvPr id="3" name="Picture 2"/>
          <p:cNvPicPr>
            <a:picLocks noChangeAspect="1"/>
          </p:cNvPicPr>
          <p:nvPr/>
        </p:nvPicPr>
        <p:blipFill>
          <a:blip r:embed="rId3"/>
          <a:stretch>
            <a:fillRect/>
          </a:stretch>
        </p:blipFill>
        <p:spPr>
          <a:xfrm>
            <a:off x="8078499" y="4451517"/>
            <a:ext cx="2082781" cy="479224"/>
          </a:xfrm>
          <a:prstGeom prst="rect">
            <a:avLst/>
          </a:prstGeom>
        </p:spPr>
      </p:pic>
    </p:spTree>
    <p:extLst>
      <p:ext uri="{BB962C8B-B14F-4D97-AF65-F5344CB8AC3E}">
        <p14:creationId xmlns:p14="http://schemas.microsoft.com/office/powerpoint/2010/main" val="290804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2402754" y="-2154916"/>
            <a:ext cx="663913" cy="5469422"/>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Nội dung</a:t>
            </a:r>
            <a:endParaRPr lang="en-US" sz="2800" dirty="0">
              <a:solidFill>
                <a:schemeClr val="bg1"/>
              </a:solidFill>
              <a:latin typeface="Arial" panose="020B0604020202020204" pitchFamily="34" charset="0"/>
              <a:cs typeface="Arial" panose="020B0604020202020204" pitchFamily="34" charset="0"/>
            </a:endParaRPr>
          </a:p>
        </p:txBody>
      </p:sp>
      <p:sp>
        <p:nvSpPr>
          <p:cNvPr id="12" name="Round Same Side Corner Rectangle 11"/>
          <p:cNvSpPr/>
          <p:nvPr/>
        </p:nvSpPr>
        <p:spPr>
          <a:xfrm rot="5400000">
            <a:off x="5107613" y="-812652"/>
            <a:ext cx="663913" cy="5469423"/>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Tham số dòng lệnh</a:t>
            </a:r>
            <a:endParaRPr lang="en-US" sz="2400" dirty="0">
              <a:solidFill>
                <a:schemeClr val="tx1"/>
              </a:solidFill>
              <a:latin typeface="Arial" panose="020B0604020202020204" pitchFamily="34" charset="0"/>
              <a:cs typeface="Arial" panose="020B0604020202020204" pitchFamily="34" charset="0"/>
            </a:endParaRPr>
          </a:p>
        </p:txBody>
      </p:sp>
      <p:sp>
        <p:nvSpPr>
          <p:cNvPr id="14" name="Round Same Side Corner Rectangle 13"/>
          <p:cNvSpPr/>
          <p:nvPr/>
        </p:nvSpPr>
        <p:spPr>
          <a:xfrm rot="5400000">
            <a:off x="5107613" y="-13633"/>
            <a:ext cx="663913" cy="5469423"/>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Phương thức khởi tạo</a:t>
            </a:r>
            <a:endParaRPr lang="en-US" sz="2400" dirty="0">
              <a:solidFill>
                <a:schemeClr val="tx1"/>
              </a:solidFill>
              <a:latin typeface="Arial" panose="020B0604020202020204" pitchFamily="34" charset="0"/>
              <a:cs typeface="Arial" panose="020B0604020202020204" pitchFamily="34" charset="0"/>
            </a:endParaRPr>
          </a:p>
        </p:txBody>
      </p:sp>
      <p:sp>
        <p:nvSpPr>
          <p:cNvPr id="15" name="Round Same Side Corner Rectangle 14"/>
          <p:cNvSpPr/>
          <p:nvPr/>
        </p:nvSpPr>
        <p:spPr>
          <a:xfrm rot="5400000">
            <a:off x="5137472" y="782226"/>
            <a:ext cx="663913" cy="5469423"/>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Gọi sử dụng phương thức/ hàm</a:t>
            </a:r>
            <a:endParaRPr lang="en-US" sz="2400" dirty="0">
              <a:solidFill>
                <a:schemeClr val="tx1"/>
              </a:solidFill>
              <a:latin typeface="Arial" panose="020B0604020202020204" pitchFamily="34" charset="0"/>
              <a:cs typeface="Arial" panose="020B0604020202020204" pitchFamily="34" charset="0"/>
            </a:endParaRPr>
          </a:p>
        </p:txBody>
      </p:sp>
      <p:sp>
        <p:nvSpPr>
          <p:cNvPr id="16" name="Round Same Side Corner Rectangle 15"/>
          <p:cNvSpPr/>
          <p:nvPr/>
        </p:nvSpPr>
        <p:spPr>
          <a:xfrm rot="5400000">
            <a:off x="5137472" y="1623522"/>
            <a:ext cx="663913" cy="5469423"/>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Tham chiếu và tham trị</a:t>
            </a:r>
            <a:endParaRPr lang="en-US" sz="2400" dirty="0">
              <a:solidFill>
                <a:schemeClr val="tx1"/>
              </a:solidFill>
              <a:latin typeface="Arial" panose="020B0604020202020204" pitchFamily="34" charset="0"/>
              <a:cs typeface="Arial" panose="020B0604020202020204" pitchFamily="34" charset="0"/>
            </a:endParaRPr>
          </a:p>
        </p:txBody>
      </p:sp>
      <p:sp>
        <p:nvSpPr>
          <p:cNvPr id="19" name="Round Same Side Corner Rectangle 18"/>
          <p:cNvSpPr/>
          <p:nvPr/>
        </p:nvSpPr>
        <p:spPr>
          <a:xfrm rot="5400000">
            <a:off x="5137472" y="2445045"/>
            <a:ext cx="663913" cy="5469423"/>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Phương thức Generic </a:t>
            </a:r>
            <a:endParaRPr lang="en-US" sz="2400" dirty="0">
              <a:solidFill>
                <a:schemeClr val="tx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176CFEE-36C4-4A0C-BC89-DCE02F99B3D3}" type="slidenum">
              <a:rPr lang="en-US" smtClean="0"/>
              <a:t>2</a:t>
            </a:fld>
            <a:endParaRPr lang="en-US"/>
          </a:p>
        </p:txBody>
      </p:sp>
    </p:spTree>
    <p:extLst>
      <p:ext uri="{BB962C8B-B14F-4D97-AF65-F5344CB8AC3E}">
        <p14:creationId xmlns:p14="http://schemas.microsoft.com/office/powerpoint/2010/main" val="3497625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Gọi phương thức khác trong phương thức</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20</a:t>
            </a:fld>
            <a:endParaRPr lang="en-US"/>
          </a:p>
        </p:txBody>
      </p:sp>
      <p:sp>
        <p:nvSpPr>
          <p:cNvPr id="9" name="TextBox 8"/>
          <p:cNvSpPr txBox="1"/>
          <p:nvPr/>
        </p:nvSpPr>
        <p:spPr>
          <a:xfrm>
            <a:off x="164111" y="1032227"/>
            <a:ext cx="12027889"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Gọi Procedure trong Function:</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Tạo một hàm in thông tin.</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Tạo một hàm tính tổng hai số a và b, bên trong hàm gọi phương thức in thông tin ở trên (dòng 6).</a:t>
            </a:r>
          </a:p>
        </p:txBody>
      </p:sp>
      <p:sp>
        <p:nvSpPr>
          <p:cNvPr id="10" name="TextBox 9"/>
          <p:cNvSpPr txBox="1"/>
          <p:nvPr/>
        </p:nvSpPr>
        <p:spPr>
          <a:xfrm>
            <a:off x="7656644" y="3494240"/>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pic>
        <p:nvPicPr>
          <p:cNvPr id="4" name="Picture 3"/>
          <p:cNvPicPr>
            <a:picLocks noChangeAspect="1"/>
          </p:cNvPicPr>
          <p:nvPr/>
        </p:nvPicPr>
        <p:blipFill>
          <a:blip r:embed="rId2"/>
          <a:stretch>
            <a:fillRect/>
          </a:stretch>
        </p:blipFill>
        <p:spPr>
          <a:xfrm>
            <a:off x="716507" y="2630029"/>
            <a:ext cx="5493224" cy="3354036"/>
          </a:xfrm>
          <a:prstGeom prst="rect">
            <a:avLst/>
          </a:prstGeom>
        </p:spPr>
      </p:pic>
      <p:pic>
        <p:nvPicPr>
          <p:cNvPr id="6" name="Picture 5"/>
          <p:cNvPicPr>
            <a:picLocks noChangeAspect="1"/>
          </p:cNvPicPr>
          <p:nvPr/>
        </p:nvPicPr>
        <p:blipFill>
          <a:blip r:embed="rId3"/>
          <a:stretch>
            <a:fillRect/>
          </a:stretch>
        </p:blipFill>
        <p:spPr>
          <a:xfrm>
            <a:off x="7366996" y="3979596"/>
            <a:ext cx="1647215" cy="453362"/>
          </a:xfrm>
          <a:prstGeom prst="rect">
            <a:avLst/>
          </a:prstGeom>
        </p:spPr>
      </p:pic>
    </p:spTree>
    <p:extLst>
      <p:ext uri="{BB962C8B-B14F-4D97-AF65-F5344CB8AC3E}">
        <p14:creationId xmlns:p14="http://schemas.microsoft.com/office/powerpoint/2010/main" val="218255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Gọi phương thức khác trong phương thức</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21</a:t>
            </a:fld>
            <a:endParaRPr lang="en-US"/>
          </a:p>
        </p:txBody>
      </p:sp>
      <p:sp>
        <p:nvSpPr>
          <p:cNvPr id="9" name="TextBox 8"/>
          <p:cNvSpPr txBox="1"/>
          <p:nvPr/>
        </p:nvSpPr>
        <p:spPr>
          <a:xfrm>
            <a:off x="164111" y="1032227"/>
            <a:ext cx="12027889"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Gọi Function trong Function: được sử dụng rất phổ biến.</a:t>
            </a:r>
          </a:p>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Ví dụ: Tính tổng các phần tử chẳn trong mảng số nguyên.</a:t>
            </a:r>
          </a:p>
          <a:p>
            <a:pPr marL="914400" lvl="1" indent="-4572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Viết hàm kiểm tra số chẳn.</a:t>
            </a:r>
          </a:p>
          <a:p>
            <a:pPr marL="914400" lvl="1" indent="-4572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Viết hàm tính tổng, bên trong gọi hàm kiểm tra số chẳn.</a:t>
            </a:r>
          </a:p>
        </p:txBody>
      </p:sp>
      <p:sp>
        <p:nvSpPr>
          <p:cNvPr id="10" name="TextBox 9"/>
          <p:cNvSpPr txBox="1"/>
          <p:nvPr/>
        </p:nvSpPr>
        <p:spPr>
          <a:xfrm>
            <a:off x="7904084" y="3664681"/>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pic>
        <p:nvPicPr>
          <p:cNvPr id="3" name="Picture 2"/>
          <p:cNvPicPr>
            <a:picLocks noChangeAspect="1"/>
          </p:cNvPicPr>
          <p:nvPr/>
        </p:nvPicPr>
        <p:blipFill>
          <a:blip r:embed="rId2"/>
          <a:stretch>
            <a:fillRect/>
          </a:stretch>
        </p:blipFill>
        <p:spPr>
          <a:xfrm>
            <a:off x="1792565" y="2939873"/>
            <a:ext cx="4659025" cy="3607352"/>
          </a:xfrm>
          <a:prstGeom prst="rect">
            <a:avLst/>
          </a:prstGeom>
        </p:spPr>
      </p:pic>
      <p:pic>
        <p:nvPicPr>
          <p:cNvPr id="5" name="Picture 4"/>
          <p:cNvPicPr>
            <a:picLocks noChangeAspect="1"/>
          </p:cNvPicPr>
          <p:nvPr/>
        </p:nvPicPr>
        <p:blipFill>
          <a:blip r:embed="rId3"/>
          <a:stretch>
            <a:fillRect/>
          </a:stretch>
        </p:blipFill>
        <p:spPr>
          <a:xfrm>
            <a:off x="7289790" y="4176988"/>
            <a:ext cx="2296510" cy="512813"/>
          </a:xfrm>
          <a:prstGeom prst="rect">
            <a:avLst/>
          </a:prstGeom>
        </p:spPr>
      </p:pic>
    </p:spTree>
    <p:extLst>
      <p:ext uri="{BB962C8B-B14F-4D97-AF65-F5344CB8AC3E}">
        <p14:creationId xmlns:p14="http://schemas.microsoft.com/office/powerpoint/2010/main" val="1830492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Tài liệu tham khảo</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22</a:t>
            </a:fld>
            <a:endParaRPr lang="en-US"/>
          </a:p>
        </p:txBody>
      </p:sp>
      <p:sp>
        <p:nvSpPr>
          <p:cNvPr id="2" name="TextBox 1"/>
          <p:cNvSpPr txBox="1"/>
          <p:nvPr/>
        </p:nvSpPr>
        <p:spPr>
          <a:xfrm>
            <a:off x="857275" y="1570636"/>
            <a:ext cx="9213158"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Tham chiếu và tham trị trong Java:</a:t>
            </a:r>
          </a:p>
          <a:p>
            <a:pPr>
              <a:lnSpc>
                <a:spcPct val="150000"/>
              </a:lnSpc>
            </a:pPr>
            <a:r>
              <a:rPr lang="en-US" sz="2000">
                <a:latin typeface="Arial" panose="020B0604020202020204" pitchFamily="34" charset="0"/>
                <a:cs typeface="Arial" panose="020B0604020202020204" pitchFamily="34" charset="0"/>
                <a:hlinkClick r:id="rId2"/>
              </a:rPr>
              <a:t>https://docs.oracle.com/javase/tutorial/java/javaOO/arguments.html</a:t>
            </a:r>
            <a:endParaRPr lang="en-US" sz="200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Command Line Arguments:</a:t>
            </a:r>
          </a:p>
          <a:p>
            <a:pPr>
              <a:lnSpc>
                <a:spcPct val="150000"/>
              </a:lnSpc>
            </a:pPr>
            <a:r>
              <a:rPr lang="en-US" sz="2000">
                <a:latin typeface="Arial" panose="020B0604020202020204" pitchFamily="34" charset="0"/>
                <a:cs typeface="Arial" panose="020B0604020202020204" pitchFamily="34" charset="0"/>
                <a:hlinkClick r:id="rId3"/>
              </a:rPr>
              <a:t>https://docs.oracle.com/javase/tutorial/essential/environment/cmdLineArgs.html</a:t>
            </a:r>
            <a:endParaRPr lang="en-US" sz="200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Phương thức Generic:</a:t>
            </a:r>
          </a:p>
          <a:p>
            <a:pPr>
              <a:lnSpc>
                <a:spcPct val="150000"/>
              </a:lnSpc>
            </a:pPr>
            <a:r>
              <a:rPr lang="en-US" sz="2000">
                <a:latin typeface="Arial" panose="020B0604020202020204" pitchFamily="34" charset="0"/>
                <a:cs typeface="Arial" panose="020B0604020202020204" pitchFamily="34" charset="0"/>
                <a:hlinkClick r:id="rId4"/>
              </a:rPr>
              <a:t>https://docs.oracle.com/javase/tutorial/extra/generics/methods.html</a:t>
            </a:r>
            <a:endParaRPr lang="en-US" sz="2000">
              <a:latin typeface="Arial" panose="020B0604020202020204" pitchFamily="34" charset="0"/>
              <a:cs typeface="Arial" panose="020B0604020202020204" pitchFamily="34" charset="0"/>
            </a:endParaRPr>
          </a:p>
          <a:p>
            <a:pPr>
              <a:lnSpc>
                <a:spcPct val="150000"/>
              </a:lnSpc>
            </a:pPr>
            <a:r>
              <a:rPr lang="en-US" sz="2000">
                <a:latin typeface="Arial" panose="020B0604020202020204" pitchFamily="34" charset="0"/>
                <a:cs typeface="Arial" panose="020B0604020202020204" pitchFamily="34" charset="0"/>
                <a:hlinkClick r:id="rId5"/>
              </a:rPr>
              <a:t>http://www.tutorialspoint.com/java/java_generics.htm</a:t>
            </a:r>
            <a:endParaRPr lang="en-US" sz="2000">
              <a:latin typeface="Arial" panose="020B0604020202020204" pitchFamily="34" charset="0"/>
              <a:cs typeface="Arial" panose="020B0604020202020204" pitchFamily="34" charset="0"/>
            </a:endParaRPr>
          </a:p>
          <a:p>
            <a:pPr>
              <a:lnSpc>
                <a:spcPct val="150000"/>
              </a:lnSpc>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824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8" name="Slide Number Placeholder 7"/>
          <p:cNvSpPr>
            <a:spLocks noGrp="1"/>
          </p:cNvSpPr>
          <p:nvPr>
            <p:ph type="sldNum" sz="quarter" idx="12"/>
          </p:nvPr>
        </p:nvSpPr>
        <p:spPr/>
        <p:txBody>
          <a:bodyPr/>
          <a:lstStyle/>
          <a:p>
            <a:fld id="{5176CFEE-36C4-4A0C-BC89-DCE02F99B3D3}" type="slidenum">
              <a:rPr lang="en-US" smtClean="0"/>
              <a:t>23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716" y="755343"/>
            <a:ext cx="7804484" cy="5190287"/>
          </a:xfrm>
          <a:prstGeom prst="rect">
            <a:avLst/>
          </a:prstGeom>
        </p:spPr>
      </p:pic>
    </p:spTree>
    <p:extLst>
      <p:ext uri="{BB962C8B-B14F-4D97-AF65-F5344CB8AC3E}">
        <p14:creationId xmlns:p14="http://schemas.microsoft.com/office/powerpoint/2010/main" val="2388647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số dòng lệnh (Command-Line) </a:t>
            </a:r>
            <a:endParaRPr lang="en-US" sz="2800" dirty="0">
              <a:solidFill>
                <a:schemeClr val="bg1"/>
              </a:solidFill>
              <a:latin typeface="Arial" panose="020B0604020202020204" pitchFamily="34" charset="0"/>
              <a:cs typeface="Arial" panose="020B0604020202020204" pitchFamily="34" charset="0"/>
            </a:endParaRPr>
          </a:p>
        </p:txBody>
      </p:sp>
      <p:sp>
        <p:nvSpPr>
          <p:cNvPr id="28" name="Rectangle 27"/>
          <p:cNvSpPr/>
          <p:nvPr/>
        </p:nvSpPr>
        <p:spPr>
          <a:xfrm>
            <a:off x="834898" y="1236803"/>
            <a:ext cx="10768967" cy="1938992"/>
          </a:xfrm>
          <a:prstGeom prst="rect">
            <a:avLst/>
          </a:prstGeom>
          <a:ln>
            <a:noFill/>
          </a:ln>
        </p:spPr>
        <p:txBody>
          <a:bodyPr wrap="square">
            <a:spAutoFit/>
          </a:bodyPr>
          <a:lstStyle/>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Ta có thể truyền dữ liệu trực tiếp vào chương trình trong lúc thực thi bằng cách truyền tham số dòng lệnh vào hàm main(). Tham số dòng lệnh được nhập vào  theo sau tên của chương trình thưc thi và được truyền tới hàm main() thông qua tham số String args[].</a:t>
            </a:r>
          </a:p>
          <a:p>
            <a:pPr marL="285730" indent="-285730" defTabSz="914309">
              <a:lnSpc>
                <a:spcPct val="150000"/>
              </a:lnSpc>
              <a:buFont typeface="Arial" panose="020B0604020202020204" pitchFamily="34" charset="0"/>
              <a:buChar char="•"/>
            </a:pPr>
            <a:r>
              <a:rPr lang="en-US" sz="2000" b="1" i="1" u="sng" kern="0">
                <a:solidFill>
                  <a:sysClr val="windowText" lastClr="000000"/>
                </a:solidFill>
                <a:latin typeface="Arial" panose="020B0604020202020204" pitchFamily="34" charset="0"/>
                <a:cs typeface="Arial" panose="020B0604020202020204" pitchFamily="34" charset="0"/>
              </a:rPr>
              <a:t>Ví dụ</a:t>
            </a:r>
            <a:r>
              <a:rPr lang="en-US" sz="2000" kern="0">
                <a:solidFill>
                  <a:sysClr val="windowText" lastClr="000000"/>
                </a:solidFill>
                <a:latin typeface="Arial" panose="020B0604020202020204" pitchFamily="34" charset="0"/>
                <a:cs typeface="Arial" panose="020B0604020202020204" pitchFamily="34" charset="0"/>
              </a:rPr>
              <a:t>: hiển thị tất cả các tham số dòng lệnh nhập vào ra màn hình.</a:t>
            </a:r>
            <a:endParaRPr lang="en-US" sz="2000" kern="0" dirty="0">
              <a:solidFill>
                <a:sysClr val="windowText" lastClr="00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634022" y="3291148"/>
            <a:ext cx="6112263" cy="2387312"/>
          </a:xfrm>
          <a:prstGeom prst="rect">
            <a:avLst/>
          </a:prstGeom>
        </p:spPr>
      </p:pic>
      <p:pic>
        <p:nvPicPr>
          <p:cNvPr id="4" name="Picture 3"/>
          <p:cNvPicPr>
            <a:picLocks noChangeAspect="1"/>
          </p:cNvPicPr>
          <p:nvPr/>
        </p:nvPicPr>
        <p:blipFill>
          <a:blip r:embed="rId4"/>
          <a:stretch>
            <a:fillRect/>
          </a:stretch>
        </p:blipFill>
        <p:spPr>
          <a:xfrm>
            <a:off x="1834043" y="5840982"/>
            <a:ext cx="5867400" cy="333375"/>
          </a:xfrm>
          <a:prstGeom prst="rect">
            <a:avLst/>
          </a:prstGeom>
        </p:spPr>
      </p:pic>
      <p:sp>
        <p:nvSpPr>
          <p:cNvPr id="7" name="Rectangle 6"/>
          <p:cNvSpPr/>
          <p:nvPr/>
        </p:nvSpPr>
        <p:spPr>
          <a:xfrm>
            <a:off x="392623" y="5805017"/>
            <a:ext cx="1441420" cy="369332"/>
          </a:xfrm>
          <a:prstGeom prst="rect">
            <a:avLst/>
          </a:prstGeom>
        </p:spPr>
        <p:txBody>
          <a:bodyPr wrap="none">
            <a:spAutoFit/>
          </a:bodyPr>
          <a:lstStyle/>
          <a:p>
            <a:r>
              <a:rPr lang="en-US" kern="0">
                <a:solidFill>
                  <a:sysClr val="windowText" lastClr="000000"/>
                </a:solidFill>
                <a:latin typeface="Arial" panose="020B0604020202020204" pitchFamily="34" charset="0"/>
                <a:cs typeface="Arial" panose="020B0604020202020204" pitchFamily="34" charset="0"/>
              </a:rPr>
              <a:t>(2) Thực thi:</a:t>
            </a:r>
            <a:endParaRPr lang="en-US"/>
          </a:p>
        </p:txBody>
      </p:sp>
      <p:sp>
        <p:nvSpPr>
          <p:cNvPr id="36" name="Rectangle 35"/>
          <p:cNvSpPr/>
          <p:nvPr/>
        </p:nvSpPr>
        <p:spPr>
          <a:xfrm>
            <a:off x="392624" y="3874936"/>
            <a:ext cx="1146468" cy="369332"/>
          </a:xfrm>
          <a:prstGeom prst="rect">
            <a:avLst/>
          </a:prstGeom>
        </p:spPr>
        <p:txBody>
          <a:bodyPr wrap="none">
            <a:spAutoFit/>
          </a:bodyPr>
          <a:lstStyle/>
          <a:p>
            <a:r>
              <a:rPr lang="en-US" kern="0">
                <a:solidFill>
                  <a:sysClr val="windowText" lastClr="000000"/>
                </a:solidFill>
                <a:latin typeface="Arial" panose="020B0604020202020204" pitchFamily="34" charset="0"/>
                <a:cs typeface="Arial" panose="020B0604020202020204" pitchFamily="34" charset="0"/>
              </a:rPr>
              <a:t>(1) Code:</a:t>
            </a:r>
            <a:endParaRPr lang="en-US"/>
          </a:p>
        </p:txBody>
      </p:sp>
      <p:pic>
        <p:nvPicPr>
          <p:cNvPr id="8" name="Picture 7"/>
          <p:cNvPicPr>
            <a:picLocks noChangeAspect="1"/>
          </p:cNvPicPr>
          <p:nvPr/>
        </p:nvPicPr>
        <p:blipFill>
          <a:blip r:embed="rId5"/>
          <a:stretch>
            <a:fillRect/>
          </a:stretch>
        </p:blipFill>
        <p:spPr>
          <a:xfrm>
            <a:off x="9723548" y="3494923"/>
            <a:ext cx="1828800" cy="2447925"/>
          </a:xfrm>
          <a:prstGeom prst="rect">
            <a:avLst/>
          </a:prstGeom>
        </p:spPr>
      </p:pic>
      <p:sp>
        <p:nvSpPr>
          <p:cNvPr id="37" name="Rectangle 36"/>
          <p:cNvSpPr/>
          <p:nvPr/>
        </p:nvSpPr>
        <p:spPr>
          <a:xfrm>
            <a:off x="8308500" y="4487723"/>
            <a:ext cx="1390124" cy="369332"/>
          </a:xfrm>
          <a:prstGeom prst="rect">
            <a:avLst/>
          </a:prstGeom>
        </p:spPr>
        <p:txBody>
          <a:bodyPr wrap="none">
            <a:spAutoFit/>
          </a:bodyPr>
          <a:lstStyle/>
          <a:p>
            <a:r>
              <a:rPr lang="en-US" kern="0">
                <a:solidFill>
                  <a:sysClr val="windowText" lastClr="000000"/>
                </a:solidFill>
                <a:latin typeface="Arial" panose="020B0604020202020204" pitchFamily="34" charset="0"/>
                <a:cs typeface="Arial" panose="020B0604020202020204" pitchFamily="34" charset="0"/>
              </a:rPr>
              <a:t>(3) Kết quả:</a:t>
            </a:r>
            <a:endParaRPr lang="en-US"/>
          </a:p>
        </p:txBody>
      </p:sp>
      <p:sp>
        <p:nvSpPr>
          <p:cNvPr id="2" name="Slide Number Placeholder 1"/>
          <p:cNvSpPr>
            <a:spLocks noGrp="1"/>
          </p:cNvSpPr>
          <p:nvPr>
            <p:ph type="sldNum" sz="quarter" idx="12"/>
          </p:nvPr>
        </p:nvSpPr>
        <p:spPr/>
        <p:txBody>
          <a:bodyPr/>
          <a:lstStyle/>
          <a:p>
            <a:fld id="{5176CFEE-36C4-4A0C-BC89-DCE02F99B3D3}" type="slidenum">
              <a:rPr lang="en-US" smtClean="0"/>
              <a:t>3</a:t>
            </a:fld>
            <a:endParaRPr lang="en-US"/>
          </a:p>
        </p:txBody>
      </p:sp>
    </p:spTree>
    <p:extLst>
      <p:ext uri="{BB962C8B-B14F-4D97-AF65-F5344CB8AC3E}">
        <p14:creationId xmlns:p14="http://schemas.microsoft.com/office/powerpoint/2010/main" val="180598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khởi tạo (Constructor)</a:t>
            </a:r>
            <a:endParaRPr lang="en-US" sz="2800" dirty="0">
              <a:solidFill>
                <a:schemeClr val="bg1"/>
              </a:solidFill>
              <a:latin typeface="Arial" panose="020B0604020202020204" pitchFamily="34" charset="0"/>
              <a:cs typeface="Arial" panose="020B0604020202020204" pitchFamily="34" charset="0"/>
            </a:endParaRPr>
          </a:p>
        </p:txBody>
      </p:sp>
      <p:sp>
        <p:nvSpPr>
          <p:cNvPr id="28" name="Rectangle 27"/>
          <p:cNvSpPr/>
          <p:nvPr/>
        </p:nvSpPr>
        <p:spPr>
          <a:xfrm>
            <a:off x="834898" y="1236803"/>
            <a:ext cx="10717455" cy="1938992"/>
          </a:xfrm>
          <a:prstGeom prst="rect">
            <a:avLst/>
          </a:prstGeom>
          <a:ln>
            <a:noFill/>
          </a:ln>
        </p:spPr>
        <p:txBody>
          <a:bodyPr wrap="square">
            <a:spAutoFit/>
          </a:bodyPr>
          <a:lstStyle/>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Phương thức khởi tạo sẽ được thực hiện khi có một đối tượng được tạo mới.</a:t>
            </a:r>
          </a:p>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Phương thức khởi tạo có cùng tên với lớp, cú pháp tương tự như phương thức, nhưng </a:t>
            </a:r>
            <a:r>
              <a:rPr lang="en-US" sz="2000" b="1" kern="0">
                <a:solidFill>
                  <a:srgbClr val="FF0000"/>
                </a:solidFill>
                <a:latin typeface="Arial" panose="020B0604020202020204" pitchFamily="34" charset="0"/>
                <a:cs typeface="Arial" panose="020B0604020202020204" pitchFamily="34" charset="0"/>
              </a:rPr>
              <a:t>không có kiểu dữ liệu trả về rõ ràng</a:t>
            </a:r>
            <a:r>
              <a:rPr lang="en-US" sz="2000" kern="0">
                <a:solidFill>
                  <a:sysClr val="windowText" lastClr="000000"/>
                </a:solidFill>
                <a:latin typeface="Arial" panose="020B0604020202020204" pitchFamily="34" charset="0"/>
                <a:cs typeface="Arial" panose="020B0604020202020204" pitchFamily="34" charset="0"/>
              </a:rPr>
              <a:t>.</a:t>
            </a:r>
          </a:p>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Ví dụ:</a:t>
            </a:r>
            <a:endParaRPr lang="en-US" sz="2000" kern="0">
              <a:latin typeface="Arial" panose="020B0604020202020204" pitchFamily="34" charset="0"/>
              <a:cs typeface="Arial" panose="020B0604020202020204" pitchFamily="34" charset="0"/>
            </a:endParaRPr>
          </a:p>
        </p:txBody>
      </p:sp>
      <p:sp>
        <p:nvSpPr>
          <p:cNvPr id="36" name="Rectangle 35"/>
          <p:cNvSpPr/>
          <p:nvPr/>
        </p:nvSpPr>
        <p:spPr>
          <a:xfrm>
            <a:off x="1694958" y="3175794"/>
            <a:ext cx="7899807" cy="369332"/>
          </a:xfrm>
          <a:prstGeom prst="rect">
            <a:avLst/>
          </a:prstGeom>
        </p:spPr>
        <p:txBody>
          <a:bodyPr wrap="square">
            <a:spAutoFit/>
          </a:bodyPr>
          <a:lstStyle/>
          <a:p>
            <a:r>
              <a:rPr lang="en-US" kern="0">
                <a:solidFill>
                  <a:sysClr val="windowText" lastClr="000000"/>
                </a:solidFill>
                <a:latin typeface="Arial" panose="020B0604020202020204" pitchFamily="34" charset="0"/>
                <a:cs typeface="Arial" panose="020B0604020202020204" pitchFamily="34" charset="0"/>
              </a:rPr>
              <a:t>Lớp MyClass có thuộc tính x, có phương thức khởi tạo gán x bằng giá trị i</a:t>
            </a:r>
            <a:endParaRPr lang="en-US"/>
          </a:p>
        </p:txBody>
      </p:sp>
      <p:pic>
        <p:nvPicPr>
          <p:cNvPr id="5" name="Picture 4"/>
          <p:cNvPicPr>
            <a:picLocks noChangeAspect="1"/>
          </p:cNvPicPr>
          <p:nvPr/>
        </p:nvPicPr>
        <p:blipFill>
          <a:blip r:embed="rId3"/>
          <a:stretch>
            <a:fillRect/>
          </a:stretch>
        </p:blipFill>
        <p:spPr>
          <a:xfrm>
            <a:off x="2404578" y="3699027"/>
            <a:ext cx="4124325" cy="2143125"/>
          </a:xfrm>
          <a:prstGeom prst="rect">
            <a:avLst/>
          </a:prstGeom>
        </p:spPr>
      </p:pic>
      <p:sp>
        <p:nvSpPr>
          <p:cNvPr id="3" name="Slide Number Placeholder 2"/>
          <p:cNvSpPr>
            <a:spLocks noGrp="1"/>
          </p:cNvSpPr>
          <p:nvPr>
            <p:ph type="sldNum" sz="quarter" idx="12"/>
          </p:nvPr>
        </p:nvSpPr>
        <p:spPr/>
        <p:txBody>
          <a:bodyPr/>
          <a:lstStyle/>
          <a:p>
            <a:fld id="{5176CFEE-36C4-4A0C-BC89-DCE02F99B3D3}" type="slidenum">
              <a:rPr lang="en-US" smtClean="0"/>
              <a:t>4</a:t>
            </a:fld>
            <a:endParaRPr lang="en-US"/>
          </a:p>
        </p:txBody>
      </p:sp>
    </p:spTree>
    <p:extLst>
      <p:ext uri="{BB962C8B-B14F-4D97-AF65-F5344CB8AC3E}">
        <p14:creationId xmlns:p14="http://schemas.microsoft.com/office/powerpoint/2010/main" val="3611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khởi tạo (Constructor)</a:t>
            </a:r>
            <a:endParaRPr lang="en-US" sz="2800" dirty="0">
              <a:solidFill>
                <a:schemeClr val="bg1"/>
              </a:solidFill>
              <a:latin typeface="Arial" panose="020B0604020202020204" pitchFamily="34" charset="0"/>
              <a:cs typeface="Arial" panose="020B0604020202020204" pitchFamily="34" charset="0"/>
            </a:endParaRPr>
          </a:p>
        </p:txBody>
      </p:sp>
      <p:sp>
        <p:nvSpPr>
          <p:cNvPr id="28" name="Rectangle 27"/>
          <p:cNvSpPr/>
          <p:nvPr/>
        </p:nvSpPr>
        <p:spPr>
          <a:xfrm>
            <a:off x="834898" y="1236800"/>
            <a:ext cx="10717455" cy="553998"/>
          </a:xfrm>
          <a:prstGeom prst="rect">
            <a:avLst/>
          </a:prstGeom>
          <a:ln>
            <a:noFill/>
          </a:ln>
        </p:spPr>
        <p:txBody>
          <a:bodyPr wrap="square">
            <a:spAutoFit/>
          </a:bodyPr>
          <a:lstStyle/>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Ví dụ:</a:t>
            </a:r>
            <a:endParaRPr lang="en-US" sz="2000" kern="0">
              <a:latin typeface="Arial" panose="020B0604020202020204" pitchFamily="34" charset="0"/>
              <a:cs typeface="Arial" panose="020B0604020202020204" pitchFamily="34" charset="0"/>
            </a:endParaRPr>
          </a:p>
        </p:txBody>
      </p:sp>
      <p:sp>
        <p:nvSpPr>
          <p:cNvPr id="37" name="Rectangle 36"/>
          <p:cNvSpPr/>
          <p:nvPr/>
        </p:nvSpPr>
        <p:spPr>
          <a:xfrm>
            <a:off x="1334037" y="5182817"/>
            <a:ext cx="1043876" cy="369332"/>
          </a:xfrm>
          <a:prstGeom prst="rect">
            <a:avLst/>
          </a:prstGeom>
        </p:spPr>
        <p:txBody>
          <a:bodyPr wrap="none">
            <a:spAutoFit/>
          </a:bodyPr>
          <a:lstStyle/>
          <a:p>
            <a:r>
              <a:rPr lang="en-US" kern="0">
                <a:solidFill>
                  <a:sysClr val="windowText" lastClr="000000"/>
                </a:solidFill>
                <a:latin typeface="Arial" panose="020B0604020202020204" pitchFamily="34" charset="0"/>
                <a:cs typeface="Arial" panose="020B0604020202020204" pitchFamily="34" charset="0"/>
              </a:rPr>
              <a:t>Kết quả:</a:t>
            </a:r>
            <a:endParaRPr lang="en-US"/>
          </a:p>
        </p:txBody>
      </p:sp>
      <p:pic>
        <p:nvPicPr>
          <p:cNvPr id="6" name="Picture 5"/>
          <p:cNvPicPr>
            <a:picLocks noChangeAspect="1"/>
          </p:cNvPicPr>
          <p:nvPr/>
        </p:nvPicPr>
        <p:blipFill>
          <a:blip r:embed="rId2"/>
          <a:stretch>
            <a:fillRect/>
          </a:stretch>
        </p:blipFill>
        <p:spPr>
          <a:xfrm>
            <a:off x="1485363" y="2844105"/>
            <a:ext cx="5257800" cy="2152651"/>
          </a:xfrm>
          <a:prstGeom prst="rect">
            <a:avLst/>
          </a:prstGeom>
        </p:spPr>
      </p:pic>
      <p:sp>
        <p:nvSpPr>
          <p:cNvPr id="16" name="Rectangle 15"/>
          <p:cNvSpPr/>
          <p:nvPr/>
        </p:nvSpPr>
        <p:spPr>
          <a:xfrm>
            <a:off x="1334039" y="1760796"/>
            <a:ext cx="10019763" cy="958660"/>
          </a:xfrm>
          <a:prstGeom prst="rect">
            <a:avLst/>
          </a:prstGeom>
        </p:spPr>
        <p:txBody>
          <a:bodyPr wrap="square">
            <a:spAutoFit/>
          </a:bodyPr>
          <a:lstStyle/>
          <a:p>
            <a:pPr>
              <a:lnSpc>
                <a:spcPct val="150000"/>
              </a:lnSpc>
            </a:pPr>
            <a:r>
              <a:rPr lang="en-US" sz="2000">
                <a:latin typeface="Arial" panose="020B0604020202020204" pitchFamily="34" charset="0"/>
                <a:cs typeface="Arial" panose="020B0604020202020204" pitchFamily="34" charset="0"/>
              </a:rPr>
              <a:t>Khởi tạo 2 đối tượng t1 và t2 với giá trị khởi tạo là 10 và 20. </a:t>
            </a:r>
          </a:p>
          <a:p>
            <a:pPr>
              <a:lnSpc>
                <a:spcPct val="150000"/>
              </a:lnSpc>
            </a:pPr>
            <a:r>
              <a:rPr lang="en-US" sz="2000">
                <a:latin typeface="Arial" panose="020B0604020202020204" pitchFamily="34" charset="0"/>
                <a:cs typeface="Arial" panose="020B0604020202020204" pitchFamily="34" charset="0"/>
              </a:rPr>
              <a:t>Khi đó hàm khởi tạo trong MyClass sẽ thực hiện gán x bằng giá trị khởi tạo.</a:t>
            </a:r>
          </a:p>
        </p:txBody>
      </p:sp>
      <p:pic>
        <p:nvPicPr>
          <p:cNvPr id="3" name="Picture 2"/>
          <p:cNvPicPr>
            <a:picLocks noChangeAspect="1"/>
          </p:cNvPicPr>
          <p:nvPr/>
        </p:nvPicPr>
        <p:blipFill>
          <a:blip r:embed="rId3"/>
          <a:stretch>
            <a:fillRect/>
          </a:stretch>
        </p:blipFill>
        <p:spPr>
          <a:xfrm>
            <a:off x="2502866" y="5208032"/>
            <a:ext cx="695325" cy="295275"/>
          </a:xfrm>
          <a:prstGeom prst="rect">
            <a:avLst/>
          </a:prstGeom>
        </p:spPr>
      </p:pic>
      <p:sp>
        <p:nvSpPr>
          <p:cNvPr id="4" name="Slide Number Placeholder 3"/>
          <p:cNvSpPr>
            <a:spLocks noGrp="1"/>
          </p:cNvSpPr>
          <p:nvPr>
            <p:ph type="sldNum" sz="quarter" idx="12"/>
          </p:nvPr>
        </p:nvSpPr>
        <p:spPr/>
        <p:txBody>
          <a:bodyPr/>
          <a:lstStyle/>
          <a:p>
            <a:fld id="{5176CFEE-36C4-4A0C-BC89-DCE02F99B3D3}" type="slidenum">
              <a:rPr lang="en-US" smtClean="0"/>
              <a:t>5</a:t>
            </a:fld>
            <a:endParaRPr lang="en-US"/>
          </a:p>
        </p:txBody>
      </p:sp>
    </p:spTree>
    <p:extLst>
      <p:ext uri="{BB962C8B-B14F-4D97-AF65-F5344CB8AC3E}">
        <p14:creationId xmlns:p14="http://schemas.microsoft.com/office/powerpoint/2010/main" val="35509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Gọi sử dụng phương thức/ hàm</a:t>
            </a:r>
            <a:endParaRPr lang="en-US" sz="2800" dirty="0">
              <a:solidFill>
                <a:schemeClr val="bg1"/>
              </a:solidFill>
              <a:latin typeface="Arial" panose="020B0604020202020204" pitchFamily="34" charset="0"/>
              <a:cs typeface="Arial" panose="020B0604020202020204" pitchFamily="34" charset="0"/>
            </a:endParaRPr>
          </a:p>
        </p:txBody>
      </p:sp>
      <p:sp>
        <p:nvSpPr>
          <p:cNvPr id="28" name="Rectangle 27"/>
          <p:cNvSpPr/>
          <p:nvPr/>
        </p:nvSpPr>
        <p:spPr>
          <a:xfrm>
            <a:off x="486135" y="911753"/>
            <a:ext cx="11439701" cy="6001643"/>
          </a:xfrm>
          <a:prstGeom prst="rect">
            <a:avLst/>
          </a:prstGeom>
          <a:ln>
            <a:noFill/>
          </a:ln>
        </p:spPr>
        <p:txBody>
          <a:bodyPr wrap="square">
            <a:spAutoFit/>
          </a:bodyPr>
          <a:lstStyle/>
          <a:p>
            <a:pPr marL="342900" indent="-342900" defTabSz="914309">
              <a:lnSpc>
                <a:spcPct val="150000"/>
              </a:lnSpc>
              <a:buFont typeface="Arial" panose="020B0604020202020204" pitchFamily="34" charset="0"/>
              <a:buChar char="•"/>
            </a:pPr>
            <a:r>
              <a:rPr lang="en-US" sz="2000" kern="0">
                <a:latin typeface="Arial" panose="020B0604020202020204" pitchFamily="34" charset="0"/>
                <a:cs typeface="Arial" panose="020B0604020202020204" pitchFamily="34" charset="0"/>
              </a:rPr>
              <a:t>Có hai cách gọi hàm trong hàm main:</a:t>
            </a:r>
          </a:p>
          <a:p>
            <a:pPr marL="800100" lvl="1" indent="-342900" defTabSz="914309">
              <a:lnSpc>
                <a:spcPct val="150000"/>
              </a:lnSpc>
              <a:buFont typeface="Wingdings" panose="05000000000000000000" pitchFamily="2" charset="2"/>
              <a:buChar char="Ø"/>
            </a:pPr>
            <a:r>
              <a:rPr lang="en-US" sz="2000" kern="0">
                <a:latin typeface="Arial" panose="020B0604020202020204" pitchFamily="34" charset="0"/>
                <a:cs typeface="Arial" panose="020B0604020202020204" pitchFamily="34" charset="0"/>
              </a:rPr>
              <a:t>Cách 1 : Gọi trực tiếp tên của phương thức/ hàm.</a:t>
            </a:r>
          </a:p>
          <a:p>
            <a:pPr marL="800100" lvl="1" indent="-342900" defTabSz="914309">
              <a:lnSpc>
                <a:spcPct val="150000"/>
              </a:lnSpc>
              <a:buFont typeface="Wingdings" panose="05000000000000000000" pitchFamily="2" charset="2"/>
              <a:buChar char="Ø"/>
            </a:pPr>
            <a:r>
              <a:rPr lang="en-US" sz="2000" kern="0">
                <a:latin typeface="Arial" panose="020B0604020202020204" pitchFamily="34" charset="0"/>
                <a:cs typeface="Arial" panose="020B0604020202020204" pitchFamily="34" charset="0"/>
              </a:rPr>
              <a:t>Cách 2: Dùng tên của Class để gọi hàm bằng cú pháp: </a:t>
            </a:r>
            <a:r>
              <a:rPr lang="en-US" sz="2000" b="1" kern="0">
                <a:latin typeface="Arial" panose="020B0604020202020204" pitchFamily="34" charset="0"/>
                <a:cs typeface="Arial" panose="020B0604020202020204" pitchFamily="34" charset="0"/>
              </a:rPr>
              <a:t>TênLớp</a:t>
            </a:r>
            <a:r>
              <a:rPr lang="en-US" sz="2000" b="1" kern="0">
                <a:solidFill>
                  <a:srgbClr val="FF0000"/>
                </a:solidFill>
                <a:latin typeface="Arial" panose="020B0604020202020204" pitchFamily="34" charset="0"/>
                <a:cs typeface="Arial" panose="020B0604020202020204" pitchFamily="34" charset="0"/>
              </a:rPr>
              <a:t>.</a:t>
            </a:r>
            <a:r>
              <a:rPr lang="en-US" sz="2000" b="1" kern="0">
                <a:latin typeface="Arial" panose="020B0604020202020204" pitchFamily="34" charset="0"/>
                <a:cs typeface="Arial" panose="020B0604020202020204" pitchFamily="34" charset="0"/>
              </a:rPr>
              <a:t>TênHàm</a:t>
            </a:r>
          </a:p>
          <a:p>
            <a:pPr marL="342900" indent="-342900" defTabSz="914309">
              <a:lnSpc>
                <a:spcPct val="150000"/>
              </a:lnSpc>
              <a:buFont typeface="Arial" panose="020B0604020202020204" pitchFamily="34" charset="0"/>
              <a:buChar char="•"/>
            </a:pPr>
            <a:r>
              <a:rPr lang="en-US" sz="2000" kern="0">
                <a:latin typeface="Arial" panose="020B0604020202020204" pitchFamily="34" charset="0"/>
                <a:cs typeface="Arial" panose="020B0604020202020204" pitchFamily="34" charset="0"/>
              </a:rPr>
              <a:t>Ví dụ: Trong lớp Demo viết hàm tính tổng hai số.</a:t>
            </a:r>
          </a:p>
          <a:p>
            <a:pPr lvl="8" defTabSz="914309">
              <a:lnSpc>
                <a:spcPct val="150000"/>
              </a:lnSpc>
            </a:pPr>
            <a:r>
              <a:rPr lang="en-US" sz="2000" kern="0">
                <a:latin typeface="Arial" panose="020B0604020202020204" pitchFamily="34" charset="0"/>
                <a:cs typeface="Arial" panose="020B0604020202020204" pitchFamily="34" charset="0"/>
              </a:rPr>
              <a:t>		</a:t>
            </a:r>
            <a:r>
              <a:rPr lang="en-US" i="1" kern="0">
                <a:latin typeface="Arial" panose="020B0604020202020204" pitchFamily="34" charset="0"/>
                <a:cs typeface="Arial" panose="020B0604020202020204" pitchFamily="34" charset="0"/>
              </a:rPr>
              <a:t>Trong hàm main ở dòng 8 gọi hàm trực 				tiếp qua tên hàm, ở dòng 9 gọi hàm 				thông qua tên lớp.</a:t>
            </a:r>
          </a:p>
          <a:p>
            <a:pPr defTabSz="914309">
              <a:lnSpc>
                <a:spcPct val="150000"/>
              </a:lnSpc>
            </a:pPr>
            <a:endParaRPr lang="en-US" sz="2000" kern="0">
              <a:latin typeface="Arial" panose="020B0604020202020204" pitchFamily="34" charset="0"/>
              <a:cs typeface="Arial" panose="020B0604020202020204" pitchFamily="34" charset="0"/>
            </a:endParaRPr>
          </a:p>
          <a:p>
            <a:pPr defTabSz="914309">
              <a:lnSpc>
                <a:spcPct val="150000"/>
              </a:lnSpc>
            </a:pPr>
            <a:endParaRPr lang="en-US" sz="2000" kern="0">
              <a:latin typeface="Arial" panose="020B0604020202020204" pitchFamily="34" charset="0"/>
              <a:cs typeface="Arial" panose="020B0604020202020204" pitchFamily="34" charset="0"/>
            </a:endParaRPr>
          </a:p>
          <a:p>
            <a:pPr marL="342900" indent="-342900" defTabSz="914309">
              <a:lnSpc>
                <a:spcPct val="150000"/>
              </a:lnSpc>
              <a:buFont typeface="Arial" panose="020B0604020202020204" pitchFamily="34" charset="0"/>
              <a:buChar char="•"/>
            </a:pPr>
            <a:r>
              <a:rPr lang="en-US" sz="2000" kern="0">
                <a:latin typeface="Arial" panose="020B0604020202020204" pitchFamily="34" charset="0"/>
                <a:cs typeface="Arial" panose="020B0604020202020204" pitchFamily="34" charset="0"/>
              </a:rPr>
              <a:t>Nhận xét: Trong trường hợp 1 lớp có quá nhiều hàm làm sao ta có thể nhớ hết tên hàm để gọi hàm cho đúng? Do đó ở cách thứ hai khi ta gọi tên lớp sau chấm dấu chấm sẽ hiển thị toàn bộ danh sách các hàm trong lớp, giúp ta tiết kiệm thời gian, không cần phải nhớ tất cả các tên hàm.</a:t>
            </a:r>
          </a:p>
          <a:p>
            <a:pPr marL="342900" indent="-342900" defTabSz="914309">
              <a:lnSpc>
                <a:spcPct val="150000"/>
              </a:lnSpc>
              <a:buFont typeface="Arial" panose="020B0604020202020204" pitchFamily="34" charset="0"/>
              <a:buChar char="•"/>
            </a:pPr>
            <a:endParaRPr lang="en-US" sz="2000" ker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175419" y="3002936"/>
            <a:ext cx="4543425" cy="1819275"/>
          </a:xfrm>
          <a:prstGeom prst="rect">
            <a:avLst/>
          </a:prstGeom>
        </p:spPr>
      </p:pic>
      <p:sp>
        <p:nvSpPr>
          <p:cNvPr id="3" name="Slide Number Placeholder 2"/>
          <p:cNvSpPr>
            <a:spLocks noGrp="1"/>
          </p:cNvSpPr>
          <p:nvPr>
            <p:ph type="sldNum" sz="quarter" idx="12"/>
          </p:nvPr>
        </p:nvSpPr>
        <p:spPr/>
        <p:txBody>
          <a:bodyPr/>
          <a:lstStyle/>
          <a:p>
            <a:fld id="{5176CFEE-36C4-4A0C-BC89-DCE02F99B3D3}" type="slidenum">
              <a:rPr lang="en-US" smtClean="0"/>
              <a:t>6</a:t>
            </a:fld>
            <a:endParaRPr lang="en-US"/>
          </a:p>
        </p:txBody>
      </p:sp>
    </p:spTree>
    <p:extLst>
      <p:ext uri="{BB962C8B-B14F-4D97-AF65-F5344CB8AC3E}">
        <p14:creationId xmlns:p14="http://schemas.microsoft.com/office/powerpoint/2010/main" val="353788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965916" y="1275200"/>
            <a:ext cx="10509160" cy="1015663"/>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Xét ví dụ sau:</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Trong lớp Demo viết hàm </a:t>
            </a:r>
            <a:r>
              <a:rPr lang="en-US" sz="2000" b="1">
                <a:latin typeface="Arial" panose="020B0604020202020204" pitchFamily="34" charset="0"/>
                <a:cs typeface="Arial" panose="020B0604020202020204" pitchFamily="34" charset="0"/>
              </a:rPr>
              <a:t>tính</a:t>
            </a:r>
            <a:r>
              <a:rPr lang="en-US" sz="2000">
                <a:latin typeface="Arial" panose="020B0604020202020204" pitchFamily="34" charset="0"/>
                <a:cs typeface="Arial" panose="020B0604020202020204" pitchFamily="34" charset="0"/>
              </a:rPr>
              <a:t> thực hiện công việc tăng giá trị a lên 10 lần.</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Sau đó trong hàm main thực hiện việc gọi hàm </a:t>
            </a:r>
            <a:r>
              <a:rPr lang="en-US" sz="2000" b="1">
                <a:latin typeface="Arial" panose="020B0604020202020204" pitchFamily="34" charset="0"/>
                <a:cs typeface="Arial" panose="020B0604020202020204" pitchFamily="34" charset="0"/>
              </a:rPr>
              <a:t>tính </a:t>
            </a:r>
            <a:r>
              <a:rPr lang="en-US" sz="2000">
                <a:latin typeface="Arial" panose="020B0604020202020204" pitchFamily="34" charset="0"/>
                <a:cs typeface="Arial" panose="020B0604020202020204" pitchFamily="34" charset="0"/>
              </a:rPr>
              <a:t>và in giá trị của biến a ra màn hình.</a:t>
            </a:r>
            <a:endParaRPr lang="en-US" sz="2000" b="1">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2766375" y="2351153"/>
            <a:ext cx="4962525" cy="2562225"/>
          </a:xfrm>
          <a:prstGeom prst="rect">
            <a:avLst/>
          </a:prstGeom>
        </p:spPr>
      </p:pic>
      <p:pic>
        <p:nvPicPr>
          <p:cNvPr id="6" name="Picture 5"/>
          <p:cNvPicPr>
            <a:picLocks noChangeAspect="1"/>
          </p:cNvPicPr>
          <p:nvPr/>
        </p:nvPicPr>
        <p:blipFill>
          <a:blip r:embed="rId4"/>
          <a:stretch>
            <a:fillRect/>
          </a:stretch>
        </p:blipFill>
        <p:spPr>
          <a:xfrm>
            <a:off x="2897925" y="5505880"/>
            <a:ext cx="917235" cy="333540"/>
          </a:xfrm>
          <a:prstGeom prst="rect">
            <a:avLst/>
          </a:prstGeom>
        </p:spPr>
      </p:pic>
      <p:sp>
        <p:nvSpPr>
          <p:cNvPr id="7" name="TextBox 6"/>
          <p:cNvSpPr txBox="1"/>
          <p:nvPr/>
        </p:nvSpPr>
        <p:spPr>
          <a:xfrm>
            <a:off x="1642399" y="3378564"/>
            <a:ext cx="73609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Code</a:t>
            </a:r>
          </a:p>
        </p:txBody>
      </p:sp>
      <p:sp>
        <p:nvSpPr>
          <p:cNvPr id="13" name="TextBox 12"/>
          <p:cNvSpPr txBox="1"/>
          <p:nvPr/>
        </p:nvSpPr>
        <p:spPr>
          <a:xfrm>
            <a:off x="1642399" y="5505880"/>
            <a:ext cx="104387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Kết quả:</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8582" y="3958692"/>
            <a:ext cx="1732524" cy="2277032"/>
          </a:xfrm>
          <a:prstGeom prst="rect">
            <a:avLst/>
          </a:prstGeom>
        </p:spPr>
      </p:pic>
      <p:sp>
        <p:nvSpPr>
          <p:cNvPr id="16" name="TextBox 15"/>
          <p:cNvSpPr txBox="1"/>
          <p:nvPr/>
        </p:nvSpPr>
        <p:spPr>
          <a:xfrm>
            <a:off x="4090616" y="5158506"/>
            <a:ext cx="2959889" cy="1077218"/>
          </a:xfrm>
          <a:prstGeom prst="rect">
            <a:avLst/>
          </a:prstGeom>
          <a:noFill/>
        </p:spPr>
        <p:txBody>
          <a:bodyPr wrap="square" rtlCol="0">
            <a:spAutoFit/>
          </a:bodyPr>
          <a:lstStyle/>
          <a:p>
            <a:pPr algn="ctr"/>
            <a:r>
              <a:rPr lang="en-US" sz="2000" i="1">
                <a:solidFill>
                  <a:srgbClr val="FF0000"/>
                </a:solidFill>
                <a:latin typeface="Arial" panose="020B0604020202020204" pitchFamily="34" charset="0"/>
                <a:cs typeface="Arial" panose="020B0604020202020204" pitchFamily="34" charset="0"/>
              </a:rPr>
              <a:t>Tại sao giá trị của biến a vẫn giữ nguyên là 10 mà không phải là 100 </a:t>
            </a:r>
            <a:r>
              <a:rPr lang="en-US" sz="2400" i="1">
                <a:solidFill>
                  <a:srgbClr val="FF0000"/>
                </a:solidFill>
                <a:latin typeface="Arial" panose="020B0604020202020204" pitchFamily="34" charset="0"/>
                <a:cs typeface="Arial" panose="020B0604020202020204" pitchFamily="34" charset="0"/>
              </a:rPr>
              <a:t>?</a:t>
            </a:r>
          </a:p>
        </p:txBody>
      </p:sp>
      <p:sp>
        <p:nvSpPr>
          <p:cNvPr id="10" name="Slide Number Placeholder 9"/>
          <p:cNvSpPr>
            <a:spLocks noGrp="1"/>
          </p:cNvSpPr>
          <p:nvPr>
            <p:ph type="sldNum" sz="quarter" idx="12"/>
          </p:nvPr>
        </p:nvSpPr>
        <p:spPr/>
        <p:txBody>
          <a:bodyPr/>
          <a:lstStyle/>
          <a:p>
            <a:fld id="{5176CFEE-36C4-4A0C-BC89-DCE02F99B3D3}" type="slidenum">
              <a:rPr lang="en-US" smtClean="0"/>
              <a:t>7</a:t>
            </a:fld>
            <a:endParaRPr lang="en-US"/>
          </a:p>
        </p:txBody>
      </p:sp>
    </p:spTree>
    <p:extLst>
      <p:ext uri="{BB962C8B-B14F-4D97-AF65-F5344CB8AC3E}">
        <p14:creationId xmlns:p14="http://schemas.microsoft.com/office/powerpoint/2010/main" val="223432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3075817" y="1355097"/>
            <a:ext cx="7921046" cy="4247317"/>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Trong hàm </a:t>
            </a:r>
            <a:r>
              <a:rPr lang="en-US" sz="2000" b="1">
                <a:latin typeface="Arial" panose="020B0604020202020204" pitchFamily="34" charset="0"/>
                <a:cs typeface="Arial" panose="020B0604020202020204" pitchFamily="34" charset="0"/>
              </a:rPr>
              <a:t>tính</a:t>
            </a:r>
            <a:r>
              <a:rPr lang="en-US" sz="2000">
                <a:latin typeface="Arial" panose="020B0604020202020204" pitchFamily="34" charset="0"/>
                <a:cs typeface="Arial" panose="020B0604020202020204" pitchFamily="34" charset="0"/>
              </a:rPr>
              <a:t> a đã được tăng lên 10 lần là 100, nhưng sau khi ra khỏi hàm thì giá trị của a vẫn giữ nguyên như cũ vì do kiểu dữ liệu của biến a là kiểu số nguyên int thuộc </a:t>
            </a:r>
            <a:r>
              <a:rPr lang="en-US" sz="2000" b="1">
                <a:latin typeface="Arial" panose="020B0604020202020204" pitchFamily="34" charset="0"/>
                <a:cs typeface="Arial" panose="020B0604020202020204" pitchFamily="34" charset="0"/>
              </a:rPr>
              <a:t>kiểu cơ sở</a:t>
            </a:r>
            <a:r>
              <a:rPr lang="en-US" sz="2000">
                <a:latin typeface="Arial" panose="020B0604020202020204" pitchFamily="34" charset="0"/>
                <a:cs typeface="Arial" panose="020B0604020202020204" pitchFamily="34" charset="0"/>
              </a:rPr>
              <a:t>. </a:t>
            </a:r>
          </a:p>
          <a:p>
            <a:pPr marL="342900"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Do đó khi ở trong hàm </a:t>
            </a:r>
            <a:r>
              <a:rPr lang="en-US" sz="2000" b="1">
                <a:latin typeface="Arial" panose="020B0604020202020204" pitchFamily="34" charset="0"/>
                <a:cs typeface="Arial" panose="020B0604020202020204" pitchFamily="34" charset="0"/>
              </a:rPr>
              <a:t>tính </a:t>
            </a:r>
            <a:r>
              <a:rPr lang="en-US" sz="2000">
                <a:latin typeface="Arial" panose="020B0604020202020204" pitchFamily="34" charset="0"/>
                <a:cs typeface="Arial" panose="020B0604020202020204" pitchFamily="34" charset="0"/>
              </a:rPr>
              <a:t>chỉ thực hiện việc </a:t>
            </a:r>
            <a:r>
              <a:rPr lang="en-US" sz="2000" i="1">
                <a:latin typeface="Arial" panose="020B0604020202020204" pitchFamily="34" charset="0"/>
                <a:cs typeface="Arial" panose="020B0604020202020204" pitchFamily="34" charset="0"/>
              </a:rPr>
              <a:t>tăng giá trị bản sao của a </a:t>
            </a:r>
            <a:r>
              <a:rPr lang="en-US" sz="2000">
                <a:latin typeface="Arial" panose="020B0604020202020204" pitchFamily="34" charset="0"/>
                <a:cs typeface="Arial" panose="020B0604020202020204" pitchFamily="34" charset="0"/>
              </a:rPr>
              <a:t>lên 10 lần, chứ không phải là thực hiện trên bản gốc của a (</a:t>
            </a:r>
            <a:r>
              <a:rPr lang="en-US" sz="2000" b="1">
                <a:solidFill>
                  <a:srgbClr val="FF0000"/>
                </a:solidFill>
                <a:latin typeface="Arial" panose="020B0604020202020204" pitchFamily="34" charset="0"/>
                <a:cs typeface="Arial" panose="020B0604020202020204" pitchFamily="34" charset="0"/>
              </a:rPr>
              <a:t>tham trị</a:t>
            </a:r>
            <a:r>
              <a:rPr lang="en-US" sz="2000">
                <a:latin typeface="Arial" panose="020B0604020202020204" pitchFamily="34" charset="0"/>
                <a:cs typeface="Arial" panose="020B0604020202020204" pitchFamily="34" charset="0"/>
              </a:rPr>
              <a:t>).</a:t>
            </a:r>
          </a:p>
          <a:p>
            <a:pPr>
              <a:lnSpc>
                <a:spcPct val="150000"/>
              </a:lnSpc>
            </a:pP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000">
                <a:solidFill>
                  <a:srgbClr val="FF0000"/>
                </a:solidFill>
                <a:latin typeface="Arial" panose="020B0604020202020204" pitchFamily="34" charset="0"/>
                <a:cs typeface="Arial" panose="020B0604020202020204" pitchFamily="34" charset="0"/>
              </a:rPr>
              <a:t>Kiểu dữ liệu trong Java có liên quan gì đến ví dụ trên ?</a:t>
            </a:r>
          </a:p>
          <a:p>
            <a:pPr marL="342900" indent="-342900">
              <a:lnSpc>
                <a:spcPct val="150000"/>
              </a:lnSpc>
              <a:buFont typeface="Wingdings" panose="05000000000000000000" pitchFamily="2" charset="2"/>
              <a:buChar char="Ø"/>
            </a:pPr>
            <a:r>
              <a:rPr lang="en-US" sz="2000">
                <a:solidFill>
                  <a:srgbClr val="FF0000"/>
                </a:solidFill>
                <a:latin typeface="Arial" panose="020B0604020202020204" pitchFamily="34" charset="0"/>
                <a:cs typeface="Arial" panose="020B0604020202020204" pitchFamily="34" charset="0"/>
              </a:rPr>
              <a:t>Làm sao để làm thay đổi giá trị của biến a ?</a:t>
            </a:r>
            <a:endParaRPr lang="en-US" sz="2000">
              <a:solidFill>
                <a:srgbClr val="FF0000"/>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24" y="1355096"/>
            <a:ext cx="2573926" cy="2118965"/>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43" y="3914528"/>
            <a:ext cx="1732524" cy="2277032"/>
          </a:xfrm>
          <a:prstGeom prst="rect">
            <a:avLst/>
          </a:prstGeom>
          <a:ln>
            <a:noFill/>
          </a:ln>
          <a:effectLst>
            <a:outerShdw blurRad="292100" dist="139700" dir="2700000" algn="tl" rotWithShape="0">
              <a:srgbClr val="333333">
                <a:alpha val="65000"/>
              </a:srgbClr>
            </a:outerShdw>
          </a:effectLst>
        </p:spPr>
      </p:pic>
      <p:sp>
        <p:nvSpPr>
          <p:cNvPr id="14" name="Slide Number Placeholder 13"/>
          <p:cNvSpPr>
            <a:spLocks noGrp="1"/>
          </p:cNvSpPr>
          <p:nvPr>
            <p:ph type="sldNum" sz="quarter" idx="12"/>
          </p:nvPr>
        </p:nvSpPr>
        <p:spPr/>
        <p:txBody>
          <a:bodyPr/>
          <a:lstStyle/>
          <a:p>
            <a:fld id="{5176CFEE-36C4-4A0C-BC89-DCE02F99B3D3}" type="slidenum">
              <a:rPr lang="en-US" smtClean="0"/>
              <a:t>8</a:t>
            </a:fld>
            <a:endParaRPr lang="en-US"/>
          </a:p>
        </p:txBody>
      </p:sp>
    </p:spTree>
    <p:extLst>
      <p:ext uri="{BB962C8B-B14F-4D97-AF65-F5344CB8AC3E}">
        <p14:creationId xmlns:p14="http://schemas.microsoft.com/office/powerpoint/2010/main" val="318591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345498" y="1219330"/>
            <a:ext cx="11501003"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Trong Java có hai loại kiểu dữ liệu:</a:t>
            </a:r>
          </a:p>
          <a:p>
            <a:pPr marL="800100" lvl="1" indent="-342900">
              <a:lnSpc>
                <a:spcPct val="150000"/>
              </a:lnSpc>
              <a:buFont typeface="Wingdings" panose="05000000000000000000" pitchFamily="2" charset="2"/>
              <a:buChar char="Ø"/>
            </a:pPr>
            <a:r>
              <a:rPr lang="en-US" sz="2000" b="1">
                <a:latin typeface="Arial" panose="020B0604020202020204" pitchFamily="34" charset="0"/>
                <a:cs typeface="Arial" panose="020B0604020202020204" pitchFamily="34" charset="0"/>
              </a:rPr>
              <a:t>Kiểu cơ sở (Primitive data types) </a:t>
            </a:r>
            <a:r>
              <a:rPr lang="en-US" sz="2000">
                <a:latin typeface="Arial" panose="020B0604020202020204" pitchFamily="34" charset="0"/>
                <a:cs typeface="Arial" panose="020B0604020202020204" pitchFamily="34" charset="0"/>
              </a:rPr>
              <a:t>gồm: </a:t>
            </a:r>
            <a:r>
              <a:rPr lang="en-US" sz="2000" i="1">
                <a:solidFill>
                  <a:srgbClr val="0070C0"/>
                </a:solidFill>
                <a:latin typeface="Arial" panose="020B0604020202020204" pitchFamily="34" charset="0"/>
                <a:cs typeface="Arial" panose="020B0604020202020204" pitchFamily="34" charset="0"/>
              </a:rPr>
              <a:t>byte</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short</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int</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long</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float</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double</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boolean</a:t>
            </a:r>
            <a:r>
              <a:rPr lang="en-US" sz="2000">
                <a:latin typeface="Arial" panose="020B0604020202020204" pitchFamily="34" charset="0"/>
                <a:cs typeface="Arial" panose="020B0604020202020204" pitchFamily="34" charset="0"/>
              </a:rPr>
              <a:t> và </a:t>
            </a:r>
            <a:r>
              <a:rPr lang="en-US" sz="2000" i="1">
                <a:solidFill>
                  <a:srgbClr val="0070C0"/>
                </a:solidFill>
                <a:latin typeface="Arial" panose="020B0604020202020204" pitchFamily="34" charset="0"/>
                <a:cs typeface="Arial" panose="020B0604020202020204" pitchFamily="34" charset="0"/>
              </a:rPr>
              <a:t>char</a:t>
            </a:r>
            <a:r>
              <a:rPr lang="en-US" sz="200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Ø"/>
            </a:pPr>
            <a:r>
              <a:rPr lang="en-US" sz="2000" b="1">
                <a:latin typeface="Arial" panose="020B0604020202020204" pitchFamily="34" charset="0"/>
                <a:cs typeface="Arial" panose="020B0604020202020204" pitchFamily="34" charset="0"/>
              </a:rPr>
              <a:t>Kiểu tham chiếu (Reference data types) </a:t>
            </a:r>
            <a:r>
              <a:rPr lang="en-US" sz="2000">
                <a:latin typeface="Arial" panose="020B0604020202020204" pitchFamily="34" charset="0"/>
                <a:cs typeface="Arial" panose="020B0604020202020204" pitchFamily="34" charset="0"/>
              </a:rPr>
              <a:t>gồm</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array</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class</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interface</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String</a:t>
            </a:r>
            <a:r>
              <a:rPr lang="en-US" sz="200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vi-VN" sz="2000">
                <a:latin typeface="Arial" panose="020B0604020202020204" pitchFamily="34" charset="0"/>
                <a:cs typeface="Arial" panose="020B0604020202020204" pitchFamily="34" charset="0"/>
              </a:rPr>
              <a:t>Java phân định hình thức truyền tham </a:t>
            </a:r>
            <a:r>
              <a:rPr lang="en-US" sz="2000">
                <a:latin typeface="Arial" panose="020B0604020202020204" pitchFamily="34" charset="0"/>
                <a:cs typeface="Arial" panose="020B0604020202020204" pitchFamily="34" charset="0"/>
              </a:rPr>
              <a:t>số vào hàm </a:t>
            </a:r>
            <a:r>
              <a:rPr lang="vi-VN" sz="2000">
                <a:latin typeface="Arial" panose="020B0604020202020204" pitchFamily="34" charset="0"/>
                <a:cs typeface="Arial" panose="020B0604020202020204" pitchFamily="34" charset="0"/>
              </a:rPr>
              <a:t>như sa</a:t>
            </a:r>
            <a:r>
              <a:rPr lang="en-US" sz="2000">
                <a:latin typeface="Arial" panose="020B0604020202020204" pitchFamily="34" charset="0"/>
                <a:cs typeface="Arial" panose="020B0604020202020204" pitchFamily="34" charset="0"/>
              </a:rPr>
              <a:t>u:</a:t>
            </a:r>
            <a:endParaRPr lang="vi-VN" sz="200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Ø"/>
            </a:pPr>
            <a:r>
              <a:rPr lang="vi-VN" sz="2000">
                <a:latin typeface="Arial" panose="020B0604020202020204" pitchFamily="34" charset="0"/>
                <a:cs typeface="Arial" panose="020B0604020202020204" pitchFamily="34" charset="0"/>
              </a:rPr>
              <a:t>Khi </a:t>
            </a:r>
            <a:r>
              <a:rPr lang="en-US" sz="2000">
                <a:latin typeface="Arial" panose="020B0604020202020204" pitchFamily="34" charset="0"/>
                <a:cs typeface="Arial" panose="020B0604020202020204" pitchFamily="34" charset="0"/>
              </a:rPr>
              <a:t>ta</a:t>
            </a:r>
            <a:r>
              <a:rPr lang="vi-VN" sz="2000">
                <a:latin typeface="Arial" panose="020B0604020202020204" pitchFamily="34" charset="0"/>
                <a:cs typeface="Arial" panose="020B0604020202020204" pitchFamily="34" charset="0"/>
              </a:rPr>
              <a:t> truyền tham số mà tham số thuộc </a:t>
            </a:r>
            <a:r>
              <a:rPr lang="vi-VN" sz="2000" b="1">
                <a:solidFill>
                  <a:srgbClr val="FF0000"/>
                </a:solidFill>
                <a:latin typeface="Arial" panose="020B0604020202020204" pitchFamily="34" charset="0"/>
                <a:cs typeface="Arial" panose="020B0604020202020204" pitchFamily="34" charset="0"/>
              </a:rPr>
              <a:t>kiểu dữ liệu cơ </a:t>
            </a:r>
            <a:r>
              <a:rPr lang="en-US" sz="2000" b="1">
                <a:solidFill>
                  <a:srgbClr val="FF0000"/>
                </a:solidFill>
                <a:latin typeface="Arial" panose="020B0604020202020204" pitchFamily="34" charset="0"/>
                <a:cs typeface="Arial" panose="020B0604020202020204" pitchFamily="34" charset="0"/>
              </a:rPr>
              <a:t>cở</a:t>
            </a:r>
            <a:r>
              <a:rPr lang="vi-VN" sz="2000" b="1">
                <a:solidFill>
                  <a:srgbClr val="FF0000"/>
                </a:solidFill>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thì là truyền </a:t>
            </a:r>
            <a:r>
              <a:rPr lang="vi-VN" sz="2000" b="1">
                <a:solidFill>
                  <a:srgbClr val="FF0000"/>
                </a:solidFill>
                <a:latin typeface="Arial" panose="020B0604020202020204" pitchFamily="34" charset="0"/>
                <a:cs typeface="Arial" panose="020B0604020202020204" pitchFamily="34" charset="0"/>
              </a:rPr>
              <a:t>tham trị </a:t>
            </a:r>
            <a:r>
              <a:rPr lang="vi-VN" sz="2000">
                <a:latin typeface="Arial" panose="020B0604020202020204" pitchFamily="34" charset="0"/>
                <a:cs typeface="Arial" panose="020B0604020202020204" pitchFamily="34" charset="0"/>
              </a:rPr>
              <a:t>(tức là hàm, phương thức nhận tham số truyền vào nó sẽ tạo 1 bản sao của tham số đó và làm việc trên bản sao chứ không làm việc trên bản gốc)</a:t>
            </a:r>
            <a:r>
              <a:rPr lang="en-US" sz="200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Ngược lại nếu ta</a:t>
            </a:r>
            <a:r>
              <a:rPr lang="vi-VN" sz="2000">
                <a:latin typeface="Arial" panose="020B0604020202020204" pitchFamily="34" charset="0"/>
                <a:cs typeface="Arial" panose="020B0604020202020204" pitchFamily="34" charset="0"/>
              </a:rPr>
              <a:t> truyền các </a:t>
            </a:r>
            <a:r>
              <a:rPr lang="vi-VN" sz="2000" b="1">
                <a:solidFill>
                  <a:srgbClr val="FF0000"/>
                </a:solidFill>
                <a:latin typeface="Arial" panose="020B0604020202020204" pitchFamily="34" charset="0"/>
                <a:cs typeface="Arial" panose="020B0604020202020204" pitchFamily="34" charset="0"/>
              </a:rPr>
              <a:t>kiểu dữ liệu tham chiếu </a:t>
            </a:r>
            <a:r>
              <a:rPr lang="vi-VN" sz="2000">
                <a:latin typeface="Arial" panose="020B0604020202020204" pitchFamily="34" charset="0"/>
                <a:cs typeface="Arial" panose="020B0604020202020204" pitchFamily="34" charset="0"/>
              </a:rPr>
              <a:t>thì tham số sẽ được truyền theo kiểu </a:t>
            </a:r>
            <a:r>
              <a:rPr lang="vi-VN" sz="2000" b="1">
                <a:solidFill>
                  <a:srgbClr val="FF0000"/>
                </a:solidFill>
                <a:latin typeface="Arial" panose="020B0604020202020204" pitchFamily="34" charset="0"/>
                <a:cs typeface="Arial" panose="020B0604020202020204" pitchFamily="34" charset="0"/>
              </a:rPr>
              <a:t>tham chiếu </a:t>
            </a:r>
            <a:r>
              <a:rPr lang="vi-VN" sz="2000">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tức là </a:t>
            </a:r>
            <a:r>
              <a:rPr lang="vi-VN" sz="2000">
                <a:latin typeface="Arial" panose="020B0604020202020204" pitchFamily="34" charset="0"/>
                <a:cs typeface="Arial" panose="020B0604020202020204" pitchFamily="34" charset="0"/>
              </a:rPr>
              <a:t>hàm, phương thức nhận tham số truyền vào sẽ làm việc trực tiếp trên bản gốc của tham số)</a:t>
            </a:r>
            <a:r>
              <a:rPr lang="en-US" sz="200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12"/>
          </p:nvPr>
        </p:nvSpPr>
        <p:spPr/>
        <p:txBody>
          <a:bodyPr/>
          <a:lstStyle/>
          <a:p>
            <a:fld id="{5176CFEE-36C4-4A0C-BC89-DCE02F99B3D3}" type="slidenum">
              <a:rPr lang="en-US" smtClean="0"/>
              <a:t>9</a:t>
            </a:fld>
            <a:endParaRPr lang="en-US"/>
          </a:p>
        </p:txBody>
      </p:sp>
    </p:spTree>
    <p:extLst>
      <p:ext uri="{BB962C8B-B14F-4D97-AF65-F5344CB8AC3E}">
        <p14:creationId xmlns:p14="http://schemas.microsoft.com/office/powerpoint/2010/main" val="1257534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Wonderland">
      <a:dk1>
        <a:sysClr val="windowText" lastClr="000000"/>
      </a:dk1>
      <a:lt1>
        <a:sysClr val="window" lastClr="FFFFFF"/>
      </a:lt1>
      <a:dk2>
        <a:srgbClr val="44546A"/>
      </a:dk2>
      <a:lt2>
        <a:srgbClr val="E7E6E6"/>
      </a:lt2>
      <a:accent1>
        <a:srgbClr val="EA3D15"/>
      </a:accent1>
      <a:accent2>
        <a:srgbClr val="F99325"/>
      </a:accent2>
      <a:accent3>
        <a:srgbClr val="6DAF27"/>
      </a:accent3>
      <a:accent4>
        <a:srgbClr val="188ED6"/>
      </a:accent4>
      <a:accent5>
        <a:srgbClr val="4EB9C1"/>
      </a:accent5>
      <a:accent6>
        <a:srgbClr val="73166F"/>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1805</Words>
  <Application>Microsoft Office PowerPoint</Application>
  <PresentationFormat>Widescreen</PresentationFormat>
  <Paragraphs>174</Paragraphs>
  <Slides>23</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Arial Narrow</vt:lpstr>
      <vt:lpstr>Calibri</vt:lpstr>
      <vt:lpstr>Calibri Light</vt:lpstr>
      <vt:lpstr>Open Sans</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Trọng Thuận Nguyễn</dc:creator>
  <cp:lastModifiedBy>Trọng Thuận Nguyễn</cp:lastModifiedBy>
  <cp:revision>70</cp:revision>
  <dcterms:created xsi:type="dcterms:W3CDTF">2016-07-30T03:19:24Z</dcterms:created>
  <dcterms:modified xsi:type="dcterms:W3CDTF">2016-07-31T02:48:38Z</dcterms:modified>
</cp:coreProperties>
</file>