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5"/>
  </p:notesMasterIdLst>
  <p:sldIdLst>
    <p:sldId id="256" r:id="rId2"/>
    <p:sldId id="259" r:id="rId3"/>
    <p:sldId id="346" r:id="rId4"/>
    <p:sldId id="336" r:id="rId5"/>
    <p:sldId id="345" r:id="rId6"/>
    <p:sldId id="347" r:id="rId7"/>
    <p:sldId id="348" r:id="rId8"/>
    <p:sldId id="349" r:id="rId9"/>
    <p:sldId id="350" r:id="rId10"/>
    <p:sldId id="351" r:id="rId11"/>
    <p:sldId id="352" r:id="rId12"/>
    <p:sldId id="353" r:id="rId13"/>
    <p:sldId id="354" r:id="rId14"/>
    <p:sldId id="355" r:id="rId15"/>
    <p:sldId id="356" r:id="rId16"/>
    <p:sldId id="337" r:id="rId17"/>
    <p:sldId id="338" r:id="rId18"/>
    <p:sldId id="257" r:id="rId19"/>
    <p:sldId id="260" r:id="rId20"/>
    <p:sldId id="339" r:id="rId21"/>
    <p:sldId id="340" r:id="rId22"/>
    <p:sldId id="341" r:id="rId23"/>
    <p:sldId id="342" r:id="rId24"/>
    <p:sldId id="343" r:id="rId25"/>
    <p:sldId id="258" r:id="rId26"/>
    <p:sldId id="261" r:id="rId27"/>
    <p:sldId id="301" r:id="rId28"/>
    <p:sldId id="302" r:id="rId29"/>
    <p:sldId id="357"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Lst>
  <p:sldSz cx="9144000" cy="5143500" type="screen16x9"/>
  <p:notesSz cx="6858000" cy="9144000"/>
  <p:embeddedFontLst>
    <p:embeddedFont>
      <p:font typeface="Tahoma" panose="020B0604030504040204" pitchFamily="34" charset="0"/>
      <p:regular r:id="rId46"/>
      <p:bold r:id="rId47"/>
    </p:embeddedFont>
    <p:embeddedFont>
      <p:font typeface="Arial Black" panose="020B0A04020102020204" pitchFamily="34" charset="0"/>
      <p:bold r:id="rId48"/>
    </p:embeddedFont>
    <p:embeddedFont>
      <p:font typeface="Merriweather" panose="020B0604020202020204" charset="0"/>
      <p:regular r:id="rId49"/>
      <p:bold r:id="rId50"/>
      <p:italic r:id="rId51"/>
      <p:boldItalic r:id="rId52"/>
    </p:embeddedFont>
    <p:embeddedFont>
      <p:font typeface="Amatic SC" panose="020B0604020202020204" charset="-79"/>
      <p:regular r:id="rId53"/>
      <p:bold r:id="rId54"/>
    </p:embeddedFont>
    <p:embeddedFont>
      <p:font typeface="Cambria Math" panose="02040503050406030204" pitchFamily="18"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97" autoAdjust="0"/>
    <p:restoredTop sz="94660"/>
  </p:normalViewPr>
  <p:slideViewPr>
    <p:cSldViewPr snapToGrid="0">
      <p:cViewPr varScale="1">
        <p:scale>
          <a:sx n="97" d="100"/>
          <a:sy n="97" d="100"/>
        </p:scale>
        <p:origin x="2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1943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21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36" name="Google Shape;1436;p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437" name="Google Shape;1437;p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7B060F5-93FC-4225-A907-6D874F8A06E6}" type="slidenum">
              <a:rPr lang="en-US" altLang="en-US"/>
              <a:pPr/>
              <a:t>‹#›</a:t>
            </a:fld>
            <a:endParaRPr lang="en-US" altLang="en-US"/>
          </a:p>
        </p:txBody>
      </p:sp>
    </p:spTree>
    <p:extLst>
      <p:ext uri="{BB962C8B-B14F-4D97-AF65-F5344CB8AC3E}">
        <p14:creationId xmlns:p14="http://schemas.microsoft.com/office/powerpoint/2010/main" val="398582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vi.wikipedia.org/wiki/X%C3%A1c_su%E1%BA%A5t_c%C3%B3_%C4%91i%E1%BB%81u_ki%E1%BB%87n"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https://machinelearningcoban.com/2017/01/16/gradientdescent2/#-stochastic-gradient-descent"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4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42.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43.emf"/></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44.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4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036766" y="998939"/>
            <a:ext cx="6028200" cy="1159800"/>
          </a:xfrm>
          <a:prstGeom prst="rect">
            <a:avLst/>
          </a:prstGeom>
        </p:spPr>
        <p:txBody>
          <a:bodyPr spcFirstLastPara="1" wrap="square" lIns="91425" tIns="91425" rIns="91425" bIns="91425" anchor="ctr" anchorCtr="0">
            <a:noAutofit/>
          </a:bodyPr>
          <a:lstStyle/>
          <a:p>
            <a:pPr lvl="0"/>
            <a:r>
              <a:rPr lang="en-US" altLang="en-US" sz="3600" b="1" i="1" dirty="0">
                <a:latin typeface="Benguiat Frisky" pitchFamily="66" charset="0"/>
              </a:rPr>
              <a:t>An Introduction to Logistic Regression</a:t>
            </a:r>
            <a:endParaRPr sz="3600" dirty="0"/>
          </a:p>
        </p:txBody>
      </p:sp>
      <p:sp>
        <p:nvSpPr>
          <p:cNvPr id="2" name="TextBox 1"/>
          <p:cNvSpPr txBox="1"/>
          <p:nvPr/>
        </p:nvSpPr>
        <p:spPr>
          <a:xfrm>
            <a:off x="4241726" y="2158739"/>
            <a:ext cx="3938153" cy="1077218"/>
          </a:xfrm>
          <a:prstGeom prst="rect">
            <a:avLst/>
          </a:prstGeom>
          <a:noFill/>
        </p:spPr>
        <p:txBody>
          <a:bodyPr wrap="square" rtlCol="0">
            <a:spAutoFit/>
          </a:bodyPr>
          <a:lstStyle/>
          <a:p>
            <a:r>
              <a:rPr lang="en-US" sz="1600" i="1" dirty="0" smtClean="0">
                <a:solidFill>
                  <a:schemeClr val="bg1"/>
                </a:solidFill>
                <a:latin typeface="Benguiat Frisky"/>
              </a:rPr>
              <a:t>Name: Le </a:t>
            </a:r>
            <a:r>
              <a:rPr lang="en-US" sz="1600" i="1" dirty="0" err="1" smtClean="0">
                <a:solidFill>
                  <a:schemeClr val="bg1"/>
                </a:solidFill>
                <a:latin typeface="Benguiat Frisky"/>
              </a:rPr>
              <a:t>Thi</a:t>
            </a:r>
            <a:r>
              <a:rPr lang="en-US" sz="1600" i="1" dirty="0" smtClean="0">
                <a:solidFill>
                  <a:schemeClr val="bg1"/>
                </a:solidFill>
                <a:latin typeface="Benguiat Frisky"/>
              </a:rPr>
              <a:t> Phuong </a:t>
            </a:r>
            <a:r>
              <a:rPr lang="en-US" sz="1600" i="1" dirty="0" err="1" smtClean="0">
                <a:solidFill>
                  <a:schemeClr val="bg1"/>
                </a:solidFill>
                <a:latin typeface="Benguiat Frisky"/>
              </a:rPr>
              <a:t>Thuong</a:t>
            </a:r>
            <a:endParaRPr lang="en-US" sz="1600" i="1" dirty="0" smtClean="0">
              <a:solidFill>
                <a:schemeClr val="bg1"/>
              </a:solidFill>
              <a:latin typeface="Benguiat Frisky"/>
            </a:endParaRPr>
          </a:p>
          <a:p>
            <a:r>
              <a:rPr lang="en-US" sz="1600" i="1" dirty="0" smtClean="0">
                <a:solidFill>
                  <a:schemeClr val="bg1"/>
                </a:solidFill>
                <a:latin typeface="Benguiat Frisky"/>
              </a:rPr>
              <a:t>MSV: 1451020228</a:t>
            </a:r>
            <a:endParaRPr lang="en-US" sz="1600" i="1" dirty="0" smtClean="0">
              <a:solidFill>
                <a:schemeClr val="bg1"/>
              </a:solidFill>
              <a:latin typeface="Benguiat Frisky"/>
            </a:endParaRPr>
          </a:p>
          <a:p>
            <a:r>
              <a:rPr lang="en-US" sz="1600" i="1" dirty="0" smtClean="0">
                <a:solidFill>
                  <a:schemeClr val="bg1"/>
                </a:solidFill>
                <a:latin typeface="Benguiat Frisky"/>
              </a:rPr>
              <a:t>Faculty </a:t>
            </a:r>
            <a:r>
              <a:rPr lang="en-US" sz="1600" i="1" dirty="0">
                <a:solidFill>
                  <a:schemeClr val="bg1"/>
                </a:solidFill>
                <a:latin typeface="Benguiat Frisky"/>
              </a:rPr>
              <a:t>of Information </a:t>
            </a:r>
            <a:r>
              <a:rPr lang="en-US" sz="1600" i="1" dirty="0" smtClean="0">
                <a:solidFill>
                  <a:schemeClr val="bg1"/>
                </a:solidFill>
                <a:latin typeface="Benguiat Frisky"/>
              </a:rPr>
              <a:t>Technology</a:t>
            </a:r>
          </a:p>
          <a:p>
            <a:r>
              <a:rPr lang="en-US" sz="1600" i="1" dirty="0" smtClean="0">
                <a:solidFill>
                  <a:schemeClr val="bg1"/>
                </a:solidFill>
                <a:latin typeface="Benguiat Frisky"/>
              </a:rPr>
              <a:t>Dai Nam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391154" y="575421"/>
                <a:ext cx="8752846" cy="1061829"/>
              </a:xfrm>
              <a:prstGeom prst="rect">
                <a:avLst/>
              </a:prstGeom>
            </p:spPr>
            <p:txBody>
              <a:bodyPr wrap="square">
                <a:spAutoFit/>
              </a:bodyPr>
              <a:lstStyle/>
              <a:p>
                <a:r>
                  <a:rPr lang="vi-VN" sz="1800" b="1" dirty="0">
                    <a:latin typeface="+mj-lt"/>
                  </a:rPr>
                  <a:t>Xây dựng hàm mất mát</a:t>
                </a:r>
              </a:p>
              <a:p>
                <a:pPr algn="just"/>
                <a:r>
                  <a:rPr lang="vi-VN" sz="1500" dirty="0">
                    <a:latin typeface="+mj-lt"/>
                  </a:rPr>
                  <a:t>Với mô hình như trên (các activation màu xanh lam và lục), ta có thể giả sử rằng xác suất để một điểm dữ liệu xx rơi vào class 1 là f(</a:t>
                </a:r>
                <a14:m>
                  <m:oMath xmlns:m="http://schemas.openxmlformats.org/officeDocument/2006/math">
                    <m:sSup>
                      <m:sSupPr>
                        <m:ctrlPr>
                          <a:rPr lang="vi-VN" sz="1500" i="1">
                            <a:latin typeface="Cambria Math" panose="02040503050406030204" pitchFamily="18" charset="0"/>
                          </a:rPr>
                        </m:ctrlPr>
                      </m:sSupPr>
                      <m:e>
                        <m:r>
                          <a:rPr lang="en-US" sz="1500" i="1">
                            <a:latin typeface="Cambria Math" panose="02040503050406030204" pitchFamily="18" charset="0"/>
                          </a:rPr>
                          <m:t>𝑤</m:t>
                        </m:r>
                      </m:e>
                      <m:sup>
                        <m:r>
                          <a:rPr lang="en-US" sz="1500" i="1">
                            <a:latin typeface="Cambria Math" panose="02040503050406030204" pitchFamily="18" charset="0"/>
                          </a:rPr>
                          <m:t>𝑇</m:t>
                        </m:r>
                      </m:sup>
                    </m:sSup>
                  </m:oMath>
                </a14:m>
                <a:r>
                  <a:rPr lang="vi-VN" sz="1500" dirty="0">
                    <a:latin typeface="+mj-lt"/>
                  </a:rPr>
                  <a:t>x)f(</a:t>
                </a:r>
                <a14:m>
                  <m:oMath xmlns:m="http://schemas.openxmlformats.org/officeDocument/2006/math">
                    <m:sSup>
                      <m:sSupPr>
                        <m:ctrlPr>
                          <a:rPr lang="vi-VN" sz="1500" i="1" dirty="0">
                            <a:latin typeface="Cambria Math" panose="02040503050406030204" pitchFamily="18" charset="0"/>
                          </a:rPr>
                        </m:ctrlPr>
                      </m:sSupPr>
                      <m:e>
                        <m:r>
                          <a:rPr lang="en-US" sz="1500" i="1" dirty="0">
                            <a:latin typeface="Cambria Math" panose="02040503050406030204" pitchFamily="18" charset="0"/>
                          </a:rPr>
                          <m:t>𝑤</m:t>
                        </m:r>
                      </m:e>
                      <m:sup>
                        <m:r>
                          <a:rPr lang="en-US" sz="1500" i="1" dirty="0">
                            <a:latin typeface="Cambria Math" panose="02040503050406030204" pitchFamily="18" charset="0"/>
                          </a:rPr>
                          <m:t>𝑇</m:t>
                        </m:r>
                      </m:sup>
                    </m:sSup>
                  </m:oMath>
                </a14:m>
                <a:r>
                  <a:rPr lang="vi-VN" sz="1500" dirty="0">
                    <a:latin typeface="+mj-lt"/>
                  </a:rPr>
                  <a:t>x) và rơi vào class 0 là 1−f</a:t>
                </a:r>
                <a14:m>
                  <m:oMath xmlns:m="http://schemas.openxmlformats.org/officeDocument/2006/math">
                    <m:sSup>
                      <m:sSupPr>
                        <m:ctrlPr>
                          <a:rPr lang="vi-VN" sz="1500" i="1">
                            <a:latin typeface="Cambria Math" panose="02040503050406030204" pitchFamily="18" charset="0"/>
                          </a:rPr>
                        </m:ctrlPr>
                      </m:sSupPr>
                      <m:e>
                        <m:r>
                          <a:rPr lang="en-US" sz="1500" i="1">
                            <a:latin typeface="Cambria Math" panose="02040503050406030204" pitchFamily="18" charset="0"/>
                          </a:rPr>
                          <m:t>𝑤</m:t>
                        </m:r>
                      </m:e>
                      <m:sup>
                        <m:r>
                          <a:rPr lang="en-US" sz="1500" i="1">
                            <a:latin typeface="Cambria Math" panose="02040503050406030204" pitchFamily="18" charset="0"/>
                          </a:rPr>
                          <m:t>𝑇</m:t>
                        </m:r>
                      </m:sup>
                    </m:sSup>
                  </m:oMath>
                </a14:m>
                <a:r>
                  <a:rPr lang="vi-VN" sz="1500" dirty="0">
                    <a:latin typeface="+mj-lt"/>
                  </a:rPr>
                  <a:t>x)1−f(</a:t>
                </a:r>
                <a14:m>
                  <m:oMath xmlns:m="http://schemas.openxmlformats.org/officeDocument/2006/math">
                    <m:sSup>
                      <m:sSupPr>
                        <m:ctrlPr>
                          <a:rPr lang="vi-VN" sz="1500" i="1">
                            <a:latin typeface="Cambria Math" panose="02040503050406030204" pitchFamily="18" charset="0"/>
                          </a:rPr>
                        </m:ctrlPr>
                      </m:sSupPr>
                      <m:e>
                        <m:r>
                          <a:rPr lang="en-US" sz="1500" i="1">
                            <a:latin typeface="Cambria Math" panose="02040503050406030204" pitchFamily="18" charset="0"/>
                          </a:rPr>
                          <m:t>𝑤</m:t>
                        </m:r>
                      </m:e>
                      <m:sup>
                        <m:r>
                          <a:rPr lang="en-US" sz="1500" i="1">
                            <a:latin typeface="Cambria Math" panose="02040503050406030204" pitchFamily="18" charset="0"/>
                          </a:rPr>
                          <m:t>𝑇</m:t>
                        </m:r>
                      </m:sup>
                    </m:sSup>
                  </m:oMath>
                </a14:m>
                <a:r>
                  <a:rPr lang="vi-VN" sz="1500" dirty="0">
                    <a:latin typeface="+mj-lt"/>
                  </a:rPr>
                  <a:t>x). Với mô hình được giả sử như vậy, với các điểm dữ liệu training (đã biết đầu ra yy), ta có thể viết như sau:</a:t>
                </a:r>
              </a:p>
            </p:txBody>
          </p:sp>
        </mc:Choice>
        <mc:Fallback xmlns="">
          <p:sp>
            <p:nvSpPr>
              <p:cNvPr id="3" name="Rectangle 2"/>
              <p:cNvSpPr>
                <a:spLocks noRot="1" noChangeAspect="1" noMove="1" noResize="1" noEditPoints="1" noAdjustHandles="1" noChangeArrowheads="1" noChangeShapeType="1" noTextEdit="1"/>
              </p:cNvSpPr>
              <p:nvPr/>
            </p:nvSpPr>
            <p:spPr>
              <a:xfrm>
                <a:off x="391154" y="575421"/>
                <a:ext cx="8752846" cy="1061829"/>
              </a:xfrm>
              <a:prstGeom prst="rect">
                <a:avLst/>
              </a:prstGeom>
              <a:blipFill>
                <a:blip r:embed="rId2"/>
                <a:stretch>
                  <a:fillRect l="-557" t="-2857" r="-279" b="-514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47947" y="1601521"/>
            <a:ext cx="4329717" cy="381716"/>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391153" y="2156635"/>
                <a:ext cx="8752846" cy="1246495"/>
              </a:xfrm>
              <a:prstGeom prst="rect">
                <a:avLst/>
              </a:prstGeom>
            </p:spPr>
            <p:txBody>
              <a:bodyPr wrap="square">
                <a:spAutoFit/>
              </a:bodyPr>
              <a:lstStyle/>
              <a:p>
                <a:pPr algn="just"/>
                <a:r>
                  <a:rPr lang="vi-VN" sz="1500" dirty="0">
                    <a:latin typeface="+mj-lt"/>
                  </a:rPr>
                  <a:t>trong đó P(</a:t>
                </a:r>
                <a14:m>
                  <m:oMath xmlns:m="http://schemas.openxmlformats.org/officeDocument/2006/math">
                    <m:sSub>
                      <m:sSubPr>
                        <m:ctrlPr>
                          <a:rPr lang="vi-VN" sz="1500" i="1">
                            <a:latin typeface="Cambria Math" panose="02040503050406030204" pitchFamily="18" charset="0"/>
                          </a:rPr>
                        </m:ctrlPr>
                      </m:sSubPr>
                      <m:e>
                        <m:r>
                          <a:rPr lang="en-US" sz="1500" i="1">
                            <a:latin typeface="Cambria Math" panose="02040503050406030204" pitchFamily="18" charset="0"/>
                          </a:rPr>
                          <m:t>𝑦</m:t>
                        </m:r>
                      </m:e>
                      <m:sub>
                        <m:r>
                          <a:rPr lang="en-US" sz="1500" i="1">
                            <a:latin typeface="Cambria Math" panose="02040503050406030204" pitchFamily="18" charset="0"/>
                          </a:rPr>
                          <m:t>𝑖</m:t>
                        </m:r>
                      </m:sub>
                    </m:sSub>
                  </m:oMath>
                </a14:m>
                <a:r>
                  <a:rPr lang="vi-VN" sz="1500" dirty="0">
                    <a:latin typeface="+mj-lt"/>
                  </a:rPr>
                  <a:t>=1|</a:t>
                </a:r>
                <a14:m>
                  <m:oMath xmlns:m="http://schemas.openxmlformats.org/officeDocument/2006/math">
                    <m:sSub>
                      <m:sSubPr>
                        <m:ctrlPr>
                          <a:rPr lang="vi-VN"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𝑖</m:t>
                        </m:r>
                      </m:sub>
                    </m:sSub>
                  </m:oMath>
                </a14:m>
                <a:r>
                  <a:rPr lang="vi-VN" sz="1500" dirty="0">
                    <a:latin typeface="+mj-lt"/>
                  </a:rPr>
                  <a:t>;w)P(</a:t>
                </a:r>
                <a14:m>
                  <m:oMath xmlns:m="http://schemas.openxmlformats.org/officeDocument/2006/math">
                    <m:sSub>
                      <m:sSubPr>
                        <m:ctrlPr>
                          <a:rPr lang="vi-VN" sz="1500" i="1">
                            <a:latin typeface="Cambria Math" panose="02040503050406030204" pitchFamily="18" charset="0"/>
                          </a:rPr>
                        </m:ctrlPr>
                      </m:sSubPr>
                      <m:e>
                        <m:r>
                          <a:rPr lang="en-US" sz="1500" i="1">
                            <a:latin typeface="Cambria Math" panose="02040503050406030204" pitchFamily="18" charset="0"/>
                          </a:rPr>
                          <m:t>𝑦</m:t>
                        </m:r>
                      </m:e>
                      <m:sub>
                        <m:r>
                          <a:rPr lang="en-US" sz="1500" i="1">
                            <a:latin typeface="Cambria Math" panose="02040503050406030204" pitchFamily="18" charset="0"/>
                          </a:rPr>
                          <m:t>𝑖</m:t>
                        </m:r>
                      </m:sub>
                    </m:sSub>
                  </m:oMath>
                </a14:m>
                <a:r>
                  <a:rPr lang="vi-VN" sz="1500" dirty="0">
                    <a:latin typeface="+mj-lt"/>
                  </a:rPr>
                  <a:t>=1|xi;w) được hiểu là xác suất xảy ra sự kiện đầu ra </a:t>
                </a:r>
                <a14:m>
                  <m:oMath xmlns:m="http://schemas.openxmlformats.org/officeDocument/2006/math">
                    <m:sSub>
                      <m:sSubPr>
                        <m:ctrlPr>
                          <a:rPr lang="vi-VN" sz="1500" i="1">
                            <a:latin typeface="Cambria Math" panose="02040503050406030204" pitchFamily="18" charset="0"/>
                          </a:rPr>
                        </m:ctrlPr>
                      </m:sSubPr>
                      <m:e>
                        <m:r>
                          <a:rPr lang="en-US" sz="1500" i="1">
                            <a:latin typeface="Cambria Math" panose="02040503050406030204" pitchFamily="18" charset="0"/>
                          </a:rPr>
                          <m:t>𝑦</m:t>
                        </m:r>
                      </m:e>
                      <m:sub>
                        <m:r>
                          <a:rPr lang="en-US" sz="1500" i="1">
                            <a:latin typeface="Cambria Math" panose="02040503050406030204" pitchFamily="18" charset="0"/>
                          </a:rPr>
                          <m:t>𝑖</m:t>
                        </m:r>
                      </m:sub>
                    </m:sSub>
                  </m:oMath>
                </a14:m>
                <a:r>
                  <a:rPr lang="vi-VN" sz="1500" dirty="0">
                    <a:latin typeface="+mj-lt"/>
                  </a:rPr>
                  <a:t>=1khi biết tham số mô hình  và dữ liệu đầu vào xixi. Bạn đọc có thể đọc thêm </a:t>
                </a:r>
                <a:r>
                  <a:rPr lang="vi-VN" sz="1500" dirty="0">
                    <a:solidFill>
                      <a:srgbClr val="337AB7"/>
                    </a:solidFill>
                    <a:latin typeface="+mj-lt"/>
                    <a:hlinkClick r:id="rId4"/>
                  </a:rPr>
                  <a:t>Xác suất có điều kiện</a:t>
                </a:r>
                <a:r>
                  <a:rPr lang="vi-VN" sz="1500" dirty="0">
                    <a:latin typeface="+mj-lt"/>
                  </a:rPr>
                  <a:t>. Mục đích của chúng ta là tìm các hệ số w sao cho f(</a:t>
                </a:r>
                <a14:m>
                  <m:oMath xmlns:m="http://schemas.openxmlformats.org/officeDocument/2006/math">
                    <m:sSup>
                      <m:sSupPr>
                        <m:ctrlPr>
                          <a:rPr lang="vi-VN" sz="1500" i="1">
                            <a:latin typeface="Cambria Math" panose="02040503050406030204" pitchFamily="18" charset="0"/>
                          </a:rPr>
                        </m:ctrlPr>
                      </m:sSupPr>
                      <m:e>
                        <m:r>
                          <a:rPr lang="en-US" sz="1500" i="1">
                            <a:latin typeface="Cambria Math" panose="02040503050406030204" pitchFamily="18" charset="0"/>
                          </a:rPr>
                          <m:t>𝑤</m:t>
                        </m:r>
                      </m:e>
                      <m:sup>
                        <m:r>
                          <a:rPr lang="en-US" sz="1500" i="1">
                            <a:latin typeface="Cambria Math" panose="02040503050406030204" pitchFamily="18" charset="0"/>
                          </a:rPr>
                          <m:t>𝑇</m:t>
                        </m:r>
                      </m:sup>
                    </m:sSup>
                    <m:sSub>
                      <m:sSubPr>
                        <m:ctrlPr>
                          <a:rPr lang="vi-VN"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𝑖</m:t>
                        </m:r>
                      </m:sub>
                    </m:sSub>
                  </m:oMath>
                </a14:m>
                <a:r>
                  <a:rPr lang="vi-VN" sz="1500" dirty="0">
                    <a:latin typeface="+mj-lt"/>
                  </a:rPr>
                  <a:t>) càng gần với 1 càng tốt với các điểm dữ liệu thuộc class 1 và càng gần với 0 càng tốt với những điểm thuộc class 0.</a:t>
                </a:r>
              </a:p>
              <a:p>
                <a:pPr algn="just"/>
                <a:r>
                  <a:rPr lang="vi-VN" sz="1500" dirty="0">
                    <a:latin typeface="+mj-lt"/>
                  </a:rPr>
                  <a:t>Ký hiệu </a:t>
                </a:r>
                <a14:m>
                  <m:oMath xmlns:m="http://schemas.openxmlformats.org/officeDocument/2006/math">
                    <m:sSub>
                      <m:sSubPr>
                        <m:ctrlPr>
                          <a:rPr lang="vi-VN" sz="1500" i="1">
                            <a:latin typeface="Cambria Math" panose="02040503050406030204" pitchFamily="18" charset="0"/>
                          </a:rPr>
                        </m:ctrlPr>
                      </m:sSubPr>
                      <m:e>
                        <m:r>
                          <a:rPr lang="en-US" sz="1500" i="1">
                            <a:latin typeface="Cambria Math" panose="02040503050406030204" pitchFamily="18" charset="0"/>
                          </a:rPr>
                          <m:t>𝑧</m:t>
                        </m:r>
                      </m:e>
                      <m:sub>
                        <m:r>
                          <a:rPr lang="en-US" sz="1500" i="1">
                            <a:latin typeface="Cambria Math" panose="02040503050406030204" pitchFamily="18" charset="0"/>
                          </a:rPr>
                          <m:t>𝑖</m:t>
                        </m:r>
                      </m:sub>
                    </m:sSub>
                  </m:oMath>
                </a14:m>
                <a:r>
                  <a:rPr lang="vi-VN" sz="1500" dirty="0">
                    <a:latin typeface="+mj-lt"/>
                  </a:rPr>
                  <a:t>=f(</a:t>
                </a:r>
                <a14:m>
                  <m:oMath xmlns:m="http://schemas.openxmlformats.org/officeDocument/2006/math">
                    <m:sSup>
                      <m:sSupPr>
                        <m:ctrlPr>
                          <a:rPr lang="vi-VN" sz="1500" i="1">
                            <a:latin typeface="Cambria Math" panose="02040503050406030204" pitchFamily="18" charset="0"/>
                          </a:rPr>
                        </m:ctrlPr>
                      </m:sSupPr>
                      <m:e>
                        <m:r>
                          <a:rPr lang="en-US" sz="1500" i="1">
                            <a:latin typeface="Cambria Math" panose="02040503050406030204" pitchFamily="18" charset="0"/>
                          </a:rPr>
                          <m:t>𝑤</m:t>
                        </m:r>
                      </m:e>
                      <m:sup>
                        <m:r>
                          <a:rPr lang="en-US" sz="1500" i="1">
                            <a:latin typeface="Cambria Math" panose="02040503050406030204" pitchFamily="18" charset="0"/>
                          </a:rPr>
                          <m:t>𝑇</m:t>
                        </m:r>
                      </m:sup>
                    </m:sSup>
                    <m:sSub>
                      <m:sSubPr>
                        <m:ctrlPr>
                          <a:rPr lang="vi-VN"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𝑖</m:t>
                        </m:r>
                      </m:sub>
                    </m:sSub>
                  </m:oMath>
                </a14:m>
                <a:r>
                  <a:rPr lang="vi-VN" sz="1500" dirty="0">
                    <a:latin typeface="+mj-lt"/>
                  </a:rPr>
                  <a:t>)</a:t>
                </a:r>
                <a14:m>
                  <m:oMath xmlns:m="http://schemas.openxmlformats.org/officeDocument/2006/math">
                    <m:sSub>
                      <m:sSubPr>
                        <m:ctrlPr>
                          <a:rPr lang="vi-VN" sz="1500" i="1" dirty="0">
                            <a:latin typeface="Cambria Math" panose="02040503050406030204" pitchFamily="18" charset="0"/>
                          </a:rPr>
                        </m:ctrlPr>
                      </m:sSubPr>
                      <m:e>
                        <m:r>
                          <a:rPr lang="en-US" sz="1500" i="1" dirty="0">
                            <a:latin typeface="Cambria Math" panose="02040503050406030204" pitchFamily="18" charset="0"/>
                          </a:rPr>
                          <m:t>𝑧</m:t>
                        </m:r>
                      </m:e>
                      <m:sub>
                        <m:r>
                          <a:rPr lang="en-US" sz="1500" i="1" dirty="0">
                            <a:latin typeface="Cambria Math" panose="02040503050406030204" pitchFamily="18" charset="0"/>
                          </a:rPr>
                          <m:t>𝑖</m:t>
                        </m:r>
                      </m:sub>
                    </m:sSub>
                  </m:oMath>
                </a14:m>
                <a:r>
                  <a:rPr lang="vi-VN" sz="1500" dirty="0">
                    <a:latin typeface="+mj-lt"/>
                  </a:rPr>
                  <a:t>=f(</a:t>
                </a:r>
                <a14:m>
                  <m:oMath xmlns:m="http://schemas.openxmlformats.org/officeDocument/2006/math">
                    <m:sSup>
                      <m:sSupPr>
                        <m:ctrlPr>
                          <a:rPr lang="vi-VN" sz="1500" i="1" dirty="0">
                            <a:latin typeface="Cambria Math" panose="02040503050406030204" pitchFamily="18" charset="0"/>
                          </a:rPr>
                        </m:ctrlPr>
                      </m:sSupPr>
                      <m:e>
                        <m:r>
                          <a:rPr lang="en-US" sz="1500" i="1" dirty="0">
                            <a:latin typeface="Cambria Math" panose="02040503050406030204" pitchFamily="18" charset="0"/>
                          </a:rPr>
                          <m:t>𝑤</m:t>
                        </m:r>
                      </m:e>
                      <m:sup>
                        <m:r>
                          <a:rPr lang="en-US" sz="1500" i="1" dirty="0">
                            <a:latin typeface="Cambria Math" panose="02040503050406030204" pitchFamily="18" charset="0"/>
                          </a:rPr>
                          <m:t>𝑇</m:t>
                        </m:r>
                      </m:sup>
                    </m:sSup>
                    <m:sSub>
                      <m:sSubPr>
                        <m:ctrlPr>
                          <a:rPr lang="vi-VN" sz="1500" i="1" dirty="0">
                            <a:latin typeface="Cambria Math" panose="02040503050406030204" pitchFamily="18" charset="0"/>
                          </a:rPr>
                        </m:ctrlPr>
                      </m:sSubPr>
                      <m:e>
                        <m:r>
                          <a:rPr lang="en-US" sz="1500" i="1" dirty="0">
                            <a:latin typeface="Cambria Math" panose="02040503050406030204" pitchFamily="18" charset="0"/>
                          </a:rPr>
                          <m:t>𝑥</m:t>
                        </m:r>
                      </m:e>
                      <m:sub>
                        <m:r>
                          <a:rPr lang="en-US" sz="1500" i="1" dirty="0">
                            <a:latin typeface="Cambria Math" panose="02040503050406030204" pitchFamily="18" charset="0"/>
                          </a:rPr>
                          <m:t>𝑖</m:t>
                        </m:r>
                      </m:sub>
                    </m:sSub>
                  </m:oMath>
                </a14:m>
                <a:r>
                  <a:rPr lang="vi-VN" sz="1500" dirty="0">
                    <a:latin typeface="+mj-lt"/>
                  </a:rPr>
                  <a:t>) và viết gộp lại hai biểu thức bên trên ta có:</a:t>
                </a:r>
              </a:p>
            </p:txBody>
          </p:sp>
        </mc:Choice>
        <mc:Fallback xmlns="">
          <p:sp>
            <p:nvSpPr>
              <p:cNvPr id="5" name="Rectangle 4"/>
              <p:cNvSpPr>
                <a:spLocks noRot="1" noChangeAspect="1" noMove="1" noResize="1" noEditPoints="1" noAdjustHandles="1" noChangeArrowheads="1" noChangeShapeType="1" noTextEdit="1"/>
              </p:cNvSpPr>
              <p:nvPr/>
            </p:nvSpPr>
            <p:spPr>
              <a:xfrm>
                <a:off x="391153" y="2156635"/>
                <a:ext cx="8752846" cy="1246495"/>
              </a:xfrm>
              <a:prstGeom prst="rect">
                <a:avLst/>
              </a:prstGeom>
              <a:blipFill>
                <a:blip r:embed="rId5"/>
                <a:stretch>
                  <a:fillRect l="-279" t="-980" r="-279" b="-4412"/>
                </a:stretch>
              </a:blipFill>
            </p:spPr>
            <p:txBody>
              <a:bodyPr/>
              <a:lstStyle/>
              <a:p>
                <a:r>
                  <a:rPr lang="en-US">
                    <a:noFill/>
                  </a:rPr>
                  <a:t> </a:t>
                </a:r>
              </a:p>
            </p:txBody>
          </p:sp>
        </mc:Fallback>
      </mc:AlternateContent>
      <p:pic>
        <p:nvPicPr>
          <p:cNvPr id="6" name="Picture 5"/>
          <p:cNvPicPr>
            <a:picLocks noChangeAspect="1"/>
          </p:cNvPicPr>
          <p:nvPr/>
        </p:nvPicPr>
        <p:blipFill>
          <a:blip r:embed="rId6"/>
          <a:stretch>
            <a:fillRect/>
          </a:stretch>
        </p:blipFill>
        <p:spPr>
          <a:xfrm>
            <a:off x="6203635" y="2989364"/>
            <a:ext cx="2424173" cy="321525"/>
          </a:xfrm>
          <a:prstGeom prst="rect">
            <a:avLst/>
          </a:prstGeom>
        </p:spPr>
      </p:pic>
      <p:sp>
        <p:nvSpPr>
          <p:cNvPr id="8" name="Rectangle 7"/>
          <p:cNvSpPr/>
          <p:nvPr/>
        </p:nvSpPr>
        <p:spPr>
          <a:xfrm>
            <a:off x="391152" y="3561717"/>
            <a:ext cx="8752846" cy="553998"/>
          </a:xfrm>
          <a:prstGeom prst="rect">
            <a:avLst/>
          </a:prstGeom>
        </p:spPr>
        <p:txBody>
          <a:bodyPr wrap="square">
            <a:spAutoFit/>
          </a:bodyPr>
          <a:lstStyle/>
          <a:p>
            <a:r>
              <a:rPr lang="vi-VN" sz="1500" dirty="0">
                <a:latin typeface="+mj-lt"/>
              </a:rPr>
              <a:t>Giả sử thêm rằng các điểm dữ liệu được sinh ra một cách ngẫu nhiên độc lập với nhau (independent), ta có thể viết:</a:t>
            </a:r>
            <a:endParaRPr lang="en-US" sz="1500" dirty="0">
              <a:latin typeface="+mj-lt"/>
            </a:endParaRPr>
          </a:p>
        </p:txBody>
      </p:sp>
      <p:pic>
        <p:nvPicPr>
          <p:cNvPr id="9" name="Picture 8"/>
          <p:cNvPicPr>
            <a:picLocks noChangeAspect="1"/>
          </p:cNvPicPr>
          <p:nvPr/>
        </p:nvPicPr>
        <p:blipFill>
          <a:blip r:embed="rId7"/>
          <a:stretch>
            <a:fillRect/>
          </a:stretch>
        </p:blipFill>
        <p:spPr>
          <a:xfrm>
            <a:off x="1087799" y="3964598"/>
            <a:ext cx="3450913" cy="507277"/>
          </a:xfrm>
          <a:prstGeom prst="rect">
            <a:avLst/>
          </a:prstGeom>
        </p:spPr>
      </p:pic>
      <p:sp>
        <p:nvSpPr>
          <p:cNvPr id="7" name="TextBox 6"/>
          <p:cNvSpPr txBox="1"/>
          <p:nvPr/>
        </p:nvSpPr>
        <p:spPr>
          <a:xfrm>
            <a:off x="2248382" y="229434"/>
            <a:ext cx="4466287" cy="553998"/>
          </a:xfrm>
          <a:prstGeom prst="rect">
            <a:avLst/>
          </a:prstGeom>
          <a:noFill/>
        </p:spPr>
        <p:txBody>
          <a:bodyPr wrap="none" rtlCol="0">
            <a:spAutoFit/>
          </a:bodyPr>
          <a:lstStyle/>
          <a:p>
            <a:r>
              <a:rPr lang="en-US" sz="3000" b="1" dirty="0">
                <a:solidFill>
                  <a:schemeClr val="bg1"/>
                </a:solidFill>
                <a:latin typeface="Amatic SC" panose="020B0604020202020204" charset="-79"/>
                <a:cs typeface="Amatic SC" panose="020B0604020202020204" charset="-79"/>
              </a:rPr>
              <a:t>4</a:t>
            </a:r>
            <a:r>
              <a:rPr lang="en-US" sz="3000" b="1" dirty="0" smtClean="0">
                <a:solidFill>
                  <a:schemeClr val="bg1"/>
                </a:solidFill>
                <a:latin typeface="Amatic SC" panose="020B0604020202020204" charset="-79"/>
                <a:cs typeface="Amatic SC" panose="020B0604020202020204" charset="-79"/>
              </a:rPr>
              <a:t>. </a:t>
            </a:r>
            <a:r>
              <a:rPr lang="en-US" sz="3000" b="1" dirty="0" err="1" smtClean="0">
                <a:solidFill>
                  <a:schemeClr val="bg1"/>
                </a:solidFill>
                <a:latin typeface="Amatic SC" panose="020B0604020202020204" charset="-79"/>
                <a:cs typeface="Amatic SC" panose="020B0604020202020204" charset="-79"/>
              </a:rPr>
              <a:t>Hàm</a:t>
            </a:r>
            <a:r>
              <a:rPr lang="en-US" sz="3000" b="1" dirty="0" smtClean="0">
                <a:solidFill>
                  <a:schemeClr val="bg1"/>
                </a:solidFill>
                <a:latin typeface="Amatic SC" panose="020B0604020202020204" charset="-79"/>
                <a:cs typeface="Amatic SC" panose="020B0604020202020204" charset="-79"/>
              </a:rPr>
              <a:t> </a:t>
            </a:r>
            <a:r>
              <a:rPr lang="en-US" sz="3000" b="1" dirty="0" err="1" smtClean="0">
                <a:solidFill>
                  <a:schemeClr val="bg1"/>
                </a:solidFill>
                <a:latin typeface="Amatic SC" panose="020B0604020202020204" charset="-79"/>
                <a:cs typeface="Amatic SC" panose="020B0604020202020204" charset="-79"/>
              </a:rPr>
              <a:t>mất</a:t>
            </a:r>
            <a:r>
              <a:rPr lang="en-US" sz="3000" b="1" dirty="0" smtClean="0">
                <a:solidFill>
                  <a:schemeClr val="bg1"/>
                </a:solidFill>
                <a:latin typeface="Amatic SC" panose="020B0604020202020204" charset="-79"/>
                <a:cs typeface="Amatic SC" panose="020B0604020202020204" charset="-79"/>
              </a:rPr>
              <a:t> </a:t>
            </a:r>
            <a:r>
              <a:rPr lang="en-US" sz="3000" b="1" dirty="0" err="1" smtClean="0">
                <a:solidFill>
                  <a:schemeClr val="bg1"/>
                </a:solidFill>
                <a:latin typeface="Amatic SC" panose="020B0604020202020204" charset="-79"/>
                <a:cs typeface="Amatic SC" panose="020B0604020202020204" charset="-79"/>
              </a:rPr>
              <a:t>mát</a:t>
            </a:r>
            <a:r>
              <a:rPr lang="en-US" sz="3000" b="1" dirty="0" smtClean="0">
                <a:solidFill>
                  <a:schemeClr val="bg1"/>
                </a:solidFill>
                <a:latin typeface="Amatic SC" panose="020B0604020202020204" charset="-79"/>
                <a:cs typeface="Amatic SC" panose="020B0604020202020204" charset="-79"/>
              </a:rPr>
              <a:t> </a:t>
            </a:r>
            <a:r>
              <a:rPr lang="en-US" sz="3000" b="1" dirty="0" err="1" smtClean="0">
                <a:solidFill>
                  <a:schemeClr val="bg1"/>
                </a:solidFill>
                <a:latin typeface="Amatic SC" panose="020B0604020202020204" charset="-79"/>
                <a:cs typeface="Amatic SC" panose="020B0604020202020204" charset="-79"/>
              </a:rPr>
              <a:t>và</a:t>
            </a:r>
            <a:r>
              <a:rPr lang="en-US" sz="3000" b="1" dirty="0" smtClean="0">
                <a:solidFill>
                  <a:schemeClr val="bg1"/>
                </a:solidFill>
                <a:latin typeface="Amatic SC" panose="020B0604020202020204" charset="-79"/>
                <a:cs typeface="Amatic SC" panose="020B0604020202020204" charset="-79"/>
              </a:rPr>
              <a:t> </a:t>
            </a:r>
            <a:r>
              <a:rPr lang="en-US" sz="3000" b="1" dirty="0" err="1" smtClean="0">
                <a:solidFill>
                  <a:schemeClr val="bg1"/>
                </a:solidFill>
                <a:latin typeface="Amatic SC" panose="020B0604020202020204" charset="-79"/>
                <a:cs typeface="Amatic SC" panose="020B0604020202020204" charset="-79"/>
              </a:rPr>
              <a:t>phương</a:t>
            </a:r>
            <a:r>
              <a:rPr lang="en-US" sz="3000" b="1" dirty="0" smtClean="0">
                <a:solidFill>
                  <a:schemeClr val="bg1"/>
                </a:solidFill>
                <a:latin typeface="Amatic SC" panose="020B0604020202020204" charset="-79"/>
                <a:cs typeface="Amatic SC" panose="020B0604020202020204" charset="-79"/>
              </a:rPr>
              <a:t> </a:t>
            </a:r>
            <a:r>
              <a:rPr lang="en-US" sz="3000" b="1" dirty="0" err="1" smtClean="0">
                <a:solidFill>
                  <a:schemeClr val="bg1"/>
                </a:solidFill>
                <a:latin typeface="Amatic SC" panose="020B0604020202020204" charset="-79"/>
                <a:cs typeface="Amatic SC" panose="020B0604020202020204" charset="-79"/>
              </a:rPr>
              <a:t>pháp</a:t>
            </a:r>
            <a:r>
              <a:rPr lang="en-US" sz="3000" b="1" dirty="0" smtClean="0">
                <a:solidFill>
                  <a:schemeClr val="bg1"/>
                </a:solidFill>
                <a:latin typeface="Amatic SC" panose="020B0604020202020204" charset="-79"/>
                <a:cs typeface="Amatic SC" panose="020B0604020202020204" charset="-79"/>
              </a:rPr>
              <a:t> </a:t>
            </a:r>
            <a:r>
              <a:rPr lang="en-US" sz="3000" b="1" dirty="0" err="1" smtClean="0">
                <a:solidFill>
                  <a:schemeClr val="bg1"/>
                </a:solidFill>
                <a:latin typeface="Amatic SC" panose="020B0604020202020204" charset="-79"/>
                <a:cs typeface="Amatic SC" panose="020B0604020202020204" charset="-79"/>
              </a:rPr>
              <a:t>tối</a:t>
            </a:r>
            <a:r>
              <a:rPr lang="en-US" sz="3000" b="1" dirty="0" smtClean="0">
                <a:solidFill>
                  <a:schemeClr val="bg1"/>
                </a:solidFill>
                <a:latin typeface="Amatic SC" panose="020B0604020202020204" charset="-79"/>
                <a:cs typeface="Amatic SC" panose="020B0604020202020204" charset="-79"/>
              </a:rPr>
              <a:t> </a:t>
            </a:r>
            <a:r>
              <a:rPr lang="en-US" sz="3000" b="1" dirty="0" err="1" smtClean="0">
                <a:solidFill>
                  <a:schemeClr val="bg1"/>
                </a:solidFill>
                <a:latin typeface="Amatic SC" panose="020B0604020202020204" charset="-79"/>
                <a:cs typeface="Amatic SC" panose="020B0604020202020204" charset="-79"/>
              </a:rPr>
              <a:t>ưu</a:t>
            </a:r>
            <a:endParaRPr lang="en-US" sz="3000" b="1" dirty="0">
              <a:solidFill>
                <a:schemeClr val="bg1"/>
              </a:solidFill>
              <a:latin typeface="Amatic SC" panose="020B0604020202020204" charset="-79"/>
              <a:cs typeface="Amatic SC" panose="020B0604020202020204" charset="-79"/>
            </a:endParaRPr>
          </a:p>
        </p:txBody>
      </p:sp>
    </p:spTree>
    <p:extLst>
      <p:ext uri="{BB962C8B-B14F-4D97-AF65-F5344CB8AC3E}">
        <p14:creationId xmlns:p14="http://schemas.microsoft.com/office/powerpoint/2010/main" val="140183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fade">
                                      <p:cBhvr>
                                        <p:cTn id="34" dur="500"/>
                                        <p:tgtEl>
                                          <p:spTgt spid="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circle(in)">
                                      <p:cBhvr>
                                        <p:cTn id="3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439" y="358559"/>
            <a:ext cx="8583561" cy="830997"/>
          </a:xfrm>
          <a:prstGeom prst="rect">
            <a:avLst/>
          </a:prstGeom>
        </p:spPr>
        <p:txBody>
          <a:bodyPr wrap="square">
            <a:spAutoFit/>
          </a:bodyPr>
          <a:lstStyle/>
          <a:p>
            <a:r>
              <a:rPr lang="vi-VN" sz="1800" b="1" dirty="0">
                <a:latin typeface="+mj-lt"/>
              </a:rPr>
              <a:t>Tối ưu hàm mất mát</a:t>
            </a:r>
          </a:p>
          <a:p>
            <a:pPr algn="just"/>
            <a:r>
              <a:rPr lang="vi-VN" sz="1500" dirty="0">
                <a:latin typeface="+mj-lt"/>
              </a:rPr>
              <a:t>Chúng ta lại sử dụng phương pháp </a:t>
            </a:r>
            <a:r>
              <a:rPr lang="vi-VN" sz="1500" dirty="0">
                <a:solidFill>
                  <a:srgbClr val="337AB7"/>
                </a:solidFill>
                <a:latin typeface="+mj-lt"/>
                <a:hlinkClick r:id="rId2"/>
              </a:rPr>
              <a:t>Stochastic Gradient Descent</a:t>
            </a:r>
            <a:r>
              <a:rPr lang="vi-VN" sz="1500" dirty="0">
                <a:latin typeface="+mj-lt"/>
              </a:rPr>
              <a:t> (SGD) ở đây (</a:t>
            </a:r>
            <a:r>
              <a:rPr lang="vi-VN" sz="1500" i="1" dirty="0">
                <a:latin typeface="+mj-lt"/>
              </a:rPr>
              <a:t>Bạn đọc được khuyến khích đọc SGD trước khi đọc phần này</a:t>
            </a:r>
            <a:r>
              <a:rPr lang="vi-VN" sz="1500" dirty="0">
                <a:latin typeface="+mj-lt"/>
              </a:rPr>
              <a:t>) . Hàm mất mát với chỉ một điểm dữ liệu (xi,yi)(xi,yi) là:</a:t>
            </a:r>
          </a:p>
        </p:txBody>
      </p:sp>
      <p:pic>
        <p:nvPicPr>
          <p:cNvPr id="3" name="Picture 2"/>
          <p:cNvPicPr>
            <a:picLocks noChangeAspect="1"/>
          </p:cNvPicPr>
          <p:nvPr/>
        </p:nvPicPr>
        <p:blipFill>
          <a:blip r:embed="rId3"/>
          <a:stretch>
            <a:fillRect/>
          </a:stretch>
        </p:blipFill>
        <p:spPr>
          <a:xfrm>
            <a:off x="2574107" y="1166472"/>
            <a:ext cx="3542787" cy="437415"/>
          </a:xfrm>
          <a:prstGeom prst="rect">
            <a:avLst/>
          </a:prstGeom>
        </p:spPr>
      </p:pic>
      <p:pic>
        <p:nvPicPr>
          <p:cNvPr id="4" name="Picture 3"/>
          <p:cNvPicPr>
            <a:picLocks noChangeAspect="1"/>
          </p:cNvPicPr>
          <p:nvPr/>
        </p:nvPicPr>
        <p:blipFill>
          <a:blip r:embed="rId4"/>
          <a:stretch>
            <a:fillRect/>
          </a:stretch>
        </p:blipFill>
        <p:spPr>
          <a:xfrm>
            <a:off x="2027647" y="1603887"/>
            <a:ext cx="4635707" cy="637468"/>
          </a:xfrm>
          <a:prstGeom prst="rect">
            <a:avLst/>
          </a:prstGeom>
        </p:spPr>
      </p:pic>
      <p:sp>
        <p:nvSpPr>
          <p:cNvPr id="5" name="Rectangle 4"/>
          <p:cNvSpPr/>
          <p:nvPr/>
        </p:nvSpPr>
        <p:spPr>
          <a:xfrm>
            <a:off x="560439" y="2362519"/>
            <a:ext cx="8583561" cy="784830"/>
          </a:xfrm>
          <a:prstGeom prst="rect">
            <a:avLst/>
          </a:prstGeom>
        </p:spPr>
        <p:txBody>
          <a:bodyPr wrap="square">
            <a:spAutoFit/>
          </a:bodyPr>
          <a:lstStyle/>
          <a:p>
            <a:r>
              <a:rPr lang="vi-VN" sz="1500" dirty="0">
                <a:latin typeface="Times New Roman" panose="02020603050405020304" pitchFamily="18" charset="0"/>
                <a:cs typeface="Times New Roman" panose="02020603050405020304" pitchFamily="18" charset="0"/>
              </a:rPr>
              <a:t>Để cho biểu thức này trở nên </a:t>
            </a:r>
            <a:r>
              <a:rPr lang="vi-VN" sz="1500" i="1" dirty="0">
                <a:latin typeface="Times New Roman" panose="02020603050405020304" pitchFamily="18" charset="0"/>
                <a:cs typeface="Times New Roman" panose="02020603050405020304" pitchFamily="18" charset="0"/>
              </a:rPr>
              <a:t>gọn</a:t>
            </a:r>
            <a:r>
              <a:rPr lang="vi-VN" sz="1500" dirty="0">
                <a:latin typeface="Times New Roman" panose="02020603050405020304" pitchFamily="18" charset="0"/>
                <a:cs typeface="Times New Roman" panose="02020603050405020304" pitchFamily="18" charset="0"/>
              </a:rPr>
              <a:t> và </a:t>
            </a:r>
            <a:r>
              <a:rPr lang="vi-VN" sz="1500" i="1" dirty="0">
                <a:latin typeface="Times New Roman" panose="02020603050405020304" pitchFamily="18" charset="0"/>
                <a:cs typeface="Times New Roman" panose="02020603050405020304" pitchFamily="18" charset="0"/>
              </a:rPr>
              <a:t>đẹp</a:t>
            </a:r>
            <a:r>
              <a:rPr lang="vi-VN" sz="1500" dirty="0">
                <a:latin typeface="Times New Roman" panose="02020603050405020304" pitchFamily="18" charset="0"/>
                <a:cs typeface="Times New Roman" panose="02020603050405020304" pitchFamily="18" charset="0"/>
              </a:rPr>
              <a:t> hơn, chúng ta sẽ tìm hàm </a:t>
            </a:r>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sao cho mẫu số bị triệt tiêu. Nếu đặt , </a:t>
            </a:r>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chúng ta sẽ có:</a:t>
            </a:r>
            <a:br>
              <a:rPr lang="vi-VN" sz="1500" dirty="0">
                <a:latin typeface="Times New Roman" panose="02020603050405020304" pitchFamily="18" charset="0"/>
                <a:cs typeface="Times New Roman" panose="02020603050405020304" pitchFamily="18" charset="0"/>
              </a:rPr>
            </a:br>
            <a:endParaRPr lang="en-US" sz="15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a:stretch>
            <a:fillRect/>
          </a:stretch>
        </p:blipFill>
        <p:spPr>
          <a:xfrm>
            <a:off x="5784663" y="2411801"/>
            <a:ext cx="781828" cy="176542"/>
          </a:xfrm>
          <a:prstGeom prst="rect">
            <a:avLst/>
          </a:prstGeom>
        </p:spPr>
      </p:pic>
      <p:pic>
        <p:nvPicPr>
          <p:cNvPr id="7" name="Picture 6"/>
          <p:cNvPicPr>
            <a:picLocks noChangeAspect="1"/>
          </p:cNvPicPr>
          <p:nvPr/>
        </p:nvPicPr>
        <p:blipFill>
          <a:blip r:embed="rId6"/>
          <a:stretch>
            <a:fillRect/>
          </a:stretch>
        </p:blipFill>
        <p:spPr>
          <a:xfrm>
            <a:off x="1543348" y="2657730"/>
            <a:ext cx="748454" cy="245761"/>
          </a:xfrm>
          <a:prstGeom prst="rect">
            <a:avLst/>
          </a:prstGeom>
        </p:spPr>
      </p:pic>
      <p:pic>
        <p:nvPicPr>
          <p:cNvPr id="8" name="Picture 7"/>
          <p:cNvPicPr>
            <a:picLocks noChangeAspect="1"/>
          </p:cNvPicPr>
          <p:nvPr/>
        </p:nvPicPr>
        <p:blipFill>
          <a:blip r:embed="rId7"/>
          <a:stretch>
            <a:fillRect/>
          </a:stretch>
        </p:blipFill>
        <p:spPr>
          <a:xfrm>
            <a:off x="3907129" y="2614956"/>
            <a:ext cx="2088320" cy="430129"/>
          </a:xfrm>
          <a:prstGeom prst="rect">
            <a:avLst/>
          </a:prstGeom>
        </p:spPr>
      </p:pic>
      <p:sp>
        <p:nvSpPr>
          <p:cNvPr id="9" name="Rectangle 8"/>
          <p:cNvSpPr/>
          <p:nvPr/>
        </p:nvSpPr>
        <p:spPr>
          <a:xfrm>
            <a:off x="581700" y="1646061"/>
            <a:ext cx="1335875" cy="323165"/>
          </a:xfrm>
          <a:prstGeom prst="rect">
            <a:avLst/>
          </a:prstGeom>
        </p:spPr>
        <p:txBody>
          <a:bodyPr wrap="square">
            <a:spAutoFit/>
          </a:bodyPr>
          <a:lstStyle/>
          <a:p>
            <a:r>
              <a:rPr lang="en-US" sz="1500" dirty="0" err="1">
                <a:latin typeface="Times New Roman" panose="02020603050405020304" pitchFamily="18" charset="0"/>
                <a:cs typeface="Times New Roman" panose="02020603050405020304" pitchFamily="18" charset="0"/>
              </a:rPr>
              <a:t>Với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đạo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hàm</a:t>
            </a:r>
            <a:r>
              <a:rPr lang="en-US" sz="1500" dirty="0">
                <a:latin typeface="Times New Roman" panose="02020603050405020304" pitchFamily="18" charset="0"/>
                <a:cs typeface="Times New Roman" panose="02020603050405020304" pitchFamily="18" charset="0"/>
              </a:rPr>
              <a:t>:</a:t>
            </a:r>
          </a:p>
        </p:txBody>
      </p:sp>
      <p:sp>
        <p:nvSpPr>
          <p:cNvPr id="12" name="Rectangle 11"/>
          <p:cNvSpPr/>
          <p:nvPr/>
        </p:nvSpPr>
        <p:spPr>
          <a:xfrm>
            <a:off x="560439" y="3092145"/>
            <a:ext cx="5840730" cy="323165"/>
          </a:xfrm>
          <a:prstGeom prst="rect">
            <a:avLst/>
          </a:prstGeom>
        </p:spPr>
        <p:txBody>
          <a:bodyPr wrap="square">
            <a:spAutoFit/>
          </a:bodyPr>
          <a:lstStyle/>
          <a:p>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trực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nhất</a:t>
            </a:r>
            <a:r>
              <a:rPr lang="en-US" sz="1500" dirty="0">
                <a:latin typeface="Times New Roman" panose="02020603050405020304" pitchFamily="18" charset="0"/>
                <a:cs typeface="Times New Roman" panose="02020603050405020304" pitchFamily="18" charset="0"/>
              </a:rPr>
              <a:t>, ta </a:t>
            </a:r>
            <a:r>
              <a:rPr lang="en-US" sz="1500" dirty="0" err="1">
                <a:latin typeface="Times New Roman" panose="02020603050405020304" pitchFamily="18" charset="0"/>
                <a:cs typeface="Times New Roman" panose="02020603050405020304" pitchFamily="18" charset="0"/>
              </a:rPr>
              <a:t>sẽ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tìm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hàm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số</a:t>
            </a:r>
            <a:r>
              <a:rPr lang="en-US" sz="1500" dirty="0">
                <a:latin typeface="Times New Roman" panose="02020603050405020304" pitchFamily="18" charset="0"/>
                <a:cs typeface="Times New Roman" panose="02020603050405020304" pitchFamily="18" charset="0"/>
              </a:rPr>
              <a:t> z=f(s)z=f(s) </a:t>
            </a:r>
            <a:r>
              <a:rPr lang="en-US" sz="1500" dirty="0" err="1">
                <a:latin typeface="Times New Roman" panose="02020603050405020304" pitchFamily="18" charset="0"/>
                <a:cs typeface="Times New Roman" panose="02020603050405020304" pitchFamily="18" charset="0"/>
              </a:rPr>
              <a:t>sao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a:t>
            </a:r>
          </a:p>
        </p:txBody>
      </p:sp>
      <p:pic>
        <p:nvPicPr>
          <p:cNvPr id="13" name="Picture 12"/>
          <p:cNvPicPr>
            <a:picLocks noChangeAspect="1"/>
          </p:cNvPicPr>
          <p:nvPr/>
        </p:nvPicPr>
        <p:blipFill>
          <a:blip r:embed="rId8"/>
          <a:stretch>
            <a:fillRect/>
          </a:stretch>
        </p:blipFill>
        <p:spPr>
          <a:xfrm>
            <a:off x="5712731" y="2942884"/>
            <a:ext cx="1707518" cy="625471"/>
          </a:xfrm>
          <a:prstGeom prst="rect">
            <a:avLst/>
          </a:prstGeom>
        </p:spPr>
      </p:pic>
      <p:sp>
        <p:nvSpPr>
          <p:cNvPr id="14" name="Rectangle 13"/>
          <p:cNvSpPr/>
          <p:nvPr/>
        </p:nvSpPr>
        <p:spPr>
          <a:xfrm>
            <a:off x="560439" y="3633117"/>
            <a:ext cx="2908168" cy="323165"/>
          </a:xfrm>
          <a:prstGeom prst="rect">
            <a:avLst/>
          </a:prstGeom>
        </p:spPr>
        <p:txBody>
          <a:bodyPr wrap="none">
            <a:spAutoFit/>
          </a:bodyPr>
          <a:lstStyle/>
          <a:p>
            <a:r>
              <a:rPr lang="vi-VN" sz="1500" dirty="0">
                <a:latin typeface="+mj-lt"/>
              </a:rPr>
              <a:t>Phương trình (4)  tương đương với:</a:t>
            </a:r>
            <a:endParaRPr lang="en-US" sz="1500" dirty="0">
              <a:latin typeface="+mj-lt"/>
            </a:endParaRPr>
          </a:p>
        </p:txBody>
      </p:sp>
      <p:pic>
        <p:nvPicPr>
          <p:cNvPr id="15" name="Picture 14"/>
          <p:cNvPicPr>
            <a:picLocks noChangeAspect="1"/>
          </p:cNvPicPr>
          <p:nvPr/>
        </p:nvPicPr>
        <p:blipFill>
          <a:blip r:embed="rId9"/>
          <a:stretch>
            <a:fillRect/>
          </a:stretch>
        </p:blipFill>
        <p:spPr>
          <a:xfrm>
            <a:off x="3462221" y="3492220"/>
            <a:ext cx="4520196" cy="490203"/>
          </a:xfrm>
          <a:prstGeom prst="rect">
            <a:avLst/>
          </a:prstGeom>
        </p:spPr>
      </p:pic>
      <p:pic>
        <p:nvPicPr>
          <p:cNvPr id="16" name="Picture 15"/>
          <p:cNvPicPr>
            <a:picLocks noChangeAspect="1"/>
          </p:cNvPicPr>
          <p:nvPr/>
        </p:nvPicPr>
        <p:blipFill>
          <a:blip r:embed="rId10"/>
          <a:stretch>
            <a:fillRect/>
          </a:stretch>
        </p:blipFill>
        <p:spPr>
          <a:xfrm>
            <a:off x="1249637" y="4200337"/>
            <a:ext cx="6732780" cy="588833"/>
          </a:xfrm>
          <a:prstGeom prst="rect">
            <a:avLst/>
          </a:prstGeom>
        </p:spPr>
      </p:pic>
    </p:spTree>
    <p:extLst>
      <p:ext uri="{BB962C8B-B14F-4D97-AF65-F5344CB8AC3E}">
        <p14:creationId xmlns:p14="http://schemas.microsoft.com/office/powerpoint/2010/main" val="4082466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031" y="209932"/>
            <a:ext cx="7531795" cy="1131079"/>
          </a:xfrm>
          <a:prstGeom prst="rect">
            <a:avLst/>
          </a:prstGeom>
        </p:spPr>
        <p:txBody>
          <a:bodyPr wrap="square">
            <a:spAutoFit/>
          </a:bodyPr>
          <a:lstStyle/>
          <a:p>
            <a:pPr algn="ctr">
              <a:lnSpc>
                <a:spcPct val="150000"/>
              </a:lnSpc>
            </a:pPr>
            <a:r>
              <a:rPr lang="en-US" sz="3000" b="1" dirty="0" err="1">
                <a:latin typeface="Amatic SC" panose="020B0604020202020204" charset="-79"/>
                <a:cs typeface="Amatic SC" panose="020B0604020202020204" charset="-79"/>
              </a:rPr>
              <a:t>Công</a:t>
            </a:r>
            <a:r>
              <a:rPr lang="en-US" sz="3000" b="1" dirty="0">
                <a:latin typeface="Amatic SC" panose="020B0604020202020204" charset="-79"/>
                <a:cs typeface="Amatic SC" panose="020B0604020202020204" charset="-79"/>
              </a:rPr>
              <a:t> </a:t>
            </a:r>
            <a:r>
              <a:rPr lang="en-US" sz="3000" b="1" dirty="0" err="1">
                <a:latin typeface="Amatic SC" panose="020B0604020202020204" charset="-79"/>
                <a:cs typeface="Amatic SC" panose="020B0604020202020204" charset="-79"/>
              </a:rPr>
              <a:t>thức</a:t>
            </a:r>
            <a:r>
              <a:rPr lang="en-US" sz="3000" b="1" dirty="0">
                <a:latin typeface="Amatic SC" panose="020B0604020202020204" charset="-79"/>
                <a:cs typeface="Amatic SC" panose="020B0604020202020204" charset="-79"/>
              </a:rPr>
              <a:t> </a:t>
            </a:r>
            <a:r>
              <a:rPr lang="en-US" sz="3000" b="1" dirty="0" err="1">
                <a:latin typeface="Amatic SC" panose="020B0604020202020204" charset="-79"/>
                <a:cs typeface="Amatic SC" panose="020B0604020202020204" charset="-79"/>
              </a:rPr>
              <a:t>cập</a:t>
            </a:r>
            <a:r>
              <a:rPr lang="en-US" sz="3000" b="1" dirty="0">
                <a:latin typeface="Amatic SC" panose="020B0604020202020204" charset="-79"/>
                <a:cs typeface="Amatic SC" panose="020B0604020202020204" charset="-79"/>
              </a:rPr>
              <a:t> </a:t>
            </a:r>
            <a:r>
              <a:rPr lang="en-US" sz="3000" b="1" dirty="0" err="1">
                <a:latin typeface="Amatic SC" panose="020B0604020202020204" charset="-79"/>
                <a:cs typeface="Amatic SC" panose="020B0604020202020204" charset="-79"/>
              </a:rPr>
              <a:t>nhật</a:t>
            </a:r>
            <a:r>
              <a:rPr lang="en-US" sz="3000" b="1" dirty="0">
                <a:latin typeface="Amatic SC" panose="020B0604020202020204" charset="-79"/>
                <a:cs typeface="Amatic SC" panose="020B0604020202020204" charset="-79"/>
              </a:rPr>
              <a:t> </a:t>
            </a:r>
            <a:r>
              <a:rPr lang="en-US" sz="3000" b="1" dirty="0" err="1">
                <a:latin typeface="Amatic SC" panose="020B0604020202020204" charset="-79"/>
                <a:cs typeface="Amatic SC" panose="020B0604020202020204" charset="-79"/>
              </a:rPr>
              <a:t>cho</a:t>
            </a:r>
            <a:r>
              <a:rPr lang="en-US" sz="3000" b="1" dirty="0">
                <a:latin typeface="Amatic SC" panose="020B0604020202020204" charset="-79"/>
                <a:cs typeface="Amatic SC" panose="020B0604020202020204" charset="-79"/>
              </a:rPr>
              <a:t> logistic sigmoid regression</a:t>
            </a:r>
          </a:p>
          <a:p>
            <a:pPr>
              <a:lnSpc>
                <a:spcPct val="150000"/>
              </a:lnSpc>
            </a:pPr>
            <a:r>
              <a:rPr lang="en-US" sz="1500" dirty="0" err="1">
                <a:latin typeface="Times New Roman" panose="02020603050405020304" pitchFamily="18" charset="0"/>
                <a:cs typeface="Times New Roman" panose="02020603050405020304" pitchFamily="18" charset="0"/>
              </a:rPr>
              <a:t>Tới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đây</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chúng</a:t>
            </a:r>
            <a:r>
              <a:rPr lang="en-US" sz="1500" dirty="0" smtClean="0">
                <a:latin typeface="Times New Roman" panose="02020603050405020304" pitchFamily="18" charset="0"/>
                <a:cs typeface="Times New Roman" panose="02020603050405020304" pitchFamily="18" charset="0"/>
              </a:rPr>
              <a:t> ta </a:t>
            </a:r>
            <a:r>
              <a:rPr lang="en-US" sz="1500" dirty="0" err="1" smtClean="0">
                <a:latin typeface="Times New Roman" panose="02020603050405020304" pitchFamily="18" charset="0"/>
                <a:cs typeface="Times New Roman" panose="02020603050405020304" pitchFamily="18" charset="0"/>
              </a:rPr>
              <a:t>có</a:t>
            </a:r>
            <a:r>
              <a:rPr lang="en-US" sz="1500" dirty="0" smtClean="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kiểm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rằng</a:t>
            </a:r>
            <a:r>
              <a:rPr lang="en-US" sz="1500" dirty="0">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2"/>
          <a:stretch>
            <a:fillRect/>
          </a:stretch>
        </p:blipFill>
        <p:spPr>
          <a:xfrm>
            <a:off x="2535922" y="1350011"/>
            <a:ext cx="2458988" cy="1055724"/>
          </a:xfrm>
          <a:prstGeom prst="rect">
            <a:avLst/>
          </a:prstGeom>
        </p:spPr>
      </p:pic>
      <p:sp>
        <p:nvSpPr>
          <p:cNvPr id="4" name="Rectangle 3"/>
          <p:cNvSpPr/>
          <p:nvPr/>
        </p:nvSpPr>
        <p:spPr>
          <a:xfrm>
            <a:off x="369031" y="2316994"/>
            <a:ext cx="7837709" cy="1373453"/>
          </a:xfrm>
          <a:prstGeom prst="rect">
            <a:avLst/>
          </a:prstGeom>
        </p:spPr>
        <p:txBody>
          <a:bodyPr wrap="square">
            <a:spAutoFit/>
          </a:bodyPr>
          <a:lstStyle/>
          <a:p>
            <a:pPr>
              <a:lnSpc>
                <a:spcPct val="150000"/>
              </a:lnSpc>
            </a:pPr>
            <a:r>
              <a:rPr lang="vi-VN" sz="1500" dirty="0">
                <a:latin typeface="+mj-lt"/>
              </a:rPr>
              <a:t>Và công thức cập </a:t>
            </a:r>
            <a:r>
              <a:rPr lang="vi-VN" sz="1500" dirty="0" smtClean="0">
                <a:latin typeface="+mj-lt"/>
              </a:rPr>
              <a:t>nhật</a:t>
            </a:r>
            <a:r>
              <a:rPr lang="en-US" sz="1500" dirty="0" smtClean="0">
                <a:latin typeface="+mj-lt"/>
              </a:rPr>
              <a:t> </a:t>
            </a:r>
            <a:r>
              <a:rPr lang="vi-VN" sz="1500" dirty="0" smtClean="0">
                <a:latin typeface="+mj-lt"/>
              </a:rPr>
              <a:t>logistic </a:t>
            </a:r>
            <a:r>
              <a:rPr lang="vi-VN" sz="1500" dirty="0">
                <a:latin typeface="+mj-lt"/>
              </a:rPr>
              <a:t>regression là:</a:t>
            </a:r>
            <a:endParaRPr lang="en-US" sz="1500" dirty="0">
              <a:latin typeface="+mj-lt"/>
            </a:endParaRPr>
          </a:p>
          <a:p>
            <a:pPr>
              <a:lnSpc>
                <a:spcPct val="150000"/>
              </a:lnSpc>
            </a:pPr>
            <a:endParaRPr lang="en-US" sz="1500" dirty="0">
              <a:latin typeface="+mj-lt"/>
            </a:endParaRPr>
          </a:p>
          <a:p>
            <a:pPr>
              <a:lnSpc>
                <a:spcPct val="150000"/>
              </a:lnSpc>
            </a:pPr>
            <a:endParaRPr lang="en-US" sz="1500" dirty="0">
              <a:latin typeface="+mj-lt"/>
            </a:endParaRPr>
          </a:p>
          <a:p>
            <a:pPr>
              <a:lnSpc>
                <a:spcPct val="150000"/>
              </a:lnSpc>
            </a:pPr>
            <a:r>
              <a:rPr lang="vi-VN" sz="1050" dirty="0" smtClean="0">
                <a:latin typeface="+mj-lt"/>
              </a:rPr>
              <a:t>.</a:t>
            </a:r>
            <a:endParaRPr lang="en-US" sz="1050" dirty="0">
              <a:latin typeface="+mj-lt"/>
            </a:endParaRPr>
          </a:p>
        </p:txBody>
      </p:sp>
      <p:pic>
        <p:nvPicPr>
          <p:cNvPr id="5" name="Picture 4"/>
          <p:cNvPicPr>
            <a:picLocks noChangeAspect="1"/>
          </p:cNvPicPr>
          <p:nvPr/>
        </p:nvPicPr>
        <p:blipFill>
          <a:blip r:embed="rId3"/>
          <a:stretch>
            <a:fillRect/>
          </a:stretch>
        </p:blipFill>
        <p:spPr>
          <a:xfrm>
            <a:off x="1694907" y="2758366"/>
            <a:ext cx="2592979" cy="571500"/>
          </a:xfrm>
          <a:prstGeom prst="rect">
            <a:avLst/>
          </a:prstGeom>
        </p:spPr>
      </p:pic>
    </p:spTree>
    <p:extLst>
      <p:ext uri="{BB962C8B-B14F-4D97-AF65-F5344CB8AC3E}">
        <p14:creationId xmlns:p14="http://schemas.microsoft.com/office/powerpoint/2010/main" val="3919325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7228" y="244668"/>
            <a:ext cx="2323072" cy="553998"/>
          </a:xfrm>
          <a:prstGeom prst="rect">
            <a:avLst/>
          </a:prstGeom>
        </p:spPr>
        <p:txBody>
          <a:bodyPr wrap="none">
            <a:spAutoFit/>
          </a:bodyPr>
          <a:lstStyle/>
          <a:p>
            <a:r>
              <a:rPr lang="en-US" sz="3000" b="1" dirty="0" smtClean="0">
                <a:solidFill>
                  <a:schemeClr val="bg1"/>
                </a:solidFill>
                <a:latin typeface="Amatic SC" panose="020B0604020202020204" charset="-79"/>
                <a:cs typeface="Amatic SC" panose="020B0604020202020204" charset="-79"/>
              </a:rPr>
              <a:t>5. </a:t>
            </a:r>
            <a:r>
              <a:rPr lang="en-US" sz="3000" b="1" dirty="0" err="1">
                <a:solidFill>
                  <a:schemeClr val="bg1"/>
                </a:solidFill>
                <a:latin typeface="Amatic SC" panose="020B0604020202020204" charset="-79"/>
                <a:cs typeface="Amatic SC" panose="020B0604020202020204" charset="-79"/>
              </a:rPr>
              <a:t>Ví</a:t>
            </a:r>
            <a:r>
              <a:rPr lang="en-US" sz="3000" b="1" dirty="0">
                <a:solidFill>
                  <a:schemeClr val="bg1"/>
                </a:solidFill>
                <a:latin typeface="Amatic SC" panose="020B0604020202020204" charset="-79"/>
                <a:cs typeface="Amatic SC" panose="020B0604020202020204" charset="-79"/>
              </a:rPr>
              <a:t> </a:t>
            </a:r>
            <a:r>
              <a:rPr lang="en-US" sz="3000" b="1" dirty="0" err="1">
                <a:solidFill>
                  <a:schemeClr val="bg1"/>
                </a:solidFill>
                <a:latin typeface="Amatic SC" panose="020B0604020202020204" charset="-79"/>
                <a:cs typeface="Amatic SC" panose="020B0604020202020204" charset="-79"/>
              </a:rPr>
              <a:t>dụ</a:t>
            </a:r>
            <a:r>
              <a:rPr lang="en-US" sz="3000" b="1" dirty="0">
                <a:solidFill>
                  <a:schemeClr val="bg1"/>
                </a:solidFill>
                <a:latin typeface="Amatic SC" panose="020B0604020202020204" charset="-79"/>
                <a:cs typeface="Amatic SC" panose="020B0604020202020204" charset="-79"/>
              </a:rPr>
              <a:t> </a:t>
            </a:r>
            <a:r>
              <a:rPr lang="en-US" sz="3000" b="1" dirty="0" err="1">
                <a:solidFill>
                  <a:schemeClr val="bg1"/>
                </a:solidFill>
                <a:latin typeface="Amatic SC" panose="020B0604020202020204" charset="-79"/>
                <a:cs typeface="Amatic SC" panose="020B0604020202020204" charset="-79"/>
              </a:rPr>
              <a:t>với</a:t>
            </a:r>
            <a:r>
              <a:rPr lang="en-US" sz="3000" b="1" dirty="0">
                <a:solidFill>
                  <a:schemeClr val="bg1"/>
                </a:solidFill>
                <a:latin typeface="Amatic SC" panose="020B0604020202020204" charset="-79"/>
                <a:cs typeface="Amatic SC" panose="020B0604020202020204" charset="-79"/>
              </a:rPr>
              <a:t> Python</a:t>
            </a:r>
          </a:p>
        </p:txBody>
      </p:sp>
      <p:sp>
        <p:nvSpPr>
          <p:cNvPr id="3" name="Rectangle 2"/>
          <p:cNvSpPr/>
          <p:nvPr/>
        </p:nvSpPr>
        <p:spPr>
          <a:xfrm>
            <a:off x="405541" y="676921"/>
            <a:ext cx="7624955" cy="692497"/>
          </a:xfrm>
          <a:prstGeom prst="rect">
            <a:avLst/>
          </a:prstGeom>
        </p:spPr>
        <p:txBody>
          <a:bodyPr wrap="square">
            <a:spAutoFit/>
          </a:bodyPr>
          <a:lstStyle/>
          <a:p>
            <a:r>
              <a:rPr lang="vi-VN" sz="2400" b="1" dirty="0">
                <a:latin typeface="Times New Roman" panose="02020603050405020304" pitchFamily="18" charset="0"/>
                <a:cs typeface="Times New Roman" panose="02020603050405020304" pitchFamily="18" charset="0"/>
              </a:rPr>
              <a:t>Ví dụ với dữ liệu 1 chiều</a:t>
            </a:r>
          </a:p>
          <a:p>
            <a:pPr algn="just"/>
            <a:r>
              <a:rPr lang="vi-VN" sz="1500" dirty="0">
                <a:latin typeface="Times New Roman" panose="02020603050405020304" pitchFamily="18" charset="0"/>
                <a:cs typeface="Times New Roman" panose="02020603050405020304" pitchFamily="18" charset="0"/>
              </a:rPr>
              <a:t>Quay trở lại với ví dụ nêu ở phần Giới thiệu. Trước tiên ta cần khai báo vài thư viện và dữ liệu:</a:t>
            </a:r>
          </a:p>
        </p:txBody>
      </p:sp>
      <p:pic>
        <p:nvPicPr>
          <p:cNvPr id="4" name="Picture 3"/>
          <p:cNvPicPr>
            <a:picLocks noChangeAspect="1"/>
          </p:cNvPicPr>
          <p:nvPr/>
        </p:nvPicPr>
        <p:blipFill>
          <a:blip r:embed="rId2"/>
          <a:stretch>
            <a:fillRect/>
          </a:stretch>
        </p:blipFill>
        <p:spPr>
          <a:xfrm>
            <a:off x="492768" y="1386431"/>
            <a:ext cx="4263587" cy="2011001"/>
          </a:xfrm>
          <a:prstGeom prst="rect">
            <a:avLst/>
          </a:prstGeom>
        </p:spPr>
      </p:pic>
      <p:pic>
        <p:nvPicPr>
          <p:cNvPr id="5" name="Picture 4"/>
          <p:cNvPicPr>
            <a:picLocks noChangeAspect="1"/>
          </p:cNvPicPr>
          <p:nvPr/>
        </p:nvPicPr>
        <p:blipFill>
          <a:blip r:embed="rId3"/>
          <a:stretch>
            <a:fillRect/>
          </a:stretch>
        </p:blipFill>
        <p:spPr>
          <a:xfrm>
            <a:off x="4756355" y="1387986"/>
            <a:ext cx="4291781" cy="3336597"/>
          </a:xfrm>
          <a:prstGeom prst="rect">
            <a:avLst/>
          </a:prstGeom>
        </p:spPr>
      </p:pic>
    </p:spTree>
    <p:extLst>
      <p:ext uri="{BB962C8B-B14F-4D97-AF65-F5344CB8AC3E}">
        <p14:creationId xmlns:p14="http://schemas.microsoft.com/office/powerpoint/2010/main" val="78218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42055" y="1525603"/>
            <a:ext cx="5265174" cy="3617897"/>
          </a:xfrm>
          <a:prstGeom prst="rect">
            <a:avLst/>
          </a:prstGeom>
        </p:spPr>
      </p:pic>
      <p:pic>
        <p:nvPicPr>
          <p:cNvPr id="3" name="Picture 2"/>
          <p:cNvPicPr>
            <a:picLocks noChangeAspect="1"/>
          </p:cNvPicPr>
          <p:nvPr/>
        </p:nvPicPr>
        <p:blipFill>
          <a:blip r:embed="rId3"/>
          <a:stretch>
            <a:fillRect/>
          </a:stretch>
        </p:blipFill>
        <p:spPr>
          <a:xfrm>
            <a:off x="102870" y="0"/>
            <a:ext cx="4539185" cy="2823210"/>
          </a:xfrm>
          <a:prstGeom prst="rect">
            <a:avLst/>
          </a:prstGeom>
        </p:spPr>
      </p:pic>
    </p:spTree>
    <p:extLst>
      <p:ext uri="{BB962C8B-B14F-4D97-AF65-F5344CB8AC3E}">
        <p14:creationId xmlns:p14="http://schemas.microsoft.com/office/powerpoint/2010/main" val="1236562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987" y="108472"/>
            <a:ext cx="3562473" cy="1754326"/>
          </a:xfrm>
          <a:prstGeom prst="rect">
            <a:avLst/>
          </a:prstGeom>
        </p:spPr>
        <p:txBody>
          <a:bodyPr wrap="square">
            <a:spAutoFit/>
          </a:bodyPr>
          <a:lstStyle/>
          <a:p>
            <a:r>
              <a:rPr lang="vi-VN" sz="2400" b="1" dirty="0">
                <a:latin typeface="+mj-lt"/>
              </a:rPr>
              <a:t>Ví dụ với dữ liệu 2 chiều</a:t>
            </a:r>
            <a:endParaRPr lang="en-US" sz="2400" b="1" dirty="0">
              <a:latin typeface="+mj-lt"/>
            </a:endParaRPr>
          </a:p>
          <a:p>
            <a:endParaRPr lang="vi-VN" sz="2400" dirty="0">
              <a:latin typeface="+mj-lt"/>
            </a:endParaRPr>
          </a:p>
          <a:p>
            <a:pPr algn="just"/>
            <a:r>
              <a:rPr lang="vi-VN" sz="1500" dirty="0">
                <a:latin typeface="+mj-lt"/>
              </a:rPr>
              <a:t>Chúng ta xét thêm một ví dụ nhỏ nữa trong không gian hai chiều. Giả sử chúng ta có hai class xanh-đỏ với dữ liệu được phân bố như hình dưới.</a:t>
            </a:r>
          </a:p>
        </p:txBody>
      </p:sp>
      <p:pic>
        <p:nvPicPr>
          <p:cNvPr id="4" name="Picture 3"/>
          <p:cNvPicPr>
            <a:picLocks noChangeAspect="1"/>
          </p:cNvPicPr>
          <p:nvPr/>
        </p:nvPicPr>
        <p:blipFill>
          <a:blip r:embed="rId2"/>
          <a:stretch>
            <a:fillRect/>
          </a:stretch>
        </p:blipFill>
        <p:spPr>
          <a:xfrm>
            <a:off x="0" y="1848586"/>
            <a:ext cx="3326130" cy="1911884"/>
          </a:xfrm>
          <a:prstGeom prst="rect">
            <a:avLst/>
          </a:prstGeom>
        </p:spPr>
      </p:pic>
      <p:sp>
        <p:nvSpPr>
          <p:cNvPr id="7" name="Rectangle 6"/>
          <p:cNvSpPr/>
          <p:nvPr/>
        </p:nvSpPr>
        <p:spPr>
          <a:xfrm>
            <a:off x="5092618" y="639387"/>
            <a:ext cx="3672350" cy="1246495"/>
          </a:xfrm>
          <a:prstGeom prst="rect">
            <a:avLst/>
          </a:prstGeom>
        </p:spPr>
        <p:txBody>
          <a:bodyPr wrap="square">
            <a:spAutoFit/>
          </a:bodyPr>
          <a:lstStyle/>
          <a:p>
            <a:r>
              <a:rPr lang="vi-VN" sz="1500" dirty="0">
                <a:latin typeface="Times New Roman" panose="02020603050405020304" pitchFamily="18" charset="0"/>
                <a:cs typeface="Times New Roman" panose="02020603050405020304" pitchFamily="18" charset="0"/>
              </a:rPr>
              <a:t>Kết quả tìm được khi áp dụng mô hình logistic regression được minh họa như hình dưới với màu nền khác nhau thể hiện xác suất điểm đó thuộc class đỏ. Đỏ hơn tức gần 1 hơn, xanh hơn tức gần 0 hơn.</a:t>
            </a:r>
            <a:endParaRPr lang="en-US" sz="15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5092618" y="1848585"/>
            <a:ext cx="3845642" cy="1911885"/>
          </a:xfrm>
          <a:prstGeom prst="rect">
            <a:avLst/>
          </a:prstGeom>
        </p:spPr>
      </p:pic>
      <p:sp>
        <p:nvSpPr>
          <p:cNvPr id="9" name="Rectangle 8"/>
          <p:cNvSpPr/>
          <p:nvPr/>
        </p:nvSpPr>
        <p:spPr>
          <a:xfrm>
            <a:off x="308610" y="3931368"/>
            <a:ext cx="7955280" cy="1015663"/>
          </a:xfrm>
          <a:prstGeom prst="rect">
            <a:avLst/>
          </a:prstGeom>
        </p:spPr>
        <p:txBody>
          <a:bodyPr wrap="square">
            <a:spAutoFit/>
          </a:bodyPr>
          <a:lstStyle/>
          <a:p>
            <a:r>
              <a:rPr lang="vi-VN" sz="1500" dirty="0">
                <a:latin typeface="Times New Roman" panose="02020603050405020304" pitchFamily="18" charset="0"/>
                <a:cs typeface="Times New Roman" panose="02020603050405020304" pitchFamily="18" charset="0"/>
              </a:rPr>
              <a:t>Nếu phải lựa chọn một </a:t>
            </a:r>
            <a:r>
              <a:rPr lang="vi-VN" sz="1500" i="1" dirty="0">
                <a:latin typeface="Times New Roman" panose="02020603050405020304" pitchFamily="18" charset="0"/>
                <a:cs typeface="Times New Roman" panose="02020603050405020304" pitchFamily="18" charset="0"/>
              </a:rPr>
              <a:t>ngưỡng cứng</a:t>
            </a:r>
            <a:r>
              <a:rPr lang="vi-VN" sz="1500" dirty="0">
                <a:latin typeface="Times New Roman" panose="02020603050405020304" pitchFamily="18" charset="0"/>
                <a:cs typeface="Times New Roman" panose="02020603050405020304" pitchFamily="18" charset="0"/>
              </a:rPr>
              <a:t> (chứ không chấp nhận xác suất) để phân chia hai class, chúng ta quan sát thấy đường thẳng nằm nằm trong khu vực xanh lục là một lựa chọn hợp lý. Tôi sẽ chứng minh ở phần dưới rằng, đường phân chia giữa hai class tìm được bởi logistic regression có dạng một đường phẳng, tức vẫn là linear.</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748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57875" y="867363"/>
            <a:ext cx="6028200" cy="735405"/>
          </a:xfrm>
        </p:spPr>
        <p:txBody>
          <a:bodyPr/>
          <a:lstStyle/>
          <a:p>
            <a:r>
              <a:rPr lang="en-US" sz="3000" b="1" dirty="0" smtClean="0"/>
              <a:t>ii. </a:t>
            </a:r>
            <a:r>
              <a:rPr lang="en-US" sz="3000" b="1" dirty="0" err="1" smtClean="0"/>
              <a:t>Ưu</a:t>
            </a:r>
            <a:r>
              <a:rPr lang="en-US" sz="3000" b="1" dirty="0" smtClean="0"/>
              <a:t> </a:t>
            </a:r>
            <a:r>
              <a:rPr lang="en-US" sz="3000" b="1" dirty="0" err="1" smtClean="0"/>
              <a:t>điểm</a:t>
            </a:r>
            <a:r>
              <a:rPr lang="en-US" sz="3000" b="1" dirty="0" smtClean="0"/>
              <a:t> </a:t>
            </a:r>
            <a:r>
              <a:rPr lang="en-US" sz="3000" b="1" dirty="0" err="1" smtClean="0"/>
              <a:t>của</a:t>
            </a:r>
            <a:r>
              <a:rPr lang="en-US" sz="3000" b="1" dirty="0" smtClean="0"/>
              <a:t> </a:t>
            </a:r>
            <a:r>
              <a:rPr lang="en-US" sz="3000" b="1" dirty="0" err="1" smtClean="0"/>
              <a:t>việc</a:t>
            </a:r>
            <a:r>
              <a:rPr lang="en-US" sz="3000" b="1" dirty="0" smtClean="0"/>
              <a:t> </a:t>
            </a:r>
            <a:r>
              <a:rPr lang="en-US" sz="3000" b="1" dirty="0" err="1" smtClean="0"/>
              <a:t>sử</a:t>
            </a:r>
            <a:r>
              <a:rPr lang="en-US" sz="3000" b="1" dirty="0" smtClean="0"/>
              <a:t> </a:t>
            </a:r>
            <a:r>
              <a:rPr lang="en-US" sz="3000" b="1" dirty="0" err="1" smtClean="0"/>
              <a:t>dụng</a:t>
            </a:r>
            <a:r>
              <a:rPr lang="en-US" sz="3000" b="1" dirty="0" smtClean="0"/>
              <a:t> </a:t>
            </a:r>
            <a:r>
              <a:rPr lang="en-US" sz="3000" b="1" dirty="0"/>
              <a:t>Logistic Regression</a:t>
            </a:r>
          </a:p>
        </p:txBody>
      </p:sp>
      <p:sp>
        <p:nvSpPr>
          <p:cNvPr id="4" name="Text Placeholder 3"/>
          <p:cNvSpPr>
            <a:spLocks noGrp="1"/>
          </p:cNvSpPr>
          <p:nvPr>
            <p:ph type="subTitle" idx="1"/>
          </p:nvPr>
        </p:nvSpPr>
        <p:spPr>
          <a:xfrm>
            <a:off x="863028" y="1736875"/>
            <a:ext cx="7099443" cy="2896770"/>
          </a:xfrm>
        </p:spPr>
        <p:txBody>
          <a:bodyPr/>
          <a:lstStyle/>
          <a:p>
            <a:pPr algn="l">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Mô hình hồi quy logistic được sử dụng để dự </a:t>
            </a:r>
            <a:r>
              <a:rPr lang="vi-VN" sz="2000" dirty="0" smtClean="0">
                <a:latin typeface="Times New Roman" panose="02020603050405020304" pitchFamily="18" charset="0"/>
                <a:cs typeface="Times New Roman" panose="02020603050405020304" pitchFamily="18" charset="0"/>
              </a:rPr>
              <a:t>đoán</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kết </a:t>
            </a:r>
            <a:r>
              <a:rPr lang="vi-VN" sz="2000" dirty="0">
                <a:latin typeface="Times New Roman" panose="02020603050405020304" pitchFamily="18" charset="0"/>
                <a:cs typeface="Times New Roman" panose="02020603050405020304" pitchFamily="18" charset="0"/>
              </a:rPr>
              <a:t>quả phân đôi (ví dụ: thành công / không thành </a:t>
            </a:r>
            <a:r>
              <a:rPr lang="vi-VN" sz="2000" dirty="0"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p>
          <a:p>
            <a:pPr algn="l">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Nhiều biến phụ thuộc mà chúng tôi quan tâmrất thích hợp cho phân tích lưỡng </a:t>
            </a:r>
            <a:r>
              <a:rPr lang="vi-VN" sz="2000" dirty="0" smtClean="0">
                <a:latin typeface="Times New Roman" panose="02020603050405020304" pitchFamily="18" charset="0"/>
                <a:cs typeface="Times New Roman" panose="02020603050405020304" pitchFamily="18" charset="0"/>
              </a:rPr>
              <a:t>phân</a:t>
            </a:r>
            <a:endParaRPr lang="en-US" sz="2000"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Hồi quy logistic là tiêu chuẩn trong các gói nhưSAS, STATA, R và </a:t>
            </a:r>
            <a:r>
              <a:rPr lang="vi-VN" sz="2000" dirty="0" smtClean="0">
                <a:latin typeface="Times New Roman" panose="02020603050405020304" pitchFamily="18" charset="0"/>
                <a:cs typeface="Times New Roman" panose="02020603050405020304" pitchFamily="18" charset="0"/>
              </a:rPr>
              <a:t>SPSS</a:t>
            </a:r>
            <a:endParaRPr lang="en-US" sz="2000"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vi-VN" sz="2000" dirty="0" smtClean="0">
                <a:latin typeface="Times New Roman" panose="02020603050405020304" pitchFamily="18" charset="0"/>
                <a:cs typeface="Times New Roman" panose="02020603050405020304" pitchFamily="18" charset="0"/>
              </a:rPr>
              <a:t>Cho </a:t>
            </a:r>
            <a:r>
              <a:rPr lang="vi-VN" sz="2000" dirty="0">
                <a:latin typeface="Times New Roman" panose="02020603050405020304" pitchFamily="18" charset="0"/>
                <a:cs typeface="Times New Roman" panose="02020603050405020304" pitchFamily="18" charset="0"/>
              </a:rPr>
              <a:t>phép hiểu biết toàn diện hơn </a:t>
            </a:r>
            <a:r>
              <a:rPr lang="vi-VN" sz="2000" dirty="0"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hành </a:t>
            </a:r>
            <a:r>
              <a:rPr lang="vi-VN" sz="2000" dirty="0">
                <a:latin typeface="Times New Roman" panose="02020603050405020304" pitchFamily="18" charset="0"/>
                <a:cs typeface="Times New Roman" panose="02020603050405020304" pitchFamily="18" charset="0"/>
              </a:rPr>
              <a:t>vi của học sinh</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105268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875" y="415301"/>
            <a:ext cx="6028200" cy="1159800"/>
          </a:xfrm>
        </p:spPr>
        <p:txBody>
          <a:bodyPr/>
          <a:lstStyle/>
          <a:p>
            <a:r>
              <a:rPr lang="en-US" sz="3000" b="1" dirty="0" err="1"/>
              <a:t>Ưu</a:t>
            </a:r>
            <a:r>
              <a:rPr lang="en-US" sz="3000" b="1" dirty="0"/>
              <a:t> </a:t>
            </a:r>
            <a:r>
              <a:rPr lang="en-US" sz="3000" b="1" dirty="0" err="1"/>
              <a:t>điểm</a:t>
            </a:r>
            <a:r>
              <a:rPr lang="en-US" sz="3000" b="1" dirty="0"/>
              <a:t> </a:t>
            </a:r>
            <a:r>
              <a:rPr lang="en-US" sz="3000" b="1" dirty="0" err="1"/>
              <a:t>của</a:t>
            </a:r>
            <a:r>
              <a:rPr lang="en-US" sz="3000" b="1" dirty="0"/>
              <a:t> </a:t>
            </a:r>
            <a:r>
              <a:rPr lang="en-US" sz="3000" b="1" dirty="0" err="1"/>
              <a:t>việc</a:t>
            </a:r>
            <a:r>
              <a:rPr lang="en-US" sz="3000" b="1" dirty="0"/>
              <a:t> </a:t>
            </a:r>
            <a:r>
              <a:rPr lang="en-US" sz="3000" b="1" dirty="0" err="1"/>
              <a:t>sử</a:t>
            </a:r>
            <a:r>
              <a:rPr lang="en-US" sz="3000" b="1" dirty="0"/>
              <a:t> </a:t>
            </a:r>
            <a:r>
              <a:rPr lang="en-US" sz="3000" b="1" dirty="0" err="1"/>
              <a:t>dụng</a:t>
            </a:r>
            <a:r>
              <a:rPr lang="en-US" sz="3000" b="1" dirty="0"/>
              <a:t> Logistic Regression</a:t>
            </a:r>
          </a:p>
        </p:txBody>
      </p:sp>
      <p:sp>
        <p:nvSpPr>
          <p:cNvPr id="3" name="Text Placeholder 2"/>
          <p:cNvSpPr>
            <a:spLocks noGrp="1"/>
          </p:cNvSpPr>
          <p:nvPr>
            <p:ph type="subTitle" idx="1"/>
          </p:nvPr>
        </p:nvSpPr>
        <p:spPr>
          <a:xfrm>
            <a:off x="1393488" y="1490295"/>
            <a:ext cx="6028200" cy="2742658"/>
          </a:xfrm>
        </p:spPr>
        <p:txBody>
          <a:bodyPr/>
          <a:lstStyle/>
          <a:p>
            <a:pPr algn="l">
              <a:buFont typeface="Wingdings" panose="05000000000000000000" pitchFamily="2" charset="2"/>
              <a:buChar char="q"/>
            </a:pPr>
            <a:r>
              <a:rPr lang="vi-VN" sz="2000" dirty="0">
                <a:latin typeface="+mj-lt"/>
              </a:rPr>
              <a:t>Các biến dự báo ứng cử viên không nhất thiết phải</a:t>
            </a:r>
            <a:r>
              <a:rPr lang="vi-VN" sz="2000" dirty="0" smtClean="0">
                <a:latin typeface="+mj-lt"/>
              </a:rPr>
              <a:t>…</a:t>
            </a:r>
            <a:endParaRPr lang="en-US" sz="2000" dirty="0" smtClean="0">
              <a:latin typeface="+mj-lt"/>
            </a:endParaRPr>
          </a:p>
          <a:p>
            <a:pPr algn="l">
              <a:buFont typeface="Wingdings" panose="05000000000000000000" pitchFamily="2" charset="2"/>
              <a:buChar char="§"/>
            </a:pPr>
            <a:r>
              <a:rPr lang="vi-VN" sz="2000" dirty="0" smtClean="0">
                <a:latin typeface="+mj-lt"/>
              </a:rPr>
              <a:t>Phân </a:t>
            </a:r>
            <a:r>
              <a:rPr lang="vi-VN" sz="2000" dirty="0">
                <a:latin typeface="+mj-lt"/>
              </a:rPr>
              <a:t>phối bình </a:t>
            </a:r>
            <a:r>
              <a:rPr lang="vi-VN" sz="2000" dirty="0" smtClean="0">
                <a:latin typeface="+mj-lt"/>
              </a:rPr>
              <a:t>thường</a:t>
            </a:r>
            <a:endParaRPr lang="en-US" sz="2000" dirty="0" smtClean="0">
              <a:latin typeface="+mj-lt"/>
            </a:endParaRPr>
          </a:p>
          <a:p>
            <a:pPr algn="l">
              <a:buFont typeface="Wingdings" panose="05000000000000000000" pitchFamily="2" charset="2"/>
              <a:buChar char="§"/>
            </a:pPr>
            <a:r>
              <a:rPr lang="vi-VN" sz="2000" dirty="0" smtClean="0">
                <a:latin typeface="+mj-lt"/>
              </a:rPr>
              <a:t>Liên </a:t>
            </a:r>
            <a:r>
              <a:rPr lang="vi-VN" sz="2000" dirty="0">
                <a:latin typeface="+mj-lt"/>
              </a:rPr>
              <a:t>quan tuyến </a:t>
            </a:r>
            <a:r>
              <a:rPr lang="vi-VN" sz="2000" dirty="0" smtClean="0">
                <a:latin typeface="+mj-lt"/>
              </a:rPr>
              <a:t>tính</a:t>
            </a:r>
            <a:endParaRPr lang="en-US" sz="2000" dirty="0">
              <a:latin typeface="+mj-lt"/>
            </a:endParaRPr>
          </a:p>
          <a:p>
            <a:pPr algn="l">
              <a:buFont typeface="Wingdings" panose="05000000000000000000" pitchFamily="2" charset="2"/>
              <a:buChar char="§"/>
            </a:pPr>
            <a:r>
              <a:rPr lang="vi-VN" sz="2000" dirty="0" smtClean="0">
                <a:latin typeface="+mj-lt"/>
              </a:rPr>
              <a:t> </a:t>
            </a:r>
            <a:r>
              <a:rPr lang="vi-VN" sz="2000" dirty="0">
                <a:latin typeface="+mj-lt"/>
              </a:rPr>
              <a:t>Có phương sai bằng </a:t>
            </a:r>
            <a:r>
              <a:rPr lang="vi-VN" sz="2000" dirty="0" smtClean="0">
                <a:latin typeface="+mj-lt"/>
              </a:rPr>
              <a:t>nhau</a:t>
            </a:r>
            <a:endParaRPr lang="en-US" sz="2000" dirty="0" smtClean="0">
              <a:latin typeface="+mj-lt"/>
            </a:endParaRPr>
          </a:p>
          <a:p>
            <a:pPr algn="l">
              <a:buFont typeface="Wingdings" panose="05000000000000000000" pitchFamily="2" charset="2"/>
              <a:buChar char="q"/>
            </a:pPr>
            <a:r>
              <a:rPr lang="vi-VN" sz="2000" dirty="0" smtClean="0">
                <a:latin typeface="+mj-lt"/>
              </a:rPr>
              <a:t>Các </a:t>
            </a:r>
            <a:r>
              <a:rPr lang="vi-VN" sz="2000" dirty="0">
                <a:latin typeface="+mj-lt"/>
              </a:rPr>
              <a:t>biến dự báo chuẩn hóa có thể là</a:t>
            </a:r>
            <a:r>
              <a:rPr lang="vi-VN" sz="2000" dirty="0" smtClean="0">
                <a:latin typeface="+mj-lt"/>
              </a:rPr>
              <a:t>…</a:t>
            </a:r>
            <a:endParaRPr lang="en-US" sz="2000" dirty="0" smtClean="0">
              <a:latin typeface="+mj-lt"/>
            </a:endParaRPr>
          </a:p>
          <a:p>
            <a:pPr algn="l">
              <a:buFont typeface="Wingdings" panose="05000000000000000000" pitchFamily="2" charset="2"/>
              <a:buChar char="§"/>
            </a:pPr>
            <a:r>
              <a:rPr lang="vi-VN" sz="2000" dirty="0" smtClean="0">
                <a:latin typeface="+mj-lt"/>
              </a:rPr>
              <a:t>Liên tục </a:t>
            </a:r>
            <a:endParaRPr lang="en-US" sz="2000" dirty="0" smtClean="0">
              <a:latin typeface="+mj-lt"/>
            </a:endParaRPr>
          </a:p>
          <a:p>
            <a:pPr algn="l">
              <a:buFont typeface="Wingdings" panose="05000000000000000000" pitchFamily="2" charset="2"/>
              <a:buChar char="§"/>
            </a:pP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tục</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214677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7" name="Google Shape;1897;p14"/>
          <p:cNvSpPr txBox="1"/>
          <p:nvPr/>
        </p:nvSpPr>
        <p:spPr>
          <a:xfrm>
            <a:off x="1452749" y="1221712"/>
            <a:ext cx="6122223" cy="3350287"/>
          </a:xfrm>
          <a:prstGeom prst="rect">
            <a:avLst/>
          </a:prstGeom>
          <a:noFill/>
          <a:ln>
            <a:noFill/>
          </a:ln>
        </p:spPr>
        <p:txBody>
          <a:bodyPr spcFirstLastPara="1" wrap="square" lIns="91425" tIns="91425" rIns="91425" bIns="91425" anchor="t" anchorCtr="0">
            <a:noAutofit/>
          </a:bodyPr>
          <a:lstStyle/>
          <a:p>
            <a:pPr>
              <a:lnSpc>
                <a:spcPct val="90000"/>
              </a:lnSpc>
              <a:buClr>
                <a:schemeClr val="hlink"/>
              </a:buClr>
              <a:buFont typeface="Wingdings" panose="05000000000000000000" pitchFamily="2" charset="2"/>
              <a:buChar char="§"/>
            </a:pPr>
            <a:r>
              <a:rPr lang="en-US" altLang="en-US" sz="2000" dirty="0" smtClean="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Có</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nhiều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chủ</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đề</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nghiên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cứu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quan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trọng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mà</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biến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phụ</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thuộc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bị</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hạn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chế</a:t>
            </a:r>
            <a:r>
              <a:rPr lang="en-US" altLang="en-US" sz="2000" dirty="0">
                <a:latin typeface="Times New Roman" panose="02020603050405020304" pitchFamily="18" charset="0"/>
                <a:cs typeface="Times New Roman" panose="02020603050405020304" pitchFamily="18" charset="0"/>
              </a:rPr>
              <a:t>".</a:t>
            </a:r>
            <a:endParaRPr lang="en-US" altLang="en-US" sz="2000" dirty="0" smtClean="0">
              <a:latin typeface="Times New Roman" panose="02020603050405020304" pitchFamily="18" charset="0"/>
              <a:cs typeface="Times New Roman" panose="02020603050405020304" pitchFamily="18" charset="0"/>
            </a:endParaRPr>
          </a:p>
          <a:p>
            <a:pPr>
              <a:lnSpc>
                <a:spcPct val="90000"/>
              </a:lnSpc>
              <a:buClr>
                <a:schemeClr val="hlink"/>
              </a:buClr>
              <a:buFont typeface="Wingdings" panose="05000000000000000000" pitchFamily="2" charset="2"/>
              <a:buChar char="§"/>
            </a:pPr>
            <a:r>
              <a:rPr lang="en-US" altLang="en-US" sz="2000" dirty="0" smtClean="0">
                <a:latin typeface="Times New Roman" panose="02020603050405020304" pitchFamily="18" charset="0"/>
                <a:cs typeface="Times New Roman" panose="02020603050405020304" pitchFamily="18" charset="0"/>
              </a:rPr>
              <a:t> </a:t>
            </a:r>
            <a:r>
              <a:rPr lang="vi-VN" altLang="en-US" sz="2000" dirty="0">
                <a:latin typeface="Times New Roman" panose="02020603050405020304" pitchFamily="18" charset="0"/>
                <a:cs typeface="Times New Roman" panose="02020603050405020304" pitchFamily="18" charset="0"/>
              </a:rPr>
              <a:t>Ví dụ: bỏ phiếu, tỷ lệ mắc bệnh hoặc tử vong và dữ liệu tham gia không liên tục hoặc được phân </a:t>
            </a:r>
            <a:r>
              <a:rPr lang="vi-VN" altLang="en-US" sz="2000" dirty="0" smtClean="0">
                <a:latin typeface="Times New Roman" panose="02020603050405020304" pitchFamily="18" charset="0"/>
                <a:cs typeface="Times New Roman" panose="02020603050405020304" pitchFamily="18" charset="0"/>
              </a:rPr>
              <a:t>phối</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không</a:t>
            </a:r>
            <a:r>
              <a:rPr lang="vi-VN" altLang="en-US" sz="2000" dirty="0" smtClean="0">
                <a:latin typeface="Times New Roman" panose="02020603050405020304" pitchFamily="18" charset="0"/>
                <a:cs typeface="Times New Roman" panose="02020603050405020304" pitchFamily="18" charset="0"/>
              </a:rPr>
              <a:t> </a:t>
            </a:r>
            <a:r>
              <a:rPr lang="vi-VN" altLang="en-US" sz="2000" dirty="0">
                <a:latin typeface="Times New Roman" panose="02020603050405020304" pitchFamily="18" charset="0"/>
                <a:cs typeface="Times New Roman" panose="02020603050405020304" pitchFamily="18" charset="0"/>
              </a:rPr>
              <a:t>bình thường</a:t>
            </a:r>
            <a:r>
              <a:rPr lang="vi-VN" altLang="en-US" sz="2000" dirty="0" smtClean="0">
                <a:latin typeface="Times New Roman" panose="02020603050405020304" pitchFamily="18" charset="0"/>
                <a:cs typeface="Times New Roman" panose="02020603050405020304" pitchFamily="18" charset="0"/>
              </a:rPr>
              <a:t>.</a:t>
            </a:r>
            <a:endParaRPr lang="en-US" altLang="en-US" sz="2000" dirty="0" smtClean="0">
              <a:latin typeface="Times New Roman" panose="02020603050405020304" pitchFamily="18" charset="0"/>
              <a:cs typeface="Times New Roman" panose="02020603050405020304" pitchFamily="18" charset="0"/>
            </a:endParaRPr>
          </a:p>
          <a:p>
            <a:pPr>
              <a:lnSpc>
                <a:spcPct val="90000"/>
              </a:lnSpc>
              <a:buClr>
                <a:schemeClr val="hlink"/>
              </a:buClr>
              <a:buFont typeface="Wingdings" panose="05000000000000000000" pitchFamily="2" charset="2"/>
              <a:buChar char="§"/>
            </a:pPr>
            <a:r>
              <a:rPr lang="en-US" altLang="en-US" sz="2000" dirty="0" smtClean="0">
                <a:latin typeface="Times New Roman" panose="02020603050405020304" pitchFamily="18" charset="0"/>
                <a:cs typeface="Times New Roman" panose="02020603050405020304" pitchFamily="18" charset="0"/>
              </a:rPr>
              <a:t> </a:t>
            </a:r>
            <a:r>
              <a:rPr lang="vi-VN" altLang="en-US" sz="2000" dirty="0" smtClean="0">
                <a:latin typeface="Times New Roman" panose="02020603050405020304" pitchFamily="18" charset="0"/>
                <a:cs typeface="Times New Roman" panose="02020603050405020304" pitchFamily="18" charset="0"/>
              </a:rPr>
              <a:t>Hồi quy logistic nhị phân là một loại phân tích hồi quy trong đó biến phụ thuộc là một biến giả: được mã hóa là 0 (không bỏ phiếu) hoặc 1 (đã bỏ phiếu)</a:t>
            </a:r>
            <a:endParaRPr lang="en-US" altLang="en-US" sz="2000" dirty="0">
              <a:latin typeface="Times New Roman" panose="02020603050405020304" pitchFamily="18" charset="0"/>
              <a:cs typeface="Times New Roman" panose="02020603050405020304" pitchFamily="18" charset="0"/>
            </a:endParaRPr>
          </a:p>
        </p:txBody>
      </p:sp>
      <p:sp>
        <p:nvSpPr>
          <p:cNvPr id="4" name="Title 3"/>
          <p:cNvSpPr>
            <a:spLocks noGrp="1"/>
          </p:cNvSpPr>
          <p:nvPr>
            <p:ph type="ctrTitle"/>
          </p:nvPr>
        </p:nvSpPr>
        <p:spPr>
          <a:xfrm>
            <a:off x="1074989" y="160800"/>
            <a:ext cx="6028200" cy="1159800"/>
          </a:xfrm>
        </p:spPr>
        <p:txBody>
          <a:bodyPr/>
          <a:lstStyle/>
          <a:p>
            <a:r>
              <a:rPr lang="en-US" altLang="en-US" sz="3000" b="1" dirty="0" smtClean="0">
                <a:latin typeface="Amatic SC" panose="020B0604020202020204" charset="-79"/>
                <a:cs typeface="Amatic SC" panose="020B0604020202020204" charset="-79"/>
              </a:rPr>
              <a:t>1. </a:t>
            </a:r>
            <a:r>
              <a:rPr lang="en-US" altLang="en-US" sz="3000" b="1" dirty="0" err="1">
                <a:latin typeface="Amatic SC" panose="020B0604020202020204" charset="-79"/>
                <a:cs typeface="Amatic SC" panose="020B0604020202020204" charset="-79"/>
              </a:rPr>
              <a:t>Tại</a:t>
            </a:r>
            <a:r>
              <a:rPr lang="en-US" altLang="en-US" sz="3000" b="1" dirty="0">
                <a:latin typeface="Amatic SC" panose="020B0604020202020204" charset="-79"/>
                <a:cs typeface="Amatic SC" panose="020B0604020202020204" charset="-79"/>
              </a:rPr>
              <a:t> </a:t>
            </a:r>
            <a:r>
              <a:rPr lang="en-US" altLang="en-US" sz="3000" b="1" dirty="0" err="1">
                <a:latin typeface="Amatic SC" panose="020B0604020202020204" charset="-79"/>
                <a:cs typeface="Amatic SC" panose="020B0604020202020204" charset="-79"/>
              </a:rPr>
              <a:t>sao</a:t>
            </a:r>
            <a:r>
              <a:rPr lang="en-US" altLang="en-US" sz="3000" b="1" dirty="0">
                <a:latin typeface="Amatic SC" panose="020B0604020202020204" charset="-79"/>
                <a:cs typeface="Amatic SC" panose="020B0604020202020204" charset="-79"/>
              </a:rPr>
              <a:t> </a:t>
            </a:r>
            <a:r>
              <a:rPr lang="en-US" altLang="en-US" sz="3000" b="1" dirty="0" err="1">
                <a:latin typeface="Amatic SC" panose="020B0604020202020204" charset="-79"/>
                <a:cs typeface="Amatic SC" panose="020B0604020202020204" charset="-79"/>
              </a:rPr>
              <a:t>nên</a:t>
            </a:r>
            <a:r>
              <a:rPr lang="en-US" altLang="en-US" sz="3000" b="1" dirty="0">
                <a:latin typeface="Amatic SC" panose="020B0604020202020204" charset="-79"/>
                <a:cs typeface="Amatic SC" panose="020B0604020202020204" charset="-79"/>
              </a:rPr>
              <a:t> </a:t>
            </a:r>
            <a:r>
              <a:rPr lang="en-US" altLang="en-US" sz="3000" b="1" dirty="0" err="1">
                <a:latin typeface="Amatic SC" panose="020B0604020202020204" charset="-79"/>
                <a:cs typeface="Amatic SC" panose="020B0604020202020204" charset="-79"/>
              </a:rPr>
              <a:t>sử</a:t>
            </a:r>
            <a:r>
              <a:rPr lang="en-US" altLang="en-US" sz="3000" b="1" dirty="0">
                <a:latin typeface="Amatic SC" panose="020B0604020202020204" charset="-79"/>
                <a:cs typeface="Amatic SC" panose="020B0604020202020204" charset="-79"/>
              </a:rPr>
              <a:t> </a:t>
            </a:r>
            <a:r>
              <a:rPr lang="en-US" altLang="en-US" sz="3000" b="1" dirty="0" err="1">
                <a:latin typeface="Amatic SC" panose="020B0604020202020204" charset="-79"/>
                <a:cs typeface="Amatic SC" panose="020B0604020202020204" charset="-79"/>
              </a:rPr>
              <a:t>dụng</a:t>
            </a:r>
            <a:r>
              <a:rPr lang="en-US" altLang="en-US" sz="3000" b="1" dirty="0">
                <a:latin typeface="Amatic SC" panose="020B0604020202020204" charset="-79"/>
                <a:cs typeface="Amatic SC" panose="020B0604020202020204" charset="-79"/>
              </a:rPr>
              <a:t> logistic regression?</a:t>
            </a:r>
            <a:endParaRPr lang="en-US" sz="3000" b="1" dirty="0">
              <a:latin typeface="Amatic SC" panose="020B0604020202020204" charset="-79"/>
              <a:cs typeface="Amatic SC" panose="020B0604020202020204" charset="-79"/>
            </a:endParaRPr>
          </a:p>
        </p:txBody>
      </p:sp>
      <p:sp>
        <p:nvSpPr>
          <p:cNvPr id="1900" name="Google Shape;1900;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3" name="Title 2"/>
          <p:cNvSpPr>
            <a:spLocks noGrp="1"/>
          </p:cNvSpPr>
          <p:nvPr>
            <p:ph type="ctrTitle"/>
          </p:nvPr>
        </p:nvSpPr>
        <p:spPr>
          <a:xfrm>
            <a:off x="1116086" y="559139"/>
            <a:ext cx="6028200" cy="1159800"/>
          </a:xfrm>
        </p:spPr>
        <p:txBody>
          <a:bodyPr/>
          <a:lstStyle/>
          <a:p>
            <a:r>
              <a:rPr lang="en-US" altLang="en-US" sz="3000" b="1" dirty="0" smtClean="0">
                <a:latin typeface="Amatic SC" panose="020B0604020202020204" charset="-79"/>
                <a:cs typeface="Amatic SC" panose="020B0604020202020204" charset="-79"/>
              </a:rPr>
              <a:t>2. </a:t>
            </a:r>
            <a:r>
              <a:rPr lang="en-US" altLang="en-US" sz="3000" b="1" dirty="0" err="1" smtClean="0">
                <a:latin typeface="Amatic SC" panose="020B0604020202020204" charset="-79"/>
                <a:cs typeface="Amatic SC" panose="020B0604020202020204" charset="-79"/>
              </a:rPr>
              <a:t>Mô</a:t>
            </a:r>
            <a:r>
              <a:rPr lang="en-US" altLang="en-US" sz="3000" b="1" dirty="0" smtClean="0">
                <a:latin typeface="Amatic SC" panose="020B0604020202020204" charset="-79"/>
                <a:cs typeface="Amatic SC" panose="020B0604020202020204" charset="-79"/>
              </a:rPr>
              <a:t> </a:t>
            </a:r>
            <a:r>
              <a:rPr lang="en-US" altLang="en-US" sz="3000" b="1" dirty="0" err="1">
                <a:latin typeface="Amatic SC" panose="020B0604020202020204" charset="-79"/>
                <a:cs typeface="Amatic SC" panose="020B0604020202020204" charset="-79"/>
              </a:rPr>
              <a:t>hình</a:t>
            </a:r>
            <a:r>
              <a:rPr lang="en-US" altLang="en-US" sz="3000" b="1" dirty="0">
                <a:latin typeface="Amatic SC" panose="020B0604020202020204" charset="-79"/>
                <a:cs typeface="Amatic SC" panose="020B0604020202020204" charset="-79"/>
              </a:rPr>
              <a:t> </a:t>
            </a:r>
            <a:r>
              <a:rPr lang="en-US" altLang="en-US" sz="3000" b="1" dirty="0" err="1">
                <a:latin typeface="Amatic SC" panose="020B0604020202020204" charset="-79"/>
                <a:cs typeface="Amatic SC" panose="020B0604020202020204" charset="-79"/>
              </a:rPr>
              <a:t>xác</a:t>
            </a:r>
            <a:r>
              <a:rPr lang="en-US" altLang="en-US" sz="3000" b="1" dirty="0">
                <a:latin typeface="Amatic SC" panose="020B0604020202020204" charset="-79"/>
                <a:cs typeface="Amatic SC" panose="020B0604020202020204" charset="-79"/>
              </a:rPr>
              <a:t> </a:t>
            </a:r>
            <a:r>
              <a:rPr lang="en-US" altLang="en-US" sz="3000" b="1" dirty="0" err="1">
                <a:latin typeface="Amatic SC" panose="020B0604020202020204" charset="-79"/>
                <a:cs typeface="Amatic SC" panose="020B0604020202020204" charset="-79"/>
              </a:rPr>
              <a:t>suất</a:t>
            </a:r>
            <a:r>
              <a:rPr lang="en-US" altLang="en-US" sz="3000" b="1" dirty="0">
                <a:latin typeface="Amatic SC" panose="020B0604020202020204" charset="-79"/>
                <a:cs typeface="Amatic SC" panose="020B0604020202020204" charset="-79"/>
              </a:rPr>
              <a:t> </a:t>
            </a:r>
            <a:r>
              <a:rPr lang="en-US" altLang="en-US" sz="3000" b="1" dirty="0" err="1">
                <a:latin typeface="Amatic SC" panose="020B0604020202020204" charset="-79"/>
                <a:cs typeface="Amatic SC" panose="020B0604020202020204" charset="-79"/>
              </a:rPr>
              <a:t>tuyến</a:t>
            </a:r>
            <a:r>
              <a:rPr lang="en-US" altLang="en-US" sz="3000" b="1" dirty="0">
                <a:latin typeface="Amatic SC" panose="020B0604020202020204" charset="-79"/>
                <a:cs typeface="Amatic SC" panose="020B0604020202020204" charset="-79"/>
              </a:rPr>
              <a:t> </a:t>
            </a:r>
            <a:r>
              <a:rPr lang="en-US" altLang="en-US" sz="3000" b="1" dirty="0" err="1" smtClean="0">
                <a:latin typeface="Amatic SC" panose="020B0604020202020204" charset="-79"/>
                <a:cs typeface="Amatic SC" panose="020B0604020202020204" charset="-79"/>
              </a:rPr>
              <a:t>tính</a:t>
            </a:r>
            <a:endParaRPr lang="en-US" sz="3000" b="1" dirty="0">
              <a:latin typeface="Amatic SC" panose="020B0604020202020204" charset="-79"/>
              <a:cs typeface="Amatic SC" panose="020B0604020202020204" charset="-79"/>
            </a:endParaRPr>
          </a:p>
        </p:txBody>
      </p:sp>
      <p:sp>
        <p:nvSpPr>
          <p:cNvPr id="1921" name="Google Shape;1921;p17"/>
          <p:cNvSpPr txBox="1">
            <a:spLocks noGrp="1"/>
          </p:cNvSpPr>
          <p:nvPr>
            <p:ph type="subTitle" idx="1"/>
          </p:nvPr>
        </p:nvSpPr>
        <p:spPr>
          <a:xfrm>
            <a:off x="1331843" y="1718939"/>
            <a:ext cx="6028200" cy="1561129"/>
          </a:xfrm>
          <a:prstGeom prst="rect">
            <a:avLst/>
          </a:prstGeom>
        </p:spPr>
        <p:txBody>
          <a:bodyPr spcFirstLastPara="1" wrap="square" lIns="91425" tIns="91425" rIns="91425" bIns="91425" anchor="ctr" anchorCtr="0">
            <a:noAutofit/>
          </a:bodyPr>
          <a:lstStyle/>
          <a:p>
            <a:pPr algn="l">
              <a:buFontTx/>
              <a:buNone/>
            </a:pPr>
            <a:r>
              <a:rPr lang="en-US" altLang="en-US" i="0" dirty="0" smtClean="0">
                <a:latin typeface="Times New Roman" panose="02020603050405020304" pitchFamily="18" charset="0"/>
                <a:cs typeface="Times New Roman" panose="02020603050405020304" pitchFamily="18" charset="0"/>
              </a:rPr>
              <a:t>In the OLS regression: </a:t>
            </a:r>
          </a:p>
          <a:p>
            <a:pPr algn="l">
              <a:buFontTx/>
              <a:buNone/>
            </a:pPr>
            <a:r>
              <a:rPr lang="en-US" altLang="en-US" i="0" dirty="0" smtClean="0">
                <a:latin typeface="Times New Roman" panose="02020603050405020304" pitchFamily="18" charset="0"/>
                <a:cs typeface="Times New Roman" panose="02020603050405020304" pitchFamily="18" charset="0"/>
              </a:rPr>
              <a:t>	Y = </a:t>
            </a:r>
            <a:r>
              <a:rPr lang="en-US" altLang="en-US" i="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i="0" dirty="0" smtClean="0">
                <a:latin typeface="Times New Roman" panose="02020603050405020304" pitchFamily="18" charset="0"/>
                <a:cs typeface="Times New Roman" panose="02020603050405020304" pitchFamily="18" charset="0"/>
              </a:rPr>
              <a:t> + </a:t>
            </a:r>
            <a:r>
              <a:rPr lang="en-US" altLang="en-US" i="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i="0" dirty="0" smtClean="0">
                <a:latin typeface="Times New Roman" panose="02020603050405020304" pitchFamily="18" charset="0"/>
                <a:cs typeface="Times New Roman" panose="02020603050405020304" pitchFamily="18" charset="0"/>
              </a:rPr>
              <a:t>X + e ; </a:t>
            </a:r>
            <a:r>
              <a:rPr lang="en-US" altLang="en-US" i="0" dirty="0" err="1" smtClean="0">
                <a:latin typeface="Times New Roman" panose="02020603050405020304" pitchFamily="18" charset="0"/>
                <a:cs typeface="Times New Roman" panose="02020603050405020304" pitchFamily="18" charset="0"/>
              </a:rPr>
              <a:t>trong</a:t>
            </a:r>
            <a:r>
              <a:rPr lang="en-US" altLang="en-US" i="0" dirty="0" smtClean="0">
                <a:latin typeface="Times New Roman" panose="02020603050405020304" pitchFamily="18" charset="0"/>
                <a:cs typeface="Times New Roman" panose="02020603050405020304" pitchFamily="18" charset="0"/>
              </a:rPr>
              <a:t> </a:t>
            </a:r>
            <a:r>
              <a:rPr lang="en-US" altLang="en-US" i="0" dirty="0" err="1" smtClean="0">
                <a:latin typeface="Times New Roman" panose="02020603050405020304" pitchFamily="18" charset="0"/>
                <a:cs typeface="Times New Roman" panose="02020603050405020304" pitchFamily="18" charset="0"/>
              </a:rPr>
              <a:t>đó</a:t>
            </a:r>
            <a:r>
              <a:rPr lang="en-US" altLang="en-US" i="0" dirty="0" smtClean="0">
                <a:latin typeface="Times New Roman" panose="02020603050405020304" pitchFamily="18" charset="0"/>
                <a:cs typeface="Times New Roman" panose="02020603050405020304" pitchFamily="18" charset="0"/>
              </a:rPr>
              <a:t> Y = (0, 1)</a:t>
            </a:r>
          </a:p>
          <a:p>
            <a:pPr algn="l">
              <a:buClr>
                <a:schemeClr val="hlink"/>
              </a:buClr>
              <a:buFont typeface="Wingdings" panose="05000000000000000000" pitchFamily="2" charset="2"/>
              <a:buChar char="§"/>
            </a:pPr>
            <a:r>
              <a:rPr lang="en-US" altLang="en-US" i="0" dirty="0" err="1">
                <a:latin typeface="Times New Roman" panose="02020603050405020304" pitchFamily="18" charset="0"/>
                <a:cs typeface="Times New Roman" panose="02020603050405020304" pitchFamily="18" charset="0"/>
              </a:rPr>
              <a:t>Các</a:t>
            </a:r>
            <a:r>
              <a:rPr lang="en-US" altLang="en-US" i="0" dirty="0">
                <a:latin typeface="Times New Roman" panose="02020603050405020304" pitchFamily="18" charset="0"/>
                <a:cs typeface="Times New Roman" panose="02020603050405020304" pitchFamily="18" charset="0"/>
              </a:rPr>
              <a:t> </a:t>
            </a:r>
            <a:r>
              <a:rPr lang="en-US" altLang="en-US" i="0" dirty="0" err="1">
                <a:latin typeface="Times New Roman" panose="02020603050405020304" pitchFamily="18" charset="0"/>
                <a:cs typeface="Times New Roman" panose="02020603050405020304" pitchFamily="18" charset="0"/>
              </a:rPr>
              <a:t>điều</a:t>
            </a:r>
            <a:r>
              <a:rPr lang="en-US" altLang="en-US" i="0" dirty="0">
                <a:latin typeface="Times New Roman" panose="02020603050405020304" pitchFamily="18" charset="0"/>
                <a:cs typeface="Times New Roman" panose="02020603050405020304" pitchFamily="18" charset="0"/>
              </a:rPr>
              <a:t> </a:t>
            </a:r>
            <a:r>
              <a:rPr lang="en-US" altLang="en-US" i="0" dirty="0" err="1">
                <a:latin typeface="Times New Roman" panose="02020603050405020304" pitchFamily="18" charset="0"/>
                <a:cs typeface="Times New Roman" panose="02020603050405020304" pitchFamily="18" charset="0"/>
              </a:rPr>
              <a:t>khoản</a:t>
            </a:r>
            <a:r>
              <a:rPr lang="en-US" altLang="en-US" i="0" dirty="0">
                <a:latin typeface="Times New Roman" panose="02020603050405020304" pitchFamily="18" charset="0"/>
                <a:cs typeface="Times New Roman" panose="02020603050405020304" pitchFamily="18" charset="0"/>
              </a:rPr>
              <a:t> </a:t>
            </a:r>
            <a:r>
              <a:rPr lang="en-US" altLang="en-US" i="0" dirty="0" err="1">
                <a:latin typeface="Times New Roman" panose="02020603050405020304" pitchFamily="18" charset="0"/>
                <a:cs typeface="Times New Roman" panose="02020603050405020304" pitchFamily="18" charset="0"/>
              </a:rPr>
              <a:t>lỗi</a:t>
            </a:r>
            <a:r>
              <a:rPr lang="en-US" altLang="en-US" i="0" dirty="0">
                <a:latin typeface="Times New Roman" panose="02020603050405020304" pitchFamily="18" charset="0"/>
                <a:cs typeface="Times New Roman" panose="02020603050405020304" pitchFamily="18" charset="0"/>
              </a:rPr>
              <a:t> </a:t>
            </a:r>
            <a:r>
              <a:rPr lang="en-US" altLang="en-US" i="0" dirty="0" err="1">
                <a:latin typeface="Times New Roman" panose="02020603050405020304" pitchFamily="18" charset="0"/>
                <a:cs typeface="Times New Roman" panose="02020603050405020304" pitchFamily="18" charset="0"/>
              </a:rPr>
              <a:t>là</a:t>
            </a:r>
            <a:r>
              <a:rPr lang="en-US" altLang="en-US" i="0" dirty="0">
                <a:latin typeface="Times New Roman" panose="02020603050405020304" pitchFamily="18" charset="0"/>
                <a:cs typeface="Times New Roman" panose="02020603050405020304" pitchFamily="18" charset="0"/>
              </a:rPr>
              <a:t> </a:t>
            </a:r>
            <a:r>
              <a:rPr lang="en-US" altLang="en-US" i="0" dirty="0" err="1">
                <a:latin typeface="Times New Roman" panose="02020603050405020304" pitchFamily="18" charset="0"/>
                <a:cs typeface="Times New Roman" panose="02020603050405020304" pitchFamily="18" charset="0"/>
              </a:rPr>
              <a:t>khác</a:t>
            </a:r>
            <a:r>
              <a:rPr lang="en-US" altLang="en-US" i="0" dirty="0">
                <a:latin typeface="Times New Roman" panose="02020603050405020304" pitchFamily="18" charset="0"/>
                <a:cs typeface="Times New Roman" panose="02020603050405020304" pitchFamily="18" charset="0"/>
              </a:rPr>
              <a:t> </a:t>
            </a:r>
            <a:r>
              <a:rPr lang="en-US" altLang="en-US" i="0" dirty="0" err="1" smtClean="0">
                <a:latin typeface="Times New Roman" panose="02020603050405020304" pitchFamily="18" charset="0"/>
                <a:cs typeface="Times New Roman" panose="02020603050405020304" pitchFamily="18" charset="0"/>
              </a:rPr>
              <a:t>nhau</a:t>
            </a:r>
            <a:endParaRPr lang="en-US" altLang="en-US" i="0" dirty="0" smtClean="0">
              <a:latin typeface="Times New Roman" panose="02020603050405020304" pitchFamily="18" charset="0"/>
              <a:cs typeface="Times New Roman" panose="02020603050405020304" pitchFamily="18" charset="0"/>
            </a:endParaRPr>
          </a:p>
          <a:p>
            <a:pPr algn="l">
              <a:buClr>
                <a:schemeClr val="hlink"/>
              </a:buClr>
              <a:buFont typeface="Wingdings" panose="05000000000000000000" pitchFamily="2" charset="2"/>
              <a:buChar char="§"/>
            </a:pPr>
            <a:r>
              <a:rPr lang="vi-VN" altLang="en-US" i="0" dirty="0" smtClean="0">
                <a:latin typeface="Times New Roman" panose="02020603050405020304" pitchFamily="18" charset="0"/>
                <a:cs typeface="Times New Roman" panose="02020603050405020304" pitchFamily="18" charset="0"/>
              </a:rPr>
              <a:t>e </a:t>
            </a:r>
            <a:r>
              <a:rPr lang="vi-VN" altLang="en-US" i="0" dirty="0">
                <a:latin typeface="Times New Roman" panose="02020603050405020304" pitchFamily="18" charset="0"/>
                <a:cs typeface="Times New Roman" panose="02020603050405020304" pitchFamily="18" charset="0"/>
              </a:rPr>
              <a:t>không được phân phối chuẩn vì Y chỉ nhận hai giá </a:t>
            </a:r>
            <a:r>
              <a:rPr lang="vi-VN" altLang="en-US" i="0" dirty="0" smtClean="0">
                <a:latin typeface="Times New Roman" panose="02020603050405020304" pitchFamily="18" charset="0"/>
                <a:cs typeface="Times New Roman" panose="02020603050405020304" pitchFamily="18" charset="0"/>
              </a:rPr>
              <a:t>trị</a:t>
            </a:r>
            <a:endParaRPr lang="en-US" altLang="en-US" i="0" dirty="0" smtClean="0">
              <a:latin typeface="Times New Roman" panose="02020603050405020304" pitchFamily="18" charset="0"/>
              <a:cs typeface="Times New Roman" panose="02020603050405020304" pitchFamily="18" charset="0"/>
            </a:endParaRPr>
          </a:p>
          <a:p>
            <a:pPr algn="l">
              <a:buClr>
                <a:schemeClr val="hlink"/>
              </a:buClr>
              <a:buFont typeface="Wingdings" panose="05000000000000000000" pitchFamily="2" charset="2"/>
              <a:buChar char="§"/>
            </a:pPr>
            <a:r>
              <a:rPr lang="vi-VN" altLang="en-US" i="0" dirty="0" smtClean="0">
                <a:latin typeface="Times New Roman" panose="02020603050405020304" pitchFamily="18" charset="0"/>
                <a:cs typeface="Times New Roman" panose="02020603050405020304" pitchFamily="18" charset="0"/>
              </a:rPr>
              <a:t>Các </a:t>
            </a:r>
            <a:r>
              <a:rPr lang="vi-VN" altLang="en-US" i="0" dirty="0">
                <a:latin typeface="Times New Roman" panose="02020603050405020304" pitchFamily="18" charset="0"/>
                <a:cs typeface="Times New Roman" panose="02020603050405020304" pitchFamily="18" charset="0"/>
              </a:rPr>
              <a:t>xác suất dự đoán có thể lớn hơn 1 hoặc nhỏ hơn 0</a:t>
            </a:r>
            <a:endParaRPr i="0" dirty="0">
              <a:latin typeface="Times New Roman" panose="02020603050405020304" pitchFamily="18" charset="0"/>
              <a:cs typeface="Times New Roman" panose="02020603050405020304" pitchFamily="18" charset="0"/>
            </a:endParaRPr>
          </a:p>
        </p:txBody>
      </p:sp>
      <p:sp>
        <p:nvSpPr>
          <p:cNvPr id="1922" name="Google Shape;1922;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5587862" y="1544879"/>
            <a:ext cx="2229493" cy="1164825"/>
          </a:xfrm>
          <a:prstGeom prst="rect">
            <a:avLst/>
          </a:prstGeom>
        </p:spPr>
        <p:txBody>
          <a:bodyPr spcFirstLastPara="1" wrap="square" lIns="91425" tIns="91425" rIns="91425" bIns="91425" anchor="b" anchorCtr="0">
            <a:noAutofit/>
          </a:bodyPr>
          <a:lstStyle/>
          <a:p>
            <a:pPr lvl="0"/>
            <a:r>
              <a:rPr lang="en-US" altLang="en-US" sz="4000" b="1" i="1" dirty="0" err="1" smtClean="0">
                <a:latin typeface="Times New Roman" panose="02020603050405020304" pitchFamily="18" charset="0"/>
                <a:ea typeface="Tahoma" panose="020B0604030504040204" pitchFamily="34" charset="0"/>
                <a:cs typeface="Times New Roman" panose="02020603050405020304" pitchFamily="18" charset="0"/>
              </a:rPr>
              <a:t>Mục</a:t>
            </a:r>
            <a:r>
              <a:rPr lang="en-US" altLang="en-US" sz="4000" b="1" i="1" dirty="0" smtClean="0">
                <a:latin typeface="Times New Roman" panose="02020603050405020304" pitchFamily="18" charset="0"/>
                <a:ea typeface="Tahoma" panose="020B0604030504040204" pitchFamily="34" charset="0"/>
                <a:cs typeface="Times New Roman" panose="02020603050405020304" pitchFamily="18" charset="0"/>
              </a:rPr>
              <a:t> </a:t>
            </a:r>
            <a:r>
              <a:rPr lang="en-US" altLang="en-US" sz="4000" b="1" i="1" dirty="0" err="1" smtClean="0">
                <a:latin typeface="Times New Roman" panose="02020603050405020304" pitchFamily="18" charset="0"/>
                <a:ea typeface="Tahoma" panose="020B0604030504040204" pitchFamily="34" charset="0"/>
                <a:cs typeface="Times New Roman" panose="02020603050405020304" pitchFamily="18" charset="0"/>
              </a:rPr>
              <a:t>lục</a:t>
            </a:r>
            <a:endParaRPr sz="4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915" name="Google Shape;1915;p16"/>
          <p:cNvSpPr txBox="1">
            <a:spLocks noGrp="1"/>
          </p:cNvSpPr>
          <p:nvPr>
            <p:ph type="subTitle" idx="1"/>
          </p:nvPr>
        </p:nvSpPr>
        <p:spPr>
          <a:xfrm>
            <a:off x="448267" y="160799"/>
            <a:ext cx="4913453" cy="4842715"/>
          </a:xfrm>
          <a:prstGeom prst="rect">
            <a:avLst/>
          </a:prstGeom>
        </p:spPr>
        <p:txBody>
          <a:bodyPr spcFirstLastPara="1" wrap="square" lIns="91425" tIns="91425" rIns="91425" bIns="91425" anchor="t" anchorCtr="0">
            <a:noAutofit/>
          </a:bodyPr>
          <a:lstStyle/>
          <a:p>
            <a:pPr marL="361950" indent="-285750" algn="l">
              <a:buClr>
                <a:schemeClr val="hlink"/>
              </a:buClr>
              <a:buFont typeface="Wingdings" panose="05000000000000000000" pitchFamily="2" charset="2"/>
              <a:buChar char="Ø"/>
            </a:pPr>
            <a:r>
              <a:rPr lang="en-US" altLang="en-US" sz="1800" dirty="0" err="1" smtClean="0">
                <a:latin typeface="Times New Roman" panose="02020603050405020304" pitchFamily="18" charset="0"/>
                <a:cs typeface="Times New Roman" panose="02020603050405020304" pitchFamily="18" charset="0"/>
              </a:rPr>
              <a:t>Giới</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thiệu</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về</a:t>
            </a:r>
            <a:r>
              <a:rPr lang="en-US" alt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Logistic </a:t>
            </a:r>
            <a:r>
              <a:rPr lang="en-US" sz="1800" dirty="0" smtClean="0">
                <a:latin typeface="Times New Roman" panose="02020603050405020304" pitchFamily="18" charset="0"/>
                <a:cs typeface="Times New Roman" panose="02020603050405020304" pitchFamily="18" charset="0"/>
              </a:rPr>
              <a:t>Regression</a:t>
            </a:r>
          </a:p>
          <a:p>
            <a:pPr marL="361950" indent="-285750" algn="l">
              <a:buClr>
                <a:schemeClr val="hlink"/>
              </a:buClr>
              <a:buFont typeface="Wingdings" panose="05000000000000000000" pitchFamily="2" charset="2"/>
              <a:buChar char="§"/>
            </a:pPr>
            <a:r>
              <a:rPr lang="en-US" altLang="en-US" sz="1800" dirty="0" err="1" smtClean="0">
                <a:latin typeface="Times New Roman" panose="02020603050405020304" pitchFamily="18" charset="0"/>
                <a:cs typeface="Times New Roman" panose="02020603050405020304" pitchFamily="18" charset="0"/>
              </a:rPr>
              <a:t>Nhắc</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lại</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hai</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mô</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hình</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tuyến</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tính</a:t>
            </a:r>
            <a:endParaRPr lang="en-US" altLang="en-US" sz="1800" dirty="0" smtClean="0">
              <a:latin typeface="Times New Roman" panose="02020603050405020304" pitchFamily="18" charset="0"/>
              <a:cs typeface="Times New Roman" panose="02020603050405020304" pitchFamily="18" charset="0"/>
            </a:endParaRPr>
          </a:p>
          <a:p>
            <a:pPr marL="361950" indent="-285750" algn="l">
              <a:buClr>
                <a:schemeClr val="hlink"/>
              </a:buClr>
              <a:buFont typeface="Wingdings" panose="05000000000000000000" pitchFamily="2" charset="2"/>
              <a:buChar char="§"/>
            </a:pPr>
            <a:r>
              <a:rPr lang="en-US" altLang="en-US" sz="1800" dirty="0" err="1" smtClean="0">
                <a:latin typeface="Times New Roman" panose="02020603050405020304" pitchFamily="18" charset="0"/>
                <a:cs typeface="Times New Roman" panose="02020603050405020304" pitchFamily="18" charset="0"/>
              </a:rPr>
              <a:t>Các</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loại</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hồi</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quy</a:t>
            </a:r>
            <a:r>
              <a:rPr lang="en-US" alt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Logistic</a:t>
            </a:r>
          </a:p>
          <a:p>
            <a:pPr marL="361950" indent="-285750" algn="l">
              <a:buClr>
                <a:schemeClr val="hlink"/>
              </a:buClr>
              <a:buFont typeface="Wingdings" panose="05000000000000000000" pitchFamily="2" charset="2"/>
              <a:buChar char="§"/>
            </a:pPr>
            <a:r>
              <a:rPr lang="en-US" altLang="en-US" sz="1800" dirty="0" err="1" smtClean="0">
                <a:latin typeface="Times New Roman" panose="02020603050405020304" pitchFamily="18" charset="0"/>
                <a:cs typeface="Times New Roman" panose="02020603050405020304" pitchFamily="18" charset="0"/>
              </a:rPr>
              <a:t>Mô</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hình</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hồi</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quy</a:t>
            </a:r>
            <a:r>
              <a:rPr lang="en-US" alt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Logistic </a:t>
            </a:r>
            <a:r>
              <a:rPr lang="en-US" sz="1800" dirty="0" err="1" smtClean="0">
                <a:latin typeface="Times New Roman" panose="02020603050405020304" pitchFamily="18" charset="0"/>
                <a:cs typeface="Times New Roman" panose="02020603050405020304" pitchFamily="18" charset="0"/>
              </a:rPr>
              <a:t>nhị</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phân</a:t>
            </a:r>
            <a:endParaRPr lang="en-US" sz="1800" dirty="0" smtClean="0">
              <a:latin typeface="Times New Roman" panose="02020603050405020304" pitchFamily="18" charset="0"/>
              <a:cs typeface="Times New Roman" panose="02020603050405020304" pitchFamily="18" charset="0"/>
            </a:endParaRPr>
          </a:p>
          <a:p>
            <a:pPr marL="361950" indent="-285750" algn="l">
              <a:buClr>
                <a:schemeClr val="hlink"/>
              </a:buClr>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Hàm</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tối</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ưu</a:t>
            </a:r>
            <a:endParaRPr lang="en-US" sz="1800" dirty="0" smtClean="0">
              <a:latin typeface="Times New Roman" panose="02020603050405020304" pitchFamily="18" charset="0"/>
              <a:cs typeface="Times New Roman" panose="02020603050405020304" pitchFamily="18" charset="0"/>
            </a:endParaRPr>
          </a:p>
          <a:p>
            <a:pPr marL="361950" indent="-285750" algn="l">
              <a:buClr>
                <a:schemeClr val="hlink"/>
              </a:buClr>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Ví</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Python</a:t>
            </a:r>
            <a:endParaRPr lang="en-US" altLang="en-US" sz="1800" dirty="0">
              <a:latin typeface="Times New Roman" panose="02020603050405020304" pitchFamily="18" charset="0"/>
              <a:cs typeface="Times New Roman" panose="02020603050405020304" pitchFamily="18" charset="0"/>
            </a:endParaRPr>
          </a:p>
          <a:p>
            <a:pPr marL="361950" indent="-285750" algn="l">
              <a:buClr>
                <a:schemeClr val="hlink"/>
              </a:buClr>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Ưu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Logistic Regression</a:t>
            </a:r>
            <a:endParaRPr lang="en-US" altLang="en-US" sz="1800" dirty="0">
              <a:latin typeface="Times New Roman" panose="02020603050405020304" pitchFamily="18" charset="0"/>
              <a:cs typeface="Times New Roman" panose="02020603050405020304" pitchFamily="18" charset="0"/>
            </a:endParaRPr>
          </a:p>
          <a:p>
            <a:pPr algn="l">
              <a:buClr>
                <a:schemeClr val="hlink"/>
              </a:buClr>
              <a:buFont typeface="Wingdings" panose="05000000000000000000" pitchFamily="2" charset="2"/>
              <a:buChar char="§"/>
            </a:pPr>
            <a:r>
              <a:rPr lang="en-US" altLang="en-US" sz="1800" dirty="0" err="1">
                <a:latin typeface="Times New Roman" panose="02020603050405020304" pitchFamily="18" charset="0"/>
                <a:cs typeface="Times New Roman" panose="02020603050405020304" pitchFamily="18" charset="0"/>
              </a:rPr>
              <a:t>Tại</a:t>
            </a:r>
            <a:r>
              <a:rPr lang="en-US" altLang="en-US" sz="1800" dirty="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sao</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nên</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sử</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dụng</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Logistic Regression?</a:t>
            </a:r>
          </a:p>
          <a:p>
            <a:pPr algn="l">
              <a:buClr>
                <a:schemeClr val="hlink"/>
              </a:buClr>
              <a:buFont typeface="Wingdings" panose="05000000000000000000" pitchFamily="2" charset="2"/>
              <a:buChar char="§"/>
            </a:pPr>
            <a:r>
              <a:rPr lang="en-US" altLang="en-US" sz="1800" dirty="0" err="1" smtClean="0">
                <a:latin typeface="Times New Roman" panose="02020603050405020304" pitchFamily="18" charset="0"/>
                <a:cs typeface="Times New Roman" panose="02020603050405020304" pitchFamily="18" charset="0"/>
              </a:rPr>
              <a:t>Mô</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hình</a:t>
            </a:r>
            <a:r>
              <a:rPr lang="en-US" altLang="en-US" sz="1800" dirty="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xác</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suất</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tuyến</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tính</a:t>
            </a:r>
            <a:endParaRPr lang="en-US" altLang="en-US" sz="1800" dirty="0" smtClean="0">
              <a:latin typeface="Times New Roman" panose="02020603050405020304" pitchFamily="18" charset="0"/>
              <a:cs typeface="Times New Roman" panose="02020603050405020304" pitchFamily="18" charset="0"/>
            </a:endParaRPr>
          </a:p>
          <a:p>
            <a:pPr algn="l">
              <a:buClr>
                <a:schemeClr val="hlink"/>
              </a:buClr>
              <a:buFont typeface="Wingdings" panose="05000000000000000000" pitchFamily="2" charset="2"/>
              <a:buChar char="§"/>
            </a:pPr>
            <a:r>
              <a:rPr lang="en-US" altLang="en-US" sz="1800" dirty="0" err="1" smtClean="0">
                <a:latin typeface="Times New Roman" panose="02020603050405020304" pitchFamily="18" charset="0"/>
                <a:cs typeface="Times New Roman" panose="02020603050405020304" pitchFamily="18" charset="0"/>
              </a:rPr>
              <a:t>Ví</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dụ</a:t>
            </a:r>
            <a:endParaRPr lang="en-US" altLang="en-US" sz="1800" dirty="0" smtClean="0">
              <a:latin typeface="Times New Roman" panose="02020603050405020304" pitchFamily="18" charset="0"/>
              <a:cs typeface="Times New Roman" panose="02020603050405020304" pitchFamily="18" charset="0"/>
            </a:endParaRPr>
          </a:p>
          <a:p>
            <a:pPr algn="l">
              <a:buClr>
                <a:schemeClr val="hlink"/>
              </a:buClr>
              <a:buFont typeface="Wingdings" panose="05000000000000000000" pitchFamily="2" charset="2"/>
              <a:buChar char="§"/>
            </a:pPr>
            <a:r>
              <a:rPr lang="en-US" altLang="en-US" sz="1800" dirty="0">
                <a:solidFill>
                  <a:schemeClr val="tx1"/>
                </a:solidFill>
                <a:latin typeface="Times New Roman" panose="02020603050405020304" pitchFamily="18" charset="0"/>
                <a:cs typeface="Times New Roman" panose="02020603050405020304" pitchFamily="18" charset="0"/>
              </a:rPr>
              <a:t>Sigmoid </a:t>
            </a:r>
            <a:r>
              <a:rPr lang="en-US" altLang="en-US" sz="1800" dirty="0" smtClean="0">
                <a:solidFill>
                  <a:schemeClr val="tx1"/>
                </a:solidFill>
                <a:latin typeface="Times New Roman" panose="02020603050405020304" pitchFamily="18" charset="0"/>
                <a:cs typeface="Times New Roman" panose="02020603050405020304" pitchFamily="18" charset="0"/>
              </a:rPr>
              <a:t>function</a:t>
            </a:r>
            <a:endParaRPr lang="en-US" sz="1800" dirty="0" smtClean="0">
              <a:ln w="0"/>
              <a:solidFill>
                <a:schemeClr val="tx1"/>
              </a:solidFill>
              <a:latin typeface="Times New Roman" panose="02020603050405020304" pitchFamily="18" charset="0"/>
              <a:cs typeface="Times New Roman" panose="02020603050405020304" pitchFamily="18" charset="0"/>
            </a:endParaRPr>
          </a:p>
          <a:p>
            <a:pPr algn="l">
              <a:buClr>
                <a:schemeClr val="hlink"/>
              </a:buClr>
              <a:buFont typeface="Wingdings" panose="05000000000000000000" pitchFamily="2" charset="2"/>
              <a:buChar char="§"/>
            </a:pPr>
            <a:r>
              <a:rPr lang="en-US" sz="1800" dirty="0" err="1" smtClean="0">
                <a:ln w="0"/>
                <a:solidFill>
                  <a:schemeClr val="tx1"/>
                </a:solidFill>
                <a:latin typeface="Times New Roman" panose="02020603050405020304" pitchFamily="18" charset="0"/>
                <a:cs typeface="Times New Roman" panose="02020603050405020304" pitchFamily="18" charset="0"/>
              </a:rPr>
              <a:t>Mô</a:t>
            </a:r>
            <a:r>
              <a:rPr lang="en-US" sz="1800" dirty="0" smtClean="0">
                <a:ln w="0"/>
                <a:solidFill>
                  <a:schemeClr val="tx1"/>
                </a:solidFill>
                <a:latin typeface="Times New Roman" panose="02020603050405020304" pitchFamily="18" charset="0"/>
                <a:cs typeface="Times New Roman" panose="02020603050405020304" pitchFamily="18" charset="0"/>
              </a:rPr>
              <a:t> </a:t>
            </a:r>
            <a:r>
              <a:rPr lang="en-US" sz="1800" dirty="0" err="1">
                <a:ln w="0"/>
                <a:solidFill>
                  <a:schemeClr val="tx1"/>
                </a:solidFill>
                <a:latin typeface="Times New Roman" panose="02020603050405020304" pitchFamily="18" charset="0"/>
                <a:cs typeface="Times New Roman" panose="02020603050405020304" pitchFamily="18" charset="0"/>
              </a:rPr>
              <a:t>hình</a:t>
            </a:r>
            <a:r>
              <a:rPr lang="en-US" sz="1800" dirty="0">
                <a:ln w="0"/>
                <a:solidFill>
                  <a:schemeClr val="tx1"/>
                </a:solidFill>
                <a:latin typeface="Times New Roman" panose="02020603050405020304" pitchFamily="18" charset="0"/>
                <a:cs typeface="Times New Roman" panose="02020603050405020304" pitchFamily="18" charset="0"/>
              </a:rPr>
              <a:t> Logistic </a:t>
            </a:r>
            <a:r>
              <a:rPr lang="en-US" sz="1800" dirty="0" smtClean="0">
                <a:ln w="0"/>
                <a:solidFill>
                  <a:schemeClr val="tx1"/>
                </a:solidFill>
                <a:latin typeface="Times New Roman" panose="02020603050405020304" pitchFamily="18" charset="0"/>
                <a:cs typeface="Times New Roman" panose="02020603050405020304" pitchFamily="18" charset="0"/>
              </a:rPr>
              <a:t>Regression</a:t>
            </a:r>
          </a:p>
          <a:p>
            <a:pPr algn="l">
              <a:buClr>
                <a:schemeClr val="hlink"/>
              </a:buClr>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Logistic Regression</a:t>
            </a:r>
          </a:p>
          <a:p>
            <a:pPr marL="361950" indent="-285750" algn="l">
              <a:buClr>
                <a:schemeClr val="hlink"/>
              </a:buClr>
              <a:buFont typeface="Wingdings" panose="05000000000000000000" pitchFamily="2" charset="2"/>
              <a:buChar char="Ø"/>
            </a:pPr>
            <a:r>
              <a:rPr lang="en-US" altLang="en-US" sz="1800" dirty="0" smtClean="0">
                <a:solidFill>
                  <a:schemeClr val="tx1"/>
                </a:solidFill>
                <a:latin typeface="Times New Roman" panose="02020603050405020304" pitchFamily="18" charset="0"/>
                <a:cs typeface="Times New Roman" panose="02020603050405020304" pitchFamily="18" charset="0"/>
              </a:rPr>
              <a:t>Estimation </a:t>
            </a:r>
            <a:r>
              <a:rPr lang="en-US" altLang="en-US" sz="1800" dirty="0">
                <a:solidFill>
                  <a:schemeClr val="tx1"/>
                </a:solidFill>
                <a:latin typeface="Times New Roman" panose="02020603050405020304" pitchFamily="18" charset="0"/>
                <a:cs typeface="Times New Roman" panose="02020603050405020304" pitchFamily="18" charset="0"/>
              </a:rPr>
              <a:t>by maximum likelihood</a:t>
            </a:r>
          </a:p>
          <a:p>
            <a:pPr algn="l">
              <a:buClr>
                <a:schemeClr val="hlink"/>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Interpreting coefficients</a:t>
            </a:r>
          </a:p>
          <a:p>
            <a:pPr algn="l">
              <a:buClr>
                <a:schemeClr val="hlink"/>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Hypothesis testing</a:t>
            </a:r>
          </a:p>
          <a:p>
            <a:pPr algn="l">
              <a:buClr>
                <a:schemeClr val="hlink"/>
              </a:buClr>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Evaluating the performance of the model </a:t>
            </a:r>
          </a:p>
          <a:p>
            <a:pPr algn="l">
              <a:buClr>
                <a:schemeClr val="hlink"/>
              </a:buClr>
              <a:buFont typeface="Wingdings" panose="05000000000000000000" pitchFamily="2" charset="2"/>
              <a:buChar char="Ø"/>
            </a:pPr>
            <a:endParaRPr lang="en-US" altLang="en-US" sz="1800" dirty="0">
              <a:latin typeface="Times New Roman" panose="02020603050405020304" pitchFamily="18" charset="0"/>
              <a:cs typeface="Times New Roman" panose="02020603050405020304" pitchFamily="18" charset="0"/>
            </a:endParaRPr>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4848" y="533632"/>
            <a:ext cx="7635978" cy="1477328"/>
          </a:xfrm>
          <a:prstGeom prst="rect">
            <a:avLst/>
          </a:prstGeom>
        </p:spPr>
        <p:txBody>
          <a:bodyPr wrap="square">
            <a:spAutoFit/>
          </a:bodyPr>
          <a:lstStyle/>
          <a:p>
            <a:r>
              <a:rPr lang="en-US" sz="3000" b="1" dirty="0" smtClean="0">
                <a:ln w="0"/>
                <a:solidFill>
                  <a:schemeClr val="bg1"/>
                </a:solidFill>
                <a:latin typeface="Amatic SC" panose="020B0604020202020204" charset="-79"/>
                <a:cs typeface="Amatic SC" panose="020B0604020202020204" charset="-79"/>
              </a:rPr>
              <a:t>3.</a:t>
            </a:r>
            <a:r>
              <a:rPr lang="vi-VN" sz="3000" b="1" dirty="0" smtClean="0">
                <a:ln w="0"/>
                <a:solidFill>
                  <a:schemeClr val="bg1"/>
                </a:solidFill>
                <a:latin typeface="Amatic SC" panose="020B0604020202020204" charset="-79"/>
                <a:cs typeface="Amatic SC" panose="020B0604020202020204" charset="-79"/>
              </a:rPr>
              <a:t> </a:t>
            </a:r>
            <a:r>
              <a:rPr lang="vi-VN" sz="3000" b="1" dirty="0">
                <a:ln w="0"/>
                <a:solidFill>
                  <a:schemeClr val="bg1"/>
                </a:solidFill>
                <a:latin typeface="Amatic SC" panose="020B0604020202020204" charset="-79"/>
                <a:cs typeface="Amatic SC" panose="020B0604020202020204" charset="-79"/>
              </a:rPr>
              <a:t>ví dụ </a:t>
            </a:r>
          </a:p>
          <a:p>
            <a:r>
              <a:rPr lang="vi-VN" sz="1500" dirty="0">
                <a:latin typeface="Times New Roman" panose="02020603050405020304" pitchFamily="18" charset="0"/>
                <a:cs typeface="Times New Roman" panose="02020603050405020304" pitchFamily="18" charset="0"/>
              </a:rPr>
              <a:t>Một nhóm 20 sinh viên dành thời gian trong khoảng từ 0 đến 6 giờ cho việc ôn thi. Thời gian ôn thi này ảnh hưởng đến xác suất sinh viên vượt qua kỳ thi như thế nào?</a:t>
            </a:r>
          </a:p>
          <a:p>
            <a:r>
              <a:rPr lang="vi-VN" sz="1500" dirty="0">
                <a:latin typeface="Times New Roman" panose="02020603050405020304" pitchFamily="18" charset="0"/>
                <a:cs typeface="Times New Roman" panose="02020603050405020304" pitchFamily="18" charset="0"/>
              </a:rPr>
              <a:t>Kết quả thu được như sau:</a:t>
            </a:r>
          </a:p>
          <a:p>
            <a:endParaRPr lang="en-US" sz="15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14848" y="1719756"/>
            <a:ext cx="5711313" cy="3102967"/>
          </a:xfrm>
          <a:prstGeom prst="rect">
            <a:avLst/>
          </a:prstGeom>
        </p:spPr>
      </p:pic>
    </p:spTree>
    <p:extLst>
      <p:ext uri="{BB962C8B-B14F-4D97-AF65-F5344CB8AC3E}">
        <p14:creationId xmlns:p14="http://schemas.microsoft.com/office/powerpoint/2010/main" val="36054099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880" y="295623"/>
            <a:ext cx="8624120" cy="1708160"/>
          </a:xfrm>
          <a:prstGeom prst="rect">
            <a:avLst/>
          </a:prstGeom>
        </p:spPr>
        <p:txBody>
          <a:bodyPr wrap="square">
            <a:spAutoFit/>
          </a:bodyPr>
          <a:lstStyle/>
          <a:p>
            <a:r>
              <a:rPr lang="vi-VN" sz="1500" dirty="0">
                <a:latin typeface="Times New Roman" panose="02020603050405020304" pitchFamily="18" charset="0"/>
                <a:cs typeface="Times New Roman" panose="02020603050405020304" pitchFamily="18" charset="0"/>
              </a:rPr>
              <a:t>Mặc dù có một chút bất công khi học 3.5 giờ thì trượt, còn học 1.75 giờ thì lại đỗ, nhìn chung, học càng nhiều thì khả năng đỗ càng cao. PLA không thể áp dụng được cho bài toán này vì không thể nói một người học bao nhiêu giờ thì 100% trượt hay đỗ, và thực tế là dữ liệu này cũng không linearly separable (điệu kiện để PLA có thể làm việc). Chú ý rằng các điểm màu đỏ và xanh được vẽ ở hai tung độ khác nhau để tiện cho việc minh họa. Các điểm này được vẽ dùng cả dữ liệu đầu vào x và đầu ra \(y). Khi ta nói linearly seperable là khi ta chỉ dùng dữ liệu đầu vào x</a:t>
            </a:r>
          </a:p>
          <a:p>
            <a:r>
              <a:rPr lang="vi-VN" sz="1500" dirty="0">
                <a:latin typeface="Times New Roman" panose="02020603050405020304" pitchFamily="18" charset="0"/>
                <a:cs typeface="Times New Roman" panose="02020603050405020304" pitchFamily="18" charset="0"/>
              </a:rPr>
              <a:t>Chúng ta biểu diễn các điểm này trên đồ thị để thấy rõ hơn:</a:t>
            </a:r>
            <a:endParaRPr lang="en-US" sz="15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19881" y="2190863"/>
            <a:ext cx="5416714" cy="2043398"/>
          </a:xfrm>
          <a:prstGeom prst="rect">
            <a:avLst/>
          </a:prstGeom>
        </p:spPr>
      </p:pic>
      <p:sp>
        <p:nvSpPr>
          <p:cNvPr id="4" name="Rectangle 3"/>
          <p:cNvSpPr/>
          <p:nvPr/>
        </p:nvSpPr>
        <p:spPr>
          <a:xfrm>
            <a:off x="6030616" y="2762438"/>
            <a:ext cx="3113384" cy="1015663"/>
          </a:xfrm>
          <a:prstGeom prst="rect">
            <a:avLst/>
          </a:prstGeom>
        </p:spPr>
        <p:txBody>
          <a:bodyPr wrap="square">
            <a:spAutoFit/>
          </a:bodyPr>
          <a:lstStyle/>
          <a:p>
            <a:r>
              <a:rPr lang="vi-VN" sz="1500" dirty="0">
                <a:latin typeface="+mj-lt"/>
              </a:rPr>
              <a:t>Nhận thấy rằng cả linear regression và PLA đều không phù hợp với bài toán này, chúng ta cần một mô hình flexible hơn.</a:t>
            </a:r>
            <a:endParaRPr lang="en-US" sz="1500" dirty="0">
              <a:latin typeface="+mj-lt"/>
            </a:endParaRPr>
          </a:p>
        </p:txBody>
      </p:sp>
    </p:spTree>
    <p:extLst>
      <p:ext uri="{BB962C8B-B14F-4D97-AF65-F5344CB8AC3E}">
        <p14:creationId xmlns:p14="http://schemas.microsoft.com/office/powerpoint/2010/main" val="367968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wipe(down)">
                                      <p:cBhvr>
                                        <p:cTn id="23" dur="580">
                                          <p:stCondLst>
                                            <p:cond delay="0"/>
                                          </p:stCondLst>
                                        </p:cTn>
                                        <p:tgtEl>
                                          <p:spTgt spid="2">
                                            <p:txEl>
                                              <p:pRg st="1" end="1"/>
                                            </p:txEl>
                                          </p:spTgt>
                                        </p:tgtEl>
                                      </p:cBhvr>
                                    </p:animEffect>
                                    <p:anim calcmode="lin" valueType="num">
                                      <p:cBhvr>
                                        <p:cTn id="24"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xEl>
                                              <p:pRg st="1" end="1"/>
                                            </p:txEl>
                                          </p:spTgt>
                                        </p:tgtEl>
                                      </p:cBhvr>
                                      <p:to x="100000" y="60000"/>
                                    </p:animScale>
                                    <p:animScale>
                                      <p:cBhvr>
                                        <p:cTn id="30" dur="166" decel="50000">
                                          <p:stCondLst>
                                            <p:cond delay="676"/>
                                          </p:stCondLst>
                                        </p:cTn>
                                        <p:tgtEl>
                                          <p:spTgt spid="2">
                                            <p:txEl>
                                              <p:pRg st="1" end="1"/>
                                            </p:txEl>
                                          </p:spTgt>
                                        </p:tgtEl>
                                      </p:cBhvr>
                                      <p:to x="100000" y="100000"/>
                                    </p:animScale>
                                    <p:animScale>
                                      <p:cBhvr>
                                        <p:cTn id="31" dur="26">
                                          <p:stCondLst>
                                            <p:cond delay="1312"/>
                                          </p:stCondLst>
                                        </p:cTn>
                                        <p:tgtEl>
                                          <p:spTgt spid="2">
                                            <p:txEl>
                                              <p:pRg st="1" end="1"/>
                                            </p:txEl>
                                          </p:spTgt>
                                        </p:tgtEl>
                                      </p:cBhvr>
                                      <p:to x="100000" y="80000"/>
                                    </p:animScale>
                                    <p:animScale>
                                      <p:cBhvr>
                                        <p:cTn id="32" dur="166" decel="50000">
                                          <p:stCondLst>
                                            <p:cond delay="1338"/>
                                          </p:stCondLst>
                                        </p:cTn>
                                        <p:tgtEl>
                                          <p:spTgt spid="2">
                                            <p:txEl>
                                              <p:pRg st="1" end="1"/>
                                            </p:txEl>
                                          </p:spTgt>
                                        </p:tgtEl>
                                      </p:cBhvr>
                                      <p:to x="100000" y="100000"/>
                                    </p:animScale>
                                    <p:animScale>
                                      <p:cBhvr>
                                        <p:cTn id="33" dur="26">
                                          <p:stCondLst>
                                            <p:cond delay="1642"/>
                                          </p:stCondLst>
                                        </p:cTn>
                                        <p:tgtEl>
                                          <p:spTgt spid="2">
                                            <p:txEl>
                                              <p:pRg st="1" end="1"/>
                                            </p:txEl>
                                          </p:spTgt>
                                        </p:tgtEl>
                                      </p:cBhvr>
                                      <p:to x="100000" y="90000"/>
                                    </p:animScale>
                                    <p:animScale>
                                      <p:cBhvr>
                                        <p:cTn id="34" dur="166" decel="50000">
                                          <p:stCondLst>
                                            <p:cond delay="1668"/>
                                          </p:stCondLst>
                                        </p:cTn>
                                        <p:tgtEl>
                                          <p:spTgt spid="2">
                                            <p:txEl>
                                              <p:pRg st="1" end="1"/>
                                            </p:txEl>
                                          </p:spTgt>
                                        </p:tgtEl>
                                      </p:cBhvr>
                                      <p:to x="100000" y="100000"/>
                                    </p:animScale>
                                    <p:animScale>
                                      <p:cBhvr>
                                        <p:cTn id="35" dur="26">
                                          <p:stCondLst>
                                            <p:cond delay="1808"/>
                                          </p:stCondLst>
                                        </p:cTn>
                                        <p:tgtEl>
                                          <p:spTgt spid="2">
                                            <p:txEl>
                                              <p:pRg st="1" end="1"/>
                                            </p:txEl>
                                          </p:spTgt>
                                        </p:tgtEl>
                                      </p:cBhvr>
                                      <p:to x="100000" y="95000"/>
                                    </p:animScale>
                                    <p:animScale>
                                      <p:cBhvr>
                                        <p:cTn id="36" dur="166" decel="50000">
                                          <p:stCondLst>
                                            <p:cond delay="1834"/>
                                          </p:stCondLst>
                                        </p:cTn>
                                        <p:tgtEl>
                                          <p:spTgt spid="2">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fade">
                                      <p:cBhvr>
                                        <p:cTn id="47" dur="1000"/>
                                        <p:tgtEl>
                                          <p:spTgt spid="4">
                                            <p:txEl>
                                              <p:pRg st="0" end="0"/>
                                            </p:txEl>
                                          </p:spTgt>
                                        </p:tgtEl>
                                      </p:cBhvr>
                                    </p:animEffect>
                                    <p:anim calcmode="lin" valueType="num">
                                      <p:cBhvr>
                                        <p:cTn id="4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50" y="19732"/>
            <a:ext cx="6951897" cy="1708160"/>
          </a:xfrm>
          <a:prstGeom prst="rect">
            <a:avLst/>
          </a:prstGeom>
        </p:spPr>
        <p:txBody>
          <a:bodyPr wrap="square">
            <a:spAutoFit/>
          </a:bodyPr>
          <a:lstStyle/>
          <a:p>
            <a:pPr algn="ctr"/>
            <a:r>
              <a:rPr lang="en-US" sz="3000" b="1" dirty="0" smtClean="0">
                <a:ln w="0"/>
                <a:solidFill>
                  <a:schemeClr val="bg1"/>
                </a:solidFill>
                <a:latin typeface="Amatic SC" panose="020B0604020202020204" charset="-79"/>
                <a:cs typeface="Amatic SC" panose="020B0604020202020204" charset="-79"/>
              </a:rPr>
              <a:t>4. </a:t>
            </a:r>
            <a:r>
              <a:rPr lang="en-US" sz="3000" b="1" dirty="0" err="1" smtClean="0">
                <a:ln w="0"/>
                <a:solidFill>
                  <a:schemeClr val="bg1"/>
                </a:solidFill>
                <a:latin typeface="Amatic SC" panose="020B0604020202020204" charset="-79"/>
                <a:cs typeface="Amatic SC" panose="020B0604020202020204" charset="-79"/>
              </a:rPr>
              <a:t>Mô</a:t>
            </a:r>
            <a:r>
              <a:rPr lang="en-US" sz="3000" b="1" dirty="0" smtClean="0">
                <a:ln w="0"/>
                <a:solidFill>
                  <a:schemeClr val="bg1"/>
                </a:solidFill>
                <a:latin typeface="Amatic SC" panose="020B0604020202020204" charset="-79"/>
                <a:cs typeface="Amatic SC" panose="020B0604020202020204" charset="-79"/>
              </a:rPr>
              <a:t> </a:t>
            </a:r>
            <a:r>
              <a:rPr lang="en-US" sz="3000" b="1" dirty="0" err="1">
                <a:ln w="0"/>
                <a:solidFill>
                  <a:schemeClr val="bg1"/>
                </a:solidFill>
                <a:latin typeface="Amatic SC" panose="020B0604020202020204" charset="-79"/>
                <a:cs typeface="Amatic SC" panose="020B0604020202020204" charset="-79"/>
              </a:rPr>
              <a:t>hình</a:t>
            </a:r>
            <a:r>
              <a:rPr lang="en-US" sz="3000" b="1" dirty="0">
                <a:ln w="0"/>
                <a:solidFill>
                  <a:schemeClr val="bg1"/>
                </a:solidFill>
                <a:latin typeface="Amatic SC" panose="020B0604020202020204" charset="-79"/>
                <a:cs typeface="Amatic SC" panose="020B0604020202020204" charset="-79"/>
              </a:rPr>
              <a:t> Logistic Regression</a:t>
            </a:r>
          </a:p>
          <a:p>
            <a:r>
              <a:rPr lang="en-US" sz="1500" dirty="0" err="1">
                <a:latin typeface="Times New Roman" panose="02020603050405020304" pitchFamily="18" charset="0"/>
                <a:cs typeface="Times New Roman" panose="02020603050405020304" pitchFamily="18" charset="0"/>
              </a:rPr>
              <a:t>Đầu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dự</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đoán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Linear Regression:</a:t>
            </a:r>
            <a:endParaRPr lang="vi-VN" sz="1500" dirty="0">
              <a:latin typeface="Times New Roman" panose="02020603050405020304" pitchFamily="18" charset="0"/>
              <a:cs typeface="Times New Roman" panose="02020603050405020304" pitchFamily="18" charset="0"/>
            </a:endParaRPr>
          </a:p>
          <a:p>
            <a:endParaRPr lang="vi-VN" sz="1500" dirty="0">
              <a:latin typeface="Times New Roman" panose="02020603050405020304" pitchFamily="18" charset="0"/>
              <a:cs typeface="Times New Roman" panose="02020603050405020304" pitchFamily="18" charset="0"/>
            </a:endParaRPr>
          </a:p>
          <a:p>
            <a:r>
              <a:rPr lang="vi-VN" sz="1500" dirty="0">
                <a:latin typeface="Times New Roman" panose="02020603050405020304" pitchFamily="18" charset="0"/>
                <a:cs typeface="Times New Roman" panose="02020603050405020304" pitchFamily="18" charset="0"/>
              </a:rPr>
              <a:t>PLA:</a:t>
            </a:r>
          </a:p>
          <a:p>
            <a:endParaRPr lang="en-US" sz="15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809876" y="707554"/>
            <a:ext cx="857370" cy="214343"/>
          </a:xfrm>
          <a:prstGeom prst="rect">
            <a:avLst/>
          </a:prstGeom>
        </p:spPr>
      </p:pic>
      <p:pic>
        <p:nvPicPr>
          <p:cNvPr id="4" name="Picture 3"/>
          <p:cNvPicPr>
            <a:picLocks noChangeAspect="1"/>
          </p:cNvPicPr>
          <p:nvPr/>
        </p:nvPicPr>
        <p:blipFill>
          <a:blip r:embed="rId3"/>
          <a:stretch>
            <a:fillRect/>
          </a:stretch>
        </p:blipFill>
        <p:spPr>
          <a:xfrm>
            <a:off x="850117" y="1180659"/>
            <a:ext cx="1186028" cy="192908"/>
          </a:xfrm>
          <a:prstGeom prst="rect">
            <a:avLst/>
          </a:prstGeom>
        </p:spPr>
      </p:pic>
      <p:pic>
        <p:nvPicPr>
          <p:cNvPr id="5" name="Picture 4"/>
          <p:cNvPicPr>
            <a:picLocks noChangeAspect="1"/>
          </p:cNvPicPr>
          <p:nvPr/>
        </p:nvPicPr>
        <p:blipFill>
          <a:blip r:embed="rId4"/>
          <a:stretch>
            <a:fillRect/>
          </a:stretch>
        </p:blipFill>
        <p:spPr>
          <a:xfrm>
            <a:off x="6003560" y="1467359"/>
            <a:ext cx="1000265" cy="245671"/>
          </a:xfrm>
          <a:prstGeom prst="rect">
            <a:avLst/>
          </a:prstGeom>
        </p:spPr>
      </p:pic>
      <p:pic>
        <p:nvPicPr>
          <p:cNvPr id="6" name="Picture 5"/>
          <p:cNvPicPr>
            <a:picLocks noChangeAspect="1"/>
          </p:cNvPicPr>
          <p:nvPr/>
        </p:nvPicPr>
        <p:blipFill>
          <a:blip r:embed="rId5"/>
          <a:stretch>
            <a:fillRect/>
          </a:stretch>
        </p:blipFill>
        <p:spPr>
          <a:xfrm>
            <a:off x="303449" y="2335215"/>
            <a:ext cx="4572001" cy="1271376"/>
          </a:xfrm>
          <a:prstGeom prst="rect">
            <a:avLst/>
          </a:prstGeom>
        </p:spPr>
      </p:pic>
      <p:sp>
        <p:nvSpPr>
          <p:cNvPr id="7" name="Rectangle 6"/>
          <p:cNvSpPr/>
          <p:nvPr/>
        </p:nvSpPr>
        <p:spPr>
          <a:xfrm>
            <a:off x="225651" y="1433051"/>
            <a:ext cx="5976784" cy="323165"/>
          </a:xfrm>
          <a:prstGeom prst="rect">
            <a:avLst/>
          </a:prstGeom>
        </p:spPr>
        <p:txBody>
          <a:bodyPr wrap="square">
            <a:spAutoFit/>
          </a:bodyPr>
          <a:lstStyle/>
          <a:p>
            <a:r>
              <a:rPr lang="vi-VN" sz="1500" dirty="0">
                <a:latin typeface="+mj-lt"/>
              </a:rPr>
              <a:t>Đầu ra dự đoán của logistic regression thường được viết chung dưới dạng:</a:t>
            </a:r>
            <a:endParaRPr lang="en-US" sz="1500" dirty="0">
              <a:latin typeface="+mj-lt"/>
            </a:endParaRPr>
          </a:p>
        </p:txBody>
      </p:sp>
      <p:sp>
        <p:nvSpPr>
          <p:cNvPr id="8" name="Rectangle 7"/>
          <p:cNvSpPr/>
          <p:nvPr/>
        </p:nvSpPr>
        <p:spPr>
          <a:xfrm>
            <a:off x="227255" y="1701949"/>
            <a:ext cx="7978878" cy="784830"/>
          </a:xfrm>
          <a:prstGeom prst="rect">
            <a:avLst/>
          </a:prstGeom>
        </p:spPr>
        <p:txBody>
          <a:bodyPr wrap="square">
            <a:spAutoFit/>
          </a:bodyPr>
          <a:lstStyle/>
          <a:p>
            <a:r>
              <a:rPr lang="vi-VN" sz="1500" dirty="0">
                <a:latin typeface="Times New Roman" panose="02020603050405020304" pitchFamily="18" charset="0"/>
                <a:cs typeface="Times New Roman" panose="02020603050405020304" pitchFamily="18" charset="0"/>
              </a:rPr>
              <a:t>Trong đó :</a:t>
            </a:r>
            <a:r>
              <a:rPr lang="el-GR" sz="1500" dirty="0">
                <a:latin typeface="Times New Roman" panose="02020603050405020304" pitchFamily="18" charset="0"/>
                <a:cs typeface="Times New Roman" panose="02020603050405020304" pitchFamily="18" charset="0"/>
              </a:rPr>
              <a:t>Θ</a:t>
            </a:r>
            <a:r>
              <a:rPr lang="vi-VN" sz="1500" dirty="0">
                <a:latin typeface="Times New Roman" panose="02020603050405020304" pitchFamily="18" charset="0"/>
                <a:cs typeface="Times New Roman" panose="02020603050405020304" pitchFamily="18" charset="0"/>
              </a:rPr>
              <a:t> được gọi là logistic function.</a:t>
            </a:r>
          </a:p>
          <a:p>
            <a:r>
              <a:rPr lang="vi-VN" sz="1500" dirty="0">
                <a:latin typeface="Times New Roman" panose="02020603050405020304" pitchFamily="18" charset="0"/>
                <a:cs typeface="Times New Roman" panose="02020603050405020304" pitchFamily="18" charset="0"/>
              </a:rPr>
              <a:t>Một số activation cho mô hình tuyến tính được cho trong hình dưới đây:</a:t>
            </a:r>
          </a:p>
          <a:p>
            <a:endParaRPr lang="vi-VN" sz="1500" dirty="0">
              <a:latin typeface="Times New Roman" panose="02020603050405020304" pitchFamily="18" charset="0"/>
              <a:cs typeface="Times New Roman" panose="02020603050405020304" pitchFamily="18" charset="0"/>
            </a:endParaRPr>
          </a:p>
        </p:txBody>
      </p:sp>
      <p:sp>
        <p:nvSpPr>
          <p:cNvPr id="10" name="Rectangle 9"/>
          <p:cNvSpPr/>
          <p:nvPr/>
        </p:nvSpPr>
        <p:spPr>
          <a:xfrm>
            <a:off x="4875449" y="2209156"/>
            <a:ext cx="4361880" cy="1627369"/>
          </a:xfrm>
          <a:prstGeom prst="rect">
            <a:avLst/>
          </a:prstGeom>
        </p:spPr>
        <p:txBody>
          <a:bodyPr wrap="square">
            <a:spAutoFit/>
          </a:bodyPr>
          <a:lstStyle/>
          <a:p>
            <a:r>
              <a:rPr lang="vi-VN" sz="1425" dirty="0">
                <a:latin typeface="+mj-lt"/>
              </a:rPr>
              <a:t>Đường màu vàng biểu diễn linear regression. Đường này không bị chặn nên không phù hợp cho bài toán này. Có một trick nhỏ để đưa nó về dạng bị chặn: cắt phần nhỏ hơn 0 bằng cách cho chúng bằng 0, cắt các phần lớn hơn 1 bằng cách cho chúng bằng 1. Sau đó lấy điểm trên đường thẳng này có tung độ bằng 0.5 làm điểm phân chia hai class, đây cũng không phải là một lựa chọn tốt. </a:t>
            </a:r>
            <a:endParaRPr lang="en-US" sz="1425" dirty="0">
              <a:latin typeface="+mj-lt"/>
            </a:endParaRPr>
          </a:p>
        </p:txBody>
      </p:sp>
      <p:sp>
        <p:nvSpPr>
          <p:cNvPr id="11" name="Rectangle 10"/>
          <p:cNvSpPr/>
          <p:nvPr/>
        </p:nvSpPr>
        <p:spPr>
          <a:xfrm>
            <a:off x="225651" y="3732650"/>
            <a:ext cx="8058150" cy="1188787"/>
          </a:xfrm>
          <a:prstGeom prst="rect">
            <a:avLst/>
          </a:prstGeom>
        </p:spPr>
        <p:txBody>
          <a:bodyPr wrap="square">
            <a:spAutoFit/>
          </a:bodyPr>
          <a:lstStyle/>
          <a:p>
            <a:r>
              <a:rPr lang="vi-VN" sz="1425" dirty="0">
                <a:latin typeface="Times New Roman" panose="02020603050405020304" pitchFamily="18" charset="0"/>
                <a:cs typeface="Times New Roman" panose="02020603050405020304" pitchFamily="18" charset="0"/>
              </a:rPr>
              <a:t>Giả sử có thêm vài bạn sinh viên tiêu biểu ôn tập đến 20 giờ và, tất nhiên, thi đỗ. Khi áp dụng mô hình linear regression như hình dưới đây và lấy mốc 0.5 để phân lớp, toàn bộ sinh viên thi trượt vẫn được dự đoán là trượt, nhưng rất nhiều sinh viên thi đỗ cũng được dự đoán là trượt (nếu ta coi điểm x màu xanh lục là ngưỡng cứng để đưa ra kết luận). Rõ ràng đây là một mô hình không tốt. Anh chàng sinh viên tiêu biểu này đã kéo theo rất nhiều bạn khác bị trượt.</a:t>
            </a:r>
            <a:endParaRPr lang="en-US" sz="1425" dirty="0">
              <a:latin typeface="Times New Roman" panose="02020603050405020304" pitchFamily="18" charset="0"/>
              <a:cs typeface="Times New Roman" panose="02020603050405020304" pitchFamily="18" charset="0"/>
            </a:endParaRPr>
          </a:p>
        </p:txBody>
      </p:sp>
      <p:sp>
        <p:nvSpPr>
          <p:cNvPr id="9" name="Title 8"/>
          <p:cNvSpPr>
            <a:spLocks noGrp="1"/>
          </p:cNvSpPr>
          <p:nvPr>
            <p:ph type="ctrTitle"/>
          </p:nvPr>
        </p:nvSpPr>
        <p:spPr/>
        <p:txBody>
          <a:bodyPr/>
          <a:lstStyle/>
          <a:p>
            <a:endParaRPr lang="en-US"/>
          </a:p>
        </p:txBody>
      </p:sp>
      <p:sp>
        <p:nvSpPr>
          <p:cNvPr id="12" name="Subtitle 11"/>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0899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01256" y="229945"/>
            <a:ext cx="6396874" cy="1678865"/>
          </a:xfrm>
          <a:prstGeom prst="rect">
            <a:avLst/>
          </a:prstGeom>
        </p:spPr>
      </p:pic>
      <p:sp>
        <p:nvSpPr>
          <p:cNvPr id="3" name="Rectangle 2"/>
          <p:cNvSpPr/>
          <p:nvPr/>
        </p:nvSpPr>
        <p:spPr>
          <a:xfrm>
            <a:off x="724910" y="2068830"/>
            <a:ext cx="7949565" cy="2400657"/>
          </a:xfrm>
          <a:prstGeom prst="rect">
            <a:avLst/>
          </a:prstGeom>
        </p:spPr>
        <p:txBody>
          <a:bodyPr wrap="square">
            <a:spAutoFit/>
          </a:bodyPr>
          <a:lstStyle/>
          <a:p>
            <a:r>
              <a:rPr lang="vi-VN" sz="1500" dirty="0">
                <a:latin typeface="Times New Roman" panose="02020603050405020304" pitchFamily="18" charset="0"/>
                <a:cs typeface="Times New Roman" panose="02020603050405020304" pitchFamily="18" charset="0"/>
              </a:rPr>
              <a:t>Đường màu đỏ (chỉ khác với activation function của PLA ở chỗ hai class là 0 và 1 thay vì -1 và 1) cũng thuộc dạng ngưỡng cứng (hard threshold). PLA không hoạt động trong bài toán này vì dữ liệu đã cho không linearly separable.</a:t>
            </a:r>
          </a:p>
          <a:p>
            <a:r>
              <a:rPr lang="vi-VN" sz="1500" dirty="0">
                <a:latin typeface="Times New Roman" panose="02020603050405020304" pitchFamily="18" charset="0"/>
                <a:cs typeface="Times New Roman" panose="02020603050405020304" pitchFamily="18" charset="0"/>
              </a:rPr>
              <a:t>Các đường màu xanh lam và xanh lục phù hợp với bài toán của chúng ta hơn.</a:t>
            </a:r>
          </a:p>
          <a:p>
            <a:r>
              <a:rPr lang="vi-VN" sz="1500" dirty="0">
                <a:latin typeface="Times New Roman" panose="02020603050405020304" pitchFamily="18" charset="0"/>
                <a:cs typeface="Times New Roman" panose="02020603050405020304" pitchFamily="18" charset="0"/>
              </a:rPr>
              <a:t>Chúng có một vài tính chất quan trọng sau:</a:t>
            </a:r>
          </a:p>
          <a:p>
            <a:pPr marL="342900" indent="-342900">
              <a:buFont typeface="Wingdings" panose="05000000000000000000" pitchFamily="2" charset="2"/>
              <a:buChar char="v"/>
            </a:pPr>
            <a:r>
              <a:rPr lang="vi-VN" sz="1500" dirty="0">
                <a:latin typeface="Times New Roman" panose="02020603050405020304" pitchFamily="18" charset="0"/>
                <a:cs typeface="Times New Roman" panose="02020603050405020304" pitchFamily="18" charset="0"/>
              </a:rPr>
              <a:t>Là hàm số liên tục nhận giá trị thực, bị chặn trong khoảng (0,1).</a:t>
            </a:r>
          </a:p>
          <a:p>
            <a:pPr marL="342900" indent="-342900">
              <a:buFont typeface="Wingdings" panose="05000000000000000000" pitchFamily="2" charset="2"/>
              <a:buChar char="v"/>
            </a:pPr>
            <a:r>
              <a:rPr lang="vi-VN" sz="1500" dirty="0">
                <a:latin typeface="Times New Roman" panose="02020603050405020304" pitchFamily="18" charset="0"/>
                <a:cs typeface="Times New Roman" panose="02020603050405020304" pitchFamily="18" charset="0"/>
              </a:rPr>
              <a:t>Nếu coi điểm có tung độ là 1/2 làm điểm phân chia thì các điểm càng xa điểm này về phía bên trái có giá trị càng gần 0. Ngược lại, các điểm càng xa điểm này về phía phải có giá trị càng gần 1. Điều này khớp với nhận xét rằng học càng nhiều thì xác suất đỗ càng cao và ngược lại.</a:t>
            </a:r>
          </a:p>
          <a:p>
            <a:pPr marL="342900" indent="-342900">
              <a:buFont typeface="Wingdings" panose="05000000000000000000" pitchFamily="2" charset="2"/>
              <a:buChar char="v"/>
            </a:pPr>
            <a:r>
              <a:rPr lang="vi-VN" sz="1500" dirty="0">
                <a:latin typeface="Times New Roman" panose="02020603050405020304" pitchFamily="18" charset="0"/>
                <a:cs typeface="Times New Roman" panose="02020603050405020304" pitchFamily="18" charset="0"/>
              </a:rPr>
              <a:t>Mượt (smooth) nên có đạo hàm mọi nơi, có thể được lợi trong việc tối ưu.</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5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1453" y="741916"/>
            <a:ext cx="4841896" cy="323165"/>
          </a:xfrm>
          <a:prstGeom prst="rect">
            <a:avLst/>
          </a:prstGeom>
        </p:spPr>
        <p:txBody>
          <a:bodyPr wrap="square">
            <a:spAutoFit/>
          </a:bodyPr>
          <a:lstStyle/>
          <a:p>
            <a:r>
              <a:rPr lang="en-US" sz="1500" dirty="0" err="1" smtClean="0">
                <a:latin typeface="Times New Roman" panose="02020603050405020304" pitchFamily="18" charset="0"/>
                <a:cs typeface="Times New Roman" panose="02020603050405020304" pitchFamily="18" charset="0"/>
              </a:rPr>
              <a:t>Trong</a:t>
            </a:r>
            <a:r>
              <a:rPr lang="en-US" sz="1500" dirty="0" smtClean="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hàm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3 </a:t>
            </a:r>
            <a:r>
              <a:rPr lang="en-US" sz="1500" dirty="0" err="1">
                <a:latin typeface="Times New Roman" panose="02020603050405020304" pitchFamily="18" charset="0"/>
                <a:cs typeface="Times New Roman" panose="02020603050405020304" pitchFamily="18" charset="0"/>
              </a:rPr>
              <a:t>tính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nói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trên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thì</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hàm</a:t>
            </a:r>
            <a:r>
              <a:rPr lang="en-US" sz="1500" dirty="0">
                <a:latin typeface="Times New Roman" panose="02020603050405020304" pitchFamily="18" charset="0"/>
                <a:cs typeface="Times New Roman" panose="02020603050405020304" pitchFamily="18" charset="0"/>
              </a:rPr>
              <a:t> sigmoid</a:t>
            </a:r>
            <a:r>
              <a:rPr lang="en-US" sz="1050" dirty="0">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2"/>
          <a:stretch>
            <a:fillRect/>
          </a:stretch>
        </p:blipFill>
        <p:spPr>
          <a:xfrm>
            <a:off x="5508612" y="734691"/>
            <a:ext cx="1586134" cy="371527"/>
          </a:xfrm>
          <a:prstGeom prst="rect">
            <a:avLst/>
          </a:prstGeom>
        </p:spPr>
      </p:pic>
      <p:sp>
        <p:nvSpPr>
          <p:cNvPr id="4" name="Rectangle 3"/>
          <p:cNvSpPr/>
          <p:nvPr/>
        </p:nvSpPr>
        <p:spPr>
          <a:xfrm>
            <a:off x="721454" y="1184348"/>
            <a:ext cx="5965723" cy="323165"/>
          </a:xfrm>
          <a:prstGeom prst="rect">
            <a:avLst/>
          </a:prstGeom>
        </p:spPr>
        <p:txBody>
          <a:bodyPr wrap="square">
            <a:spAutoFit/>
          </a:bodyPr>
          <a:lstStyle/>
          <a:p>
            <a:r>
              <a:rPr lang="vi-VN" sz="1500" dirty="0">
                <a:latin typeface="Times New Roman" panose="02020603050405020304" pitchFamily="18" charset="0"/>
                <a:cs typeface="Times New Roman" panose="02020603050405020304" pitchFamily="18" charset="0"/>
              </a:rPr>
              <a:t>được sử dụng nhiều nhất, vì nó bị chặn trong khoảng (0,1). Thêm nữa:</a:t>
            </a:r>
            <a:endParaRPr lang="en-US" sz="15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246372" y="1167479"/>
            <a:ext cx="2348251" cy="417299"/>
          </a:xfrm>
          <a:prstGeom prst="rect">
            <a:avLst/>
          </a:prstGeom>
        </p:spPr>
      </p:pic>
      <p:sp>
        <p:nvSpPr>
          <p:cNvPr id="6" name="Rectangle 5"/>
          <p:cNvSpPr/>
          <p:nvPr/>
        </p:nvSpPr>
        <p:spPr>
          <a:xfrm>
            <a:off x="721454" y="1541522"/>
            <a:ext cx="1556836" cy="323165"/>
          </a:xfrm>
          <a:prstGeom prst="rect">
            <a:avLst/>
          </a:prstGeom>
        </p:spPr>
        <p:txBody>
          <a:bodyPr wrap="none">
            <a:spAutoFit/>
          </a:bodyPr>
          <a:lstStyle/>
          <a:p>
            <a:r>
              <a:rPr lang="vi-VN" sz="1500" dirty="0">
                <a:latin typeface="+mj-lt"/>
              </a:rPr>
              <a:t>Đặc biệt hơn nữa:</a:t>
            </a:r>
            <a:endParaRPr lang="en-US" sz="1500" dirty="0">
              <a:latin typeface="+mj-lt"/>
            </a:endParaRPr>
          </a:p>
        </p:txBody>
      </p:sp>
      <p:pic>
        <p:nvPicPr>
          <p:cNvPr id="7" name="Picture 6"/>
          <p:cNvPicPr>
            <a:picLocks noChangeAspect="1"/>
          </p:cNvPicPr>
          <p:nvPr/>
        </p:nvPicPr>
        <p:blipFill>
          <a:blip r:embed="rId4"/>
          <a:stretch>
            <a:fillRect/>
          </a:stretch>
        </p:blipFill>
        <p:spPr>
          <a:xfrm>
            <a:off x="2202445" y="1522902"/>
            <a:ext cx="4043927" cy="435830"/>
          </a:xfrm>
          <a:prstGeom prst="rect">
            <a:avLst/>
          </a:prstGeom>
        </p:spPr>
      </p:pic>
      <p:sp>
        <p:nvSpPr>
          <p:cNvPr id="8" name="Rectangle 7"/>
          <p:cNvSpPr/>
          <p:nvPr/>
        </p:nvSpPr>
        <p:spPr>
          <a:xfrm>
            <a:off x="721453" y="2010973"/>
            <a:ext cx="6722315" cy="784830"/>
          </a:xfrm>
          <a:prstGeom prst="rect">
            <a:avLst/>
          </a:prstGeom>
        </p:spPr>
        <p:txBody>
          <a:bodyPr wrap="square">
            <a:spAutoFit/>
          </a:bodyPr>
          <a:lstStyle/>
          <a:p>
            <a:pPr algn="just"/>
            <a:r>
              <a:rPr lang="vi-VN" sz="1500" dirty="0">
                <a:latin typeface="Times New Roman" panose="02020603050405020304" pitchFamily="18" charset="0"/>
                <a:cs typeface="Times New Roman" panose="02020603050405020304" pitchFamily="18" charset="0"/>
              </a:rPr>
              <a:t>Công thức đạo hàm đơn giản thế này giúp hàm số này được sử dụng rộng rãi. Ở phần sau, tôi sẽ lý giải việc </a:t>
            </a:r>
            <a:r>
              <a:rPr lang="vi-VN" sz="1500" i="1" dirty="0">
                <a:latin typeface="Times New Roman" panose="02020603050405020304" pitchFamily="18" charset="0"/>
                <a:cs typeface="Times New Roman" panose="02020603050405020304" pitchFamily="18" charset="0"/>
              </a:rPr>
              <a:t>người ta đã tìm ra hàm số đặc biệt này như thế nào</a:t>
            </a:r>
            <a:r>
              <a:rPr lang="vi-VN" sz="1500" dirty="0">
                <a:latin typeface="Times New Roman" panose="02020603050405020304" pitchFamily="18" charset="0"/>
                <a:cs typeface="Times New Roman" panose="02020603050405020304" pitchFamily="18" charset="0"/>
              </a:rPr>
              <a:t>.Ngoài ra, hàm </a:t>
            </a:r>
            <a:r>
              <a:rPr lang="vi-VN" sz="1500" i="1" dirty="0">
                <a:latin typeface="Times New Roman" panose="02020603050405020304" pitchFamily="18" charset="0"/>
                <a:cs typeface="Times New Roman" panose="02020603050405020304" pitchFamily="18" charset="0"/>
              </a:rPr>
              <a:t>tanh</a:t>
            </a:r>
            <a:r>
              <a:rPr lang="vi-VN" sz="1500" dirty="0">
                <a:latin typeface="Times New Roman" panose="02020603050405020304" pitchFamily="18" charset="0"/>
                <a:cs typeface="Times New Roman" panose="02020603050405020304" pitchFamily="18" charset="0"/>
              </a:rPr>
              <a:t> cũng hay được sử dụng:</a:t>
            </a:r>
          </a:p>
        </p:txBody>
      </p:sp>
      <p:pic>
        <p:nvPicPr>
          <p:cNvPr id="9" name="Picture 8"/>
          <p:cNvPicPr>
            <a:picLocks noChangeAspect="1"/>
          </p:cNvPicPr>
          <p:nvPr/>
        </p:nvPicPr>
        <p:blipFill>
          <a:blip r:embed="rId5"/>
          <a:stretch>
            <a:fillRect/>
          </a:stretch>
        </p:blipFill>
        <p:spPr>
          <a:xfrm>
            <a:off x="3520651" y="2624910"/>
            <a:ext cx="1407515" cy="400106"/>
          </a:xfrm>
          <a:prstGeom prst="rect">
            <a:avLst/>
          </a:prstGeom>
        </p:spPr>
      </p:pic>
      <p:sp>
        <p:nvSpPr>
          <p:cNvPr id="10" name="Rectangle 9"/>
          <p:cNvSpPr/>
          <p:nvPr/>
        </p:nvSpPr>
        <p:spPr>
          <a:xfrm>
            <a:off x="721454" y="3144283"/>
            <a:ext cx="6523691" cy="415498"/>
          </a:xfrm>
          <a:prstGeom prst="rect">
            <a:avLst/>
          </a:prstGeom>
        </p:spPr>
        <p:txBody>
          <a:bodyPr wrap="square">
            <a:spAutoFit/>
          </a:bodyPr>
          <a:lstStyle/>
          <a:p>
            <a:r>
              <a:rPr lang="vi-VN" sz="1050" dirty="0"/>
              <a:t>Hàm số này nhận giá trị trong khoảng </a:t>
            </a:r>
            <a:r>
              <a:rPr lang="vi-VN" sz="1050" dirty="0">
                <a:latin typeface="MJXc-TeX-main-R"/>
              </a:rPr>
              <a:t>(−1,1)</a:t>
            </a:r>
            <a:r>
              <a:rPr lang="vi-VN" sz="1050" dirty="0"/>
              <a:t>(−1,1) nhưng có thể dễ dàng đưa nó về khoảng </a:t>
            </a:r>
            <a:r>
              <a:rPr lang="vi-VN" sz="1050" dirty="0">
                <a:latin typeface="MJXc-TeX-main-R"/>
              </a:rPr>
              <a:t>(0,1)</a:t>
            </a:r>
            <a:r>
              <a:rPr lang="vi-VN" sz="1050" dirty="0"/>
              <a:t>(0,1). Bạn đọc có thể chứng minh được:</a:t>
            </a:r>
          </a:p>
        </p:txBody>
      </p:sp>
      <p:pic>
        <p:nvPicPr>
          <p:cNvPr id="11" name="Picture 10"/>
          <p:cNvPicPr>
            <a:picLocks noChangeAspect="1"/>
          </p:cNvPicPr>
          <p:nvPr/>
        </p:nvPicPr>
        <p:blipFill>
          <a:blip r:embed="rId6"/>
          <a:stretch>
            <a:fillRect/>
          </a:stretch>
        </p:blipFill>
        <p:spPr>
          <a:xfrm>
            <a:off x="3434913" y="3629032"/>
            <a:ext cx="1653281" cy="347891"/>
          </a:xfrm>
          <a:prstGeom prst="rect">
            <a:avLst/>
          </a:prstGeom>
        </p:spPr>
      </p:pic>
      <p:sp>
        <p:nvSpPr>
          <p:cNvPr id="12" name="Title 11"/>
          <p:cNvSpPr>
            <a:spLocks noGrp="1"/>
          </p:cNvSpPr>
          <p:nvPr>
            <p:ph type="ctrTitle"/>
          </p:nvPr>
        </p:nvSpPr>
        <p:spPr>
          <a:xfrm>
            <a:off x="-109899" y="59992"/>
            <a:ext cx="6028200" cy="682387"/>
          </a:xfrm>
        </p:spPr>
        <p:txBody>
          <a:bodyPr/>
          <a:lstStyle/>
          <a:p>
            <a:r>
              <a:rPr lang="en-US" sz="3000" b="1" dirty="0" smtClean="0"/>
              <a:t>5. Sigmoid </a:t>
            </a:r>
            <a:r>
              <a:rPr lang="en-US" sz="3000" b="1" dirty="0"/>
              <a:t>function</a:t>
            </a:r>
          </a:p>
        </p:txBody>
      </p:sp>
    </p:spTree>
    <p:extLst>
      <p:ext uri="{BB962C8B-B14F-4D97-AF65-F5344CB8AC3E}">
        <p14:creationId xmlns:p14="http://schemas.microsoft.com/office/powerpoint/2010/main" val="3092175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6" name="Google Shape;1906;p15"/>
          <p:cNvSpPr txBox="1">
            <a:spLocks noGrp="1"/>
          </p:cNvSpPr>
          <p:nvPr>
            <p:ph type="subTitle" idx="1"/>
          </p:nvPr>
        </p:nvSpPr>
        <p:spPr>
          <a:xfrm>
            <a:off x="520186" y="627266"/>
            <a:ext cx="6028200" cy="795900"/>
          </a:xfrm>
          <a:prstGeom prst="rect">
            <a:avLst/>
          </a:prstGeom>
        </p:spPr>
        <p:txBody>
          <a:bodyPr spcFirstLastPara="1" wrap="square" lIns="91425" tIns="91425" rIns="91425" bIns="91425" anchor="t" anchorCtr="0">
            <a:noAutofit/>
          </a:bodyPr>
          <a:lstStyle/>
          <a:p>
            <a:pPr marL="0" lvl="0" indent="0" algn="ctr">
              <a:buNone/>
            </a:pPr>
            <a:r>
              <a:rPr lang="en-US" altLang="en-US" sz="3000" b="1" dirty="0" smtClean="0">
                <a:solidFill>
                  <a:schemeClr val="bg1"/>
                </a:solidFill>
                <a:latin typeface="Amatic SC" panose="020B0604020202020204" charset="-79"/>
                <a:cs typeface="Amatic SC" panose="020B0604020202020204" charset="-79"/>
              </a:rPr>
              <a:t>6. </a:t>
            </a:r>
            <a:r>
              <a:rPr lang="en-US" altLang="en-US" sz="3000" b="1" dirty="0" err="1" smtClean="0">
                <a:solidFill>
                  <a:schemeClr val="bg1"/>
                </a:solidFill>
                <a:latin typeface="Amatic SC" panose="020B0604020202020204" charset="-79"/>
                <a:cs typeface="Amatic SC" panose="020B0604020202020204" charset="-79"/>
              </a:rPr>
              <a:t>Mô</a:t>
            </a:r>
            <a:r>
              <a:rPr lang="en-US" altLang="en-US" sz="3000" b="1" dirty="0" smtClean="0">
                <a:solidFill>
                  <a:schemeClr val="bg1"/>
                </a:solidFill>
                <a:latin typeface="Amatic SC" panose="020B0604020202020204" charset="-79"/>
                <a:cs typeface="Amatic SC" panose="020B0604020202020204" charset="-79"/>
              </a:rPr>
              <a:t> </a:t>
            </a:r>
            <a:r>
              <a:rPr lang="en-US" altLang="en-US" sz="3000" b="1" dirty="0" err="1" smtClean="0">
                <a:solidFill>
                  <a:schemeClr val="bg1"/>
                </a:solidFill>
                <a:latin typeface="Amatic SC" panose="020B0604020202020204" charset="-79"/>
                <a:cs typeface="Amatic SC" panose="020B0604020202020204" charset="-79"/>
              </a:rPr>
              <a:t>hình</a:t>
            </a:r>
            <a:r>
              <a:rPr lang="en-US" altLang="en-US" sz="3000" b="1" dirty="0" smtClean="0">
                <a:solidFill>
                  <a:schemeClr val="bg1"/>
                </a:solidFill>
                <a:latin typeface="Amatic SC" panose="020B0604020202020204" charset="-79"/>
                <a:cs typeface="Amatic SC" panose="020B0604020202020204" charset="-79"/>
              </a:rPr>
              <a:t> Logistic Regression</a:t>
            </a:r>
            <a:endParaRPr sz="3000" b="1" dirty="0">
              <a:solidFill>
                <a:schemeClr val="bg1"/>
              </a:solidFill>
              <a:latin typeface="Amatic SC" panose="020B0604020202020204" charset="-79"/>
              <a:cs typeface="Amatic SC" panose="020B0604020202020204" charset="-79"/>
            </a:endParaRPr>
          </a:p>
        </p:txBody>
      </p:sp>
      <p:sp>
        <p:nvSpPr>
          <p:cNvPr id="1909" name="Google Shape;1909;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907" name="Google Shape;1907;p15"/>
          <p:cNvSpPr txBox="1">
            <a:spLocks noGrp="1"/>
          </p:cNvSpPr>
          <p:nvPr>
            <p:ph type="body" idx="4294967295"/>
          </p:nvPr>
        </p:nvSpPr>
        <p:spPr>
          <a:xfrm>
            <a:off x="1428108" y="1236930"/>
            <a:ext cx="5713413" cy="2909888"/>
          </a:xfrm>
          <a:prstGeom prst="rect">
            <a:avLst/>
          </a:prstGeom>
        </p:spPr>
        <p:txBody>
          <a:bodyPr spcFirstLastPara="1" wrap="square" lIns="91425" tIns="91425" rIns="91425" bIns="91425" anchor="t" anchorCtr="0">
            <a:noAutofit/>
          </a:bodyPr>
          <a:lstStyle/>
          <a:p>
            <a:pPr>
              <a:buFontTx/>
              <a:buNone/>
            </a:pPr>
            <a:r>
              <a:rPr lang="en-US" altLang="en-US" sz="2000" dirty="0" err="1">
                <a:solidFill>
                  <a:schemeClr val="tx1"/>
                </a:solidFill>
                <a:latin typeface="Times New Roman" panose="02020603050405020304" pitchFamily="18" charset="0"/>
                <a:cs typeface="Times New Roman" panose="02020603050405020304" pitchFamily="18" charset="0"/>
              </a:rPr>
              <a:t>Mô</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hình</a:t>
            </a:r>
            <a:r>
              <a:rPr lang="en-US" altLang="en-US" sz="2000" dirty="0">
                <a:solidFill>
                  <a:schemeClr val="tx1"/>
                </a:solidFill>
                <a:latin typeface="Times New Roman" panose="02020603050405020304" pitchFamily="18" charset="0"/>
                <a:cs typeface="Times New Roman" panose="02020603050405020304" pitchFamily="18" charset="0"/>
              </a:rPr>
              <a:t> "logit" </a:t>
            </a:r>
            <a:r>
              <a:rPr lang="en-US" altLang="en-US" sz="2000" dirty="0" err="1">
                <a:solidFill>
                  <a:schemeClr val="tx1"/>
                </a:solidFill>
                <a:latin typeface="Times New Roman" panose="02020603050405020304" pitchFamily="18" charset="0"/>
                <a:cs typeface="Times New Roman" panose="02020603050405020304" pitchFamily="18" charset="0"/>
              </a:rPr>
              <a:t>giải</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quyết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các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vấn</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đề</a:t>
            </a:r>
            <a:r>
              <a:rPr lang="en-US" altLang="en-US" sz="2000" dirty="0" smtClean="0">
                <a:solidFill>
                  <a:schemeClr val="tx1"/>
                </a:solidFill>
                <a:latin typeface="Times New Roman" panose="02020603050405020304" pitchFamily="18" charset="0"/>
                <a:cs typeface="Times New Roman" panose="02020603050405020304" pitchFamily="18" charset="0"/>
              </a:rPr>
              <a:t>:</a:t>
            </a:r>
          </a:p>
          <a:p>
            <a:pPr>
              <a:buFontTx/>
              <a:buNone/>
            </a:pPr>
            <a:r>
              <a:rPr lang="en-US" altLang="en-US" sz="2000" dirty="0">
                <a:solidFill>
                  <a:schemeClr val="tx1"/>
                </a:solidFill>
                <a:latin typeface="Times New Roman" panose="02020603050405020304" pitchFamily="18" charset="0"/>
                <a:cs typeface="Times New Roman" panose="02020603050405020304" pitchFamily="18" charset="0"/>
              </a:rPr>
              <a:t/>
            </a:r>
            <a:br>
              <a:rPr lang="en-US" altLang="en-US" sz="2000" dirty="0">
                <a:solidFill>
                  <a:schemeClr val="tx1"/>
                </a:solidFill>
                <a:latin typeface="Times New Roman" panose="02020603050405020304" pitchFamily="18" charset="0"/>
                <a:cs typeface="Times New Roman" panose="02020603050405020304" pitchFamily="18" charset="0"/>
              </a:rPr>
            </a:br>
            <a:r>
              <a:rPr lang="en-US" altLang="en-US" sz="2000" dirty="0">
                <a:solidFill>
                  <a:schemeClr val="tx1"/>
                </a:solidFill>
                <a:latin typeface="Times New Roman" panose="02020603050405020304" pitchFamily="18" charset="0"/>
                <a:cs typeface="Times New Roman" panose="02020603050405020304" pitchFamily="18" charset="0"/>
              </a:rPr>
              <a:t>ln[p/(1-p)] = </a:t>
            </a:r>
            <a:r>
              <a:rPr lang="en-US" alt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solidFill>
                  <a:schemeClr val="tx1"/>
                </a:solidFill>
                <a:latin typeface="Times New Roman" panose="02020603050405020304" pitchFamily="18" charset="0"/>
                <a:cs typeface="Times New Roman" panose="02020603050405020304" pitchFamily="18" charset="0"/>
              </a:rPr>
              <a:t> + </a:t>
            </a:r>
            <a:r>
              <a:rPr lang="en-US" alt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solidFill>
                  <a:schemeClr val="tx1"/>
                </a:solidFill>
                <a:latin typeface="Times New Roman" panose="02020603050405020304" pitchFamily="18" charset="0"/>
                <a:cs typeface="Times New Roman" panose="02020603050405020304" pitchFamily="18" charset="0"/>
              </a:rPr>
              <a:t>X + e</a:t>
            </a:r>
            <a:br>
              <a:rPr lang="en-US" altLang="en-US" sz="2000" dirty="0">
                <a:solidFill>
                  <a:schemeClr val="tx1"/>
                </a:solidFill>
                <a:latin typeface="Times New Roman" panose="02020603050405020304" pitchFamily="18" charset="0"/>
                <a:cs typeface="Times New Roman" panose="02020603050405020304" pitchFamily="18" charset="0"/>
              </a:rPr>
            </a:br>
            <a:endParaRPr lang="en-US" altLang="en-US" sz="2000" dirty="0">
              <a:solidFill>
                <a:schemeClr val="tx1"/>
              </a:solidFill>
              <a:latin typeface="Times New Roman" panose="02020603050405020304" pitchFamily="18" charset="0"/>
              <a:cs typeface="Times New Roman" panose="02020603050405020304" pitchFamily="18" charset="0"/>
            </a:endParaRPr>
          </a:p>
          <a:p>
            <a:pPr>
              <a:buClr>
                <a:schemeClr val="hlink"/>
              </a:buClr>
              <a:buFont typeface="Wingdings" panose="05000000000000000000" pitchFamily="2" charset="2"/>
              <a:buChar char="§"/>
            </a:pPr>
            <a:r>
              <a:rPr lang="en-US" altLang="en-US" sz="2000" dirty="0">
                <a:solidFill>
                  <a:schemeClr val="tx1"/>
                </a:solidFill>
                <a:latin typeface="Times New Roman" panose="02020603050405020304" pitchFamily="18" charset="0"/>
                <a:cs typeface="Times New Roman" panose="02020603050405020304" pitchFamily="18" charset="0"/>
              </a:rPr>
              <a:t>p </a:t>
            </a:r>
            <a:r>
              <a:rPr lang="en-US" altLang="en-US" sz="2000" dirty="0" err="1">
                <a:solidFill>
                  <a:schemeClr val="tx1"/>
                </a:solidFill>
                <a:latin typeface="Times New Roman" panose="02020603050405020304" pitchFamily="18" charset="0"/>
                <a:cs typeface="Times New Roman" panose="02020603050405020304" pitchFamily="18" charset="0"/>
              </a:rPr>
              <a:t>là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xác</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suất</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để</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sự</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kiện</a:t>
            </a:r>
            <a:r>
              <a:rPr lang="en-US" altLang="en-US" sz="2000" dirty="0">
                <a:solidFill>
                  <a:schemeClr val="tx1"/>
                </a:solidFill>
                <a:latin typeface="Times New Roman" panose="02020603050405020304" pitchFamily="18" charset="0"/>
                <a:cs typeface="Times New Roman" panose="02020603050405020304" pitchFamily="18" charset="0"/>
              </a:rPr>
              <a:t> Y </a:t>
            </a:r>
            <a:r>
              <a:rPr lang="en-US" altLang="en-US" sz="2000" dirty="0" err="1">
                <a:solidFill>
                  <a:schemeClr val="tx1"/>
                </a:solidFill>
                <a:latin typeface="Times New Roman" panose="02020603050405020304" pitchFamily="18" charset="0"/>
                <a:cs typeface="Times New Roman" panose="02020603050405020304" pitchFamily="18" charset="0"/>
              </a:rPr>
              <a:t>xảy</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ra</a:t>
            </a:r>
            <a:r>
              <a:rPr lang="en-US" altLang="en-US" sz="2000" dirty="0">
                <a:solidFill>
                  <a:schemeClr val="tx1"/>
                </a:solidFill>
                <a:latin typeface="Times New Roman" panose="02020603050405020304" pitchFamily="18" charset="0"/>
                <a:cs typeface="Times New Roman" panose="02020603050405020304" pitchFamily="18" charset="0"/>
              </a:rPr>
              <a:t>, p (Y = 1</a:t>
            </a:r>
            <a:r>
              <a:rPr lang="en-US" altLang="en-US" sz="2000" dirty="0" smtClean="0">
                <a:solidFill>
                  <a:schemeClr val="tx1"/>
                </a:solidFill>
                <a:latin typeface="Times New Roman" panose="02020603050405020304" pitchFamily="18" charset="0"/>
                <a:cs typeface="Times New Roman" panose="02020603050405020304" pitchFamily="18" charset="0"/>
              </a:rPr>
              <a:t>)</a:t>
            </a:r>
          </a:p>
          <a:p>
            <a:pPr>
              <a:buClr>
                <a:schemeClr val="hlink"/>
              </a:buClr>
              <a:buFont typeface="Wingdings" panose="05000000000000000000" pitchFamily="2" charset="2"/>
              <a:buChar char="§"/>
            </a:pPr>
            <a:r>
              <a:rPr lang="en-US" altLang="en-US" sz="2000" dirty="0" smtClean="0">
                <a:solidFill>
                  <a:schemeClr val="tx1"/>
                </a:solidFill>
                <a:latin typeface="Times New Roman" panose="02020603050405020304" pitchFamily="18" charset="0"/>
                <a:cs typeface="Times New Roman" panose="02020603050405020304" pitchFamily="18" charset="0"/>
              </a:rPr>
              <a:t>p </a:t>
            </a:r>
            <a:r>
              <a:rPr lang="en-US" altLang="en-US" sz="2000" dirty="0">
                <a:solidFill>
                  <a:schemeClr val="tx1"/>
                </a:solidFill>
                <a:latin typeface="Times New Roman" panose="02020603050405020304" pitchFamily="18" charset="0"/>
                <a:cs typeface="Times New Roman" panose="02020603050405020304" pitchFamily="18" charset="0"/>
              </a:rPr>
              <a:t>/ (1-p) </a:t>
            </a:r>
            <a:r>
              <a:rPr lang="en-US" altLang="en-US" sz="2000" dirty="0" err="1">
                <a:solidFill>
                  <a:schemeClr val="tx1"/>
                </a:solidFill>
                <a:latin typeface="Times New Roman" panose="02020603050405020304" pitchFamily="18" charset="0"/>
                <a:cs typeface="Times New Roman" panose="02020603050405020304" pitchFamily="18" charset="0"/>
              </a:rPr>
              <a:t>là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tỷ</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lệ</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chênh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smtClean="0">
                <a:solidFill>
                  <a:schemeClr val="tx1"/>
                </a:solidFill>
                <a:latin typeface="Times New Roman" panose="02020603050405020304" pitchFamily="18" charset="0"/>
                <a:cs typeface="Times New Roman" panose="02020603050405020304" pitchFamily="18" charset="0"/>
              </a:rPr>
              <a:t>lệch</a:t>
            </a:r>
            <a:r>
              <a:rPr lang="en-US" altLang="en-US" sz="2000" dirty="0" smtClean="0">
                <a:solidFill>
                  <a:schemeClr val="tx1"/>
                </a:solidFill>
                <a:latin typeface="Times New Roman" panose="02020603050405020304" pitchFamily="18" charset="0"/>
                <a:cs typeface="Times New Roman" panose="02020603050405020304" pitchFamily="18" charset="0"/>
              </a:rPr>
              <a:t>“</a:t>
            </a:r>
          </a:p>
          <a:p>
            <a:pPr>
              <a:buClr>
                <a:schemeClr val="hlink"/>
              </a:buClr>
              <a:buFont typeface="Wingdings" panose="05000000000000000000" pitchFamily="2" charset="2"/>
              <a:buChar char="§"/>
            </a:pPr>
            <a:r>
              <a:rPr lang="en-US" altLang="en-US" sz="2000" dirty="0" smtClean="0">
                <a:solidFill>
                  <a:schemeClr val="tx1"/>
                </a:solidFill>
                <a:latin typeface="Times New Roman" panose="02020603050405020304" pitchFamily="18" charset="0"/>
                <a:cs typeface="Times New Roman" panose="02020603050405020304" pitchFamily="18" charset="0"/>
              </a:rPr>
              <a:t>ln </a:t>
            </a:r>
            <a:r>
              <a:rPr lang="en-US" altLang="en-US" sz="2000" dirty="0">
                <a:solidFill>
                  <a:schemeClr val="tx1"/>
                </a:solidFill>
                <a:latin typeface="Times New Roman" panose="02020603050405020304" pitchFamily="18" charset="0"/>
                <a:cs typeface="Times New Roman" panose="02020603050405020304" pitchFamily="18" charset="0"/>
              </a:rPr>
              <a:t>[p / (1-p)] </a:t>
            </a:r>
            <a:r>
              <a:rPr lang="en-US" altLang="en-US" sz="2000" dirty="0" err="1">
                <a:solidFill>
                  <a:schemeClr val="tx1"/>
                </a:solidFill>
                <a:latin typeface="Times New Roman" panose="02020603050405020304" pitchFamily="18" charset="0"/>
                <a:cs typeface="Times New Roman" panose="02020603050405020304" pitchFamily="18" charset="0"/>
              </a:rPr>
              <a:t>là</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tỷ</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lệ</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chênh</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lệch</a:t>
            </a:r>
            <a:r>
              <a:rPr lang="en-US" altLang="en-US" sz="2000" dirty="0">
                <a:solidFill>
                  <a:schemeClr val="tx1"/>
                </a:solidFill>
                <a:latin typeface="Times New Roman" panose="02020603050405020304" pitchFamily="18" charset="0"/>
                <a:cs typeface="Times New Roman" panose="02020603050405020304" pitchFamily="18" charset="0"/>
              </a:rPr>
              <a:t> log, hay "logit"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subTitle" idx="1"/>
          </p:nvPr>
        </p:nvSpPr>
        <p:spPr>
          <a:xfrm>
            <a:off x="1249649" y="606717"/>
            <a:ext cx="6291581" cy="3276913"/>
          </a:xfrm>
          <a:prstGeom prst="rect">
            <a:avLst/>
          </a:prstGeom>
        </p:spPr>
        <p:txBody>
          <a:bodyPr spcFirstLastPara="1" wrap="square" lIns="91425" tIns="91425" rIns="91425" bIns="91425" anchor="t" anchorCtr="0">
            <a:noAutofit/>
          </a:bodyPr>
          <a:lstStyle/>
          <a:p>
            <a:pPr algn="l">
              <a:buFontTx/>
              <a:buNone/>
            </a:pPr>
            <a:r>
              <a:rPr lang="en-US" altLang="en-US" sz="3000" b="1" dirty="0">
                <a:solidFill>
                  <a:schemeClr val="tx1">
                    <a:lumMod val="50000"/>
                  </a:schemeClr>
                </a:solidFill>
                <a:latin typeface="Times New Roman" panose="02020603050405020304" pitchFamily="18" charset="0"/>
                <a:cs typeface="Times New Roman" panose="02020603050405020304" pitchFamily="18" charset="0"/>
              </a:rPr>
              <a:t>More:</a:t>
            </a:r>
            <a:endParaRPr lang="en-US" altLang="en-US" sz="3000" dirty="0">
              <a:solidFill>
                <a:schemeClr val="tx1">
                  <a:lumMod val="50000"/>
                </a:schemeClr>
              </a:solidFill>
              <a:latin typeface="Times New Roman" panose="02020603050405020304" pitchFamily="18" charset="0"/>
              <a:cs typeface="Times New Roman" panose="02020603050405020304" pitchFamily="18" charset="0"/>
            </a:endParaRPr>
          </a:p>
          <a:p>
            <a:pPr algn="l">
              <a:buClr>
                <a:schemeClr val="hlink"/>
              </a:buClr>
              <a:buFont typeface="Wingdings" panose="05000000000000000000" pitchFamily="2" charset="2"/>
              <a:buChar char="§"/>
            </a:pPr>
            <a:r>
              <a:rPr lang="vi-VN" altLang="en-US" sz="2000" dirty="0">
                <a:solidFill>
                  <a:schemeClr val="tx1">
                    <a:lumMod val="50000"/>
                  </a:schemeClr>
                </a:solidFill>
                <a:latin typeface="Times New Roman" panose="02020603050405020304" pitchFamily="18" charset="0"/>
                <a:cs typeface="Times New Roman" panose="02020603050405020304" pitchFamily="18" charset="0"/>
              </a:rPr>
              <a:t>Phân phối logistic hạn chế xác suất ước tính nằm trong khoảng từ 0 đến 1</a:t>
            </a:r>
            <a:r>
              <a:rPr lang="vi-VN" altLang="en-US" sz="2000" dirty="0" smtClean="0">
                <a:solidFill>
                  <a:schemeClr val="tx1">
                    <a:lumMod val="50000"/>
                  </a:schemeClr>
                </a:solidFill>
                <a:latin typeface="Times New Roman" panose="02020603050405020304" pitchFamily="18" charset="0"/>
                <a:cs typeface="Times New Roman" panose="02020603050405020304" pitchFamily="18" charset="0"/>
              </a:rPr>
              <a:t>.</a:t>
            </a:r>
            <a:endParaRPr lang="en-US" altLang="en-US" sz="2000" dirty="0" smtClean="0">
              <a:solidFill>
                <a:schemeClr val="tx1">
                  <a:lumMod val="50000"/>
                </a:schemeClr>
              </a:solidFill>
              <a:latin typeface="Times New Roman" panose="02020603050405020304" pitchFamily="18" charset="0"/>
              <a:cs typeface="Times New Roman" panose="02020603050405020304" pitchFamily="18" charset="0"/>
            </a:endParaRPr>
          </a:p>
          <a:p>
            <a:pPr algn="l">
              <a:buClr>
                <a:schemeClr val="hlink"/>
              </a:buClr>
              <a:buFont typeface="Wingdings" panose="05000000000000000000" pitchFamily="2" charset="2"/>
              <a:buChar char="§"/>
            </a:pPr>
            <a:r>
              <a:rPr lang="vi-VN" altLang="en-US" sz="2000" dirty="0">
                <a:solidFill>
                  <a:schemeClr val="tx1">
                    <a:lumMod val="50000"/>
                  </a:schemeClr>
                </a:solidFill>
                <a:latin typeface="Times New Roman" panose="02020603050405020304" pitchFamily="18" charset="0"/>
                <a:cs typeface="Times New Roman" panose="02020603050405020304" pitchFamily="18" charset="0"/>
              </a:rPr>
              <a:t>Xác suất ước tính là</a:t>
            </a:r>
            <a:r>
              <a:rPr lang="vi-VN" altLang="en-US" sz="2000" dirty="0" smtClean="0">
                <a:solidFill>
                  <a:schemeClr val="tx1">
                    <a:lumMod val="50000"/>
                  </a:schemeClr>
                </a:solidFill>
                <a:latin typeface="Times New Roman" panose="02020603050405020304" pitchFamily="18" charset="0"/>
                <a:cs typeface="Times New Roman" panose="02020603050405020304" pitchFamily="18" charset="0"/>
              </a:rPr>
              <a:t>:</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a:r>
            <a:br>
              <a:rPr lang="en-US" altLang="en-US" sz="2000" dirty="0">
                <a:solidFill>
                  <a:schemeClr val="tx1">
                    <a:lumMod val="50000"/>
                  </a:schemeClr>
                </a:solidFill>
                <a:latin typeface="Times New Roman" panose="02020603050405020304" pitchFamily="18" charset="0"/>
                <a:cs typeface="Times New Roman" panose="02020603050405020304" pitchFamily="18" charset="0"/>
              </a:rPr>
            </a:b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p = 1/[1 + </a:t>
            </a:r>
            <a:r>
              <a:rPr lang="en-US" altLang="en-US" sz="2000" dirty="0" err="1">
                <a:solidFill>
                  <a:schemeClr val="tx1">
                    <a:lumMod val="50000"/>
                  </a:schemeClr>
                </a:solidFill>
                <a:latin typeface="Times New Roman" panose="02020603050405020304" pitchFamily="18" charset="0"/>
                <a:cs typeface="Times New Roman" panose="02020603050405020304" pitchFamily="18" charset="0"/>
              </a:rPr>
              <a:t>exp</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a:t>
            </a:r>
            <a:r>
              <a:rPr lang="en-US" altLang="en-US" sz="2000" i="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 </a:t>
            </a:r>
            <a:r>
              <a:rPr lang="en-US" altLang="en-US" sz="2000" i="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i="1" dirty="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X)] </a:t>
            </a:r>
            <a:br>
              <a:rPr lang="en-US" altLang="en-US" sz="2000" dirty="0">
                <a:solidFill>
                  <a:schemeClr val="tx1">
                    <a:lumMod val="50000"/>
                  </a:schemeClr>
                </a:solidFill>
                <a:latin typeface="Times New Roman" panose="02020603050405020304" pitchFamily="18" charset="0"/>
                <a:cs typeface="Times New Roman" panose="02020603050405020304" pitchFamily="18" charset="0"/>
              </a:rPr>
            </a:br>
            <a:endParaRPr lang="en-US" altLang="en-US" sz="2000" dirty="0">
              <a:solidFill>
                <a:schemeClr val="tx1">
                  <a:lumMod val="50000"/>
                </a:schemeClr>
              </a:solidFill>
              <a:latin typeface="Times New Roman" panose="02020603050405020304" pitchFamily="18" charset="0"/>
              <a:cs typeface="Times New Roman" panose="02020603050405020304" pitchFamily="18" charset="0"/>
            </a:endParaRPr>
          </a:p>
          <a:p>
            <a:pPr algn="l">
              <a:buClr>
                <a:schemeClr val="hlink"/>
              </a:buClr>
              <a:buFont typeface="Wingdings" panose="05000000000000000000" pitchFamily="2" charset="2"/>
              <a:buChar char="§"/>
            </a:pPr>
            <a:r>
              <a:rPr lang="en-US" altLang="en-US" sz="2000" dirty="0" err="1">
                <a:solidFill>
                  <a:schemeClr val="tx1">
                    <a:lumMod val="50000"/>
                  </a:schemeClr>
                </a:solidFill>
                <a:latin typeface="Times New Roman" panose="02020603050405020304" pitchFamily="18" charset="0"/>
                <a:cs typeface="Times New Roman" panose="02020603050405020304" pitchFamily="18" charset="0"/>
              </a:rPr>
              <a:t>nếu</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50000"/>
                  </a:schemeClr>
                </a:solidFill>
                <a:latin typeface="Times New Roman" panose="02020603050405020304" pitchFamily="18" charset="0"/>
                <a:cs typeface="Times New Roman" panose="02020603050405020304" pitchFamily="18" charset="0"/>
              </a:rPr>
              <a:t>bạn</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err="1" smtClean="0">
                <a:solidFill>
                  <a:schemeClr val="tx1">
                    <a:lumMod val="50000"/>
                  </a:schemeClr>
                </a:solidFill>
                <a:latin typeface="Times New Roman" panose="02020603050405020304" pitchFamily="18" charset="0"/>
                <a:cs typeface="Times New Roman" panose="02020603050405020304" pitchFamily="18" charset="0"/>
              </a:rPr>
              <a:t>cho</a:t>
            </a:r>
            <a:r>
              <a:rPr lang="en-US" altLang="en-US" sz="2000" dirty="0" smtClean="0">
                <a:solidFill>
                  <a:schemeClr val="tx1">
                    <a:lumMod val="50000"/>
                  </a:schemeClr>
                </a:solidFill>
                <a:latin typeface="Times New Roman" panose="02020603050405020304" pitchFamily="18" charset="0"/>
                <a:cs typeface="Times New Roman" panose="02020603050405020304" pitchFamily="18" charset="0"/>
              </a:rPr>
              <a:t> </a:t>
            </a:r>
            <a:r>
              <a:rPr lang="en-US" altLang="en-US" sz="2000" i="1" dirty="0" smtClean="0">
                <a:solidFill>
                  <a:schemeClr val="tx1">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smtClean="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altLang="en-US" sz="2000" i="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i="1" dirty="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X =0, </a:t>
            </a:r>
            <a:r>
              <a:rPr lang="en-US" altLang="en-US" sz="2000" dirty="0" err="1" smtClean="0">
                <a:solidFill>
                  <a:schemeClr val="tx1">
                    <a:lumMod val="50000"/>
                  </a:schemeClr>
                </a:solidFill>
                <a:latin typeface="Times New Roman" panose="02020603050405020304" pitchFamily="18" charset="0"/>
                <a:cs typeface="Times New Roman" panose="02020603050405020304" pitchFamily="18" charset="0"/>
              </a:rPr>
              <a:t>thì</a:t>
            </a:r>
            <a:r>
              <a:rPr lang="en-US" altLang="en-US" sz="2000" dirty="0" smtClean="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p = .50 </a:t>
            </a:r>
          </a:p>
          <a:p>
            <a:pPr algn="l">
              <a:buClr>
                <a:schemeClr val="hlink"/>
              </a:buClr>
              <a:buFont typeface="Wingdings" panose="05000000000000000000" pitchFamily="2" charset="2"/>
              <a:buChar char="§"/>
            </a:pPr>
            <a:r>
              <a:rPr lang="en-US" altLang="en-US" sz="2000" dirty="0" err="1" smtClean="0">
                <a:solidFill>
                  <a:schemeClr val="tx1">
                    <a:lumMod val="50000"/>
                  </a:schemeClr>
                </a:solidFill>
                <a:latin typeface="Times New Roman" panose="02020603050405020304" pitchFamily="18" charset="0"/>
                <a:cs typeface="Times New Roman" panose="02020603050405020304" pitchFamily="18" charset="0"/>
              </a:rPr>
              <a:t>khi</a:t>
            </a:r>
            <a:r>
              <a:rPr lang="en-US" altLang="en-US" sz="2000" dirty="0" smtClean="0">
                <a:solidFill>
                  <a:schemeClr val="tx1">
                    <a:lumMod val="50000"/>
                  </a:schemeClr>
                </a:solidFill>
                <a:latin typeface="Times New Roman" panose="02020603050405020304" pitchFamily="18" charset="0"/>
                <a:cs typeface="Times New Roman" panose="02020603050405020304" pitchFamily="18" charset="0"/>
              </a:rPr>
              <a:t> </a:t>
            </a:r>
            <a:r>
              <a:rPr lang="en-US" altLang="en-US" sz="2000" i="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 </a:t>
            </a:r>
            <a:r>
              <a:rPr lang="en-US" altLang="en-US" sz="2000" i="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i="1" dirty="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X </a:t>
            </a:r>
            <a:r>
              <a:rPr lang="en-US" altLang="en-US" sz="2000" dirty="0" err="1">
                <a:solidFill>
                  <a:schemeClr val="tx1">
                    <a:lumMod val="50000"/>
                  </a:schemeClr>
                </a:solidFill>
                <a:latin typeface="Times New Roman" panose="02020603050405020304" pitchFamily="18" charset="0"/>
                <a:cs typeface="Times New Roman" panose="02020603050405020304" pitchFamily="18" charset="0"/>
              </a:rPr>
              <a:t>thực</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50000"/>
                  </a:schemeClr>
                </a:solidFill>
                <a:latin typeface="Times New Roman" panose="02020603050405020304" pitchFamily="18" charset="0"/>
                <a:cs typeface="Times New Roman" panose="02020603050405020304" pitchFamily="18" charset="0"/>
              </a:rPr>
              <a:t>sự</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50000"/>
                  </a:schemeClr>
                </a:solidFill>
                <a:latin typeface="Times New Roman" panose="02020603050405020304" pitchFamily="18" charset="0"/>
                <a:cs typeface="Times New Roman" panose="02020603050405020304" pitchFamily="18" charset="0"/>
              </a:rPr>
              <a:t>lớn</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p </a:t>
            </a:r>
            <a:r>
              <a:rPr lang="en-US" altLang="en-US" sz="2000" dirty="0" err="1">
                <a:solidFill>
                  <a:schemeClr val="tx1">
                    <a:lumMod val="50000"/>
                  </a:schemeClr>
                </a:solidFill>
                <a:latin typeface="Times New Roman" panose="02020603050405020304" pitchFamily="18" charset="0"/>
                <a:cs typeface="Times New Roman" panose="02020603050405020304" pitchFamily="18" charset="0"/>
              </a:rPr>
              <a:t>tiến</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50000"/>
                  </a:schemeClr>
                </a:solidFill>
                <a:latin typeface="Times New Roman" panose="02020603050405020304" pitchFamily="18" charset="0"/>
                <a:cs typeface="Times New Roman" panose="02020603050405020304" pitchFamily="18" charset="0"/>
              </a:rPr>
              <a:t>tới</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smtClean="0">
                <a:solidFill>
                  <a:schemeClr val="tx1">
                    <a:lumMod val="50000"/>
                  </a:schemeClr>
                </a:solidFill>
                <a:latin typeface="Times New Roman" panose="02020603050405020304" pitchFamily="18" charset="0"/>
                <a:cs typeface="Times New Roman" panose="02020603050405020304" pitchFamily="18" charset="0"/>
              </a:rPr>
              <a:t>1</a:t>
            </a:r>
          </a:p>
          <a:p>
            <a:pPr algn="l">
              <a:buClr>
                <a:schemeClr val="hlink"/>
              </a:buClr>
              <a:buFont typeface="Wingdings" panose="05000000000000000000" pitchFamily="2" charset="2"/>
              <a:buChar char="§"/>
            </a:pPr>
            <a:r>
              <a:rPr lang="en-US" altLang="en-US" sz="2000" dirty="0" err="1" smtClean="0">
                <a:solidFill>
                  <a:schemeClr val="tx1">
                    <a:lumMod val="50000"/>
                  </a:schemeClr>
                </a:solidFill>
                <a:latin typeface="Times New Roman" panose="02020603050405020304" pitchFamily="18" charset="0"/>
                <a:cs typeface="Times New Roman" panose="02020603050405020304" pitchFamily="18" charset="0"/>
              </a:rPr>
              <a:t>khi</a:t>
            </a:r>
            <a:r>
              <a:rPr lang="en-US" altLang="en-US" sz="2000" dirty="0" smtClean="0">
                <a:solidFill>
                  <a:schemeClr val="tx1">
                    <a:lumMod val="50000"/>
                  </a:schemeClr>
                </a:solidFill>
                <a:latin typeface="Times New Roman" panose="02020603050405020304" pitchFamily="18" charset="0"/>
                <a:cs typeface="Times New Roman" panose="02020603050405020304" pitchFamily="18" charset="0"/>
              </a:rPr>
              <a:t> </a:t>
            </a:r>
            <a:r>
              <a:rPr lang="en-US" altLang="en-US" sz="2000" i="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 </a:t>
            </a:r>
            <a:r>
              <a:rPr lang="en-US" altLang="en-US" sz="2000" i="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i="1" dirty="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X </a:t>
            </a:r>
            <a:r>
              <a:rPr lang="en-US" altLang="en-US" sz="2000" dirty="0" err="1">
                <a:solidFill>
                  <a:schemeClr val="tx1">
                    <a:lumMod val="50000"/>
                  </a:schemeClr>
                </a:solidFill>
                <a:latin typeface="Times New Roman" panose="02020603050405020304" pitchFamily="18" charset="0"/>
                <a:cs typeface="Times New Roman" panose="02020603050405020304" pitchFamily="18" charset="0"/>
              </a:rPr>
              <a:t>thực</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50000"/>
                  </a:schemeClr>
                </a:solidFill>
                <a:latin typeface="Times New Roman" panose="02020603050405020304" pitchFamily="18" charset="0"/>
                <a:cs typeface="Times New Roman" panose="02020603050405020304" pitchFamily="18" charset="0"/>
              </a:rPr>
              <a:t>sự</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50000"/>
                  </a:schemeClr>
                </a:solidFill>
                <a:latin typeface="Times New Roman" panose="02020603050405020304" pitchFamily="18" charset="0"/>
                <a:cs typeface="Times New Roman" panose="02020603050405020304" pitchFamily="18" charset="0"/>
              </a:rPr>
              <a:t>nhỏ</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p </a:t>
            </a:r>
            <a:r>
              <a:rPr lang="en-US" altLang="en-US" sz="2000" dirty="0" err="1">
                <a:solidFill>
                  <a:schemeClr val="tx1">
                    <a:lumMod val="50000"/>
                  </a:schemeClr>
                </a:solidFill>
                <a:latin typeface="Times New Roman" panose="02020603050405020304" pitchFamily="18" charset="0"/>
                <a:cs typeface="Times New Roman" panose="02020603050405020304" pitchFamily="18" charset="0"/>
              </a:rPr>
              <a:t>tiến</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altLang="en-US" sz="2000" dirty="0" err="1">
                <a:solidFill>
                  <a:schemeClr val="tx1">
                    <a:lumMod val="50000"/>
                  </a:schemeClr>
                </a:solidFill>
                <a:latin typeface="Times New Roman" panose="02020603050405020304" pitchFamily="18" charset="0"/>
                <a:cs typeface="Times New Roman" panose="02020603050405020304" pitchFamily="18" charset="0"/>
              </a:rPr>
              <a:t>tới</a:t>
            </a:r>
            <a:r>
              <a:rPr lang="en-US" altLang="en-US" sz="2000" dirty="0">
                <a:solidFill>
                  <a:schemeClr val="tx1">
                    <a:lumMod val="50000"/>
                  </a:schemeClr>
                </a:solidFill>
                <a:latin typeface="Times New Roman" panose="02020603050405020304" pitchFamily="18" charset="0"/>
                <a:cs typeface="Times New Roman" panose="02020603050405020304" pitchFamily="18" charset="0"/>
              </a:rPr>
              <a:t> 0</a:t>
            </a:r>
          </a:p>
        </p:txBody>
      </p:sp>
      <p:sp>
        <p:nvSpPr>
          <p:cNvPr id="1929" name="Google Shape;192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p:cNvGraphicFramePr>
          <p:nvPr/>
        </p:nvGraphicFramePr>
        <p:xfrm>
          <a:off x="1143000" y="0"/>
          <a:ext cx="6858000" cy="5143500"/>
        </p:xfrm>
        <a:graphic>
          <a:graphicData uri="http://schemas.openxmlformats.org/presentationml/2006/ole">
            <mc:AlternateContent xmlns:mc="http://schemas.openxmlformats.org/markup-compatibility/2006">
              <mc:Choice xmlns:v="urn:schemas-microsoft-com:vml" Requires="v">
                <p:oleObj spid="_x0000_s4107" name="Photo House" r:id="rId3" imgW="4631934" imgH="3492197" progId="Photohse.Document">
                  <p:embed/>
                </p:oleObj>
              </mc:Choice>
              <mc:Fallback>
                <p:oleObj name="Photo House" r:id="rId3" imgW="4631934" imgH="3492197" progId="Photohse.Document">
                  <p:embed/>
                  <p:pic>
                    <p:nvPicPr>
                      <p:cNvPr id="9218"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0"/>
                        <a:ext cx="6858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94917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ctrTitle"/>
          </p:nvPr>
        </p:nvSpPr>
        <p:spPr>
          <a:xfrm>
            <a:off x="1058400" y="68925"/>
            <a:ext cx="6028200" cy="1159800"/>
          </a:xfrm>
        </p:spPr>
        <p:txBody>
          <a:bodyPr/>
          <a:lstStyle/>
          <a:p>
            <a:r>
              <a:rPr lang="en-US" altLang="en-US" sz="3000" b="1" i="1" dirty="0">
                <a:solidFill>
                  <a:schemeClr val="tx1"/>
                </a:solidFill>
                <a:latin typeface="Times New Roman" panose="02020603050405020304" pitchFamily="18" charset="0"/>
                <a:cs typeface="Times New Roman" panose="02020603050405020304" pitchFamily="18" charset="0"/>
              </a:rPr>
              <a:t>Comparing LP and Logit Models</a:t>
            </a:r>
          </a:p>
        </p:txBody>
      </p:sp>
      <p:sp>
        <p:nvSpPr>
          <p:cNvPr id="62467" name="Line 3"/>
          <p:cNvSpPr>
            <a:spLocks noChangeShapeType="1"/>
          </p:cNvSpPr>
          <p:nvPr/>
        </p:nvSpPr>
        <p:spPr bwMode="auto">
          <a:xfrm>
            <a:off x="2343150" y="1600200"/>
            <a:ext cx="0" cy="320040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62468" name="Line 4"/>
          <p:cNvSpPr>
            <a:spLocks noChangeShapeType="1"/>
          </p:cNvSpPr>
          <p:nvPr/>
        </p:nvSpPr>
        <p:spPr bwMode="auto">
          <a:xfrm>
            <a:off x="1943100" y="3943350"/>
            <a:ext cx="5143500" cy="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62469" name="Line 5"/>
          <p:cNvSpPr>
            <a:spLocks noChangeShapeType="1"/>
          </p:cNvSpPr>
          <p:nvPr/>
        </p:nvSpPr>
        <p:spPr bwMode="auto">
          <a:xfrm>
            <a:off x="1885950" y="2114550"/>
            <a:ext cx="50292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62471" name="Text Box 7"/>
          <p:cNvSpPr txBox="1">
            <a:spLocks noChangeArrowheads="1"/>
          </p:cNvSpPr>
          <p:nvPr/>
        </p:nvSpPr>
        <p:spPr bwMode="auto">
          <a:xfrm>
            <a:off x="1600200" y="3775472"/>
            <a:ext cx="26642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solidFill>
                  <a:schemeClr val="tx1"/>
                </a:solidFill>
                <a:latin typeface="Benguiat Frisky" pitchFamily="66" charset="0"/>
              </a:rPr>
              <a:t>0</a:t>
            </a:r>
          </a:p>
        </p:txBody>
      </p:sp>
      <p:sp>
        <p:nvSpPr>
          <p:cNvPr id="62472" name="Text Box 8"/>
          <p:cNvSpPr txBox="1">
            <a:spLocks noChangeArrowheads="1"/>
          </p:cNvSpPr>
          <p:nvPr/>
        </p:nvSpPr>
        <p:spPr bwMode="auto">
          <a:xfrm>
            <a:off x="1600200" y="1943100"/>
            <a:ext cx="26642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solidFill>
                  <a:schemeClr val="tx1"/>
                </a:solidFill>
                <a:latin typeface="Benguiat Frisky" pitchFamily="66" charset="0"/>
              </a:rPr>
              <a:t>1</a:t>
            </a:r>
          </a:p>
        </p:txBody>
      </p:sp>
      <p:sp>
        <p:nvSpPr>
          <p:cNvPr id="62474" name="Line 10"/>
          <p:cNvSpPr>
            <a:spLocks noChangeShapeType="1"/>
          </p:cNvSpPr>
          <p:nvPr/>
        </p:nvSpPr>
        <p:spPr bwMode="auto">
          <a:xfrm flipV="1">
            <a:off x="2571750" y="1885950"/>
            <a:ext cx="4000500" cy="2400300"/>
          </a:xfrm>
          <a:prstGeom prst="line">
            <a:avLst/>
          </a:prstGeom>
          <a:noFill/>
          <a:ln w="57150">
            <a:solidFill>
              <a:srgbClr val="CCFFCC"/>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62481" name="WordArt 17"/>
          <p:cNvSpPr>
            <a:spLocks noChangeArrowheads="1" noChangeShapeType="1" noTextEdit="1"/>
          </p:cNvSpPr>
          <p:nvPr/>
        </p:nvSpPr>
        <p:spPr bwMode="auto">
          <a:xfrm>
            <a:off x="7143751" y="3714750"/>
            <a:ext cx="269081" cy="4857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2700" kern="10">
                <a:ln w="9525">
                  <a:solidFill>
                    <a:srgbClr val="000000"/>
                  </a:solidFill>
                  <a:round/>
                  <a:headEnd type="none" w="sm" len="sm"/>
                  <a:tailEnd type="none" w="sm" len="sm"/>
                </a:ln>
                <a:solidFill>
                  <a:srgbClr val="FFFFFF"/>
                </a:solidFill>
                <a:latin typeface="Arial Black" panose="020B0A04020102020204" pitchFamily="34" charset="0"/>
              </a:rPr>
              <a:t>X</a:t>
            </a:r>
          </a:p>
        </p:txBody>
      </p:sp>
      <p:sp>
        <p:nvSpPr>
          <p:cNvPr id="62482" name="WordArt 18"/>
          <p:cNvSpPr>
            <a:spLocks noChangeArrowheads="1" noChangeShapeType="1" noTextEdit="1"/>
          </p:cNvSpPr>
          <p:nvPr/>
        </p:nvSpPr>
        <p:spPr bwMode="auto">
          <a:xfrm>
            <a:off x="2000251" y="1314450"/>
            <a:ext cx="269081" cy="4857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2700" kern="10">
                <a:ln w="9525">
                  <a:solidFill>
                    <a:srgbClr val="000000"/>
                  </a:solidFill>
                  <a:round/>
                  <a:headEnd type="none" w="sm" len="sm"/>
                  <a:tailEnd type="none" w="sm" len="sm"/>
                </a:ln>
                <a:solidFill>
                  <a:srgbClr val="FFFFFF"/>
                </a:solidFill>
                <a:latin typeface="Arial Black" panose="020B0A04020102020204" pitchFamily="34" charset="0"/>
              </a:rPr>
              <a:t>Y</a:t>
            </a:r>
          </a:p>
        </p:txBody>
      </p:sp>
      <p:sp>
        <p:nvSpPr>
          <p:cNvPr id="62487" name="Text Box 23"/>
          <p:cNvSpPr txBox="1">
            <a:spLocks noChangeArrowheads="1"/>
          </p:cNvSpPr>
          <p:nvPr/>
        </p:nvSpPr>
        <p:spPr bwMode="auto">
          <a:xfrm>
            <a:off x="5829300" y="1485900"/>
            <a:ext cx="74732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a:latin typeface="Benguiat Frisky" pitchFamily="66" charset="0"/>
              </a:rPr>
              <a:t>LP Model</a:t>
            </a:r>
          </a:p>
        </p:txBody>
      </p:sp>
      <p:grpSp>
        <p:nvGrpSpPr>
          <p:cNvPr id="62490" name="Group 26"/>
          <p:cNvGrpSpPr>
            <a:grpSpLocks/>
          </p:cNvGrpSpPr>
          <p:nvPr/>
        </p:nvGrpSpPr>
        <p:grpSpPr bwMode="auto">
          <a:xfrm>
            <a:off x="2686050" y="2171700"/>
            <a:ext cx="4407695" cy="1657350"/>
            <a:chOff x="1296" y="1824"/>
            <a:chExt cx="3702" cy="1392"/>
          </a:xfrm>
        </p:grpSpPr>
        <p:grpSp>
          <p:nvGrpSpPr>
            <p:cNvPr id="62483" name="Group 19"/>
            <p:cNvGrpSpPr>
              <a:grpSpLocks/>
            </p:cNvGrpSpPr>
            <p:nvPr/>
          </p:nvGrpSpPr>
          <p:grpSpPr bwMode="auto">
            <a:xfrm>
              <a:off x="1296" y="1824"/>
              <a:ext cx="3456" cy="1392"/>
              <a:chOff x="1200" y="1872"/>
              <a:chExt cx="3352" cy="1296"/>
            </a:xfrm>
          </p:grpSpPr>
          <p:sp>
            <p:nvSpPr>
              <p:cNvPr id="62478" name="Freeform 14"/>
              <p:cNvSpPr>
                <a:spLocks/>
              </p:cNvSpPr>
              <p:nvPr/>
            </p:nvSpPr>
            <p:spPr bwMode="auto">
              <a:xfrm>
                <a:off x="2688" y="1872"/>
                <a:ext cx="1864" cy="744"/>
              </a:xfrm>
              <a:custGeom>
                <a:avLst/>
                <a:gdLst>
                  <a:gd name="T0" fmla="*/ 2536 w 2536"/>
                  <a:gd name="T1" fmla="*/ 24 h 864"/>
                  <a:gd name="T2" fmla="*/ 904 w 2536"/>
                  <a:gd name="T3" fmla="*/ 120 h 864"/>
                  <a:gd name="T4" fmla="*/ 136 w 2536"/>
                  <a:gd name="T5" fmla="*/ 744 h 864"/>
                  <a:gd name="T6" fmla="*/ 88 w 2536"/>
                  <a:gd name="T7" fmla="*/ 840 h 864"/>
                </a:gdLst>
                <a:ahLst/>
                <a:cxnLst>
                  <a:cxn ang="0">
                    <a:pos x="T0" y="T1"/>
                  </a:cxn>
                  <a:cxn ang="0">
                    <a:pos x="T2" y="T3"/>
                  </a:cxn>
                  <a:cxn ang="0">
                    <a:pos x="T4" y="T5"/>
                  </a:cxn>
                  <a:cxn ang="0">
                    <a:pos x="T6" y="T7"/>
                  </a:cxn>
                </a:cxnLst>
                <a:rect l="0" t="0" r="r" b="b"/>
                <a:pathLst>
                  <a:path w="2536" h="864">
                    <a:moveTo>
                      <a:pt x="2536" y="24"/>
                    </a:moveTo>
                    <a:cubicBezTo>
                      <a:pt x="1920" y="12"/>
                      <a:pt x="1304" y="0"/>
                      <a:pt x="904" y="120"/>
                    </a:cubicBezTo>
                    <a:cubicBezTo>
                      <a:pt x="504" y="240"/>
                      <a:pt x="272" y="624"/>
                      <a:pt x="136" y="744"/>
                    </a:cubicBezTo>
                    <a:cubicBezTo>
                      <a:pt x="0" y="864"/>
                      <a:pt x="44" y="852"/>
                      <a:pt x="88" y="840"/>
                    </a:cubicBezTo>
                  </a:path>
                </a:pathLst>
              </a:custGeom>
              <a:noFill/>
              <a:ln w="57150" cap="flat" cmpd="sng">
                <a:solidFill>
                  <a:srgbClr val="FFCCFF"/>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62479" name="Freeform 15"/>
              <p:cNvSpPr>
                <a:spLocks/>
              </p:cNvSpPr>
              <p:nvPr/>
            </p:nvSpPr>
            <p:spPr bwMode="auto">
              <a:xfrm flipH="1" flipV="1">
                <a:off x="1200" y="2592"/>
                <a:ext cx="1536" cy="576"/>
              </a:xfrm>
              <a:custGeom>
                <a:avLst/>
                <a:gdLst>
                  <a:gd name="T0" fmla="*/ 2536 w 2536"/>
                  <a:gd name="T1" fmla="*/ 24 h 864"/>
                  <a:gd name="T2" fmla="*/ 904 w 2536"/>
                  <a:gd name="T3" fmla="*/ 120 h 864"/>
                  <a:gd name="T4" fmla="*/ 136 w 2536"/>
                  <a:gd name="T5" fmla="*/ 744 h 864"/>
                  <a:gd name="T6" fmla="*/ 88 w 2536"/>
                  <a:gd name="T7" fmla="*/ 840 h 864"/>
                </a:gdLst>
                <a:ahLst/>
                <a:cxnLst>
                  <a:cxn ang="0">
                    <a:pos x="T0" y="T1"/>
                  </a:cxn>
                  <a:cxn ang="0">
                    <a:pos x="T2" y="T3"/>
                  </a:cxn>
                  <a:cxn ang="0">
                    <a:pos x="T4" y="T5"/>
                  </a:cxn>
                  <a:cxn ang="0">
                    <a:pos x="T6" y="T7"/>
                  </a:cxn>
                </a:cxnLst>
                <a:rect l="0" t="0" r="r" b="b"/>
                <a:pathLst>
                  <a:path w="2536" h="864">
                    <a:moveTo>
                      <a:pt x="2536" y="24"/>
                    </a:moveTo>
                    <a:cubicBezTo>
                      <a:pt x="1920" y="12"/>
                      <a:pt x="1304" y="0"/>
                      <a:pt x="904" y="120"/>
                    </a:cubicBezTo>
                    <a:cubicBezTo>
                      <a:pt x="504" y="240"/>
                      <a:pt x="272" y="624"/>
                      <a:pt x="136" y="744"/>
                    </a:cubicBezTo>
                    <a:cubicBezTo>
                      <a:pt x="0" y="864"/>
                      <a:pt x="44" y="852"/>
                      <a:pt x="88" y="840"/>
                    </a:cubicBezTo>
                  </a:path>
                </a:pathLst>
              </a:custGeom>
              <a:noFill/>
              <a:ln w="57150" cap="flat" cmpd="sng">
                <a:solidFill>
                  <a:srgbClr val="FFCCFF"/>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grpSp>
        <p:sp>
          <p:nvSpPr>
            <p:cNvPr id="62488" name="Text Box 24"/>
            <p:cNvSpPr txBox="1">
              <a:spLocks noChangeArrowheads="1"/>
            </p:cNvSpPr>
            <p:nvPr/>
          </p:nvSpPr>
          <p:spPr bwMode="auto">
            <a:xfrm>
              <a:off x="4224" y="1968"/>
              <a:ext cx="77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a:latin typeface="Benguiat Frisky" pitchFamily="66" charset="0"/>
                </a:rPr>
                <a:t>Logit Model</a:t>
              </a:r>
            </a:p>
          </p:txBody>
        </p:sp>
      </p:grpSp>
    </p:spTree>
    <p:extLst>
      <p:ext uri="{BB962C8B-B14F-4D97-AF65-F5344CB8AC3E}">
        <p14:creationId xmlns:p14="http://schemas.microsoft.com/office/powerpoint/2010/main" val="3939774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2490"/>
                                        </p:tgtEl>
                                        <p:attrNameLst>
                                          <p:attrName>style.visibility</p:attrName>
                                        </p:attrNameLst>
                                      </p:cBhvr>
                                      <p:to>
                                        <p:strVal val="visible"/>
                                      </p:to>
                                    </p:set>
                                    <p:animEffect transition="in" filter="box(out)">
                                      <p:cBhvr>
                                        <p:cTn id="7" dur="500"/>
                                        <p:tgtEl>
                                          <p:spTgt spid="6249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2003" y="818274"/>
            <a:ext cx="8450826" cy="4325226"/>
          </a:xfrm>
          <a:prstGeom prst="rect">
            <a:avLst/>
          </a:prstGeom>
        </p:spPr>
      </p:pic>
      <p:sp>
        <p:nvSpPr>
          <p:cNvPr id="3" name="Rectangle 2"/>
          <p:cNvSpPr/>
          <p:nvPr/>
        </p:nvSpPr>
        <p:spPr>
          <a:xfrm>
            <a:off x="1503807" y="264276"/>
            <a:ext cx="4926349" cy="553998"/>
          </a:xfrm>
          <a:prstGeom prst="rect">
            <a:avLst/>
          </a:prstGeom>
        </p:spPr>
        <p:txBody>
          <a:bodyPr wrap="none">
            <a:spAutoFit/>
          </a:bodyPr>
          <a:lstStyle/>
          <a:p>
            <a:r>
              <a:rPr lang="en-US" sz="3000" b="1" dirty="0" smtClean="0">
                <a:solidFill>
                  <a:schemeClr val="bg1"/>
                </a:solidFill>
                <a:latin typeface="Amatic SC" panose="020B0604020202020204" charset="-79"/>
                <a:cs typeface="Amatic SC" panose="020B0604020202020204" charset="-79"/>
              </a:rPr>
              <a:t>7. </a:t>
            </a:r>
            <a:r>
              <a:rPr lang="en-US" sz="3000" b="1" dirty="0" err="1">
                <a:solidFill>
                  <a:schemeClr val="bg1"/>
                </a:solidFill>
                <a:latin typeface="Amatic SC" panose="020B0604020202020204" charset="-79"/>
                <a:cs typeface="Amatic SC" panose="020B0604020202020204" charset="-79"/>
              </a:rPr>
              <a:t>Một</a:t>
            </a:r>
            <a:r>
              <a:rPr lang="en-US" sz="3000" b="1" dirty="0">
                <a:solidFill>
                  <a:schemeClr val="bg1"/>
                </a:solidFill>
                <a:latin typeface="Amatic SC" panose="020B0604020202020204" charset="-79"/>
                <a:cs typeface="Amatic SC" panose="020B0604020202020204" charset="-79"/>
              </a:rPr>
              <a:t> </a:t>
            </a:r>
            <a:r>
              <a:rPr lang="en-US" sz="3000" b="1" dirty="0" err="1">
                <a:solidFill>
                  <a:schemeClr val="bg1"/>
                </a:solidFill>
                <a:latin typeface="Amatic SC" panose="020B0604020202020204" charset="-79"/>
                <a:cs typeface="Amatic SC" panose="020B0604020202020204" charset="-79"/>
              </a:rPr>
              <a:t>vài</a:t>
            </a:r>
            <a:r>
              <a:rPr lang="en-US" sz="3000" b="1" dirty="0">
                <a:solidFill>
                  <a:schemeClr val="bg1"/>
                </a:solidFill>
                <a:latin typeface="Amatic SC" panose="020B0604020202020204" charset="-79"/>
                <a:cs typeface="Amatic SC" panose="020B0604020202020204" charset="-79"/>
              </a:rPr>
              <a:t> </a:t>
            </a:r>
            <a:r>
              <a:rPr lang="en-US" sz="3000" b="1" dirty="0" err="1">
                <a:solidFill>
                  <a:schemeClr val="bg1"/>
                </a:solidFill>
                <a:latin typeface="Amatic SC" panose="020B0604020202020204" charset="-79"/>
                <a:cs typeface="Amatic SC" panose="020B0604020202020204" charset="-79"/>
              </a:rPr>
              <a:t>tính</a:t>
            </a:r>
            <a:r>
              <a:rPr lang="en-US" sz="3000" b="1" dirty="0">
                <a:solidFill>
                  <a:schemeClr val="bg1"/>
                </a:solidFill>
                <a:latin typeface="Amatic SC" panose="020B0604020202020204" charset="-79"/>
                <a:cs typeface="Amatic SC" panose="020B0604020202020204" charset="-79"/>
              </a:rPr>
              <a:t> </a:t>
            </a:r>
            <a:r>
              <a:rPr lang="en-US" sz="3000" b="1" dirty="0" err="1">
                <a:solidFill>
                  <a:schemeClr val="bg1"/>
                </a:solidFill>
                <a:latin typeface="Amatic SC" panose="020B0604020202020204" charset="-79"/>
                <a:cs typeface="Amatic SC" panose="020B0604020202020204" charset="-79"/>
              </a:rPr>
              <a:t>chất</a:t>
            </a:r>
            <a:r>
              <a:rPr lang="en-US" sz="3000" b="1" dirty="0">
                <a:solidFill>
                  <a:schemeClr val="bg1"/>
                </a:solidFill>
                <a:latin typeface="Amatic SC" panose="020B0604020202020204" charset="-79"/>
                <a:cs typeface="Amatic SC" panose="020B0604020202020204" charset="-79"/>
              </a:rPr>
              <a:t> </a:t>
            </a:r>
            <a:r>
              <a:rPr lang="en-US" sz="3000" b="1" dirty="0" err="1">
                <a:solidFill>
                  <a:schemeClr val="bg1"/>
                </a:solidFill>
                <a:latin typeface="Amatic SC" panose="020B0604020202020204" charset="-79"/>
                <a:cs typeface="Amatic SC" panose="020B0604020202020204" charset="-79"/>
              </a:rPr>
              <a:t>của</a:t>
            </a:r>
            <a:r>
              <a:rPr lang="en-US" sz="3000" b="1" dirty="0">
                <a:solidFill>
                  <a:schemeClr val="bg1"/>
                </a:solidFill>
                <a:latin typeface="Amatic SC" panose="020B0604020202020204" charset="-79"/>
                <a:cs typeface="Amatic SC" panose="020B0604020202020204" charset="-79"/>
              </a:rPr>
              <a:t> Logistic Regression</a:t>
            </a:r>
          </a:p>
        </p:txBody>
      </p:sp>
    </p:spTree>
    <p:extLst>
      <p:ext uri="{BB962C8B-B14F-4D97-AF65-F5344CB8AC3E}">
        <p14:creationId xmlns:p14="http://schemas.microsoft.com/office/powerpoint/2010/main" val="1465263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831" y="321600"/>
            <a:ext cx="6028200" cy="807324"/>
          </a:xfrm>
        </p:spPr>
        <p:txBody>
          <a:bodyPr/>
          <a:lstStyle/>
          <a:p>
            <a:r>
              <a:rPr lang="en-US" sz="3500" b="1" dirty="0" err="1" smtClean="0"/>
              <a:t>I.Giới</a:t>
            </a:r>
            <a:r>
              <a:rPr lang="en-US" sz="3500" b="1" dirty="0" smtClean="0"/>
              <a:t> </a:t>
            </a:r>
            <a:r>
              <a:rPr lang="en-US" sz="3500" b="1" dirty="0" err="1" smtClean="0"/>
              <a:t>thiệu</a:t>
            </a:r>
            <a:r>
              <a:rPr lang="en-US" sz="3500" b="1" dirty="0" smtClean="0"/>
              <a:t> </a:t>
            </a:r>
            <a:r>
              <a:rPr lang="en-US" sz="3500" b="1" dirty="0" err="1" smtClean="0"/>
              <a:t>về</a:t>
            </a:r>
            <a:r>
              <a:rPr lang="en-US" sz="3500" b="1" dirty="0" smtClean="0"/>
              <a:t> </a:t>
            </a:r>
            <a:r>
              <a:rPr lang="en-US" sz="3500" b="1" dirty="0" err="1" smtClean="0"/>
              <a:t>hồi</a:t>
            </a:r>
            <a:r>
              <a:rPr lang="en-US" sz="3500" b="1" dirty="0" smtClean="0"/>
              <a:t> </a:t>
            </a:r>
            <a:r>
              <a:rPr lang="en-US" sz="3500" b="1" dirty="0" err="1" smtClean="0"/>
              <a:t>quy</a:t>
            </a:r>
            <a:r>
              <a:rPr lang="en-US" sz="3500" b="1" dirty="0" smtClean="0"/>
              <a:t> logistic</a:t>
            </a:r>
            <a:endParaRPr lang="en-US" sz="3500" b="1" dirty="0"/>
          </a:p>
        </p:txBody>
      </p:sp>
      <p:sp>
        <p:nvSpPr>
          <p:cNvPr id="3" name="Subtitle 2"/>
          <p:cNvSpPr>
            <a:spLocks noGrp="1"/>
          </p:cNvSpPr>
          <p:nvPr>
            <p:ph type="subTitle" idx="1"/>
          </p:nvPr>
        </p:nvSpPr>
        <p:spPr>
          <a:xfrm>
            <a:off x="369870" y="1007409"/>
            <a:ext cx="7500134" cy="3554317"/>
          </a:xfrm>
        </p:spPr>
        <p:txBody>
          <a:bodyPr/>
          <a:lstStyle/>
          <a:p>
            <a:pPr algn="l"/>
            <a:r>
              <a:rPr lang="en-US" sz="2000" dirty="0" smtClean="0">
                <a:solidFill>
                  <a:schemeClr val="tx1">
                    <a:lumMod val="50000"/>
                  </a:schemeClr>
                </a:solidFill>
                <a:latin typeface="+mj-lt"/>
              </a:rPr>
              <a:t>	</a:t>
            </a:r>
            <a:r>
              <a:rPr lang="vi-VN" sz="2000" dirty="0" smtClean="0">
                <a:solidFill>
                  <a:schemeClr val="tx1">
                    <a:lumMod val="50000"/>
                  </a:schemeClr>
                </a:solidFill>
                <a:latin typeface="+mj-lt"/>
              </a:rPr>
              <a:t>Hồi </a:t>
            </a:r>
            <a:r>
              <a:rPr lang="vi-VN" sz="2000" dirty="0">
                <a:solidFill>
                  <a:schemeClr val="tx1">
                    <a:lumMod val="50000"/>
                  </a:schemeClr>
                </a:solidFill>
                <a:latin typeface="+mj-lt"/>
              </a:rPr>
              <a:t>quy logistic là một thuật toán phân loại học có giám sát được sử dụng để dự đoán xác suất của một biến mục tiêu. Bản chất của biến đích hoặc biến phụ thuộc là phân đôi, có nghĩa là chỉ có thể có hai lớp.</a:t>
            </a:r>
          </a:p>
          <a:p>
            <a:pPr algn="l"/>
            <a:r>
              <a:rPr lang="en-US" sz="2000" dirty="0" smtClean="0">
                <a:solidFill>
                  <a:schemeClr val="tx1">
                    <a:lumMod val="50000"/>
                  </a:schemeClr>
                </a:solidFill>
                <a:latin typeface="+mj-lt"/>
              </a:rPr>
              <a:t>	</a:t>
            </a:r>
            <a:r>
              <a:rPr lang="vi-VN" sz="2000" dirty="0" smtClean="0">
                <a:solidFill>
                  <a:schemeClr val="tx1">
                    <a:lumMod val="50000"/>
                  </a:schemeClr>
                </a:solidFill>
                <a:latin typeface="+mj-lt"/>
              </a:rPr>
              <a:t>Nói </a:t>
            </a:r>
            <a:r>
              <a:rPr lang="vi-VN" sz="2000" dirty="0">
                <a:solidFill>
                  <a:schemeClr val="tx1">
                    <a:lumMod val="50000"/>
                  </a:schemeClr>
                </a:solidFill>
                <a:latin typeface="+mj-lt"/>
              </a:rPr>
              <a:t>một cách đơn giản, biến phụ thuộc có bản chất là nhị phân có dữ liệu được mã hóa là 1 (viết tắt của thành công / có) hoặc 0 (viết tắt của thất bại / không).</a:t>
            </a:r>
          </a:p>
          <a:p>
            <a:pPr algn="l"/>
            <a:r>
              <a:rPr lang="en-US" sz="2000" dirty="0" smtClean="0">
                <a:solidFill>
                  <a:schemeClr val="tx1">
                    <a:lumMod val="50000"/>
                  </a:schemeClr>
                </a:solidFill>
                <a:latin typeface="+mj-lt"/>
              </a:rPr>
              <a:t>	</a:t>
            </a:r>
            <a:r>
              <a:rPr lang="vi-VN" sz="2000" dirty="0" smtClean="0">
                <a:solidFill>
                  <a:schemeClr val="tx1">
                    <a:lumMod val="50000"/>
                  </a:schemeClr>
                </a:solidFill>
                <a:latin typeface="+mj-lt"/>
              </a:rPr>
              <a:t>Về </a:t>
            </a:r>
            <a:r>
              <a:rPr lang="vi-VN" sz="2000" dirty="0">
                <a:solidFill>
                  <a:schemeClr val="tx1">
                    <a:lumMod val="50000"/>
                  </a:schemeClr>
                </a:solidFill>
                <a:latin typeface="+mj-lt"/>
              </a:rPr>
              <a:t>mặt toán học, mô hình hồi quy logistic dự đoán P (Y = 1) là một hàm của X. Đây là một trong những thuật toán ML đơn giản nhất có thể được sử dụng cho các vấn đề phân loại khác nhau như phát hiện thư rác, dự đoán bệnh tiểu đường, phát hiện ung thư, v.v.</a:t>
            </a:r>
          </a:p>
          <a:p>
            <a:pPr algn="l"/>
            <a:r>
              <a:rPr lang="vi-VN" sz="2000" dirty="0">
                <a:solidFill>
                  <a:schemeClr val="tx1">
                    <a:lumMod val="50000"/>
                  </a:schemeClr>
                </a:solidFill>
                <a:latin typeface="+mj-lt"/>
              </a:rPr>
              <a:t/>
            </a:r>
            <a:br>
              <a:rPr lang="vi-VN" sz="2000" dirty="0">
                <a:solidFill>
                  <a:schemeClr val="tx1">
                    <a:lumMod val="50000"/>
                  </a:schemeClr>
                </a:solidFill>
                <a:latin typeface="+mj-lt"/>
              </a:rPr>
            </a:br>
            <a:endParaRPr lang="en-US" sz="2000" dirty="0">
              <a:solidFill>
                <a:schemeClr val="tx1">
                  <a:lumMod val="50000"/>
                </a:schemeClr>
              </a:solidFill>
              <a:latin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582367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657350" y="171450"/>
            <a:ext cx="5829300" cy="857250"/>
          </a:xfrm>
          <a:noFill/>
          <a:ln/>
        </p:spPr>
        <p:txBody>
          <a:bodyPr/>
          <a:lstStyle/>
          <a:p>
            <a:r>
              <a:rPr lang="en-US" altLang="en-US" sz="3000" dirty="0" smtClean="0">
                <a:latin typeface="Amatic SC" panose="020B0604020202020204" charset="-79"/>
                <a:cs typeface="Amatic SC" panose="020B0604020202020204" charset="-79"/>
              </a:rPr>
              <a:t>Maximum </a:t>
            </a:r>
            <a:r>
              <a:rPr lang="en-US" altLang="en-US" sz="3000" dirty="0">
                <a:latin typeface="Amatic SC" panose="020B0604020202020204" charset="-79"/>
                <a:cs typeface="Amatic SC" panose="020B0604020202020204" charset="-79"/>
              </a:rPr>
              <a:t>Likelihood Estimation (MLE)</a:t>
            </a:r>
          </a:p>
        </p:txBody>
      </p:sp>
      <p:sp>
        <p:nvSpPr>
          <p:cNvPr id="36867" name="Rectangle 3"/>
          <p:cNvSpPr>
            <a:spLocks noGrp="1" noChangeArrowheads="1"/>
          </p:cNvSpPr>
          <p:nvPr>
            <p:ph type="body" idx="1"/>
          </p:nvPr>
        </p:nvSpPr>
        <p:spPr>
          <a:xfrm>
            <a:off x="1657350" y="1200150"/>
            <a:ext cx="5829300" cy="3829050"/>
          </a:xfrm>
          <a:noFill/>
          <a:ln/>
        </p:spPr>
        <p:txBody>
          <a:bodyPr/>
          <a:lstStyle/>
          <a:p>
            <a:pPr>
              <a:buClr>
                <a:schemeClr val="hlink"/>
              </a:buClr>
              <a:buFont typeface="Wingdings" panose="05000000000000000000" pitchFamily="2" charset="2"/>
              <a:buChar char="§"/>
            </a:pPr>
            <a:r>
              <a:rPr lang="vi-VN" altLang="en-US" sz="2000" dirty="0">
                <a:latin typeface="Times New Roman" panose="02020603050405020304" pitchFamily="18" charset="0"/>
                <a:cs typeface="Times New Roman" panose="02020603050405020304" pitchFamily="18" charset="0"/>
              </a:rPr>
              <a:t>MLE là một phương pháp thống kê để ước tính các hệ số của một mô hình</a:t>
            </a:r>
            <a:r>
              <a:rPr lang="vi-VN" altLang="en-US" sz="2000" dirty="0" smtClean="0">
                <a:latin typeface="Times New Roman" panose="02020603050405020304" pitchFamily="18" charset="0"/>
                <a:cs typeface="Times New Roman" panose="02020603050405020304" pitchFamily="18" charset="0"/>
              </a:rPr>
              <a:t>.</a:t>
            </a:r>
            <a:endParaRPr lang="en-US" altLang="en-US" sz="2000" dirty="0" smtClean="0">
              <a:latin typeface="Times New Roman" panose="02020603050405020304" pitchFamily="18" charset="0"/>
              <a:cs typeface="Times New Roman" panose="02020603050405020304" pitchFamily="18" charset="0"/>
            </a:endParaRPr>
          </a:p>
          <a:p>
            <a:pPr>
              <a:buClr>
                <a:schemeClr val="hlink"/>
              </a:buClr>
              <a:buFont typeface="Wingdings" panose="05000000000000000000" pitchFamily="2" charset="2"/>
              <a:buChar char="§"/>
            </a:pPr>
            <a:r>
              <a:rPr lang="en-US" altLang="en-US" sz="2000" dirty="0" err="1">
                <a:latin typeface="Times New Roman" panose="02020603050405020304" pitchFamily="18" charset="0"/>
                <a:cs typeface="Times New Roman" panose="02020603050405020304" pitchFamily="18" charset="0"/>
              </a:rPr>
              <a:t>Hàm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khả</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năng</a:t>
            </a:r>
            <a:r>
              <a:rPr lang="en-US" altLang="en-US" sz="2000" dirty="0">
                <a:latin typeface="Times New Roman" panose="02020603050405020304" pitchFamily="18" charset="0"/>
                <a:cs typeface="Times New Roman" panose="02020603050405020304" pitchFamily="18" charset="0"/>
              </a:rPr>
              <a:t> (L) </a:t>
            </a:r>
            <a:r>
              <a:rPr lang="en-US" altLang="en-US" sz="2000" dirty="0" err="1">
                <a:latin typeface="Times New Roman" panose="02020603050405020304" pitchFamily="18" charset="0"/>
                <a:cs typeface="Times New Roman" panose="02020603050405020304" pitchFamily="18" charset="0"/>
              </a:rPr>
              <a:t>đo</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suất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quan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sát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tập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hợp</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giá</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trị</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biến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phụ</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thuộc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cụ</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thể</a:t>
            </a:r>
            <a:r>
              <a:rPr lang="en-US" altLang="en-US" sz="2000" dirty="0">
                <a:latin typeface="Times New Roman" panose="02020603050405020304" pitchFamily="18" charset="0"/>
                <a:cs typeface="Times New Roman" panose="02020603050405020304" pitchFamily="18" charset="0"/>
              </a:rPr>
              <a:t> (p</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p</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 </a:t>
            </a:r>
            <a:r>
              <a:rPr lang="en-US" altLang="en-US" sz="2000" dirty="0" err="1">
                <a:latin typeface="Times New Roman" panose="02020603050405020304" pitchFamily="18" charset="0"/>
                <a:cs typeface="Times New Roman" panose="02020603050405020304" pitchFamily="18" charset="0"/>
              </a:rPr>
              <a:t>p</a:t>
            </a:r>
            <a:r>
              <a:rPr lang="en-US" altLang="en-US" sz="2000" baseline="-25000" dirty="0" err="1">
                <a:latin typeface="Times New Roman" panose="02020603050405020304" pitchFamily="18" charset="0"/>
                <a:cs typeface="Times New Roman" panose="02020603050405020304" pitchFamily="18" charset="0"/>
              </a:rPr>
              <a:t>n</a:t>
            </a:r>
            <a:r>
              <a:rPr lang="en-US" altLang="en-US" sz="2000" dirty="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xảy</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ra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trong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mẫu</a:t>
            </a:r>
            <a:r>
              <a:rPr lang="en-US" altLang="en-US" sz="2000" dirty="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marL="76200" indent="0">
              <a:buClr>
                <a:schemeClr val="hlink"/>
              </a:buClr>
              <a:buNone/>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L </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Prob</a:t>
            </a:r>
            <a:r>
              <a:rPr lang="en-US" altLang="en-US" sz="2000" dirty="0">
                <a:latin typeface="Times New Roman" panose="02020603050405020304" pitchFamily="18" charset="0"/>
                <a:cs typeface="Times New Roman" panose="02020603050405020304" pitchFamily="18" charset="0"/>
              </a:rPr>
              <a:t> (p</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p</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 * </a:t>
            </a:r>
            <a:r>
              <a:rPr lang="en-US" altLang="en-US" sz="2000" dirty="0" err="1">
                <a:latin typeface="Times New Roman" panose="02020603050405020304" pitchFamily="18" charset="0"/>
                <a:cs typeface="Times New Roman" panose="02020603050405020304" pitchFamily="18" charset="0"/>
              </a:rPr>
              <a:t>p</a:t>
            </a:r>
            <a:r>
              <a:rPr lang="en-US" altLang="en-US" sz="2000" baseline="-25000" dirty="0" err="1">
                <a:latin typeface="Times New Roman" panose="02020603050405020304" pitchFamily="18" charset="0"/>
                <a:cs typeface="Times New Roman" panose="02020603050405020304" pitchFamily="18" charset="0"/>
              </a:rPr>
              <a:t>n</a:t>
            </a:r>
            <a:r>
              <a:rPr lang="en-US" altLang="en-US" sz="2000" dirty="0">
                <a:latin typeface="Times New Roman" panose="02020603050405020304" pitchFamily="18" charset="0"/>
                <a:cs typeface="Times New Roman" panose="02020603050405020304" pitchFamily="18" charset="0"/>
              </a:rPr>
              <a:t>)</a:t>
            </a:r>
          </a:p>
          <a:p>
            <a:pPr>
              <a:buClr>
                <a:schemeClr val="hlink"/>
              </a:buClr>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L </a:t>
            </a:r>
            <a:r>
              <a:rPr lang="en-US" altLang="en-US" sz="2000" dirty="0" err="1">
                <a:latin typeface="Times New Roman" panose="02020603050405020304" pitchFamily="18" charset="0"/>
                <a:cs typeface="Times New Roman" panose="02020603050405020304" pitchFamily="18" charset="0"/>
              </a:rPr>
              <a:t>càng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cao</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thì</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xác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suất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quan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sát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ps</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trong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mẫu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càng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cao</a:t>
            </a:r>
            <a:r>
              <a:rPr lang="en-US" alt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71049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1771650" y="342900"/>
            <a:ext cx="5829300" cy="4457700"/>
          </a:xfrm>
          <a:noFill/>
          <a:ln/>
        </p:spPr>
        <p:txBody>
          <a:bodyPr/>
          <a:lstStyle/>
          <a:p>
            <a:pPr>
              <a:buClr>
                <a:schemeClr val="hlink"/>
              </a:buClr>
              <a:buFont typeface="Wingdings" panose="05000000000000000000" pitchFamily="2" charset="2"/>
              <a:buChar char="§"/>
            </a:pPr>
            <a:r>
              <a:rPr lang="en-US" altLang="en-US" sz="2000" dirty="0" smtClean="0">
                <a:latin typeface="Times New Roman" panose="02020603050405020304" pitchFamily="18" charset="0"/>
                <a:cs typeface="Times New Roman" panose="02020603050405020304" pitchFamily="18" charset="0"/>
              </a:rPr>
              <a:t>MLE </a:t>
            </a:r>
            <a:r>
              <a:rPr lang="en-US" altLang="en-US" sz="2000" dirty="0" err="1">
                <a:latin typeface="Times New Roman" panose="02020603050405020304" pitchFamily="18" charset="0"/>
                <a:cs typeface="Times New Roman" panose="02020603050405020304" pitchFamily="18" charset="0"/>
              </a:rPr>
              <a:t>liên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quan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đến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việc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tìm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hệ</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làm</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cho</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nhật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ký</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của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hàm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khả</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năng</a:t>
            </a:r>
            <a:r>
              <a:rPr lang="en-US" altLang="en-US" sz="2000" dirty="0">
                <a:latin typeface="Times New Roman" panose="02020603050405020304" pitchFamily="18" charset="0"/>
                <a:cs typeface="Times New Roman" panose="02020603050405020304" pitchFamily="18" charset="0"/>
              </a:rPr>
              <a:t> (LL &lt;0) </a:t>
            </a:r>
            <a:r>
              <a:rPr lang="en-US" altLang="en-US" sz="2000" dirty="0" err="1">
                <a:latin typeface="Times New Roman" panose="02020603050405020304" pitchFamily="18" charset="0"/>
                <a:cs typeface="Times New Roman" panose="02020603050405020304" pitchFamily="18" charset="0"/>
              </a:rPr>
              <a:t>càng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lớn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càng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tốt</a:t>
            </a:r>
            <a:endParaRPr lang="en-US" altLang="en-US" sz="2000" dirty="0">
              <a:latin typeface="Times New Roman" panose="02020603050405020304" pitchFamily="18" charset="0"/>
              <a:cs typeface="Times New Roman" panose="02020603050405020304" pitchFamily="18" charset="0"/>
            </a:endParaRPr>
          </a:p>
          <a:p>
            <a:pPr>
              <a:buClr>
                <a:schemeClr val="hlink"/>
              </a:buClr>
              <a:buFont typeface="Wingdings" panose="05000000000000000000" pitchFamily="2" charset="2"/>
              <a:buChar char="§"/>
            </a:pPr>
            <a:r>
              <a:rPr lang="en-US" altLang="en-US" sz="2000" dirty="0" err="1">
                <a:latin typeface="Times New Roman" panose="02020603050405020304" pitchFamily="18" charset="0"/>
                <a:cs typeface="Times New Roman" panose="02020603050405020304" pitchFamily="18" charset="0"/>
              </a:rPr>
              <a:t>Hoặc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tìm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các</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hệ</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số</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làm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cho</a:t>
            </a:r>
            <a:r>
              <a:rPr lang="en-US" altLang="en-US" sz="2000" dirty="0">
                <a:latin typeface="Times New Roman" panose="02020603050405020304" pitchFamily="18" charset="0"/>
                <a:cs typeface="Times New Roman" panose="02020603050405020304" pitchFamily="18" charset="0"/>
              </a:rPr>
              <a:t> -2 </a:t>
            </a:r>
            <a:r>
              <a:rPr lang="en-US" altLang="en-US" sz="2000" dirty="0" err="1">
                <a:latin typeface="Times New Roman" panose="02020603050405020304" pitchFamily="18" charset="0"/>
                <a:cs typeface="Times New Roman" panose="02020603050405020304" pitchFamily="18" charset="0"/>
              </a:rPr>
              <a:t>lần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nhật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ký</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của</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hàm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khả</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năng</a:t>
            </a:r>
            <a:r>
              <a:rPr lang="en-US" altLang="en-US" sz="2000" dirty="0">
                <a:latin typeface="Times New Roman" panose="02020603050405020304" pitchFamily="18" charset="0"/>
                <a:cs typeface="Times New Roman" panose="02020603050405020304" pitchFamily="18" charset="0"/>
              </a:rPr>
              <a:t> (-2LL) </a:t>
            </a:r>
            <a:r>
              <a:rPr lang="en-US" altLang="en-US" sz="2000" dirty="0" err="1">
                <a:latin typeface="Times New Roman" panose="02020603050405020304" pitchFamily="18" charset="0"/>
                <a:cs typeface="Times New Roman" panose="02020603050405020304" pitchFamily="18" charset="0"/>
              </a:rPr>
              <a:t>càng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nhỏ</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càng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tốt</a:t>
            </a:r>
            <a:r>
              <a:rPr lang="en-US" altLang="en-US" sz="2000" dirty="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a:buClr>
                <a:schemeClr val="hlink"/>
              </a:buClr>
              <a:buFont typeface="Wingdings" panose="05000000000000000000" pitchFamily="2" charset="2"/>
              <a:buChar char="§"/>
            </a:pPr>
            <a:r>
              <a:rPr lang="vi-VN" altLang="en-US" sz="2000" dirty="0">
                <a:latin typeface="Times New Roman" panose="02020603050405020304" pitchFamily="18" charset="0"/>
                <a:cs typeface="Times New Roman" panose="02020603050405020304" pitchFamily="18" charset="0"/>
              </a:rPr>
              <a:t>Các ước tính khả năng xảy ra tối đa giải quyết điều kiện sau: </a:t>
            </a:r>
            <a:endParaRPr lang="en-US" altLang="en-US" sz="2000" dirty="0" smtClean="0">
              <a:latin typeface="Times New Roman" panose="02020603050405020304" pitchFamily="18" charset="0"/>
              <a:cs typeface="Times New Roman" panose="02020603050405020304" pitchFamily="18" charset="0"/>
            </a:endParaRPr>
          </a:p>
          <a:p>
            <a:pPr marL="76200" indent="0">
              <a:buClr>
                <a:schemeClr val="hlink"/>
              </a:buClr>
              <a:buNone/>
            </a:pPr>
            <a:r>
              <a:rPr lang="en-US" altLang="en-US" sz="2000" dirty="0">
                <a:latin typeface="Times New Roman" panose="02020603050405020304" pitchFamily="18" charset="0"/>
                <a:cs typeface="Times New Roman" panose="02020603050405020304" pitchFamily="18" charset="0"/>
              </a:rPr>
              <a:t>	{Y - p(Y=1)}X</a:t>
            </a:r>
            <a:r>
              <a:rPr lang="en-US" altLang="en-US" sz="2000" baseline="-25000" dirty="0">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 0</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r>
            <a:br>
              <a:rPr lang="en-US" altLang="en-US" sz="2000" dirty="0">
                <a:latin typeface="Times New Roman" panose="02020603050405020304" pitchFamily="18" charset="0"/>
                <a:cs typeface="Times New Roman" panose="02020603050405020304" pitchFamily="18" charset="0"/>
              </a:rPr>
            </a:br>
            <a:r>
              <a:rPr lang="vi-VN" altLang="en-US" sz="2000" dirty="0">
                <a:latin typeface="Times New Roman" panose="02020603050405020304" pitchFamily="18" charset="0"/>
                <a:cs typeface="Times New Roman" panose="02020603050405020304" pitchFamily="18" charset="0"/>
              </a:rPr>
              <a:t>được tính tổng trên tất cả các quan sát, i = 1,…, n</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40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43050" y="0"/>
            <a:ext cx="5829300" cy="857250"/>
          </a:xfrm>
          <a:noFill/>
          <a:ln/>
        </p:spPr>
        <p:txBody>
          <a:bodyPr/>
          <a:lstStyle/>
          <a:p>
            <a:r>
              <a:rPr lang="en-US" altLang="en-US" sz="3000" b="1" dirty="0" err="1" smtClean="0">
                <a:latin typeface="Amatic SC" panose="020B0604020202020204" charset="-79"/>
                <a:cs typeface="Amatic SC" panose="020B0604020202020204" charset="-79"/>
              </a:rPr>
              <a:t>Hệ</a:t>
            </a:r>
            <a:r>
              <a:rPr lang="en-US" altLang="en-US" sz="3000" b="1" dirty="0" smtClean="0">
                <a:latin typeface="Amatic SC" panose="020B0604020202020204" charset="-79"/>
                <a:cs typeface="Amatic SC" panose="020B0604020202020204" charset="-79"/>
              </a:rPr>
              <a:t> </a:t>
            </a:r>
            <a:r>
              <a:rPr lang="en-US" altLang="en-US" sz="3000" b="1" dirty="0" err="1" smtClean="0">
                <a:latin typeface="Amatic SC" panose="020B0604020202020204" charset="-79"/>
                <a:cs typeface="Amatic SC" panose="020B0604020202020204" charset="-79"/>
              </a:rPr>
              <a:t>số</a:t>
            </a:r>
            <a:r>
              <a:rPr lang="en-US" altLang="en-US" sz="3000" b="1" dirty="0" smtClean="0">
                <a:latin typeface="Amatic SC" panose="020B0604020202020204" charset="-79"/>
                <a:cs typeface="Amatic SC" panose="020B0604020202020204" charset="-79"/>
              </a:rPr>
              <a:t> </a:t>
            </a:r>
            <a:r>
              <a:rPr lang="en-US" altLang="en-US" sz="3000" b="1" dirty="0" err="1" smtClean="0">
                <a:latin typeface="Amatic SC" panose="020B0604020202020204" charset="-79"/>
                <a:cs typeface="Amatic SC" panose="020B0604020202020204" charset="-79"/>
              </a:rPr>
              <a:t>diễn</a:t>
            </a:r>
            <a:r>
              <a:rPr lang="en-US" altLang="en-US" sz="3000" b="1" dirty="0" smtClean="0">
                <a:latin typeface="Amatic SC" panose="020B0604020202020204" charset="-79"/>
                <a:cs typeface="Amatic SC" panose="020B0604020202020204" charset="-79"/>
              </a:rPr>
              <a:t> </a:t>
            </a:r>
            <a:r>
              <a:rPr lang="en-US" altLang="en-US" sz="3000" b="1" dirty="0" err="1" smtClean="0">
                <a:latin typeface="Amatic SC" panose="020B0604020202020204" charset="-79"/>
                <a:cs typeface="Amatic SC" panose="020B0604020202020204" charset="-79"/>
              </a:rPr>
              <a:t>giải</a:t>
            </a:r>
            <a:r>
              <a:rPr lang="en-US" altLang="en-US" sz="3000" b="1" dirty="0" smtClean="0">
                <a:latin typeface="Amatic SC" panose="020B0604020202020204" charset="-79"/>
                <a:cs typeface="Amatic SC" panose="020B0604020202020204" charset="-79"/>
              </a:rPr>
              <a:t> (Interpreting Coefficients)</a:t>
            </a:r>
            <a:endParaRPr lang="en-US" altLang="en-US" sz="3000" b="1" dirty="0">
              <a:latin typeface="Amatic SC" panose="020B0604020202020204" charset="-79"/>
              <a:cs typeface="Amatic SC" panose="020B0604020202020204" charset="-79"/>
            </a:endParaRPr>
          </a:p>
        </p:txBody>
      </p:sp>
      <p:sp>
        <p:nvSpPr>
          <p:cNvPr id="10243" name="Rectangle 3"/>
          <p:cNvSpPr>
            <a:spLocks noGrp="1" noChangeArrowheads="1"/>
          </p:cNvSpPr>
          <p:nvPr>
            <p:ph type="body" idx="1"/>
          </p:nvPr>
        </p:nvSpPr>
        <p:spPr>
          <a:xfrm>
            <a:off x="1657350" y="914400"/>
            <a:ext cx="5829300" cy="3718560"/>
          </a:xfrm>
          <a:noFill/>
          <a:ln/>
        </p:spPr>
        <p:txBody>
          <a:bodyPr/>
          <a:lstStyle/>
          <a:p>
            <a:pPr>
              <a:lnSpc>
                <a:spcPct val="90000"/>
              </a:lnSpc>
              <a:buClr>
                <a:schemeClr val="hlink"/>
              </a:buClr>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Since: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ln[p/(1-p)] =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cs typeface="Times New Roman" panose="02020603050405020304" pitchFamily="18" charset="0"/>
              </a:rPr>
              <a:t> +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cs typeface="Times New Roman" panose="02020603050405020304" pitchFamily="18" charset="0"/>
              </a:rPr>
              <a:t>X + e</a:t>
            </a: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a:p>
            <a:pPr>
              <a:lnSpc>
                <a:spcPct val="90000"/>
              </a:lnSpc>
              <a:buClr>
                <a:schemeClr val="hlink"/>
              </a:buCl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Hệ</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số</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góc</a:t>
            </a:r>
            <a:r>
              <a:rPr lang="en-US" altLang="en-US" sz="2000" dirty="0" smtClean="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cs typeface="Times New Roman" panose="02020603050405020304" pitchFamily="18" charset="0"/>
              </a:rPr>
              <a:t>) </a:t>
            </a:r>
            <a:r>
              <a:rPr lang="vi-VN" altLang="en-US" sz="2000" dirty="0">
                <a:latin typeface="Times New Roman" panose="02020603050405020304" pitchFamily="18" charset="0"/>
                <a:cs typeface="Times New Roman" panose="02020603050405020304" pitchFamily="18" charset="0"/>
              </a:rPr>
              <a:t>được hiểu là tỷ lệ thay đổi trong "tỷ lệ cược log" khi X thay đổi ... không hữu ích lắm</a:t>
            </a:r>
            <a:r>
              <a:rPr lang="vi-VN" altLang="en-US" sz="2000" dirty="0" smtClean="0">
                <a:latin typeface="Times New Roman" panose="02020603050405020304" pitchFamily="18" charset="0"/>
                <a:cs typeface="Times New Roman" panose="02020603050405020304" pitchFamily="18" charset="0"/>
              </a:rPr>
              <a:t>.</a:t>
            </a:r>
            <a:endParaRPr lang="en-US" altLang="en-US" sz="2000" dirty="0" smtClean="0">
              <a:latin typeface="Times New Roman" panose="02020603050405020304" pitchFamily="18" charset="0"/>
              <a:cs typeface="Times New Roman" panose="02020603050405020304" pitchFamily="18" charset="0"/>
            </a:endParaRPr>
          </a:p>
          <a:p>
            <a:pPr>
              <a:lnSpc>
                <a:spcPct val="90000"/>
              </a:lnSpc>
              <a:buClr>
                <a:schemeClr val="hlink"/>
              </a:buClr>
              <a:buFont typeface="Wingdings" panose="05000000000000000000" pitchFamily="2" charset="2"/>
              <a:buChar char="§"/>
            </a:pPr>
            <a:r>
              <a:rPr lang="en-US" altLang="en-US" sz="2000" dirty="0" smtClean="0">
                <a:latin typeface="Times New Roman" panose="02020603050405020304" pitchFamily="18" charset="0"/>
                <a:cs typeface="Times New Roman" panose="02020603050405020304" pitchFamily="18" charset="0"/>
              </a:rPr>
              <a:t>Since: </a:t>
            </a:r>
            <a:br>
              <a:rPr lang="en-US" altLang="en-US" sz="2000" dirty="0" smtClean="0">
                <a:latin typeface="Times New Roman" panose="02020603050405020304" pitchFamily="18" charset="0"/>
                <a:cs typeface="Times New Roman" panose="02020603050405020304" pitchFamily="18" charset="0"/>
              </a:rPr>
            </a:br>
            <a:r>
              <a:rPr lang="en-US" altLang="en-US" sz="2000" dirty="0" smtClean="0">
                <a:latin typeface="Times New Roman" panose="02020603050405020304" pitchFamily="18" charset="0"/>
                <a:cs typeface="Times New Roman" panose="02020603050405020304" pitchFamily="18" charset="0"/>
              </a:rPr>
              <a:t/>
            </a:r>
            <a:br>
              <a:rPr lang="en-US" altLang="en-US" sz="2000" dirty="0" smtClean="0">
                <a:latin typeface="Times New Roman" panose="02020603050405020304" pitchFamily="18" charset="0"/>
                <a:cs typeface="Times New Roman" panose="02020603050405020304" pitchFamily="18" charset="0"/>
              </a:rPr>
            </a:br>
            <a:r>
              <a:rPr lang="en-US" altLang="en-US" sz="2000" dirty="0" smtClean="0">
                <a:latin typeface="Times New Roman" panose="02020603050405020304" pitchFamily="18" charset="0"/>
                <a:cs typeface="Times New Roman" panose="02020603050405020304" pitchFamily="18" charset="0"/>
              </a:rPr>
              <a:t>p = 1/[1 + </a:t>
            </a:r>
            <a:r>
              <a:rPr lang="en-US" altLang="en-US" sz="2000" dirty="0" err="1" smtClean="0">
                <a:latin typeface="Times New Roman" panose="02020603050405020304" pitchFamily="18" charset="0"/>
                <a:cs typeface="Times New Roman" panose="02020603050405020304" pitchFamily="18" charset="0"/>
              </a:rPr>
              <a:t>exp</a:t>
            </a:r>
            <a:r>
              <a:rPr lang="en-US" altLang="en-US" sz="2000" dirty="0" smtClean="0">
                <a:latin typeface="Times New Roman" panose="02020603050405020304" pitchFamily="18" charset="0"/>
                <a:cs typeface="Times New Roman" panose="02020603050405020304" pitchFamily="18" charset="0"/>
              </a:rPr>
              <a:t>(-</a:t>
            </a:r>
            <a:r>
              <a:rPr lang="en-US" altLang="en-US" sz="2000"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smtClean="0">
                <a:latin typeface="Times New Roman" panose="02020603050405020304" pitchFamily="18" charset="0"/>
                <a:cs typeface="Times New Roman" panose="02020603050405020304" pitchFamily="18" charset="0"/>
              </a:rPr>
              <a:t> - </a:t>
            </a:r>
            <a:r>
              <a:rPr lang="en-US" altLang="en-US" sz="2000"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i="1"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X)] </a:t>
            </a:r>
            <a:br>
              <a:rPr lang="en-US" altLang="en-US" sz="2000" dirty="0" smtClean="0">
                <a:latin typeface="Times New Roman" panose="02020603050405020304" pitchFamily="18" charset="0"/>
                <a:cs typeface="Times New Roman" panose="02020603050405020304" pitchFamily="18" charset="0"/>
              </a:rPr>
            </a:br>
            <a:r>
              <a:rPr lang="en-US" altLang="en-US" sz="2000" dirty="0" smtClean="0">
                <a:latin typeface="Times New Roman" panose="02020603050405020304" pitchFamily="18" charset="0"/>
                <a:cs typeface="Times New Roman" panose="02020603050405020304" pitchFamily="18" charset="0"/>
              </a:rPr>
              <a:t/>
            </a:r>
            <a:br>
              <a:rPr lang="en-US" altLang="en-US" sz="2000" dirty="0" smtClean="0">
                <a:latin typeface="Times New Roman" panose="02020603050405020304" pitchFamily="18" charset="0"/>
                <a:cs typeface="Times New Roman" panose="02020603050405020304" pitchFamily="18" charset="0"/>
              </a:rPr>
            </a:br>
            <a:r>
              <a:rPr lang="vi-VN" altLang="en-US" sz="2000" dirty="0">
                <a:latin typeface="Times New Roman" panose="02020603050405020304" pitchFamily="18" charset="0"/>
                <a:cs typeface="Times New Roman" panose="02020603050405020304" pitchFamily="18" charset="0"/>
              </a:rPr>
              <a:t>Ảnh hưởng cận biên của sự thay đổi trong X đối với xác suất là</a:t>
            </a:r>
            <a:r>
              <a:rPr lang="vi-VN" altLang="en-US" sz="2000" dirty="0" smtClean="0">
                <a:latin typeface="Times New Roman" panose="02020603050405020304" pitchFamily="18" charset="0"/>
                <a:cs typeface="Times New Roman" panose="02020603050405020304" pitchFamily="18" charset="0"/>
              </a:rPr>
              <a:t>:</a:t>
            </a:r>
            <a:r>
              <a:rPr lang="en-US" altLang="en-US" sz="2000"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sym typeface="WP MathA" pitchFamily="2" charset="2"/>
              </a:rPr>
              <a:t></a:t>
            </a:r>
            <a:r>
              <a:rPr lang="en-US" altLang="en-US" sz="2000" dirty="0" smtClean="0">
                <a:latin typeface="Times New Roman" panose="02020603050405020304" pitchFamily="18" charset="0"/>
                <a:cs typeface="Times New Roman" panose="02020603050405020304" pitchFamily="18" charset="0"/>
              </a:rPr>
              <a:t>p/</a:t>
            </a:r>
            <a:r>
              <a:rPr lang="en-US" altLang="en-US" sz="2000" dirty="0" smtClean="0">
                <a:latin typeface="Times New Roman" panose="02020603050405020304" pitchFamily="18" charset="0"/>
                <a:cs typeface="Times New Roman" panose="02020603050405020304" pitchFamily="18" charset="0"/>
                <a:sym typeface="WP MathA" pitchFamily="2" charset="2"/>
              </a:rPr>
              <a:t></a:t>
            </a:r>
            <a:r>
              <a:rPr lang="en-US" altLang="en-US" sz="2000" dirty="0" smtClean="0">
                <a:latin typeface="Times New Roman" panose="02020603050405020304" pitchFamily="18" charset="0"/>
                <a:cs typeface="Times New Roman" panose="02020603050405020304" pitchFamily="18" charset="0"/>
              </a:rPr>
              <a:t>X = f(</a:t>
            </a:r>
            <a:r>
              <a:rPr lang="en-US" altLang="en-US" sz="2000"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i="1"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X) </a:t>
            </a:r>
            <a:r>
              <a:rPr lang="en-US" altLang="en-US" sz="2000" i="1" dirty="0" smtClean="0">
                <a:latin typeface="Times New Roman" panose="02020603050405020304" pitchFamily="18" charset="0"/>
                <a:cs typeface="Times New Roman" panose="02020603050405020304" pitchFamily="18" charset="0"/>
                <a:sym typeface="Symbol" panose="05050102010706020507" pitchFamily="18" charset="2"/>
              </a:rPr>
              <a:t></a:t>
            </a:r>
          </a:p>
          <a:p>
            <a:pPr>
              <a:lnSpc>
                <a:spcPct val="90000"/>
              </a:lnSpc>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755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1657350" y="342900"/>
            <a:ext cx="5829300" cy="4457700"/>
          </a:xfrm>
          <a:noFill/>
          <a:ln/>
        </p:spPr>
        <p:txBody>
          <a:bodyPr/>
          <a:lstStyle/>
          <a:p>
            <a:pPr>
              <a:buClr>
                <a:schemeClr val="hlink"/>
              </a:buClr>
              <a:buFont typeface="Wingdings" panose="05000000000000000000" pitchFamily="2" charset="2"/>
              <a:buChar char="§"/>
            </a:pPr>
            <a:r>
              <a:rPr lang="vi-VN" altLang="en-US" sz="2000" dirty="0">
                <a:latin typeface="Times New Roman" panose="02020603050405020304" pitchFamily="18" charset="0"/>
                <a:cs typeface="Times New Roman" panose="02020603050405020304" pitchFamily="18" charset="0"/>
              </a:rPr>
              <a:t>Giải thích về hệ số logit thường trực quan hơn là "tỷ lệ chênh </a:t>
            </a:r>
            <a:r>
              <a:rPr lang="vi-VN" altLang="en-US" sz="2000" dirty="0" smtClean="0">
                <a:latin typeface="Times New Roman" panose="02020603050405020304" pitchFamily="18" charset="0"/>
                <a:cs typeface="Times New Roman" panose="02020603050405020304" pitchFamily="18" charset="0"/>
              </a:rPr>
              <a:t>lệch“</a:t>
            </a:r>
            <a:endParaRPr lang="en-US" altLang="en-US" sz="2000" dirty="0" smtClean="0">
              <a:latin typeface="Times New Roman" panose="02020603050405020304" pitchFamily="18" charset="0"/>
              <a:cs typeface="Times New Roman" panose="02020603050405020304" pitchFamily="18" charset="0"/>
            </a:endParaRPr>
          </a:p>
          <a:p>
            <a:pPr>
              <a:buClr>
                <a:schemeClr val="hlink"/>
              </a:buClr>
              <a:buFont typeface="Wingdings" panose="05000000000000000000" pitchFamily="2" charset="2"/>
              <a:buChar char="§"/>
            </a:pPr>
            <a:r>
              <a:rPr lang="en-US" altLang="en-US" sz="2000" dirty="0" smtClean="0">
                <a:latin typeface="Times New Roman" panose="02020603050405020304" pitchFamily="18" charset="0"/>
                <a:cs typeface="Times New Roman" panose="02020603050405020304" pitchFamily="18" charset="0"/>
              </a:rPr>
              <a:t>Since</a:t>
            </a:r>
            <a:r>
              <a:rPr lang="en-US" altLang="en-US" sz="2000" dirty="0">
                <a:latin typeface="Times New Roman" panose="02020603050405020304" pitchFamily="18" charset="0"/>
                <a:cs typeface="Times New Roman" panose="02020603050405020304" pitchFamily="18" charset="0"/>
              </a:rPr>
              <a:t>:</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[p/(1-p)] = </a:t>
            </a:r>
            <a:r>
              <a:rPr lang="en-US" altLang="en-US" sz="2000" dirty="0" err="1">
                <a:latin typeface="Times New Roman" panose="02020603050405020304" pitchFamily="18" charset="0"/>
                <a:cs typeface="Times New Roman" panose="02020603050405020304" pitchFamily="18" charset="0"/>
              </a:rPr>
              <a:t>exp</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000" i="1" dirty="0">
                <a:latin typeface="Times New Roman" panose="02020603050405020304" pitchFamily="18" charset="0"/>
                <a:cs typeface="Times New Roman" panose="02020603050405020304" pitchFamily="18" charset="0"/>
              </a:rPr>
              <a:t>X</a:t>
            </a:r>
            <a:r>
              <a:rPr lang="en-US" altLang="en-US" sz="2000" dirty="0">
                <a:latin typeface="Times New Roman" panose="02020603050405020304" pitchFamily="18" charset="0"/>
                <a:cs typeface="Times New Roman" panose="02020603050405020304" pitchFamily="18" charset="0"/>
              </a:rPr>
              <a:t>)</a:t>
            </a: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a:p>
            <a:pPr>
              <a:buClr>
                <a:schemeClr val="hlink"/>
              </a:buCl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exp</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smtClean="0">
                <a:latin typeface="Times New Roman" panose="02020603050405020304" pitchFamily="18" charset="0"/>
                <a:cs typeface="Times New Roman" panose="02020603050405020304" pitchFamily="18" charset="0"/>
              </a:rPr>
              <a:t>) </a:t>
            </a:r>
            <a:r>
              <a:rPr lang="vi-VN" altLang="en-US" sz="2000" dirty="0" smtClean="0">
                <a:latin typeface="Times New Roman" panose="02020603050405020304" pitchFamily="18" charset="0"/>
                <a:cs typeface="Times New Roman" panose="02020603050405020304" pitchFamily="18" charset="0"/>
              </a:rPr>
              <a:t>là </a:t>
            </a:r>
            <a:r>
              <a:rPr lang="vi-VN" altLang="en-US" sz="2000" dirty="0">
                <a:latin typeface="Times New Roman" panose="02020603050405020304" pitchFamily="18" charset="0"/>
                <a:cs typeface="Times New Roman" panose="02020603050405020304" pitchFamily="18" charset="0"/>
              </a:rPr>
              <a:t>ảnh hưởng của biến độc lập đến "tỷ lệ chênh lệch"</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886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57350" y="171450"/>
            <a:ext cx="5829300" cy="857250"/>
          </a:xfrm>
        </p:spPr>
        <p:txBody>
          <a:bodyPr/>
          <a:lstStyle/>
          <a:p>
            <a:r>
              <a:rPr lang="en-US" altLang="en-US" sz="3000" i="1" dirty="0">
                <a:solidFill>
                  <a:schemeClr val="tx1"/>
                </a:solidFill>
                <a:latin typeface="Times New Roman" panose="02020603050405020304" pitchFamily="18" charset="0"/>
                <a:cs typeface="Times New Roman" panose="02020603050405020304" pitchFamily="18" charset="0"/>
              </a:rPr>
              <a:t>From SPSS Output:</a:t>
            </a:r>
          </a:p>
        </p:txBody>
      </p:sp>
      <p:graphicFrame>
        <p:nvGraphicFramePr>
          <p:cNvPr id="33799" name="Object 7"/>
          <p:cNvGraphicFramePr>
            <a:graphicFrameLocks noChangeAspect="1"/>
          </p:cNvGraphicFramePr>
          <p:nvPr/>
        </p:nvGraphicFramePr>
        <p:xfrm>
          <a:off x="1714500" y="1257300"/>
          <a:ext cx="5829300" cy="2524125"/>
        </p:xfrm>
        <a:graphic>
          <a:graphicData uri="http://schemas.openxmlformats.org/presentationml/2006/ole">
            <mc:AlternateContent xmlns:mc="http://schemas.openxmlformats.org/markup-compatibility/2006">
              <mc:Choice xmlns:v="urn:schemas-microsoft-com:vml" Requires="v">
                <p:oleObj spid="_x0000_s5133" name="Worksheet" r:id="rId3" imgW="2728479" imgH="1181631" progId="Excel.Sheet.8">
                  <p:embed/>
                </p:oleObj>
              </mc:Choice>
              <mc:Fallback>
                <p:oleObj name="Worksheet" r:id="rId3" imgW="2728479" imgH="1181631" progId="Excel.Sheet.8">
                  <p:embed/>
                  <p:pic>
                    <p:nvPicPr>
                      <p:cNvPr id="3379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257300"/>
                        <a:ext cx="5829300" cy="2524125"/>
                      </a:xfrm>
                      <a:prstGeom prst="rect">
                        <a:avLst/>
                      </a:prstGeom>
                      <a:noFill/>
                      <a:ln w="254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0" name="Text Box 8"/>
          <p:cNvSpPr txBox="1">
            <a:spLocks noChangeArrowheads="1"/>
          </p:cNvSpPr>
          <p:nvPr/>
        </p:nvSpPr>
        <p:spPr bwMode="auto">
          <a:xfrm>
            <a:off x="1645444" y="4088606"/>
            <a:ext cx="584120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Clr>
                <a:schemeClr val="tx1"/>
              </a:buClr>
              <a:buFont typeface="Wingdings" panose="05000000000000000000" pitchFamily="2" charset="2"/>
              <a:buNone/>
            </a:pPr>
            <a:r>
              <a:rPr lang="en-US" altLang="en-US" sz="1050" dirty="0">
                <a:solidFill>
                  <a:schemeClr val="tx1"/>
                </a:solidFill>
                <a:latin typeface="Benguiat Frisky" pitchFamily="66" charset="0"/>
              </a:rPr>
              <a:t>“Households with pets are 1.933 times more likely to evacuate than those without pets.”</a:t>
            </a:r>
          </a:p>
        </p:txBody>
      </p:sp>
    </p:spTree>
    <p:extLst>
      <p:ext uri="{BB962C8B-B14F-4D97-AF65-F5344CB8AC3E}">
        <p14:creationId xmlns:p14="http://schemas.microsoft.com/office/powerpoint/2010/main" val="1728340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US" altLang="en-US" sz="3000" dirty="0" err="1" smtClean="0">
                <a:latin typeface="Amatic SC" panose="020B0604020202020204" charset="-79"/>
                <a:cs typeface="Amatic SC" panose="020B0604020202020204" charset="-79"/>
              </a:rPr>
              <a:t>Kiểm</a:t>
            </a:r>
            <a:r>
              <a:rPr lang="en-US" altLang="en-US" sz="3000" dirty="0" smtClean="0">
                <a:latin typeface="Amatic SC" panose="020B0604020202020204" charset="-79"/>
                <a:cs typeface="Amatic SC" panose="020B0604020202020204" charset="-79"/>
              </a:rPr>
              <a:t> </a:t>
            </a:r>
            <a:r>
              <a:rPr lang="en-US" altLang="en-US" sz="3000" dirty="0" err="1">
                <a:latin typeface="Amatic SC" panose="020B0604020202020204" charset="-79"/>
                <a:cs typeface="Amatic SC" panose="020B0604020202020204" charset="-79"/>
              </a:rPr>
              <a:t>tra</a:t>
            </a:r>
            <a:r>
              <a:rPr lang="en-US" altLang="en-US" sz="3000" dirty="0">
                <a:latin typeface="Amatic SC" panose="020B0604020202020204" charset="-79"/>
                <a:cs typeface="Amatic SC" panose="020B0604020202020204" charset="-79"/>
              </a:rPr>
              <a:t> </a:t>
            </a:r>
            <a:r>
              <a:rPr lang="en-US" altLang="en-US" sz="3000" dirty="0" err="1">
                <a:latin typeface="Amatic SC" panose="020B0604020202020204" charset="-79"/>
                <a:cs typeface="Amatic SC" panose="020B0604020202020204" charset="-79"/>
              </a:rPr>
              <a:t>giả</a:t>
            </a:r>
            <a:r>
              <a:rPr lang="en-US" altLang="en-US" sz="3000" dirty="0">
                <a:latin typeface="Amatic SC" panose="020B0604020202020204" charset="-79"/>
                <a:cs typeface="Amatic SC" panose="020B0604020202020204" charset="-79"/>
              </a:rPr>
              <a:t> </a:t>
            </a:r>
            <a:r>
              <a:rPr lang="en-US" altLang="en-US" sz="3000" dirty="0" err="1">
                <a:latin typeface="Amatic SC" panose="020B0604020202020204" charset="-79"/>
                <a:cs typeface="Amatic SC" panose="020B0604020202020204" charset="-79"/>
              </a:rPr>
              <a:t>thuyết</a:t>
            </a:r>
            <a:endParaRPr lang="en-US" altLang="en-US" sz="3000" dirty="0">
              <a:latin typeface="Amatic SC" panose="020B0604020202020204" charset="-79"/>
              <a:cs typeface="Amatic SC" panose="020B0604020202020204" charset="-79"/>
            </a:endParaRPr>
          </a:p>
        </p:txBody>
      </p:sp>
      <p:sp>
        <p:nvSpPr>
          <p:cNvPr id="14339" name="Rectangle 3"/>
          <p:cNvSpPr>
            <a:spLocks noGrp="1" noChangeArrowheads="1"/>
          </p:cNvSpPr>
          <p:nvPr>
            <p:ph type="body" idx="1"/>
          </p:nvPr>
        </p:nvSpPr>
        <p:spPr>
          <a:xfrm>
            <a:off x="1657350" y="1485900"/>
            <a:ext cx="5829300" cy="3543300"/>
          </a:xfrm>
          <a:noFill/>
          <a:ln/>
        </p:spPr>
        <p:txBody>
          <a:bodyPr/>
          <a:lstStyle/>
          <a:p>
            <a:pPr>
              <a:lnSpc>
                <a:spcPct val="90000"/>
              </a:lnSpc>
              <a:buClr>
                <a:schemeClr val="hlink"/>
              </a:buClr>
              <a:buFont typeface="Wingdings" panose="05000000000000000000" pitchFamily="2" charset="2"/>
              <a:buChar char="§"/>
            </a:pPr>
            <a:r>
              <a:rPr lang="en-US" altLang="en-US" sz="2000" dirty="0" err="1">
                <a:latin typeface="Times New Roman" panose="02020603050405020304" pitchFamily="18" charset="0"/>
                <a:cs typeface="Times New Roman" panose="02020603050405020304" pitchFamily="18" charset="0"/>
              </a:rPr>
              <a:t>Thống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kê</a:t>
            </a:r>
            <a:r>
              <a:rPr lang="en-US" altLang="en-US" sz="2000" dirty="0">
                <a:latin typeface="Times New Roman" panose="02020603050405020304" pitchFamily="18" charset="0"/>
                <a:cs typeface="Times New Roman" panose="02020603050405020304" pitchFamily="18" charset="0"/>
              </a:rPr>
              <a:t> Wald </a:t>
            </a:r>
            <a:r>
              <a:rPr lang="en-US" altLang="en-US" sz="2000" dirty="0" err="1">
                <a:latin typeface="Times New Roman" panose="02020603050405020304" pitchFamily="18" charset="0"/>
                <a:cs typeface="Times New Roman" panose="02020603050405020304" pitchFamily="18" charset="0"/>
              </a:rPr>
              <a:t>cho</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hệ</a:t>
            </a:r>
            <a:r>
              <a:rPr lang="en-US" altLang="en-US" sz="2000" dirty="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số</a:t>
            </a: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là</a:t>
            </a:r>
            <a:r>
              <a:rPr lang="en-US" altLang="en-US" sz="2000" dirty="0" smtClean="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Wald = [</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i="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s.e.</a:t>
            </a:r>
            <a:r>
              <a:rPr lang="en-US" altLang="en-US" sz="2000" i="1" baseline="-25000" dirty="0" err="1">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a:t>
            </a:r>
            <a:r>
              <a:rPr lang="en-US" altLang="en-US" sz="2000" baseline="30000" dirty="0">
                <a:latin typeface="Times New Roman" panose="02020603050405020304" pitchFamily="18" charset="0"/>
                <a:cs typeface="Times New Roman" panose="02020603050405020304" pitchFamily="18" charset="0"/>
              </a:rPr>
              <a:t>2</a:t>
            </a:r>
            <a:br>
              <a:rPr lang="en-US" altLang="en-US" sz="2000" baseline="30000" dirty="0">
                <a:latin typeface="Times New Roman" panose="02020603050405020304" pitchFamily="18" charset="0"/>
                <a:cs typeface="Times New Roman" panose="02020603050405020304" pitchFamily="18" charset="0"/>
              </a:rPr>
            </a:br>
            <a:r>
              <a:rPr lang="en-US" altLang="en-US" sz="2000" baseline="30000" dirty="0">
                <a:latin typeface="Times New Roman" panose="02020603050405020304" pitchFamily="18" charset="0"/>
                <a:cs typeface="Times New Roman" panose="02020603050405020304" pitchFamily="18" charset="0"/>
              </a:rPr>
              <a:t/>
            </a:r>
            <a:br>
              <a:rPr lang="en-US" altLang="en-US" sz="2000" baseline="30000" dirty="0">
                <a:latin typeface="Times New Roman" panose="02020603050405020304" pitchFamily="18" charset="0"/>
                <a:cs typeface="Times New Roman" panose="02020603050405020304" pitchFamily="18" charset="0"/>
              </a:rPr>
            </a:br>
            <a:r>
              <a:rPr lang="en-US" altLang="en-US" sz="2000" dirty="0" smtClean="0">
                <a:latin typeface="Times New Roman" panose="02020603050405020304" pitchFamily="18" charset="0"/>
                <a:cs typeface="Times New Roman" panose="02020603050405020304" pitchFamily="18" charset="0"/>
              </a:rPr>
              <a:t>which is distributed chi-square with 1 degree of freedom.</a:t>
            </a:r>
          </a:p>
          <a:p>
            <a:pPr>
              <a:lnSpc>
                <a:spcPct val="90000"/>
              </a:lnSpc>
              <a:buClr>
                <a:schemeClr val="hlink"/>
              </a:buClr>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Một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phần</a:t>
            </a:r>
            <a:r>
              <a:rPr lang="en-US" altLang="en-US" sz="2000" dirty="0">
                <a:latin typeface="Times New Roman" panose="02020603050405020304" pitchFamily="18" charset="0"/>
                <a:cs typeface="Times New Roman" panose="02020603050405020304" pitchFamily="18" charset="0"/>
              </a:rPr>
              <a:t> R" (</a:t>
            </a:r>
            <a:r>
              <a:rPr lang="en-US" altLang="en-US" sz="2000" dirty="0" err="1">
                <a:latin typeface="Times New Roman" panose="02020603050405020304" pitchFamily="18" charset="0"/>
                <a:cs typeface="Times New Roman" panose="02020603050405020304" pitchFamily="18" charset="0"/>
              </a:rPr>
              <a:t>trong</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đầu</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ra</a:t>
            </a:r>
            <a:r>
              <a:rPr lang="en-US" altLang="en-US" sz="2000" dirty="0">
                <a:latin typeface="Times New Roman" panose="02020603050405020304" pitchFamily="18" charset="0"/>
                <a:cs typeface="Times New Roman" panose="02020603050405020304" pitchFamily="18" charset="0"/>
              </a:rPr>
              <a:t> SPSS) </a:t>
            </a:r>
            <a:r>
              <a:rPr lang="en-US" altLang="en-US" sz="2000" dirty="0" err="1" smtClean="0">
                <a:latin typeface="Times New Roman" panose="02020603050405020304" pitchFamily="18" charset="0"/>
                <a:cs typeface="Times New Roman" panose="02020603050405020304" pitchFamily="18" charset="0"/>
              </a:rPr>
              <a:t>là</a:t>
            </a:r>
            <a:endParaRPr lang="en-US" altLang="en-US" sz="2000" dirty="0" smtClean="0">
              <a:latin typeface="Times New Roman" panose="02020603050405020304" pitchFamily="18" charset="0"/>
              <a:cs typeface="Times New Roman" panose="02020603050405020304" pitchFamily="18" charset="0"/>
            </a:endParaRPr>
          </a:p>
          <a:p>
            <a:pPr marL="76200" indent="0">
              <a:lnSpc>
                <a:spcPct val="90000"/>
              </a:lnSpc>
              <a:buClr>
                <a:schemeClr val="hlink"/>
              </a:buClr>
              <a:buNone/>
            </a:pPr>
            <a:r>
              <a:rPr lang="en-US" altLang="en-US" sz="2000" dirty="0" smtClean="0">
                <a:latin typeface="Times New Roman" panose="02020603050405020304" pitchFamily="18" charset="0"/>
                <a:cs typeface="Times New Roman" panose="02020603050405020304" pitchFamily="18" charset="0"/>
              </a:rPr>
              <a:t/>
            </a:r>
            <a:br>
              <a:rPr lang="en-US" altLang="en-US" sz="2000" dirty="0" smtClean="0">
                <a:latin typeface="Times New Roman" panose="02020603050405020304" pitchFamily="18" charset="0"/>
                <a:cs typeface="Times New Roman" panose="02020603050405020304" pitchFamily="18" charset="0"/>
              </a:rPr>
            </a:br>
            <a:r>
              <a:rPr lang="en-US" altLang="en-US" sz="2000" dirty="0" smtClean="0">
                <a:latin typeface="Times New Roman" panose="02020603050405020304" pitchFamily="18" charset="0"/>
                <a:cs typeface="Times New Roman" panose="02020603050405020304" pitchFamily="18" charset="0"/>
              </a:rPr>
              <a:t>	R = {[(Wald-2)/(-2LL(</a:t>
            </a:r>
            <a:r>
              <a:rPr lang="en-US" altLang="en-US" sz="2000"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smtClean="0">
                <a:latin typeface="Times New Roman" panose="02020603050405020304" pitchFamily="18" charset="0"/>
                <a:cs typeface="Times New Roman" panose="02020603050405020304" pitchFamily="18" charset="0"/>
              </a:rPr>
              <a:t>)]}</a:t>
            </a:r>
            <a:r>
              <a:rPr lang="en-US" altLang="en-US" sz="2000" baseline="30000" dirty="0" smtClean="0">
                <a:latin typeface="Times New Roman" panose="02020603050405020304" pitchFamily="18" charset="0"/>
                <a:cs typeface="Times New Roman" panose="02020603050405020304" pitchFamily="18" charset="0"/>
              </a:rPr>
              <a:t>1/2</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720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b="1" i="1" dirty="0">
                <a:solidFill>
                  <a:schemeClr val="tx1"/>
                </a:solidFill>
                <a:latin typeface="Arial" panose="020B0604020202020204" pitchFamily="34" charset="0"/>
              </a:rPr>
              <a:t>An Example:</a:t>
            </a:r>
          </a:p>
        </p:txBody>
      </p:sp>
      <p:graphicFrame>
        <p:nvGraphicFramePr>
          <p:cNvPr id="35843" name="Object 3"/>
          <p:cNvGraphicFramePr>
            <a:graphicFrameLocks noChangeAspect="1"/>
          </p:cNvGraphicFramePr>
          <p:nvPr/>
        </p:nvGraphicFramePr>
        <p:xfrm>
          <a:off x="1257300" y="1713310"/>
          <a:ext cx="6572250" cy="1702594"/>
        </p:xfrm>
        <a:graphic>
          <a:graphicData uri="http://schemas.openxmlformats.org/presentationml/2006/ole">
            <mc:AlternateContent xmlns:mc="http://schemas.openxmlformats.org/markup-compatibility/2006">
              <mc:Choice xmlns:v="urn:schemas-microsoft-com:vml" Requires="v">
                <p:oleObj spid="_x0000_s6155" name="Worksheet" r:id="rId3" imgW="4557099" imgH="1341662" progId="Excel.Sheet.8">
                  <p:embed/>
                </p:oleObj>
              </mc:Choice>
              <mc:Fallback>
                <p:oleObj name="Worksheet" r:id="rId3" imgW="4557099" imgH="1341662" progId="Excel.Sheet.8">
                  <p:embed/>
                  <p:pic>
                    <p:nvPicPr>
                      <p:cNvPr id="358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1713310"/>
                        <a:ext cx="6572250" cy="1702594"/>
                      </a:xfrm>
                      <a:prstGeom prst="rect">
                        <a:avLst/>
                      </a:prstGeom>
                      <a:noFill/>
                      <a:ln w="3175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56163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496174" y="229617"/>
            <a:ext cx="5829300" cy="857250"/>
          </a:xfrm>
          <a:noFill/>
          <a:ln/>
        </p:spPr>
        <p:txBody>
          <a:bodyPr/>
          <a:lstStyle/>
          <a:p>
            <a:r>
              <a:rPr lang="en-US" altLang="en-US" sz="3000" dirty="0" err="1" smtClean="0">
                <a:latin typeface="Amatic SC" panose="020B0604020202020204" charset="-79"/>
                <a:cs typeface="Amatic SC" panose="020B0604020202020204" charset="-79"/>
              </a:rPr>
              <a:t>Đánh</a:t>
            </a:r>
            <a:r>
              <a:rPr lang="en-US" altLang="en-US" sz="3000" dirty="0" smtClean="0">
                <a:latin typeface="Amatic SC" panose="020B0604020202020204" charset="-79"/>
                <a:cs typeface="Amatic SC" panose="020B0604020202020204" charset="-79"/>
              </a:rPr>
              <a:t> </a:t>
            </a:r>
            <a:r>
              <a:rPr lang="en-US" altLang="en-US" sz="3000" dirty="0" err="1">
                <a:latin typeface="Amatic SC" panose="020B0604020202020204" charset="-79"/>
                <a:cs typeface="Amatic SC" panose="020B0604020202020204" charset="-79"/>
              </a:rPr>
              <a:t>giá</a:t>
            </a:r>
            <a:r>
              <a:rPr lang="en-US" altLang="en-US" sz="3000" dirty="0">
                <a:latin typeface="Amatic SC" panose="020B0604020202020204" charset="-79"/>
                <a:cs typeface="Amatic SC" panose="020B0604020202020204" charset="-79"/>
              </a:rPr>
              <a:t> </a:t>
            </a:r>
            <a:r>
              <a:rPr lang="en-US" altLang="en-US" sz="3000" dirty="0" err="1">
                <a:latin typeface="Amatic SC" panose="020B0604020202020204" charset="-79"/>
                <a:cs typeface="Amatic SC" panose="020B0604020202020204" charset="-79"/>
              </a:rPr>
              <a:t>hiệu</a:t>
            </a:r>
            <a:r>
              <a:rPr lang="en-US" altLang="en-US" sz="3000" dirty="0">
                <a:latin typeface="Amatic SC" panose="020B0604020202020204" charset="-79"/>
                <a:cs typeface="Amatic SC" panose="020B0604020202020204" charset="-79"/>
              </a:rPr>
              <a:t> </a:t>
            </a:r>
            <a:r>
              <a:rPr lang="en-US" altLang="en-US" sz="3000" dirty="0" err="1">
                <a:latin typeface="Amatic SC" panose="020B0604020202020204" charset="-79"/>
                <a:cs typeface="Amatic SC" panose="020B0604020202020204" charset="-79"/>
              </a:rPr>
              <a:t>suất</a:t>
            </a:r>
            <a:r>
              <a:rPr lang="en-US" altLang="en-US" sz="3000" dirty="0">
                <a:latin typeface="Amatic SC" panose="020B0604020202020204" charset="-79"/>
                <a:cs typeface="Amatic SC" panose="020B0604020202020204" charset="-79"/>
              </a:rPr>
              <a:t> </a:t>
            </a:r>
            <a:r>
              <a:rPr lang="en-US" altLang="en-US" sz="3000" dirty="0" err="1">
                <a:latin typeface="Amatic SC" panose="020B0604020202020204" charset="-79"/>
                <a:cs typeface="Amatic SC" panose="020B0604020202020204" charset="-79"/>
              </a:rPr>
              <a:t>của</a:t>
            </a:r>
            <a:r>
              <a:rPr lang="en-US" altLang="en-US" sz="3000" dirty="0">
                <a:latin typeface="Amatic SC" panose="020B0604020202020204" charset="-79"/>
                <a:cs typeface="Amatic SC" panose="020B0604020202020204" charset="-79"/>
              </a:rPr>
              <a:t> </a:t>
            </a:r>
            <a:r>
              <a:rPr lang="en-US" altLang="en-US" sz="3000" dirty="0" err="1">
                <a:latin typeface="Amatic SC" panose="020B0604020202020204" charset="-79"/>
                <a:cs typeface="Amatic SC" panose="020B0604020202020204" charset="-79"/>
              </a:rPr>
              <a:t>mô</a:t>
            </a:r>
            <a:r>
              <a:rPr lang="en-US" altLang="en-US" sz="3000" dirty="0">
                <a:latin typeface="Amatic SC" panose="020B0604020202020204" charset="-79"/>
                <a:cs typeface="Amatic SC" panose="020B0604020202020204" charset="-79"/>
              </a:rPr>
              <a:t> </a:t>
            </a:r>
            <a:r>
              <a:rPr lang="en-US" altLang="en-US" sz="3000" dirty="0" err="1">
                <a:latin typeface="Amatic SC" panose="020B0604020202020204" charset="-79"/>
                <a:cs typeface="Amatic SC" panose="020B0604020202020204" charset="-79"/>
              </a:rPr>
              <a:t>hình</a:t>
            </a:r>
            <a:endParaRPr lang="en-US" altLang="en-US" sz="3000" b="1" dirty="0">
              <a:latin typeface="Amatic SC" panose="020B0604020202020204" charset="-79"/>
              <a:cs typeface="Amatic SC" panose="020B0604020202020204" charset="-79"/>
            </a:endParaRPr>
          </a:p>
        </p:txBody>
      </p:sp>
      <p:sp>
        <p:nvSpPr>
          <p:cNvPr id="15363" name="Rectangle 3"/>
          <p:cNvSpPr>
            <a:spLocks noGrp="1" noChangeArrowheads="1"/>
          </p:cNvSpPr>
          <p:nvPr>
            <p:ph type="body" idx="4294967295"/>
          </p:nvPr>
        </p:nvSpPr>
        <p:spPr>
          <a:xfrm>
            <a:off x="1215187" y="1230224"/>
            <a:ext cx="6110287" cy="2971800"/>
          </a:xfrm>
          <a:noFill/>
          <a:ln/>
        </p:spPr>
        <p:txBody>
          <a:bodyPr/>
          <a:lstStyle/>
          <a:p>
            <a:pPr>
              <a:buFontTx/>
              <a:buNone/>
            </a:pPr>
            <a:r>
              <a:rPr lang="en-US" altLang="en-US" dirty="0">
                <a:latin typeface="Times New Roman" panose="02020603050405020304" pitchFamily="18" charset="0"/>
                <a:cs typeface="Times New Roman" panose="02020603050405020304" pitchFamily="18" charset="0"/>
              </a:rPr>
              <a:t>	</a:t>
            </a:r>
            <a:r>
              <a:rPr lang="vi-VN" altLang="en-US" sz="2000" dirty="0">
                <a:latin typeface="Times New Roman" panose="02020603050405020304" pitchFamily="18" charset="0"/>
                <a:cs typeface="Times New Roman" panose="02020603050405020304" pitchFamily="18" charset="0"/>
              </a:rPr>
              <a:t>Có một số thống kê có thể được sử dụng để so sánh các mô hình thay thế hoặc đánh giá hiệu suất của một mô </a:t>
            </a:r>
            <a:r>
              <a:rPr lang="vi-VN" altLang="en-US" sz="2000" dirty="0" smtClean="0">
                <a:latin typeface="Times New Roman" panose="02020603050405020304" pitchFamily="18" charset="0"/>
                <a:cs typeface="Times New Roman" panose="02020603050405020304" pitchFamily="18" charset="0"/>
              </a:rPr>
              <a:t>hình</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độc</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lập</a:t>
            </a:r>
            <a:endParaRPr lang="en-US" alt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000" dirty="0" smtClean="0">
                <a:latin typeface="Times New Roman" panose="02020603050405020304" pitchFamily="18" charset="0"/>
                <a:cs typeface="Times New Roman" panose="02020603050405020304" pitchFamily="18" charset="0"/>
              </a:rPr>
              <a:t>Model Chi-Square</a:t>
            </a:r>
          </a:p>
          <a:p>
            <a:pPr>
              <a:buFont typeface="Wingdings" panose="05000000000000000000" pitchFamily="2" charset="2"/>
              <a:buChar char="§"/>
            </a:pPr>
            <a:r>
              <a:rPr lang="en-US" altLang="en-US" sz="2000" dirty="0" smtClean="0">
                <a:latin typeface="Times New Roman" panose="02020603050405020304" pitchFamily="18" charset="0"/>
                <a:cs typeface="Times New Roman" panose="02020603050405020304" pitchFamily="18" charset="0"/>
              </a:rPr>
              <a:t>Percent </a:t>
            </a:r>
            <a:r>
              <a:rPr lang="en-US" altLang="en-US" sz="2000" dirty="0">
                <a:latin typeface="Times New Roman" panose="02020603050405020304" pitchFamily="18" charset="0"/>
                <a:cs typeface="Times New Roman" panose="02020603050405020304" pitchFamily="18" charset="0"/>
              </a:rPr>
              <a:t>Correct </a:t>
            </a:r>
            <a:r>
              <a:rPr lang="en-US" altLang="en-US" sz="2000" dirty="0" smtClean="0">
                <a:latin typeface="Times New Roman" panose="02020603050405020304" pitchFamily="18" charset="0"/>
                <a:cs typeface="Times New Roman" panose="02020603050405020304" pitchFamily="18" charset="0"/>
              </a:rPr>
              <a:t>Predictions</a:t>
            </a:r>
          </a:p>
          <a:p>
            <a:pPr>
              <a:buFont typeface="Wingdings" panose="05000000000000000000" pitchFamily="2" charset="2"/>
              <a:buChar char="§"/>
            </a:pPr>
            <a:r>
              <a:rPr lang="en-US" altLang="en-US" sz="2000" dirty="0" smtClean="0">
                <a:latin typeface="Times New Roman" panose="02020603050405020304" pitchFamily="18" charset="0"/>
                <a:cs typeface="Times New Roman" panose="02020603050405020304" pitchFamily="18" charset="0"/>
              </a:rPr>
              <a:t>Pseudo-R</a:t>
            </a:r>
            <a:r>
              <a:rPr lang="en-US" altLang="en-US" sz="2000" baseline="30000" dirty="0" smtClean="0">
                <a:latin typeface="Times New Roman" panose="02020603050405020304" pitchFamily="18" charset="0"/>
                <a:cs typeface="Times New Roman" panose="02020603050405020304" pitchFamily="18" charset="0"/>
              </a:rPr>
              <a:t>2</a:t>
            </a:r>
            <a:endParaRPr lang="en-US" altLang="en-US" sz="2000"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400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14500" y="114300"/>
            <a:ext cx="5829300" cy="857250"/>
          </a:xfrm>
          <a:noFill/>
          <a:ln/>
        </p:spPr>
        <p:txBody>
          <a:bodyPr/>
          <a:lstStyle/>
          <a:p>
            <a:r>
              <a:rPr lang="en-US" altLang="en-US" sz="2500" b="1" i="1" dirty="0">
                <a:solidFill>
                  <a:schemeClr val="tx1"/>
                </a:solidFill>
                <a:latin typeface="Times New Roman" panose="02020603050405020304" pitchFamily="18" charset="0"/>
                <a:cs typeface="Times New Roman" panose="02020603050405020304" pitchFamily="18" charset="0"/>
              </a:rPr>
              <a:t>Model Chi-Square</a:t>
            </a:r>
          </a:p>
        </p:txBody>
      </p:sp>
      <p:sp>
        <p:nvSpPr>
          <p:cNvPr id="16387" name="Rectangle 3"/>
          <p:cNvSpPr>
            <a:spLocks noGrp="1" noChangeArrowheads="1"/>
          </p:cNvSpPr>
          <p:nvPr>
            <p:ph type="body" idx="1"/>
          </p:nvPr>
        </p:nvSpPr>
        <p:spPr>
          <a:xfrm>
            <a:off x="1371599" y="914400"/>
            <a:ext cx="6673065" cy="3256908"/>
          </a:xfrm>
          <a:noFill/>
          <a:ln/>
        </p:spPr>
        <p:txBody>
          <a:bodyPr/>
          <a:lstStyle/>
          <a:p>
            <a:pPr lvl="1">
              <a:buClr>
                <a:schemeClr val="hlink"/>
              </a:buClr>
              <a:buFont typeface="Wingdings" panose="05000000000000000000" pitchFamily="2" charset="2"/>
              <a:buChar char="§"/>
            </a:pPr>
            <a:r>
              <a:rPr lang="en-US" altLang="en-US" sz="2000" dirty="0" err="1">
                <a:solidFill>
                  <a:schemeClr val="accent1"/>
                </a:solidFill>
                <a:latin typeface="Times New Roman" panose="02020603050405020304" pitchFamily="18" charset="0"/>
                <a:cs typeface="Times New Roman" panose="02020603050405020304" pitchFamily="18" charset="0"/>
              </a:rPr>
              <a:t>Tỷ</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a:solidFill>
                  <a:schemeClr val="accent1"/>
                </a:solidFill>
                <a:latin typeface="Times New Roman" panose="02020603050405020304" pitchFamily="18" charset="0"/>
                <a:cs typeface="Times New Roman" panose="02020603050405020304" pitchFamily="18" charset="0"/>
              </a:rPr>
              <a:t>lệ</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a:solidFill>
                  <a:schemeClr val="accent1"/>
                </a:solidFill>
                <a:latin typeface="Times New Roman" panose="02020603050405020304" pitchFamily="18" charset="0"/>
                <a:cs typeface="Times New Roman" panose="02020603050405020304" pitchFamily="18" charset="0"/>
              </a:rPr>
              <a:t>khả</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a:solidFill>
                  <a:schemeClr val="accent1"/>
                </a:solidFill>
                <a:latin typeface="Times New Roman" panose="02020603050405020304" pitchFamily="18" charset="0"/>
                <a:cs typeface="Times New Roman" panose="02020603050405020304" pitchFamily="18" charset="0"/>
              </a:rPr>
              <a:t>năng</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a:solidFill>
                  <a:schemeClr val="accent1"/>
                </a:solidFill>
                <a:latin typeface="Times New Roman" panose="02020603050405020304" pitchFamily="18" charset="0"/>
                <a:cs typeface="Times New Roman" panose="02020603050405020304" pitchFamily="18" charset="0"/>
              </a:rPr>
              <a:t>xảy</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a:solidFill>
                  <a:schemeClr val="accent1"/>
                </a:solidFill>
                <a:latin typeface="Times New Roman" panose="02020603050405020304" pitchFamily="18" charset="0"/>
                <a:cs typeface="Times New Roman" panose="02020603050405020304" pitchFamily="18" charset="0"/>
              </a:rPr>
              <a:t>ra</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a:solidFill>
                  <a:schemeClr val="accent1"/>
                </a:solidFill>
                <a:latin typeface="Times New Roman" panose="02020603050405020304" pitchFamily="18" charset="0"/>
                <a:cs typeface="Times New Roman" panose="02020603050405020304" pitchFamily="18" charset="0"/>
              </a:rPr>
              <a:t>của</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a:solidFill>
                  <a:schemeClr val="accent1"/>
                </a:solidFill>
                <a:latin typeface="Times New Roman" panose="02020603050405020304" pitchFamily="18" charset="0"/>
                <a:cs typeface="Times New Roman" panose="02020603050405020304" pitchFamily="18" charset="0"/>
              </a:rPr>
              <a:t>mô</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a:solidFill>
                  <a:schemeClr val="accent1"/>
                </a:solidFill>
                <a:latin typeface="Times New Roman" panose="02020603050405020304" pitchFamily="18" charset="0"/>
                <a:cs typeface="Times New Roman" panose="02020603050405020304" pitchFamily="18" charset="0"/>
              </a:rPr>
              <a:t>hình</a:t>
            </a:r>
            <a:r>
              <a:rPr lang="en-US" altLang="en-US" sz="2000" dirty="0">
                <a:solidFill>
                  <a:schemeClr val="accent1"/>
                </a:solidFill>
                <a:latin typeface="Times New Roman" panose="02020603050405020304" pitchFamily="18" charset="0"/>
                <a:cs typeface="Times New Roman" panose="02020603050405020304" pitchFamily="18" charset="0"/>
              </a:rPr>
              <a:t> (LR), </a:t>
            </a:r>
            <a:r>
              <a:rPr lang="en-US" altLang="en-US" sz="2000" dirty="0" err="1">
                <a:solidFill>
                  <a:schemeClr val="accent1"/>
                </a:solidFill>
                <a:latin typeface="Times New Roman" panose="02020603050405020304" pitchFamily="18" charset="0"/>
                <a:cs typeface="Times New Roman" panose="02020603050405020304" pitchFamily="18" charset="0"/>
              </a:rPr>
              <a:t>thống</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a:solidFill>
                  <a:schemeClr val="accent1"/>
                </a:solidFill>
                <a:latin typeface="Times New Roman" panose="02020603050405020304" pitchFamily="18" charset="0"/>
                <a:cs typeface="Times New Roman" panose="02020603050405020304" pitchFamily="18" charset="0"/>
              </a:rPr>
              <a:t>kê</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a:solidFill>
                  <a:schemeClr val="accent1"/>
                </a:solidFill>
                <a:latin typeface="Times New Roman" panose="02020603050405020304" pitchFamily="18" charset="0"/>
                <a:cs typeface="Times New Roman" panose="02020603050405020304" pitchFamily="18" charset="0"/>
              </a:rPr>
              <a:t>là</a:t>
            </a:r>
            <a:r>
              <a:rPr lang="en-US" altLang="en-US" sz="2000" dirty="0">
                <a:solidFill>
                  <a:schemeClr val="accent1"/>
                </a:solidFill>
                <a:latin typeface="Times New Roman" panose="02020603050405020304" pitchFamily="18" charset="0"/>
                <a:cs typeface="Times New Roman" panose="02020603050405020304" pitchFamily="18" charset="0"/>
              </a:rPr>
              <a:t/>
            </a:r>
            <a:br>
              <a:rPr lang="en-US" altLang="en-US" sz="2000" dirty="0">
                <a:solidFill>
                  <a:schemeClr val="accent1"/>
                </a:solidFill>
                <a:latin typeface="Times New Roman" panose="02020603050405020304" pitchFamily="18" charset="0"/>
                <a:cs typeface="Times New Roman" panose="02020603050405020304" pitchFamily="18" charset="0"/>
              </a:rPr>
            </a:br>
            <a:r>
              <a:rPr lang="en-US" altLang="en-US" sz="2000" dirty="0">
                <a:solidFill>
                  <a:schemeClr val="accent1"/>
                </a:solidFill>
                <a:latin typeface="Times New Roman" panose="02020603050405020304" pitchFamily="18" charset="0"/>
                <a:cs typeface="Times New Roman" panose="02020603050405020304" pitchFamily="18" charset="0"/>
              </a:rPr>
              <a:t> </a:t>
            </a:r>
            <a:br>
              <a:rPr lang="en-US" altLang="en-US" sz="2000" dirty="0">
                <a:solidFill>
                  <a:schemeClr val="accent1"/>
                </a:solidFill>
                <a:latin typeface="Times New Roman" panose="02020603050405020304" pitchFamily="18" charset="0"/>
                <a:cs typeface="Times New Roman" panose="02020603050405020304" pitchFamily="18" charset="0"/>
              </a:rPr>
            </a:br>
            <a:r>
              <a:rPr lang="en-US" altLang="en-US" sz="2000" dirty="0">
                <a:solidFill>
                  <a:schemeClr val="accent1"/>
                </a:solidFill>
                <a:latin typeface="Times New Roman" panose="02020603050405020304" pitchFamily="18" charset="0"/>
                <a:cs typeface="Times New Roman" panose="02020603050405020304" pitchFamily="18" charset="0"/>
              </a:rPr>
              <a:t>	LR[</a:t>
            </a:r>
            <a:r>
              <a:rPr lang="en-US" altLang="en-US" sz="2000" dirty="0" err="1">
                <a:solidFill>
                  <a:schemeClr val="accent1"/>
                </a:solidFill>
                <a:latin typeface="Times New Roman" panose="02020603050405020304" pitchFamily="18" charset="0"/>
                <a:cs typeface="Times New Roman" panose="02020603050405020304" pitchFamily="18" charset="0"/>
              </a:rPr>
              <a:t>i</a:t>
            </a:r>
            <a:r>
              <a:rPr lang="en-US" altLang="en-US" sz="2000" dirty="0">
                <a:solidFill>
                  <a:schemeClr val="accent1"/>
                </a:solidFill>
                <a:latin typeface="Times New Roman" panose="02020603050405020304" pitchFamily="18" charset="0"/>
                <a:cs typeface="Times New Roman" panose="02020603050405020304" pitchFamily="18" charset="0"/>
              </a:rPr>
              <a:t>] = -2[LL(</a:t>
            </a:r>
            <a:r>
              <a:rPr lang="en-US"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solidFill>
                  <a:schemeClr val="accent1"/>
                </a:solidFill>
                <a:latin typeface="Times New Roman" panose="02020603050405020304" pitchFamily="18" charset="0"/>
                <a:cs typeface="Times New Roman" panose="02020603050405020304" pitchFamily="18" charset="0"/>
              </a:rPr>
              <a:t>) - LL(</a:t>
            </a:r>
            <a:r>
              <a:rPr lang="en-US"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i="1" dirty="0">
                <a:solidFill>
                  <a:schemeClr val="accent1"/>
                </a:solidFill>
                <a:latin typeface="Times New Roman" panose="02020603050405020304" pitchFamily="18" charset="0"/>
                <a:cs typeface="Times New Roman" panose="02020603050405020304" pitchFamily="18" charset="0"/>
              </a:rPr>
              <a:t>, </a:t>
            </a:r>
            <a:r>
              <a:rPr lang="en-US" altLang="en-US" sz="2000"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solidFill>
                  <a:schemeClr val="accent1"/>
                </a:solidFill>
                <a:latin typeface="Times New Roman" panose="02020603050405020304" pitchFamily="18" charset="0"/>
                <a:cs typeface="Times New Roman" panose="02020603050405020304" pitchFamily="18" charset="0"/>
              </a:rPr>
              <a:t>) ] </a:t>
            </a:r>
            <a:br>
              <a:rPr lang="en-US" altLang="en-US" sz="2000" dirty="0">
                <a:solidFill>
                  <a:schemeClr val="accent1"/>
                </a:solidFill>
                <a:latin typeface="Times New Roman" panose="02020603050405020304" pitchFamily="18" charset="0"/>
                <a:cs typeface="Times New Roman" panose="02020603050405020304" pitchFamily="18" charset="0"/>
              </a:rPr>
            </a:b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1600" dirty="0">
                <a:solidFill>
                  <a:schemeClr val="accent1"/>
                </a:solidFill>
                <a:latin typeface="Times New Roman" panose="02020603050405020304" pitchFamily="18" charset="0"/>
                <a:cs typeface="Times New Roman" panose="02020603050405020304" pitchFamily="18" charset="0"/>
              </a:rPr>
              <a:t>{</a:t>
            </a:r>
            <a:r>
              <a:rPr lang="en-US" altLang="en-US" sz="1600" dirty="0" err="1">
                <a:solidFill>
                  <a:schemeClr val="accent1"/>
                </a:solidFill>
                <a:latin typeface="Times New Roman" panose="02020603050405020304" pitchFamily="18" charset="0"/>
                <a:cs typeface="Times New Roman" panose="02020603050405020304" pitchFamily="18" charset="0"/>
              </a:rPr>
              <a:t>Hoặc</a:t>
            </a:r>
            <a:r>
              <a:rPr lang="en-US" altLang="en-US" sz="1600" dirty="0">
                <a:solidFill>
                  <a:schemeClr val="accent1"/>
                </a:solidFill>
                <a:latin typeface="Times New Roman" panose="02020603050405020304" pitchFamily="18" charset="0"/>
                <a:cs typeface="Times New Roman" panose="02020603050405020304" pitchFamily="18" charset="0"/>
              </a:rPr>
              <a:t> </a:t>
            </a:r>
            <a:r>
              <a:rPr lang="en-US" altLang="en-US" sz="1600" dirty="0" err="1">
                <a:solidFill>
                  <a:schemeClr val="accent1"/>
                </a:solidFill>
                <a:latin typeface="Times New Roman" panose="02020603050405020304" pitchFamily="18" charset="0"/>
                <a:cs typeface="Times New Roman" panose="02020603050405020304" pitchFamily="18" charset="0"/>
              </a:rPr>
              <a:t>khi</a:t>
            </a:r>
            <a:r>
              <a:rPr lang="en-US" altLang="en-US" sz="1600" dirty="0">
                <a:solidFill>
                  <a:schemeClr val="accent1"/>
                </a:solidFill>
                <a:latin typeface="Times New Roman" panose="02020603050405020304" pitchFamily="18" charset="0"/>
                <a:cs typeface="Times New Roman" panose="02020603050405020304" pitchFamily="18" charset="0"/>
              </a:rPr>
              <a:t> </a:t>
            </a:r>
            <a:r>
              <a:rPr lang="en-US" altLang="en-US" sz="1600" dirty="0" err="1">
                <a:solidFill>
                  <a:schemeClr val="accent1"/>
                </a:solidFill>
                <a:latin typeface="Times New Roman" panose="02020603050405020304" pitchFamily="18" charset="0"/>
                <a:cs typeface="Times New Roman" panose="02020603050405020304" pitchFamily="18" charset="0"/>
              </a:rPr>
              <a:t>bạn</a:t>
            </a:r>
            <a:r>
              <a:rPr lang="en-US" altLang="en-US" sz="1600" dirty="0">
                <a:solidFill>
                  <a:schemeClr val="accent1"/>
                </a:solidFill>
                <a:latin typeface="Times New Roman" panose="02020603050405020304" pitchFamily="18" charset="0"/>
                <a:cs typeface="Times New Roman" panose="02020603050405020304" pitchFamily="18" charset="0"/>
              </a:rPr>
              <a:t> </a:t>
            </a:r>
            <a:r>
              <a:rPr lang="en-US" altLang="en-US" sz="1600" dirty="0" err="1">
                <a:solidFill>
                  <a:schemeClr val="accent1"/>
                </a:solidFill>
                <a:latin typeface="Times New Roman" panose="02020603050405020304" pitchFamily="18" charset="0"/>
                <a:cs typeface="Times New Roman" panose="02020603050405020304" pitchFamily="18" charset="0"/>
              </a:rPr>
              <a:t>đang</a:t>
            </a:r>
            <a:r>
              <a:rPr lang="en-US" altLang="en-US" sz="1600" dirty="0">
                <a:solidFill>
                  <a:schemeClr val="accent1"/>
                </a:solidFill>
                <a:latin typeface="Times New Roman" panose="02020603050405020304" pitchFamily="18" charset="0"/>
                <a:cs typeface="Times New Roman" panose="02020603050405020304" pitchFamily="18" charset="0"/>
              </a:rPr>
              <a:t> </a:t>
            </a:r>
            <a:r>
              <a:rPr lang="en-US" altLang="en-US" sz="1600" dirty="0" err="1">
                <a:solidFill>
                  <a:schemeClr val="accent1"/>
                </a:solidFill>
                <a:latin typeface="Times New Roman" panose="02020603050405020304" pitchFamily="18" charset="0"/>
                <a:cs typeface="Times New Roman" panose="02020603050405020304" pitchFamily="18" charset="0"/>
              </a:rPr>
              <a:t>đọc</a:t>
            </a:r>
            <a:r>
              <a:rPr lang="en-US" altLang="en-US" sz="1600" dirty="0">
                <a:solidFill>
                  <a:schemeClr val="accent1"/>
                </a:solidFill>
                <a:latin typeface="Times New Roman" panose="02020603050405020304" pitchFamily="18" charset="0"/>
                <a:cs typeface="Times New Roman" panose="02020603050405020304" pitchFamily="18" charset="0"/>
              </a:rPr>
              <a:t> </a:t>
            </a:r>
            <a:r>
              <a:rPr lang="en-US" altLang="en-US" sz="1600" dirty="0" err="1">
                <a:solidFill>
                  <a:schemeClr val="accent1"/>
                </a:solidFill>
                <a:latin typeface="Times New Roman" panose="02020603050405020304" pitchFamily="18" charset="0"/>
                <a:cs typeface="Times New Roman" panose="02020603050405020304" pitchFamily="18" charset="0"/>
              </a:rPr>
              <a:t>bản</a:t>
            </a:r>
            <a:r>
              <a:rPr lang="en-US" altLang="en-US" sz="1600" dirty="0">
                <a:solidFill>
                  <a:schemeClr val="accent1"/>
                </a:solidFill>
                <a:latin typeface="Times New Roman" panose="02020603050405020304" pitchFamily="18" charset="0"/>
                <a:cs typeface="Times New Roman" panose="02020603050405020304" pitchFamily="18" charset="0"/>
              </a:rPr>
              <a:t> in SPSS: </a:t>
            </a:r>
            <a:endParaRPr lang="en-US" altLang="en-US" sz="1600" dirty="0" smtClean="0">
              <a:solidFill>
                <a:schemeClr val="accent1"/>
              </a:solidFill>
              <a:latin typeface="Times New Roman" panose="02020603050405020304" pitchFamily="18" charset="0"/>
              <a:cs typeface="Times New Roman" panose="02020603050405020304" pitchFamily="18" charset="0"/>
            </a:endParaRPr>
          </a:p>
          <a:p>
            <a:pPr marL="533400" lvl="1" indent="0">
              <a:buClr>
                <a:schemeClr val="hlink"/>
              </a:buClr>
              <a:buNone/>
            </a:pPr>
            <a:r>
              <a:rPr lang="en-US" altLang="en-US" sz="1600" dirty="0" smtClean="0">
                <a:solidFill>
                  <a:schemeClr val="accent1"/>
                </a:solidFill>
                <a:latin typeface="Times New Roman" panose="02020603050405020304" pitchFamily="18" charset="0"/>
                <a:cs typeface="Times New Roman" panose="02020603050405020304" pitchFamily="18" charset="0"/>
              </a:rPr>
              <a:t>LR </a:t>
            </a:r>
            <a:r>
              <a:rPr lang="en-US" altLang="en-US" sz="1600" dirty="0">
                <a:solidFill>
                  <a:schemeClr val="accent1"/>
                </a:solidFill>
                <a:latin typeface="Times New Roman" panose="02020603050405020304" pitchFamily="18" charset="0"/>
                <a:cs typeface="Times New Roman" panose="02020603050405020304" pitchFamily="18" charset="0"/>
              </a:rPr>
              <a:t>[</a:t>
            </a:r>
            <a:r>
              <a:rPr lang="en-US" altLang="en-US" sz="1600" dirty="0" err="1">
                <a:solidFill>
                  <a:schemeClr val="accent1"/>
                </a:solidFill>
                <a:latin typeface="Times New Roman" panose="02020603050405020304" pitchFamily="18" charset="0"/>
                <a:cs typeface="Times New Roman" panose="02020603050405020304" pitchFamily="18" charset="0"/>
              </a:rPr>
              <a:t>i</a:t>
            </a:r>
            <a:r>
              <a:rPr lang="en-US" altLang="en-US" sz="1600" dirty="0">
                <a:solidFill>
                  <a:schemeClr val="accent1"/>
                </a:solidFill>
                <a:latin typeface="Times New Roman" panose="02020603050405020304" pitchFamily="18" charset="0"/>
                <a:cs typeface="Times New Roman" panose="02020603050405020304" pitchFamily="18" charset="0"/>
              </a:rPr>
              <a:t>] = [-2LL </a:t>
            </a:r>
            <a:r>
              <a:rPr lang="en-US" altLang="en-US" sz="1600" dirty="0" smtClean="0">
                <a:solidFill>
                  <a:schemeClr val="accent1"/>
                </a:solidFill>
                <a:latin typeface="Times New Roman" panose="02020603050405020304" pitchFamily="18" charset="0"/>
                <a:cs typeface="Times New Roman" panose="02020603050405020304" pitchFamily="18" charset="0"/>
              </a:rPr>
              <a:t>(</a:t>
            </a:r>
            <a:r>
              <a:rPr lang="en-US" altLang="en-US" sz="1600" dirty="0" err="1" smtClean="0">
                <a:solidFill>
                  <a:schemeClr val="accent1"/>
                </a:solidFill>
                <a:latin typeface="Times New Roman" panose="02020603050405020304" pitchFamily="18" charset="0"/>
                <a:cs typeface="Times New Roman" panose="02020603050405020304" pitchFamily="18" charset="0"/>
              </a:rPr>
              <a:t>của</a:t>
            </a:r>
            <a:r>
              <a:rPr lang="en-US" altLang="en-US" sz="1600" dirty="0" smtClean="0">
                <a:solidFill>
                  <a:schemeClr val="accent1"/>
                </a:solidFill>
                <a:latin typeface="Times New Roman" panose="02020603050405020304" pitchFamily="18" charset="0"/>
                <a:cs typeface="Times New Roman" panose="02020603050405020304" pitchFamily="18" charset="0"/>
              </a:rPr>
              <a:t> </a:t>
            </a:r>
            <a:r>
              <a:rPr lang="en-US" altLang="en-US" sz="1600" dirty="0" err="1">
                <a:solidFill>
                  <a:schemeClr val="accent1"/>
                </a:solidFill>
                <a:latin typeface="Times New Roman" panose="02020603050405020304" pitchFamily="18" charset="0"/>
                <a:cs typeface="Times New Roman" panose="02020603050405020304" pitchFamily="18" charset="0"/>
              </a:rPr>
              <a:t>mô</a:t>
            </a:r>
            <a:r>
              <a:rPr lang="en-US" altLang="en-US" sz="1600" dirty="0">
                <a:solidFill>
                  <a:schemeClr val="accent1"/>
                </a:solidFill>
                <a:latin typeface="Times New Roman" panose="02020603050405020304" pitchFamily="18" charset="0"/>
                <a:cs typeface="Times New Roman" panose="02020603050405020304" pitchFamily="18" charset="0"/>
              </a:rPr>
              <a:t> </a:t>
            </a:r>
            <a:r>
              <a:rPr lang="en-US" altLang="en-US" sz="1600" dirty="0" err="1">
                <a:solidFill>
                  <a:schemeClr val="accent1"/>
                </a:solidFill>
                <a:latin typeface="Times New Roman" panose="02020603050405020304" pitchFamily="18" charset="0"/>
                <a:cs typeface="Times New Roman" panose="02020603050405020304" pitchFamily="18" charset="0"/>
              </a:rPr>
              <a:t>hình</a:t>
            </a:r>
            <a:r>
              <a:rPr lang="en-US" altLang="en-US" sz="1600" dirty="0">
                <a:solidFill>
                  <a:schemeClr val="accent1"/>
                </a:solidFill>
                <a:latin typeface="Times New Roman" panose="02020603050405020304" pitchFamily="18" charset="0"/>
                <a:cs typeface="Times New Roman" panose="02020603050405020304" pitchFamily="18" charset="0"/>
              </a:rPr>
              <a:t> </a:t>
            </a:r>
            <a:r>
              <a:rPr lang="en-US" altLang="en-US" sz="1600" dirty="0" err="1">
                <a:solidFill>
                  <a:schemeClr val="accent1"/>
                </a:solidFill>
                <a:latin typeface="Times New Roman" panose="02020603050405020304" pitchFamily="18" charset="0"/>
                <a:cs typeface="Times New Roman" panose="02020603050405020304" pitchFamily="18" charset="0"/>
              </a:rPr>
              <a:t>đầu</a:t>
            </a:r>
            <a:r>
              <a:rPr lang="en-US" altLang="en-US" sz="1600" dirty="0">
                <a:solidFill>
                  <a:schemeClr val="accent1"/>
                </a:solidFill>
                <a:latin typeface="Times New Roman" panose="02020603050405020304" pitchFamily="18" charset="0"/>
                <a:cs typeface="Times New Roman" panose="02020603050405020304" pitchFamily="18" charset="0"/>
              </a:rPr>
              <a:t>)] - [-2LL (</a:t>
            </a:r>
            <a:r>
              <a:rPr lang="en-US" altLang="en-US" sz="1600" dirty="0" err="1">
                <a:solidFill>
                  <a:schemeClr val="accent1"/>
                </a:solidFill>
                <a:latin typeface="Times New Roman" panose="02020603050405020304" pitchFamily="18" charset="0"/>
                <a:cs typeface="Times New Roman" panose="02020603050405020304" pitchFamily="18" charset="0"/>
              </a:rPr>
              <a:t>của</a:t>
            </a:r>
            <a:r>
              <a:rPr lang="en-US" altLang="en-US" sz="1600" dirty="0">
                <a:solidFill>
                  <a:schemeClr val="accent1"/>
                </a:solidFill>
                <a:latin typeface="Times New Roman" panose="02020603050405020304" pitchFamily="18" charset="0"/>
                <a:cs typeface="Times New Roman" panose="02020603050405020304" pitchFamily="18" charset="0"/>
              </a:rPr>
              <a:t> </a:t>
            </a:r>
            <a:r>
              <a:rPr lang="en-US" altLang="en-US" sz="1600" dirty="0" err="1">
                <a:solidFill>
                  <a:schemeClr val="accent1"/>
                </a:solidFill>
                <a:latin typeface="Times New Roman" panose="02020603050405020304" pitchFamily="18" charset="0"/>
                <a:cs typeface="Times New Roman" panose="02020603050405020304" pitchFamily="18" charset="0"/>
              </a:rPr>
              <a:t>mô</a:t>
            </a:r>
            <a:r>
              <a:rPr lang="en-US" altLang="en-US" sz="1600" dirty="0">
                <a:solidFill>
                  <a:schemeClr val="accent1"/>
                </a:solidFill>
                <a:latin typeface="Times New Roman" panose="02020603050405020304" pitchFamily="18" charset="0"/>
                <a:cs typeface="Times New Roman" panose="02020603050405020304" pitchFamily="18" charset="0"/>
              </a:rPr>
              <a:t> </a:t>
            </a:r>
            <a:r>
              <a:rPr lang="en-US" altLang="en-US" sz="1600" dirty="0" err="1">
                <a:solidFill>
                  <a:schemeClr val="accent1"/>
                </a:solidFill>
                <a:latin typeface="Times New Roman" panose="02020603050405020304" pitchFamily="18" charset="0"/>
                <a:cs typeface="Times New Roman" panose="02020603050405020304" pitchFamily="18" charset="0"/>
              </a:rPr>
              <a:t>hình</a:t>
            </a:r>
            <a:r>
              <a:rPr lang="en-US" altLang="en-US" sz="1600" dirty="0">
                <a:solidFill>
                  <a:schemeClr val="accent1"/>
                </a:solidFill>
                <a:latin typeface="Times New Roman" panose="02020603050405020304" pitchFamily="18" charset="0"/>
                <a:cs typeface="Times New Roman" panose="02020603050405020304" pitchFamily="18" charset="0"/>
              </a:rPr>
              <a:t> </a:t>
            </a:r>
            <a:r>
              <a:rPr lang="en-US" altLang="en-US" sz="1600" dirty="0" err="1">
                <a:solidFill>
                  <a:schemeClr val="accent1"/>
                </a:solidFill>
                <a:latin typeface="Times New Roman" panose="02020603050405020304" pitchFamily="18" charset="0"/>
                <a:cs typeface="Times New Roman" panose="02020603050405020304" pitchFamily="18" charset="0"/>
              </a:rPr>
              <a:t>kết</a:t>
            </a:r>
            <a:r>
              <a:rPr lang="en-US" altLang="en-US" sz="1600" dirty="0">
                <a:solidFill>
                  <a:schemeClr val="accent1"/>
                </a:solidFill>
                <a:latin typeface="Times New Roman" panose="02020603050405020304" pitchFamily="18" charset="0"/>
                <a:cs typeface="Times New Roman" panose="02020603050405020304" pitchFamily="18" charset="0"/>
              </a:rPr>
              <a:t> </a:t>
            </a:r>
            <a:r>
              <a:rPr lang="en-US" altLang="en-US" sz="1600" dirty="0" err="1">
                <a:solidFill>
                  <a:schemeClr val="accent1"/>
                </a:solidFill>
                <a:latin typeface="Times New Roman" panose="02020603050405020304" pitchFamily="18" charset="0"/>
                <a:cs typeface="Times New Roman" panose="02020603050405020304" pitchFamily="18" charset="0"/>
              </a:rPr>
              <a:t>thúc</a:t>
            </a:r>
            <a:r>
              <a:rPr lang="en-US" altLang="en-US" sz="1600" dirty="0" smtClean="0">
                <a:solidFill>
                  <a:schemeClr val="accent1"/>
                </a:solidFill>
                <a:latin typeface="Times New Roman" panose="02020603050405020304" pitchFamily="18" charset="0"/>
                <a:cs typeface="Times New Roman" panose="02020603050405020304" pitchFamily="18" charset="0"/>
              </a:rPr>
              <a:t>)]}</a:t>
            </a:r>
          </a:p>
          <a:p>
            <a:pPr lvl="1">
              <a:buClr>
                <a:schemeClr val="hlink"/>
              </a:buClr>
              <a:buFont typeface="Wingdings" panose="05000000000000000000" pitchFamily="2" charset="2"/>
              <a:buChar char="§"/>
            </a:pPr>
            <a:r>
              <a:rPr lang="vi-VN" altLang="en-US" sz="2000" dirty="0">
                <a:solidFill>
                  <a:schemeClr val="accent1"/>
                </a:solidFill>
                <a:latin typeface="Times New Roman" panose="02020603050405020304" pitchFamily="18" charset="0"/>
                <a:cs typeface="Times New Roman" panose="02020603050405020304" pitchFamily="18" charset="0"/>
              </a:rPr>
              <a:t>Thống kê LR được phân phối chi bình phương với i bậc tự do, trong đó i là số biến độc </a:t>
            </a:r>
            <a:r>
              <a:rPr lang="vi-VN" altLang="en-US" sz="2000" dirty="0" smtClean="0">
                <a:solidFill>
                  <a:schemeClr val="accent1"/>
                </a:solidFill>
                <a:latin typeface="Times New Roman" panose="02020603050405020304" pitchFamily="18" charset="0"/>
                <a:cs typeface="Times New Roman" panose="02020603050405020304" pitchFamily="18" charset="0"/>
              </a:rPr>
              <a:t>lập</a:t>
            </a:r>
            <a:endParaRPr lang="en-US" altLang="en-US" sz="2000" dirty="0" smtClean="0">
              <a:solidFill>
                <a:schemeClr val="accent1"/>
              </a:solidFill>
              <a:latin typeface="Times New Roman" panose="02020603050405020304" pitchFamily="18" charset="0"/>
              <a:cs typeface="Times New Roman" panose="02020603050405020304" pitchFamily="18" charset="0"/>
            </a:endParaRPr>
          </a:p>
          <a:p>
            <a:pPr lvl="1">
              <a:buClr>
                <a:schemeClr val="hlink"/>
              </a:buClr>
              <a:buFont typeface="Wingdings" panose="05000000000000000000" pitchFamily="2" charset="2"/>
              <a:buChar char="§"/>
            </a:pPr>
            <a:r>
              <a:rPr lang="vi-VN" altLang="en-US" sz="2000" dirty="0" smtClean="0">
                <a:solidFill>
                  <a:schemeClr val="accent1"/>
                </a:solidFill>
                <a:latin typeface="Times New Roman" panose="02020603050405020304" pitchFamily="18" charset="0"/>
                <a:cs typeface="Times New Roman" panose="02020603050405020304" pitchFamily="18" charset="0"/>
              </a:rPr>
              <a:t>Sử </a:t>
            </a:r>
            <a:r>
              <a:rPr lang="vi-VN" altLang="en-US" sz="2000" dirty="0">
                <a:solidFill>
                  <a:schemeClr val="accent1"/>
                </a:solidFill>
                <a:latin typeface="Times New Roman" panose="02020603050405020304" pitchFamily="18" charset="0"/>
                <a:cs typeface="Times New Roman" panose="02020603050405020304" pitchFamily="18" charset="0"/>
              </a:rPr>
              <a:t>dụng thống kê </a:t>
            </a:r>
            <a:r>
              <a:rPr lang="vi-VN" altLang="en-US" sz="2000" dirty="0" smtClean="0">
                <a:solidFill>
                  <a:schemeClr val="accent1"/>
                </a:solidFill>
                <a:latin typeface="Times New Roman" panose="02020603050405020304" pitchFamily="18" charset="0"/>
                <a:cs typeface="Times New Roman" panose="02020603050405020304" pitchFamily="18" charset="0"/>
              </a:rPr>
              <a:t>“</a:t>
            </a:r>
            <a:r>
              <a:rPr lang="en-US" altLang="en-US" sz="2000" dirty="0" smtClean="0">
                <a:solidFill>
                  <a:schemeClr val="accent1"/>
                </a:solidFill>
                <a:latin typeface="Times New Roman" panose="02020603050405020304" pitchFamily="18" charset="0"/>
                <a:cs typeface="Times New Roman" panose="02020603050405020304" pitchFamily="18" charset="0"/>
              </a:rPr>
              <a:t>Model</a:t>
            </a:r>
            <a:r>
              <a:rPr lang="vi-VN" altLang="en-US" sz="2000" dirty="0" smtClean="0">
                <a:solidFill>
                  <a:schemeClr val="accent1"/>
                </a:solidFill>
                <a:latin typeface="Times New Roman" panose="02020603050405020304" pitchFamily="18" charset="0"/>
                <a:cs typeface="Times New Roman" panose="02020603050405020304" pitchFamily="18" charset="0"/>
              </a:rPr>
              <a:t> </a:t>
            </a:r>
            <a:r>
              <a:rPr lang="vi-VN" altLang="en-US" sz="2000" dirty="0">
                <a:solidFill>
                  <a:schemeClr val="accent1"/>
                </a:solidFill>
                <a:latin typeface="Times New Roman" panose="02020603050405020304" pitchFamily="18" charset="0"/>
                <a:cs typeface="Times New Roman" panose="02020603050405020304" pitchFamily="18" charset="0"/>
              </a:rPr>
              <a:t>Chi-Square" để xác định xem mô hình tổng thể có ý nghĩa thống kê hay không.</a:t>
            </a:r>
            <a:endParaRPr lang="en-US" altLang="en-US" sz="2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615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657350" y="0"/>
            <a:ext cx="5829300" cy="857250"/>
          </a:xfrm>
        </p:spPr>
        <p:txBody>
          <a:bodyPr/>
          <a:lstStyle/>
          <a:p>
            <a:r>
              <a:rPr lang="en-US" altLang="en-US" sz="3000" b="1" i="1" dirty="0">
                <a:solidFill>
                  <a:schemeClr val="tx1"/>
                </a:solidFill>
                <a:latin typeface="Times New Roman" panose="02020603050405020304" pitchFamily="18" charset="0"/>
                <a:cs typeface="Times New Roman" panose="02020603050405020304" pitchFamily="18" charset="0"/>
              </a:rPr>
              <a:t>An Example:</a:t>
            </a:r>
          </a:p>
        </p:txBody>
      </p:sp>
      <p:graphicFrame>
        <p:nvGraphicFramePr>
          <p:cNvPr id="38915" name="Object 3"/>
          <p:cNvGraphicFramePr>
            <a:graphicFrameLocks noChangeAspect="1"/>
          </p:cNvGraphicFramePr>
          <p:nvPr/>
        </p:nvGraphicFramePr>
        <p:xfrm>
          <a:off x="2228850" y="914400"/>
          <a:ext cx="4800600" cy="4074319"/>
        </p:xfrm>
        <a:graphic>
          <a:graphicData uri="http://schemas.openxmlformats.org/presentationml/2006/ole">
            <mc:AlternateContent xmlns:mc="http://schemas.openxmlformats.org/markup-compatibility/2006">
              <mc:Choice xmlns:v="urn:schemas-microsoft-com:vml" Requires="v">
                <p:oleObj spid="_x0000_s7179" name="Worksheet" r:id="rId3" imgW="3368243" imgH="2857805" progId="Excel.Sheet.8">
                  <p:embed/>
                </p:oleObj>
              </mc:Choice>
              <mc:Fallback>
                <p:oleObj name="Worksheet" r:id="rId3" imgW="3368243" imgH="2857805" progId="Excel.Sheet.8">
                  <p:embed/>
                  <p:pic>
                    <p:nvPicPr>
                      <p:cNvPr id="389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8850" y="914400"/>
                        <a:ext cx="4800600" cy="4074319"/>
                      </a:xfrm>
                      <a:prstGeom prst="rect">
                        <a:avLst/>
                      </a:prstGeom>
                      <a:noFill/>
                      <a:ln w="254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5200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595607" y="976379"/>
                <a:ext cx="6739644" cy="3793987"/>
              </a:xfrm>
              <a:prstGeom prst="rect">
                <a:avLst/>
              </a:prstGeom>
              <a:effectLst>
                <a:outerShdw blurRad="482600" dist="50800" dir="10800000" sx="64000" sy="64000" algn="ctr" rotWithShape="0">
                  <a:srgbClr val="000000">
                    <a:alpha val="14000"/>
                  </a:srgbClr>
                </a:outerShdw>
              </a:effectLst>
            </p:spPr>
            <p:txBody>
              <a:bodyPr wrap="square">
                <a:spAutoFit/>
              </a:bodyPr>
              <a:lstStyle/>
              <a:p>
                <a:endParaRPr lang="vi-VN" sz="1500" dirty="0">
                  <a:latin typeface="+mj-lt"/>
                </a:endParaRPr>
              </a:p>
              <a:p>
                <a:r>
                  <a:rPr lang="vi-VN" sz="1500" dirty="0" smtClean="0">
                    <a:latin typeface="+mj-lt"/>
                  </a:rPr>
                  <a:t>Hai </a:t>
                </a:r>
                <a:r>
                  <a:rPr lang="vi-VN" sz="1500" dirty="0">
                    <a:latin typeface="+mj-lt"/>
                  </a:rPr>
                  <a:t>mô hình tuyến tính (linear models) Linear Regression và Perceptron Learning Algorithm (PLA) chúng ta đã biết đều có chung một dạng:</a:t>
                </a:r>
              </a:p>
              <a:p>
                <a:r>
                  <a:rPr lang="vi-VN" sz="1500" dirty="0">
                    <a:latin typeface="+mj-lt"/>
                  </a:rPr>
                  <a:t>y=f(</a:t>
                </a:r>
                <a14:m>
                  <m:oMath xmlns:m="http://schemas.openxmlformats.org/officeDocument/2006/math">
                    <m:sSup>
                      <m:sSupPr>
                        <m:ctrlPr>
                          <a:rPr lang="vi-VN" sz="1500" i="1">
                            <a:latin typeface="Cambria Math" panose="02040503050406030204" pitchFamily="18" charset="0"/>
                          </a:rPr>
                        </m:ctrlPr>
                      </m:sSupPr>
                      <m:e>
                        <m:r>
                          <m:rPr>
                            <m:sty m:val="p"/>
                          </m:rPr>
                          <a:rPr lang="vi-VN" sz="1500" i="1">
                            <a:latin typeface="Cambria Math" panose="02040503050406030204" pitchFamily="18" charset="0"/>
                          </a:rPr>
                          <m:t>w</m:t>
                        </m:r>
                      </m:e>
                      <m:sup>
                        <m:r>
                          <m:rPr>
                            <m:sty m:val="p"/>
                          </m:rPr>
                          <a:rPr lang="vi-VN" sz="1500" i="1">
                            <a:latin typeface="Cambria Math" panose="02040503050406030204" pitchFamily="18" charset="0"/>
                          </a:rPr>
                          <m:t>T</m:t>
                        </m:r>
                      </m:sup>
                    </m:sSup>
                  </m:oMath>
                </a14:m>
                <a:r>
                  <a:rPr lang="vi-VN" sz="1500" dirty="0">
                    <a:latin typeface="+mj-lt"/>
                  </a:rPr>
                  <a:t>x)  trong đó f() được gọi là activation function, và x được hiểu là dữ liệu mở rộng với x 0=1 được thêm vào để thuận tiện cho việc tính toán. Với linear regression thì f(s)=s, với PLA thì f(s)=sgn(s). Trong linear regression, tích vô hướng </a:t>
                </a:r>
                <a14:m>
                  <m:oMath xmlns:m="http://schemas.openxmlformats.org/officeDocument/2006/math">
                    <m:sSup>
                      <m:sSupPr>
                        <m:ctrlPr>
                          <a:rPr lang="vi-VN" sz="1500" i="1">
                            <a:latin typeface="Cambria Math" panose="02040503050406030204" pitchFamily="18" charset="0"/>
                          </a:rPr>
                        </m:ctrlPr>
                      </m:sSupPr>
                      <m:e>
                        <m:r>
                          <m:rPr>
                            <m:sty m:val="p"/>
                          </m:rPr>
                          <a:rPr lang="vi-VN" sz="1500" i="1">
                            <a:latin typeface="Cambria Math" panose="02040503050406030204" pitchFamily="18" charset="0"/>
                          </a:rPr>
                          <m:t>w</m:t>
                        </m:r>
                      </m:e>
                      <m:sup>
                        <m:r>
                          <m:rPr>
                            <m:sty m:val="p"/>
                          </m:rPr>
                          <a:rPr lang="vi-VN" sz="1500" i="1">
                            <a:latin typeface="Cambria Math" panose="02040503050406030204" pitchFamily="18" charset="0"/>
                          </a:rPr>
                          <m:t>T</m:t>
                        </m:r>
                      </m:sup>
                    </m:sSup>
                  </m:oMath>
                </a14:m>
                <a:r>
                  <a:rPr lang="vi-VN" sz="1500" dirty="0">
                    <a:latin typeface="+mj-lt"/>
                  </a:rPr>
                  <a:t>x</a:t>
                </a:r>
              </a:p>
              <a:p>
                <a:r>
                  <a:rPr lang="vi-VN" sz="1500" dirty="0">
                    <a:latin typeface="+mj-lt"/>
                  </a:rPr>
                  <a:t> được trực tiếp sử dụng để dự đoán output y, loại này phù hợp nếu chúng ta cần dự đoán một giá trị thực của đầu ra không bị chặn trên và dưới. Trong PLA, đầu ra chỉ nhận một trong hai giá trị 1hoặc −1, phù hợp với các bài toán binary classification.</a:t>
                </a:r>
              </a:p>
              <a:p>
                <a:r>
                  <a:rPr lang="vi-VN" sz="1500" dirty="0">
                    <a:latin typeface="+mj-lt"/>
                  </a:rPr>
                  <a:t>Trong dạng này, đầu ra có thể được thể hiện dưới dạng xác suất (probability). Ví dụ: xác suất thi đỗ nếu biết thời gian ôn thi, xác suất ngày mai có mưa dựa trên những thông tin đo được trong ngày hôm nay,… Mô hình mới này của chúng ta có tên là </a:t>
                </a:r>
                <a:r>
                  <a:rPr lang="vi-VN" sz="1500" i="1" dirty="0">
                    <a:latin typeface="+mj-lt"/>
                  </a:rPr>
                  <a:t>logistic regression</a:t>
                </a:r>
                <a:r>
                  <a:rPr lang="vi-VN" sz="1500" dirty="0">
                    <a:latin typeface="+mj-lt"/>
                  </a:rPr>
                  <a:t>. Mô hình này giống với linear regression ở khía cạnh đầu ra là số thực, và giống với PLA ở việc đầu ra bị chặn (trong đoạn [0,1][0,1]). Mặc dù trong tên có chứa từ </a:t>
                </a:r>
                <a:r>
                  <a:rPr lang="vi-VN" sz="1500" i="1" dirty="0">
                    <a:latin typeface="+mj-lt"/>
                  </a:rPr>
                  <a:t>regression</a:t>
                </a:r>
                <a:r>
                  <a:rPr lang="vi-VN" sz="1500" dirty="0">
                    <a:latin typeface="+mj-lt"/>
                  </a:rPr>
                  <a:t>, logistic regression thường được sử dụng nhiều hơn cho các bài toán classification.</a:t>
                </a:r>
                <a:endParaRPr lang="en-US" sz="1500" dirty="0">
                  <a:latin typeface="+mj-lt"/>
                </a:endParaRPr>
              </a:p>
            </p:txBody>
          </p:sp>
        </mc:Choice>
        <mc:Fallback xmlns="">
          <p:sp>
            <p:nvSpPr>
              <p:cNvPr id="3" name="Rectangle 2"/>
              <p:cNvSpPr>
                <a:spLocks noRot="1" noChangeAspect="1" noMove="1" noResize="1" noEditPoints="1" noAdjustHandles="1" noChangeArrowheads="1" noChangeShapeType="1" noTextEdit="1"/>
              </p:cNvSpPr>
              <p:nvPr/>
            </p:nvSpPr>
            <p:spPr>
              <a:xfrm>
                <a:off x="595607" y="976379"/>
                <a:ext cx="6739644" cy="3793987"/>
              </a:xfrm>
              <a:prstGeom prst="rect">
                <a:avLst/>
              </a:prstGeom>
              <a:blipFill>
                <a:blip r:embed="rId2"/>
                <a:stretch>
                  <a:fillRect l="-362" r="-814" b="-803"/>
                </a:stretch>
              </a:blipFill>
              <a:effectLst>
                <a:outerShdw blurRad="482600" dist="50800" dir="10800000" sx="64000" sy="64000" algn="ctr" rotWithShape="0">
                  <a:srgbClr val="000000">
                    <a:alpha val="14000"/>
                  </a:srgbClr>
                </a:outerShdw>
              </a:effectLst>
            </p:spPr>
            <p:txBody>
              <a:bodyPr/>
              <a:lstStyle/>
              <a:p>
                <a:r>
                  <a:rPr lang="en-US">
                    <a:noFill/>
                  </a:rPr>
                  <a:t> </a:t>
                </a:r>
              </a:p>
            </p:txBody>
          </p:sp>
        </mc:Fallback>
      </mc:AlternateContent>
      <p:sp>
        <p:nvSpPr>
          <p:cNvPr id="10" name="Title 9"/>
          <p:cNvSpPr>
            <a:spLocks noGrp="1"/>
          </p:cNvSpPr>
          <p:nvPr>
            <p:ph type="ctrTitle"/>
          </p:nvPr>
        </p:nvSpPr>
        <p:spPr>
          <a:xfrm>
            <a:off x="595607" y="199543"/>
            <a:ext cx="6028200" cy="1023081"/>
          </a:xfrm>
        </p:spPr>
        <p:txBody>
          <a:bodyPr/>
          <a:lstStyle/>
          <a:p>
            <a:r>
              <a:rPr lang="en-US" sz="3000" b="1" dirty="0">
                <a:solidFill>
                  <a:schemeClr val="bg1"/>
                </a:solidFill>
                <a:latin typeface="Amatic SC" panose="020B0604020202020204" charset="-79"/>
                <a:cs typeface="Amatic SC" panose="020B0604020202020204" charset="-79"/>
              </a:rPr>
              <a:t>1. </a:t>
            </a:r>
            <a:r>
              <a:rPr lang="vi-VN" sz="3000" b="1" dirty="0">
                <a:solidFill>
                  <a:schemeClr val="bg1"/>
                </a:solidFill>
                <a:latin typeface="Amatic SC" panose="020B0604020202020204" charset="-79"/>
                <a:cs typeface="Amatic SC" panose="020B0604020202020204" charset="-79"/>
              </a:rPr>
              <a:t>Nhắc lại hai mô hình tuyến </a:t>
            </a:r>
            <a:r>
              <a:rPr lang="vi-VN" sz="3000" b="1" dirty="0" smtClean="0">
                <a:solidFill>
                  <a:schemeClr val="bg1"/>
                </a:solidFill>
                <a:latin typeface="Amatic SC" panose="020B0604020202020204" charset="-79"/>
                <a:cs typeface="Amatic SC" panose="020B0604020202020204" charset="-79"/>
              </a:rPr>
              <a:t>tính</a:t>
            </a:r>
            <a:endParaRPr lang="en-US" sz="3000" dirty="0"/>
          </a:p>
        </p:txBody>
      </p:sp>
    </p:spTree>
    <p:extLst>
      <p:ext uri="{BB962C8B-B14F-4D97-AF65-F5344CB8AC3E}">
        <p14:creationId xmlns:p14="http://schemas.microsoft.com/office/powerpoint/2010/main" val="195815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ltLang="en-US" sz="3000" b="1" i="1" dirty="0">
                <a:solidFill>
                  <a:schemeClr val="tx1"/>
                </a:solidFill>
                <a:latin typeface="Times New Roman" panose="02020603050405020304" pitchFamily="18" charset="0"/>
                <a:cs typeface="Times New Roman" panose="02020603050405020304" pitchFamily="18" charset="0"/>
              </a:rPr>
              <a:t>Percent Correct Predictions</a:t>
            </a:r>
          </a:p>
        </p:txBody>
      </p:sp>
      <p:sp>
        <p:nvSpPr>
          <p:cNvPr id="17411" name="Rectangle 3"/>
          <p:cNvSpPr>
            <a:spLocks noGrp="1" noChangeArrowheads="1"/>
          </p:cNvSpPr>
          <p:nvPr>
            <p:ph type="body" idx="1"/>
          </p:nvPr>
        </p:nvSpPr>
        <p:spPr>
          <a:xfrm>
            <a:off x="1657350" y="1257300"/>
            <a:ext cx="5829300" cy="3086100"/>
          </a:xfrm>
          <a:noFill/>
          <a:ln/>
        </p:spPr>
        <p:txBody>
          <a:bodyPr/>
          <a:lstStyle/>
          <a:p>
            <a:pPr>
              <a:lnSpc>
                <a:spcPct val="90000"/>
              </a:lnSpc>
              <a:buClr>
                <a:schemeClr val="hlink"/>
              </a:buClr>
              <a:buFont typeface="Wingdings" panose="05000000000000000000" pitchFamily="2" charset="2"/>
              <a:buChar char="§"/>
            </a:pPr>
            <a:r>
              <a:rPr lang="vi-VN" altLang="en-US" sz="2000" dirty="0">
                <a:solidFill>
                  <a:schemeClr val="accent1"/>
                </a:solidFill>
                <a:latin typeface="Times New Roman" panose="02020603050405020304" pitchFamily="18" charset="0"/>
                <a:cs typeface="Times New Roman" panose="02020603050405020304" pitchFamily="18" charset="0"/>
              </a:rPr>
              <a:t>Thống kê "Phần trăm dự đoán đúng" giả định rằng nếu p ước tính lớn hơn hoặc bằng 0,5 thì sự kiện được mong đợi sẽ xảy ra và không xảy ra theo cách khác</a:t>
            </a:r>
            <a:r>
              <a:rPr lang="vi-VN" altLang="en-US" sz="2000" dirty="0" smtClean="0">
                <a:solidFill>
                  <a:schemeClr val="accent1"/>
                </a:solidFill>
                <a:latin typeface="Times New Roman" panose="02020603050405020304" pitchFamily="18" charset="0"/>
                <a:cs typeface="Times New Roman" panose="02020603050405020304" pitchFamily="18" charset="0"/>
              </a:rPr>
              <a:t>.</a:t>
            </a:r>
            <a:endParaRPr lang="en-US" altLang="en-US" sz="2000" dirty="0" smtClean="0">
              <a:solidFill>
                <a:schemeClr val="accent1"/>
              </a:solidFill>
              <a:latin typeface="Times New Roman" panose="02020603050405020304" pitchFamily="18" charset="0"/>
              <a:cs typeface="Times New Roman" panose="02020603050405020304" pitchFamily="18" charset="0"/>
            </a:endParaRPr>
          </a:p>
          <a:p>
            <a:pPr>
              <a:lnSpc>
                <a:spcPct val="90000"/>
              </a:lnSpc>
              <a:buClr>
                <a:schemeClr val="hlink"/>
              </a:buClr>
              <a:buFont typeface="Wingdings" panose="05000000000000000000" pitchFamily="2" charset="2"/>
              <a:buChar char="§"/>
            </a:pPr>
            <a:r>
              <a:rPr lang="vi-VN" altLang="en-US" sz="2000" dirty="0" smtClean="0">
                <a:solidFill>
                  <a:schemeClr val="accent1"/>
                </a:solidFill>
                <a:latin typeface="Times New Roman" panose="02020603050405020304" pitchFamily="18" charset="0"/>
                <a:cs typeface="Times New Roman" panose="02020603050405020304" pitchFamily="18" charset="0"/>
              </a:rPr>
              <a:t>Bằng </a:t>
            </a:r>
            <a:r>
              <a:rPr lang="vi-VN" altLang="en-US" sz="2000" dirty="0">
                <a:solidFill>
                  <a:schemeClr val="accent1"/>
                </a:solidFill>
                <a:latin typeface="Times New Roman" panose="02020603050405020304" pitchFamily="18" charset="0"/>
                <a:cs typeface="Times New Roman" panose="02020603050405020304" pitchFamily="18" charset="0"/>
              </a:rPr>
              <a:t>cách gán các xác suất 0 và 1 này và so sánh chúng với các số 0 và 1 thực tế,% đúng Có,% đúng Không và tổng điểm% đúng được tính.</a:t>
            </a:r>
            <a:endParaRPr lang="en-US" altLang="en-US" sz="2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338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657350" y="400050"/>
            <a:ext cx="5829300" cy="857250"/>
          </a:xfrm>
        </p:spPr>
        <p:txBody>
          <a:bodyPr/>
          <a:lstStyle/>
          <a:p>
            <a:r>
              <a:rPr lang="en-US" altLang="en-US" sz="3000" b="1" i="1" dirty="0">
                <a:solidFill>
                  <a:schemeClr val="tx1"/>
                </a:solidFill>
                <a:latin typeface="Times New Roman" panose="02020603050405020304" pitchFamily="18" charset="0"/>
                <a:cs typeface="Times New Roman" panose="02020603050405020304" pitchFamily="18" charset="0"/>
              </a:rPr>
              <a:t>An Example:</a:t>
            </a:r>
          </a:p>
        </p:txBody>
      </p:sp>
      <p:graphicFrame>
        <p:nvGraphicFramePr>
          <p:cNvPr id="39941" name="Object 5"/>
          <p:cNvGraphicFramePr>
            <a:graphicFrameLocks noChangeAspect="1"/>
          </p:cNvGraphicFramePr>
          <p:nvPr/>
        </p:nvGraphicFramePr>
        <p:xfrm>
          <a:off x="1428750" y="1484710"/>
          <a:ext cx="5943600" cy="2055019"/>
        </p:xfrm>
        <a:graphic>
          <a:graphicData uri="http://schemas.openxmlformats.org/presentationml/2006/ole">
            <mc:AlternateContent xmlns:mc="http://schemas.openxmlformats.org/markup-compatibility/2006">
              <mc:Choice xmlns:v="urn:schemas-microsoft-com:vml" Requires="v">
                <p:oleObj spid="_x0000_s8203" name="Worksheet" r:id="rId3" imgW="2446347" imgH="846034" progId="Excel.Sheet.8">
                  <p:embed/>
                </p:oleObj>
              </mc:Choice>
              <mc:Fallback>
                <p:oleObj name="Worksheet" r:id="rId3" imgW="2446347" imgH="846034" progId="Excel.Sheet.8">
                  <p:embed/>
                  <p:pic>
                    <p:nvPicPr>
                      <p:cNvPr id="399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1484710"/>
                        <a:ext cx="5943600" cy="2055019"/>
                      </a:xfrm>
                      <a:prstGeom prst="rect">
                        <a:avLst/>
                      </a:prstGeom>
                      <a:noFill/>
                      <a:ln w="254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71087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037690" y="716051"/>
            <a:ext cx="6880225" cy="584200"/>
          </a:xfrm>
          <a:noFill/>
          <a:ln/>
        </p:spPr>
        <p:txBody>
          <a:bodyPr/>
          <a:lstStyle/>
          <a:p>
            <a:r>
              <a:rPr lang="en-US" altLang="en-US" sz="3000" b="1" i="1" dirty="0">
                <a:solidFill>
                  <a:schemeClr val="tx1"/>
                </a:solidFill>
                <a:latin typeface="Times New Roman" panose="02020603050405020304" pitchFamily="18" charset="0"/>
                <a:cs typeface="Times New Roman" panose="02020603050405020304" pitchFamily="18" charset="0"/>
              </a:rPr>
              <a:t>Pseudo-R</a:t>
            </a:r>
            <a:r>
              <a:rPr lang="en-US" altLang="en-US" sz="3000" b="1" i="1" baseline="30000" dirty="0">
                <a:solidFill>
                  <a:schemeClr val="tx1"/>
                </a:solidFill>
                <a:latin typeface="Times New Roman" panose="02020603050405020304" pitchFamily="18" charset="0"/>
                <a:cs typeface="Times New Roman" panose="02020603050405020304" pitchFamily="18" charset="0"/>
              </a:rPr>
              <a:t>2</a:t>
            </a:r>
          </a:p>
        </p:txBody>
      </p:sp>
      <p:sp>
        <p:nvSpPr>
          <p:cNvPr id="18435" name="Rectangle 3"/>
          <p:cNvSpPr>
            <a:spLocks noGrp="1" noChangeArrowheads="1"/>
          </p:cNvSpPr>
          <p:nvPr>
            <p:ph type="body" idx="4294967295"/>
          </p:nvPr>
        </p:nvSpPr>
        <p:spPr>
          <a:xfrm>
            <a:off x="1263722" y="1509356"/>
            <a:ext cx="6880225" cy="2590800"/>
          </a:xfrm>
          <a:noFill/>
          <a:ln/>
        </p:spPr>
        <p:txBody>
          <a:bodyPr/>
          <a:lstStyle/>
          <a:p>
            <a:pPr>
              <a:buClr>
                <a:schemeClr val="hlink"/>
              </a:buClr>
              <a:buFont typeface="Wingdings" panose="05000000000000000000" pitchFamily="2" charset="2"/>
              <a:buChar char="§"/>
            </a:pPr>
            <a:r>
              <a:rPr lang="en-US" altLang="en-US" sz="2000" dirty="0" err="1">
                <a:solidFill>
                  <a:schemeClr val="accent1"/>
                </a:solidFill>
                <a:latin typeface="Times New Roman" panose="02020603050405020304" pitchFamily="18" charset="0"/>
                <a:cs typeface="Times New Roman" panose="02020603050405020304" pitchFamily="18" charset="0"/>
              </a:rPr>
              <a:t>Một</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a:solidFill>
                  <a:schemeClr val="accent1"/>
                </a:solidFill>
                <a:latin typeface="Times New Roman" panose="02020603050405020304" pitchFamily="18" charset="0"/>
                <a:cs typeface="Times New Roman" panose="02020603050405020304" pitchFamily="18" charset="0"/>
              </a:rPr>
              <a:t>thống</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smtClean="0">
                <a:solidFill>
                  <a:schemeClr val="accent1"/>
                </a:solidFill>
                <a:latin typeface="Times New Roman" panose="02020603050405020304" pitchFamily="18" charset="0"/>
                <a:cs typeface="Times New Roman" panose="02020603050405020304" pitchFamily="18" charset="0"/>
              </a:rPr>
              <a:t>kê</a:t>
            </a:r>
            <a:r>
              <a:rPr lang="en-US" altLang="en-US" sz="2000" dirty="0" smtClean="0">
                <a:solidFill>
                  <a:schemeClr val="accent1"/>
                </a:solidFill>
                <a:latin typeface="Times New Roman" panose="02020603050405020304" pitchFamily="18" charset="0"/>
                <a:cs typeface="Times New Roman" panose="02020603050405020304" pitchFamily="18" charset="0"/>
              </a:rPr>
              <a:t> psuedo-R</a:t>
            </a:r>
            <a:r>
              <a:rPr lang="en-US" altLang="en-US" sz="2000" baseline="30000" dirty="0" smtClean="0">
                <a:solidFill>
                  <a:schemeClr val="accent1"/>
                </a:solidFill>
                <a:latin typeface="Times New Roman" panose="02020603050405020304" pitchFamily="18" charset="0"/>
                <a:cs typeface="Times New Roman" panose="02020603050405020304" pitchFamily="18" charset="0"/>
              </a:rPr>
              <a:t>2</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a:solidFill>
                  <a:schemeClr val="accent1"/>
                </a:solidFill>
                <a:latin typeface="Times New Roman" panose="02020603050405020304" pitchFamily="18" charset="0"/>
                <a:cs typeface="Times New Roman" panose="02020603050405020304" pitchFamily="18" charset="0"/>
              </a:rPr>
              <a:t>là</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a:solidFill>
                  <a:schemeClr val="accent1"/>
                </a:solidFill>
                <a:latin typeface="Times New Roman" panose="02020603050405020304" pitchFamily="18" charset="0"/>
                <a:cs typeface="Times New Roman" panose="02020603050405020304" pitchFamily="18" charset="0"/>
              </a:rPr>
              <a:t>thống</a:t>
            </a: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2000" dirty="0" err="1" smtClean="0">
                <a:solidFill>
                  <a:schemeClr val="accent1"/>
                </a:solidFill>
                <a:latin typeface="Times New Roman" panose="02020603050405020304" pitchFamily="18" charset="0"/>
                <a:cs typeface="Times New Roman" panose="02020603050405020304" pitchFamily="18" charset="0"/>
              </a:rPr>
              <a:t>kê</a:t>
            </a:r>
            <a:r>
              <a:rPr lang="en-US" altLang="en-US" sz="2000" dirty="0" smtClean="0">
                <a:solidFill>
                  <a:schemeClr val="accent1"/>
                </a:solidFill>
                <a:latin typeface="Times New Roman" panose="02020603050405020304" pitchFamily="18" charset="0"/>
                <a:cs typeface="Times New Roman" panose="02020603050405020304" pitchFamily="18" charset="0"/>
              </a:rPr>
              <a:t> McFadden's-R</a:t>
            </a:r>
            <a:r>
              <a:rPr lang="en-US" altLang="en-US" sz="2000" baseline="30000" dirty="0" smtClean="0">
                <a:solidFill>
                  <a:schemeClr val="accent1"/>
                </a:solidFill>
                <a:latin typeface="Times New Roman" panose="02020603050405020304" pitchFamily="18" charset="0"/>
                <a:cs typeface="Times New Roman" panose="02020603050405020304" pitchFamily="18" charset="0"/>
              </a:rPr>
              <a:t>2</a:t>
            </a:r>
            <a:r>
              <a:rPr lang="en-US" altLang="en-US" sz="2000" dirty="0" smtClean="0">
                <a:solidFill>
                  <a:schemeClr val="accent1"/>
                </a:solidFill>
                <a:latin typeface="Times New Roman" panose="02020603050405020304" pitchFamily="18" charset="0"/>
                <a:cs typeface="Times New Roman" panose="02020603050405020304" pitchFamily="18" charset="0"/>
              </a:rPr>
              <a:t> :</a:t>
            </a:r>
            <a:r>
              <a:rPr lang="en-US" altLang="en-US" sz="2000" dirty="0">
                <a:solidFill>
                  <a:schemeClr val="accent1"/>
                </a:solidFill>
                <a:latin typeface="Times New Roman" panose="02020603050405020304" pitchFamily="18" charset="0"/>
                <a:cs typeface="Times New Roman" panose="02020603050405020304" pitchFamily="18" charset="0"/>
              </a:rPr>
              <a:t/>
            </a:r>
            <a:br>
              <a:rPr lang="en-US" altLang="en-US" sz="2000" dirty="0">
                <a:solidFill>
                  <a:schemeClr val="accent1"/>
                </a:solidFill>
                <a:latin typeface="Times New Roman" panose="02020603050405020304" pitchFamily="18" charset="0"/>
                <a:cs typeface="Times New Roman" panose="02020603050405020304" pitchFamily="18" charset="0"/>
              </a:rPr>
            </a:br>
            <a:r>
              <a:rPr lang="en-US" altLang="en-US" sz="2000" dirty="0">
                <a:solidFill>
                  <a:schemeClr val="accent1"/>
                </a:solidFill>
                <a:latin typeface="Times New Roman" panose="02020603050405020304" pitchFamily="18" charset="0"/>
                <a:cs typeface="Times New Roman" panose="02020603050405020304" pitchFamily="18" charset="0"/>
              </a:rPr>
              <a:t/>
            </a:r>
            <a:br>
              <a:rPr lang="en-US" altLang="en-US" sz="2000" dirty="0">
                <a:solidFill>
                  <a:schemeClr val="accent1"/>
                </a:solidFill>
                <a:latin typeface="Times New Roman" panose="02020603050405020304" pitchFamily="18" charset="0"/>
                <a:cs typeface="Times New Roman" panose="02020603050405020304" pitchFamily="18" charset="0"/>
              </a:rPr>
            </a:br>
            <a:r>
              <a:rPr lang="en-US" altLang="en-US" sz="2000" dirty="0">
                <a:solidFill>
                  <a:schemeClr val="accent1"/>
                </a:solidFill>
                <a:latin typeface="Times New Roman" panose="02020603050405020304" pitchFamily="18" charset="0"/>
                <a:cs typeface="Times New Roman" panose="02020603050405020304" pitchFamily="18" charset="0"/>
              </a:rPr>
              <a:t>	McFadden's-R</a:t>
            </a:r>
            <a:r>
              <a:rPr lang="en-US" altLang="en-US" sz="2000" baseline="30000" dirty="0">
                <a:solidFill>
                  <a:schemeClr val="accent1"/>
                </a:solidFill>
                <a:latin typeface="Times New Roman" panose="02020603050405020304" pitchFamily="18" charset="0"/>
                <a:cs typeface="Times New Roman" panose="02020603050405020304" pitchFamily="18" charset="0"/>
              </a:rPr>
              <a:t>2 </a:t>
            </a:r>
            <a:r>
              <a:rPr lang="en-US" altLang="en-US" sz="2000" dirty="0">
                <a:solidFill>
                  <a:schemeClr val="accent1"/>
                </a:solidFill>
                <a:latin typeface="Times New Roman" panose="02020603050405020304" pitchFamily="18" charset="0"/>
                <a:cs typeface="Times New Roman" panose="02020603050405020304" pitchFamily="18" charset="0"/>
              </a:rPr>
              <a:t>= 1 - [LL(</a:t>
            </a:r>
            <a:r>
              <a:rPr lang="en-US"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solidFill>
                  <a:schemeClr val="accent1"/>
                </a:solidFill>
                <a:latin typeface="Times New Roman" panose="02020603050405020304" pitchFamily="18" charset="0"/>
                <a:cs typeface="Times New Roman" panose="02020603050405020304" pitchFamily="18" charset="0"/>
              </a:rPr>
              <a:t>,</a:t>
            </a:r>
            <a:r>
              <a:rPr lang="en-US" altLang="en-US" sz="2000"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solidFill>
                  <a:schemeClr val="accent1"/>
                </a:solidFill>
                <a:latin typeface="Times New Roman" panose="02020603050405020304" pitchFamily="18" charset="0"/>
                <a:cs typeface="Times New Roman" panose="02020603050405020304" pitchFamily="18" charset="0"/>
              </a:rPr>
              <a:t>)/LL(</a:t>
            </a:r>
            <a:r>
              <a:rPr lang="en-US"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solidFill>
                  <a:schemeClr val="accent1"/>
                </a:solidFill>
                <a:latin typeface="Times New Roman" panose="02020603050405020304" pitchFamily="18" charset="0"/>
                <a:cs typeface="Times New Roman" panose="02020603050405020304" pitchFamily="18" charset="0"/>
              </a:rPr>
              <a:t>)]</a:t>
            </a:r>
            <a:br>
              <a:rPr lang="en-US" altLang="en-US" sz="2000" dirty="0">
                <a:solidFill>
                  <a:schemeClr val="accent1"/>
                </a:solidFill>
                <a:latin typeface="Times New Roman" panose="02020603050405020304" pitchFamily="18" charset="0"/>
                <a:cs typeface="Times New Roman" panose="02020603050405020304" pitchFamily="18" charset="0"/>
              </a:rPr>
            </a:br>
            <a:r>
              <a:rPr lang="en-US" altLang="en-US" sz="2000" dirty="0">
                <a:solidFill>
                  <a:schemeClr val="accent1"/>
                </a:solidFill>
                <a:latin typeface="Times New Roman" panose="02020603050405020304" pitchFamily="18" charset="0"/>
                <a:cs typeface="Times New Roman" panose="02020603050405020304" pitchFamily="18" charset="0"/>
              </a:rPr>
              <a:t>	</a:t>
            </a:r>
            <a:r>
              <a:rPr lang="en-US" altLang="en-US" sz="1800" dirty="0">
                <a:solidFill>
                  <a:schemeClr val="accent1"/>
                </a:solidFill>
                <a:latin typeface="Times New Roman" panose="02020603050405020304" pitchFamily="18" charset="0"/>
                <a:cs typeface="Times New Roman" panose="02020603050405020304" pitchFamily="18" charset="0"/>
              </a:rPr>
              <a:t> {= 1 - [-2LL(</a:t>
            </a:r>
            <a:r>
              <a:rPr lang="en-US" altLang="en-US" sz="18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1800" dirty="0">
                <a:solidFill>
                  <a:schemeClr val="accent1"/>
                </a:solidFill>
                <a:latin typeface="Times New Roman" panose="02020603050405020304" pitchFamily="18" charset="0"/>
                <a:cs typeface="Times New Roman" panose="02020603050405020304" pitchFamily="18" charset="0"/>
              </a:rPr>
              <a:t>, </a:t>
            </a:r>
            <a:r>
              <a:rPr lang="en-US" altLang="en-US" sz="1800"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1800" dirty="0">
                <a:solidFill>
                  <a:schemeClr val="accent1"/>
                </a:solidFill>
                <a:latin typeface="Times New Roman" panose="02020603050405020304" pitchFamily="18" charset="0"/>
                <a:cs typeface="Times New Roman" panose="02020603050405020304" pitchFamily="18" charset="0"/>
              </a:rPr>
              <a:t>)/-2LL(</a:t>
            </a:r>
            <a:r>
              <a:rPr lang="en-US" altLang="en-US" sz="18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1800" dirty="0">
                <a:solidFill>
                  <a:schemeClr val="accent1"/>
                </a:solidFill>
                <a:latin typeface="Times New Roman" panose="02020603050405020304" pitchFamily="18" charset="0"/>
                <a:cs typeface="Times New Roman" panose="02020603050405020304" pitchFamily="18" charset="0"/>
              </a:rPr>
              <a:t>)] (</a:t>
            </a:r>
            <a:r>
              <a:rPr lang="en-US" altLang="en-US" sz="1800" dirty="0" err="1">
                <a:solidFill>
                  <a:schemeClr val="accent1"/>
                </a:solidFill>
                <a:latin typeface="Times New Roman" panose="02020603050405020304" pitchFamily="18" charset="0"/>
                <a:cs typeface="Times New Roman" panose="02020603050405020304" pitchFamily="18" charset="0"/>
              </a:rPr>
              <a:t>từ</a:t>
            </a:r>
            <a:r>
              <a:rPr lang="en-US" altLang="en-US" sz="1800" dirty="0">
                <a:solidFill>
                  <a:schemeClr val="accent1"/>
                </a:solidFill>
                <a:latin typeface="Times New Roman" panose="02020603050405020304" pitchFamily="18" charset="0"/>
                <a:cs typeface="Times New Roman" panose="02020603050405020304" pitchFamily="18" charset="0"/>
              </a:rPr>
              <a:t> </a:t>
            </a:r>
            <a:r>
              <a:rPr lang="en-US" altLang="en-US" sz="1800" dirty="0" err="1">
                <a:solidFill>
                  <a:schemeClr val="accent1"/>
                </a:solidFill>
                <a:latin typeface="Times New Roman" panose="02020603050405020304" pitchFamily="18" charset="0"/>
                <a:cs typeface="Times New Roman" panose="02020603050405020304" pitchFamily="18" charset="0"/>
              </a:rPr>
              <a:t>bản</a:t>
            </a:r>
            <a:r>
              <a:rPr lang="en-US" altLang="en-US" sz="1800" dirty="0">
                <a:solidFill>
                  <a:schemeClr val="accent1"/>
                </a:solidFill>
                <a:latin typeface="Times New Roman" panose="02020603050405020304" pitchFamily="18" charset="0"/>
                <a:cs typeface="Times New Roman" panose="02020603050405020304" pitchFamily="18" charset="0"/>
              </a:rPr>
              <a:t> in </a:t>
            </a:r>
            <a:r>
              <a:rPr lang="en-US" altLang="en-US" sz="1800" dirty="0" smtClean="0">
                <a:solidFill>
                  <a:schemeClr val="accent1"/>
                </a:solidFill>
                <a:latin typeface="Times New Roman" panose="02020603050405020304" pitchFamily="18" charset="0"/>
                <a:cs typeface="Times New Roman" panose="02020603050405020304" pitchFamily="18" charset="0"/>
              </a:rPr>
              <a:t>SPSS)}</a:t>
            </a:r>
            <a:r>
              <a:rPr lang="en-US" altLang="en-US" sz="1800" dirty="0">
                <a:solidFill>
                  <a:schemeClr val="accent1"/>
                </a:solidFill>
                <a:latin typeface="Times New Roman" panose="02020603050405020304" pitchFamily="18" charset="0"/>
                <a:cs typeface="Times New Roman" panose="02020603050405020304" pitchFamily="18" charset="0"/>
              </a:rPr>
              <a:t/>
            </a:r>
            <a:br>
              <a:rPr lang="en-US" altLang="en-US" sz="1800" dirty="0">
                <a:solidFill>
                  <a:schemeClr val="accent1"/>
                </a:solidFill>
                <a:latin typeface="Times New Roman" panose="02020603050405020304" pitchFamily="18" charset="0"/>
                <a:cs typeface="Times New Roman" panose="02020603050405020304" pitchFamily="18" charset="0"/>
              </a:rPr>
            </a:br>
            <a:endParaRPr lang="en-US" altLang="en-US" sz="1800" dirty="0">
              <a:solidFill>
                <a:schemeClr val="accent1"/>
              </a:solidFill>
              <a:latin typeface="Times New Roman" panose="02020603050405020304" pitchFamily="18" charset="0"/>
              <a:cs typeface="Times New Roman" panose="02020603050405020304" pitchFamily="18" charset="0"/>
            </a:endParaRPr>
          </a:p>
          <a:p>
            <a:pPr>
              <a:buClr>
                <a:schemeClr val="hlink"/>
              </a:buClr>
              <a:buFont typeface="Wingdings" panose="05000000000000000000" pitchFamily="2" charset="2"/>
              <a:buChar char="§"/>
            </a:pPr>
            <a:r>
              <a:rPr lang="vi-VN" altLang="en-US" sz="2000" dirty="0">
                <a:solidFill>
                  <a:schemeClr val="accent1"/>
                </a:solidFill>
                <a:latin typeface="Times New Roman" panose="02020603050405020304" pitchFamily="18" charset="0"/>
                <a:cs typeface="Times New Roman" panose="02020603050405020304" pitchFamily="18" charset="0"/>
              </a:rPr>
              <a:t>trong đó </a:t>
            </a:r>
            <a:r>
              <a:rPr lang="en-US" altLang="en-US" sz="2000" dirty="0">
                <a:solidFill>
                  <a:schemeClr val="accent1"/>
                </a:solidFill>
                <a:latin typeface="Times New Roman" panose="02020603050405020304" pitchFamily="18" charset="0"/>
                <a:cs typeface="Times New Roman" panose="02020603050405020304" pitchFamily="18" charset="0"/>
              </a:rPr>
              <a:t>R</a:t>
            </a:r>
            <a:r>
              <a:rPr lang="en-US" altLang="en-US" sz="2000" baseline="30000" dirty="0">
                <a:solidFill>
                  <a:schemeClr val="accent1"/>
                </a:solidFill>
                <a:latin typeface="Times New Roman" panose="02020603050405020304" pitchFamily="18" charset="0"/>
                <a:cs typeface="Times New Roman" panose="02020603050405020304" pitchFamily="18" charset="0"/>
              </a:rPr>
              <a:t>2</a:t>
            </a:r>
            <a:r>
              <a:rPr lang="vi-VN" altLang="en-US" sz="2000" dirty="0" smtClean="0">
                <a:solidFill>
                  <a:schemeClr val="accent1"/>
                </a:solidFill>
                <a:latin typeface="Times New Roman" panose="02020603050405020304" pitchFamily="18" charset="0"/>
                <a:cs typeface="Times New Roman" panose="02020603050405020304" pitchFamily="18" charset="0"/>
              </a:rPr>
              <a:t> </a:t>
            </a:r>
            <a:r>
              <a:rPr lang="vi-VN" altLang="en-US" sz="2000" dirty="0">
                <a:solidFill>
                  <a:schemeClr val="accent1"/>
                </a:solidFill>
                <a:latin typeface="Times New Roman" panose="02020603050405020304" pitchFamily="18" charset="0"/>
                <a:cs typeface="Times New Roman" panose="02020603050405020304" pitchFamily="18" charset="0"/>
              </a:rPr>
              <a:t>là một số đo vô hướng thay đổi giữa 0 và (hơi gần) 1 giống như </a:t>
            </a:r>
            <a:r>
              <a:rPr lang="en-US" altLang="en-US" sz="2000" dirty="0">
                <a:solidFill>
                  <a:schemeClr val="accent1"/>
                </a:solidFill>
                <a:latin typeface="Times New Roman" panose="02020603050405020304" pitchFamily="18" charset="0"/>
                <a:cs typeface="Times New Roman" panose="02020603050405020304" pitchFamily="18" charset="0"/>
              </a:rPr>
              <a:t>R</a:t>
            </a:r>
            <a:r>
              <a:rPr lang="en-US" altLang="en-US" sz="2000" baseline="30000" dirty="0">
                <a:solidFill>
                  <a:schemeClr val="accent1"/>
                </a:solidFill>
                <a:latin typeface="Times New Roman" panose="02020603050405020304" pitchFamily="18" charset="0"/>
                <a:cs typeface="Times New Roman" panose="02020603050405020304" pitchFamily="18" charset="0"/>
              </a:rPr>
              <a:t>2</a:t>
            </a:r>
            <a:r>
              <a:rPr lang="vi-VN" altLang="en-US" sz="2000" dirty="0" smtClean="0">
                <a:solidFill>
                  <a:schemeClr val="accent1"/>
                </a:solidFill>
                <a:latin typeface="Times New Roman" panose="02020603050405020304" pitchFamily="18" charset="0"/>
                <a:cs typeface="Times New Roman" panose="02020603050405020304" pitchFamily="18" charset="0"/>
              </a:rPr>
              <a:t> </a:t>
            </a:r>
            <a:r>
              <a:rPr lang="vi-VN" altLang="en-US" sz="2000" dirty="0">
                <a:solidFill>
                  <a:schemeClr val="accent1"/>
                </a:solidFill>
                <a:latin typeface="Times New Roman" panose="02020603050405020304" pitchFamily="18" charset="0"/>
                <a:cs typeface="Times New Roman" panose="02020603050405020304" pitchFamily="18" charset="0"/>
              </a:rPr>
              <a:t>trong mô hình LP</a:t>
            </a:r>
            <a:r>
              <a:rPr lang="vi-VN" altLang="en-US" sz="2000" dirty="0" smtClean="0">
                <a:solidFill>
                  <a:schemeClr val="accent1"/>
                </a:solidFill>
                <a:latin typeface="Times New Roman" panose="02020603050405020304" pitchFamily="18" charset="0"/>
                <a:cs typeface="Times New Roman" panose="02020603050405020304" pitchFamily="18" charset="0"/>
              </a:rPr>
              <a:t>.</a:t>
            </a:r>
            <a:endParaRPr lang="en-US" altLang="en-US" sz="2000" dirty="0" smtClean="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002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657350" y="342900"/>
            <a:ext cx="5829300" cy="857250"/>
          </a:xfrm>
        </p:spPr>
        <p:txBody>
          <a:bodyPr/>
          <a:lstStyle/>
          <a:p>
            <a:r>
              <a:rPr lang="en-US" altLang="en-US" sz="3000" b="1" i="1" dirty="0">
                <a:solidFill>
                  <a:schemeClr val="tx1"/>
                </a:solidFill>
                <a:latin typeface="Times New Roman" panose="02020603050405020304" pitchFamily="18" charset="0"/>
                <a:cs typeface="Times New Roman" panose="02020603050405020304" pitchFamily="18" charset="0"/>
              </a:rPr>
              <a:t>An Example:</a:t>
            </a:r>
          </a:p>
        </p:txBody>
      </p:sp>
      <p:graphicFrame>
        <p:nvGraphicFramePr>
          <p:cNvPr id="40965" name="Object 5"/>
          <p:cNvGraphicFramePr>
            <a:graphicFrameLocks noChangeAspect="1"/>
          </p:cNvGraphicFramePr>
          <p:nvPr/>
        </p:nvGraphicFramePr>
        <p:xfrm>
          <a:off x="1543050" y="1371601"/>
          <a:ext cx="5943600" cy="2260997"/>
        </p:xfrm>
        <a:graphic>
          <a:graphicData uri="http://schemas.openxmlformats.org/presentationml/2006/ole">
            <mc:AlternateContent xmlns:mc="http://schemas.openxmlformats.org/markup-compatibility/2006">
              <mc:Choice xmlns:v="urn:schemas-microsoft-com:vml" Requires="v">
                <p:oleObj spid="_x0000_s9227" name="Worksheet" r:id="rId3" imgW="1783464" imgH="709123" progId="Excel.Sheet.8">
                  <p:embed/>
                </p:oleObj>
              </mc:Choice>
              <mc:Fallback>
                <p:oleObj name="Worksheet" r:id="rId3" imgW="1783464" imgH="709123" progId="Excel.Sheet.8">
                  <p:embed/>
                  <p:pic>
                    <p:nvPicPr>
                      <p:cNvPr id="4096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1371601"/>
                        <a:ext cx="5943600" cy="2260997"/>
                      </a:xfrm>
                      <a:prstGeom prst="rect">
                        <a:avLst/>
                      </a:prstGeom>
                      <a:noFill/>
                      <a:ln w="254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0011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49" y="0"/>
            <a:ext cx="6028200" cy="714857"/>
          </a:xfrm>
        </p:spPr>
        <p:txBody>
          <a:bodyPr/>
          <a:lstStyle/>
          <a:p>
            <a:r>
              <a:rPr lang="en-US" sz="3000" b="1" dirty="0" smtClean="0"/>
              <a:t>2. </a:t>
            </a:r>
            <a:r>
              <a:rPr lang="vi-VN" sz="3000" b="1" dirty="0" smtClean="0"/>
              <a:t>Các </a:t>
            </a:r>
            <a:r>
              <a:rPr lang="vi-VN" sz="3000" b="1" dirty="0"/>
              <a:t>loại hồi quy </a:t>
            </a:r>
            <a:r>
              <a:rPr lang="vi-VN" sz="3000" b="1" dirty="0" smtClean="0"/>
              <a:t>logistic</a:t>
            </a:r>
            <a:endParaRPr lang="en-US" sz="3000" b="1" dirty="0"/>
          </a:p>
        </p:txBody>
      </p:sp>
      <p:sp>
        <p:nvSpPr>
          <p:cNvPr id="3" name="Subtitle 2"/>
          <p:cNvSpPr>
            <a:spLocks noGrp="1"/>
          </p:cNvSpPr>
          <p:nvPr>
            <p:ph type="subTitle" idx="1"/>
          </p:nvPr>
        </p:nvSpPr>
        <p:spPr>
          <a:xfrm>
            <a:off x="410967" y="714857"/>
            <a:ext cx="7756988" cy="4324878"/>
          </a:xfrm>
        </p:spPr>
        <p:txBody>
          <a:bodyPr/>
          <a:lstStyle/>
          <a:p>
            <a:pPr algn="l"/>
            <a:r>
              <a:rPr lang="en-US" dirty="0" smtClean="0">
                <a:solidFill>
                  <a:schemeClr val="tx1">
                    <a:lumMod val="50000"/>
                  </a:schemeClr>
                </a:solidFill>
                <a:latin typeface="+mj-lt"/>
              </a:rPr>
              <a:t>	</a:t>
            </a:r>
            <a:r>
              <a:rPr lang="vi-VN" dirty="0" smtClean="0">
                <a:solidFill>
                  <a:schemeClr val="tx1">
                    <a:lumMod val="50000"/>
                  </a:schemeClr>
                </a:solidFill>
                <a:latin typeface="+mj-lt"/>
              </a:rPr>
              <a:t>Nói </a:t>
            </a:r>
            <a:r>
              <a:rPr lang="vi-VN" dirty="0">
                <a:solidFill>
                  <a:schemeClr val="tx1">
                    <a:lumMod val="50000"/>
                  </a:schemeClr>
                </a:solidFill>
                <a:latin typeface="+mj-lt"/>
              </a:rPr>
              <a:t>chung, hồi quy logistic có nghĩa là hồi quy logistic nhị phân có các biến mục tiêu </a:t>
            </a:r>
            <a:r>
              <a:rPr lang="vi-VN" dirty="0" smtClean="0">
                <a:solidFill>
                  <a:schemeClr val="tx1">
                    <a:lumMod val="50000"/>
                  </a:schemeClr>
                </a:solidFill>
                <a:latin typeface="+mj-lt"/>
              </a:rPr>
              <a:t>nhị</a:t>
            </a:r>
            <a:r>
              <a:rPr lang="en-US" dirty="0" smtClean="0">
                <a:solidFill>
                  <a:schemeClr val="tx1">
                    <a:lumMod val="50000"/>
                  </a:schemeClr>
                </a:solidFill>
                <a:latin typeface="+mj-lt"/>
              </a:rPr>
              <a:t> </a:t>
            </a:r>
            <a:r>
              <a:rPr lang="vi-VN" dirty="0" smtClean="0">
                <a:solidFill>
                  <a:schemeClr val="tx1">
                    <a:lumMod val="50000"/>
                  </a:schemeClr>
                </a:solidFill>
                <a:latin typeface="+mj-lt"/>
              </a:rPr>
              <a:t>phân</a:t>
            </a:r>
            <a:r>
              <a:rPr lang="vi-VN" dirty="0">
                <a:solidFill>
                  <a:schemeClr val="tx1">
                    <a:lumMod val="50000"/>
                  </a:schemeClr>
                </a:solidFill>
                <a:latin typeface="+mj-lt"/>
              </a:rPr>
              <a:t>, nhưng có thể có thêm hai loại biến mục tiêu có thể được dự đoán bởi nó. Dựa trên số lượng các loại đó, hồi quy Logistic có thể được chia thành các loại sau:</a:t>
            </a:r>
          </a:p>
          <a:p>
            <a:pPr algn="l">
              <a:buFont typeface="Wingdings" panose="05000000000000000000" pitchFamily="2" charset="2"/>
              <a:buChar char="§"/>
            </a:pPr>
            <a:r>
              <a:rPr lang="vi-VN" dirty="0">
                <a:solidFill>
                  <a:schemeClr val="tx1">
                    <a:lumMod val="50000"/>
                  </a:schemeClr>
                </a:solidFill>
                <a:latin typeface="+mj-lt"/>
              </a:rPr>
              <a:t>Nhị phân hoặc nhị thức</a:t>
            </a:r>
          </a:p>
          <a:p>
            <a:pPr algn="l"/>
            <a:r>
              <a:rPr lang="en-US" dirty="0" smtClean="0">
                <a:solidFill>
                  <a:schemeClr val="tx1">
                    <a:lumMod val="50000"/>
                  </a:schemeClr>
                </a:solidFill>
                <a:latin typeface="+mj-lt"/>
              </a:rPr>
              <a:t>	</a:t>
            </a:r>
            <a:r>
              <a:rPr lang="vi-VN" dirty="0" smtClean="0">
                <a:solidFill>
                  <a:schemeClr val="tx1">
                    <a:lumMod val="50000"/>
                  </a:schemeClr>
                </a:solidFill>
                <a:latin typeface="+mj-lt"/>
              </a:rPr>
              <a:t>Trong </a:t>
            </a:r>
            <a:r>
              <a:rPr lang="vi-VN" dirty="0">
                <a:solidFill>
                  <a:schemeClr val="tx1">
                    <a:lumMod val="50000"/>
                  </a:schemeClr>
                </a:solidFill>
                <a:latin typeface="+mj-lt"/>
              </a:rPr>
              <a:t>kiểu phân loại như vậy, một biến phụ thuộc sẽ chỉ có hai kiểu khả dĩ là 1 và 0. Ví dụ, những biến này có thể đại diện cho thành công hoặc thất bại, có hoặc không, thắng hoặc thua, v.v.</a:t>
            </a:r>
          </a:p>
          <a:p>
            <a:pPr algn="l">
              <a:buFont typeface="Wingdings" panose="05000000000000000000" pitchFamily="2" charset="2"/>
              <a:buChar char="§"/>
            </a:pPr>
            <a:r>
              <a:rPr lang="vi-VN" dirty="0">
                <a:solidFill>
                  <a:schemeClr val="tx1">
                    <a:lumMod val="50000"/>
                  </a:schemeClr>
                </a:solidFill>
                <a:latin typeface="+mj-lt"/>
              </a:rPr>
              <a:t>Đa thức</a:t>
            </a:r>
          </a:p>
          <a:p>
            <a:pPr algn="l"/>
            <a:r>
              <a:rPr lang="en-US" dirty="0" smtClean="0">
                <a:solidFill>
                  <a:schemeClr val="tx1">
                    <a:lumMod val="50000"/>
                  </a:schemeClr>
                </a:solidFill>
                <a:latin typeface="+mj-lt"/>
              </a:rPr>
              <a:t>	</a:t>
            </a:r>
            <a:r>
              <a:rPr lang="vi-VN" dirty="0" smtClean="0">
                <a:solidFill>
                  <a:schemeClr val="tx1">
                    <a:lumMod val="50000"/>
                  </a:schemeClr>
                </a:solidFill>
                <a:latin typeface="+mj-lt"/>
              </a:rPr>
              <a:t>Trong </a:t>
            </a:r>
            <a:r>
              <a:rPr lang="vi-VN" dirty="0">
                <a:solidFill>
                  <a:schemeClr val="tx1">
                    <a:lumMod val="50000"/>
                  </a:schemeClr>
                </a:solidFill>
                <a:latin typeface="+mj-lt"/>
              </a:rPr>
              <a:t>cách phân loại như vậy, biến phụ thuộc có thể có 3 hoặc nhiều hơn các kiểu không có thứ tự hoặc các kiểu không có ý nghĩa định lượng. Ví dụ: các biến này có thể đại diện cho “Loại A” hoặc “Loại B” hoặc “Loại C”.</a:t>
            </a:r>
          </a:p>
          <a:p>
            <a:pPr algn="l">
              <a:buFont typeface="Wingdings" panose="05000000000000000000" pitchFamily="2" charset="2"/>
              <a:buChar char="§"/>
            </a:pPr>
            <a:r>
              <a:rPr lang="vi-VN" dirty="0">
                <a:solidFill>
                  <a:schemeClr val="tx1">
                    <a:lumMod val="50000"/>
                  </a:schemeClr>
                </a:solidFill>
                <a:latin typeface="+mj-lt"/>
              </a:rPr>
              <a:t>Bình thường</a:t>
            </a:r>
          </a:p>
          <a:p>
            <a:pPr algn="l"/>
            <a:r>
              <a:rPr lang="en-US" dirty="0" smtClean="0">
                <a:solidFill>
                  <a:schemeClr val="tx1">
                    <a:lumMod val="50000"/>
                  </a:schemeClr>
                </a:solidFill>
                <a:latin typeface="+mj-lt"/>
              </a:rPr>
              <a:t>	</a:t>
            </a:r>
            <a:r>
              <a:rPr lang="vi-VN" dirty="0" smtClean="0">
                <a:solidFill>
                  <a:schemeClr val="tx1">
                    <a:lumMod val="50000"/>
                  </a:schemeClr>
                </a:solidFill>
                <a:latin typeface="+mj-lt"/>
              </a:rPr>
              <a:t>Trong </a:t>
            </a:r>
            <a:r>
              <a:rPr lang="vi-VN" dirty="0">
                <a:solidFill>
                  <a:schemeClr val="tx1">
                    <a:lumMod val="50000"/>
                  </a:schemeClr>
                </a:solidFill>
                <a:latin typeface="+mj-lt"/>
              </a:rPr>
              <a:t>kiểu phân loại như vậy, biến phụ thuộc có thể có 3 kiểu có thứ tự trở lên hoặc kiểu có ý nghĩa định lượng. Ví dụ: các biến này có thể đại diện cho “kém” hoặc “tốt”, “rất tốt”, “Xuất sắc” và mỗi loại có thể có các điểm như 0,1,2,3</a:t>
            </a:r>
            <a:r>
              <a:rPr lang="vi-VN" dirty="0" smtClean="0">
                <a:solidFill>
                  <a:schemeClr val="tx1">
                    <a:lumMod val="50000"/>
                  </a:schemeClr>
                </a:solidFill>
                <a:latin typeface="+mj-lt"/>
              </a:rPr>
              <a:t>.</a:t>
            </a:r>
            <a:endParaRPr lang="vi-VN" dirty="0">
              <a:solidFill>
                <a:schemeClr val="tx1">
                  <a:lumMod val="50000"/>
                </a:schemeClr>
              </a:solidFill>
              <a:latin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5163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3606" y="400691"/>
            <a:ext cx="6028200" cy="712071"/>
          </a:xfrm>
        </p:spPr>
        <p:txBody>
          <a:bodyPr/>
          <a:lstStyle/>
          <a:p>
            <a:r>
              <a:rPr lang="vi-VN" sz="3000" b="1" dirty="0"/>
              <a:t>Các giả định hồi quy </a:t>
            </a:r>
            <a:r>
              <a:rPr lang="vi-VN" sz="3000" b="1" dirty="0" smtClean="0"/>
              <a:t>logistic</a:t>
            </a:r>
            <a:endParaRPr lang="en-US" sz="3000" b="1" dirty="0"/>
          </a:p>
        </p:txBody>
      </p:sp>
      <p:sp>
        <p:nvSpPr>
          <p:cNvPr id="3" name="Subtitle 2"/>
          <p:cNvSpPr>
            <a:spLocks noGrp="1"/>
          </p:cNvSpPr>
          <p:nvPr>
            <p:ph type="subTitle" idx="1"/>
          </p:nvPr>
        </p:nvSpPr>
        <p:spPr>
          <a:xfrm>
            <a:off x="431515" y="1112761"/>
            <a:ext cx="7818633" cy="3510609"/>
          </a:xfrm>
        </p:spPr>
        <p:txBody>
          <a:bodyPr/>
          <a:lstStyle/>
          <a:p>
            <a:pPr marL="419100" indent="-342900" algn="l">
              <a:buFont typeface="Wingdings" panose="05000000000000000000" pitchFamily="2" charset="2"/>
              <a:buChar char="§"/>
            </a:pPr>
            <a:r>
              <a:rPr lang="vi-VN" sz="2000" dirty="0" smtClean="0">
                <a:latin typeface="+mj-lt"/>
              </a:rPr>
              <a:t>Trước </a:t>
            </a:r>
            <a:r>
              <a:rPr lang="vi-VN" sz="2000" dirty="0">
                <a:latin typeface="+mj-lt"/>
              </a:rPr>
              <a:t>khi đi sâu vào việc triển khai hồi quy logistic, chúng ta phải nhận thức được các giả định sau đây về cùng một:</a:t>
            </a:r>
          </a:p>
          <a:p>
            <a:pPr algn="l">
              <a:buFont typeface="Arial" panose="020B0604020202020204" pitchFamily="34" charset="0"/>
              <a:buChar char="•"/>
            </a:pPr>
            <a:r>
              <a:rPr lang="vi-VN" sz="2000" dirty="0" smtClean="0">
                <a:latin typeface="+mj-lt"/>
              </a:rPr>
              <a:t>Trong </a:t>
            </a:r>
            <a:r>
              <a:rPr lang="vi-VN" sz="2000" dirty="0">
                <a:latin typeface="+mj-lt"/>
              </a:rPr>
              <a:t>trường hợp hồi quy logistic nhị phân, các biến mục tiêu phải luôn luôn là nhị phân và kết quả mong muốn được biểu thị bằng cấp nhân tố 1.</a:t>
            </a:r>
          </a:p>
          <a:p>
            <a:pPr algn="l">
              <a:buFont typeface="Arial" panose="020B0604020202020204" pitchFamily="34" charset="0"/>
              <a:buChar char="•"/>
            </a:pPr>
            <a:r>
              <a:rPr lang="vi-VN" sz="2000" dirty="0" smtClean="0">
                <a:latin typeface="+mj-lt"/>
              </a:rPr>
              <a:t>Không </a:t>
            </a:r>
            <a:r>
              <a:rPr lang="vi-VN" sz="2000" dirty="0">
                <a:latin typeface="+mj-lt"/>
              </a:rPr>
              <a:t>nên có bất kỳ đa cộng tuyến nào trong mô hình, có nghĩa là các biến độc lập phải độc lập với nhau.</a:t>
            </a:r>
          </a:p>
          <a:p>
            <a:pPr algn="l">
              <a:buFont typeface="Arial" panose="020B0604020202020204" pitchFamily="34" charset="0"/>
              <a:buChar char="•"/>
            </a:pPr>
            <a:r>
              <a:rPr lang="vi-VN" sz="2000" dirty="0" smtClean="0">
                <a:latin typeface="+mj-lt"/>
              </a:rPr>
              <a:t>Chúng </a:t>
            </a:r>
            <a:r>
              <a:rPr lang="vi-VN" sz="2000" dirty="0">
                <a:latin typeface="+mj-lt"/>
              </a:rPr>
              <a:t>ta phải đưa các biến có ý nghĩa vào mô hình của mình.</a:t>
            </a:r>
          </a:p>
          <a:p>
            <a:pPr algn="l">
              <a:buFont typeface="Arial" panose="020B0604020202020204" pitchFamily="34" charset="0"/>
              <a:buChar char="•"/>
            </a:pPr>
            <a:r>
              <a:rPr lang="vi-VN" sz="2000" dirty="0" smtClean="0">
                <a:latin typeface="+mj-lt"/>
              </a:rPr>
              <a:t>Chúng </a:t>
            </a:r>
            <a:r>
              <a:rPr lang="vi-VN" sz="2000" dirty="0">
                <a:latin typeface="+mj-lt"/>
              </a:rPr>
              <a:t>ta nên chọn cỡ mẫu lớn cho hồi quy logistic.</a:t>
            </a:r>
          </a:p>
          <a:p>
            <a:pPr algn="l"/>
            <a:endParaRPr lang="en-US" sz="2000" dirty="0">
              <a:latin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01923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459" y="754347"/>
            <a:ext cx="6028200" cy="540196"/>
          </a:xfrm>
        </p:spPr>
        <p:txBody>
          <a:bodyPr/>
          <a:lstStyle/>
          <a:p>
            <a:r>
              <a:rPr lang="en-US" sz="3000" b="1" dirty="0" smtClean="0"/>
              <a:t>3. </a:t>
            </a:r>
            <a:r>
              <a:rPr lang="en-US" sz="3000" b="1" dirty="0" err="1" smtClean="0"/>
              <a:t>Mô</a:t>
            </a:r>
            <a:r>
              <a:rPr lang="en-US" sz="3000" b="1" dirty="0" smtClean="0"/>
              <a:t> </a:t>
            </a:r>
            <a:r>
              <a:rPr lang="en-US" sz="3000" b="1" dirty="0" err="1"/>
              <a:t>hình</a:t>
            </a:r>
            <a:r>
              <a:rPr lang="en-US" sz="3000" b="1" dirty="0"/>
              <a:t> </a:t>
            </a:r>
            <a:r>
              <a:rPr lang="en-US" sz="3000" b="1" dirty="0" err="1"/>
              <a:t>hồi</a:t>
            </a:r>
            <a:r>
              <a:rPr lang="en-US" sz="3000" b="1" dirty="0"/>
              <a:t> </a:t>
            </a:r>
            <a:r>
              <a:rPr lang="en-US" sz="3000" b="1" dirty="0" err="1"/>
              <a:t>quy</a:t>
            </a:r>
            <a:r>
              <a:rPr lang="en-US" sz="3000" b="1" dirty="0"/>
              <a:t> logistic </a:t>
            </a:r>
            <a:r>
              <a:rPr lang="en-US" sz="3000" b="1" dirty="0" err="1"/>
              <a:t>nhị</a:t>
            </a:r>
            <a:r>
              <a:rPr lang="en-US" sz="3000" b="1" dirty="0"/>
              <a:t> </a:t>
            </a:r>
            <a:r>
              <a:rPr lang="en-US" sz="3000" b="1" dirty="0" err="1" smtClean="0"/>
              <a:t>phân</a:t>
            </a:r>
            <a:endParaRPr lang="en-US" sz="3000" b="1" dirty="0"/>
          </a:p>
        </p:txBody>
      </p:sp>
      <p:sp>
        <p:nvSpPr>
          <p:cNvPr id="3" name="Subtitle 2"/>
          <p:cNvSpPr>
            <a:spLocks noGrp="1"/>
          </p:cNvSpPr>
          <p:nvPr>
            <p:ph type="subTitle" idx="1"/>
          </p:nvPr>
        </p:nvSpPr>
        <p:spPr>
          <a:xfrm>
            <a:off x="848958" y="1196591"/>
            <a:ext cx="6028200" cy="795900"/>
          </a:xfrm>
        </p:spPr>
        <p:txBody>
          <a:bodyPr/>
          <a:lstStyle/>
          <a:p>
            <a:pPr algn="l"/>
            <a:r>
              <a:rPr lang="en-US" dirty="0">
                <a:latin typeface="+mj-lt"/>
              </a:rPr>
              <a:t>	</a:t>
            </a:r>
            <a:r>
              <a:rPr lang="vi-VN" dirty="0" smtClean="0">
                <a:latin typeface="+mj-lt"/>
              </a:rPr>
              <a:t>Hình </a:t>
            </a:r>
            <a:r>
              <a:rPr lang="vi-VN" dirty="0">
                <a:latin typeface="+mj-lt"/>
              </a:rPr>
              <a:t>thức đơn giản nhất của hồi quy logistic là hồi quy logistic nhị phân hoặc nhị thức trong đó biến mục tiêu hoặc biến phụ thuộc chỉ có thể có 2 loại có thể là 1 hoặc 0. Nó cho phép chúng ta mô hình hóa mối quan hệ giữa nhiều biến dự báo và biến mục tiêu nhị phân / nhị thức. Trong trường hợp hồi quy logistic, hàm tuyến tính về cơ bản được sử dụng làm đầu vào cho một hàm khác, chẳng hạn như trong quan hệ sau</a:t>
            </a:r>
            <a:r>
              <a:rPr lang="vi-VN" dirty="0" smtClean="0">
                <a:latin typeface="+mj-lt"/>
              </a:rPr>
              <a:t>:</a:t>
            </a:r>
            <a:endParaRPr lang="en-US" dirty="0" smtClean="0">
              <a:latin typeface="+mj-lt"/>
            </a:endParaRPr>
          </a:p>
          <a:p>
            <a:pPr algn="l"/>
            <a:endParaRPr lang="en-US" dirty="0" smtClean="0">
              <a:latin typeface="+mj-lt"/>
            </a:endParaRPr>
          </a:p>
          <a:p>
            <a:pPr algn="l"/>
            <a:r>
              <a:rPr lang="vi-VN" dirty="0">
                <a:latin typeface="+mj-lt"/>
              </a:rPr>
              <a:t>Đây là hàm logistic hoặc hàm sigmoid có thể được đưa ra như sau:</a:t>
            </a:r>
            <a:endParaRPr lang="en-US" dirty="0">
              <a:latin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5" name="Picture 4"/>
          <p:cNvPicPr>
            <a:picLocks noChangeAspect="1"/>
          </p:cNvPicPr>
          <p:nvPr/>
        </p:nvPicPr>
        <p:blipFill>
          <a:blip r:embed="rId2"/>
          <a:stretch>
            <a:fillRect/>
          </a:stretch>
        </p:blipFill>
        <p:spPr>
          <a:xfrm>
            <a:off x="4828650" y="2830335"/>
            <a:ext cx="3365083" cy="375201"/>
          </a:xfrm>
          <a:prstGeom prst="rect">
            <a:avLst/>
          </a:prstGeom>
        </p:spPr>
      </p:pic>
      <p:pic>
        <p:nvPicPr>
          <p:cNvPr id="6" name="Picture 5"/>
          <p:cNvPicPr>
            <a:picLocks noChangeAspect="1"/>
          </p:cNvPicPr>
          <p:nvPr/>
        </p:nvPicPr>
        <p:blipFill>
          <a:blip r:embed="rId3"/>
          <a:stretch>
            <a:fillRect/>
          </a:stretch>
        </p:blipFill>
        <p:spPr>
          <a:xfrm>
            <a:off x="3233183" y="3545515"/>
            <a:ext cx="2648521" cy="389488"/>
          </a:xfrm>
          <a:prstGeom prst="rect">
            <a:avLst/>
          </a:prstGeom>
        </p:spPr>
      </p:pic>
    </p:spTree>
    <p:extLst>
      <p:ext uri="{BB962C8B-B14F-4D97-AF65-F5344CB8AC3E}">
        <p14:creationId xmlns:p14="http://schemas.microsoft.com/office/powerpoint/2010/main" val="302596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17141" y="1587789"/>
            <a:ext cx="4263831" cy="2085654"/>
          </a:xfrm>
        </p:spPr>
        <p:txBody>
          <a:bodyPr/>
          <a:lstStyle/>
          <a:p>
            <a:pPr algn="l"/>
            <a:r>
              <a:rPr lang="en-US" dirty="0">
                <a:solidFill>
                  <a:schemeClr val="tx1">
                    <a:lumMod val="50000"/>
                  </a:schemeClr>
                </a:solidFill>
                <a:latin typeface="Times New Roman" panose="02020603050405020304" pitchFamily="18" charset="0"/>
                <a:cs typeface="Times New Roman" panose="02020603050405020304" pitchFamily="18" charset="0"/>
              </a:rPr>
              <a:t>	</a:t>
            </a:r>
            <a:r>
              <a:rPr lang="vi-VN" dirty="0" smtClean="0">
                <a:solidFill>
                  <a:schemeClr val="tx1">
                    <a:lumMod val="50000"/>
                  </a:schemeClr>
                </a:solidFill>
                <a:latin typeface="Times New Roman" panose="02020603050405020304" pitchFamily="18" charset="0"/>
                <a:cs typeface="Times New Roman" panose="02020603050405020304" pitchFamily="18" charset="0"/>
              </a:rPr>
              <a:t>Các </a:t>
            </a:r>
            <a:r>
              <a:rPr lang="vi-VN" dirty="0">
                <a:solidFill>
                  <a:schemeClr val="tx1">
                    <a:lumMod val="50000"/>
                  </a:schemeClr>
                </a:solidFill>
                <a:latin typeface="Times New Roman" panose="02020603050405020304" pitchFamily="18" charset="0"/>
                <a:cs typeface="Times New Roman" panose="02020603050405020304" pitchFamily="18" charset="0"/>
              </a:rPr>
              <a:t>lớp có thể được chia thành tích cực hoặc tiêu cực. Đầu ra theo xác suất của lớp dương nếu nó nằm trong khoảng từ 0 đến 1. Đối với việc triển khai của chúng tôi, chúng tôi đang diễn giải đầu ra của hàm giả thuyết là dương nếu nó ≥0,5, ngược lại là âm.</a:t>
            </a:r>
          </a:p>
          <a:p>
            <a:r>
              <a:rPr lang="vi-VN" dirty="0">
                <a:solidFill>
                  <a:schemeClr val="tx1">
                    <a:lumMod val="50000"/>
                  </a:schemeClr>
                </a:solidFill>
                <a:latin typeface="Times New Roman" panose="02020603050405020304" pitchFamily="18" charset="0"/>
                <a:cs typeface="Times New Roman" panose="02020603050405020304" pitchFamily="18" charset="0"/>
              </a:rPr>
              <a:t/>
            </a:r>
            <a:br>
              <a:rPr lang="vi-VN" dirty="0">
                <a:solidFill>
                  <a:schemeClr val="tx1">
                    <a:lumMod val="50000"/>
                  </a:schemeClr>
                </a:solidFill>
                <a:latin typeface="Times New Roman" panose="02020603050405020304" pitchFamily="18" charset="0"/>
                <a:cs typeface="Times New Roman" panose="02020603050405020304" pitchFamily="18" charset="0"/>
              </a:rPr>
            </a:br>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p:cNvPicPr>
            <a:picLocks noChangeAspect="1"/>
          </p:cNvPicPr>
          <p:nvPr/>
        </p:nvPicPr>
        <p:blipFill>
          <a:blip r:embed="rId2"/>
          <a:stretch>
            <a:fillRect/>
          </a:stretch>
        </p:blipFill>
        <p:spPr>
          <a:xfrm>
            <a:off x="5280973" y="1635415"/>
            <a:ext cx="2609524" cy="1790476"/>
          </a:xfrm>
          <a:prstGeom prst="rect">
            <a:avLst/>
          </a:prstGeom>
        </p:spPr>
      </p:pic>
      <p:sp>
        <p:nvSpPr>
          <p:cNvPr id="6" name="TextBox 5"/>
          <p:cNvSpPr txBox="1"/>
          <p:nvPr/>
        </p:nvSpPr>
        <p:spPr>
          <a:xfrm>
            <a:off x="1489753" y="1003014"/>
            <a:ext cx="6400744" cy="584775"/>
          </a:xfrm>
          <a:prstGeom prst="rect">
            <a:avLst/>
          </a:prstGeom>
          <a:noFill/>
        </p:spPr>
        <p:txBody>
          <a:bodyPr wrap="square" rtlCol="0">
            <a:spAutoFit/>
          </a:bodyPr>
          <a:lstStyle/>
          <a:p>
            <a:r>
              <a:rPr lang="vi-VN" sz="1600" dirty="0">
                <a:latin typeface="+mj-lt"/>
              </a:rPr>
              <a:t>Đường cong sigmoid có thể được biểu diễn với sự trợ giúp của đồ thị sau. Chúng ta có thể thấy các giá trị của trục y nằm giữa 0 và 1 và cắt trục ở 0,5</a:t>
            </a:r>
            <a:r>
              <a:rPr lang="vi-VN" sz="1600" dirty="0" smtClean="0">
                <a:latin typeface="+mj-lt"/>
              </a:rPr>
              <a:t>.</a:t>
            </a:r>
            <a:endParaRPr lang="en-US" sz="1600" dirty="0">
              <a:latin typeface="+mj-lt"/>
            </a:endParaRPr>
          </a:p>
        </p:txBody>
      </p:sp>
    </p:spTree>
    <p:extLst>
      <p:ext uri="{BB962C8B-B14F-4D97-AF65-F5344CB8AC3E}">
        <p14:creationId xmlns:p14="http://schemas.microsoft.com/office/powerpoint/2010/main" val="334844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90054" y="914944"/>
            <a:ext cx="6681999" cy="795900"/>
          </a:xfrm>
        </p:spPr>
        <p:txBody>
          <a:bodyPr/>
          <a:lstStyle/>
          <a:p>
            <a:pPr algn="l"/>
            <a:r>
              <a:rPr lang="en-US" dirty="0" smtClean="0">
                <a:solidFill>
                  <a:schemeClr val="tx1">
                    <a:lumMod val="50000"/>
                  </a:schemeClr>
                </a:solidFill>
                <a:latin typeface="+mj-lt"/>
              </a:rPr>
              <a:t>	</a:t>
            </a:r>
            <a:r>
              <a:rPr lang="vi-VN" dirty="0" smtClean="0">
                <a:solidFill>
                  <a:schemeClr val="tx1">
                    <a:lumMod val="50000"/>
                  </a:schemeClr>
                </a:solidFill>
                <a:latin typeface="+mj-lt"/>
              </a:rPr>
              <a:t>Chúng </a:t>
            </a:r>
            <a:r>
              <a:rPr lang="vi-VN" dirty="0">
                <a:solidFill>
                  <a:schemeClr val="tx1">
                    <a:lumMod val="50000"/>
                  </a:schemeClr>
                </a:solidFill>
                <a:latin typeface="+mj-lt"/>
              </a:rPr>
              <a:t>ta cũng cần xác định một hàm mất mát để đo lường thuật toán hoạt động tốt như thế nào bằng cách sử dụng trọng số trên các hàm, được đại diện bởi theta như sau</a:t>
            </a:r>
            <a:r>
              <a:rPr lang="vi-VN" dirty="0" smtClean="0">
                <a:solidFill>
                  <a:schemeClr val="tx1">
                    <a:lumMod val="50000"/>
                  </a:schemeClr>
                </a:solidFill>
                <a:latin typeface="+mj-lt"/>
              </a:rPr>
              <a:t>:</a:t>
            </a:r>
            <a:endParaRPr lang="en-US" dirty="0">
              <a:solidFill>
                <a:schemeClr val="tx1">
                  <a:lumMod val="50000"/>
                </a:schemeClr>
              </a:solidFill>
              <a:latin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p:cNvPicPr>
            <a:picLocks noChangeAspect="1"/>
          </p:cNvPicPr>
          <p:nvPr/>
        </p:nvPicPr>
        <p:blipFill>
          <a:blip r:embed="rId2"/>
          <a:stretch>
            <a:fillRect/>
          </a:stretch>
        </p:blipFill>
        <p:spPr>
          <a:xfrm>
            <a:off x="890054" y="1753746"/>
            <a:ext cx="6514286" cy="504762"/>
          </a:xfrm>
          <a:prstGeom prst="rect">
            <a:avLst/>
          </a:prstGeom>
        </p:spPr>
      </p:pic>
      <p:sp>
        <p:nvSpPr>
          <p:cNvPr id="6" name="TextBox 5"/>
          <p:cNvSpPr txBox="1"/>
          <p:nvPr/>
        </p:nvSpPr>
        <p:spPr>
          <a:xfrm>
            <a:off x="1325367" y="2301411"/>
            <a:ext cx="6380251" cy="1569660"/>
          </a:xfrm>
          <a:prstGeom prst="rect">
            <a:avLst/>
          </a:prstGeom>
          <a:noFill/>
        </p:spPr>
        <p:txBody>
          <a:bodyPr wrap="square" rtlCol="0">
            <a:spAutoFit/>
          </a:bodyPr>
          <a:lstStyle/>
          <a:p>
            <a:r>
              <a:rPr lang="vi-VN" sz="1600" dirty="0">
                <a:latin typeface="+mj-lt"/>
              </a:rPr>
              <a:t>Bây giờ, sau khi xác định hàm mất mát, mục tiêu chính của chúng ta là giảm thiểu hàm mất mát. Nó có thể được thực hiện với sự trợ giúp của việc lắp các quả nặng có nghĩa là bằng cách tăng hoặc giảm khối lượng. Với sự trợ giúp của các dẫn xuất của hàm giảm theo từng trọng lượng, chúng ta sẽ có thể biết thông số nào nên có trọng lượng cao và thông số nào nên có trọng lượng nhỏ hơn.</a:t>
            </a:r>
            <a:endParaRPr lang="en-US" sz="1600" dirty="0">
              <a:latin typeface="+mj-lt"/>
            </a:endParaRPr>
          </a:p>
        </p:txBody>
      </p:sp>
    </p:spTree>
    <p:extLst>
      <p:ext uri="{BB962C8B-B14F-4D97-AF65-F5344CB8AC3E}">
        <p14:creationId xmlns:p14="http://schemas.microsoft.com/office/powerpoint/2010/main" val="239752229"/>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TotalTime>
  <Words>2075</Words>
  <Application>Microsoft Office PowerPoint</Application>
  <PresentationFormat>On-screen Show (16:9)</PresentationFormat>
  <Paragraphs>209</Paragraphs>
  <Slides>43</Slides>
  <Notes>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8" baseType="lpstr">
      <vt:lpstr>Times New Roman</vt:lpstr>
      <vt:lpstr>Tahoma</vt:lpstr>
      <vt:lpstr>WP MathA</vt:lpstr>
      <vt:lpstr>Symbol</vt:lpstr>
      <vt:lpstr>Benguiat Frisky</vt:lpstr>
      <vt:lpstr>Wingdings</vt:lpstr>
      <vt:lpstr>Arial Black</vt:lpstr>
      <vt:lpstr>Merriweather</vt:lpstr>
      <vt:lpstr>Arial</vt:lpstr>
      <vt:lpstr>Amatic SC</vt:lpstr>
      <vt:lpstr>Cambria Math</vt:lpstr>
      <vt:lpstr>MJXc-TeX-main-R</vt:lpstr>
      <vt:lpstr>Nathaniel template</vt:lpstr>
      <vt:lpstr>Photo House</vt:lpstr>
      <vt:lpstr>Worksheet</vt:lpstr>
      <vt:lpstr>An Introduction to Logistic Regression</vt:lpstr>
      <vt:lpstr>Mục lục</vt:lpstr>
      <vt:lpstr>I.Giới thiệu về hồi quy logistic</vt:lpstr>
      <vt:lpstr>1. Nhắc lại hai mô hình tuyến tính</vt:lpstr>
      <vt:lpstr>2. Các loại hồi quy logistic</vt:lpstr>
      <vt:lpstr>Các giả định hồi quy logistic</vt:lpstr>
      <vt:lpstr>3. Mô hình hồi quy logistic nhị phân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 Ưu điểm của việc sử dụng Logistic Regression</vt:lpstr>
      <vt:lpstr>Ưu điểm của việc sử dụng Logistic Regression</vt:lpstr>
      <vt:lpstr>1. Tại sao nên sử dụng logistic regression?</vt:lpstr>
      <vt:lpstr>2. Mô hình xác suất tuyến tính</vt:lpstr>
      <vt:lpstr>PowerPoint Presentation</vt:lpstr>
      <vt:lpstr>PowerPoint Presentation</vt:lpstr>
      <vt:lpstr>PowerPoint Presentation</vt:lpstr>
      <vt:lpstr>PowerPoint Presentation</vt:lpstr>
      <vt:lpstr>5. Sigmoid function</vt:lpstr>
      <vt:lpstr>PowerPoint Presentation</vt:lpstr>
      <vt:lpstr>PowerPoint Presentation</vt:lpstr>
      <vt:lpstr>PowerPoint Presentation</vt:lpstr>
      <vt:lpstr>Comparing LP and Logit Models</vt:lpstr>
      <vt:lpstr>PowerPoint Presentation</vt:lpstr>
      <vt:lpstr>Maximum Likelihood Estimation (MLE)</vt:lpstr>
      <vt:lpstr>PowerPoint Presentation</vt:lpstr>
      <vt:lpstr>Hệ số diễn giải (Interpreting Coefficients)</vt:lpstr>
      <vt:lpstr>PowerPoint Presentation</vt:lpstr>
      <vt:lpstr>From SPSS Output:</vt:lpstr>
      <vt:lpstr>Kiểm tra giả thuyết</vt:lpstr>
      <vt:lpstr>An Example:</vt:lpstr>
      <vt:lpstr>Đánh giá hiệu suất của mô hình</vt:lpstr>
      <vt:lpstr>Model Chi-Square</vt:lpstr>
      <vt:lpstr>An Example:</vt:lpstr>
      <vt:lpstr>Percent Correct Predictions</vt:lpstr>
      <vt:lpstr>An Example:</vt:lpstr>
      <vt:lpstr>Pseudo-R2</vt:lpstr>
      <vt:lpstr>An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Logistic Regression</dc:title>
  <cp:lastModifiedBy>Admin</cp:lastModifiedBy>
  <cp:revision>39</cp:revision>
  <dcterms:modified xsi:type="dcterms:W3CDTF">2021-11-28T20:43:35Z</dcterms:modified>
</cp:coreProperties>
</file>