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sldIdLst>
    <p:sldId id="256" r:id="rId2"/>
    <p:sldId id="260" r:id="rId3"/>
    <p:sldId id="257" r:id="rId4"/>
    <p:sldId id="268" r:id="rId5"/>
    <p:sldId id="262" r:id="rId6"/>
    <p:sldId id="269" r:id="rId7"/>
    <p:sldId id="263" r:id="rId8"/>
    <p:sldId id="271"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0CB607-D8BE-48CD-9258-DB1B832A96BD}" v="67" dt="2022-09-11T22:00:35.7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73" autoAdjust="0"/>
    <p:restoredTop sz="94660"/>
  </p:normalViewPr>
  <p:slideViewPr>
    <p:cSldViewPr snapToGrid="0">
      <p:cViewPr varScale="1">
        <p:scale>
          <a:sx n="119" d="100"/>
          <a:sy n="119" d="100"/>
        </p:scale>
        <p:origin x="28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0558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49441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97146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03291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464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7492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21790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77129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636942-C211-4B28-8DBD-C953E00AF71B}" type="datetime1">
              <a:rPr lang="en-US" smtClean="0"/>
              <a:t>9/12/2022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31960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E8D12A6-918A-48BD-8CB9-CA713993B0EA}" type="datetime1">
              <a:rPr lang="en-US" smtClean="0"/>
              <a:t>9/12/2022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489294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9/12/2022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29666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6FA2B21-3FCD-4721-B95C-427943F61125}" type="datetime1">
              <a:rPr lang="en-US" smtClean="0"/>
              <a:t>9/12/2022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4B7E4EF-A1BD-40F4-AB7B-04F084DD991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5239054"/>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90AA6468-80AC-4DDF-9CFB-C7A9507E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DCFAE3C-E50D-2441-5373-F8722CBE50FE}"/>
              </a:ext>
            </a:extLst>
          </p:cNvPr>
          <p:cNvSpPr>
            <a:spLocks noGrp="1"/>
          </p:cNvSpPr>
          <p:nvPr>
            <p:ph type="ctrTitle"/>
          </p:nvPr>
        </p:nvSpPr>
        <p:spPr>
          <a:xfrm>
            <a:off x="457200" y="640080"/>
            <a:ext cx="3659246" cy="2926080"/>
          </a:xfrm>
        </p:spPr>
        <p:txBody>
          <a:bodyPr>
            <a:normAutofit fontScale="90000"/>
          </a:bodyPr>
          <a:lstStyle/>
          <a:p>
            <a:pPr algn="ctr"/>
            <a:r>
              <a:rPr lang="en-US" sz="4400" b="1" dirty="0">
                <a:solidFill>
                  <a:srgbClr val="FFFFFF"/>
                </a:solidFill>
              </a:rPr>
              <a:t>State of Victoria’s Crime </a:t>
            </a:r>
            <a:br>
              <a:rPr lang="en-US" sz="4400" b="1" dirty="0">
                <a:solidFill>
                  <a:srgbClr val="FFFFFF"/>
                </a:solidFill>
              </a:rPr>
            </a:br>
            <a:r>
              <a:rPr lang="en-US" sz="4400" b="1" dirty="0">
                <a:solidFill>
                  <a:srgbClr val="FFFFFF"/>
                </a:solidFill>
              </a:rPr>
              <a:t>Data </a:t>
            </a:r>
            <a:r>
              <a:rPr lang="en-US" sz="4400" b="1" dirty="0" err="1">
                <a:solidFill>
                  <a:srgbClr val="FFFFFF"/>
                </a:solidFill>
              </a:rPr>
              <a:t>Visualisation</a:t>
            </a:r>
            <a:r>
              <a:rPr lang="en-US" sz="4400" b="1" dirty="0">
                <a:solidFill>
                  <a:srgbClr val="FFFFFF"/>
                </a:solidFill>
              </a:rPr>
              <a:t> pre-COVID and during COVID</a:t>
            </a:r>
          </a:p>
        </p:txBody>
      </p:sp>
      <p:sp>
        <p:nvSpPr>
          <p:cNvPr id="3" name="Subtitle 2">
            <a:extLst>
              <a:ext uri="{FF2B5EF4-FFF2-40B4-BE49-F238E27FC236}">
                <a16:creationId xmlns:a16="http://schemas.microsoft.com/office/drawing/2014/main" id="{3709F48C-98AB-CA0E-DAC1-027D6D18BEEE}"/>
              </a:ext>
            </a:extLst>
          </p:cNvPr>
          <p:cNvSpPr>
            <a:spLocks noGrp="1"/>
          </p:cNvSpPr>
          <p:nvPr>
            <p:ph type="subTitle" idx="1"/>
          </p:nvPr>
        </p:nvSpPr>
        <p:spPr>
          <a:xfrm>
            <a:off x="457200" y="3578087"/>
            <a:ext cx="3659246" cy="1554480"/>
          </a:xfrm>
        </p:spPr>
        <p:txBody>
          <a:bodyPr>
            <a:normAutofit/>
          </a:bodyPr>
          <a:lstStyle/>
          <a:p>
            <a:pPr>
              <a:spcAft>
                <a:spcPts val="600"/>
              </a:spcAft>
            </a:pPr>
            <a:endParaRPr lang="en-US" sz="1500" b="1" dirty="0">
              <a:solidFill>
                <a:srgbClr val="FFFFFF"/>
              </a:solidFill>
              <a:latin typeface="AngsanaUPC" panose="020B0502040204020203" pitchFamily="18" charset="-34"/>
              <a:cs typeface="AngsanaUPC" panose="020B0502040204020203" pitchFamily="18" charset="-34"/>
            </a:endParaRPr>
          </a:p>
          <a:p>
            <a:pPr>
              <a:spcAft>
                <a:spcPts val="600"/>
              </a:spcAft>
            </a:pPr>
            <a:endParaRPr lang="en-US" b="1" dirty="0">
              <a:solidFill>
                <a:srgbClr val="FFFFFF"/>
              </a:solidFill>
              <a:latin typeface="AngsanaUPC" panose="020B0502040204020203" pitchFamily="18" charset="-34"/>
              <a:cs typeface="AngsanaUPC" panose="020B0502040204020203" pitchFamily="18" charset="-34"/>
            </a:endParaRPr>
          </a:p>
          <a:p>
            <a:pPr>
              <a:spcAft>
                <a:spcPts val="600"/>
              </a:spcAft>
            </a:pPr>
            <a:r>
              <a:rPr lang="en-US" sz="1500" b="1" dirty="0">
                <a:solidFill>
                  <a:srgbClr val="FFFFFF"/>
                </a:solidFill>
                <a:latin typeface="AngsanaUPC" panose="020B0502040204020203" pitchFamily="18" charset="-34"/>
                <a:cs typeface="AngsanaUPC" panose="020B0502040204020203" pitchFamily="18" charset="-34"/>
              </a:rPr>
              <a:t>Berta </a:t>
            </a:r>
            <a:r>
              <a:rPr lang="en-US" sz="1500" b="1" dirty="0" err="1">
                <a:solidFill>
                  <a:srgbClr val="FFFFFF"/>
                </a:solidFill>
                <a:latin typeface="AngsanaUPC" panose="020B0502040204020203" pitchFamily="18" charset="-34"/>
                <a:cs typeface="AngsanaUPC" panose="020B0502040204020203" pitchFamily="18" charset="-34"/>
              </a:rPr>
              <a:t>Devenyi</a:t>
            </a:r>
            <a:r>
              <a:rPr lang="en-US" sz="1500" b="1" dirty="0">
                <a:solidFill>
                  <a:srgbClr val="FFFFFF"/>
                </a:solidFill>
                <a:latin typeface="AngsanaUPC" panose="020B0502040204020203" pitchFamily="18" charset="-34"/>
                <a:cs typeface="AngsanaUPC" panose="020B0502040204020203" pitchFamily="18" charset="-34"/>
              </a:rPr>
              <a:t>	    Phuong Tieu</a:t>
            </a:r>
          </a:p>
        </p:txBody>
      </p:sp>
      <p:pic>
        <p:nvPicPr>
          <p:cNvPr id="4" name="Picture 3">
            <a:extLst>
              <a:ext uri="{FF2B5EF4-FFF2-40B4-BE49-F238E27FC236}">
                <a16:creationId xmlns:a16="http://schemas.microsoft.com/office/drawing/2014/main" id="{8ED1FAE4-9FB6-9197-6316-17B7BBBC9012}"/>
              </a:ext>
            </a:extLst>
          </p:cNvPr>
          <p:cNvPicPr>
            <a:picLocks noChangeAspect="1"/>
          </p:cNvPicPr>
          <p:nvPr/>
        </p:nvPicPr>
        <p:blipFill rotWithShape="1">
          <a:blip r:embed="rId2"/>
          <a:srcRect l="13246" r="13245" b="-1"/>
          <a:stretch/>
        </p:blipFill>
        <p:spPr>
          <a:xfrm>
            <a:off x="4639733" y="10"/>
            <a:ext cx="7552266" cy="6857990"/>
          </a:xfrm>
          <a:prstGeom prst="rect">
            <a:avLst/>
          </a:prstGeom>
        </p:spPr>
      </p:pic>
      <p:sp>
        <p:nvSpPr>
          <p:cNvPr id="27" name="Rectangle 26">
            <a:extLst>
              <a:ext uri="{FF2B5EF4-FFF2-40B4-BE49-F238E27FC236}">
                <a16:creationId xmlns:a16="http://schemas.microsoft.com/office/drawing/2014/main" id="{4AB900CC-5074-4746-A1A4-AF640455B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31519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D31FF-706B-AEAA-7E84-B19D87E96458}"/>
              </a:ext>
            </a:extLst>
          </p:cNvPr>
          <p:cNvSpPr>
            <a:spLocks noGrp="1"/>
          </p:cNvSpPr>
          <p:nvPr>
            <p:ph type="title"/>
          </p:nvPr>
        </p:nvSpPr>
        <p:spPr>
          <a:xfrm>
            <a:off x="1097280" y="286603"/>
            <a:ext cx="3877392" cy="1064025"/>
          </a:xfrm>
        </p:spPr>
        <p:txBody>
          <a:bodyPr>
            <a:normAutofit/>
          </a:bodyPr>
          <a:lstStyle/>
          <a:p>
            <a:r>
              <a:rPr lang="en-US" sz="3200" b="1" dirty="0">
                <a:solidFill>
                  <a:schemeClr val="accent2"/>
                </a:solidFill>
              </a:rPr>
              <a:t>Objectives of the </a:t>
            </a:r>
            <a:br>
              <a:rPr lang="en-US" sz="3200" b="1" dirty="0">
                <a:solidFill>
                  <a:schemeClr val="accent2"/>
                </a:solidFill>
              </a:rPr>
            </a:br>
            <a:r>
              <a:rPr lang="en-US" sz="3200" b="1" dirty="0">
                <a:solidFill>
                  <a:schemeClr val="accent2"/>
                </a:solidFill>
              </a:rPr>
              <a:t>Study</a:t>
            </a:r>
          </a:p>
        </p:txBody>
      </p:sp>
      <p:sp>
        <p:nvSpPr>
          <p:cNvPr id="3" name="Content Placeholder 2">
            <a:extLst>
              <a:ext uri="{FF2B5EF4-FFF2-40B4-BE49-F238E27FC236}">
                <a16:creationId xmlns:a16="http://schemas.microsoft.com/office/drawing/2014/main" id="{B3AD4E39-D26F-5154-42A8-7DEB5A17B2D0}"/>
              </a:ext>
            </a:extLst>
          </p:cNvPr>
          <p:cNvSpPr>
            <a:spLocks noGrp="1"/>
          </p:cNvSpPr>
          <p:nvPr>
            <p:ph idx="1"/>
          </p:nvPr>
        </p:nvSpPr>
        <p:spPr>
          <a:xfrm>
            <a:off x="1097281" y="1845734"/>
            <a:ext cx="3357274" cy="4023360"/>
          </a:xfrm>
        </p:spPr>
        <p:txBody>
          <a:bodyPr>
            <a:normAutofit lnSpcReduction="10000"/>
          </a:bodyPr>
          <a:lstStyle/>
          <a:p>
            <a:pPr marL="457200" indent="-457200">
              <a:buFont typeface="+mj-lt"/>
              <a:buAutoNum type="arabicPeriod"/>
            </a:pPr>
            <a:r>
              <a:rPr lang="en-US" dirty="0"/>
              <a:t>Compare the last 4 years of crime offences in Victoria, 2019-2022, pre-COVID and during COVID.</a:t>
            </a:r>
          </a:p>
          <a:p>
            <a:pPr marL="457200" indent="-457200">
              <a:buFont typeface="+mj-lt"/>
              <a:buAutoNum type="arabicPeriod"/>
            </a:pPr>
            <a:r>
              <a:rPr lang="en-US" dirty="0"/>
              <a:t>Crime and safety status in different LGAs/suburb.</a:t>
            </a:r>
          </a:p>
          <a:p>
            <a:pPr marL="457200" indent="-457200">
              <a:buFont typeface="+mj-lt"/>
              <a:buAutoNum type="arabicPeriod"/>
            </a:pPr>
            <a:r>
              <a:rPr lang="en-US" dirty="0"/>
              <a:t>Comparison of the 10 most committed crimes against people in different LGAs in 2019, 2020 &amp; 2021 .</a:t>
            </a:r>
          </a:p>
          <a:p>
            <a:pPr marL="457200" indent="-457200">
              <a:buFont typeface="+mj-lt"/>
              <a:buAutoNum type="arabicPeriod"/>
            </a:pPr>
            <a:r>
              <a:rPr lang="en-US" dirty="0"/>
              <a:t>Filtering offence data by Year and LGA and </a:t>
            </a:r>
            <a:r>
              <a:rPr lang="en-US" dirty="0" err="1"/>
              <a:t>visualising</a:t>
            </a:r>
            <a:r>
              <a:rPr lang="en-US" dirty="0"/>
              <a:t> this data. </a:t>
            </a:r>
          </a:p>
          <a:p>
            <a:pPr marL="457200" indent="-457200">
              <a:buFont typeface="+mj-lt"/>
              <a:buAutoNum type="arabicPeriod"/>
            </a:pPr>
            <a:endParaRPr lang="en-US" dirty="0"/>
          </a:p>
          <a:p>
            <a:pPr marL="0" indent="0">
              <a:buNone/>
            </a:pPr>
            <a:endParaRPr lang="en-US" dirty="0"/>
          </a:p>
          <a:p>
            <a:endParaRPr lang="en-US" dirty="0"/>
          </a:p>
          <a:p>
            <a:endParaRPr lang="en-US" dirty="0"/>
          </a:p>
          <a:p>
            <a:endParaRPr lang="en-US" dirty="0"/>
          </a:p>
          <a:p>
            <a:endParaRPr lang="en-US" dirty="0"/>
          </a:p>
        </p:txBody>
      </p:sp>
      <p:sp>
        <p:nvSpPr>
          <p:cNvPr id="4" name="Title 1">
            <a:extLst>
              <a:ext uri="{FF2B5EF4-FFF2-40B4-BE49-F238E27FC236}">
                <a16:creationId xmlns:a16="http://schemas.microsoft.com/office/drawing/2014/main" id="{CC9FF785-3B1B-1645-264A-7B3A7FCEDEC2}"/>
              </a:ext>
            </a:extLst>
          </p:cNvPr>
          <p:cNvSpPr txBox="1">
            <a:spLocks/>
          </p:cNvSpPr>
          <p:nvPr/>
        </p:nvSpPr>
        <p:spPr>
          <a:xfrm>
            <a:off x="4974672" y="286603"/>
            <a:ext cx="5931016" cy="636186"/>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a:solidFill>
                  <a:schemeClr val="accent2"/>
                </a:solidFill>
              </a:rPr>
              <a:t>Data scope, cleanup and add-on</a:t>
            </a:r>
          </a:p>
        </p:txBody>
      </p:sp>
      <p:sp>
        <p:nvSpPr>
          <p:cNvPr id="5" name="Content Placeholder 2">
            <a:extLst>
              <a:ext uri="{FF2B5EF4-FFF2-40B4-BE49-F238E27FC236}">
                <a16:creationId xmlns:a16="http://schemas.microsoft.com/office/drawing/2014/main" id="{17C29578-4F5D-7853-7BA4-8F63F30C05D8}"/>
              </a:ext>
            </a:extLst>
          </p:cNvPr>
          <p:cNvSpPr txBox="1">
            <a:spLocks/>
          </p:cNvSpPr>
          <p:nvPr/>
        </p:nvSpPr>
        <p:spPr>
          <a:xfrm>
            <a:off x="4974673" y="1845733"/>
            <a:ext cx="6120048" cy="446278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Taking Heroku’s free data capacity allowance into consideration we decided to add:</a:t>
            </a:r>
          </a:p>
          <a:p>
            <a:r>
              <a:rPr lang="en-US" dirty="0"/>
              <a:t>- Table1, Police Region data, renamed as </a:t>
            </a:r>
            <a:r>
              <a:rPr lang="en-US" dirty="0" err="1"/>
              <a:t>region_incident</a:t>
            </a:r>
            <a:r>
              <a:rPr lang="en-US" dirty="0"/>
              <a:t>,   data scoped 2019-2022, dropped ‘Total’ rows.</a:t>
            </a:r>
          </a:p>
          <a:p>
            <a:r>
              <a:rPr lang="en-US" dirty="0"/>
              <a:t>- Table2, Local Government Area offence data, renamed as </a:t>
            </a:r>
            <a:r>
              <a:rPr lang="en-US" dirty="0" err="1"/>
              <a:t>lga_offence</a:t>
            </a:r>
            <a:r>
              <a:rPr lang="en-US" dirty="0"/>
              <a:t>, data scoped 2022.</a:t>
            </a:r>
          </a:p>
          <a:p>
            <a:r>
              <a:rPr lang="en-US" dirty="0"/>
              <a:t>- Table5, Local Government  Area Charge status data, renamed as </a:t>
            </a:r>
            <a:r>
              <a:rPr lang="en-US" dirty="0" err="1"/>
              <a:t>charge_status</a:t>
            </a:r>
            <a:r>
              <a:rPr lang="en-US" dirty="0"/>
              <a:t>, data scoped 2019-2022.</a:t>
            </a:r>
          </a:p>
          <a:p>
            <a:r>
              <a:rPr lang="en-US" dirty="0"/>
              <a:t>- Table 6, new add-on to show summary of LGA offences base on offence type renamed as </a:t>
            </a:r>
            <a:r>
              <a:rPr lang="en-US" dirty="0" err="1"/>
              <a:t>lga_offence_summary</a:t>
            </a:r>
            <a:r>
              <a:rPr lang="en-US" dirty="0"/>
              <a:t>, for easier data retrieval and visualization.</a:t>
            </a:r>
          </a:p>
          <a:p>
            <a:r>
              <a:rPr lang="en-US" dirty="0"/>
              <a:t>Source of the data: </a:t>
            </a:r>
          </a:p>
        </p:txBody>
      </p:sp>
    </p:spTree>
    <p:extLst>
      <p:ext uri="{BB962C8B-B14F-4D97-AF65-F5344CB8AC3E}">
        <p14:creationId xmlns:p14="http://schemas.microsoft.com/office/powerpoint/2010/main" val="407982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67F52832-A88C-B4EA-4E8A-FEFF2D58F659}"/>
              </a:ext>
            </a:extLst>
          </p:cNvPr>
          <p:cNvPicPr>
            <a:picLocks noGrp="1" noChangeAspect="1"/>
          </p:cNvPicPr>
          <p:nvPr>
            <p:ph idx="1"/>
          </p:nvPr>
        </p:nvPicPr>
        <p:blipFill>
          <a:blip r:embed="rId2"/>
          <a:stretch>
            <a:fillRect/>
          </a:stretch>
        </p:blipFill>
        <p:spPr>
          <a:xfrm>
            <a:off x="1018406" y="1108953"/>
            <a:ext cx="5720862" cy="5367192"/>
          </a:xfrm>
          <a:prstGeom prst="rect">
            <a:avLst/>
          </a:prstGeom>
        </p:spPr>
      </p:pic>
      <p:sp>
        <p:nvSpPr>
          <p:cNvPr id="17" name="Rectangle 16">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5A5A951-1B12-FC62-4875-59A74BDA964F}"/>
              </a:ext>
            </a:extLst>
          </p:cNvPr>
          <p:cNvSpPr>
            <a:spLocks noGrp="1"/>
          </p:cNvSpPr>
          <p:nvPr>
            <p:ph type="title"/>
          </p:nvPr>
        </p:nvSpPr>
        <p:spPr>
          <a:xfrm>
            <a:off x="7978343" y="385011"/>
            <a:ext cx="3748436" cy="6013313"/>
          </a:xfrm>
        </p:spPr>
        <p:txBody>
          <a:bodyPr vert="horz" lIns="91440" tIns="45720" rIns="91440" bIns="45720" rtlCol="0" anchor="b">
            <a:noAutofit/>
          </a:bodyPr>
          <a:lstStyle/>
          <a:p>
            <a:r>
              <a:rPr lang="en-US" sz="2000" b="1" u="sng" dirty="0">
                <a:solidFill>
                  <a:srgbClr val="FFFFFF"/>
                </a:solidFill>
              </a:rPr>
              <a:t>Data Exploration</a:t>
            </a:r>
            <a:br>
              <a:rPr lang="en-US" sz="2000" b="1" dirty="0">
                <a:solidFill>
                  <a:srgbClr val="FFFFFF"/>
                </a:solidFill>
              </a:rPr>
            </a:br>
            <a:br>
              <a:rPr lang="en-US" sz="2000" dirty="0">
                <a:solidFill>
                  <a:srgbClr val="FFFFFF"/>
                </a:solidFill>
              </a:rPr>
            </a:br>
            <a:r>
              <a:rPr lang="en-US" sz="2000" b="1" dirty="0">
                <a:solidFill>
                  <a:srgbClr val="FFFFFF"/>
                </a:solidFill>
              </a:rPr>
              <a:t>In </a:t>
            </a:r>
            <a:r>
              <a:rPr lang="en-US" sz="2000" b="1" dirty="0">
                <a:solidFill>
                  <a:srgbClr val="FFFFFF"/>
                </a:solidFill>
                <a:latin typeface="Calibri Light" panose="020F0302020204030204" pitchFamily="34" charset="0"/>
                <a:cs typeface="Calibri Light" panose="020F0302020204030204" pitchFamily="34" charset="0"/>
              </a:rPr>
              <a:t>Victoria</a:t>
            </a:r>
            <a:r>
              <a:rPr lang="en-US" sz="2000" b="1" dirty="0">
                <a:solidFill>
                  <a:srgbClr val="FFFFFF"/>
                </a:solidFill>
              </a:rPr>
              <a:t> in high level, we have 4 Police Regions, plus </a:t>
            </a:r>
            <a:r>
              <a:rPr lang="en-US" sz="2000" b="1" i="0" u="none" strike="noStrike" dirty="0">
                <a:solidFill>
                  <a:srgbClr val="FFFFFF"/>
                </a:solidFill>
                <a:effectLst/>
              </a:rPr>
              <a:t>Justice Institutions and Immigration Facilities</a:t>
            </a:r>
            <a:r>
              <a:rPr lang="en-US" sz="2000" b="1" dirty="0">
                <a:solidFill>
                  <a:srgbClr val="FFFFFF"/>
                </a:solidFill>
              </a:rPr>
              <a:t>  and Unincorporated Vic.</a:t>
            </a:r>
            <a:br>
              <a:rPr lang="en-US" sz="2000" b="1" dirty="0">
                <a:solidFill>
                  <a:srgbClr val="FFFFFF"/>
                </a:solidFill>
              </a:rPr>
            </a:br>
            <a:br>
              <a:rPr lang="en-US" sz="2000" b="1" dirty="0">
                <a:solidFill>
                  <a:srgbClr val="FFFFFF"/>
                </a:solidFill>
              </a:rPr>
            </a:br>
            <a:r>
              <a:rPr lang="en-US" sz="2000" b="1" dirty="0">
                <a:solidFill>
                  <a:srgbClr val="FFFFFF"/>
                </a:solidFill>
              </a:rPr>
              <a:t>Each Police Region has multiple Police Service Area (PSA, total of 54) which provide law and order services to Local Government Area (LGA, total of 79) .</a:t>
            </a:r>
            <a:br>
              <a:rPr lang="en-US" sz="2000" b="1" dirty="0">
                <a:solidFill>
                  <a:srgbClr val="FFFFFF"/>
                </a:solidFill>
              </a:rPr>
            </a:br>
            <a:br>
              <a:rPr lang="en-US" sz="2000" b="1" dirty="0">
                <a:solidFill>
                  <a:srgbClr val="FFFFFF"/>
                </a:solidFill>
              </a:rPr>
            </a:br>
            <a:r>
              <a:rPr lang="en-US" sz="2000" b="1" dirty="0">
                <a:solidFill>
                  <a:srgbClr val="FFFFFF"/>
                </a:solidFill>
              </a:rPr>
              <a:t>Each offence can be break down to division, sub-division and sub-group.</a:t>
            </a:r>
            <a:br>
              <a:rPr lang="en-US" sz="2000" b="1" dirty="0">
                <a:solidFill>
                  <a:srgbClr val="FFFFFF"/>
                </a:solidFill>
              </a:rPr>
            </a:br>
            <a:br>
              <a:rPr lang="en-US" sz="2000" b="1" dirty="0">
                <a:solidFill>
                  <a:srgbClr val="FFFFFF"/>
                </a:solidFill>
              </a:rPr>
            </a:br>
            <a:r>
              <a:rPr lang="en-US" sz="2000" b="1" dirty="0">
                <a:solidFill>
                  <a:srgbClr val="FFFFFF"/>
                </a:solidFill>
              </a:rPr>
              <a:t>Each year the Victoria Crime Statistic data were released in March.</a:t>
            </a:r>
            <a:br>
              <a:rPr lang="en-US" sz="2000" b="1" dirty="0">
                <a:solidFill>
                  <a:srgbClr val="FFFFFF"/>
                </a:solidFill>
              </a:rPr>
            </a:br>
            <a:br>
              <a:rPr lang="en-US" sz="2000" b="1" dirty="0">
                <a:solidFill>
                  <a:srgbClr val="FFFFFF"/>
                </a:solidFill>
              </a:rPr>
            </a:br>
            <a:br>
              <a:rPr lang="en-US" sz="2000" b="1" dirty="0">
                <a:solidFill>
                  <a:srgbClr val="FFFFFF"/>
                </a:solidFill>
              </a:rPr>
            </a:br>
            <a:endParaRPr lang="en-US" sz="2000" b="1" dirty="0">
              <a:solidFill>
                <a:srgbClr val="FFFFFF"/>
              </a:solidFill>
            </a:endParaRPr>
          </a:p>
        </p:txBody>
      </p:sp>
      <p:sp>
        <p:nvSpPr>
          <p:cNvPr id="19" name="Rectangle 18">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8B4A35C2-DCD2-1B3A-9B74-ED159F03F103}"/>
              </a:ext>
            </a:extLst>
          </p:cNvPr>
          <p:cNvSpPr txBox="1"/>
          <p:nvPr/>
        </p:nvSpPr>
        <p:spPr>
          <a:xfrm>
            <a:off x="834571" y="459676"/>
            <a:ext cx="5887764" cy="584775"/>
          </a:xfrm>
          <a:prstGeom prst="rect">
            <a:avLst/>
          </a:prstGeom>
          <a:noFill/>
        </p:spPr>
        <p:txBody>
          <a:bodyPr wrap="square">
            <a:spAutoFit/>
          </a:bodyPr>
          <a:lstStyle/>
          <a:p>
            <a:r>
              <a:rPr lang="en-US" sz="3200" b="1" dirty="0">
                <a:solidFill>
                  <a:schemeClr val="accent2"/>
                </a:solidFill>
              </a:rPr>
              <a:t>Entity Relation Diagram</a:t>
            </a:r>
            <a:endParaRPr lang="en-US" sz="3200" dirty="0"/>
          </a:p>
        </p:txBody>
      </p:sp>
    </p:spTree>
    <p:extLst>
      <p:ext uri="{BB962C8B-B14F-4D97-AF65-F5344CB8AC3E}">
        <p14:creationId xmlns:p14="http://schemas.microsoft.com/office/powerpoint/2010/main" val="1161400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pic>
        <p:nvPicPr>
          <p:cNvPr id="14" name="Content Placeholder 13">
            <a:extLst>
              <a:ext uri="{FF2B5EF4-FFF2-40B4-BE49-F238E27FC236}">
                <a16:creationId xmlns:a16="http://schemas.microsoft.com/office/drawing/2014/main" id="{E5C02023-1590-2A54-A625-AAB3B932B077}"/>
              </a:ext>
            </a:extLst>
          </p:cNvPr>
          <p:cNvPicPr>
            <a:picLocks noGrp="1" noChangeAspect="1"/>
          </p:cNvPicPr>
          <p:nvPr>
            <p:ph idx="1"/>
          </p:nvPr>
        </p:nvPicPr>
        <p:blipFill>
          <a:blip r:embed="rId2"/>
          <a:stretch>
            <a:fillRect/>
          </a:stretch>
        </p:blipFill>
        <p:spPr>
          <a:xfrm>
            <a:off x="449179" y="1818527"/>
            <a:ext cx="7523820" cy="4321792"/>
          </a:xfrm>
        </p:spPr>
      </p:pic>
      <p:sp>
        <p:nvSpPr>
          <p:cNvPr id="10" name="Rectangle 9">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AF7185DB-5601-695A-D4AB-4293210CE9A9}"/>
              </a:ext>
            </a:extLst>
          </p:cNvPr>
          <p:cNvSpPr txBox="1"/>
          <p:nvPr/>
        </p:nvSpPr>
        <p:spPr>
          <a:xfrm>
            <a:off x="8356655" y="481264"/>
            <a:ext cx="3731071" cy="7755969"/>
          </a:xfrm>
          <a:prstGeom prst="rect">
            <a:avLst/>
          </a:prstGeom>
          <a:noFill/>
        </p:spPr>
        <p:txBody>
          <a:bodyPr wrap="square">
            <a:spAutoFit/>
          </a:bodyPr>
          <a:lstStyle/>
          <a:p>
            <a:r>
              <a:rPr kumimoji="0" lang="en-US" sz="2000" b="1" i="0" u="sng" strike="noStrike" kern="1200" cap="none" spc="-50" normalizeH="0" baseline="0" noProof="0" dirty="0">
                <a:ln>
                  <a:noFill/>
                </a:ln>
                <a:solidFill>
                  <a:srgbClr val="FFFFFF"/>
                </a:solidFill>
                <a:effectLst/>
                <a:uLnTx/>
                <a:uFillTx/>
                <a:latin typeface="+mj-lt"/>
                <a:ea typeface="+mj-ea"/>
                <a:cs typeface="+mj-cs"/>
              </a:rPr>
              <a:t>Data  Analysis</a:t>
            </a:r>
            <a:br>
              <a:rPr kumimoji="0" lang="en-US" sz="2000" i="0" u="none" strike="noStrike" kern="1200" cap="none" spc="-50" normalizeH="0" baseline="0" noProof="0" dirty="0">
                <a:ln>
                  <a:noFill/>
                </a:ln>
                <a:solidFill>
                  <a:srgbClr val="FFFFFF"/>
                </a:solidFill>
                <a:effectLst/>
                <a:uLnTx/>
                <a:uFillTx/>
                <a:latin typeface="+mj-lt"/>
                <a:ea typeface="+mj-ea"/>
                <a:cs typeface="+mj-cs"/>
              </a:rPr>
            </a:br>
            <a:br>
              <a:rPr kumimoji="0" lang="en-US" sz="2000" i="0" u="none" strike="noStrike" kern="1200" cap="none" spc="-50" normalizeH="0" baseline="0" noProof="0" dirty="0">
                <a:ln>
                  <a:noFill/>
                </a:ln>
                <a:solidFill>
                  <a:srgbClr val="FFFFFF"/>
                </a:solidFill>
                <a:effectLst/>
                <a:uLnTx/>
                <a:uFillTx/>
                <a:latin typeface="+mj-lt"/>
                <a:ea typeface="+mj-ea"/>
                <a:cs typeface="+mj-cs"/>
              </a:rPr>
            </a:br>
            <a:r>
              <a:rPr kumimoji="0" lang="en-US" sz="2000" i="0" u="none" strike="noStrike" kern="1200" cap="none" spc="-50" normalizeH="0" baseline="0" noProof="0" dirty="0">
                <a:ln>
                  <a:noFill/>
                </a:ln>
                <a:solidFill>
                  <a:srgbClr val="FFFFFF"/>
                </a:solidFill>
                <a:effectLst/>
                <a:uLnTx/>
                <a:uFillTx/>
                <a:latin typeface="+mj-lt"/>
                <a:ea typeface="+mj-ea"/>
                <a:cs typeface="+mj-cs"/>
              </a:rPr>
              <a:t>This line chart shows 4 years of Victoria’s offence data.  2020 had the highest counts, follow to it was 2021 and 2019.  The number of offences are lowest in 2022</a:t>
            </a:r>
            <a:r>
              <a:rPr lang="en-US" sz="2000" spc="-50" dirty="0">
                <a:solidFill>
                  <a:srgbClr val="FFFFFF"/>
                </a:solidFill>
                <a:latin typeface="+mj-lt"/>
                <a:ea typeface="+mj-ea"/>
                <a:cs typeface="+mj-cs"/>
              </a:rPr>
              <a:t>.</a:t>
            </a:r>
          </a:p>
          <a:p>
            <a:br>
              <a:rPr kumimoji="0" lang="en-US" sz="2000" i="0" u="none" strike="noStrike" kern="1200" cap="none" spc="-50" normalizeH="0" baseline="0" noProof="0" dirty="0">
                <a:ln>
                  <a:noFill/>
                </a:ln>
                <a:solidFill>
                  <a:srgbClr val="FFFFFF"/>
                </a:solidFill>
                <a:effectLst/>
                <a:uLnTx/>
                <a:uFillTx/>
                <a:latin typeface="+mj-lt"/>
                <a:ea typeface="+mj-ea"/>
                <a:cs typeface="+mj-cs"/>
              </a:rPr>
            </a:br>
            <a:r>
              <a:rPr kumimoji="0" lang="en-US" sz="2000" b="1" i="0" u="none" strike="noStrike" kern="1200" cap="none" spc="-50" normalizeH="0" baseline="0" noProof="0" dirty="0">
                <a:ln>
                  <a:noFill/>
                </a:ln>
                <a:solidFill>
                  <a:srgbClr val="FFFFFF"/>
                </a:solidFill>
                <a:effectLst/>
                <a:uLnTx/>
                <a:uFillTx/>
                <a:latin typeface="+mj-lt"/>
                <a:ea typeface="+mj-ea"/>
                <a:cs typeface="+mj-cs"/>
              </a:rPr>
              <a:t>Technical  background:</a:t>
            </a:r>
            <a:br>
              <a:rPr kumimoji="0" lang="en-US" sz="2000" b="1" i="0" u="none" strike="noStrike" kern="1200" cap="none" spc="-50" normalizeH="0" baseline="0" noProof="0" dirty="0">
                <a:ln>
                  <a:noFill/>
                </a:ln>
                <a:solidFill>
                  <a:srgbClr val="FFFFFF"/>
                </a:solidFill>
                <a:effectLst/>
                <a:uLnTx/>
                <a:uFillTx/>
                <a:latin typeface="+mj-lt"/>
                <a:ea typeface="+mj-ea"/>
                <a:cs typeface="+mj-cs"/>
              </a:rPr>
            </a:br>
            <a:br>
              <a:rPr kumimoji="0" lang="en-US" sz="2000" i="0" u="none" strike="noStrike" kern="1200" cap="none" spc="-50" normalizeH="0" baseline="0" noProof="0" dirty="0">
                <a:ln>
                  <a:noFill/>
                </a:ln>
                <a:solidFill>
                  <a:srgbClr val="FFFFFF"/>
                </a:solidFill>
                <a:effectLst/>
                <a:uLnTx/>
                <a:uFillTx/>
                <a:latin typeface="+mj-lt"/>
                <a:ea typeface="+mj-ea"/>
                <a:cs typeface="+mj-cs"/>
              </a:rPr>
            </a:br>
            <a:r>
              <a:rPr kumimoji="0" lang="en-US" sz="2000" i="0" u="none" strike="noStrike" kern="1200" cap="none" spc="-50" normalizeH="0" baseline="0" noProof="0" dirty="0">
                <a:ln>
                  <a:noFill/>
                </a:ln>
                <a:solidFill>
                  <a:srgbClr val="FFFFFF"/>
                </a:solidFill>
                <a:effectLst/>
                <a:uLnTx/>
                <a:uFillTx/>
                <a:latin typeface="+mj-lt"/>
                <a:ea typeface="+mj-ea"/>
                <a:cs typeface="+mj-cs"/>
              </a:rPr>
              <a:t>This </a:t>
            </a:r>
            <a:r>
              <a:rPr lang="en-US" sz="2000" spc="-50" dirty="0">
                <a:solidFill>
                  <a:srgbClr val="FFFFFF"/>
                </a:solidFill>
                <a:latin typeface="+mj-lt"/>
                <a:ea typeface="+mj-ea"/>
                <a:cs typeface="+mj-cs"/>
              </a:rPr>
              <a:t>line</a:t>
            </a:r>
            <a:r>
              <a:rPr kumimoji="0" lang="en-US" sz="2000" i="0" u="none" strike="noStrike" kern="1200" cap="none" spc="-50" normalizeH="0" baseline="0" noProof="0" dirty="0">
                <a:ln>
                  <a:noFill/>
                </a:ln>
                <a:solidFill>
                  <a:srgbClr val="FFFFFF"/>
                </a:solidFill>
                <a:effectLst/>
                <a:uLnTx/>
                <a:uFillTx/>
                <a:latin typeface="+mj-lt"/>
                <a:ea typeface="+mj-ea"/>
                <a:cs typeface="+mj-cs"/>
              </a:rPr>
              <a:t> chart was created using </a:t>
            </a:r>
            <a:r>
              <a:rPr lang="en-US" sz="2000" spc="-50" dirty="0">
                <a:solidFill>
                  <a:srgbClr val="FFFFFF"/>
                </a:solidFill>
                <a:latin typeface="+mj-lt"/>
                <a:ea typeface="+mj-ea"/>
                <a:cs typeface="+mj-cs"/>
              </a:rPr>
              <a:t> </a:t>
            </a:r>
            <a:r>
              <a:rPr lang="en-US" sz="2000" spc="-50" dirty="0" err="1">
                <a:solidFill>
                  <a:srgbClr val="FFFFFF"/>
                </a:solidFill>
                <a:latin typeface="+mj-lt"/>
                <a:ea typeface="+mj-ea"/>
                <a:cs typeface="+mj-cs"/>
              </a:rPr>
              <a:t>chartjs</a:t>
            </a:r>
            <a:r>
              <a:rPr kumimoji="0" lang="en-US" sz="2000" i="0" u="none" strike="noStrike" kern="1200" cap="none" spc="-50" normalizeH="0" baseline="0" noProof="0" dirty="0">
                <a:ln>
                  <a:noFill/>
                </a:ln>
                <a:solidFill>
                  <a:srgbClr val="FFFFFF"/>
                </a:solidFill>
                <a:effectLst/>
                <a:uLnTx/>
                <a:uFillTx/>
                <a:latin typeface="+mj-lt"/>
                <a:ea typeface="+mj-ea"/>
                <a:cs typeface="+mj-cs"/>
              </a:rPr>
              <a:t>, one of </a:t>
            </a:r>
            <a:r>
              <a:rPr kumimoji="0" lang="en-US" sz="2000" i="0" u="none" strike="noStrike" kern="1200" cap="none" spc="-50" normalizeH="0" baseline="0" noProof="0" dirty="0" err="1">
                <a:ln>
                  <a:noFill/>
                </a:ln>
                <a:solidFill>
                  <a:srgbClr val="FFFFFF"/>
                </a:solidFill>
                <a:effectLst/>
                <a:uLnTx/>
                <a:uFillTx/>
                <a:latin typeface="+mj-lt"/>
                <a:ea typeface="+mj-ea"/>
                <a:cs typeface="+mj-cs"/>
              </a:rPr>
              <a:t>javascript’s</a:t>
            </a:r>
            <a:r>
              <a:rPr kumimoji="0" lang="en-US" sz="2000" i="0" u="none" strike="noStrike" kern="1200" cap="none" spc="-50" normalizeH="0" baseline="0" noProof="0" dirty="0">
                <a:ln>
                  <a:noFill/>
                </a:ln>
                <a:solidFill>
                  <a:srgbClr val="FFFFFF"/>
                </a:solidFill>
                <a:effectLst/>
                <a:uLnTx/>
                <a:uFillTx/>
                <a:latin typeface="+mj-lt"/>
                <a:ea typeface="+mj-ea"/>
                <a:cs typeface="+mj-cs"/>
              </a:rPr>
              <a:t> libraries. </a:t>
            </a:r>
            <a:br>
              <a:rPr kumimoji="0" lang="en-US" sz="2000" i="0" u="none" strike="noStrike" kern="1200" cap="none" spc="-50" normalizeH="0" baseline="0" noProof="0" dirty="0">
                <a:ln>
                  <a:noFill/>
                </a:ln>
                <a:solidFill>
                  <a:srgbClr val="FFFFFF"/>
                </a:solidFill>
                <a:effectLst/>
                <a:uLnTx/>
                <a:uFillTx/>
                <a:latin typeface="+mj-lt"/>
                <a:ea typeface="+mj-ea"/>
                <a:cs typeface="+mj-cs"/>
              </a:rPr>
            </a:br>
            <a:br>
              <a:rPr kumimoji="0" lang="en-US" sz="2000" i="0" u="none" strike="noStrike" kern="1200" cap="none" spc="-50" normalizeH="0" baseline="0" noProof="0" dirty="0">
                <a:ln>
                  <a:noFill/>
                </a:ln>
                <a:solidFill>
                  <a:srgbClr val="FFFFFF"/>
                </a:solidFill>
                <a:effectLst/>
                <a:uLnTx/>
                <a:uFillTx/>
                <a:latin typeface="+mj-lt"/>
                <a:ea typeface="+mj-ea"/>
                <a:cs typeface="+mj-cs"/>
              </a:rPr>
            </a:br>
            <a:r>
              <a:rPr kumimoji="0" lang="en-US" sz="2000" i="0" u="none" strike="noStrike" kern="1200" cap="none" spc="-50" normalizeH="0" baseline="0" noProof="0" dirty="0">
                <a:ln>
                  <a:noFill/>
                </a:ln>
                <a:solidFill>
                  <a:srgbClr val="FFFFFF"/>
                </a:solidFill>
                <a:effectLst/>
                <a:uLnTx/>
                <a:uFillTx/>
                <a:latin typeface="+mj-lt"/>
                <a:ea typeface="+mj-ea"/>
                <a:cs typeface="+mj-cs"/>
              </a:rPr>
              <a:t>When the chart first load, tension setting will the line soften, it has delay animation effect.</a:t>
            </a:r>
            <a:br>
              <a:rPr kumimoji="0" lang="en-US" sz="2000" i="0" u="none" strike="noStrike" kern="1200" cap="none" spc="-50" normalizeH="0" baseline="0" noProof="0" dirty="0">
                <a:ln>
                  <a:noFill/>
                </a:ln>
                <a:solidFill>
                  <a:srgbClr val="FFFFFF"/>
                </a:solidFill>
                <a:effectLst/>
                <a:uLnTx/>
                <a:uFillTx/>
                <a:latin typeface="+mj-lt"/>
                <a:ea typeface="+mj-ea"/>
                <a:cs typeface="+mj-cs"/>
              </a:rPr>
            </a:br>
            <a:br>
              <a:rPr kumimoji="0" lang="en-US" sz="2000" i="0" u="none" strike="noStrike" kern="1200" cap="none" spc="-50" normalizeH="0" baseline="0" noProof="0" dirty="0">
                <a:ln>
                  <a:noFill/>
                </a:ln>
                <a:solidFill>
                  <a:srgbClr val="FFFFFF"/>
                </a:solidFill>
                <a:effectLst/>
                <a:uLnTx/>
                <a:uFillTx/>
                <a:latin typeface="+mj-lt"/>
                <a:ea typeface="+mj-ea"/>
                <a:cs typeface="+mj-cs"/>
              </a:rPr>
            </a:br>
            <a:r>
              <a:rPr kumimoji="0" lang="en-US" sz="2000" i="0" u="none" strike="noStrike" kern="1200" cap="none" spc="-50" normalizeH="0" baseline="0" noProof="0" dirty="0">
                <a:ln>
                  <a:noFill/>
                </a:ln>
                <a:solidFill>
                  <a:srgbClr val="FFFFFF"/>
                </a:solidFill>
                <a:effectLst/>
                <a:uLnTx/>
                <a:uFillTx/>
                <a:latin typeface="+mj-lt"/>
                <a:ea typeface="+mj-ea"/>
                <a:cs typeface="+mj-cs"/>
              </a:rPr>
              <a:t>Upon clicking on the year labels will toggle hide or show the line of that year.</a:t>
            </a:r>
          </a:p>
          <a:p>
            <a:r>
              <a:rPr kumimoji="0" lang="en-US" sz="2000" b="1" i="0" u="none" strike="noStrike" kern="1200" cap="none" spc="-50" normalizeH="0" baseline="0" noProof="0" dirty="0">
                <a:ln>
                  <a:noFill/>
                </a:ln>
                <a:solidFill>
                  <a:srgbClr val="FFFFFF"/>
                </a:solidFill>
                <a:effectLst/>
                <a:uLnTx/>
                <a:uFillTx/>
                <a:latin typeface="+mj-lt"/>
                <a:ea typeface="+mj-ea"/>
                <a:cs typeface="+mj-cs"/>
              </a:rPr>
              <a:t> </a:t>
            </a:r>
          </a:p>
          <a:p>
            <a:r>
              <a:rPr lang="en-US" sz="2000" b="1" dirty="0">
                <a:solidFill>
                  <a:srgbClr val="FFFFFF"/>
                </a:solidFill>
                <a:latin typeface="+mj-lt"/>
              </a:rPr>
              <a:t>Hover over a data point will show region’s name and offence count.</a:t>
            </a:r>
            <a:br>
              <a:rPr lang="en-US" sz="2000" b="1" dirty="0">
                <a:solidFill>
                  <a:srgbClr val="FFFFFF"/>
                </a:solidFill>
              </a:rPr>
            </a:br>
            <a:r>
              <a:rPr kumimoji="0" lang="en-US" sz="1900" b="1" i="0" u="none" strike="noStrike" kern="1200" cap="none" spc="-50" normalizeH="0" baseline="0" noProof="0" dirty="0">
                <a:ln>
                  <a:noFill/>
                </a:ln>
                <a:solidFill>
                  <a:srgbClr val="FFFFFF"/>
                </a:solidFill>
                <a:effectLst/>
                <a:uLnTx/>
                <a:uFillTx/>
                <a:latin typeface="Calibri Light" panose="020F0302020204030204"/>
                <a:ea typeface="+mj-ea"/>
                <a:cs typeface="+mj-cs"/>
              </a:rPr>
              <a:t> </a:t>
            </a:r>
            <a:br>
              <a:rPr kumimoji="0" lang="en-US" sz="1900" b="1" i="0" u="none" strike="noStrike" kern="1200" cap="none" spc="-50" normalizeH="0" baseline="0" noProof="0" dirty="0">
                <a:ln>
                  <a:noFill/>
                </a:ln>
                <a:solidFill>
                  <a:srgbClr val="FFFFFF"/>
                </a:solidFill>
                <a:effectLst/>
                <a:uLnTx/>
                <a:uFillTx/>
                <a:latin typeface="Calibri Light" panose="020F0302020204030204"/>
                <a:ea typeface="+mj-ea"/>
                <a:cs typeface="+mj-cs"/>
              </a:rPr>
            </a:br>
            <a:endParaRPr lang="en-US" sz="1900" b="1" dirty="0"/>
          </a:p>
        </p:txBody>
      </p:sp>
      <p:sp>
        <p:nvSpPr>
          <p:cNvPr id="11" name="Title 10">
            <a:extLst>
              <a:ext uri="{FF2B5EF4-FFF2-40B4-BE49-F238E27FC236}">
                <a16:creationId xmlns:a16="http://schemas.microsoft.com/office/drawing/2014/main" id="{F04EBEEC-E255-8C3D-0689-31533F3F233D}"/>
              </a:ext>
            </a:extLst>
          </p:cNvPr>
          <p:cNvSpPr>
            <a:spLocks noGrp="1"/>
          </p:cNvSpPr>
          <p:nvPr>
            <p:ph type="title"/>
          </p:nvPr>
        </p:nvSpPr>
        <p:spPr>
          <a:xfrm>
            <a:off x="777882" y="286603"/>
            <a:ext cx="6882223" cy="1750744"/>
          </a:xfrm>
        </p:spPr>
        <p:txBody>
          <a:bodyPr/>
          <a:lstStyle/>
          <a:p>
            <a:r>
              <a:rPr lang="en-US" sz="3200" b="1" dirty="0">
                <a:solidFill>
                  <a:schemeClr val="accent2"/>
                </a:solidFill>
              </a:rPr>
              <a:t>Regional Offences 2019-2022 </a:t>
            </a:r>
            <a:br>
              <a:rPr lang="en-US" dirty="0"/>
            </a:br>
            <a:endParaRPr lang="en-US" dirty="0"/>
          </a:p>
        </p:txBody>
      </p:sp>
    </p:spTree>
    <p:extLst>
      <p:ext uri="{BB962C8B-B14F-4D97-AF65-F5344CB8AC3E}">
        <p14:creationId xmlns:p14="http://schemas.microsoft.com/office/powerpoint/2010/main" val="1310571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5A5A951-1B12-FC62-4875-59A74BDA964F}"/>
              </a:ext>
            </a:extLst>
          </p:cNvPr>
          <p:cNvSpPr>
            <a:spLocks noGrp="1"/>
          </p:cNvSpPr>
          <p:nvPr>
            <p:ph type="title"/>
          </p:nvPr>
        </p:nvSpPr>
        <p:spPr>
          <a:xfrm>
            <a:off x="7829962" y="352765"/>
            <a:ext cx="3959961" cy="7589090"/>
          </a:xfrm>
        </p:spPr>
        <p:txBody>
          <a:bodyPr vert="horz" lIns="91440" tIns="45720" rIns="91440" bIns="45720" rtlCol="0" anchor="b">
            <a:noAutofit/>
          </a:bodyPr>
          <a:lstStyle/>
          <a:p>
            <a:br>
              <a:rPr lang="en-US" sz="1800" b="1" dirty="0">
                <a:solidFill>
                  <a:srgbClr val="FFFFFF"/>
                </a:solidFill>
              </a:rPr>
            </a:br>
            <a:r>
              <a:rPr lang="en-US" sz="2000" b="1" u="sng" dirty="0">
                <a:solidFill>
                  <a:srgbClr val="FFFFFF"/>
                </a:solidFill>
              </a:rPr>
              <a:t>Data  Analysis</a:t>
            </a:r>
            <a:br>
              <a:rPr lang="en-US" sz="2000" dirty="0">
                <a:solidFill>
                  <a:srgbClr val="FFFFFF"/>
                </a:solidFill>
              </a:rPr>
            </a:br>
            <a:br>
              <a:rPr lang="en-US" sz="2000" dirty="0">
                <a:solidFill>
                  <a:srgbClr val="FFFFFF"/>
                </a:solidFill>
              </a:rPr>
            </a:br>
            <a:r>
              <a:rPr lang="en-US" sz="2000" dirty="0">
                <a:solidFill>
                  <a:srgbClr val="FFFFFF"/>
                </a:solidFill>
              </a:rPr>
              <a:t>In 2022, Melbourne had the highest number of offences; next to it were </a:t>
            </a:r>
            <a:r>
              <a:rPr lang="en-US" sz="2000" dirty="0" err="1">
                <a:solidFill>
                  <a:srgbClr val="FFFFFF"/>
                </a:solidFill>
              </a:rPr>
              <a:t>Brimbank</a:t>
            </a:r>
            <a:r>
              <a:rPr lang="en-US" sz="2000" dirty="0">
                <a:solidFill>
                  <a:srgbClr val="FFFFFF"/>
                </a:solidFill>
              </a:rPr>
              <a:t> and Wyndham, though they had almost half of the number of crimes in </a:t>
            </a:r>
            <a:r>
              <a:rPr lang="en-US" sz="2000" dirty="0" err="1">
                <a:solidFill>
                  <a:srgbClr val="FFFFFF"/>
                </a:solidFill>
              </a:rPr>
              <a:t>Melbournce</a:t>
            </a:r>
            <a:r>
              <a:rPr lang="en-US" sz="2000" dirty="0">
                <a:solidFill>
                  <a:srgbClr val="FFFFFF"/>
                </a:solidFill>
              </a:rPr>
              <a:t>.</a:t>
            </a:r>
            <a:br>
              <a:rPr lang="en-US" sz="2000" dirty="0">
                <a:solidFill>
                  <a:srgbClr val="FFFFFF"/>
                </a:solidFill>
              </a:rPr>
            </a:br>
            <a:br>
              <a:rPr lang="en-US" sz="2000" dirty="0">
                <a:solidFill>
                  <a:srgbClr val="FFFFFF"/>
                </a:solidFill>
              </a:rPr>
            </a:br>
            <a:r>
              <a:rPr lang="en-US" sz="2000" dirty="0">
                <a:solidFill>
                  <a:srgbClr val="FFFFFF"/>
                </a:solidFill>
              </a:rPr>
              <a:t>The LGAs are under government of Police Region ‘1 North West Metro’ that has 14 LGAs.</a:t>
            </a:r>
            <a:br>
              <a:rPr lang="en-US" sz="2000" dirty="0">
                <a:solidFill>
                  <a:srgbClr val="FFFFFF"/>
                </a:solidFill>
              </a:rPr>
            </a:br>
            <a:br>
              <a:rPr lang="en-US" sz="2000" dirty="0">
                <a:solidFill>
                  <a:srgbClr val="FFFFFF"/>
                </a:solidFill>
              </a:rPr>
            </a:br>
            <a:r>
              <a:rPr lang="en-US" sz="2000" b="1" dirty="0">
                <a:solidFill>
                  <a:srgbClr val="FFFFFF"/>
                </a:solidFill>
              </a:rPr>
              <a:t>Technical  background:</a:t>
            </a:r>
            <a:br>
              <a:rPr lang="en-US" sz="2000" b="1" dirty="0">
                <a:solidFill>
                  <a:srgbClr val="FFFFFF"/>
                </a:solidFill>
              </a:rPr>
            </a:br>
            <a:br>
              <a:rPr lang="en-US" sz="2000" dirty="0">
                <a:solidFill>
                  <a:srgbClr val="FFFFFF"/>
                </a:solidFill>
              </a:rPr>
            </a:br>
            <a:r>
              <a:rPr lang="en-US" sz="2000" dirty="0">
                <a:solidFill>
                  <a:srgbClr val="FFFFFF"/>
                </a:solidFill>
              </a:rPr>
              <a:t>This bar chart was created using chart </a:t>
            </a:r>
            <a:r>
              <a:rPr lang="en-US" sz="2000" dirty="0" err="1">
                <a:solidFill>
                  <a:srgbClr val="FFFFFF"/>
                </a:solidFill>
              </a:rPr>
              <a:t>js</a:t>
            </a:r>
            <a:r>
              <a:rPr lang="en-US" sz="2000" dirty="0">
                <a:solidFill>
                  <a:srgbClr val="FFFFFF"/>
                </a:solidFill>
              </a:rPr>
              <a:t>, one of the </a:t>
            </a:r>
            <a:r>
              <a:rPr lang="en-US" sz="2000" dirty="0" err="1">
                <a:solidFill>
                  <a:srgbClr val="FFFFFF"/>
                </a:solidFill>
              </a:rPr>
              <a:t>javascript</a:t>
            </a:r>
            <a:r>
              <a:rPr lang="en-US" sz="2000" dirty="0">
                <a:solidFill>
                  <a:srgbClr val="FFFFFF"/>
                </a:solidFill>
              </a:rPr>
              <a:t> library. </a:t>
            </a:r>
            <a:br>
              <a:rPr lang="en-US" sz="2000" dirty="0">
                <a:solidFill>
                  <a:srgbClr val="FFFFFF"/>
                </a:solidFill>
              </a:rPr>
            </a:br>
            <a:br>
              <a:rPr lang="en-US" sz="2000" dirty="0">
                <a:solidFill>
                  <a:srgbClr val="FFFFFF"/>
                </a:solidFill>
              </a:rPr>
            </a:br>
            <a:r>
              <a:rPr lang="en-US" sz="2000" dirty="0">
                <a:solidFill>
                  <a:srgbClr val="FFFFFF"/>
                </a:solidFill>
              </a:rPr>
              <a:t>When the chart first load, it has delay animation effect.</a:t>
            </a:r>
            <a:br>
              <a:rPr lang="en-US" sz="2000" dirty="0">
                <a:solidFill>
                  <a:srgbClr val="FFFFFF"/>
                </a:solidFill>
              </a:rPr>
            </a:br>
            <a:br>
              <a:rPr lang="en-US" sz="2000" dirty="0">
                <a:solidFill>
                  <a:srgbClr val="FFFFFF"/>
                </a:solidFill>
              </a:rPr>
            </a:br>
            <a:r>
              <a:rPr lang="en-US" sz="2000" dirty="0">
                <a:solidFill>
                  <a:srgbClr val="FFFFFF"/>
                </a:solidFill>
              </a:rPr>
              <a:t>Upon clicking on the label ‘Local Government Offence’ will toggle hide or show the chart.  </a:t>
            </a:r>
            <a:br>
              <a:rPr lang="en-US" sz="2000" dirty="0">
                <a:solidFill>
                  <a:srgbClr val="FFFFFF"/>
                </a:solidFill>
              </a:rPr>
            </a:br>
            <a:br>
              <a:rPr lang="en-US" sz="2000" dirty="0">
                <a:solidFill>
                  <a:srgbClr val="FFFFFF"/>
                </a:solidFill>
              </a:rPr>
            </a:br>
            <a:r>
              <a:rPr lang="en-US" sz="2000" dirty="0">
                <a:solidFill>
                  <a:srgbClr val="FFFFFF"/>
                </a:solidFill>
              </a:rPr>
              <a:t>Hover over a bar will show LGA’s name and its incident count.</a:t>
            </a:r>
            <a:br>
              <a:rPr lang="en-US" sz="2000" dirty="0">
                <a:solidFill>
                  <a:srgbClr val="FFFFFF"/>
                </a:solidFill>
              </a:rPr>
            </a:br>
            <a:br>
              <a:rPr lang="en-US" sz="1800" b="1" dirty="0">
                <a:solidFill>
                  <a:srgbClr val="FFFFFF"/>
                </a:solidFill>
              </a:rPr>
            </a:br>
            <a:br>
              <a:rPr lang="en-US" sz="2000" dirty="0">
                <a:solidFill>
                  <a:srgbClr val="FFFFFF"/>
                </a:solidFill>
              </a:rPr>
            </a:br>
            <a:br>
              <a:rPr lang="en-US" sz="2000" dirty="0">
                <a:solidFill>
                  <a:srgbClr val="FFFFFF"/>
                </a:solidFill>
              </a:rPr>
            </a:br>
            <a:br>
              <a:rPr lang="en-US" sz="2100" dirty="0">
                <a:solidFill>
                  <a:srgbClr val="FFFFFF"/>
                </a:solidFill>
              </a:rPr>
            </a:br>
            <a:endParaRPr lang="en-US" sz="2100" dirty="0">
              <a:solidFill>
                <a:srgbClr val="FFFFFF"/>
              </a:solidFill>
            </a:endParaRPr>
          </a:p>
        </p:txBody>
      </p:sp>
      <p:sp>
        <p:nvSpPr>
          <p:cNvPr id="19" name="Rectangle 18">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id="{BBD6697D-2431-035B-A37E-0089CFBE1ECA}"/>
              </a:ext>
            </a:extLst>
          </p:cNvPr>
          <p:cNvSpPr txBox="1"/>
          <p:nvPr/>
        </p:nvSpPr>
        <p:spPr>
          <a:xfrm>
            <a:off x="626724" y="1006886"/>
            <a:ext cx="6316243" cy="1077218"/>
          </a:xfrm>
          <a:prstGeom prst="rect">
            <a:avLst/>
          </a:prstGeom>
          <a:noFill/>
        </p:spPr>
        <p:txBody>
          <a:bodyPr wrap="square">
            <a:spAutoFit/>
          </a:bodyPr>
          <a:lstStyle/>
          <a:p>
            <a:r>
              <a:rPr lang="en-US" sz="3200" dirty="0">
                <a:solidFill>
                  <a:schemeClr val="accent2"/>
                </a:solidFill>
              </a:rPr>
              <a:t>Local Government Area Offences base on Police Region</a:t>
            </a:r>
            <a:endParaRPr lang="en-US" sz="3200" dirty="0"/>
          </a:p>
        </p:txBody>
      </p:sp>
      <p:pic>
        <p:nvPicPr>
          <p:cNvPr id="2054" name="Picture 6">
            <a:extLst>
              <a:ext uri="{FF2B5EF4-FFF2-40B4-BE49-F238E27FC236}">
                <a16:creationId xmlns:a16="http://schemas.microsoft.com/office/drawing/2014/main" id="{D233FA9A-DE00-9774-B917-108F8334690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6724" y="2395013"/>
            <a:ext cx="6711387" cy="3896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990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5A5A951-1B12-FC62-4875-59A74BDA964F}"/>
              </a:ext>
            </a:extLst>
          </p:cNvPr>
          <p:cNvSpPr>
            <a:spLocks noGrp="1"/>
          </p:cNvSpPr>
          <p:nvPr>
            <p:ph type="title"/>
          </p:nvPr>
        </p:nvSpPr>
        <p:spPr>
          <a:xfrm>
            <a:off x="7829962" y="369869"/>
            <a:ext cx="3189209" cy="5772422"/>
          </a:xfrm>
        </p:spPr>
        <p:txBody>
          <a:bodyPr vert="horz" lIns="91440" tIns="45720" rIns="91440" bIns="45720" rtlCol="0" anchor="b">
            <a:noAutofit/>
          </a:bodyPr>
          <a:lstStyle/>
          <a:p>
            <a:br>
              <a:rPr lang="en-US" sz="2400" dirty="0">
                <a:solidFill>
                  <a:srgbClr val="FFFFFF"/>
                </a:solidFill>
              </a:rPr>
            </a:br>
            <a:r>
              <a:rPr lang="en-US" sz="2000" b="1" u="sng" dirty="0">
                <a:solidFill>
                  <a:srgbClr val="FFFFFF"/>
                </a:solidFill>
              </a:rPr>
              <a:t>Data  Analysis</a:t>
            </a:r>
            <a:br>
              <a:rPr lang="en-US" sz="2000" dirty="0">
                <a:solidFill>
                  <a:srgbClr val="FFFFFF"/>
                </a:solidFill>
              </a:rPr>
            </a:br>
            <a:br>
              <a:rPr lang="en-US" sz="2000" dirty="0">
                <a:solidFill>
                  <a:srgbClr val="FFFFFF"/>
                </a:solidFill>
              </a:rPr>
            </a:br>
            <a:r>
              <a:rPr lang="en-US" sz="2000" dirty="0">
                <a:solidFill>
                  <a:srgbClr val="FFFFFF"/>
                </a:solidFill>
              </a:rPr>
              <a:t>In 2022, Melbourne had the highest number of offences; next to it were </a:t>
            </a:r>
            <a:r>
              <a:rPr lang="en-US" sz="2000" dirty="0" err="1">
                <a:solidFill>
                  <a:srgbClr val="FFFFFF"/>
                </a:solidFill>
              </a:rPr>
              <a:t>Brimbank</a:t>
            </a:r>
            <a:r>
              <a:rPr lang="en-US" sz="2000" dirty="0">
                <a:solidFill>
                  <a:srgbClr val="FFFFFF"/>
                </a:solidFill>
              </a:rPr>
              <a:t> and Wyndham.  </a:t>
            </a:r>
            <a:br>
              <a:rPr lang="en-US" sz="2000" dirty="0">
                <a:solidFill>
                  <a:srgbClr val="FFFFFF"/>
                </a:solidFill>
              </a:rPr>
            </a:br>
            <a:br>
              <a:rPr lang="en-US" sz="2000" dirty="0">
                <a:solidFill>
                  <a:srgbClr val="FFFFFF"/>
                </a:solidFill>
              </a:rPr>
            </a:br>
            <a:br>
              <a:rPr lang="en-US" sz="2000" dirty="0">
                <a:solidFill>
                  <a:srgbClr val="FFFFFF"/>
                </a:solidFill>
              </a:rPr>
            </a:br>
            <a:br>
              <a:rPr lang="en-US" sz="2000" dirty="0">
                <a:solidFill>
                  <a:srgbClr val="FFFFFF"/>
                </a:solidFill>
              </a:rPr>
            </a:br>
            <a:r>
              <a:rPr lang="en-US" sz="2000" b="1" dirty="0">
                <a:solidFill>
                  <a:srgbClr val="FFFFFF"/>
                </a:solidFill>
              </a:rPr>
              <a:t>Technical  background:</a:t>
            </a:r>
            <a:br>
              <a:rPr lang="en-US" sz="2000" b="1" dirty="0">
                <a:solidFill>
                  <a:srgbClr val="FFFFFF"/>
                </a:solidFill>
              </a:rPr>
            </a:br>
            <a:br>
              <a:rPr lang="en-US" sz="2000" dirty="0">
                <a:solidFill>
                  <a:srgbClr val="FFFFFF"/>
                </a:solidFill>
              </a:rPr>
            </a:br>
            <a:r>
              <a:rPr lang="en-US" sz="2000" dirty="0">
                <a:solidFill>
                  <a:srgbClr val="FFFFFF"/>
                </a:solidFill>
              </a:rPr>
              <a:t>This bubble chart was created using </a:t>
            </a:r>
            <a:r>
              <a:rPr lang="en-US" sz="2000" dirty="0" err="1">
                <a:solidFill>
                  <a:srgbClr val="FFFFFF"/>
                </a:solidFill>
              </a:rPr>
              <a:t>plotly</a:t>
            </a:r>
            <a:r>
              <a:rPr lang="en-US" sz="2000" dirty="0">
                <a:solidFill>
                  <a:srgbClr val="FFFFFF"/>
                </a:solidFill>
              </a:rPr>
              <a:t>.</a:t>
            </a:r>
            <a:br>
              <a:rPr lang="en-US" sz="2000" dirty="0">
                <a:solidFill>
                  <a:srgbClr val="FFFFFF"/>
                </a:solidFill>
              </a:rPr>
            </a:br>
            <a:br>
              <a:rPr lang="en-US" sz="2000" dirty="0">
                <a:solidFill>
                  <a:srgbClr val="FFFFFF"/>
                </a:solidFill>
              </a:rPr>
            </a:br>
            <a:r>
              <a:rPr lang="en-US" sz="2000" dirty="0">
                <a:solidFill>
                  <a:srgbClr val="FFFFFF"/>
                </a:solidFill>
              </a:rPr>
              <a:t>Hover over a bubble will show LGA’s name and its incident count.</a:t>
            </a:r>
            <a:br>
              <a:rPr lang="en-US" sz="2000" dirty="0">
                <a:solidFill>
                  <a:srgbClr val="FFFFFF"/>
                </a:solidFill>
              </a:rPr>
            </a:br>
            <a:br>
              <a:rPr lang="en-US" sz="2000" dirty="0">
                <a:solidFill>
                  <a:srgbClr val="FFFFFF"/>
                </a:solidFill>
              </a:rPr>
            </a:br>
            <a:br>
              <a:rPr lang="en-US" sz="2000" dirty="0">
                <a:solidFill>
                  <a:srgbClr val="FFFFFF"/>
                </a:solidFill>
              </a:rPr>
            </a:br>
            <a:endParaRPr lang="en-US" sz="2000" dirty="0">
              <a:solidFill>
                <a:srgbClr val="FFFFFF"/>
              </a:solidFill>
            </a:endParaRPr>
          </a:p>
        </p:txBody>
      </p:sp>
      <p:sp>
        <p:nvSpPr>
          <p:cNvPr id="19" name="Rectangle 18">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id="{BBD6697D-2431-035B-A37E-0089CFBE1ECA}"/>
              </a:ext>
            </a:extLst>
          </p:cNvPr>
          <p:cNvSpPr txBox="1"/>
          <p:nvPr/>
        </p:nvSpPr>
        <p:spPr>
          <a:xfrm>
            <a:off x="540384" y="883855"/>
            <a:ext cx="6609446"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accent2"/>
                </a:solidFill>
                <a:effectLst/>
                <a:uLnTx/>
                <a:uFillTx/>
                <a:latin typeface="Calibri" panose="020F0502020204030204"/>
                <a:ea typeface="+mn-ea"/>
                <a:cs typeface="+mn-cs"/>
              </a:rPr>
              <a:t>Regional Local Government Offences</a:t>
            </a:r>
          </a:p>
        </p:txBody>
      </p:sp>
      <p:pic>
        <p:nvPicPr>
          <p:cNvPr id="5" name="Content Placeholder 4" descr="Chart, bubble chart&#10;&#10;Description automatically generated">
            <a:extLst>
              <a:ext uri="{FF2B5EF4-FFF2-40B4-BE49-F238E27FC236}">
                <a16:creationId xmlns:a16="http://schemas.microsoft.com/office/drawing/2014/main" id="{E2845C4B-AF88-B49D-1DFC-01D409619B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531" y="2354095"/>
            <a:ext cx="7315376" cy="4045468"/>
          </a:xfrm>
        </p:spPr>
      </p:pic>
    </p:spTree>
    <p:extLst>
      <p:ext uri="{BB962C8B-B14F-4D97-AF65-F5344CB8AC3E}">
        <p14:creationId xmlns:p14="http://schemas.microsoft.com/office/powerpoint/2010/main" val="226462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7">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5" name="Rectangle 29">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33626372-42A7-F501-CD18-F3C48E2FD070}"/>
              </a:ext>
            </a:extLst>
          </p:cNvPr>
          <p:cNvSpPr>
            <a:spLocks noGrp="1"/>
          </p:cNvSpPr>
          <p:nvPr>
            <p:ph type="title"/>
          </p:nvPr>
        </p:nvSpPr>
        <p:spPr>
          <a:xfrm>
            <a:off x="4638934" y="0"/>
            <a:ext cx="7010400" cy="793025"/>
          </a:xfrm>
        </p:spPr>
        <p:txBody>
          <a:bodyPr>
            <a:normAutofit/>
          </a:bodyPr>
          <a:lstStyle/>
          <a:p>
            <a:r>
              <a:rPr lang="en-US" sz="3200" b="1" dirty="0">
                <a:solidFill>
                  <a:schemeClr val="accent2"/>
                </a:solidFill>
              </a:rPr>
              <a:t>Offence Summary – List, Filter, Chart</a:t>
            </a:r>
            <a:endParaRPr lang="en-AU" sz="3200" b="1" dirty="0">
              <a:solidFill>
                <a:schemeClr val="accent2"/>
              </a:solidFill>
            </a:endParaRPr>
          </a:p>
        </p:txBody>
      </p:sp>
      <p:sp>
        <p:nvSpPr>
          <p:cNvPr id="5" name="Content Placeholder 4">
            <a:extLst>
              <a:ext uri="{FF2B5EF4-FFF2-40B4-BE49-F238E27FC236}">
                <a16:creationId xmlns:a16="http://schemas.microsoft.com/office/drawing/2014/main" id="{2AB91FB6-8116-C465-F7A7-A77B58B7017C}"/>
              </a:ext>
            </a:extLst>
          </p:cNvPr>
          <p:cNvSpPr>
            <a:spLocks noGrp="1"/>
          </p:cNvSpPr>
          <p:nvPr>
            <p:ph idx="1"/>
          </p:nvPr>
        </p:nvSpPr>
        <p:spPr>
          <a:xfrm>
            <a:off x="83890" y="167780"/>
            <a:ext cx="3766593" cy="6610525"/>
          </a:xfrm>
        </p:spPr>
        <p:txBody>
          <a:bodyPr>
            <a:noAutofit/>
          </a:bodyPr>
          <a:lstStyle/>
          <a:p>
            <a:r>
              <a:rPr lang="en-US" sz="1800" dirty="0">
                <a:solidFill>
                  <a:srgbClr val="FFFFFF"/>
                </a:solidFill>
                <a:latin typeface="+mj-lt"/>
              </a:rPr>
              <a:t>Using offence_summary_df.csv the Offence Summary table is displayed, so the data can be listed filtered and charted by:</a:t>
            </a:r>
            <a:endParaRPr lang="en-US" sz="1800" dirty="0">
              <a:solidFill>
                <a:srgbClr val="FFFFFF"/>
              </a:solidFill>
              <a:highlight>
                <a:srgbClr val="FFFF00"/>
              </a:highlight>
              <a:latin typeface="+mj-lt"/>
            </a:endParaRPr>
          </a:p>
          <a:p>
            <a:pPr lvl="1">
              <a:buFont typeface="Wingdings" panose="05000000000000000000" pitchFamily="2" charset="2"/>
              <a:buChar char="q"/>
            </a:pPr>
            <a:r>
              <a:rPr lang="en-US" dirty="0">
                <a:solidFill>
                  <a:srgbClr val="FFFFFF"/>
                </a:solidFill>
                <a:latin typeface="+mj-lt"/>
              </a:rPr>
              <a:t>Year</a:t>
            </a:r>
          </a:p>
          <a:p>
            <a:pPr lvl="1">
              <a:buFont typeface="Wingdings" panose="05000000000000000000" pitchFamily="2" charset="2"/>
              <a:buChar char="q"/>
            </a:pPr>
            <a:r>
              <a:rPr lang="en-US" dirty="0">
                <a:solidFill>
                  <a:srgbClr val="FFFFFF"/>
                </a:solidFill>
                <a:latin typeface="+mj-lt"/>
              </a:rPr>
              <a:t>Local Government Area</a:t>
            </a:r>
          </a:p>
          <a:p>
            <a:pPr lvl="1">
              <a:buFont typeface="Wingdings" panose="05000000000000000000" pitchFamily="2" charset="2"/>
              <a:buChar char="q"/>
            </a:pPr>
            <a:r>
              <a:rPr lang="en-US" dirty="0">
                <a:solidFill>
                  <a:srgbClr val="FFFFFF"/>
                </a:solidFill>
                <a:latin typeface="+mj-lt"/>
              </a:rPr>
              <a:t>Offence types (A-F)</a:t>
            </a:r>
          </a:p>
          <a:p>
            <a:pPr marL="201168" lvl="1" indent="0">
              <a:buNone/>
            </a:pPr>
            <a:r>
              <a:rPr lang="en-US" dirty="0">
                <a:solidFill>
                  <a:srgbClr val="FFFFFF"/>
                </a:solidFill>
                <a:latin typeface="+mj-lt"/>
              </a:rPr>
              <a:t>The LGA filter is populated from the data source as well (dropdown)</a:t>
            </a:r>
          </a:p>
          <a:p>
            <a:pPr marL="201168" lvl="1" indent="0">
              <a:buNone/>
            </a:pPr>
            <a:r>
              <a:rPr lang="en-US" sz="1800" dirty="0">
                <a:solidFill>
                  <a:srgbClr val="FFFFFF"/>
                </a:solidFill>
                <a:latin typeface="+mj-lt"/>
              </a:rPr>
              <a:t>Filtering is possible by different fields (Local Government Area and Year)</a:t>
            </a:r>
          </a:p>
          <a:p>
            <a:pPr marL="201168" lvl="1" indent="0">
              <a:buNone/>
            </a:pPr>
            <a:r>
              <a:rPr lang="en-US" sz="1800" dirty="0">
                <a:solidFill>
                  <a:srgbClr val="FFFFFF"/>
                </a:solidFill>
                <a:latin typeface="+mj-lt"/>
              </a:rPr>
              <a:t>Using the filters on the same page and </a:t>
            </a:r>
            <a:r>
              <a:rPr lang="en-US" sz="1800" dirty="0" err="1">
                <a:solidFill>
                  <a:srgbClr val="FFFFFF"/>
                </a:solidFill>
                <a:latin typeface="+mj-lt"/>
              </a:rPr>
              <a:t>Plotly</a:t>
            </a:r>
            <a:r>
              <a:rPr lang="en-US" sz="1800" dirty="0">
                <a:solidFill>
                  <a:srgbClr val="FFFFFF"/>
                </a:solidFill>
                <a:latin typeface="+mj-lt"/>
              </a:rPr>
              <a:t>, we display a bar chart representing the different offence types for a specific Local Government area for a specific year. </a:t>
            </a:r>
          </a:p>
          <a:p>
            <a:r>
              <a:rPr lang="en-US" sz="1800" b="1" dirty="0">
                <a:solidFill>
                  <a:srgbClr val="FFFFFF"/>
                </a:solidFill>
                <a:latin typeface="+mj-lt"/>
              </a:rPr>
              <a:t>Technical Background:</a:t>
            </a:r>
          </a:p>
          <a:p>
            <a:r>
              <a:rPr lang="en-US" sz="1800" dirty="0">
                <a:solidFill>
                  <a:srgbClr val="FFFFFF"/>
                </a:solidFill>
                <a:latin typeface="+mj-lt"/>
              </a:rPr>
              <a:t>List / Filter: Displaying the summary data loaded from CSV, using </a:t>
            </a:r>
            <a:r>
              <a:rPr lang="en-US" sz="1800" dirty="0" err="1">
                <a:solidFill>
                  <a:srgbClr val="FFFFFF"/>
                </a:solidFill>
                <a:latin typeface="+mj-lt"/>
              </a:rPr>
              <a:t>Javascript</a:t>
            </a:r>
            <a:r>
              <a:rPr lang="en-US" sz="1800" dirty="0">
                <a:solidFill>
                  <a:srgbClr val="FFFFFF"/>
                </a:solidFill>
                <a:latin typeface="+mj-lt"/>
              </a:rPr>
              <a:t>, HTML, CSS and D3 (policedata.html, policadata.js, policedata.css)</a:t>
            </a:r>
          </a:p>
          <a:p>
            <a:r>
              <a:rPr lang="en-US" sz="1800" dirty="0">
                <a:solidFill>
                  <a:srgbClr val="FFFFFF"/>
                </a:solidFill>
                <a:latin typeface="+mj-lt"/>
              </a:rPr>
              <a:t>Chart: </a:t>
            </a:r>
            <a:r>
              <a:rPr lang="en-US" sz="1800" dirty="0" err="1">
                <a:solidFill>
                  <a:srgbClr val="FFFFFF"/>
                </a:solidFill>
                <a:latin typeface="+mj-lt"/>
              </a:rPr>
              <a:t>Javascript</a:t>
            </a:r>
            <a:r>
              <a:rPr lang="en-US" sz="1800" dirty="0">
                <a:solidFill>
                  <a:srgbClr val="FFFFFF"/>
                </a:solidFill>
                <a:latin typeface="+mj-lt"/>
              </a:rPr>
              <a:t>, </a:t>
            </a:r>
            <a:r>
              <a:rPr lang="en-US" sz="1800" dirty="0" err="1">
                <a:solidFill>
                  <a:srgbClr val="FFFFFF"/>
                </a:solidFill>
                <a:latin typeface="+mj-lt"/>
              </a:rPr>
              <a:t>Plotly</a:t>
            </a:r>
            <a:r>
              <a:rPr lang="en-US" sz="1800" dirty="0">
                <a:solidFill>
                  <a:srgbClr val="FFFFFF"/>
                </a:solidFill>
                <a:latin typeface="+mj-lt"/>
              </a:rPr>
              <a:t>, D3</a:t>
            </a:r>
          </a:p>
        </p:txBody>
      </p:sp>
      <p:sp>
        <p:nvSpPr>
          <p:cNvPr id="36" name="Rectangle 31">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id="{FD651A7A-E8AC-A627-55D8-8A9687139159}"/>
              </a:ext>
            </a:extLst>
          </p:cNvPr>
          <p:cNvPicPr>
            <a:picLocks noChangeAspect="1"/>
          </p:cNvPicPr>
          <p:nvPr/>
        </p:nvPicPr>
        <p:blipFill>
          <a:blip r:embed="rId2"/>
          <a:stretch>
            <a:fillRect/>
          </a:stretch>
        </p:blipFill>
        <p:spPr>
          <a:xfrm>
            <a:off x="4110783" y="793025"/>
            <a:ext cx="8075532" cy="3957010"/>
          </a:xfrm>
          <a:prstGeom prst="rect">
            <a:avLst/>
          </a:prstGeom>
        </p:spPr>
      </p:pic>
      <p:pic>
        <p:nvPicPr>
          <p:cNvPr id="3" name="Picture 2">
            <a:extLst>
              <a:ext uri="{FF2B5EF4-FFF2-40B4-BE49-F238E27FC236}">
                <a16:creationId xmlns:a16="http://schemas.microsoft.com/office/drawing/2014/main" id="{F6B9E617-CE9F-9193-4D87-C2B43DF55C45}"/>
              </a:ext>
            </a:extLst>
          </p:cNvPr>
          <p:cNvPicPr>
            <a:picLocks noChangeAspect="1"/>
          </p:cNvPicPr>
          <p:nvPr/>
        </p:nvPicPr>
        <p:blipFill>
          <a:blip r:embed="rId3"/>
          <a:stretch>
            <a:fillRect/>
          </a:stretch>
        </p:blipFill>
        <p:spPr>
          <a:xfrm>
            <a:off x="4166004" y="4750034"/>
            <a:ext cx="7845346" cy="2107965"/>
          </a:xfrm>
          <a:prstGeom prst="rect">
            <a:avLst/>
          </a:prstGeom>
        </p:spPr>
      </p:pic>
    </p:spTree>
    <p:extLst>
      <p:ext uri="{BB962C8B-B14F-4D97-AF65-F5344CB8AC3E}">
        <p14:creationId xmlns:p14="http://schemas.microsoft.com/office/powerpoint/2010/main" val="1446067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5EA06-53B2-0542-E58E-9BF9E968E1AA}"/>
              </a:ext>
            </a:extLst>
          </p:cNvPr>
          <p:cNvSpPr>
            <a:spLocks noGrp="1"/>
          </p:cNvSpPr>
          <p:nvPr>
            <p:ph type="title"/>
          </p:nvPr>
        </p:nvSpPr>
        <p:spPr>
          <a:xfrm>
            <a:off x="1097280" y="286603"/>
            <a:ext cx="10058400" cy="1139525"/>
          </a:xfrm>
        </p:spPr>
        <p:txBody>
          <a:bodyPr>
            <a:noAutofit/>
          </a:bodyPr>
          <a:lstStyle/>
          <a:p>
            <a:r>
              <a:rPr lang="en-US" sz="3200" b="1" dirty="0"/>
              <a:t>10 most committed crimes against people in different LGAs in 2019, 2020 &amp; 2021 (Data analysis)</a:t>
            </a:r>
            <a:endParaRPr lang="en-AU" sz="3200" b="1" dirty="0"/>
          </a:p>
        </p:txBody>
      </p:sp>
      <p:pic>
        <p:nvPicPr>
          <p:cNvPr id="9" name="Content Placeholder 8">
            <a:extLst>
              <a:ext uri="{FF2B5EF4-FFF2-40B4-BE49-F238E27FC236}">
                <a16:creationId xmlns:a16="http://schemas.microsoft.com/office/drawing/2014/main" id="{65419522-EAF6-60B6-C424-01AD8697E354}"/>
              </a:ext>
            </a:extLst>
          </p:cNvPr>
          <p:cNvPicPr>
            <a:picLocks noGrp="1" noChangeAspect="1"/>
          </p:cNvPicPr>
          <p:nvPr>
            <p:ph idx="1"/>
          </p:nvPr>
        </p:nvPicPr>
        <p:blipFill>
          <a:blip r:embed="rId2"/>
          <a:stretch>
            <a:fillRect/>
          </a:stretch>
        </p:blipFill>
        <p:spPr>
          <a:xfrm>
            <a:off x="1097280" y="1737360"/>
            <a:ext cx="3474719" cy="3186977"/>
          </a:xfrm>
        </p:spPr>
      </p:pic>
      <p:pic>
        <p:nvPicPr>
          <p:cNvPr id="11" name="Picture 10">
            <a:extLst>
              <a:ext uri="{FF2B5EF4-FFF2-40B4-BE49-F238E27FC236}">
                <a16:creationId xmlns:a16="http://schemas.microsoft.com/office/drawing/2014/main" id="{AB8A5F35-2A6C-6EEC-BB92-E8D6A11F86A1}"/>
              </a:ext>
            </a:extLst>
          </p:cNvPr>
          <p:cNvPicPr>
            <a:picLocks noChangeAspect="1"/>
          </p:cNvPicPr>
          <p:nvPr/>
        </p:nvPicPr>
        <p:blipFill>
          <a:blip r:embed="rId3"/>
          <a:stretch>
            <a:fillRect/>
          </a:stretch>
        </p:blipFill>
        <p:spPr>
          <a:xfrm>
            <a:off x="4651977" y="1737360"/>
            <a:ext cx="3284008" cy="3094700"/>
          </a:xfrm>
          <a:prstGeom prst="rect">
            <a:avLst/>
          </a:prstGeom>
        </p:spPr>
      </p:pic>
      <p:pic>
        <p:nvPicPr>
          <p:cNvPr id="13" name="Picture 12">
            <a:extLst>
              <a:ext uri="{FF2B5EF4-FFF2-40B4-BE49-F238E27FC236}">
                <a16:creationId xmlns:a16="http://schemas.microsoft.com/office/drawing/2014/main" id="{EAE9385B-CF6F-1BCF-EE42-9364097F047D}"/>
              </a:ext>
            </a:extLst>
          </p:cNvPr>
          <p:cNvPicPr>
            <a:picLocks noChangeAspect="1"/>
          </p:cNvPicPr>
          <p:nvPr/>
        </p:nvPicPr>
        <p:blipFill>
          <a:blip r:embed="rId4"/>
          <a:stretch>
            <a:fillRect/>
          </a:stretch>
        </p:blipFill>
        <p:spPr>
          <a:xfrm>
            <a:off x="8044944" y="1737360"/>
            <a:ext cx="3110736" cy="3094700"/>
          </a:xfrm>
          <a:prstGeom prst="rect">
            <a:avLst/>
          </a:prstGeom>
        </p:spPr>
      </p:pic>
      <p:sp>
        <p:nvSpPr>
          <p:cNvPr id="14" name="TextBox 13">
            <a:extLst>
              <a:ext uri="{FF2B5EF4-FFF2-40B4-BE49-F238E27FC236}">
                <a16:creationId xmlns:a16="http://schemas.microsoft.com/office/drawing/2014/main" id="{06F7A0B6-E774-F8C2-7DC0-E2B8F1FDF2F5}"/>
              </a:ext>
            </a:extLst>
          </p:cNvPr>
          <p:cNvSpPr txBox="1"/>
          <p:nvPr/>
        </p:nvSpPr>
        <p:spPr>
          <a:xfrm>
            <a:off x="1097280" y="5637402"/>
            <a:ext cx="6615978" cy="369332"/>
          </a:xfrm>
          <a:prstGeom prst="rect">
            <a:avLst/>
          </a:prstGeom>
          <a:noFill/>
        </p:spPr>
        <p:txBody>
          <a:bodyPr wrap="none" rtlCol="0">
            <a:spAutoFit/>
          </a:bodyPr>
          <a:lstStyle/>
          <a:p>
            <a:r>
              <a:rPr lang="en-US" dirty="0"/>
              <a:t>Technical Background: Python, Pandas, Matplotlib (</a:t>
            </a:r>
            <a:r>
              <a:rPr lang="en-US" dirty="0" err="1"/>
              <a:t>policedata.ipynb</a:t>
            </a:r>
            <a:r>
              <a:rPr lang="en-US" dirty="0"/>
              <a:t>)</a:t>
            </a:r>
            <a:endParaRPr lang="en-AU" dirty="0"/>
          </a:p>
        </p:txBody>
      </p:sp>
    </p:spTree>
    <p:extLst>
      <p:ext uri="{BB962C8B-B14F-4D97-AF65-F5344CB8AC3E}">
        <p14:creationId xmlns:p14="http://schemas.microsoft.com/office/powerpoint/2010/main" val="1039215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D31FF-706B-AEAA-7E84-B19D87E96458}"/>
              </a:ext>
            </a:extLst>
          </p:cNvPr>
          <p:cNvSpPr>
            <a:spLocks noGrp="1"/>
          </p:cNvSpPr>
          <p:nvPr>
            <p:ph type="title"/>
          </p:nvPr>
        </p:nvSpPr>
        <p:spPr>
          <a:xfrm>
            <a:off x="1097280" y="286603"/>
            <a:ext cx="10058400" cy="929801"/>
          </a:xfrm>
        </p:spPr>
        <p:txBody>
          <a:bodyPr>
            <a:normAutofit/>
          </a:bodyPr>
          <a:lstStyle/>
          <a:p>
            <a:r>
              <a:rPr lang="en-US" sz="3200" b="1" dirty="0">
                <a:solidFill>
                  <a:schemeClr val="accent2"/>
                </a:solidFill>
              </a:rPr>
              <a:t>Findings</a:t>
            </a:r>
          </a:p>
        </p:txBody>
      </p:sp>
      <p:sp>
        <p:nvSpPr>
          <p:cNvPr id="3" name="Content Placeholder 2">
            <a:extLst>
              <a:ext uri="{FF2B5EF4-FFF2-40B4-BE49-F238E27FC236}">
                <a16:creationId xmlns:a16="http://schemas.microsoft.com/office/drawing/2014/main" id="{B3AD4E39-D26F-5154-42A8-7DEB5A17B2D0}"/>
              </a:ext>
            </a:extLst>
          </p:cNvPr>
          <p:cNvSpPr>
            <a:spLocks noGrp="1"/>
          </p:cNvSpPr>
          <p:nvPr>
            <p:ph idx="1"/>
          </p:nvPr>
        </p:nvSpPr>
        <p:spPr/>
        <p:txBody>
          <a:bodyPr/>
          <a:lstStyle/>
          <a:p>
            <a:pPr marL="457200" indent="-457200">
              <a:buFont typeface="+mj-lt"/>
              <a:buAutoNum type="arabicPeriod"/>
            </a:pPr>
            <a:r>
              <a:rPr lang="en-US" dirty="0"/>
              <a:t>In 2017 Victoria had the highest </a:t>
            </a:r>
            <a:r>
              <a:rPr lang="en-US"/>
              <a:t>number of home theft </a:t>
            </a:r>
            <a:r>
              <a:rPr lang="en-US" dirty="0"/>
              <a:t>and burglary in Australia.</a:t>
            </a:r>
          </a:p>
          <a:p>
            <a:pPr marL="457200" indent="-457200">
              <a:buFont typeface="+mj-lt"/>
              <a:buAutoNum type="arabicPeriod"/>
            </a:pPr>
            <a:r>
              <a:rPr lang="en-US" dirty="0"/>
              <a:t>If we compare individual LGAs with the highest number of crimes before COVID and during COVID, we can see that the number of crimes and the ranking hasn’t significantly changed. </a:t>
            </a:r>
          </a:p>
          <a:p>
            <a:pPr marL="457200" indent="-457200">
              <a:buFont typeface="+mj-lt"/>
              <a:buAutoNum type="arabicPeriod"/>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174537849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1052</TotalTime>
  <Words>841</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AngsanaUPC</vt:lpstr>
      <vt:lpstr>Calibri</vt:lpstr>
      <vt:lpstr>Calibri Light</vt:lpstr>
      <vt:lpstr>Wingdings</vt:lpstr>
      <vt:lpstr>Retrospect</vt:lpstr>
      <vt:lpstr>State of Victoria’s Crime  Data Visualisation pre-COVID and during COVID</vt:lpstr>
      <vt:lpstr>Objectives of the  Study</vt:lpstr>
      <vt:lpstr>Data Exploration  In Victoria in high level, we have 4 Police Regions, plus Justice Institutions and Immigration Facilities  and Unincorporated Vic.  Each Police Region has multiple Police Service Area (PSA, total of 54) which provide law and order services to Local Government Area (LGA, total of 79) .  Each offence can be break down to division, sub-division and sub-group.  Each year the Victoria Crime Statistic data were released in March.   </vt:lpstr>
      <vt:lpstr>Regional Offences 2019-2022  </vt:lpstr>
      <vt:lpstr> Data  Analysis  In 2022, Melbourne had the highest number of offences; next to it were Brimbank and Wyndham, though they had almost half of the number of crimes in Melbournce.  The LGAs are under government of Police Region ‘1 North West Metro’ that has 14 LGAs.  Technical  background:  This bar chart was created using chart js, one of the javascript library.   When the chart first load, it has delay animation effect.  Upon clicking on the label ‘Local Government Offence’ will toggle hide or show the chart.    Hover over a bar will show LGA’s name and its incident count.     </vt:lpstr>
      <vt:lpstr> Data  Analysis  In 2022, Melbourne had the highest number of offences; next to it were Brimbank and Wyndham.      Technical  background:  This bubble chart was created using plotly.  Hover over a bubble will show LGA’s name and its incident count.   </vt:lpstr>
      <vt:lpstr>Offence Summary – List, Filter, Chart</vt:lpstr>
      <vt:lpstr>10 most committed crimes against people in different LGAs in 2019, 2020 &amp; 2021 (Data analysis)</vt:lpstr>
      <vt:lpstr>Findings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Victoria Crime Data Visualization</dc:title>
  <dc:creator>phuong tieu</dc:creator>
  <cp:lastModifiedBy>phuong tieu</cp:lastModifiedBy>
  <cp:revision>30</cp:revision>
  <dcterms:created xsi:type="dcterms:W3CDTF">2022-09-10T23:01:48Z</dcterms:created>
  <dcterms:modified xsi:type="dcterms:W3CDTF">2022-09-12T07:30:31Z</dcterms:modified>
</cp:coreProperties>
</file>