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6" r:id="rId2"/>
    <p:sldId id="260" r:id="rId3"/>
    <p:sldId id="258" r:id="rId4"/>
    <p:sldId id="257"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3" autoAdjust="0"/>
    <p:restoredTop sz="94660"/>
  </p:normalViewPr>
  <p:slideViewPr>
    <p:cSldViewPr snapToGrid="0">
      <p:cViewPr varScale="1">
        <p:scale>
          <a:sx n="119" d="100"/>
          <a:sy n="119" d="100"/>
        </p:scale>
        <p:origin x="28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558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49441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97146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03291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464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7492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21790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77129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636942-C211-4B28-8DBD-C953E00AF71B}" type="datetime1">
              <a:rPr lang="en-US" smtClean="0"/>
              <a:t>9/11/2022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31960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8D12A6-918A-48BD-8CB9-CA713993B0EA}" type="datetime1">
              <a:rPr lang="en-US" smtClean="0"/>
              <a:t>9/11/2022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489294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9/11/2022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29666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FA2B21-3FCD-4721-B95C-427943F61125}" type="datetime1">
              <a:rPr lang="en-US" smtClean="0"/>
              <a:t>9/11/2022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B7E4EF-A1BD-40F4-AB7B-04F084DD991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239054"/>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DCFAE3C-E50D-2441-5373-F8722CBE50FE}"/>
              </a:ext>
            </a:extLst>
          </p:cNvPr>
          <p:cNvSpPr>
            <a:spLocks noGrp="1"/>
          </p:cNvSpPr>
          <p:nvPr>
            <p:ph type="ctrTitle"/>
          </p:nvPr>
        </p:nvSpPr>
        <p:spPr>
          <a:xfrm>
            <a:off x="457200" y="640080"/>
            <a:ext cx="3659246" cy="2926080"/>
          </a:xfrm>
        </p:spPr>
        <p:txBody>
          <a:bodyPr>
            <a:normAutofit/>
          </a:bodyPr>
          <a:lstStyle/>
          <a:p>
            <a:r>
              <a:rPr lang="en-US" sz="4400" b="1">
                <a:solidFill>
                  <a:srgbClr val="FFFFFF"/>
                </a:solidFill>
              </a:rPr>
              <a:t>Victoria Crime </a:t>
            </a:r>
            <a:br>
              <a:rPr lang="en-US" sz="4400" b="1">
                <a:solidFill>
                  <a:srgbClr val="FFFFFF"/>
                </a:solidFill>
              </a:rPr>
            </a:br>
            <a:r>
              <a:rPr lang="en-US" sz="4400" b="1">
                <a:solidFill>
                  <a:srgbClr val="FFFFFF"/>
                </a:solidFill>
              </a:rPr>
              <a:t>Data Visualization </a:t>
            </a:r>
          </a:p>
        </p:txBody>
      </p:sp>
      <p:sp>
        <p:nvSpPr>
          <p:cNvPr id="3" name="Subtitle 2">
            <a:extLst>
              <a:ext uri="{FF2B5EF4-FFF2-40B4-BE49-F238E27FC236}">
                <a16:creationId xmlns:a16="http://schemas.microsoft.com/office/drawing/2014/main" id="{3709F48C-98AB-CA0E-DAC1-027D6D18BEEE}"/>
              </a:ext>
            </a:extLst>
          </p:cNvPr>
          <p:cNvSpPr>
            <a:spLocks noGrp="1"/>
          </p:cNvSpPr>
          <p:nvPr>
            <p:ph type="subTitle" idx="1"/>
          </p:nvPr>
        </p:nvSpPr>
        <p:spPr>
          <a:xfrm>
            <a:off x="457200" y="3578087"/>
            <a:ext cx="3659246" cy="1554480"/>
          </a:xfrm>
        </p:spPr>
        <p:txBody>
          <a:bodyPr>
            <a:normAutofit/>
          </a:bodyPr>
          <a:lstStyle/>
          <a:p>
            <a:pPr>
              <a:spcAft>
                <a:spcPts val="600"/>
              </a:spcAft>
            </a:pPr>
            <a:endParaRPr lang="en-US" sz="1500" b="1" dirty="0">
              <a:solidFill>
                <a:srgbClr val="FFFFFF"/>
              </a:solidFill>
              <a:latin typeface="AngsanaUPC" panose="020B0502040204020203" pitchFamily="18" charset="-34"/>
              <a:cs typeface="AngsanaUPC" panose="020B0502040204020203" pitchFamily="18" charset="-34"/>
            </a:endParaRPr>
          </a:p>
          <a:p>
            <a:pPr>
              <a:spcAft>
                <a:spcPts val="600"/>
              </a:spcAft>
            </a:pPr>
            <a:endParaRPr lang="en-US" b="1" dirty="0">
              <a:solidFill>
                <a:srgbClr val="FFFFFF"/>
              </a:solidFill>
              <a:latin typeface="AngsanaUPC" panose="020B0502040204020203" pitchFamily="18" charset="-34"/>
              <a:cs typeface="AngsanaUPC" panose="020B0502040204020203" pitchFamily="18" charset="-34"/>
            </a:endParaRPr>
          </a:p>
          <a:p>
            <a:pPr>
              <a:spcAft>
                <a:spcPts val="600"/>
              </a:spcAft>
            </a:pPr>
            <a:r>
              <a:rPr lang="en-US" sz="1500" b="1" dirty="0">
                <a:solidFill>
                  <a:srgbClr val="FFFFFF"/>
                </a:solidFill>
                <a:latin typeface="AngsanaUPC" panose="020B0502040204020203" pitchFamily="18" charset="-34"/>
                <a:cs typeface="AngsanaUPC" panose="020B0502040204020203" pitchFamily="18" charset="-34"/>
              </a:rPr>
              <a:t>Berta </a:t>
            </a:r>
            <a:r>
              <a:rPr lang="en-US" sz="1500" b="1" dirty="0" err="1">
                <a:solidFill>
                  <a:srgbClr val="FFFFFF"/>
                </a:solidFill>
                <a:latin typeface="AngsanaUPC" panose="020B0502040204020203" pitchFamily="18" charset="-34"/>
                <a:cs typeface="AngsanaUPC" panose="020B0502040204020203" pitchFamily="18" charset="-34"/>
              </a:rPr>
              <a:t>Devenyi</a:t>
            </a:r>
            <a:r>
              <a:rPr lang="en-US" sz="1500" b="1" dirty="0">
                <a:solidFill>
                  <a:srgbClr val="FFFFFF"/>
                </a:solidFill>
                <a:latin typeface="AngsanaUPC" panose="020B0502040204020203" pitchFamily="18" charset="-34"/>
                <a:cs typeface="AngsanaUPC" panose="020B0502040204020203" pitchFamily="18" charset="-34"/>
              </a:rPr>
              <a:t>	    Phuong Tieu</a:t>
            </a:r>
          </a:p>
        </p:txBody>
      </p:sp>
      <p:pic>
        <p:nvPicPr>
          <p:cNvPr id="4" name="Picture 3">
            <a:extLst>
              <a:ext uri="{FF2B5EF4-FFF2-40B4-BE49-F238E27FC236}">
                <a16:creationId xmlns:a16="http://schemas.microsoft.com/office/drawing/2014/main" id="{8ED1FAE4-9FB6-9197-6316-17B7BBBC9012}"/>
              </a:ext>
            </a:extLst>
          </p:cNvPr>
          <p:cNvPicPr>
            <a:picLocks noChangeAspect="1"/>
          </p:cNvPicPr>
          <p:nvPr/>
        </p:nvPicPr>
        <p:blipFill rotWithShape="1">
          <a:blip r:embed="rId2"/>
          <a:srcRect l="13246" r="13245" b="-1"/>
          <a:stretch/>
        </p:blipFill>
        <p:spPr>
          <a:xfrm>
            <a:off x="4639733" y="10"/>
            <a:ext cx="7552266" cy="6857990"/>
          </a:xfrm>
          <a:prstGeom prst="rect">
            <a:avLst/>
          </a:prstGeom>
        </p:spPr>
      </p:pic>
      <p:sp>
        <p:nvSpPr>
          <p:cNvPr id="27" name="Rectangle 26">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151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31FF-706B-AEAA-7E84-B19D87E96458}"/>
              </a:ext>
            </a:extLst>
          </p:cNvPr>
          <p:cNvSpPr>
            <a:spLocks noGrp="1"/>
          </p:cNvSpPr>
          <p:nvPr>
            <p:ph type="title"/>
          </p:nvPr>
        </p:nvSpPr>
        <p:spPr/>
        <p:txBody>
          <a:bodyPr/>
          <a:lstStyle/>
          <a:p>
            <a:r>
              <a:rPr lang="en-US" dirty="0"/>
              <a:t>Objectives of Study</a:t>
            </a:r>
          </a:p>
        </p:txBody>
      </p:sp>
      <p:sp>
        <p:nvSpPr>
          <p:cNvPr id="3" name="Content Placeholder 2">
            <a:extLst>
              <a:ext uri="{FF2B5EF4-FFF2-40B4-BE49-F238E27FC236}">
                <a16:creationId xmlns:a16="http://schemas.microsoft.com/office/drawing/2014/main" id="{B3AD4E39-D26F-5154-42A8-7DEB5A17B2D0}"/>
              </a:ext>
            </a:extLst>
          </p:cNvPr>
          <p:cNvSpPr>
            <a:spLocks noGrp="1"/>
          </p:cNvSpPr>
          <p:nvPr>
            <p:ph idx="1"/>
          </p:nvPr>
        </p:nvSpPr>
        <p:spPr/>
        <p:txBody>
          <a:bodyPr/>
          <a:lstStyle/>
          <a:p>
            <a:r>
              <a:rPr lang="en-US" dirty="0"/>
              <a:t>- 2017, Victoria had the highest home theft and burglary in Australia.</a:t>
            </a:r>
          </a:p>
          <a:p>
            <a:r>
              <a:rPr lang="en-US" dirty="0"/>
              <a:t>- We would like to compare last 4 year crime offences in Victoria, 2019-2022, pre-COVID and post-COVID.</a:t>
            </a:r>
          </a:p>
          <a:p>
            <a:r>
              <a:rPr lang="en-US" dirty="0"/>
              <a:t>- We would like to see what is the crime and safety status in different LGA/suburb.</a:t>
            </a:r>
          </a:p>
          <a:p>
            <a:r>
              <a:rPr lang="en-US" dirty="0"/>
              <a:t>- What are the 5 most committed crime types in Victoria.</a:t>
            </a:r>
          </a:p>
          <a:p>
            <a:r>
              <a:rPr lang="en-US" dirty="0"/>
              <a:t>- What are the 10 most crime committed LGAs/suburbs.</a:t>
            </a:r>
          </a:p>
          <a:p>
            <a:endParaRPr lang="en-US" dirty="0"/>
          </a:p>
          <a:p>
            <a:endParaRPr lang="en-US" dirty="0"/>
          </a:p>
        </p:txBody>
      </p:sp>
    </p:spTree>
    <p:extLst>
      <p:ext uri="{BB962C8B-B14F-4D97-AF65-F5344CB8AC3E}">
        <p14:creationId xmlns:p14="http://schemas.microsoft.com/office/powerpoint/2010/main" val="407982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A51E-C510-2D53-3FC6-FF29DCB3BA54}"/>
              </a:ext>
            </a:extLst>
          </p:cNvPr>
          <p:cNvSpPr>
            <a:spLocks noGrp="1"/>
          </p:cNvSpPr>
          <p:nvPr>
            <p:ph type="title"/>
          </p:nvPr>
        </p:nvSpPr>
        <p:spPr/>
        <p:txBody>
          <a:bodyPr/>
          <a:lstStyle/>
          <a:p>
            <a:r>
              <a:rPr lang="en-US" dirty="0"/>
              <a:t>Data scope, cleanup and add-on</a:t>
            </a:r>
          </a:p>
        </p:txBody>
      </p:sp>
      <p:sp>
        <p:nvSpPr>
          <p:cNvPr id="3" name="Content Placeholder 2">
            <a:extLst>
              <a:ext uri="{FF2B5EF4-FFF2-40B4-BE49-F238E27FC236}">
                <a16:creationId xmlns:a16="http://schemas.microsoft.com/office/drawing/2014/main" id="{6FF5BB63-C258-3658-7877-F23D9E4E5F42}"/>
              </a:ext>
            </a:extLst>
          </p:cNvPr>
          <p:cNvSpPr>
            <a:spLocks noGrp="1"/>
          </p:cNvSpPr>
          <p:nvPr>
            <p:ph idx="1"/>
          </p:nvPr>
        </p:nvSpPr>
        <p:spPr/>
        <p:txBody>
          <a:bodyPr/>
          <a:lstStyle/>
          <a:p>
            <a:endParaRPr lang="en-US" dirty="0"/>
          </a:p>
          <a:p>
            <a:r>
              <a:rPr lang="en-US" dirty="0"/>
              <a:t>In considering Heroku’s free data capacity allowance, we decided:</a:t>
            </a:r>
          </a:p>
          <a:p>
            <a:r>
              <a:rPr lang="en-US" dirty="0"/>
              <a:t>- Table1, Police Region data, renamed as </a:t>
            </a:r>
            <a:r>
              <a:rPr lang="en-US" dirty="0" err="1"/>
              <a:t>region_incident</a:t>
            </a:r>
            <a:r>
              <a:rPr lang="en-US" dirty="0"/>
              <a:t>, data scoped 2019-2022, </a:t>
            </a:r>
            <a:r>
              <a:rPr lang="en-US" dirty="0" err="1"/>
              <a:t>droped</a:t>
            </a:r>
            <a:r>
              <a:rPr lang="en-US" dirty="0"/>
              <a:t> ‘Total’ rows.</a:t>
            </a:r>
          </a:p>
          <a:p>
            <a:r>
              <a:rPr lang="en-US" dirty="0"/>
              <a:t>- Table2, Local Government Area offence data, renamed as </a:t>
            </a:r>
            <a:r>
              <a:rPr lang="en-US" dirty="0" err="1"/>
              <a:t>lga_offence</a:t>
            </a:r>
            <a:r>
              <a:rPr lang="en-US" dirty="0"/>
              <a:t>, data scoped 2022.</a:t>
            </a:r>
          </a:p>
          <a:p>
            <a:r>
              <a:rPr lang="en-US" dirty="0"/>
              <a:t>- Table5, Local Government  Area Charge status data, renamed as </a:t>
            </a:r>
            <a:r>
              <a:rPr lang="en-US" dirty="0" err="1"/>
              <a:t>charge_status</a:t>
            </a:r>
            <a:r>
              <a:rPr lang="en-US" dirty="0"/>
              <a:t>, data scoped 2019-2022.</a:t>
            </a:r>
          </a:p>
          <a:p>
            <a:r>
              <a:rPr lang="en-US" dirty="0"/>
              <a:t>- Table 6, new add-on to show summary of LGA offences base on offence type, for easier data retrieval and visualization.</a:t>
            </a:r>
          </a:p>
          <a:p>
            <a:endParaRPr lang="en-US" dirty="0"/>
          </a:p>
          <a:p>
            <a:endParaRPr lang="en-US" dirty="0"/>
          </a:p>
        </p:txBody>
      </p:sp>
    </p:spTree>
    <p:extLst>
      <p:ext uri="{BB962C8B-B14F-4D97-AF65-F5344CB8AC3E}">
        <p14:creationId xmlns:p14="http://schemas.microsoft.com/office/powerpoint/2010/main" val="1016780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67F52832-A88C-B4EA-4E8A-FEFF2D58F659}"/>
              </a:ext>
            </a:extLst>
          </p:cNvPr>
          <p:cNvPicPr>
            <a:picLocks noGrp="1" noChangeAspect="1"/>
          </p:cNvPicPr>
          <p:nvPr>
            <p:ph idx="1"/>
          </p:nvPr>
        </p:nvPicPr>
        <p:blipFill>
          <a:blip r:embed="rId2"/>
          <a:stretch>
            <a:fillRect/>
          </a:stretch>
        </p:blipFill>
        <p:spPr>
          <a:xfrm>
            <a:off x="911401" y="824296"/>
            <a:ext cx="5720862" cy="5393623"/>
          </a:xfrm>
          <a:prstGeom prst="rect">
            <a:avLst/>
          </a:prstGeom>
        </p:spPr>
      </p:pic>
      <p:sp>
        <p:nvSpPr>
          <p:cNvPr id="17" name="Rectangle 1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A5A951-1B12-FC62-4875-59A74BDA964F}"/>
              </a:ext>
            </a:extLst>
          </p:cNvPr>
          <p:cNvSpPr>
            <a:spLocks noGrp="1"/>
          </p:cNvSpPr>
          <p:nvPr>
            <p:ph type="title"/>
          </p:nvPr>
        </p:nvSpPr>
        <p:spPr>
          <a:xfrm>
            <a:off x="8096885" y="652111"/>
            <a:ext cx="3659246" cy="6314173"/>
          </a:xfrm>
        </p:spPr>
        <p:txBody>
          <a:bodyPr vert="horz" lIns="91440" tIns="45720" rIns="91440" bIns="45720" rtlCol="0" anchor="b">
            <a:noAutofit/>
          </a:bodyPr>
          <a:lstStyle/>
          <a:p>
            <a:br>
              <a:rPr lang="en-US" sz="2100" b="1" dirty="0">
                <a:solidFill>
                  <a:srgbClr val="FFFFFF"/>
                </a:solidFill>
              </a:rPr>
            </a:br>
            <a:r>
              <a:rPr lang="en-US" sz="2100" b="1" dirty="0">
                <a:solidFill>
                  <a:srgbClr val="FFFFFF"/>
                </a:solidFill>
              </a:rPr>
              <a:t>Data Exploration</a:t>
            </a:r>
            <a:br>
              <a:rPr lang="en-US" sz="2100" b="1" dirty="0">
                <a:solidFill>
                  <a:srgbClr val="FFFFFF"/>
                </a:solidFill>
              </a:rPr>
            </a:br>
            <a:br>
              <a:rPr lang="en-US" sz="2100" dirty="0">
                <a:solidFill>
                  <a:srgbClr val="FFFFFF"/>
                </a:solidFill>
              </a:rPr>
            </a:br>
            <a:r>
              <a:rPr lang="en-US" sz="2100" b="1" dirty="0">
                <a:solidFill>
                  <a:srgbClr val="FFFFFF"/>
                </a:solidFill>
              </a:rPr>
              <a:t>In Victoria in high level, we have 4 Police Regions, plus </a:t>
            </a:r>
            <a:r>
              <a:rPr lang="en-US" sz="2100" b="1" i="0" u="none" strike="noStrike" dirty="0">
                <a:solidFill>
                  <a:srgbClr val="FFFFFF"/>
                </a:solidFill>
                <a:effectLst/>
              </a:rPr>
              <a:t>Justice Institutions and Immigration Facilities</a:t>
            </a:r>
            <a:r>
              <a:rPr lang="en-US" sz="2100" b="1" dirty="0">
                <a:solidFill>
                  <a:srgbClr val="FFFFFF"/>
                </a:solidFill>
              </a:rPr>
              <a:t>  and Unincorporated Vic.</a:t>
            </a:r>
            <a:br>
              <a:rPr lang="en-US" sz="2100" b="1" dirty="0">
                <a:solidFill>
                  <a:srgbClr val="FFFFFF"/>
                </a:solidFill>
              </a:rPr>
            </a:br>
            <a:br>
              <a:rPr lang="en-US" sz="2100" b="1" dirty="0">
                <a:solidFill>
                  <a:srgbClr val="FFFFFF"/>
                </a:solidFill>
              </a:rPr>
            </a:br>
            <a:r>
              <a:rPr lang="en-US" sz="2100" b="1" dirty="0">
                <a:solidFill>
                  <a:srgbClr val="FFFFFF"/>
                </a:solidFill>
              </a:rPr>
              <a:t>Each Police Region has multiple Police Service Area (PSA, total of 54) which provide law and order services to Local Government Area (LGA, total of 79) .</a:t>
            </a:r>
            <a:br>
              <a:rPr lang="en-US" sz="2100" b="1" dirty="0">
                <a:solidFill>
                  <a:srgbClr val="FFFFFF"/>
                </a:solidFill>
              </a:rPr>
            </a:br>
            <a:br>
              <a:rPr lang="en-US" sz="2100" b="1" dirty="0">
                <a:solidFill>
                  <a:srgbClr val="FFFFFF"/>
                </a:solidFill>
              </a:rPr>
            </a:br>
            <a:r>
              <a:rPr lang="en-US" sz="2100" b="1" dirty="0">
                <a:solidFill>
                  <a:srgbClr val="FFFFFF"/>
                </a:solidFill>
              </a:rPr>
              <a:t>Each offence can be break down to division, sub-division and sub-group.</a:t>
            </a:r>
            <a:br>
              <a:rPr lang="en-US" sz="2100" b="1" dirty="0">
                <a:solidFill>
                  <a:srgbClr val="FFFFFF"/>
                </a:solidFill>
              </a:rPr>
            </a:br>
            <a:br>
              <a:rPr lang="en-US" sz="2100" b="1" dirty="0">
                <a:solidFill>
                  <a:srgbClr val="FFFFFF"/>
                </a:solidFill>
              </a:rPr>
            </a:br>
            <a:r>
              <a:rPr lang="en-US" sz="2100" b="1" dirty="0">
                <a:solidFill>
                  <a:srgbClr val="FFFFFF"/>
                </a:solidFill>
              </a:rPr>
              <a:t>Each year the Victoria Crime Statistic data were released in March.</a:t>
            </a:r>
            <a:br>
              <a:rPr lang="en-US" sz="2100" b="1" dirty="0">
                <a:solidFill>
                  <a:srgbClr val="FFFFFF"/>
                </a:solidFill>
              </a:rPr>
            </a:br>
            <a:br>
              <a:rPr lang="en-US" sz="2100" b="1" dirty="0">
                <a:solidFill>
                  <a:srgbClr val="FFFFFF"/>
                </a:solidFill>
              </a:rPr>
            </a:br>
            <a:br>
              <a:rPr lang="en-US" sz="2100" b="1" dirty="0">
                <a:solidFill>
                  <a:srgbClr val="FFFFFF"/>
                </a:solidFill>
              </a:rPr>
            </a:br>
            <a:endParaRPr lang="en-US" sz="2100" b="1" dirty="0">
              <a:solidFill>
                <a:srgbClr val="FFFFFF"/>
              </a:solidFill>
            </a:endParaRPr>
          </a:p>
        </p:txBody>
      </p:sp>
      <p:sp>
        <p:nvSpPr>
          <p:cNvPr id="19" name="Rectangle 1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61400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A5A951-1B12-FC62-4875-59A74BDA964F}"/>
              </a:ext>
            </a:extLst>
          </p:cNvPr>
          <p:cNvSpPr>
            <a:spLocks noGrp="1"/>
          </p:cNvSpPr>
          <p:nvPr>
            <p:ph type="title"/>
          </p:nvPr>
        </p:nvSpPr>
        <p:spPr>
          <a:xfrm>
            <a:off x="7829962" y="369869"/>
            <a:ext cx="4294598" cy="6626832"/>
          </a:xfrm>
        </p:spPr>
        <p:txBody>
          <a:bodyPr vert="horz" lIns="91440" tIns="45720" rIns="91440" bIns="45720" rtlCol="0" anchor="b">
            <a:noAutofit/>
          </a:bodyPr>
          <a:lstStyle/>
          <a:p>
            <a:br>
              <a:rPr lang="en-US" sz="2100" b="1" dirty="0">
                <a:solidFill>
                  <a:srgbClr val="FFFFFF"/>
                </a:solidFill>
              </a:rPr>
            </a:br>
            <a:r>
              <a:rPr lang="en-US" sz="2000" b="1" dirty="0">
                <a:solidFill>
                  <a:srgbClr val="FFFFFF"/>
                </a:solidFill>
              </a:rPr>
              <a:t>Data  Analysis</a:t>
            </a:r>
            <a:br>
              <a:rPr lang="en-US" sz="2000" b="1" dirty="0">
                <a:solidFill>
                  <a:srgbClr val="FFFFFF"/>
                </a:solidFill>
              </a:rPr>
            </a:br>
            <a:br>
              <a:rPr lang="en-US" sz="2000" dirty="0">
                <a:solidFill>
                  <a:srgbClr val="FFFFFF"/>
                </a:solidFill>
              </a:rPr>
            </a:br>
            <a:r>
              <a:rPr lang="en-US" sz="2000" dirty="0">
                <a:solidFill>
                  <a:srgbClr val="FFFFFF"/>
                </a:solidFill>
              </a:rPr>
              <a:t>In 2022, Melbourne had the highest offences; next to it were </a:t>
            </a:r>
            <a:r>
              <a:rPr lang="en-US" sz="2000" dirty="0" err="1">
                <a:solidFill>
                  <a:srgbClr val="FFFFFF"/>
                </a:solidFill>
              </a:rPr>
              <a:t>Brimbank</a:t>
            </a:r>
            <a:r>
              <a:rPr lang="en-US" sz="2000" dirty="0">
                <a:solidFill>
                  <a:srgbClr val="FFFFFF"/>
                </a:solidFill>
              </a:rPr>
              <a:t> and Wyndham, though they had almost half of the figure of </a:t>
            </a:r>
            <a:r>
              <a:rPr lang="en-US" sz="2000" dirty="0" err="1">
                <a:solidFill>
                  <a:srgbClr val="FFFFFF"/>
                </a:solidFill>
              </a:rPr>
              <a:t>Melbournce</a:t>
            </a:r>
            <a:r>
              <a:rPr lang="en-US" sz="2000" dirty="0">
                <a:solidFill>
                  <a:srgbClr val="FFFFFF"/>
                </a:solidFill>
              </a:rPr>
              <a:t>.</a:t>
            </a:r>
            <a:br>
              <a:rPr lang="en-US" sz="2000" dirty="0">
                <a:solidFill>
                  <a:srgbClr val="FFFFFF"/>
                </a:solidFill>
              </a:rPr>
            </a:br>
            <a:br>
              <a:rPr lang="en-US" sz="2000" dirty="0">
                <a:solidFill>
                  <a:srgbClr val="FFFFFF"/>
                </a:solidFill>
              </a:rPr>
            </a:br>
            <a:r>
              <a:rPr lang="en-US" sz="2000" dirty="0">
                <a:solidFill>
                  <a:srgbClr val="FFFFFF"/>
                </a:solidFill>
              </a:rPr>
              <a:t>The LGAs are under government of Police Region ‘1 North West Metro’ that has 14 LGAs.</a:t>
            </a:r>
            <a:br>
              <a:rPr lang="en-US" sz="2000" b="1" dirty="0">
                <a:solidFill>
                  <a:srgbClr val="FFFFFF"/>
                </a:solidFill>
              </a:rPr>
            </a:br>
            <a:br>
              <a:rPr lang="en-US" sz="2000" b="1" dirty="0">
                <a:solidFill>
                  <a:srgbClr val="FFFFFF"/>
                </a:solidFill>
              </a:rPr>
            </a:br>
            <a:r>
              <a:rPr lang="en-US" sz="2000" b="1" dirty="0">
                <a:solidFill>
                  <a:srgbClr val="FFFFFF"/>
                </a:solidFill>
              </a:rPr>
              <a:t>Technical  background</a:t>
            </a:r>
            <a:br>
              <a:rPr lang="en-US" sz="2000" b="1" dirty="0">
                <a:solidFill>
                  <a:srgbClr val="FFFFFF"/>
                </a:solidFill>
              </a:rPr>
            </a:br>
            <a:br>
              <a:rPr lang="en-US" sz="2000" b="1" dirty="0">
                <a:solidFill>
                  <a:srgbClr val="FFFFFF"/>
                </a:solidFill>
              </a:rPr>
            </a:br>
            <a:r>
              <a:rPr lang="en-US" sz="2000" dirty="0">
                <a:solidFill>
                  <a:srgbClr val="FFFFFF"/>
                </a:solidFill>
              </a:rPr>
              <a:t>This bar chart was created using chart </a:t>
            </a:r>
            <a:r>
              <a:rPr lang="en-US" sz="2000" dirty="0" err="1">
                <a:solidFill>
                  <a:srgbClr val="FFFFFF"/>
                </a:solidFill>
              </a:rPr>
              <a:t>js</a:t>
            </a:r>
            <a:r>
              <a:rPr lang="en-US" sz="2000" dirty="0">
                <a:solidFill>
                  <a:srgbClr val="FFFFFF"/>
                </a:solidFill>
              </a:rPr>
              <a:t>, one of the </a:t>
            </a:r>
            <a:r>
              <a:rPr lang="en-US" sz="2000" dirty="0" err="1">
                <a:solidFill>
                  <a:srgbClr val="FFFFFF"/>
                </a:solidFill>
              </a:rPr>
              <a:t>javascript</a:t>
            </a:r>
            <a:r>
              <a:rPr lang="en-US" sz="2000" dirty="0">
                <a:solidFill>
                  <a:srgbClr val="FFFFFF"/>
                </a:solidFill>
              </a:rPr>
              <a:t> library. </a:t>
            </a:r>
            <a:br>
              <a:rPr lang="en-US" sz="2000" dirty="0">
                <a:solidFill>
                  <a:srgbClr val="FFFFFF"/>
                </a:solidFill>
              </a:rPr>
            </a:br>
            <a:br>
              <a:rPr lang="en-US" sz="2000" dirty="0">
                <a:solidFill>
                  <a:srgbClr val="FFFFFF"/>
                </a:solidFill>
              </a:rPr>
            </a:br>
            <a:r>
              <a:rPr lang="en-US" sz="2000" dirty="0">
                <a:solidFill>
                  <a:srgbClr val="FFFFFF"/>
                </a:solidFill>
              </a:rPr>
              <a:t>When the chart first load, it has delay animation effect.</a:t>
            </a:r>
            <a:br>
              <a:rPr lang="en-US" sz="2000" dirty="0">
                <a:solidFill>
                  <a:srgbClr val="FFFFFF"/>
                </a:solidFill>
              </a:rPr>
            </a:br>
            <a:br>
              <a:rPr lang="en-US" sz="2000" dirty="0">
                <a:solidFill>
                  <a:srgbClr val="FFFFFF"/>
                </a:solidFill>
              </a:rPr>
            </a:br>
            <a:r>
              <a:rPr lang="en-US" sz="2000" dirty="0">
                <a:solidFill>
                  <a:srgbClr val="FFFFFF"/>
                </a:solidFill>
              </a:rPr>
              <a:t>upon clicking on the label ‘Local Government Offence’ will toggle hide or show the chart.  </a:t>
            </a:r>
            <a:br>
              <a:rPr lang="en-US" sz="2000" dirty="0">
                <a:solidFill>
                  <a:srgbClr val="FFFFFF"/>
                </a:solidFill>
              </a:rPr>
            </a:br>
            <a:br>
              <a:rPr lang="en-US" sz="2000" dirty="0">
                <a:solidFill>
                  <a:srgbClr val="FFFFFF"/>
                </a:solidFill>
              </a:rPr>
            </a:br>
            <a:br>
              <a:rPr lang="en-US" sz="2100" dirty="0">
                <a:solidFill>
                  <a:srgbClr val="FFFFFF"/>
                </a:solidFill>
              </a:rPr>
            </a:br>
            <a:endParaRPr lang="en-US" sz="2100" dirty="0">
              <a:solidFill>
                <a:srgbClr val="FFFFFF"/>
              </a:solidFill>
            </a:endParaRPr>
          </a:p>
        </p:txBody>
      </p:sp>
      <p:sp>
        <p:nvSpPr>
          <p:cNvPr id="19" name="Rectangle 1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BBD6697D-2431-035B-A37E-0089CFBE1ECA}"/>
              </a:ext>
            </a:extLst>
          </p:cNvPr>
          <p:cNvSpPr txBox="1"/>
          <p:nvPr/>
        </p:nvSpPr>
        <p:spPr>
          <a:xfrm>
            <a:off x="626724" y="1006886"/>
            <a:ext cx="6316243" cy="1077218"/>
          </a:xfrm>
          <a:prstGeom prst="rect">
            <a:avLst/>
          </a:prstGeom>
          <a:noFill/>
        </p:spPr>
        <p:txBody>
          <a:bodyPr wrap="square">
            <a:spAutoFit/>
          </a:bodyPr>
          <a:lstStyle/>
          <a:p>
            <a:r>
              <a:rPr lang="en-US" sz="3200" dirty="0">
                <a:solidFill>
                  <a:schemeClr val="accent2"/>
                </a:solidFill>
              </a:rPr>
              <a:t>Local Government Area Offences base on Police Region</a:t>
            </a:r>
            <a:endParaRPr lang="en-US" sz="3200" dirty="0"/>
          </a:p>
        </p:txBody>
      </p:sp>
      <p:pic>
        <p:nvPicPr>
          <p:cNvPr id="2054" name="Picture 6">
            <a:extLst>
              <a:ext uri="{FF2B5EF4-FFF2-40B4-BE49-F238E27FC236}">
                <a16:creationId xmlns:a16="http://schemas.microsoft.com/office/drawing/2014/main" id="{D233FA9A-DE00-9774-B917-108F833469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6724" y="2395013"/>
            <a:ext cx="6711387" cy="3896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99096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588</TotalTime>
  <Words>408</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AngsanaUPC</vt:lpstr>
      <vt:lpstr>Calibri</vt:lpstr>
      <vt:lpstr>Calibri Light</vt:lpstr>
      <vt:lpstr>Retrospect</vt:lpstr>
      <vt:lpstr>Victoria Crime  Data Visualization </vt:lpstr>
      <vt:lpstr>Objectives of Study</vt:lpstr>
      <vt:lpstr>Data scope, cleanup and add-on</vt:lpstr>
      <vt:lpstr> Data Exploration  In Victoria in high level, we have 4 Police Regions, plus Justice Institutions and Immigration Facilities  and Unincorporated Vic.  Each Police Region has multiple Police Service Area (PSA, total of 54) which provide law and order services to Local Government Area (LGA, total of 79) .  Each offence can be break down to division, sub-division and sub-group.  Each year the Victoria Crime Statistic data were released in March.   </vt:lpstr>
      <vt:lpstr> Data  Analysis  In 2022, Melbourne had the highest offences; next to it were Brimbank and Wyndham, though they had almost half of the figure of Melbournce.  The LGAs are under government of Police Region ‘1 North West Metro’ that has 14 LGAs.  Technical  background  This bar chart was created using chart js, one of the javascript library.   When the chart first load, it has delay animation effect.  upon clicking on the label ‘Local Government Offence’ will toggle hide or show the chart.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Victoria Crime Data Visualization</dc:title>
  <dc:creator>phuong tieu</dc:creator>
  <cp:lastModifiedBy>phuong tieu</cp:lastModifiedBy>
  <cp:revision>16</cp:revision>
  <dcterms:created xsi:type="dcterms:W3CDTF">2022-09-10T23:01:48Z</dcterms:created>
  <dcterms:modified xsi:type="dcterms:W3CDTF">2022-09-11T09:31:00Z</dcterms:modified>
</cp:coreProperties>
</file>