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58" r:id="rId4"/>
    <p:sldId id="257" r:id="rId5"/>
    <p:sldId id="268" r:id="rId6"/>
    <p:sldId id="262" r:id="rId7"/>
    <p:sldId id="269"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B607-D8BE-48CD-9258-DB1B832A96BD}" v="19" dt="2022-09-11T05:08:35.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3" autoAdjust="0"/>
    <p:restoredTop sz="94660"/>
  </p:normalViewPr>
  <p:slideViewPr>
    <p:cSldViewPr snapToGrid="0">
      <p:cViewPr varScale="1">
        <p:scale>
          <a:sx n="119" d="100"/>
          <a:sy n="119" d="100"/>
        </p:scale>
        <p:origin x="2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Ballarat, 2019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475389381887422E-2"/>
          <c:y val="0.10304001132035946"/>
          <c:w val="0.91763382671759475"/>
          <c:h val="0.64686836914452905"/>
        </c:manualLayout>
      </c:layout>
      <c:barChart>
        <c:barDir val="col"/>
        <c:grouping val="clustered"/>
        <c:varyColors val="0"/>
        <c:ser>
          <c:idx val="0"/>
          <c:order val="0"/>
          <c:tx>
            <c:strRef>
              <c:f>Sheet1!$B$2</c:f>
              <c:strCache>
                <c:ptCount val="1"/>
                <c:pt idx="0">
                  <c:v>Ballarat</c:v>
                </c:pt>
              </c:strCache>
            </c:strRef>
          </c:tx>
          <c:spPr>
            <a:solidFill>
              <a:schemeClr val="accent1"/>
            </a:solidFill>
            <a:ln>
              <a:noFill/>
            </a:ln>
            <a:effectLst/>
          </c:spPr>
          <c:invertIfNegative val="0"/>
          <c:cat>
            <c:strRef>
              <c:f>Sheet1!$C$1:$H$1</c:f>
              <c:strCache>
                <c:ptCount val="6"/>
                <c:pt idx="0">
                  <c:v>a_crime_vs_person</c:v>
                </c:pt>
                <c:pt idx="1">
                  <c:v>b_property_deception</c:v>
                </c:pt>
                <c:pt idx="2">
                  <c:v>c_drug_offence</c:v>
                </c:pt>
                <c:pt idx="3">
                  <c:v>d_public_order_security</c:v>
                </c:pt>
                <c:pt idx="4">
                  <c:v>e_justice_offence</c:v>
                </c:pt>
                <c:pt idx="5">
                  <c:v>f_other_offence</c:v>
                </c:pt>
              </c:strCache>
            </c:strRef>
          </c:cat>
          <c:val>
            <c:numRef>
              <c:f>Sheet1!$C$2:$H$2</c:f>
              <c:numCache>
                <c:formatCode>General</c:formatCode>
                <c:ptCount val="6"/>
                <c:pt idx="0">
                  <c:v>1372</c:v>
                </c:pt>
                <c:pt idx="1">
                  <c:v>5061</c:v>
                </c:pt>
                <c:pt idx="2">
                  <c:v>204</c:v>
                </c:pt>
                <c:pt idx="3">
                  <c:v>372</c:v>
                </c:pt>
                <c:pt idx="4">
                  <c:v>1105</c:v>
                </c:pt>
                <c:pt idx="5">
                  <c:v>15</c:v>
                </c:pt>
              </c:numCache>
            </c:numRef>
          </c:val>
          <c:extLst>
            <c:ext xmlns:c16="http://schemas.microsoft.com/office/drawing/2014/chart" uri="{C3380CC4-5D6E-409C-BE32-E72D297353CC}">
              <c16:uniqueId val="{00000000-F43A-4A8A-BEA5-FB65349AEBAE}"/>
            </c:ext>
          </c:extLst>
        </c:ser>
        <c:dLbls>
          <c:showLegendKey val="0"/>
          <c:showVal val="0"/>
          <c:showCatName val="0"/>
          <c:showSerName val="0"/>
          <c:showPercent val="0"/>
          <c:showBubbleSize val="0"/>
        </c:dLbls>
        <c:gapWidth val="219"/>
        <c:overlap val="-27"/>
        <c:axId val="1142630416"/>
        <c:axId val="1142634992"/>
      </c:barChart>
      <c:catAx>
        <c:axId val="114263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2634992"/>
        <c:crosses val="autoZero"/>
        <c:auto val="1"/>
        <c:lblAlgn val="ctr"/>
        <c:lblOffset val="100"/>
        <c:noMultiLvlLbl val="0"/>
      </c:catAx>
      <c:valAx>
        <c:axId val="1142634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263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a:bodyPr>
          <a:lstStyle/>
          <a:p>
            <a:pPr algn="ctr"/>
            <a:r>
              <a:rPr lang="en-US" sz="4400" b="1" dirty="0">
                <a:solidFill>
                  <a:srgbClr val="FFFFFF"/>
                </a:solidFill>
              </a:rPr>
              <a:t>State of Victoria’s Crime </a:t>
            </a:r>
            <a:br>
              <a:rPr lang="en-US" sz="4400" b="1" dirty="0">
                <a:solidFill>
                  <a:srgbClr val="FFFFFF"/>
                </a:solidFill>
              </a:rPr>
            </a:br>
            <a:r>
              <a:rPr lang="en-US" sz="4400" b="1" dirty="0">
                <a:solidFill>
                  <a:srgbClr val="FFFFFF"/>
                </a:solidFill>
              </a:rPr>
              <a:t>Data </a:t>
            </a:r>
            <a:r>
              <a:rPr lang="en-US" sz="4400" b="1" dirty="0" err="1">
                <a:solidFill>
                  <a:srgbClr val="FFFFFF"/>
                </a:solidFill>
              </a:rPr>
              <a:t>Visualisation</a:t>
            </a:r>
            <a:r>
              <a:rPr lang="en-US" sz="4400" b="1" dirty="0">
                <a:solidFill>
                  <a:srgbClr val="FFFFFF"/>
                </a:solidFill>
              </a:rPr>
              <a:t> </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ACAB-367E-7F26-FA4B-6EA46797BF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A3E2DA-F189-02A2-2163-5D6075F6E69B}"/>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158F30CB-B6E4-BA63-2481-D3B342EE28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3560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p:txBody>
          <a:bodyPr>
            <a:normAutofit/>
          </a:bodyPr>
          <a:lstStyle/>
          <a:p>
            <a:r>
              <a:rPr lang="en-US" sz="3600" b="1" dirty="0">
                <a:solidFill>
                  <a:schemeClr val="accent2"/>
                </a:solidFill>
              </a:rPr>
              <a:t>Findings</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r>
              <a:rPr lang="en-US" dirty="0"/>
              <a:t>- 2017, Victoria had the highest home theft and burglary in Australia.</a:t>
            </a:r>
          </a:p>
          <a:p>
            <a:r>
              <a:rPr lang="en-US" dirty="0"/>
              <a:t>- 2022, Victoria has</a:t>
            </a:r>
          </a:p>
          <a:p>
            <a:endParaRPr lang="en-US" dirty="0"/>
          </a:p>
          <a:p>
            <a:endParaRPr lang="en-US" dirty="0"/>
          </a:p>
          <a:p>
            <a:endParaRPr lang="en-US" dirty="0"/>
          </a:p>
        </p:txBody>
      </p:sp>
    </p:spTree>
    <p:extLst>
      <p:ext uri="{BB962C8B-B14F-4D97-AF65-F5344CB8AC3E}">
        <p14:creationId xmlns:p14="http://schemas.microsoft.com/office/powerpoint/2010/main" val="174537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p:txBody>
          <a:bodyPr>
            <a:normAutofit/>
          </a:bodyPr>
          <a:lstStyle/>
          <a:p>
            <a:r>
              <a:rPr lang="en-US" sz="4000" b="1" dirty="0">
                <a:solidFill>
                  <a:schemeClr val="accent2"/>
                </a:solidFill>
              </a:rPr>
              <a:t>Objectives of the 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r>
              <a:rPr lang="en-US" dirty="0"/>
              <a:t>- We would like to compare last 4 years of crime offences in Victoria, 2019-2022, pre-COVID and during-COVID.</a:t>
            </a:r>
          </a:p>
          <a:p>
            <a:r>
              <a:rPr lang="en-US" dirty="0"/>
              <a:t>- We would like to see what is the crime and safety status in different LGA/suburb.</a:t>
            </a:r>
          </a:p>
          <a:p>
            <a:r>
              <a:rPr lang="en-US" dirty="0"/>
              <a:t>- What are the 5 most committed crime types in Victoria.</a:t>
            </a:r>
          </a:p>
          <a:p>
            <a:r>
              <a:rPr lang="en-US" dirty="0"/>
              <a:t>- What are the 10 most crime committed LGAs/suburbs.</a:t>
            </a:r>
          </a:p>
          <a:p>
            <a:r>
              <a:rPr lang="en-US" dirty="0"/>
              <a:t>- Filtering offence data by Year and LGA and </a:t>
            </a:r>
            <a:r>
              <a:rPr lang="en-US" dirty="0" err="1"/>
              <a:t>visualising</a:t>
            </a:r>
            <a:r>
              <a:rPr lang="en-US" dirty="0"/>
              <a:t> this data.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A51E-C510-2D53-3FC6-FF29DCB3BA54}"/>
              </a:ext>
            </a:extLst>
          </p:cNvPr>
          <p:cNvSpPr>
            <a:spLocks noGrp="1"/>
          </p:cNvSpPr>
          <p:nvPr>
            <p:ph type="title"/>
          </p:nvPr>
        </p:nvSpPr>
        <p:spPr/>
        <p:txBody>
          <a:bodyPr>
            <a:normAutofit/>
          </a:bodyPr>
          <a:lstStyle/>
          <a:p>
            <a:r>
              <a:rPr lang="en-US" sz="4400" b="1" dirty="0">
                <a:solidFill>
                  <a:schemeClr val="accent2"/>
                </a:solidFill>
              </a:rPr>
              <a:t>Data scope, cleanup and add-on</a:t>
            </a:r>
          </a:p>
        </p:txBody>
      </p:sp>
      <p:sp>
        <p:nvSpPr>
          <p:cNvPr id="3" name="Content Placeholder 2">
            <a:extLst>
              <a:ext uri="{FF2B5EF4-FFF2-40B4-BE49-F238E27FC236}">
                <a16:creationId xmlns:a16="http://schemas.microsoft.com/office/drawing/2014/main" id="{6FF5BB63-C258-3658-7877-F23D9E4E5F42}"/>
              </a:ext>
            </a:extLst>
          </p:cNvPr>
          <p:cNvSpPr>
            <a:spLocks noGrp="1"/>
          </p:cNvSpPr>
          <p:nvPr>
            <p:ph idx="1"/>
          </p:nvPr>
        </p:nvSpPr>
        <p:spPr/>
        <p:txBody>
          <a:bodyPr>
            <a:normAutofit lnSpcReduction="10000"/>
          </a:bodyPr>
          <a:lstStyle/>
          <a:p>
            <a:endParaRPr lang="en-US" sz="2400" dirty="0"/>
          </a:p>
          <a:p>
            <a:r>
              <a:rPr lang="en-US" sz="2400" dirty="0"/>
              <a:t>Considering Heroku’s free data capacity allowance, we decided to add:</a:t>
            </a:r>
          </a:p>
          <a:p>
            <a:r>
              <a:rPr lang="en-US" sz="2400" dirty="0"/>
              <a:t>- Table1, Police Region data, renamed as </a:t>
            </a:r>
            <a:r>
              <a:rPr lang="en-US" sz="2400" dirty="0" err="1"/>
              <a:t>region_incident</a:t>
            </a:r>
            <a:r>
              <a:rPr lang="en-US" sz="2400" dirty="0"/>
              <a:t>, data scoped 2019-2022, dropped ‘Total’ rows.</a:t>
            </a:r>
          </a:p>
          <a:p>
            <a:r>
              <a:rPr lang="en-US" sz="2400" dirty="0"/>
              <a:t>- Table2, Local Government Area offence data, renamed as </a:t>
            </a:r>
            <a:r>
              <a:rPr lang="en-US" sz="2400" dirty="0" err="1"/>
              <a:t>lga_offence</a:t>
            </a:r>
            <a:r>
              <a:rPr lang="en-US" sz="2400" dirty="0"/>
              <a:t>, data scoped 2022.</a:t>
            </a:r>
          </a:p>
          <a:p>
            <a:r>
              <a:rPr lang="en-US" sz="2400" dirty="0"/>
              <a:t>- Table5, Local Government  Area Charge status data, renamed as </a:t>
            </a:r>
            <a:r>
              <a:rPr lang="en-US" sz="2400" dirty="0" err="1"/>
              <a:t>charge_status</a:t>
            </a:r>
            <a:r>
              <a:rPr lang="en-US" sz="2400" dirty="0"/>
              <a:t>, data scoped 2019-2022.</a:t>
            </a:r>
          </a:p>
          <a:p>
            <a:r>
              <a:rPr lang="en-US" sz="2400" dirty="0"/>
              <a:t>- Table 6, new add-on to show summary of LGA offences base on offence type renamed as </a:t>
            </a:r>
            <a:r>
              <a:rPr lang="en-US" sz="2400" dirty="0" err="1"/>
              <a:t>lga_offence_summary</a:t>
            </a:r>
            <a:r>
              <a:rPr lang="en-US" sz="2400" dirty="0"/>
              <a:t>, for easier data retrieval and visualization.</a:t>
            </a:r>
          </a:p>
          <a:p>
            <a:endParaRPr lang="en-US" sz="2400" dirty="0"/>
          </a:p>
          <a:p>
            <a:endParaRPr lang="en-US" dirty="0"/>
          </a:p>
        </p:txBody>
      </p:sp>
    </p:spTree>
    <p:extLst>
      <p:ext uri="{BB962C8B-B14F-4D97-AF65-F5344CB8AC3E}">
        <p14:creationId xmlns:p14="http://schemas.microsoft.com/office/powerpoint/2010/main" val="101678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7F52832-A88C-B4EA-4E8A-FEFF2D58F659}"/>
              </a:ext>
            </a:extLst>
          </p:cNvPr>
          <p:cNvPicPr>
            <a:picLocks noGrp="1" noChangeAspect="1"/>
          </p:cNvPicPr>
          <p:nvPr>
            <p:ph idx="1"/>
          </p:nvPr>
        </p:nvPicPr>
        <p:blipFill>
          <a:blip r:embed="rId2"/>
          <a:stretch>
            <a:fillRect/>
          </a:stretch>
        </p:blipFill>
        <p:spPr>
          <a:xfrm>
            <a:off x="1018406" y="1108953"/>
            <a:ext cx="5720862" cy="5367192"/>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978343" y="385011"/>
            <a:ext cx="3748436" cy="6013313"/>
          </a:xfrm>
        </p:spPr>
        <p:txBody>
          <a:bodyPr vert="horz" lIns="91440" tIns="45720" rIns="91440" bIns="45720" rtlCol="0" anchor="b">
            <a:noAutofit/>
          </a:bodyPr>
          <a:lstStyle/>
          <a:p>
            <a:r>
              <a:rPr lang="en-US" sz="2000" b="1" dirty="0">
                <a:solidFill>
                  <a:srgbClr val="FFFFFF"/>
                </a:solidFill>
              </a:rPr>
              <a:t>Data Exploration</a:t>
            </a:r>
            <a:br>
              <a:rPr lang="en-US" sz="2000" b="1" dirty="0">
                <a:solidFill>
                  <a:srgbClr val="FFFFFF"/>
                </a:solidFill>
              </a:rPr>
            </a:br>
            <a:br>
              <a:rPr lang="en-US" sz="2000" dirty="0">
                <a:solidFill>
                  <a:srgbClr val="FFFFFF"/>
                </a:solidFill>
              </a:rPr>
            </a:br>
            <a:r>
              <a:rPr lang="en-US" sz="2000" b="1" dirty="0">
                <a:solidFill>
                  <a:srgbClr val="FFFFFF"/>
                </a:solidFill>
              </a:rPr>
              <a:t>In </a:t>
            </a:r>
            <a:r>
              <a:rPr lang="en-US" sz="2000" b="1" dirty="0">
                <a:solidFill>
                  <a:srgbClr val="FFFFFF"/>
                </a:solidFill>
                <a:latin typeface="Calibri Light" panose="020F0302020204030204" pitchFamily="34" charset="0"/>
                <a:cs typeface="Calibri Light" panose="020F0302020204030204" pitchFamily="34" charset="0"/>
              </a:rPr>
              <a:t>Victoria</a:t>
            </a:r>
            <a:r>
              <a:rPr lang="en-US" sz="2000" b="1" dirty="0">
                <a:solidFill>
                  <a:srgbClr val="FFFFFF"/>
                </a:solidFill>
              </a:rPr>
              <a:t> in high level, we have 4 Police Regions, plus </a:t>
            </a:r>
            <a:r>
              <a:rPr lang="en-US" sz="2000" b="1" i="0" u="none" strike="noStrike" dirty="0">
                <a:solidFill>
                  <a:srgbClr val="FFFFFF"/>
                </a:solidFill>
                <a:effectLst/>
              </a:rPr>
              <a:t>Justice Institutions and Immigration Facilities</a:t>
            </a:r>
            <a:r>
              <a:rPr lang="en-US" sz="2000" b="1" dirty="0">
                <a:solidFill>
                  <a:srgbClr val="FFFFFF"/>
                </a:solidFill>
              </a:rPr>
              <a:t>  and Unincorporated Vic.</a:t>
            </a:r>
            <a:br>
              <a:rPr lang="en-US" sz="2000" b="1" dirty="0">
                <a:solidFill>
                  <a:srgbClr val="FFFFFF"/>
                </a:solidFill>
              </a:rPr>
            </a:br>
            <a:br>
              <a:rPr lang="en-US" sz="2000" b="1" dirty="0">
                <a:solidFill>
                  <a:srgbClr val="FFFFFF"/>
                </a:solidFill>
              </a:rPr>
            </a:br>
            <a:r>
              <a:rPr lang="en-US" sz="2000" b="1" dirty="0">
                <a:solidFill>
                  <a:srgbClr val="FFFFFF"/>
                </a:solidFill>
              </a:rPr>
              <a:t>Each Police Region has multiple Police Service Area (PSA, total of 54) which provide law and order services to Local Government Area (LGA, total of 79) .</a:t>
            </a:r>
            <a:br>
              <a:rPr lang="en-US" sz="2000" b="1" dirty="0">
                <a:solidFill>
                  <a:srgbClr val="FFFFFF"/>
                </a:solidFill>
              </a:rPr>
            </a:br>
            <a:br>
              <a:rPr lang="en-US" sz="2000" b="1" dirty="0">
                <a:solidFill>
                  <a:srgbClr val="FFFFFF"/>
                </a:solidFill>
              </a:rPr>
            </a:br>
            <a:r>
              <a:rPr lang="en-US" sz="2000" b="1" dirty="0">
                <a:solidFill>
                  <a:srgbClr val="FFFFFF"/>
                </a:solidFill>
              </a:rPr>
              <a:t>Each offence can be break down to division, sub-division and sub-group.</a:t>
            </a:r>
            <a:br>
              <a:rPr lang="en-US" sz="2000" b="1" dirty="0">
                <a:solidFill>
                  <a:srgbClr val="FFFFFF"/>
                </a:solidFill>
              </a:rPr>
            </a:br>
            <a:br>
              <a:rPr lang="en-US" sz="2000" b="1" dirty="0">
                <a:solidFill>
                  <a:srgbClr val="FFFFFF"/>
                </a:solidFill>
              </a:rPr>
            </a:br>
            <a:r>
              <a:rPr lang="en-US" sz="2000" b="1" dirty="0">
                <a:solidFill>
                  <a:srgbClr val="FFFFFF"/>
                </a:solidFill>
              </a:rPr>
              <a:t>Each year the Victoria Crime Statistic data were released in March.</a:t>
            </a:r>
            <a:br>
              <a:rPr lang="en-US" sz="2000" b="1" dirty="0">
                <a:solidFill>
                  <a:srgbClr val="FFFFFF"/>
                </a:solidFill>
              </a:rPr>
            </a:br>
            <a:br>
              <a:rPr lang="en-US" sz="2000" b="1" dirty="0">
                <a:solidFill>
                  <a:srgbClr val="FFFFFF"/>
                </a:solidFill>
              </a:rPr>
            </a:br>
            <a:br>
              <a:rPr lang="en-US" sz="2000" b="1" dirty="0">
                <a:solidFill>
                  <a:srgbClr val="FFFFFF"/>
                </a:solidFill>
              </a:rPr>
            </a:br>
            <a:endParaRPr lang="en-US" sz="2000" b="1"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B4A35C2-DCD2-1B3A-9B74-ED159F03F103}"/>
              </a:ext>
            </a:extLst>
          </p:cNvPr>
          <p:cNvSpPr txBox="1"/>
          <p:nvPr/>
        </p:nvSpPr>
        <p:spPr>
          <a:xfrm>
            <a:off x="834571" y="459676"/>
            <a:ext cx="5887764" cy="584775"/>
          </a:xfrm>
          <a:prstGeom prst="rect">
            <a:avLst/>
          </a:prstGeom>
          <a:noFill/>
        </p:spPr>
        <p:txBody>
          <a:bodyPr wrap="square">
            <a:spAutoFit/>
          </a:bodyPr>
          <a:lstStyle/>
          <a:p>
            <a:r>
              <a:rPr lang="en-US" sz="3200" b="1" dirty="0">
                <a:solidFill>
                  <a:schemeClr val="accent2"/>
                </a:solidFill>
              </a:rPr>
              <a:t>Entity Relation Diagram</a:t>
            </a:r>
            <a:endParaRPr lang="en-US" sz="3200" dirty="0"/>
          </a:p>
        </p:txBody>
      </p:sp>
    </p:spTree>
    <p:extLst>
      <p:ext uri="{BB962C8B-B14F-4D97-AF65-F5344CB8AC3E}">
        <p14:creationId xmlns:p14="http://schemas.microsoft.com/office/powerpoint/2010/main" val="116140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E5C02023-1590-2A54-A625-AAB3B932B077}"/>
              </a:ext>
            </a:extLst>
          </p:cNvPr>
          <p:cNvPicPr>
            <a:picLocks noGrp="1" noChangeAspect="1"/>
          </p:cNvPicPr>
          <p:nvPr>
            <p:ph idx="1"/>
          </p:nvPr>
        </p:nvPicPr>
        <p:blipFill>
          <a:blip r:embed="rId2"/>
          <a:stretch>
            <a:fillRect/>
          </a:stretch>
        </p:blipFill>
        <p:spPr>
          <a:xfrm>
            <a:off x="449179" y="1818527"/>
            <a:ext cx="7523820" cy="4321792"/>
          </a:xfrm>
        </p:spPr>
      </p:pic>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F7185DB-5601-695A-D4AB-4293210CE9A9}"/>
              </a:ext>
            </a:extLst>
          </p:cNvPr>
          <p:cNvSpPr txBox="1"/>
          <p:nvPr/>
        </p:nvSpPr>
        <p:spPr>
          <a:xfrm>
            <a:off x="8356655" y="481264"/>
            <a:ext cx="3731071" cy="6771084"/>
          </a:xfrm>
          <a:prstGeom prst="rect">
            <a:avLst/>
          </a:prstGeom>
          <a:noFill/>
        </p:spPr>
        <p:txBody>
          <a:bodyPr wrap="square">
            <a:spAutoFit/>
          </a:bodyPr>
          <a:lstStyle/>
          <a:p>
            <a:r>
              <a:rPr kumimoji="0" lang="en-US" b="1" i="0" u="none" strike="noStrike" kern="1200" cap="none" spc="-50" normalizeH="0" baseline="0" noProof="0" dirty="0">
                <a:ln>
                  <a:noFill/>
                </a:ln>
                <a:solidFill>
                  <a:srgbClr val="FFFFFF"/>
                </a:solidFill>
                <a:effectLst/>
                <a:uLnTx/>
                <a:uFillTx/>
                <a:latin typeface="+mj-lt"/>
                <a:ea typeface="+mj-ea"/>
                <a:cs typeface="+mj-cs"/>
              </a:rPr>
              <a:t>Data  Analysis</a:t>
            </a:r>
            <a:br>
              <a:rPr kumimoji="0" lang="en-US" b="1" i="0" u="none" strike="noStrike" kern="1200" cap="none" spc="-50" normalizeH="0" baseline="0" noProof="0" dirty="0">
                <a:ln>
                  <a:noFill/>
                </a:ln>
                <a:solidFill>
                  <a:srgbClr val="FFFFFF"/>
                </a:solidFill>
                <a:effectLst/>
                <a:uLnTx/>
                <a:uFillTx/>
                <a:latin typeface="+mj-lt"/>
                <a:ea typeface="+mj-ea"/>
                <a:cs typeface="+mj-cs"/>
              </a:rPr>
            </a:br>
            <a:br>
              <a:rPr kumimoji="0" lang="en-US" b="1" i="0" u="none" strike="noStrike" kern="1200" cap="none" spc="-50" normalizeH="0" baseline="0" noProof="0" dirty="0">
                <a:ln>
                  <a:noFill/>
                </a:ln>
                <a:solidFill>
                  <a:srgbClr val="FFFFFF"/>
                </a:solidFill>
                <a:effectLst/>
                <a:uLnTx/>
                <a:uFillTx/>
                <a:latin typeface="+mj-lt"/>
                <a:ea typeface="+mj-ea"/>
                <a:cs typeface="+mj-cs"/>
              </a:rPr>
            </a:br>
            <a:r>
              <a:rPr kumimoji="0" lang="en-US" b="1" i="0" u="none" strike="noStrike" kern="1200" cap="none" spc="-50" normalizeH="0" baseline="0" noProof="0" dirty="0">
                <a:ln>
                  <a:noFill/>
                </a:ln>
                <a:solidFill>
                  <a:srgbClr val="FFFFFF"/>
                </a:solidFill>
                <a:effectLst/>
                <a:uLnTx/>
                <a:uFillTx/>
                <a:latin typeface="+mj-lt"/>
                <a:ea typeface="+mj-ea"/>
                <a:cs typeface="+mj-cs"/>
              </a:rPr>
              <a:t>This line chart shows 4 years of Victoria’s offence data.  2020 had the highest counts, follow to it was 2021 and 2019.  The number of offences are lowest in 2022</a:t>
            </a:r>
            <a:r>
              <a:rPr lang="en-US" b="1" spc="-50" dirty="0">
                <a:solidFill>
                  <a:srgbClr val="FFFFFF"/>
                </a:solidFill>
                <a:latin typeface="+mj-lt"/>
                <a:ea typeface="+mj-ea"/>
                <a:cs typeface="+mj-cs"/>
              </a:rPr>
              <a:t>.</a:t>
            </a:r>
          </a:p>
          <a:p>
            <a:br>
              <a:rPr kumimoji="0" lang="en-US" b="1" i="0" u="none" strike="noStrike" kern="1200" cap="none" spc="-50" normalizeH="0" baseline="0" noProof="0" dirty="0">
                <a:ln>
                  <a:noFill/>
                </a:ln>
                <a:solidFill>
                  <a:srgbClr val="FFFFFF"/>
                </a:solidFill>
                <a:effectLst/>
                <a:uLnTx/>
                <a:uFillTx/>
                <a:latin typeface="+mj-lt"/>
                <a:ea typeface="+mj-ea"/>
                <a:cs typeface="+mj-cs"/>
              </a:rPr>
            </a:br>
            <a:r>
              <a:rPr kumimoji="0" lang="en-US" b="1" i="0" u="none" strike="noStrike" kern="1200" cap="none" spc="-50" normalizeH="0" baseline="0" noProof="0" dirty="0">
                <a:ln>
                  <a:noFill/>
                </a:ln>
                <a:solidFill>
                  <a:srgbClr val="FFFFFF"/>
                </a:solidFill>
                <a:effectLst/>
                <a:uLnTx/>
                <a:uFillTx/>
                <a:latin typeface="+mj-lt"/>
                <a:ea typeface="+mj-ea"/>
                <a:cs typeface="+mj-cs"/>
              </a:rPr>
              <a:t>Technical  background</a:t>
            </a:r>
            <a:br>
              <a:rPr kumimoji="0" lang="en-US" b="1" i="0" u="none" strike="noStrike" kern="1200" cap="none" spc="-50" normalizeH="0" baseline="0" noProof="0" dirty="0">
                <a:ln>
                  <a:noFill/>
                </a:ln>
                <a:solidFill>
                  <a:srgbClr val="FFFFFF"/>
                </a:solidFill>
                <a:effectLst/>
                <a:uLnTx/>
                <a:uFillTx/>
                <a:latin typeface="+mj-lt"/>
                <a:ea typeface="+mj-ea"/>
                <a:cs typeface="+mj-cs"/>
              </a:rPr>
            </a:br>
            <a:br>
              <a:rPr kumimoji="0" lang="en-US" b="1" i="0" u="none" strike="noStrike" kern="1200" cap="none" spc="-50" normalizeH="0" baseline="0" noProof="0" dirty="0">
                <a:ln>
                  <a:noFill/>
                </a:ln>
                <a:solidFill>
                  <a:srgbClr val="FFFFFF"/>
                </a:solidFill>
                <a:effectLst/>
                <a:uLnTx/>
                <a:uFillTx/>
                <a:latin typeface="+mj-lt"/>
                <a:ea typeface="+mj-ea"/>
                <a:cs typeface="+mj-cs"/>
              </a:rPr>
            </a:br>
            <a:r>
              <a:rPr kumimoji="0" lang="en-US" b="1" i="0" u="none" strike="noStrike" kern="1200" cap="none" spc="-50" normalizeH="0" baseline="0" noProof="0" dirty="0">
                <a:ln>
                  <a:noFill/>
                </a:ln>
                <a:solidFill>
                  <a:srgbClr val="FFFFFF"/>
                </a:solidFill>
                <a:effectLst/>
                <a:uLnTx/>
                <a:uFillTx/>
                <a:latin typeface="+mj-lt"/>
                <a:ea typeface="+mj-ea"/>
                <a:cs typeface="+mj-cs"/>
              </a:rPr>
              <a:t>This </a:t>
            </a:r>
            <a:r>
              <a:rPr lang="en-US" b="1" spc="-50" dirty="0">
                <a:solidFill>
                  <a:srgbClr val="FFFFFF"/>
                </a:solidFill>
                <a:latin typeface="+mj-lt"/>
                <a:ea typeface="+mj-ea"/>
                <a:cs typeface="+mj-cs"/>
              </a:rPr>
              <a:t>line</a:t>
            </a:r>
            <a:r>
              <a:rPr kumimoji="0" lang="en-US" b="1" i="0" u="none" strike="noStrike" kern="1200" cap="none" spc="-50" normalizeH="0" baseline="0" noProof="0" dirty="0">
                <a:ln>
                  <a:noFill/>
                </a:ln>
                <a:solidFill>
                  <a:srgbClr val="FFFFFF"/>
                </a:solidFill>
                <a:effectLst/>
                <a:uLnTx/>
                <a:uFillTx/>
                <a:latin typeface="+mj-lt"/>
                <a:ea typeface="+mj-ea"/>
                <a:cs typeface="+mj-cs"/>
              </a:rPr>
              <a:t> chart was created using </a:t>
            </a:r>
            <a:r>
              <a:rPr lang="en-US" b="1" spc="-50" dirty="0">
                <a:solidFill>
                  <a:srgbClr val="FFFFFF"/>
                </a:solidFill>
                <a:latin typeface="+mj-lt"/>
                <a:ea typeface="+mj-ea"/>
                <a:cs typeface="+mj-cs"/>
              </a:rPr>
              <a:t> </a:t>
            </a:r>
            <a:r>
              <a:rPr lang="en-US" b="1" spc="-50" dirty="0" err="1">
                <a:solidFill>
                  <a:srgbClr val="FFFFFF"/>
                </a:solidFill>
                <a:latin typeface="+mj-lt"/>
                <a:ea typeface="+mj-ea"/>
                <a:cs typeface="+mj-cs"/>
              </a:rPr>
              <a:t>chartjs</a:t>
            </a:r>
            <a:r>
              <a:rPr kumimoji="0" lang="en-US" b="1" i="0" u="none" strike="noStrike" kern="1200" cap="none" spc="-50" normalizeH="0" baseline="0" noProof="0" dirty="0">
                <a:ln>
                  <a:noFill/>
                </a:ln>
                <a:solidFill>
                  <a:srgbClr val="FFFFFF"/>
                </a:solidFill>
                <a:effectLst/>
                <a:uLnTx/>
                <a:uFillTx/>
                <a:latin typeface="+mj-lt"/>
                <a:ea typeface="+mj-ea"/>
                <a:cs typeface="+mj-cs"/>
              </a:rPr>
              <a:t>, one of </a:t>
            </a:r>
            <a:r>
              <a:rPr kumimoji="0" lang="en-US" b="1" i="0" u="none" strike="noStrike" kern="1200" cap="none" spc="-50" normalizeH="0" baseline="0" noProof="0" dirty="0" err="1">
                <a:ln>
                  <a:noFill/>
                </a:ln>
                <a:solidFill>
                  <a:srgbClr val="FFFFFF"/>
                </a:solidFill>
                <a:effectLst/>
                <a:uLnTx/>
                <a:uFillTx/>
                <a:latin typeface="+mj-lt"/>
                <a:ea typeface="+mj-ea"/>
                <a:cs typeface="+mj-cs"/>
              </a:rPr>
              <a:t>javascript’s</a:t>
            </a:r>
            <a:r>
              <a:rPr kumimoji="0" lang="en-US" b="1" i="0" u="none" strike="noStrike" kern="1200" cap="none" spc="-50" normalizeH="0" baseline="0" noProof="0" dirty="0">
                <a:ln>
                  <a:noFill/>
                </a:ln>
                <a:solidFill>
                  <a:srgbClr val="FFFFFF"/>
                </a:solidFill>
                <a:effectLst/>
                <a:uLnTx/>
                <a:uFillTx/>
                <a:latin typeface="+mj-lt"/>
                <a:ea typeface="+mj-ea"/>
                <a:cs typeface="+mj-cs"/>
              </a:rPr>
              <a:t> libraries. </a:t>
            </a:r>
            <a:br>
              <a:rPr kumimoji="0" lang="en-US" b="1" i="0" u="none" strike="noStrike" kern="1200" cap="none" spc="-50" normalizeH="0" baseline="0" noProof="0" dirty="0">
                <a:ln>
                  <a:noFill/>
                </a:ln>
                <a:solidFill>
                  <a:srgbClr val="FFFFFF"/>
                </a:solidFill>
                <a:effectLst/>
                <a:uLnTx/>
                <a:uFillTx/>
                <a:latin typeface="+mj-lt"/>
                <a:ea typeface="+mj-ea"/>
                <a:cs typeface="+mj-cs"/>
              </a:rPr>
            </a:br>
            <a:br>
              <a:rPr kumimoji="0" lang="en-US" b="1" i="0" u="none" strike="noStrike" kern="1200" cap="none" spc="-50" normalizeH="0" baseline="0" noProof="0" dirty="0">
                <a:ln>
                  <a:noFill/>
                </a:ln>
                <a:solidFill>
                  <a:srgbClr val="FFFFFF"/>
                </a:solidFill>
                <a:effectLst/>
                <a:uLnTx/>
                <a:uFillTx/>
                <a:latin typeface="+mj-lt"/>
                <a:ea typeface="+mj-ea"/>
                <a:cs typeface="+mj-cs"/>
              </a:rPr>
            </a:br>
            <a:r>
              <a:rPr kumimoji="0" lang="en-US" b="1" i="0" u="none" strike="noStrike" kern="1200" cap="none" spc="-50" normalizeH="0" baseline="0" noProof="0" dirty="0">
                <a:ln>
                  <a:noFill/>
                </a:ln>
                <a:solidFill>
                  <a:srgbClr val="FFFFFF"/>
                </a:solidFill>
                <a:effectLst/>
                <a:uLnTx/>
                <a:uFillTx/>
                <a:latin typeface="+mj-lt"/>
                <a:ea typeface="+mj-ea"/>
                <a:cs typeface="+mj-cs"/>
              </a:rPr>
              <a:t>When the chart first load, tension setting will the line soften, it has delay animation effect.</a:t>
            </a:r>
            <a:br>
              <a:rPr kumimoji="0" lang="en-US" b="1" i="0" u="none" strike="noStrike" kern="1200" cap="none" spc="-50" normalizeH="0" baseline="0" noProof="0" dirty="0">
                <a:ln>
                  <a:noFill/>
                </a:ln>
                <a:solidFill>
                  <a:srgbClr val="FFFFFF"/>
                </a:solidFill>
                <a:effectLst/>
                <a:uLnTx/>
                <a:uFillTx/>
                <a:latin typeface="+mj-lt"/>
                <a:ea typeface="+mj-ea"/>
                <a:cs typeface="+mj-cs"/>
              </a:rPr>
            </a:br>
            <a:br>
              <a:rPr kumimoji="0" lang="en-US" b="1" i="0" u="none" strike="noStrike" kern="1200" cap="none" spc="-50" normalizeH="0" baseline="0" noProof="0" dirty="0">
                <a:ln>
                  <a:noFill/>
                </a:ln>
                <a:solidFill>
                  <a:srgbClr val="FFFFFF"/>
                </a:solidFill>
                <a:effectLst/>
                <a:uLnTx/>
                <a:uFillTx/>
                <a:latin typeface="+mj-lt"/>
                <a:ea typeface="+mj-ea"/>
                <a:cs typeface="+mj-cs"/>
              </a:rPr>
            </a:br>
            <a:r>
              <a:rPr kumimoji="0" lang="en-US" b="1" i="0" u="none" strike="noStrike" kern="1200" cap="none" spc="-50" normalizeH="0" baseline="0" noProof="0" dirty="0">
                <a:ln>
                  <a:noFill/>
                </a:ln>
                <a:solidFill>
                  <a:srgbClr val="FFFFFF"/>
                </a:solidFill>
                <a:effectLst/>
                <a:uLnTx/>
                <a:uFillTx/>
                <a:latin typeface="+mj-lt"/>
                <a:ea typeface="+mj-ea"/>
                <a:cs typeface="+mj-cs"/>
              </a:rPr>
              <a:t>Upon clicking on the year labels will toggle hide or show the line of that year.</a:t>
            </a:r>
          </a:p>
          <a:p>
            <a:r>
              <a:rPr kumimoji="0" lang="en-US" b="1" i="0" u="none" strike="noStrike" kern="1200" cap="none" spc="-50" normalizeH="0" baseline="0" noProof="0" dirty="0">
                <a:ln>
                  <a:noFill/>
                </a:ln>
                <a:solidFill>
                  <a:srgbClr val="FFFFFF"/>
                </a:solidFill>
                <a:effectLst/>
                <a:uLnTx/>
                <a:uFillTx/>
                <a:latin typeface="+mj-lt"/>
                <a:ea typeface="+mj-ea"/>
                <a:cs typeface="+mj-cs"/>
              </a:rPr>
              <a:t> </a:t>
            </a:r>
          </a:p>
          <a:p>
            <a:r>
              <a:rPr lang="en-US" b="1" dirty="0">
                <a:solidFill>
                  <a:srgbClr val="FFFFFF"/>
                </a:solidFill>
                <a:latin typeface="+mj-lt"/>
              </a:rPr>
              <a:t>Hover over a data point will show region’s name and offence count.</a:t>
            </a:r>
            <a:br>
              <a:rPr lang="en-US" sz="1800" b="1" dirty="0">
                <a:solidFill>
                  <a:srgbClr val="FFFFFF"/>
                </a:solidFill>
              </a:rPr>
            </a:br>
            <a: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t> </a:t>
            </a:r>
            <a:b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br>
            <a:endParaRPr lang="en-US" sz="1900" b="1" dirty="0"/>
          </a:p>
        </p:txBody>
      </p:sp>
      <p:sp>
        <p:nvSpPr>
          <p:cNvPr id="11" name="Title 10">
            <a:extLst>
              <a:ext uri="{FF2B5EF4-FFF2-40B4-BE49-F238E27FC236}">
                <a16:creationId xmlns:a16="http://schemas.microsoft.com/office/drawing/2014/main" id="{F04EBEEC-E255-8C3D-0689-31533F3F233D}"/>
              </a:ext>
            </a:extLst>
          </p:cNvPr>
          <p:cNvSpPr>
            <a:spLocks noGrp="1"/>
          </p:cNvSpPr>
          <p:nvPr>
            <p:ph type="title"/>
          </p:nvPr>
        </p:nvSpPr>
        <p:spPr>
          <a:xfrm>
            <a:off x="777882" y="286603"/>
            <a:ext cx="6882223" cy="1750744"/>
          </a:xfrm>
        </p:spPr>
        <p:txBody>
          <a:bodyPr/>
          <a:lstStyle/>
          <a:p>
            <a:r>
              <a:rPr lang="en-US" sz="3200" b="1" dirty="0">
                <a:solidFill>
                  <a:schemeClr val="accent2"/>
                </a:solidFill>
              </a:rPr>
              <a:t>Regional Offences 2019-2022 </a:t>
            </a:r>
            <a:br>
              <a:rPr lang="en-US" dirty="0"/>
            </a:br>
            <a:endParaRPr lang="en-US" dirty="0"/>
          </a:p>
        </p:txBody>
      </p:sp>
    </p:spTree>
    <p:extLst>
      <p:ext uri="{BB962C8B-B14F-4D97-AF65-F5344CB8AC3E}">
        <p14:creationId xmlns:p14="http://schemas.microsoft.com/office/powerpoint/2010/main" val="131057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52765"/>
            <a:ext cx="3959961" cy="7589090"/>
          </a:xfrm>
        </p:spPr>
        <p:txBody>
          <a:bodyPr vert="horz" lIns="91440" tIns="45720" rIns="91440" bIns="45720" rtlCol="0" anchor="b">
            <a:noAutofit/>
          </a:bodyPr>
          <a:lstStyle/>
          <a:p>
            <a:br>
              <a:rPr lang="en-US" sz="1800" b="1" dirty="0">
                <a:solidFill>
                  <a:srgbClr val="FFFFFF"/>
                </a:solidFill>
              </a:rPr>
            </a:br>
            <a:r>
              <a:rPr lang="en-US" sz="1800" b="1" dirty="0">
                <a:solidFill>
                  <a:srgbClr val="FFFFFF"/>
                </a:solidFill>
              </a:rPr>
              <a:t>Data  Analysis</a:t>
            </a:r>
            <a:br>
              <a:rPr lang="en-US" sz="1800" b="1" dirty="0">
                <a:solidFill>
                  <a:srgbClr val="FFFFFF"/>
                </a:solidFill>
              </a:rPr>
            </a:br>
            <a:br>
              <a:rPr lang="en-US" sz="1800" b="1" dirty="0">
                <a:solidFill>
                  <a:srgbClr val="FFFFFF"/>
                </a:solidFill>
              </a:rPr>
            </a:br>
            <a:r>
              <a:rPr lang="en-US" sz="1800" b="1" dirty="0">
                <a:solidFill>
                  <a:srgbClr val="FFFFFF"/>
                </a:solidFill>
              </a:rPr>
              <a:t>In 2022, Melbourne had the highest number of offences; next to it were </a:t>
            </a:r>
            <a:r>
              <a:rPr lang="en-US" sz="1800" b="1" dirty="0" err="1">
                <a:solidFill>
                  <a:srgbClr val="FFFFFF"/>
                </a:solidFill>
              </a:rPr>
              <a:t>Brimbank</a:t>
            </a:r>
            <a:r>
              <a:rPr lang="en-US" sz="1800" b="1" dirty="0">
                <a:solidFill>
                  <a:srgbClr val="FFFFFF"/>
                </a:solidFill>
              </a:rPr>
              <a:t> and Wyndham, though they had almost half of the number of crimes in </a:t>
            </a:r>
            <a:r>
              <a:rPr lang="en-US" sz="1800" b="1" dirty="0" err="1">
                <a:solidFill>
                  <a:srgbClr val="FFFFFF"/>
                </a:solidFill>
              </a:rPr>
              <a:t>Melbournce</a:t>
            </a:r>
            <a:r>
              <a:rPr lang="en-US" sz="1800" b="1" dirty="0">
                <a:solidFill>
                  <a:srgbClr val="FFFFFF"/>
                </a:solidFill>
              </a:rPr>
              <a:t>.</a:t>
            </a:r>
            <a:br>
              <a:rPr lang="en-US" sz="1800" b="1" dirty="0">
                <a:solidFill>
                  <a:srgbClr val="FFFFFF"/>
                </a:solidFill>
              </a:rPr>
            </a:br>
            <a:br>
              <a:rPr lang="en-US" sz="1800" b="1" dirty="0">
                <a:solidFill>
                  <a:srgbClr val="FFFFFF"/>
                </a:solidFill>
              </a:rPr>
            </a:br>
            <a:r>
              <a:rPr lang="en-US" sz="1800" b="1" dirty="0">
                <a:solidFill>
                  <a:srgbClr val="FFFFFF"/>
                </a:solidFill>
              </a:rPr>
              <a:t>The LGAs are under government of Police Region ‘1 North West Metro’ that has 14 LGAs.</a:t>
            </a:r>
            <a:br>
              <a:rPr lang="en-US" sz="1800" b="1" dirty="0">
                <a:solidFill>
                  <a:srgbClr val="FFFFFF"/>
                </a:solidFill>
              </a:rPr>
            </a:br>
            <a:br>
              <a:rPr lang="en-US" sz="1800" b="1" dirty="0">
                <a:solidFill>
                  <a:srgbClr val="FFFFFF"/>
                </a:solidFill>
              </a:rPr>
            </a:br>
            <a:r>
              <a:rPr lang="en-US" sz="1800" b="1" dirty="0">
                <a:solidFill>
                  <a:srgbClr val="FFFFFF"/>
                </a:solidFill>
              </a:rPr>
              <a:t>Technical  background</a:t>
            </a:r>
            <a:br>
              <a:rPr lang="en-US" sz="1800" b="1" dirty="0">
                <a:solidFill>
                  <a:srgbClr val="FFFFFF"/>
                </a:solidFill>
              </a:rPr>
            </a:br>
            <a:br>
              <a:rPr lang="en-US" sz="1800" b="1" dirty="0">
                <a:solidFill>
                  <a:srgbClr val="FFFFFF"/>
                </a:solidFill>
              </a:rPr>
            </a:br>
            <a:r>
              <a:rPr lang="en-US" sz="1800" b="1" dirty="0">
                <a:solidFill>
                  <a:srgbClr val="FFFFFF"/>
                </a:solidFill>
              </a:rPr>
              <a:t>This bar chart was created using chart </a:t>
            </a:r>
            <a:r>
              <a:rPr lang="en-US" sz="1800" b="1" dirty="0" err="1">
                <a:solidFill>
                  <a:srgbClr val="FFFFFF"/>
                </a:solidFill>
              </a:rPr>
              <a:t>js</a:t>
            </a:r>
            <a:r>
              <a:rPr lang="en-US" sz="1800" b="1" dirty="0">
                <a:solidFill>
                  <a:srgbClr val="FFFFFF"/>
                </a:solidFill>
              </a:rPr>
              <a:t>, one of the </a:t>
            </a:r>
            <a:r>
              <a:rPr lang="en-US" sz="1800" b="1" dirty="0" err="1">
                <a:solidFill>
                  <a:srgbClr val="FFFFFF"/>
                </a:solidFill>
              </a:rPr>
              <a:t>javascript</a:t>
            </a:r>
            <a:r>
              <a:rPr lang="en-US" sz="1800" b="1" dirty="0">
                <a:solidFill>
                  <a:srgbClr val="FFFFFF"/>
                </a:solidFill>
              </a:rPr>
              <a:t> library. </a:t>
            </a:r>
            <a:br>
              <a:rPr lang="en-US" sz="1800" b="1" dirty="0">
                <a:solidFill>
                  <a:srgbClr val="FFFFFF"/>
                </a:solidFill>
              </a:rPr>
            </a:br>
            <a:br>
              <a:rPr lang="en-US" sz="1800" b="1" dirty="0">
                <a:solidFill>
                  <a:srgbClr val="FFFFFF"/>
                </a:solidFill>
              </a:rPr>
            </a:br>
            <a:r>
              <a:rPr lang="en-US" sz="1800" b="1" dirty="0">
                <a:solidFill>
                  <a:srgbClr val="FFFFFF"/>
                </a:solidFill>
              </a:rPr>
              <a:t>When the chart first load, it has delay animation effect.</a:t>
            </a:r>
            <a:br>
              <a:rPr lang="en-US" sz="1800" b="1" dirty="0">
                <a:solidFill>
                  <a:srgbClr val="FFFFFF"/>
                </a:solidFill>
              </a:rPr>
            </a:br>
            <a:br>
              <a:rPr lang="en-US" sz="1800" b="1" dirty="0">
                <a:solidFill>
                  <a:srgbClr val="FFFFFF"/>
                </a:solidFill>
              </a:rPr>
            </a:br>
            <a:r>
              <a:rPr lang="en-US" sz="1800" b="1" dirty="0">
                <a:solidFill>
                  <a:srgbClr val="FFFFFF"/>
                </a:solidFill>
              </a:rPr>
              <a:t>Upon clicking on the label ‘Local Government Offence’ will toggle hide or show the chart.  </a:t>
            </a:r>
            <a:br>
              <a:rPr lang="en-US" sz="1800" b="1" dirty="0">
                <a:solidFill>
                  <a:srgbClr val="FFFFFF"/>
                </a:solidFill>
              </a:rPr>
            </a:br>
            <a:br>
              <a:rPr lang="en-US" sz="1800" b="1" dirty="0">
                <a:solidFill>
                  <a:srgbClr val="FFFFFF"/>
                </a:solidFill>
              </a:rPr>
            </a:br>
            <a:r>
              <a:rPr lang="en-US" sz="1800" b="1" dirty="0">
                <a:solidFill>
                  <a:srgbClr val="FFFFFF"/>
                </a:solidFill>
              </a:rPr>
              <a:t>Hover over a bar will show LGA’s name and its incident count.</a:t>
            </a:r>
            <a:br>
              <a:rPr lang="en-US" sz="1800" b="1" dirty="0">
                <a:solidFill>
                  <a:srgbClr val="FFFFFF"/>
                </a:solidFill>
              </a:rPr>
            </a:br>
            <a:br>
              <a:rPr lang="en-US" sz="1800" b="1" dirty="0">
                <a:solidFill>
                  <a:srgbClr val="FFFFFF"/>
                </a:solidFill>
              </a:rPr>
            </a:b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2054" name="Picture 6">
            <a:extLst>
              <a:ext uri="{FF2B5EF4-FFF2-40B4-BE49-F238E27FC236}">
                <a16:creationId xmlns:a16="http://schemas.microsoft.com/office/drawing/2014/main" id="{D233FA9A-DE00-9774-B917-108F833469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395013"/>
            <a:ext cx="6711387" cy="38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3189209" cy="5772422"/>
          </a:xfrm>
        </p:spPr>
        <p:txBody>
          <a:bodyPr vert="horz" lIns="91440" tIns="45720" rIns="91440" bIns="45720" rtlCol="0" anchor="b">
            <a:noAutofit/>
          </a:bodyPr>
          <a:lstStyle/>
          <a:p>
            <a:br>
              <a:rPr lang="en-US" sz="2400" dirty="0">
                <a:solidFill>
                  <a:srgbClr val="FFFFFF"/>
                </a:solidFill>
              </a:rPr>
            </a:br>
            <a:r>
              <a:rPr lang="en-US" sz="2000"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Melbourne had the highest number of offences; next to it were </a:t>
            </a:r>
            <a:r>
              <a:rPr lang="en-US" sz="2000" dirty="0" err="1">
                <a:solidFill>
                  <a:srgbClr val="FFFFFF"/>
                </a:solidFill>
              </a:rPr>
              <a:t>Brimbank</a:t>
            </a:r>
            <a:r>
              <a:rPr lang="en-US" sz="2000" dirty="0">
                <a:solidFill>
                  <a:srgbClr val="FFFFFF"/>
                </a:solidFill>
              </a:rPr>
              <a:t> and Wyndham.  </a:t>
            </a:r>
            <a:br>
              <a:rPr lang="en-US" sz="2000" dirty="0">
                <a:solidFill>
                  <a:srgbClr val="FFFFFF"/>
                </a:solidFill>
              </a:rPr>
            </a:br>
            <a:br>
              <a:rPr lang="en-US" sz="2000" dirty="0">
                <a:solidFill>
                  <a:srgbClr val="FFFFFF"/>
                </a:solidFill>
              </a:rPr>
            </a:br>
            <a:br>
              <a:rPr lang="en-US" sz="2000" dirty="0">
                <a:solidFill>
                  <a:srgbClr val="FFFFFF"/>
                </a:solidFill>
              </a:rPr>
            </a:br>
            <a:br>
              <a:rPr lang="en-US" sz="2000" dirty="0">
                <a:solidFill>
                  <a:srgbClr val="FFFFFF"/>
                </a:solidFill>
              </a:rPr>
            </a:br>
            <a:r>
              <a:rPr lang="en-US" sz="2000" dirty="0">
                <a:solidFill>
                  <a:srgbClr val="FFFFFF"/>
                </a:solidFill>
              </a:rPr>
              <a:t>Technical  background</a:t>
            </a:r>
            <a:br>
              <a:rPr lang="en-US" sz="2000" dirty="0">
                <a:solidFill>
                  <a:srgbClr val="FFFFFF"/>
                </a:solidFill>
              </a:rPr>
            </a:br>
            <a:br>
              <a:rPr lang="en-US" sz="2000" dirty="0">
                <a:solidFill>
                  <a:srgbClr val="FFFFFF"/>
                </a:solidFill>
              </a:rPr>
            </a:br>
            <a:r>
              <a:rPr lang="en-US" sz="2000" dirty="0">
                <a:solidFill>
                  <a:srgbClr val="FFFFFF"/>
                </a:solidFill>
              </a:rPr>
              <a:t>This bubble chart was created using </a:t>
            </a:r>
            <a:r>
              <a:rPr lang="en-US" sz="2000" dirty="0" err="1">
                <a:solidFill>
                  <a:srgbClr val="FFFFFF"/>
                </a:solidFill>
              </a:rPr>
              <a:t>plotly</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Hover over a bubble will show LGA’s name and its incident count.</a:t>
            </a:r>
            <a:br>
              <a:rPr lang="en-US" sz="2000" dirty="0">
                <a:solidFill>
                  <a:srgbClr val="FFFFFF"/>
                </a:solidFill>
              </a:rPr>
            </a:br>
            <a:br>
              <a:rPr lang="en-US" sz="2000" dirty="0">
                <a:solidFill>
                  <a:srgbClr val="FFFFFF"/>
                </a:solidFill>
              </a:rPr>
            </a:br>
            <a:br>
              <a:rPr lang="en-US" sz="2000" dirty="0">
                <a:solidFill>
                  <a:srgbClr val="FFFFFF"/>
                </a:solidFill>
              </a:rPr>
            </a:br>
            <a:endParaRPr lang="en-US" sz="20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540384" y="883855"/>
            <a:ext cx="660944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2"/>
                </a:solidFill>
                <a:effectLst/>
                <a:uLnTx/>
                <a:uFillTx/>
                <a:latin typeface="Calibri" panose="020F0502020204030204"/>
                <a:ea typeface="+mn-ea"/>
                <a:cs typeface="+mn-cs"/>
              </a:rPr>
              <a:t>Regional Local Government Offences</a:t>
            </a:r>
          </a:p>
        </p:txBody>
      </p:sp>
      <p:pic>
        <p:nvPicPr>
          <p:cNvPr id="5" name="Content Placeholder 4" descr="Chart, bubble chart&#10;&#10;Description automatically generated">
            <a:extLst>
              <a:ext uri="{FF2B5EF4-FFF2-40B4-BE49-F238E27FC236}">
                <a16:creationId xmlns:a16="http://schemas.microsoft.com/office/drawing/2014/main" id="{E2845C4B-AF88-B49D-1DFC-01D409619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31" y="2354095"/>
            <a:ext cx="7315376" cy="4045468"/>
          </a:xfrm>
        </p:spPr>
      </p:pic>
    </p:spTree>
    <p:extLst>
      <p:ext uri="{BB962C8B-B14F-4D97-AF65-F5344CB8AC3E}">
        <p14:creationId xmlns:p14="http://schemas.microsoft.com/office/powerpoint/2010/main" val="22646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3626372-42A7-F501-CD18-F3C48E2FD070}"/>
              </a:ext>
            </a:extLst>
          </p:cNvPr>
          <p:cNvSpPr>
            <a:spLocks noGrp="1"/>
          </p:cNvSpPr>
          <p:nvPr>
            <p:ph type="title"/>
          </p:nvPr>
        </p:nvSpPr>
        <p:spPr>
          <a:xfrm>
            <a:off x="4395537" y="778044"/>
            <a:ext cx="7010400" cy="978568"/>
          </a:xfrm>
        </p:spPr>
        <p:txBody>
          <a:bodyPr>
            <a:normAutofit/>
          </a:bodyPr>
          <a:lstStyle/>
          <a:p>
            <a:r>
              <a:rPr lang="en-US" sz="3600" b="1" dirty="0">
                <a:solidFill>
                  <a:schemeClr val="accent2"/>
                </a:solidFill>
              </a:rPr>
              <a:t>Offence Summary – Display and Filter</a:t>
            </a:r>
            <a:endParaRPr lang="en-AU" sz="3600" b="1" dirty="0">
              <a:solidFill>
                <a:schemeClr val="accent2"/>
              </a:solidFill>
            </a:endParaRPr>
          </a:p>
        </p:txBody>
      </p:sp>
      <p:sp>
        <p:nvSpPr>
          <p:cNvPr id="5" name="Content Placeholder 4">
            <a:extLst>
              <a:ext uri="{FF2B5EF4-FFF2-40B4-BE49-F238E27FC236}">
                <a16:creationId xmlns:a16="http://schemas.microsoft.com/office/drawing/2014/main" id="{2AB91FB6-8116-C465-F7A7-A77B58B7017C}"/>
              </a:ext>
            </a:extLst>
          </p:cNvPr>
          <p:cNvSpPr>
            <a:spLocks noGrp="1"/>
          </p:cNvSpPr>
          <p:nvPr>
            <p:ph idx="1"/>
          </p:nvPr>
        </p:nvSpPr>
        <p:spPr>
          <a:xfrm>
            <a:off x="492371" y="866274"/>
            <a:ext cx="3084844" cy="5912031"/>
          </a:xfrm>
        </p:spPr>
        <p:txBody>
          <a:bodyPr>
            <a:normAutofit lnSpcReduction="10000"/>
          </a:bodyPr>
          <a:lstStyle/>
          <a:p>
            <a:r>
              <a:rPr lang="en-US" dirty="0">
                <a:solidFill>
                  <a:srgbClr val="FFFFFF"/>
                </a:solidFill>
                <a:latin typeface="+mj-lt"/>
              </a:rPr>
              <a:t>Using Offense Summary CSV (offence_summary_df.csv)</a:t>
            </a:r>
            <a:endParaRPr lang="en-US" dirty="0">
              <a:solidFill>
                <a:srgbClr val="FFFFFF"/>
              </a:solidFill>
              <a:highlight>
                <a:srgbClr val="FFFF00"/>
              </a:highlight>
              <a:latin typeface="+mj-lt"/>
            </a:endParaRPr>
          </a:p>
          <a:p>
            <a:pPr lvl="1">
              <a:buFont typeface="Wingdings" panose="05000000000000000000" pitchFamily="2" charset="2"/>
              <a:buChar char="q"/>
            </a:pPr>
            <a:r>
              <a:rPr lang="en-US" sz="2000" dirty="0">
                <a:solidFill>
                  <a:srgbClr val="FFFFFF"/>
                </a:solidFill>
                <a:latin typeface="+mj-lt"/>
              </a:rPr>
              <a:t>Year</a:t>
            </a:r>
          </a:p>
          <a:p>
            <a:pPr lvl="1">
              <a:buFont typeface="Wingdings" panose="05000000000000000000" pitchFamily="2" charset="2"/>
              <a:buChar char="q"/>
            </a:pPr>
            <a:r>
              <a:rPr lang="en-US" sz="2000" dirty="0">
                <a:solidFill>
                  <a:srgbClr val="FFFFFF"/>
                </a:solidFill>
                <a:latin typeface="+mj-lt"/>
              </a:rPr>
              <a:t>Local Government Area</a:t>
            </a:r>
          </a:p>
          <a:p>
            <a:pPr lvl="1">
              <a:buFont typeface="Wingdings" panose="05000000000000000000" pitchFamily="2" charset="2"/>
              <a:buChar char="q"/>
            </a:pPr>
            <a:r>
              <a:rPr lang="en-US" sz="2000" dirty="0">
                <a:solidFill>
                  <a:srgbClr val="FFFFFF"/>
                </a:solidFill>
                <a:latin typeface="+mj-lt"/>
              </a:rPr>
              <a:t>Offence types (A-F)</a:t>
            </a:r>
          </a:p>
          <a:p>
            <a:pPr lvl="1"/>
            <a:endParaRPr lang="en-US" sz="2000" dirty="0">
              <a:solidFill>
                <a:srgbClr val="FFFFFF"/>
              </a:solidFill>
              <a:latin typeface="+mj-lt"/>
            </a:endParaRPr>
          </a:p>
          <a:p>
            <a:r>
              <a:rPr lang="en-US" b="1" dirty="0">
                <a:solidFill>
                  <a:srgbClr val="FFFFFF"/>
                </a:solidFill>
                <a:latin typeface="+mj-lt"/>
              </a:rPr>
              <a:t>Technical Background</a:t>
            </a:r>
          </a:p>
          <a:p>
            <a:r>
              <a:rPr lang="en-US" dirty="0">
                <a:solidFill>
                  <a:srgbClr val="FFFFFF"/>
                </a:solidFill>
                <a:latin typeface="+mj-lt"/>
              </a:rPr>
              <a:t>Displaying the summary data loaded from CSV, using </a:t>
            </a:r>
            <a:r>
              <a:rPr lang="en-US" dirty="0" err="1">
                <a:solidFill>
                  <a:srgbClr val="FFFFFF"/>
                </a:solidFill>
                <a:latin typeface="+mj-lt"/>
              </a:rPr>
              <a:t>Javascript</a:t>
            </a:r>
            <a:r>
              <a:rPr lang="en-US" dirty="0">
                <a:solidFill>
                  <a:srgbClr val="FFFFFF"/>
                </a:solidFill>
                <a:latin typeface="+mj-lt"/>
              </a:rPr>
              <a:t>, HTML, CSS and d3 (policedata.html, policadata.js, policedata.css)</a:t>
            </a:r>
          </a:p>
          <a:p>
            <a:r>
              <a:rPr lang="en-US" dirty="0">
                <a:solidFill>
                  <a:srgbClr val="FFFFFF"/>
                </a:solidFill>
                <a:latin typeface="+mj-lt"/>
              </a:rPr>
              <a:t>The LGA filter is populated from the data source as well (dropdown)</a:t>
            </a:r>
          </a:p>
          <a:p>
            <a:r>
              <a:rPr lang="en-US" dirty="0">
                <a:solidFill>
                  <a:srgbClr val="FFFFFF"/>
                </a:solidFill>
                <a:latin typeface="+mj-lt"/>
              </a:rPr>
              <a:t>Filtering by different fields (Local Government Area and Year)</a:t>
            </a:r>
          </a:p>
        </p:txBody>
      </p:sp>
      <p:sp>
        <p:nvSpPr>
          <p:cNvPr id="36"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D651A7A-E8AC-A627-55D8-8A9687139159}"/>
              </a:ext>
            </a:extLst>
          </p:cNvPr>
          <p:cNvPicPr>
            <a:picLocks noChangeAspect="1"/>
          </p:cNvPicPr>
          <p:nvPr/>
        </p:nvPicPr>
        <p:blipFill>
          <a:blip r:embed="rId2"/>
          <a:stretch>
            <a:fillRect/>
          </a:stretch>
        </p:blipFill>
        <p:spPr>
          <a:xfrm>
            <a:off x="4069570" y="2122946"/>
            <a:ext cx="8075532" cy="3957010"/>
          </a:xfrm>
          <a:prstGeom prst="rect">
            <a:avLst/>
          </a:prstGeom>
        </p:spPr>
      </p:pic>
    </p:spTree>
    <p:extLst>
      <p:ext uri="{BB962C8B-B14F-4D97-AF65-F5344CB8AC3E}">
        <p14:creationId xmlns:p14="http://schemas.microsoft.com/office/powerpoint/2010/main" val="144606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890AAB-AD6E-4D0C-C387-EDC80BC6710E}"/>
              </a:ext>
            </a:extLst>
          </p:cNvPr>
          <p:cNvSpPr>
            <a:spLocks noGrp="1"/>
          </p:cNvSpPr>
          <p:nvPr>
            <p:ph type="title"/>
          </p:nvPr>
        </p:nvSpPr>
        <p:spPr>
          <a:xfrm>
            <a:off x="4566934" y="516836"/>
            <a:ext cx="6550245" cy="1303944"/>
          </a:xfrm>
        </p:spPr>
        <p:txBody>
          <a:bodyPr>
            <a:normAutofit/>
          </a:bodyPr>
          <a:lstStyle/>
          <a:p>
            <a:r>
              <a:rPr lang="en-US" sz="3100" b="1" dirty="0" err="1">
                <a:solidFill>
                  <a:schemeClr val="accent2"/>
                </a:solidFill>
              </a:rPr>
              <a:t>Visualisation</a:t>
            </a:r>
            <a:r>
              <a:rPr lang="en-US" sz="3100" b="1" dirty="0">
                <a:solidFill>
                  <a:schemeClr val="accent2"/>
                </a:solidFill>
              </a:rPr>
              <a:t> - Different offence types for the selected LGA and year</a:t>
            </a:r>
            <a:endParaRPr lang="en-AU" sz="3100" b="1" dirty="0">
              <a:solidFill>
                <a:schemeClr val="accent2"/>
              </a:solidFill>
            </a:endParaRPr>
          </a:p>
        </p:txBody>
      </p:sp>
      <p:sp>
        <p:nvSpPr>
          <p:cNvPr id="3" name="Content Placeholder 2">
            <a:extLst>
              <a:ext uri="{FF2B5EF4-FFF2-40B4-BE49-F238E27FC236}">
                <a16:creationId xmlns:a16="http://schemas.microsoft.com/office/drawing/2014/main" id="{A2747452-7799-79D9-1C74-222841D88F7A}"/>
              </a:ext>
            </a:extLst>
          </p:cNvPr>
          <p:cNvSpPr>
            <a:spLocks noGrp="1"/>
          </p:cNvSpPr>
          <p:nvPr>
            <p:ph idx="1"/>
          </p:nvPr>
        </p:nvSpPr>
        <p:spPr>
          <a:xfrm>
            <a:off x="492371" y="609600"/>
            <a:ext cx="3084844" cy="5379719"/>
          </a:xfrm>
        </p:spPr>
        <p:txBody>
          <a:bodyPr>
            <a:noAutofit/>
          </a:bodyPr>
          <a:lstStyle/>
          <a:p>
            <a:r>
              <a:rPr lang="en-US" sz="2400" dirty="0">
                <a:solidFill>
                  <a:srgbClr val="FFFFFF"/>
                </a:solidFill>
                <a:latin typeface="+mj-lt"/>
              </a:rPr>
              <a:t>Using the filters on the same page and </a:t>
            </a:r>
            <a:r>
              <a:rPr lang="en-US" sz="2400" dirty="0" err="1">
                <a:solidFill>
                  <a:srgbClr val="FFFFFF"/>
                </a:solidFill>
                <a:latin typeface="+mj-lt"/>
              </a:rPr>
              <a:t>Plotly</a:t>
            </a:r>
            <a:r>
              <a:rPr lang="en-US" sz="2400" dirty="0">
                <a:solidFill>
                  <a:srgbClr val="FFFFFF"/>
                </a:solidFill>
                <a:latin typeface="+mj-lt"/>
              </a:rPr>
              <a:t>, we display a bar chart representing the different offence types for a specific Local Government area for a specific year. </a:t>
            </a:r>
          </a:p>
          <a:p>
            <a:endParaRPr lang="en-US" sz="2400" dirty="0">
              <a:solidFill>
                <a:srgbClr val="FFFFFF"/>
              </a:solidFill>
              <a:latin typeface="+mj-lt"/>
            </a:endParaRPr>
          </a:p>
          <a:p>
            <a:r>
              <a:rPr lang="en-US" sz="2400" b="1" dirty="0">
                <a:solidFill>
                  <a:srgbClr val="FFFFFF"/>
                </a:solidFill>
                <a:latin typeface="+mj-lt"/>
              </a:rPr>
              <a:t>Technical Background</a:t>
            </a:r>
          </a:p>
          <a:p>
            <a:r>
              <a:rPr lang="en-US" sz="2400" dirty="0" err="1">
                <a:solidFill>
                  <a:srgbClr val="FFFFFF"/>
                </a:solidFill>
                <a:latin typeface="+mj-lt"/>
              </a:rPr>
              <a:t>Javascript</a:t>
            </a:r>
            <a:r>
              <a:rPr lang="en-US" sz="2400" dirty="0">
                <a:solidFill>
                  <a:srgbClr val="FFFFFF"/>
                </a:solidFill>
                <a:latin typeface="+mj-lt"/>
              </a:rPr>
              <a:t>, </a:t>
            </a:r>
            <a:r>
              <a:rPr lang="en-US" sz="2400" dirty="0" err="1">
                <a:solidFill>
                  <a:srgbClr val="FFFFFF"/>
                </a:solidFill>
                <a:latin typeface="+mj-lt"/>
              </a:rPr>
              <a:t>Plotly</a:t>
            </a:r>
            <a:r>
              <a:rPr lang="en-US" sz="2400" dirty="0">
                <a:solidFill>
                  <a:srgbClr val="FFFFFF"/>
                </a:solidFill>
                <a:latin typeface="+mj-lt"/>
              </a:rPr>
              <a:t>, D3</a:t>
            </a:r>
          </a:p>
          <a:p>
            <a:endParaRPr lang="en-US" sz="2400" dirty="0">
              <a:solidFill>
                <a:srgbClr val="FFFFFF"/>
              </a:solidFill>
              <a:latin typeface="+mj-lt"/>
            </a:endParaRPr>
          </a:p>
        </p:txBody>
      </p:sp>
      <p:sp>
        <p:nvSpPr>
          <p:cNvPr id="26" name="Rectangle 2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hart 3">
            <a:extLst>
              <a:ext uri="{FF2B5EF4-FFF2-40B4-BE49-F238E27FC236}">
                <a16:creationId xmlns:a16="http://schemas.microsoft.com/office/drawing/2014/main" id="{7A7D3E6D-BA77-35F4-4990-16CEA3386012}"/>
              </a:ext>
            </a:extLst>
          </p:cNvPr>
          <p:cNvGraphicFramePr>
            <a:graphicFrameLocks/>
          </p:cNvGraphicFramePr>
          <p:nvPr>
            <p:extLst>
              <p:ext uri="{D42A27DB-BD31-4B8C-83A1-F6EECF244321}">
                <p14:modId xmlns:p14="http://schemas.microsoft.com/office/powerpoint/2010/main" val="2969453393"/>
              </p:ext>
            </p:extLst>
          </p:nvPr>
        </p:nvGraphicFramePr>
        <p:xfrm>
          <a:off x="4742017" y="1892968"/>
          <a:ext cx="6798082" cy="43249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65703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423</TotalTime>
  <Words>777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AngsanaUPC</vt:lpstr>
      <vt:lpstr>Calibri</vt:lpstr>
      <vt:lpstr>Calibri Light</vt:lpstr>
      <vt:lpstr>Wingdings</vt:lpstr>
      <vt:lpstr>Retrospect</vt:lpstr>
      <vt:lpstr>State of Victoria’s Crime  Data Visualisation </vt:lpstr>
      <vt:lpstr>Objectives of the Study</vt:lpstr>
      <vt:lpstr>Data scope, cleanup and add-on</vt:lpstr>
      <vt:lpstr>Data Exploration  In Victoria in high level, we have 4 Police Regions, plus Justice Institutions and Immigration Facilities  and Unincorporated Vic.  Each Police Region has multiple Police Service Area (PSA, total of 54) which provide law and order services to Local Government Area (LGA, total of 79) .  Each offence can be break down to division, sub-division and sub-group.  Each year the Victoria Crime Statistic data were released in March.   </vt:lpstr>
      <vt:lpstr>Regional Offences 2019-2022  </vt:lpstr>
      <vt:lpstr> Data  Analysis  In 2022, Melbourne had the highest number of offences; next to it were Brimbank and Wyndham, though they had almost half of the number of crimes in Melbournce.  The LGAs are under government of Police Region ‘1 North West Metro’ that has 14 LGAs.  Technical  background  This bar chart was created using chart js, one of the javascript library.   When the chart first load, it has delay animation effect.  Upon clicking on the label ‘Local Government Offence’ will toggle hide or show the chart.    Hover over a bar will show LGA’s name and its incident count.     </vt:lpstr>
      <vt:lpstr> Data  Analysis  In 2022, Melbourne had the highest number of offences; next to it were Brimbank and Wyndham.      Technical  background  This bubble chart was created using plotly.  Hover over a bubble will show LGA’s name and its incident count.   </vt:lpstr>
      <vt:lpstr>Offence Summary – Display and Filter</vt:lpstr>
      <vt:lpstr>Visualisation - Different offence types for the selected LGA and year</vt:lpstr>
      <vt:lpstr>PowerPoint Presentation</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phuong tieu</cp:lastModifiedBy>
  <cp:revision>29</cp:revision>
  <dcterms:created xsi:type="dcterms:W3CDTF">2022-09-10T23:01:48Z</dcterms:created>
  <dcterms:modified xsi:type="dcterms:W3CDTF">2022-09-11T11:19:13Z</dcterms:modified>
</cp:coreProperties>
</file>