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3" r:id="rId1"/>
  </p:sldMasterIdLst>
  <p:sldIdLst>
    <p:sldId id="256" r:id="rId2"/>
    <p:sldId id="260" r:id="rId3"/>
    <p:sldId id="268" r:id="rId4"/>
    <p:sldId id="262" r:id="rId5"/>
    <p:sldId id="269" r:id="rId6"/>
    <p:sldId id="263" r:id="rId7"/>
    <p:sldId id="271" r:id="rId8"/>
    <p:sldId id="267" r:id="rId9"/>
    <p:sldId id="272" r:id="rId10"/>
    <p:sldId id="27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0CB607-D8BE-48CD-9258-DB1B832A96BD}" v="69" dt="2022-09-12T08:05:10.3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73" autoAdjust="0"/>
    <p:restoredTop sz="94660"/>
  </p:normalViewPr>
  <p:slideViewPr>
    <p:cSldViewPr snapToGrid="0">
      <p:cViewPr varScale="1">
        <p:scale>
          <a:sx n="114" d="100"/>
          <a:sy n="114" d="100"/>
        </p:scale>
        <p:origin x="48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rta Devenyi" userId="99c6308e8d81b7b6" providerId="LiveId" clId="{FA0CB607-D8BE-48CD-9258-DB1B832A96BD}"/>
    <pc:docChg chg="undo custSel addSld delSld modSld">
      <pc:chgData name="Berta Devenyi" userId="99c6308e8d81b7b6" providerId="LiveId" clId="{FA0CB607-D8BE-48CD-9258-DB1B832A96BD}" dt="2022-09-12T08:49:36.230" v="2313" actId="6549"/>
      <pc:docMkLst>
        <pc:docMk/>
      </pc:docMkLst>
      <pc:sldChg chg="modSp mod">
        <pc:chgData name="Berta Devenyi" userId="99c6308e8d81b7b6" providerId="LiveId" clId="{FA0CB607-D8BE-48CD-9258-DB1B832A96BD}" dt="2022-09-11T21:47:11.974" v="1198" actId="20577"/>
        <pc:sldMkLst>
          <pc:docMk/>
          <pc:sldMk cId="3831519368" sldId="256"/>
        </pc:sldMkLst>
        <pc:spChg chg="mod">
          <ac:chgData name="Berta Devenyi" userId="99c6308e8d81b7b6" providerId="LiveId" clId="{FA0CB607-D8BE-48CD-9258-DB1B832A96BD}" dt="2022-09-11T21:47:11.974" v="1198" actId="20577"/>
          <ac:spMkLst>
            <pc:docMk/>
            <pc:sldMk cId="3831519368" sldId="256"/>
            <ac:spMk id="2" creationId="{8DCFAE3C-E50D-2441-5373-F8722CBE50FE}"/>
          </ac:spMkLst>
        </pc:spChg>
      </pc:sldChg>
      <pc:sldChg chg="modSp mod">
        <pc:chgData name="Berta Devenyi" userId="99c6308e8d81b7b6" providerId="LiveId" clId="{FA0CB607-D8BE-48CD-9258-DB1B832A96BD}" dt="2022-09-11T11:56:30.496" v="58" actId="115"/>
        <pc:sldMkLst>
          <pc:docMk/>
          <pc:sldMk cId="1161400275" sldId="257"/>
        </pc:sldMkLst>
        <pc:spChg chg="mod">
          <ac:chgData name="Berta Devenyi" userId="99c6308e8d81b7b6" providerId="LiveId" clId="{FA0CB607-D8BE-48CD-9258-DB1B832A96BD}" dt="2022-09-11T11:56:30.496" v="58" actId="115"/>
          <ac:spMkLst>
            <pc:docMk/>
            <pc:sldMk cId="1161400275" sldId="257"/>
            <ac:spMk id="2" creationId="{75A5A951-1B12-FC62-4875-59A74BDA964F}"/>
          </ac:spMkLst>
        </pc:spChg>
      </pc:sldChg>
      <pc:sldChg chg="modSp del mod">
        <pc:chgData name="Berta Devenyi" userId="99c6308e8d81b7b6" providerId="LiveId" clId="{FA0CB607-D8BE-48CD-9258-DB1B832A96BD}" dt="2022-09-11T21:53:07.569" v="1242" actId="47"/>
        <pc:sldMkLst>
          <pc:docMk/>
          <pc:sldMk cId="1016780739" sldId="258"/>
        </pc:sldMkLst>
        <pc:spChg chg="mod">
          <ac:chgData name="Berta Devenyi" userId="99c6308e8d81b7b6" providerId="LiveId" clId="{FA0CB607-D8BE-48CD-9258-DB1B832A96BD}" dt="2022-09-11T21:52:47.496" v="1231" actId="21"/>
          <ac:spMkLst>
            <pc:docMk/>
            <pc:sldMk cId="1016780739" sldId="258"/>
            <ac:spMk id="2" creationId="{5501A51E-C510-2D53-3FC6-FF29DCB3BA54}"/>
          </ac:spMkLst>
        </pc:spChg>
        <pc:spChg chg="mod">
          <ac:chgData name="Berta Devenyi" userId="99c6308e8d81b7b6" providerId="LiveId" clId="{FA0CB607-D8BE-48CD-9258-DB1B832A96BD}" dt="2022-09-11T21:52:55.848" v="1233" actId="21"/>
          <ac:spMkLst>
            <pc:docMk/>
            <pc:sldMk cId="1016780739" sldId="258"/>
            <ac:spMk id="3" creationId="{6FF5BB63-C258-3658-7877-F23D9E4E5F42}"/>
          </ac:spMkLst>
        </pc:spChg>
      </pc:sldChg>
      <pc:sldChg chg="addSp modSp mod">
        <pc:chgData name="Berta Devenyi" userId="99c6308e8d81b7b6" providerId="LiveId" clId="{FA0CB607-D8BE-48CD-9258-DB1B832A96BD}" dt="2022-09-12T08:49:01.292" v="2298" actId="6549"/>
        <pc:sldMkLst>
          <pc:docMk/>
          <pc:sldMk cId="407982498" sldId="260"/>
        </pc:sldMkLst>
        <pc:spChg chg="mod">
          <ac:chgData name="Berta Devenyi" userId="99c6308e8d81b7b6" providerId="LiveId" clId="{FA0CB607-D8BE-48CD-9258-DB1B832A96BD}" dt="2022-09-11T22:05:46.433" v="1558" actId="14100"/>
          <ac:spMkLst>
            <pc:docMk/>
            <pc:sldMk cId="407982498" sldId="260"/>
            <ac:spMk id="2" creationId="{815D31FF-706B-AEAA-7E84-B19D87E96458}"/>
          </ac:spMkLst>
        </pc:spChg>
        <pc:spChg chg="mod">
          <ac:chgData name="Berta Devenyi" userId="99c6308e8d81b7b6" providerId="LiveId" clId="{FA0CB607-D8BE-48CD-9258-DB1B832A96BD}" dt="2022-09-12T08:49:01.292" v="2298" actId="6549"/>
          <ac:spMkLst>
            <pc:docMk/>
            <pc:sldMk cId="407982498" sldId="260"/>
            <ac:spMk id="3" creationId="{B3AD4E39-D26F-5154-42A8-7DEB5A17B2D0}"/>
          </ac:spMkLst>
        </pc:spChg>
        <pc:spChg chg="add mod">
          <ac:chgData name="Berta Devenyi" userId="99c6308e8d81b7b6" providerId="LiveId" clId="{FA0CB607-D8BE-48CD-9258-DB1B832A96BD}" dt="2022-09-11T22:05:50.497" v="1559" actId="14100"/>
          <ac:spMkLst>
            <pc:docMk/>
            <pc:sldMk cId="407982498" sldId="260"/>
            <ac:spMk id="4" creationId="{CC9FF785-3B1B-1645-264A-7B3A7FCEDEC2}"/>
          </ac:spMkLst>
        </pc:spChg>
        <pc:spChg chg="add mod">
          <ac:chgData name="Berta Devenyi" userId="99c6308e8d81b7b6" providerId="LiveId" clId="{FA0CB607-D8BE-48CD-9258-DB1B832A96BD}" dt="2022-09-11T22:11:29.951" v="1687" actId="14100"/>
          <ac:spMkLst>
            <pc:docMk/>
            <pc:sldMk cId="407982498" sldId="260"/>
            <ac:spMk id="5" creationId="{17C29578-4F5D-7853-7BA4-8F63F30C05D8}"/>
          </ac:spMkLst>
        </pc:spChg>
        <pc:spChg chg="mod">
          <ac:chgData name="Berta Devenyi" userId="99c6308e8d81b7b6" providerId="LiveId" clId="{FA0CB607-D8BE-48CD-9258-DB1B832A96BD}" dt="2022-09-12T08:10:54.545" v="2183" actId="688"/>
          <ac:spMkLst>
            <pc:docMk/>
            <pc:sldMk cId="407982498" sldId="260"/>
            <ac:spMk id="6" creationId="{7BC66779-396D-8B70-0F5B-56CF35E039B4}"/>
          </ac:spMkLst>
        </pc:spChg>
      </pc:sldChg>
      <pc:sldChg chg="modSp mod">
        <pc:chgData name="Berta Devenyi" userId="99c6308e8d81b7b6" providerId="LiveId" clId="{FA0CB607-D8BE-48CD-9258-DB1B832A96BD}" dt="2022-09-11T21:48:03.804" v="1202" actId="115"/>
        <pc:sldMkLst>
          <pc:docMk/>
          <pc:sldMk cId="1114990967" sldId="262"/>
        </pc:sldMkLst>
        <pc:spChg chg="mod">
          <ac:chgData name="Berta Devenyi" userId="99c6308e8d81b7b6" providerId="LiveId" clId="{FA0CB607-D8BE-48CD-9258-DB1B832A96BD}" dt="2022-09-11T21:48:03.804" v="1202" actId="115"/>
          <ac:spMkLst>
            <pc:docMk/>
            <pc:sldMk cId="1114990967" sldId="262"/>
            <ac:spMk id="2" creationId="{75A5A951-1B12-FC62-4875-59A74BDA964F}"/>
          </ac:spMkLst>
        </pc:spChg>
      </pc:sldChg>
      <pc:sldChg chg="addSp modSp mod">
        <pc:chgData name="Berta Devenyi" userId="99c6308e8d81b7b6" providerId="LiveId" clId="{FA0CB607-D8BE-48CD-9258-DB1B832A96BD}" dt="2022-09-11T22:09:58.252" v="1679" actId="20577"/>
        <pc:sldMkLst>
          <pc:docMk/>
          <pc:sldMk cId="1446067743" sldId="263"/>
        </pc:sldMkLst>
        <pc:spChg chg="mod">
          <ac:chgData name="Berta Devenyi" userId="99c6308e8d81b7b6" providerId="LiveId" clId="{FA0CB607-D8BE-48CD-9258-DB1B832A96BD}" dt="2022-09-11T22:06:29.015" v="1560" actId="255"/>
          <ac:spMkLst>
            <pc:docMk/>
            <pc:sldMk cId="1446067743" sldId="263"/>
            <ac:spMk id="4" creationId="{33626372-42A7-F501-CD18-F3C48E2FD070}"/>
          </ac:spMkLst>
        </pc:spChg>
        <pc:spChg chg="mod">
          <ac:chgData name="Berta Devenyi" userId="99c6308e8d81b7b6" providerId="LiveId" clId="{FA0CB607-D8BE-48CD-9258-DB1B832A96BD}" dt="2022-09-11T22:09:58.252" v="1679" actId="20577"/>
          <ac:spMkLst>
            <pc:docMk/>
            <pc:sldMk cId="1446067743" sldId="263"/>
            <ac:spMk id="5" creationId="{2AB91FB6-8116-C465-F7A7-A77B58B7017C}"/>
          </ac:spMkLst>
        </pc:spChg>
        <pc:picChg chg="add mod">
          <ac:chgData name="Berta Devenyi" userId="99c6308e8d81b7b6" providerId="LiveId" clId="{FA0CB607-D8BE-48CD-9258-DB1B832A96BD}" dt="2022-09-11T21:56:13.645" v="1280" actId="14100"/>
          <ac:picMkLst>
            <pc:docMk/>
            <pc:sldMk cId="1446067743" sldId="263"/>
            <ac:picMk id="3" creationId="{F6B9E617-CE9F-9193-4D87-C2B43DF55C45}"/>
          </ac:picMkLst>
        </pc:picChg>
        <pc:picChg chg="mod">
          <ac:chgData name="Berta Devenyi" userId="99c6308e8d81b7b6" providerId="LiveId" clId="{FA0CB607-D8BE-48CD-9258-DB1B832A96BD}" dt="2022-09-11T21:56:07.037" v="1277" actId="1076"/>
          <ac:picMkLst>
            <pc:docMk/>
            <pc:sldMk cId="1446067743" sldId="263"/>
            <ac:picMk id="6" creationId="{FD651A7A-E8AC-A627-55D8-8A9687139159}"/>
          </ac:picMkLst>
        </pc:picChg>
      </pc:sldChg>
      <pc:sldChg chg="modSp del mod">
        <pc:chgData name="Berta Devenyi" userId="99c6308e8d81b7b6" providerId="LiveId" clId="{FA0CB607-D8BE-48CD-9258-DB1B832A96BD}" dt="2022-09-11T21:56:26.746" v="1281" actId="47"/>
        <pc:sldMkLst>
          <pc:docMk/>
          <pc:sldMk cId="2516570333" sldId="264"/>
        </pc:sldMkLst>
        <pc:spChg chg="mod">
          <ac:chgData name="Berta Devenyi" userId="99c6308e8d81b7b6" providerId="LiveId" clId="{FA0CB607-D8BE-48CD-9258-DB1B832A96BD}" dt="2022-09-11T21:45:24.636" v="1147" actId="255"/>
          <ac:spMkLst>
            <pc:docMk/>
            <pc:sldMk cId="2516570333" sldId="264"/>
            <ac:spMk id="3" creationId="{A2747452-7799-79D9-1C74-222841D88F7A}"/>
          </ac:spMkLst>
        </pc:spChg>
      </pc:sldChg>
      <pc:sldChg chg="del">
        <pc:chgData name="Berta Devenyi" userId="99c6308e8d81b7b6" providerId="LiveId" clId="{FA0CB607-D8BE-48CD-9258-DB1B832A96BD}" dt="2022-09-11T12:09:14.711" v="178" actId="2696"/>
        <pc:sldMkLst>
          <pc:docMk/>
          <pc:sldMk cId="1635608422" sldId="266"/>
        </pc:sldMkLst>
      </pc:sldChg>
      <pc:sldChg chg="modSp mod">
        <pc:chgData name="Berta Devenyi" userId="99c6308e8d81b7b6" providerId="LiveId" clId="{FA0CB607-D8BE-48CD-9258-DB1B832A96BD}" dt="2022-09-12T07:54:36.791" v="2131" actId="33524"/>
        <pc:sldMkLst>
          <pc:docMk/>
          <pc:sldMk cId="1745378491" sldId="267"/>
        </pc:sldMkLst>
        <pc:spChg chg="mod">
          <ac:chgData name="Berta Devenyi" userId="99c6308e8d81b7b6" providerId="LiveId" clId="{FA0CB607-D8BE-48CD-9258-DB1B832A96BD}" dt="2022-09-11T22:06:58.849" v="1564" actId="14100"/>
          <ac:spMkLst>
            <pc:docMk/>
            <pc:sldMk cId="1745378491" sldId="267"/>
            <ac:spMk id="2" creationId="{815D31FF-706B-AEAA-7E84-B19D87E96458}"/>
          </ac:spMkLst>
        </pc:spChg>
        <pc:spChg chg="mod">
          <ac:chgData name="Berta Devenyi" userId="99c6308e8d81b7b6" providerId="LiveId" clId="{FA0CB607-D8BE-48CD-9258-DB1B832A96BD}" dt="2022-09-12T07:54:36.791" v="2131" actId="33524"/>
          <ac:spMkLst>
            <pc:docMk/>
            <pc:sldMk cId="1745378491" sldId="267"/>
            <ac:spMk id="3" creationId="{B3AD4E39-D26F-5154-42A8-7DEB5A17B2D0}"/>
          </ac:spMkLst>
        </pc:spChg>
      </pc:sldChg>
      <pc:sldChg chg="modSp mod">
        <pc:chgData name="Berta Devenyi" userId="99c6308e8d81b7b6" providerId="LiveId" clId="{FA0CB607-D8BE-48CD-9258-DB1B832A96BD}" dt="2022-09-11T21:47:45.074" v="1200" actId="115"/>
        <pc:sldMkLst>
          <pc:docMk/>
          <pc:sldMk cId="1310571146" sldId="268"/>
        </pc:sldMkLst>
        <pc:spChg chg="mod">
          <ac:chgData name="Berta Devenyi" userId="99c6308e8d81b7b6" providerId="LiveId" clId="{FA0CB607-D8BE-48CD-9258-DB1B832A96BD}" dt="2022-09-11T21:47:45.074" v="1200" actId="115"/>
          <ac:spMkLst>
            <pc:docMk/>
            <pc:sldMk cId="1310571146" sldId="268"/>
            <ac:spMk id="5" creationId="{AF7185DB-5601-695A-D4AB-4293210CE9A9}"/>
          </ac:spMkLst>
        </pc:spChg>
      </pc:sldChg>
      <pc:sldChg chg="modSp mod">
        <pc:chgData name="Berta Devenyi" userId="99c6308e8d81b7b6" providerId="LiveId" clId="{FA0CB607-D8BE-48CD-9258-DB1B832A96BD}" dt="2022-09-12T08:13:32.720" v="2199" actId="122"/>
        <pc:sldMkLst>
          <pc:docMk/>
          <pc:sldMk cId="226462623" sldId="269"/>
        </pc:sldMkLst>
        <pc:spChg chg="mod">
          <ac:chgData name="Berta Devenyi" userId="99c6308e8d81b7b6" providerId="LiveId" clId="{FA0CB607-D8BE-48CD-9258-DB1B832A96BD}" dt="2022-09-11T21:48:16.403" v="1204" actId="115"/>
          <ac:spMkLst>
            <pc:docMk/>
            <pc:sldMk cId="226462623" sldId="269"/>
            <ac:spMk id="2" creationId="{75A5A951-1B12-FC62-4875-59A74BDA964F}"/>
          </ac:spMkLst>
        </pc:spChg>
        <pc:spChg chg="mod">
          <ac:chgData name="Berta Devenyi" userId="99c6308e8d81b7b6" providerId="LiveId" clId="{FA0CB607-D8BE-48CD-9258-DB1B832A96BD}" dt="2022-09-12T08:13:32.720" v="2199" actId="122"/>
          <ac:spMkLst>
            <pc:docMk/>
            <pc:sldMk cId="226462623" sldId="269"/>
            <ac:spMk id="7" creationId="{BBD6697D-2431-035B-A37E-0089CFBE1ECA}"/>
          </ac:spMkLst>
        </pc:spChg>
      </pc:sldChg>
      <pc:sldChg chg="new del">
        <pc:chgData name="Berta Devenyi" userId="99c6308e8d81b7b6" providerId="LiveId" clId="{FA0CB607-D8BE-48CD-9258-DB1B832A96BD}" dt="2022-09-11T21:42:37.201" v="1125" actId="2696"/>
        <pc:sldMkLst>
          <pc:docMk/>
          <pc:sldMk cId="3400898092" sldId="270"/>
        </pc:sldMkLst>
      </pc:sldChg>
      <pc:sldChg chg="addSp delSp modSp new mod">
        <pc:chgData name="Berta Devenyi" userId="99c6308e8d81b7b6" providerId="LiveId" clId="{FA0CB607-D8BE-48CD-9258-DB1B832A96BD}" dt="2022-09-12T08:49:36.230" v="2313" actId="6549"/>
        <pc:sldMkLst>
          <pc:docMk/>
          <pc:sldMk cId="1039215161" sldId="271"/>
        </pc:sldMkLst>
        <pc:spChg chg="mod">
          <ac:chgData name="Berta Devenyi" userId="99c6308e8d81b7b6" providerId="LiveId" clId="{FA0CB607-D8BE-48CD-9258-DB1B832A96BD}" dt="2022-09-12T08:49:36.230" v="2313" actId="6549"/>
          <ac:spMkLst>
            <pc:docMk/>
            <pc:sldMk cId="1039215161" sldId="271"/>
            <ac:spMk id="2" creationId="{DD35EA06-53B2-0542-E58E-9BF9E968E1AA}"/>
          </ac:spMkLst>
        </pc:spChg>
        <pc:spChg chg="del">
          <ac:chgData name="Berta Devenyi" userId="99c6308e8d81b7b6" providerId="LiveId" clId="{FA0CB607-D8BE-48CD-9258-DB1B832A96BD}" dt="2022-09-11T12:18:54.796" v="429" actId="22"/>
          <ac:spMkLst>
            <pc:docMk/>
            <pc:sldMk cId="1039215161" sldId="271"/>
            <ac:spMk id="3" creationId="{9C6D5C7B-B95E-2B9C-2D40-80D6E1CD12A2}"/>
          </ac:spMkLst>
        </pc:spChg>
        <pc:spChg chg="add del mod">
          <ac:chgData name="Berta Devenyi" userId="99c6308e8d81b7b6" providerId="LiveId" clId="{FA0CB607-D8BE-48CD-9258-DB1B832A96BD}" dt="2022-09-11T21:28:17.723" v="436" actId="22"/>
          <ac:spMkLst>
            <pc:docMk/>
            <pc:sldMk cId="1039215161" sldId="271"/>
            <ac:spMk id="7" creationId="{D2918CCA-BA96-AFD1-587E-ACC2A03283EA}"/>
          </ac:spMkLst>
        </pc:spChg>
        <pc:spChg chg="add mod">
          <ac:chgData name="Berta Devenyi" userId="99c6308e8d81b7b6" providerId="LiveId" clId="{FA0CB607-D8BE-48CD-9258-DB1B832A96BD}" dt="2022-09-11T22:01:19.531" v="1511" actId="1076"/>
          <ac:spMkLst>
            <pc:docMk/>
            <pc:sldMk cId="1039215161" sldId="271"/>
            <ac:spMk id="14" creationId="{06F7A0B6-E774-F8C2-7DC0-E2B8F1FDF2F5}"/>
          </ac:spMkLst>
        </pc:spChg>
        <pc:picChg chg="add del mod ord">
          <ac:chgData name="Berta Devenyi" userId="99c6308e8d81b7b6" providerId="LiveId" clId="{FA0CB607-D8BE-48CD-9258-DB1B832A96BD}" dt="2022-09-11T21:27:14.017" v="435" actId="478"/>
          <ac:picMkLst>
            <pc:docMk/>
            <pc:sldMk cId="1039215161" sldId="271"/>
            <ac:picMk id="5" creationId="{BA2A1547-B3C3-09A7-F95A-4FD8400BA185}"/>
          </ac:picMkLst>
        </pc:picChg>
        <pc:picChg chg="add mod ord">
          <ac:chgData name="Berta Devenyi" userId="99c6308e8d81b7b6" providerId="LiveId" clId="{FA0CB607-D8BE-48CD-9258-DB1B832A96BD}" dt="2022-09-11T21:33:21.478" v="538" actId="14100"/>
          <ac:picMkLst>
            <pc:docMk/>
            <pc:sldMk cId="1039215161" sldId="271"/>
            <ac:picMk id="9" creationId="{65419522-EAF6-60B6-C424-01AD8697E354}"/>
          </ac:picMkLst>
        </pc:picChg>
        <pc:picChg chg="add mod">
          <ac:chgData name="Berta Devenyi" userId="99c6308e8d81b7b6" providerId="LiveId" clId="{FA0CB607-D8BE-48CD-9258-DB1B832A96BD}" dt="2022-09-11T22:07:48.344" v="1565" actId="14100"/>
          <ac:picMkLst>
            <pc:docMk/>
            <pc:sldMk cId="1039215161" sldId="271"/>
            <ac:picMk id="11" creationId="{AB8A5F35-2A6C-6EEC-BB92-E8D6A11F86A1}"/>
          </ac:picMkLst>
        </pc:picChg>
        <pc:picChg chg="add mod">
          <ac:chgData name="Berta Devenyi" userId="99c6308e8d81b7b6" providerId="LiveId" clId="{FA0CB607-D8BE-48CD-9258-DB1B832A96BD}" dt="2022-09-11T21:31:17.607" v="458" actId="14100"/>
          <ac:picMkLst>
            <pc:docMk/>
            <pc:sldMk cId="1039215161" sldId="271"/>
            <ac:picMk id="13" creationId="{EAE9385B-CF6F-1BCF-EE42-9364097F047D}"/>
          </ac:picMkLst>
        </pc:picChg>
      </pc:sldChg>
      <pc:sldChg chg="modSp new mod">
        <pc:chgData name="Berta Devenyi" userId="99c6308e8d81b7b6" providerId="LiveId" clId="{FA0CB607-D8BE-48CD-9258-DB1B832A96BD}" dt="2022-09-12T07:53:26.185" v="1981" actId="20577"/>
        <pc:sldMkLst>
          <pc:docMk/>
          <pc:sldMk cId="1537455849" sldId="272"/>
        </pc:sldMkLst>
        <pc:spChg chg="mod">
          <ac:chgData name="Berta Devenyi" userId="99c6308e8d81b7b6" providerId="LiveId" clId="{FA0CB607-D8BE-48CD-9258-DB1B832A96BD}" dt="2022-09-12T07:53:26.185" v="1981" actId="20577"/>
          <ac:spMkLst>
            <pc:docMk/>
            <pc:sldMk cId="1537455849" sldId="272"/>
            <ac:spMk id="3" creationId="{E8F4DB6A-F9B8-929E-BDAB-8EDCDB7269E1}"/>
          </ac:spMkLst>
        </pc:spChg>
      </pc:sldChg>
      <pc:sldChg chg="modSp new mod">
        <pc:chgData name="Berta Devenyi" userId="99c6308e8d81b7b6" providerId="LiveId" clId="{FA0CB607-D8BE-48CD-9258-DB1B832A96BD}" dt="2022-09-12T07:52:47.633" v="1952" actId="122"/>
        <pc:sldMkLst>
          <pc:docMk/>
          <pc:sldMk cId="1527575484" sldId="273"/>
        </pc:sldMkLst>
        <pc:spChg chg="mod">
          <ac:chgData name="Berta Devenyi" userId="99c6308e8d81b7b6" providerId="LiveId" clId="{FA0CB607-D8BE-48CD-9258-DB1B832A96BD}" dt="2022-09-12T07:52:47.633" v="1952" actId="122"/>
          <ac:spMkLst>
            <pc:docMk/>
            <pc:sldMk cId="1527575484" sldId="273"/>
            <ac:spMk id="3" creationId="{5FADB01B-FC51-77A6-AA1B-31D31472629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0558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649441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97146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03291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464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9/12/2022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774921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9/12/2022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21790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9/12/2022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77129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3636942-C211-4B28-8DBD-C953E00AF71B}" type="datetime1">
              <a:rPr lang="en-US" smtClean="0"/>
              <a:t>9/12/2022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31960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E8D12A6-918A-48BD-8CB9-CA713993B0EA}" type="datetime1">
              <a:rPr lang="en-US" smtClean="0"/>
              <a:t>9/12/2022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489294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9/12/2022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529666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6FA2B21-3FCD-4721-B95C-427943F61125}" type="datetime1">
              <a:rPr lang="en-US" smtClean="0"/>
              <a:t>9/12/2022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4B7E4EF-A1BD-40F4-AB7B-04F084DD991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5239054"/>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90AA6468-80AC-4DDF-9CFB-C7A9507E2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DCFAE3C-E50D-2441-5373-F8722CBE50FE}"/>
              </a:ext>
            </a:extLst>
          </p:cNvPr>
          <p:cNvSpPr>
            <a:spLocks noGrp="1"/>
          </p:cNvSpPr>
          <p:nvPr>
            <p:ph type="ctrTitle"/>
          </p:nvPr>
        </p:nvSpPr>
        <p:spPr>
          <a:xfrm>
            <a:off x="457200" y="640080"/>
            <a:ext cx="3659246" cy="2926080"/>
          </a:xfrm>
        </p:spPr>
        <p:txBody>
          <a:bodyPr>
            <a:normAutofit fontScale="90000"/>
          </a:bodyPr>
          <a:lstStyle/>
          <a:p>
            <a:pPr algn="ctr"/>
            <a:r>
              <a:rPr lang="en-US" sz="4400" b="1" dirty="0">
                <a:solidFill>
                  <a:srgbClr val="FFFFFF"/>
                </a:solidFill>
              </a:rPr>
              <a:t>State of Victoria’s Crime </a:t>
            </a:r>
            <a:br>
              <a:rPr lang="en-US" sz="4400" b="1" dirty="0">
                <a:solidFill>
                  <a:srgbClr val="FFFFFF"/>
                </a:solidFill>
              </a:rPr>
            </a:br>
            <a:r>
              <a:rPr lang="en-US" sz="4400" b="1" dirty="0">
                <a:solidFill>
                  <a:srgbClr val="FFFFFF"/>
                </a:solidFill>
              </a:rPr>
              <a:t>Data </a:t>
            </a:r>
            <a:r>
              <a:rPr lang="en-US" sz="4400" b="1" dirty="0" err="1">
                <a:solidFill>
                  <a:srgbClr val="FFFFFF"/>
                </a:solidFill>
              </a:rPr>
              <a:t>Visualisation</a:t>
            </a:r>
            <a:r>
              <a:rPr lang="en-US" sz="4400" b="1" dirty="0">
                <a:solidFill>
                  <a:srgbClr val="FFFFFF"/>
                </a:solidFill>
              </a:rPr>
              <a:t> pre-COVID and during COVID</a:t>
            </a:r>
          </a:p>
        </p:txBody>
      </p:sp>
      <p:sp>
        <p:nvSpPr>
          <p:cNvPr id="3" name="Subtitle 2">
            <a:extLst>
              <a:ext uri="{FF2B5EF4-FFF2-40B4-BE49-F238E27FC236}">
                <a16:creationId xmlns:a16="http://schemas.microsoft.com/office/drawing/2014/main" id="{3709F48C-98AB-CA0E-DAC1-027D6D18BEEE}"/>
              </a:ext>
            </a:extLst>
          </p:cNvPr>
          <p:cNvSpPr>
            <a:spLocks noGrp="1"/>
          </p:cNvSpPr>
          <p:nvPr>
            <p:ph type="subTitle" idx="1"/>
          </p:nvPr>
        </p:nvSpPr>
        <p:spPr>
          <a:xfrm>
            <a:off x="457200" y="3578087"/>
            <a:ext cx="3659246" cy="1554480"/>
          </a:xfrm>
        </p:spPr>
        <p:txBody>
          <a:bodyPr>
            <a:normAutofit/>
          </a:bodyPr>
          <a:lstStyle/>
          <a:p>
            <a:pPr>
              <a:spcAft>
                <a:spcPts val="600"/>
              </a:spcAft>
            </a:pPr>
            <a:endParaRPr lang="en-US" sz="1500" b="1" dirty="0">
              <a:solidFill>
                <a:srgbClr val="FFFFFF"/>
              </a:solidFill>
              <a:latin typeface="AngsanaUPC" panose="020B0502040204020203" pitchFamily="18" charset="-34"/>
              <a:cs typeface="AngsanaUPC" panose="020B0502040204020203" pitchFamily="18" charset="-34"/>
            </a:endParaRPr>
          </a:p>
          <a:p>
            <a:pPr>
              <a:spcAft>
                <a:spcPts val="600"/>
              </a:spcAft>
            </a:pPr>
            <a:endParaRPr lang="en-US" b="1" dirty="0">
              <a:solidFill>
                <a:srgbClr val="FFFFFF"/>
              </a:solidFill>
              <a:latin typeface="AngsanaUPC" panose="020B0502040204020203" pitchFamily="18" charset="-34"/>
              <a:cs typeface="AngsanaUPC" panose="020B0502040204020203" pitchFamily="18" charset="-34"/>
            </a:endParaRPr>
          </a:p>
          <a:p>
            <a:pPr>
              <a:spcAft>
                <a:spcPts val="600"/>
              </a:spcAft>
            </a:pPr>
            <a:r>
              <a:rPr lang="en-US" sz="1500" b="1" dirty="0">
                <a:solidFill>
                  <a:srgbClr val="FFFFFF"/>
                </a:solidFill>
                <a:latin typeface="AngsanaUPC" panose="020B0502040204020203" pitchFamily="18" charset="-34"/>
                <a:cs typeface="AngsanaUPC" panose="020B0502040204020203" pitchFamily="18" charset="-34"/>
              </a:rPr>
              <a:t>Berta </a:t>
            </a:r>
            <a:r>
              <a:rPr lang="en-US" sz="1500" b="1" dirty="0" err="1">
                <a:solidFill>
                  <a:srgbClr val="FFFFFF"/>
                </a:solidFill>
                <a:latin typeface="AngsanaUPC" panose="020B0502040204020203" pitchFamily="18" charset="-34"/>
                <a:cs typeface="AngsanaUPC" panose="020B0502040204020203" pitchFamily="18" charset="-34"/>
              </a:rPr>
              <a:t>Devenyi</a:t>
            </a:r>
            <a:r>
              <a:rPr lang="en-US" sz="1500" b="1" dirty="0">
                <a:solidFill>
                  <a:srgbClr val="FFFFFF"/>
                </a:solidFill>
                <a:latin typeface="AngsanaUPC" panose="020B0502040204020203" pitchFamily="18" charset="-34"/>
                <a:cs typeface="AngsanaUPC" panose="020B0502040204020203" pitchFamily="18" charset="-34"/>
              </a:rPr>
              <a:t>	    Phuong Tieu</a:t>
            </a:r>
          </a:p>
        </p:txBody>
      </p:sp>
      <p:pic>
        <p:nvPicPr>
          <p:cNvPr id="4" name="Picture 3">
            <a:extLst>
              <a:ext uri="{FF2B5EF4-FFF2-40B4-BE49-F238E27FC236}">
                <a16:creationId xmlns:a16="http://schemas.microsoft.com/office/drawing/2014/main" id="{8ED1FAE4-9FB6-9197-6316-17B7BBBC9012}"/>
              </a:ext>
            </a:extLst>
          </p:cNvPr>
          <p:cNvPicPr>
            <a:picLocks noChangeAspect="1"/>
          </p:cNvPicPr>
          <p:nvPr/>
        </p:nvPicPr>
        <p:blipFill rotWithShape="1">
          <a:blip r:embed="rId2"/>
          <a:srcRect l="13246" r="13245" b="-1"/>
          <a:stretch/>
        </p:blipFill>
        <p:spPr>
          <a:xfrm>
            <a:off x="4639733" y="10"/>
            <a:ext cx="7552266" cy="6857990"/>
          </a:xfrm>
          <a:prstGeom prst="rect">
            <a:avLst/>
          </a:prstGeom>
        </p:spPr>
      </p:pic>
      <p:sp>
        <p:nvSpPr>
          <p:cNvPr id="27" name="Rectangle 26">
            <a:extLst>
              <a:ext uri="{FF2B5EF4-FFF2-40B4-BE49-F238E27FC236}">
                <a16:creationId xmlns:a16="http://schemas.microsoft.com/office/drawing/2014/main" id="{4AB900CC-5074-4746-A1A4-AF640455B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5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31519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D4B3D-2B7F-63DA-47FE-A964CD8690AA}"/>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5FADB01B-FC51-77A6-AA1B-31D314726295}"/>
              </a:ext>
            </a:extLst>
          </p:cNvPr>
          <p:cNvSpPr>
            <a:spLocks noGrp="1"/>
          </p:cNvSpPr>
          <p:nvPr>
            <p:ph idx="1"/>
          </p:nvPr>
        </p:nvSpPr>
        <p:spPr/>
        <p:txBody>
          <a:bodyPr>
            <a:normAutofit/>
          </a:bodyPr>
          <a:lstStyle/>
          <a:p>
            <a:pPr algn="ctr"/>
            <a:r>
              <a:rPr lang="en-US" sz="9600" dirty="0"/>
              <a:t>Thank you for your attention</a:t>
            </a:r>
            <a:endParaRPr lang="en-AU" sz="9600" dirty="0"/>
          </a:p>
        </p:txBody>
      </p:sp>
    </p:spTree>
    <p:extLst>
      <p:ext uri="{BB962C8B-B14F-4D97-AF65-F5344CB8AC3E}">
        <p14:creationId xmlns:p14="http://schemas.microsoft.com/office/powerpoint/2010/main" val="1527575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D31FF-706B-AEAA-7E84-B19D87E96458}"/>
              </a:ext>
            </a:extLst>
          </p:cNvPr>
          <p:cNvSpPr>
            <a:spLocks noGrp="1"/>
          </p:cNvSpPr>
          <p:nvPr>
            <p:ph type="title"/>
          </p:nvPr>
        </p:nvSpPr>
        <p:spPr>
          <a:xfrm>
            <a:off x="1097280" y="673768"/>
            <a:ext cx="3877392" cy="970548"/>
          </a:xfrm>
        </p:spPr>
        <p:txBody>
          <a:bodyPr>
            <a:normAutofit/>
          </a:bodyPr>
          <a:lstStyle/>
          <a:p>
            <a:r>
              <a:rPr lang="en-US" sz="3200" b="1" dirty="0">
                <a:solidFill>
                  <a:schemeClr val="accent2"/>
                </a:solidFill>
              </a:rPr>
              <a:t>Objectives of </a:t>
            </a:r>
            <a:br>
              <a:rPr lang="en-US" sz="3200" b="1" dirty="0">
                <a:solidFill>
                  <a:schemeClr val="accent2"/>
                </a:solidFill>
              </a:rPr>
            </a:br>
            <a:r>
              <a:rPr lang="en-US" sz="3200" b="1" dirty="0">
                <a:solidFill>
                  <a:schemeClr val="accent2"/>
                </a:solidFill>
              </a:rPr>
              <a:t>the Study</a:t>
            </a:r>
          </a:p>
        </p:txBody>
      </p:sp>
      <p:sp>
        <p:nvSpPr>
          <p:cNvPr id="3" name="Content Placeholder 2">
            <a:extLst>
              <a:ext uri="{FF2B5EF4-FFF2-40B4-BE49-F238E27FC236}">
                <a16:creationId xmlns:a16="http://schemas.microsoft.com/office/drawing/2014/main" id="{B3AD4E39-D26F-5154-42A8-7DEB5A17B2D0}"/>
              </a:ext>
            </a:extLst>
          </p:cNvPr>
          <p:cNvSpPr>
            <a:spLocks noGrp="1"/>
          </p:cNvSpPr>
          <p:nvPr>
            <p:ph idx="1"/>
          </p:nvPr>
        </p:nvSpPr>
        <p:spPr>
          <a:xfrm>
            <a:off x="1097281" y="1886323"/>
            <a:ext cx="3747436" cy="3982770"/>
          </a:xfrm>
        </p:spPr>
        <p:txBody>
          <a:bodyPr>
            <a:normAutofit fontScale="92500" lnSpcReduction="20000"/>
          </a:bodyPr>
          <a:lstStyle/>
          <a:p>
            <a:pPr marL="457200" indent="-457200">
              <a:buClr>
                <a:schemeClr val="accent2"/>
              </a:buClr>
              <a:buFont typeface="+mj-lt"/>
              <a:buAutoNum type="arabicPeriod"/>
            </a:pPr>
            <a:r>
              <a:rPr lang="en-US" dirty="0"/>
              <a:t>Compare the last 4 years of crime offences in Victoria, 2019-2022, pre-COVID and during COVID.</a:t>
            </a:r>
          </a:p>
          <a:p>
            <a:pPr marL="457200" indent="-457200">
              <a:buClr>
                <a:schemeClr val="accent2"/>
              </a:buClr>
              <a:buFont typeface="+mj-lt"/>
              <a:buAutoNum type="arabicPeriod"/>
            </a:pPr>
            <a:r>
              <a:rPr lang="en-US" dirty="0"/>
              <a:t>Explore crime and safety status in different Local Government Areas (LGAs).</a:t>
            </a:r>
          </a:p>
          <a:p>
            <a:pPr marL="457200" indent="-457200">
              <a:buClr>
                <a:schemeClr val="accent2"/>
              </a:buClr>
              <a:buFont typeface="+mj-lt"/>
              <a:buAutoNum type="arabicPeriod"/>
            </a:pPr>
            <a:r>
              <a:rPr lang="en-US" dirty="0"/>
              <a:t>Compare the 10 most dangerous LGAs based on the number of committed crimes against people 2019, 2020 &amp; 2021.</a:t>
            </a:r>
          </a:p>
          <a:p>
            <a:pPr marL="457200" indent="-457200">
              <a:buClr>
                <a:schemeClr val="accent2"/>
              </a:buClr>
              <a:buFont typeface="+mj-lt"/>
              <a:buAutoNum type="arabicPeriod"/>
            </a:pPr>
            <a:r>
              <a:rPr lang="en-US" dirty="0"/>
              <a:t>Filtering offence data by Year and LGA and visualizing this data. </a:t>
            </a:r>
          </a:p>
          <a:p>
            <a:pPr marL="457200" indent="-457200">
              <a:buClr>
                <a:schemeClr val="accent2"/>
              </a:buClr>
              <a:buFont typeface="+mj-lt"/>
              <a:buAutoNum type="arabicPeriod"/>
            </a:pPr>
            <a:r>
              <a:rPr lang="en-US" dirty="0"/>
              <a:t>Source: </a:t>
            </a:r>
            <a:r>
              <a:rPr lang="en-US" sz="1700" b="1" dirty="0"/>
              <a:t>https://www.crimestatistics.vic.gov.au</a:t>
            </a:r>
          </a:p>
          <a:p>
            <a:pPr marL="457200" indent="-457200">
              <a:buFont typeface="+mj-lt"/>
              <a:buAutoNum type="arabicPeriod"/>
            </a:pPr>
            <a:endParaRPr lang="en-US" dirty="0"/>
          </a:p>
          <a:p>
            <a:pPr marL="0" indent="0">
              <a:buNone/>
            </a:pPr>
            <a:endParaRPr lang="en-US" dirty="0"/>
          </a:p>
          <a:p>
            <a:endParaRPr lang="en-US" dirty="0"/>
          </a:p>
          <a:p>
            <a:endParaRPr lang="en-US" dirty="0"/>
          </a:p>
          <a:p>
            <a:endParaRPr lang="en-US" dirty="0"/>
          </a:p>
          <a:p>
            <a:endParaRPr lang="en-US" dirty="0"/>
          </a:p>
        </p:txBody>
      </p:sp>
      <p:sp>
        <p:nvSpPr>
          <p:cNvPr id="4" name="Title 1">
            <a:extLst>
              <a:ext uri="{FF2B5EF4-FFF2-40B4-BE49-F238E27FC236}">
                <a16:creationId xmlns:a16="http://schemas.microsoft.com/office/drawing/2014/main" id="{CC9FF785-3B1B-1645-264A-7B3A7FCEDEC2}"/>
              </a:ext>
            </a:extLst>
          </p:cNvPr>
          <p:cNvSpPr txBox="1">
            <a:spLocks/>
          </p:cNvSpPr>
          <p:nvPr/>
        </p:nvSpPr>
        <p:spPr>
          <a:xfrm>
            <a:off x="5662864" y="286602"/>
            <a:ext cx="4235115" cy="97054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kumimoji="0" lang="en-US" sz="3200" b="1" i="0" u="none" strike="noStrike" kern="1200" cap="none" spc="-50" normalizeH="0" baseline="0" noProof="0" dirty="0">
                <a:ln>
                  <a:noFill/>
                </a:ln>
                <a:solidFill>
                  <a:srgbClr val="BD582C"/>
                </a:solidFill>
                <a:effectLst/>
                <a:uLnTx/>
                <a:uFillTx/>
                <a:latin typeface="Calibri Light" panose="020F0302020204030204"/>
                <a:ea typeface="+mj-ea"/>
                <a:cs typeface="+mj-cs"/>
              </a:rPr>
              <a:t>Data Exploration</a:t>
            </a:r>
            <a:endParaRPr lang="en-US" sz="3200" b="1" dirty="0">
              <a:solidFill>
                <a:schemeClr val="accent2"/>
              </a:solidFill>
            </a:endParaRPr>
          </a:p>
        </p:txBody>
      </p:sp>
      <p:sp>
        <p:nvSpPr>
          <p:cNvPr id="6" name="TextBox 5">
            <a:extLst>
              <a:ext uri="{FF2B5EF4-FFF2-40B4-BE49-F238E27FC236}">
                <a16:creationId xmlns:a16="http://schemas.microsoft.com/office/drawing/2014/main" id="{7BC66779-396D-8B70-0F5B-56CF35E039B4}"/>
              </a:ext>
            </a:extLst>
          </p:cNvPr>
          <p:cNvSpPr txBox="1"/>
          <p:nvPr/>
        </p:nvSpPr>
        <p:spPr>
          <a:xfrm>
            <a:off x="5596047" y="1886323"/>
            <a:ext cx="5423171" cy="4847224"/>
          </a:xfrm>
          <a:prstGeom prst="rect">
            <a:avLst/>
          </a:prstGeom>
          <a:noFill/>
        </p:spPr>
        <p:txBody>
          <a:bodyPr wrap="square">
            <a:spAutoFit/>
          </a:bodyPr>
          <a:lstStyle/>
          <a:p>
            <a:pPr marL="457200" indent="-457200" defTabSz="914400">
              <a:lnSpc>
                <a:spcPct val="80000"/>
              </a:lnSpc>
              <a:spcBef>
                <a:spcPts val="1200"/>
              </a:spcBef>
              <a:spcAft>
                <a:spcPts val="200"/>
              </a:spcAft>
              <a:buClr>
                <a:schemeClr val="accent2"/>
              </a:buClr>
              <a:buSzPct val="100000"/>
              <a:buFont typeface="+mj-lt"/>
              <a:buAutoNum type="arabicPeriod"/>
            </a:pPr>
            <a:r>
              <a:rPr lang="en-US" sz="1900" dirty="0">
                <a:solidFill>
                  <a:schemeClr val="tx1">
                    <a:lumMod val="75000"/>
                    <a:lumOff val="25000"/>
                  </a:schemeClr>
                </a:solidFill>
              </a:rPr>
              <a:t>In Victoria in high level, we have 4 Police Regions, plus Justice Institutions and Immigration Facilities and Unincorporated Vic.</a:t>
            </a:r>
          </a:p>
          <a:p>
            <a:pPr marL="457200" indent="-457200" defTabSz="914400">
              <a:lnSpc>
                <a:spcPct val="80000"/>
              </a:lnSpc>
              <a:spcBef>
                <a:spcPts val="1200"/>
              </a:spcBef>
              <a:spcAft>
                <a:spcPts val="200"/>
              </a:spcAft>
              <a:buClr>
                <a:schemeClr val="accent2"/>
              </a:buClr>
              <a:buSzPct val="100000"/>
              <a:buFont typeface="+mj-lt"/>
              <a:buAutoNum type="arabicPeriod"/>
            </a:pPr>
            <a:r>
              <a:rPr lang="en-US" sz="1900" dirty="0">
                <a:solidFill>
                  <a:schemeClr val="tx1">
                    <a:lumMod val="75000"/>
                    <a:lumOff val="25000"/>
                  </a:schemeClr>
                </a:solidFill>
              </a:rPr>
              <a:t>Each Police Region has multiple Police Service Area (PSA, total of 54) which provide law and order services to Local Government Area (LGA, total of 79) .</a:t>
            </a:r>
          </a:p>
          <a:p>
            <a:pPr marL="457200" indent="-457200" defTabSz="914400">
              <a:lnSpc>
                <a:spcPct val="80000"/>
              </a:lnSpc>
              <a:spcBef>
                <a:spcPts val="1200"/>
              </a:spcBef>
              <a:spcAft>
                <a:spcPts val="200"/>
              </a:spcAft>
              <a:buClr>
                <a:schemeClr val="accent2"/>
              </a:buClr>
              <a:buSzPct val="100000"/>
              <a:buFont typeface="+mj-lt"/>
              <a:buAutoNum type="arabicPeriod"/>
            </a:pPr>
            <a:r>
              <a:rPr lang="en-US" sz="1900" dirty="0">
                <a:solidFill>
                  <a:schemeClr val="tx1">
                    <a:lumMod val="75000"/>
                    <a:lumOff val="25000"/>
                  </a:schemeClr>
                </a:solidFill>
              </a:rPr>
              <a:t>Each offence can break down to division, sub-division and sub-group.</a:t>
            </a:r>
          </a:p>
          <a:p>
            <a:pPr marL="457200" indent="-457200" defTabSz="914400">
              <a:lnSpc>
                <a:spcPct val="80000"/>
              </a:lnSpc>
              <a:spcBef>
                <a:spcPts val="1200"/>
              </a:spcBef>
              <a:spcAft>
                <a:spcPts val="200"/>
              </a:spcAft>
              <a:buClr>
                <a:schemeClr val="accent2"/>
              </a:buClr>
              <a:buSzPct val="100000"/>
              <a:buFont typeface="+mj-lt"/>
              <a:buAutoNum type="arabicPeriod"/>
            </a:pPr>
            <a:r>
              <a:rPr lang="en-US" sz="1900" dirty="0">
                <a:solidFill>
                  <a:schemeClr val="tx1">
                    <a:lumMod val="75000"/>
                    <a:lumOff val="25000"/>
                  </a:schemeClr>
                </a:solidFill>
              </a:rPr>
              <a:t>Each year the Victoria Crime Statistic data were released in March.</a:t>
            </a:r>
            <a:br>
              <a:rPr lang="en-US" sz="1900" dirty="0">
                <a:solidFill>
                  <a:schemeClr val="tx1">
                    <a:lumMod val="75000"/>
                    <a:lumOff val="25000"/>
                  </a:schemeClr>
                </a:solidFill>
              </a:rPr>
            </a:br>
            <a:br>
              <a:rPr lang="en-US" sz="1900" dirty="0">
                <a:solidFill>
                  <a:schemeClr val="tx1">
                    <a:lumMod val="75000"/>
                    <a:lumOff val="25000"/>
                  </a:schemeClr>
                </a:solidFill>
              </a:rPr>
            </a:br>
            <a:br>
              <a:rPr lang="en-US" sz="1900" dirty="0">
                <a:solidFill>
                  <a:schemeClr val="tx1">
                    <a:lumMod val="75000"/>
                    <a:lumOff val="25000"/>
                  </a:schemeClr>
                </a:solidFill>
              </a:rPr>
            </a:br>
            <a:br>
              <a:rPr lang="en-US" sz="1900" dirty="0">
                <a:solidFill>
                  <a:schemeClr val="tx1">
                    <a:lumMod val="75000"/>
                    <a:lumOff val="25000"/>
                  </a:schemeClr>
                </a:solidFill>
              </a:rPr>
            </a:br>
            <a:br>
              <a:rPr lang="en-US" sz="1900" dirty="0">
                <a:solidFill>
                  <a:schemeClr val="tx1">
                    <a:lumMod val="75000"/>
                    <a:lumOff val="25000"/>
                  </a:schemeClr>
                </a:solidFill>
              </a:rPr>
            </a:br>
            <a:br>
              <a:rPr lang="en-US" sz="1900" dirty="0">
                <a:solidFill>
                  <a:schemeClr val="tx1">
                    <a:lumMod val="75000"/>
                    <a:lumOff val="25000"/>
                  </a:schemeClr>
                </a:solidFill>
              </a:rPr>
            </a:br>
            <a:br>
              <a:rPr lang="en-US" sz="1900" dirty="0">
                <a:solidFill>
                  <a:schemeClr val="tx1">
                    <a:lumMod val="75000"/>
                    <a:lumOff val="25000"/>
                  </a:schemeClr>
                </a:solidFill>
              </a:rPr>
            </a:br>
            <a:endParaRPr lang="en-US" sz="1900" dirty="0">
              <a:solidFill>
                <a:schemeClr val="tx1">
                  <a:lumMod val="75000"/>
                  <a:lumOff val="25000"/>
                </a:schemeClr>
              </a:solidFill>
            </a:endParaRPr>
          </a:p>
        </p:txBody>
      </p:sp>
    </p:spTree>
    <p:extLst>
      <p:ext uri="{BB962C8B-B14F-4D97-AF65-F5344CB8AC3E}">
        <p14:creationId xmlns:p14="http://schemas.microsoft.com/office/powerpoint/2010/main" val="407982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ECF0FC6-D57B-48B6-9036-F4FFD91A4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pic>
        <p:nvPicPr>
          <p:cNvPr id="14" name="Content Placeholder 13">
            <a:extLst>
              <a:ext uri="{FF2B5EF4-FFF2-40B4-BE49-F238E27FC236}">
                <a16:creationId xmlns:a16="http://schemas.microsoft.com/office/drawing/2014/main" id="{E5C02023-1590-2A54-A625-AAB3B932B077}"/>
              </a:ext>
            </a:extLst>
          </p:cNvPr>
          <p:cNvPicPr>
            <a:picLocks noGrp="1" noChangeAspect="1"/>
          </p:cNvPicPr>
          <p:nvPr>
            <p:ph idx="1"/>
          </p:nvPr>
        </p:nvPicPr>
        <p:blipFill>
          <a:blip r:embed="rId2"/>
          <a:stretch>
            <a:fillRect/>
          </a:stretch>
        </p:blipFill>
        <p:spPr>
          <a:xfrm>
            <a:off x="449179" y="1818527"/>
            <a:ext cx="7523820" cy="4321792"/>
          </a:xfrm>
        </p:spPr>
      </p:pic>
      <p:sp>
        <p:nvSpPr>
          <p:cNvPr id="10" name="Rectangle 9">
            <a:extLst>
              <a:ext uri="{FF2B5EF4-FFF2-40B4-BE49-F238E27FC236}">
                <a16:creationId xmlns:a16="http://schemas.microsoft.com/office/drawing/2014/main" id="{717A211C-5863-4303-AC3D-AEBFDF6D6A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4150"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087519CD-2FFF-42E3-BB0C-FEAA828B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823"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AF7185DB-5601-695A-D4AB-4293210CE9A9}"/>
              </a:ext>
            </a:extLst>
          </p:cNvPr>
          <p:cNvSpPr txBox="1"/>
          <p:nvPr/>
        </p:nvSpPr>
        <p:spPr>
          <a:xfrm>
            <a:off x="8356655" y="481264"/>
            <a:ext cx="3731071" cy="7755969"/>
          </a:xfrm>
          <a:prstGeom prst="rect">
            <a:avLst/>
          </a:prstGeom>
          <a:noFill/>
        </p:spPr>
        <p:txBody>
          <a:bodyPr wrap="square">
            <a:spAutoFit/>
          </a:bodyPr>
          <a:lstStyle/>
          <a:p>
            <a:r>
              <a:rPr kumimoji="0" lang="en-US" sz="2400" b="1" i="0" strike="noStrike" kern="1200" cap="none" spc="-50" normalizeH="0" baseline="0" noProof="0" dirty="0">
                <a:ln>
                  <a:noFill/>
                </a:ln>
                <a:solidFill>
                  <a:srgbClr val="FFFFFF"/>
                </a:solidFill>
                <a:effectLst/>
                <a:uLnTx/>
                <a:uFillTx/>
                <a:latin typeface="+mj-lt"/>
                <a:ea typeface="+mj-ea"/>
                <a:cs typeface="+mj-cs"/>
              </a:rPr>
              <a:t>Data  Analysis</a:t>
            </a:r>
            <a:br>
              <a:rPr kumimoji="0" lang="en-US" sz="2000" i="0" u="none" strike="noStrike" kern="1200" cap="none" spc="-50" normalizeH="0" baseline="0" noProof="0" dirty="0">
                <a:ln>
                  <a:noFill/>
                </a:ln>
                <a:solidFill>
                  <a:srgbClr val="FFFFFF"/>
                </a:solidFill>
                <a:effectLst/>
                <a:uLnTx/>
                <a:uFillTx/>
                <a:latin typeface="+mj-lt"/>
                <a:ea typeface="+mj-ea"/>
                <a:cs typeface="+mj-cs"/>
              </a:rPr>
            </a:br>
            <a:br>
              <a:rPr kumimoji="0" lang="en-US" sz="2000" i="0" u="none" strike="noStrike" kern="1200" cap="none" spc="-50" normalizeH="0" baseline="0" noProof="0" dirty="0">
                <a:ln>
                  <a:noFill/>
                </a:ln>
                <a:solidFill>
                  <a:srgbClr val="FFFFFF"/>
                </a:solidFill>
                <a:effectLst/>
                <a:uLnTx/>
                <a:uFillTx/>
                <a:latin typeface="+mj-lt"/>
                <a:ea typeface="+mj-ea"/>
                <a:cs typeface="+mj-cs"/>
              </a:rPr>
            </a:br>
            <a:r>
              <a:rPr kumimoji="0" lang="en-US" sz="2000" i="0" u="none" strike="noStrike" kern="1200" cap="none" spc="-50" normalizeH="0" baseline="0" noProof="0" dirty="0">
                <a:ln>
                  <a:noFill/>
                </a:ln>
                <a:solidFill>
                  <a:srgbClr val="FFFFFF"/>
                </a:solidFill>
                <a:effectLst/>
                <a:uLnTx/>
                <a:uFillTx/>
                <a:latin typeface="+mj-lt"/>
                <a:ea typeface="+mj-ea"/>
                <a:cs typeface="+mj-cs"/>
              </a:rPr>
              <a:t>This line chart shows 4 years of Victoria’s offence data.  2020 had the highest offence counts, follow to it was 2021 and 2019.  The number of offences are lowest in 2022</a:t>
            </a:r>
            <a:r>
              <a:rPr lang="en-US" sz="2000" spc="-50" dirty="0">
                <a:solidFill>
                  <a:srgbClr val="FFFFFF"/>
                </a:solidFill>
                <a:latin typeface="+mj-lt"/>
                <a:ea typeface="+mj-ea"/>
                <a:cs typeface="+mj-cs"/>
              </a:rPr>
              <a:t>.</a:t>
            </a:r>
          </a:p>
          <a:p>
            <a:br>
              <a:rPr kumimoji="0" lang="en-US" sz="2000" i="0" u="none" strike="noStrike" kern="1200" cap="none" spc="-50" normalizeH="0" baseline="0" noProof="0" dirty="0">
                <a:ln>
                  <a:noFill/>
                </a:ln>
                <a:solidFill>
                  <a:srgbClr val="FFFFFF"/>
                </a:solidFill>
                <a:effectLst/>
                <a:uLnTx/>
                <a:uFillTx/>
                <a:latin typeface="+mj-lt"/>
                <a:ea typeface="+mj-ea"/>
                <a:cs typeface="+mj-cs"/>
              </a:rPr>
            </a:br>
            <a:r>
              <a:rPr kumimoji="0" lang="en-US" sz="2000" b="1" i="0" u="none" strike="noStrike" kern="1200" cap="none" spc="-50" normalizeH="0" baseline="0" noProof="0" dirty="0">
                <a:ln>
                  <a:noFill/>
                </a:ln>
                <a:solidFill>
                  <a:srgbClr val="FFFFFF"/>
                </a:solidFill>
                <a:effectLst/>
                <a:uLnTx/>
                <a:uFillTx/>
                <a:latin typeface="+mj-lt"/>
                <a:ea typeface="+mj-ea"/>
                <a:cs typeface="+mj-cs"/>
              </a:rPr>
              <a:t>Technical  background</a:t>
            </a:r>
            <a:br>
              <a:rPr kumimoji="0" lang="en-US" sz="2000" b="1" i="0" u="none" strike="noStrike" kern="1200" cap="none" spc="-50" normalizeH="0" baseline="0" noProof="0" dirty="0">
                <a:ln>
                  <a:noFill/>
                </a:ln>
                <a:solidFill>
                  <a:srgbClr val="FFFFFF"/>
                </a:solidFill>
                <a:effectLst/>
                <a:uLnTx/>
                <a:uFillTx/>
                <a:latin typeface="+mj-lt"/>
                <a:ea typeface="+mj-ea"/>
                <a:cs typeface="+mj-cs"/>
              </a:rPr>
            </a:br>
            <a:br>
              <a:rPr kumimoji="0" lang="en-US" sz="2000" i="0" u="none" strike="noStrike" kern="1200" cap="none" spc="-50" normalizeH="0" baseline="0" noProof="0" dirty="0">
                <a:ln>
                  <a:noFill/>
                </a:ln>
                <a:solidFill>
                  <a:srgbClr val="FFFFFF"/>
                </a:solidFill>
                <a:effectLst/>
                <a:uLnTx/>
                <a:uFillTx/>
                <a:latin typeface="+mj-lt"/>
                <a:ea typeface="+mj-ea"/>
                <a:cs typeface="+mj-cs"/>
              </a:rPr>
            </a:br>
            <a:r>
              <a:rPr kumimoji="0" lang="en-US" sz="2000" i="0" u="none" strike="noStrike" kern="1200" cap="none" spc="-50" normalizeH="0" baseline="0" noProof="0" dirty="0">
                <a:ln>
                  <a:noFill/>
                </a:ln>
                <a:solidFill>
                  <a:srgbClr val="FFFFFF"/>
                </a:solidFill>
                <a:effectLst/>
                <a:uLnTx/>
                <a:uFillTx/>
                <a:latin typeface="+mj-lt"/>
                <a:ea typeface="+mj-ea"/>
                <a:cs typeface="+mj-cs"/>
              </a:rPr>
              <a:t>This </a:t>
            </a:r>
            <a:r>
              <a:rPr lang="en-US" sz="2000" spc="-50" dirty="0">
                <a:solidFill>
                  <a:srgbClr val="FFFFFF"/>
                </a:solidFill>
                <a:latin typeface="+mj-lt"/>
                <a:ea typeface="+mj-ea"/>
                <a:cs typeface="+mj-cs"/>
              </a:rPr>
              <a:t>line</a:t>
            </a:r>
            <a:r>
              <a:rPr kumimoji="0" lang="en-US" sz="2000" i="0" u="none" strike="noStrike" kern="1200" cap="none" spc="-50" normalizeH="0" baseline="0" noProof="0" dirty="0">
                <a:ln>
                  <a:noFill/>
                </a:ln>
                <a:solidFill>
                  <a:srgbClr val="FFFFFF"/>
                </a:solidFill>
                <a:effectLst/>
                <a:uLnTx/>
                <a:uFillTx/>
                <a:latin typeface="+mj-lt"/>
                <a:ea typeface="+mj-ea"/>
                <a:cs typeface="+mj-cs"/>
              </a:rPr>
              <a:t> chart was created using </a:t>
            </a:r>
            <a:r>
              <a:rPr lang="en-US" sz="2000" spc="-50" dirty="0">
                <a:solidFill>
                  <a:srgbClr val="FFFFFF"/>
                </a:solidFill>
                <a:latin typeface="+mj-lt"/>
                <a:ea typeface="+mj-ea"/>
                <a:cs typeface="+mj-cs"/>
              </a:rPr>
              <a:t> </a:t>
            </a:r>
            <a:r>
              <a:rPr lang="en-US" sz="2000" spc="-50" dirty="0" err="1">
                <a:solidFill>
                  <a:srgbClr val="FFFFFF"/>
                </a:solidFill>
                <a:latin typeface="+mj-lt"/>
                <a:ea typeface="+mj-ea"/>
                <a:cs typeface="+mj-cs"/>
              </a:rPr>
              <a:t>chartjs</a:t>
            </a:r>
            <a:r>
              <a:rPr kumimoji="0" lang="en-US" sz="2000" i="0" u="none" strike="noStrike" kern="1200" cap="none" spc="-50" normalizeH="0" baseline="0" noProof="0" dirty="0">
                <a:ln>
                  <a:noFill/>
                </a:ln>
                <a:solidFill>
                  <a:srgbClr val="FFFFFF"/>
                </a:solidFill>
                <a:effectLst/>
                <a:uLnTx/>
                <a:uFillTx/>
                <a:latin typeface="+mj-lt"/>
                <a:ea typeface="+mj-ea"/>
                <a:cs typeface="+mj-cs"/>
              </a:rPr>
              <a:t>. </a:t>
            </a:r>
            <a:br>
              <a:rPr kumimoji="0" lang="en-US" sz="2000" i="0" u="none" strike="noStrike" kern="1200" cap="none" spc="-50" normalizeH="0" baseline="0" noProof="0" dirty="0">
                <a:ln>
                  <a:noFill/>
                </a:ln>
                <a:solidFill>
                  <a:srgbClr val="FFFFFF"/>
                </a:solidFill>
                <a:effectLst/>
                <a:uLnTx/>
                <a:uFillTx/>
                <a:latin typeface="+mj-lt"/>
                <a:ea typeface="+mj-ea"/>
                <a:cs typeface="+mj-cs"/>
              </a:rPr>
            </a:br>
            <a:br>
              <a:rPr kumimoji="0" lang="en-US" sz="2000" i="0" u="none" strike="noStrike" kern="1200" cap="none" spc="-50" normalizeH="0" baseline="0" noProof="0" dirty="0">
                <a:ln>
                  <a:noFill/>
                </a:ln>
                <a:solidFill>
                  <a:srgbClr val="FFFFFF"/>
                </a:solidFill>
                <a:effectLst/>
                <a:uLnTx/>
                <a:uFillTx/>
                <a:latin typeface="+mj-lt"/>
                <a:ea typeface="+mj-ea"/>
                <a:cs typeface="+mj-cs"/>
              </a:rPr>
            </a:br>
            <a:r>
              <a:rPr kumimoji="0" lang="en-US" sz="2000" i="0" u="none" strike="noStrike" kern="1200" cap="none" spc="-50" normalizeH="0" baseline="0" noProof="0" dirty="0">
                <a:ln>
                  <a:noFill/>
                </a:ln>
                <a:solidFill>
                  <a:srgbClr val="FFFFFF"/>
                </a:solidFill>
                <a:effectLst/>
                <a:uLnTx/>
                <a:uFillTx/>
                <a:latin typeface="+mj-lt"/>
                <a:ea typeface="+mj-ea"/>
                <a:cs typeface="+mj-cs"/>
              </a:rPr>
              <a:t>When the chart first load, tension setting will the line soften, it has delay animation effect.</a:t>
            </a:r>
            <a:br>
              <a:rPr kumimoji="0" lang="en-US" sz="2000" i="0" u="none" strike="noStrike" kern="1200" cap="none" spc="-50" normalizeH="0" baseline="0" noProof="0" dirty="0">
                <a:ln>
                  <a:noFill/>
                </a:ln>
                <a:solidFill>
                  <a:srgbClr val="FFFFFF"/>
                </a:solidFill>
                <a:effectLst/>
                <a:uLnTx/>
                <a:uFillTx/>
                <a:latin typeface="+mj-lt"/>
                <a:ea typeface="+mj-ea"/>
                <a:cs typeface="+mj-cs"/>
              </a:rPr>
            </a:br>
            <a:br>
              <a:rPr kumimoji="0" lang="en-US" sz="2000" i="0" u="none" strike="noStrike" kern="1200" cap="none" spc="-50" normalizeH="0" baseline="0" noProof="0" dirty="0">
                <a:ln>
                  <a:noFill/>
                </a:ln>
                <a:solidFill>
                  <a:srgbClr val="FFFFFF"/>
                </a:solidFill>
                <a:effectLst/>
                <a:uLnTx/>
                <a:uFillTx/>
                <a:latin typeface="+mj-lt"/>
                <a:ea typeface="+mj-ea"/>
                <a:cs typeface="+mj-cs"/>
              </a:rPr>
            </a:br>
            <a:r>
              <a:rPr kumimoji="0" lang="en-US" sz="2000" i="0" u="none" strike="noStrike" kern="1200" cap="none" spc="-50" normalizeH="0" baseline="0" noProof="0" dirty="0">
                <a:ln>
                  <a:noFill/>
                </a:ln>
                <a:solidFill>
                  <a:srgbClr val="FFFFFF"/>
                </a:solidFill>
                <a:effectLst/>
                <a:uLnTx/>
                <a:uFillTx/>
                <a:latin typeface="+mj-lt"/>
                <a:ea typeface="+mj-ea"/>
                <a:cs typeface="+mj-cs"/>
              </a:rPr>
              <a:t>Upon clicking on the year labels will toggle hide or show the line of that year.</a:t>
            </a:r>
          </a:p>
          <a:p>
            <a:r>
              <a:rPr kumimoji="0" lang="en-US" sz="2000" b="1" i="0" u="none" strike="noStrike" kern="1200" cap="none" spc="-50" normalizeH="0" baseline="0" noProof="0" dirty="0">
                <a:ln>
                  <a:noFill/>
                </a:ln>
                <a:solidFill>
                  <a:srgbClr val="FFFFFF"/>
                </a:solidFill>
                <a:effectLst/>
                <a:uLnTx/>
                <a:uFillTx/>
                <a:latin typeface="+mj-lt"/>
                <a:ea typeface="+mj-ea"/>
                <a:cs typeface="+mj-cs"/>
              </a:rPr>
              <a:t> </a:t>
            </a:r>
          </a:p>
          <a:p>
            <a:r>
              <a:rPr lang="en-US" sz="2000" b="1" dirty="0">
                <a:solidFill>
                  <a:srgbClr val="FFFFFF"/>
                </a:solidFill>
                <a:latin typeface="+mj-lt"/>
              </a:rPr>
              <a:t>Hover over a data point will show region’s name and offence count.</a:t>
            </a:r>
            <a:br>
              <a:rPr lang="en-US" sz="2000" b="1" dirty="0">
                <a:solidFill>
                  <a:srgbClr val="FFFFFF"/>
                </a:solidFill>
              </a:rPr>
            </a:br>
            <a:r>
              <a:rPr kumimoji="0" lang="en-US" sz="1900" b="1" i="0" u="none" strike="noStrike" kern="1200" cap="none" spc="-50" normalizeH="0" baseline="0" noProof="0" dirty="0">
                <a:ln>
                  <a:noFill/>
                </a:ln>
                <a:solidFill>
                  <a:srgbClr val="FFFFFF"/>
                </a:solidFill>
                <a:effectLst/>
                <a:uLnTx/>
                <a:uFillTx/>
                <a:latin typeface="Calibri Light" panose="020F0302020204030204"/>
                <a:ea typeface="+mj-ea"/>
                <a:cs typeface="+mj-cs"/>
              </a:rPr>
              <a:t> </a:t>
            </a:r>
            <a:br>
              <a:rPr kumimoji="0" lang="en-US" sz="1900" b="1" i="0" u="none" strike="noStrike" kern="1200" cap="none" spc="-50" normalizeH="0" baseline="0" noProof="0" dirty="0">
                <a:ln>
                  <a:noFill/>
                </a:ln>
                <a:solidFill>
                  <a:srgbClr val="FFFFFF"/>
                </a:solidFill>
                <a:effectLst/>
                <a:uLnTx/>
                <a:uFillTx/>
                <a:latin typeface="Calibri Light" panose="020F0302020204030204"/>
                <a:ea typeface="+mj-ea"/>
                <a:cs typeface="+mj-cs"/>
              </a:rPr>
            </a:br>
            <a:endParaRPr lang="en-US" sz="1900" b="1" dirty="0"/>
          </a:p>
        </p:txBody>
      </p:sp>
      <p:sp>
        <p:nvSpPr>
          <p:cNvPr id="11" name="Title 10">
            <a:extLst>
              <a:ext uri="{FF2B5EF4-FFF2-40B4-BE49-F238E27FC236}">
                <a16:creationId xmlns:a16="http://schemas.microsoft.com/office/drawing/2014/main" id="{F04EBEEC-E255-8C3D-0689-31533F3F233D}"/>
              </a:ext>
            </a:extLst>
          </p:cNvPr>
          <p:cNvSpPr>
            <a:spLocks noGrp="1"/>
          </p:cNvSpPr>
          <p:nvPr>
            <p:ph type="title"/>
          </p:nvPr>
        </p:nvSpPr>
        <p:spPr>
          <a:xfrm>
            <a:off x="777882" y="286603"/>
            <a:ext cx="6882223" cy="1750744"/>
          </a:xfrm>
        </p:spPr>
        <p:txBody>
          <a:bodyPr/>
          <a:lstStyle/>
          <a:p>
            <a:r>
              <a:rPr lang="en-US" sz="3200" b="1" dirty="0">
                <a:solidFill>
                  <a:schemeClr val="accent2"/>
                </a:solidFill>
              </a:rPr>
              <a:t>Regional Offences 2019-2022 </a:t>
            </a:r>
            <a:br>
              <a:rPr lang="en-US" dirty="0"/>
            </a:br>
            <a:endParaRPr lang="en-US" dirty="0"/>
          </a:p>
        </p:txBody>
      </p:sp>
    </p:spTree>
    <p:extLst>
      <p:ext uri="{BB962C8B-B14F-4D97-AF65-F5344CB8AC3E}">
        <p14:creationId xmlns:p14="http://schemas.microsoft.com/office/powerpoint/2010/main" val="1310571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5A5A951-1B12-FC62-4875-59A74BDA964F}"/>
              </a:ext>
            </a:extLst>
          </p:cNvPr>
          <p:cNvSpPr>
            <a:spLocks noGrp="1"/>
          </p:cNvSpPr>
          <p:nvPr>
            <p:ph type="title"/>
          </p:nvPr>
        </p:nvSpPr>
        <p:spPr>
          <a:xfrm>
            <a:off x="7829962" y="352765"/>
            <a:ext cx="3959961" cy="7347606"/>
          </a:xfrm>
        </p:spPr>
        <p:txBody>
          <a:bodyPr vert="horz" lIns="91440" tIns="45720" rIns="91440" bIns="45720" rtlCol="0" anchor="b">
            <a:noAutofit/>
          </a:bodyPr>
          <a:lstStyle/>
          <a:p>
            <a:br>
              <a:rPr lang="en-US" sz="1800" b="1" dirty="0">
                <a:solidFill>
                  <a:srgbClr val="FFFFFF"/>
                </a:solidFill>
              </a:rPr>
            </a:br>
            <a:r>
              <a:rPr lang="en-US" sz="1800" b="1" dirty="0">
                <a:solidFill>
                  <a:srgbClr val="FFFFFF"/>
                </a:solidFill>
              </a:rPr>
              <a:t>Data  Analysis</a:t>
            </a:r>
            <a:br>
              <a:rPr lang="en-US" sz="1800" dirty="0">
                <a:solidFill>
                  <a:srgbClr val="FFFFFF"/>
                </a:solidFill>
              </a:rPr>
            </a:br>
            <a:br>
              <a:rPr lang="en-US" sz="1800" dirty="0">
                <a:solidFill>
                  <a:srgbClr val="FFFFFF"/>
                </a:solidFill>
              </a:rPr>
            </a:br>
            <a:r>
              <a:rPr lang="en-US" sz="1800" dirty="0">
                <a:solidFill>
                  <a:srgbClr val="FFFFFF"/>
                </a:solidFill>
              </a:rPr>
              <a:t>In 2022, in Police Region ‘2 Eastern’, among the 25 LGAs, Monash had the highest number of offences; next to it were Latrobe and Knox.</a:t>
            </a:r>
            <a:br>
              <a:rPr lang="en-US" sz="1800" dirty="0">
                <a:solidFill>
                  <a:srgbClr val="FFFFFF"/>
                </a:solidFill>
              </a:rPr>
            </a:br>
            <a:br>
              <a:rPr lang="en-US" sz="1800" dirty="0">
                <a:solidFill>
                  <a:srgbClr val="FFFFFF"/>
                </a:solidFill>
              </a:rPr>
            </a:br>
            <a:br>
              <a:rPr lang="en-US" sz="1800" dirty="0">
                <a:solidFill>
                  <a:srgbClr val="FFFFFF"/>
                </a:solidFill>
              </a:rPr>
            </a:br>
            <a:r>
              <a:rPr lang="en-US" sz="1800" b="1" dirty="0">
                <a:solidFill>
                  <a:srgbClr val="FFFFFF"/>
                </a:solidFill>
              </a:rPr>
              <a:t>Technical  background:</a:t>
            </a:r>
            <a:br>
              <a:rPr lang="en-US" sz="1800" b="1" dirty="0">
                <a:solidFill>
                  <a:srgbClr val="FFFFFF"/>
                </a:solidFill>
              </a:rPr>
            </a:br>
            <a:br>
              <a:rPr lang="en-US" sz="1800" dirty="0">
                <a:solidFill>
                  <a:srgbClr val="FFFFFF"/>
                </a:solidFill>
              </a:rPr>
            </a:br>
            <a:r>
              <a:rPr lang="en-US" sz="1800" dirty="0">
                <a:solidFill>
                  <a:srgbClr val="FFFFFF"/>
                </a:solidFill>
              </a:rPr>
              <a:t>This bar chart was created using chart </a:t>
            </a:r>
            <a:r>
              <a:rPr lang="en-US" sz="1800" dirty="0" err="1">
                <a:solidFill>
                  <a:srgbClr val="FFFFFF"/>
                </a:solidFill>
              </a:rPr>
              <a:t>js</a:t>
            </a:r>
            <a:r>
              <a:rPr lang="en-US" sz="1800" dirty="0">
                <a:solidFill>
                  <a:srgbClr val="FFFFFF"/>
                </a:solidFill>
              </a:rPr>
              <a:t>.</a:t>
            </a:r>
            <a:br>
              <a:rPr lang="en-US" sz="1800" dirty="0">
                <a:solidFill>
                  <a:srgbClr val="FFFFFF"/>
                </a:solidFill>
              </a:rPr>
            </a:br>
            <a:br>
              <a:rPr lang="en-US" sz="1800" dirty="0">
                <a:solidFill>
                  <a:srgbClr val="FFFFFF"/>
                </a:solidFill>
              </a:rPr>
            </a:br>
            <a:r>
              <a:rPr lang="en-US" sz="1800" dirty="0">
                <a:solidFill>
                  <a:srgbClr val="FFFFFF"/>
                </a:solidFill>
              </a:rPr>
              <a:t>When the chart first load, it has delay animation effect.</a:t>
            </a:r>
            <a:br>
              <a:rPr lang="en-US" sz="1800" dirty="0">
                <a:solidFill>
                  <a:srgbClr val="FFFFFF"/>
                </a:solidFill>
              </a:rPr>
            </a:br>
            <a:br>
              <a:rPr lang="en-US" sz="1800" dirty="0">
                <a:solidFill>
                  <a:srgbClr val="FFFFFF"/>
                </a:solidFill>
              </a:rPr>
            </a:br>
            <a:r>
              <a:rPr lang="en-US" sz="1800" dirty="0">
                <a:solidFill>
                  <a:srgbClr val="FFFFFF"/>
                </a:solidFill>
              </a:rPr>
              <a:t>Upon clicking on the label ‘Local Government Offence’ will toggle hide or show the chart.  </a:t>
            </a:r>
            <a:br>
              <a:rPr lang="en-US" sz="1800" dirty="0">
                <a:solidFill>
                  <a:srgbClr val="FFFFFF"/>
                </a:solidFill>
              </a:rPr>
            </a:br>
            <a:br>
              <a:rPr lang="en-US" sz="1800" dirty="0">
                <a:solidFill>
                  <a:srgbClr val="FFFFFF"/>
                </a:solidFill>
              </a:rPr>
            </a:br>
            <a:r>
              <a:rPr lang="en-US" sz="1800" dirty="0">
                <a:solidFill>
                  <a:srgbClr val="FFFFFF"/>
                </a:solidFill>
              </a:rPr>
              <a:t>Hover over a bar will show LGA’s name and its incident count.</a:t>
            </a:r>
            <a:br>
              <a:rPr lang="en-US" sz="1800" dirty="0">
                <a:solidFill>
                  <a:srgbClr val="FFFFFF"/>
                </a:solidFill>
              </a:rPr>
            </a:br>
            <a:br>
              <a:rPr lang="en-US" sz="1700" b="1" dirty="0">
                <a:solidFill>
                  <a:srgbClr val="FFFFFF"/>
                </a:solidFill>
              </a:rPr>
            </a:br>
            <a:br>
              <a:rPr lang="en-US" sz="2000" dirty="0">
                <a:solidFill>
                  <a:srgbClr val="FFFFFF"/>
                </a:solidFill>
              </a:rPr>
            </a:br>
            <a:br>
              <a:rPr lang="en-US" sz="2000" dirty="0">
                <a:solidFill>
                  <a:srgbClr val="FFFFFF"/>
                </a:solidFill>
              </a:rPr>
            </a:br>
            <a:br>
              <a:rPr lang="en-US" sz="2100" dirty="0">
                <a:solidFill>
                  <a:srgbClr val="FFFFFF"/>
                </a:solidFill>
              </a:rPr>
            </a:br>
            <a:endParaRPr lang="en-US" sz="2100" dirty="0">
              <a:solidFill>
                <a:srgbClr val="FFFFFF"/>
              </a:solidFill>
            </a:endParaRPr>
          </a:p>
        </p:txBody>
      </p:sp>
      <p:sp>
        <p:nvSpPr>
          <p:cNvPr id="19" name="Rectangle 18">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extBox 6">
            <a:extLst>
              <a:ext uri="{FF2B5EF4-FFF2-40B4-BE49-F238E27FC236}">
                <a16:creationId xmlns:a16="http://schemas.microsoft.com/office/drawing/2014/main" id="{BBD6697D-2431-035B-A37E-0089CFBE1ECA}"/>
              </a:ext>
            </a:extLst>
          </p:cNvPr>
          <p:cNvSpPr txBox="1"/>
          <p:nvPr/>
        </p:nvSpPr>
        <p:spPr>
          <a:xfrm>
            <a:off x="626724" y="1006886"/>
            <a:ext cx="6316243" cy="1077218"/>
          </a:xfrm>
          <a:prstGeom prst="rect">
            <a:avLst/>
          </a:prstGeom>
          <a:noFill/>
        </p:spPr>
        <p:txBody>
          <a:bodyPr wrap="square">
            <a:spAutoFit/>
          </a:bodyPr>
          <a:lstStyle/>
          <a:p>
            <a:r>
              <a:rPr lang="en-US" sz="3200" dirty="0">
                <a:solidFill>
                  <a:schemeClr val="accent2"/>
                </a:solidFill>
              </a:rPr>
              <a:t>Local Government Area Offences base on Police Region</a:t>
            </a:r>
            <a:endParaRPr lang="en-US" sz="3200" dirty="0"/>
          </a:p>
        </p:txBody>
      </p:sp>
      <p:pic>
        <p:nvPicPr>
          <p:cNvPr id="1026" name="Picture 2">
            <a:extLst>
              <a:ext uri="{FF2B5EF4-FFF2-40B4-BE49-F238E27FC236}">
                <a16:creationId xmlns:a16="http://schemas.microsoft.com/office/drawing/2014/main" id="{7183EAB5-429A-EE79-5977-FCE87AC2C25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6724" y="2405158"/>
            <a:ext cx="6721134" cy="4059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4990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5A5A951-1B12-FC62-4875-59A74BDA964F}"/>
              </a:ext>
            </a:extLst>
          </p:cNvPr>
          <p:cNvSpPr>
            <a:spLocks noGrp="1"/>
          </p:cNvSpPr>
          <p:nvPr>
            <p:ph type="title"/>
          </p:nvPr>
        </p:nvSpPr>
        <p:spPr>
          <a:xfrm>
            <a:off x="7829962" y="369869"/>
            <a:ext cx="3189209" cy="5772422"/>
          </a:xfrm>
        </p:spPr>
        <p:txBody>
          <a:bodyPr vert="horz" lIns="91440" tIns="45720" rIns="91440" bIns="45720" rtlCol="0" anchor="b">
            <a:noAutofit/>
          </a:bodyPr>
          <a:lstStyle/>
          <a:p>
            <a:br>
              <a:rPr lang="en-US" sz="2400" dirty="0">
                <a:solidFill>
                  <a:srgbClr val="FFFFFF"/>
                </a:solidFill>
              </a:rPr>
            </a:br>
            <a:r>
              <a:rPr lang="en-US" sz="2000" b="1" dirty="0">
                <a:solidFill>
                  <a:srgbClr val="FFFFFF"/>
                </a:solidFill>
              </a:rPr>
              <a:t>Data  Analysis</a:t>
            </a:r>
            <a:br>
              <a:rPr lang="en-US" sz="2000" dirty="0">
                <a:solidFill>
                  <a:srgbClr val="FFFFFF"/>
                </a:solidFill>
              </a:rPr>
            </a:br>
            <a:br>
              <a:rPr lang="en-US" sz="2000" dirty="0">
                <a:solidFill>
                  <a:srgbClr val="FFFFFF"/>
                </a:solidFill>
              </a:rPr>
            </a:br>
            <a:r>
              <a:rPr lang="en-US" sz="2000" dirty="0">
                <a:solidFill>
                  <a:srgbClr val="FFFFFF"/>
                </a:solidFill>
              </a:rPr>
              <a:t>In 2022,  in Police Region ‘1 North West Metro’, among the 14 LGAs, Melbourne had the highest number of offences; next to it were </a:t>
            </a:r>
            <a:r>
              <a:rPr lang="en-US" sz="2000" dirty="0" err="1">
                <a:solidFill>
                  <a:srgbClr val="FFFFFF"/>
                </a:solidFill>
              </a:rPr>
              <a:t>Brimbank</a:t>
            </a:r>
            <a:r>
              <a:rPr lang="en-US" sz="2000" dirty="0">
                <a:solidFill>
                  <a:srgbClr val="FFFFFF"/>
                </a:solidFill>
              </a:rPr>
              <a:t> and Wyndham.  </a:t>
            </a:r>
            <a:br>
              <a:rPr lang="en-US" sz="2000" dirty="0">
                <a:solidFill>
                  <a:srgbClr val="FFFFFF"/>
                </a:solidFill>
              </a:rPr>
            </a:br>
            <a:br>
              <a:rPr lang="en-US" sz="2000" dirty="0">
                <a:solidFill>
                  <a:srgbClr val="FFFFFF"/>
                </a:solidFill>
              </a:rPr>
            </a:br>
            <a:br>
              <a:rPr lang="en-US" sz="2000" dirty="0">
                <a:solidFill>
                  <a:srgbClr val="FFFFFF"/>
                </a:solidFill>
              </a:rPr>
            </a:br>
            <a:r>
              <a:rPr lang="en-US" sz="2000" b="1" dirty="0">
                <a:solidFill>
                  <a:srgbClr val="FFFFFF"/>
                </a:solidFill>
              </a:rPr>
              <a:t>Technical  background:</a:t>
            </a:r>
            <a:br>
              <a:rPr lang="en-US" sz="2000" b="1" dirty="0">
                <a:solidFill>
                  <a:srgbClr val="FFFFFF"/>
                </a:solidFill>
              </a:rPr>
            </a:br>
            <a:br>
              <a:rPr lang="en-US" sz="2000" dirty="0">
                <a:solidFill>
                  <a:srgbClr val="FFFFFF"/>
                </a:solidFill>
              </a:rPr>
            </a:br>
            <a:r>
              <a:rPr lang="en-US" sz="2000" dirty="0">
                <a:solidFill>
                  <a:srgbClr val="FFFFFF"/>
                </a:solidFill>
              </a:rPr>
              <a:t>This bubble chart was created using </a:t>
            </a:r>
            <a:r>
              <a:rPr lang="en-US" sz="2000" dirty="0" err="1">
                <a:solidFill>
                  <a:srgbClr val="FFFFFF"/>
                </a:solidFill>
              </a:rPr>
              <a:t>plotly</a:t>
            </a:r>
            <a:r>
              <a:rPr lang="en-US" sz="2000" dirty="0">
                <a:solidFill>
                  <a:srgbClr val="FFFFFF"/>
                </a:solidFill>
              </a:rPr>
              <a:t>.</a:t>
            </a:r>
            <a:br>
              <a:rPr lang="en-US" sz="2000" dirty="0">
                <a:solidFill>
                  <a:srgbClr val="FFFFFF"/>
                </a:solidFill>
              </a:rPr>
            </a:br>
            <a:br>
              <a:rPr lang="en-US" sz="2000" dirty="0">
                <a:solidFill>
                  <a:srgbClr val="FFFFFF"/>
                </a:solidFill>
              </a:rPr>
            </a:br>
            <a:r>
              <a:rPr lang="en-US" sz="2000" dirty="0">
                <a:solidFill>
                  <a:srgbClr val="FFFFFF"/>
                </a:solidFill>
              </a:rPr>
              <a:t>Hover over a bubble will show LGA’s name and its incident count.</a:t>
            </a:r>
            <a:br>
              <a:rPr lang="en-US" sz="2000" dirty="0">
                <a:solidFill>
                  <a:srgbClr val="FFFFFF"/>
                </a:solidFill>
              </a:rPr>
            </a:br>
            <a:br>
              <a:rPr lang="en-US" sz="2000" dirty="0">
                <a:solidFill>
                  <a:srgbClr val="FFFFFF"/>
                </a:solidFill>
              </a:rPr>
            </a:br>
            <a:br>
              <a:rPr lang="en-US" sz="2000" dirty="0">
                <a:solidFill>
                  <a:srgbClr val="FFFFFF"/>
                </a:solidFill>
              </a:rPr>
            </a:br>
            <a:endParaRPr lang="en-US" sz="2000" dirty="0">
              <a:solidFill>
                <a:srgbClr val="FFFFFF"/>
              </a:solidFill>
            </a:endParaRPr>
          </a:p>
        </p:txBody>
      </p:sp>
      <p:sp>
        <p:nvSpPr>
          <p:cNvPr id="19" name="Rectangle 18">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extBox 6">
            <a:extLst>
              <a:ext uri="{FF2B5EF4-FFF2-40B4-BE49-F238E27FC236}">
                <a16:creationId xmlns:a16="http://schemas.microsoft.com/office/drawing/2014/main" id="{BBD6697D-2431-035B-A37E-0089CFBE1ECA}"/>
              </a:ext>
            </a:extLst>
          </p:cNvPr>
          <p:cNvSpPr txBox="1"/>
          <p:nvPr/>
        </p:nvSpPr>
        <p:spPr>
          <a:xfrm>
            <a:off x="473730" y="459676"/>
            <a:ext cx="6609446" cy="584775"/>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chemeClr val="accent2"/>
                </a:solidFill>
                <a:effectLst/>
                <a:uLnTx/>
                <a:uFillTx/>
                <a:latin typeface="Calibri" panose="020F0502020204030204"/>
                <a:ea typeface="+mn-ea"/>
                <a:cs typeface="+mn-cs"/>
              </a:rPr>
              <a:t>Local Government Area Offences</a:t>
            </a:r>
          </a:p>
        </p:txBody>
      </p:sp>
      <p:pic>
        <p:nvPicPr>
          <p:cNvPr id="5" name="Content Placeholder 4" descr="Chart, bubble chart&#10;&#10;Description automatically generated">
            <a:extLst>
              <a:ext uri="{FF2B5EF4-FFF2-40B4-BE49-F238E27FC236}">
                <a16:creationId xmlns:a16="http://schemas.microsoft.com/office/drawing/2014/main" id="{E2845C4B-AF88-B49D-1DFC-01D409619B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1855" y="1708183"/>
            <a:ext cx="6650527" cy="3962400"/>
          </a:xfrm>
        </p:spPr>
      </p:pic>
    </p:spTree>
    <p:extLst>
      <p:ext uri="{BB962C8B-B14F-4D97-AF65-F5344CB8AC3E}">
        <p14:creationId xmlns:p14="http://schemas.microsoft.com/office/powerpoint/2010/main" val="226462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7">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5" name="Rectangle 29">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33626372-42A7-F501-CD18-F3C48E2FD070}"/>
              </a:ext>
            </a:extLst>
          </p:cNvPr>
          <p:cNvSpPr>
            <a:spLocks noGrp="1"/>
          </p:cNvSpPr>
          <p:nvPr>
            <p:ph type="title"/>
          </p:nvPr>
        </p:nvSpPr>
        <p:spPr>
          <a:xfrm>
            <a:off x="4638934" y="0"/>
            <a:ext cx="7010400" cy="793025"/>
          </a:xfrm>
        </p:spPr>
        <p:txBody>
          <a:bodyPr>
            <a:normAutofit/>
          </a:bodyPr>
          <a:lstStyle/>
          <a:p>
            <a:r>
              <a:rPr lang="en-US" sz="3200" b="1" dirty="0">
                <a:solidFill>
                  <a:schemeClr val="accent2"/>
                </a:solidFill>
              </a:rPr>
              <a:t>Offence Summary – List, Filter, Chart</a:t>
            </a:r>
            <a:endParaRPr lang="en-AU" sz="3200" b="1" dirty="0">
              <a:solidFill>
                <a:schemeClr val="accent2"/>
              </a:solidFill>
            </a:endParaRPr>
          </a:p>
        </p:txBody>
      </p:sp>
      <p:sp>
        <p:nvSpPr>
          <p:cNvPr id="5" name="Content Placeholder 4">
            <a:extLst>
              <a:ext uri="{FF2B5EF4-FFF2-40B4-BE49-F238E27FC236}">
                <a16:creationId xmlns:a16="http://schemas.microsoft.com/office/drawing/2014/main" id="{2AB91FB6-8116-C465-F7A7-A77B58B7017C}"/>
              </a:ext>
            </a:extLst>
          </p:cNvPr>
          <p:cNvSpPr>
            <a:spLocks noGrp="1"/>
          </p:cNvSpPr>
          <p:nvPr>
            <p:ph idx="1"/>
          </p:nvPr>
        </p:nvSpPr>
        <p:spPr>
          <a:xfrm>
            <a:off x="83890" y="167780"/>
            <a:ext cx="3766593" cy="6610525"/>
          </a:xfrm>
        </p:spPr>
        <p:txBody>
          <a:bodyPr>
            <a:noAutofit/>
          </a:bodyPr>
          <a:lstStyle/>
          <a:p>
            <a:r>
              <a:rPr lang="en-US" sz="1800" dirty="0">
                <a:solidFill>
                  <a:srgbClr val="FFFFFF"/>
                </a:solidFill>
                <a:latin typeface="+mj-lt"/>
              </a:rPr>
              <a:t>Offence Summary can be listed, filtered and charted by:</a:t>
            </a:r>
            <a:endParaRPr lang="en-US" sz="1800" dirty="0">
              <a:solidFill>
                <a:srgbClr val="FFFFFF"/>
              </a:solidFill>
              <a:highlight>
                <a:srgbClr val="FFFF00"/>
              </a:highlight>
              <a:latin typeface="+mj-lt"/>
            </a:endParaRPr>
          </a:p>
          <a:p>
            <a:pPr lvl="1">
              <a:buFont typeface="Wingdings" panose="05000000000000000000" pitchFamily="2" charset="2"/>
              <a:buChar char="q"/>
            </a:pPr>
            <a:r>
              <a:rPr lang="en-US" dirty="0">
                <a:solidFill>
                  <a:srgbClr val="FFFFFF"/>
                </a:solidFill>
                <a:latin typeface="+mj-lt"/>
              </a:rPr>
              <a:t>Year</a:t>
            </a:r>
          </a:p>
          <a:p>
            <a:pPr lvl="1">
              <a:buFont typeface="Wingdings" panose="05000000000000000000" pitchFamily="2" charset="2"/>
              <a:buChar char="q"/>
            </a:pPr>
            <a:r>
              <a:rPr lang="en-US" dirty="0">
                <a:solidFill>
                  <a:srgbClr val="FFFFFF"/>
                </a:solidFill>
                <a:latin typeface="+mj-lt"/>
              </a:rPr>
              <a:t>Local Government Area</a:t>
            </a:r>
          </a:p>
          <a:p>
            <a:pPr lvl="1">
              <a:buFont typeface="Wingdings" panose="05000000000000000000" pitchFamily="2" charset="2"/>
              <a:buChar char="q"/>
            </a:pPr>
            <a:r>
              <a:rPr lang="en-US" dirty="0">
                <a:solidFill>
                  <a:srgbClr val="FFFFFF"/>
                </a:solidFill>
                <a:latin typeface="+mj-lt"/>
              </a:rPr>
              <a:t>Offence types (A-F)</a:t>
            </a:r>
          </a:p>
          <a:p>
            <a:pPr marL="201168" lvl="1" indent="0">
              <a:buNone/>
            </a:pPr>
            <a:r>
              <a:rPr lang="en-US" dirty="0">
                <a:solidFill>
                  <a:srgbClr val="FFFFFF"/>
                </a:solidFill>
                <a:latin typeface="+mj-lt"/>
              </a:rPr>
              <a:t>The LGA filter is populated from the data source as well (dropdown)</a:t>
            </a:r>
          </a:p>
          <a:p>
            <a:pPr marL="201168" lvl="1" indent="0">
              <a:buNone/>
            </a:pPr>
            <a:r>
              <a:rPr lang="en-US" sz="1800" dirty="0">
                <a:solidFill>
                  <a:srgbClr val="FFFFFF"/>
                </a:solidFill>
                <a:latin typeface="+mj-lt"/>
              </a:rPr>
              <a:t>Filtering is possible by different fields (Local Government Area and Year)</a:t>
            </a:r>
          </a:p>
          <a:p>
            <a:pPr marL="201168" lvl="1" indent="0">
              <a:buNone/>
            </a:pPr>
            <a:r>
              <a:rPr lang="en-US" sz="1800" dirty="0">
                <a:solidFill>
                  <a:srgbClr val="FFFFFF"/>
                </a:solidFill>
                <a:latin typeface="+mj-lt"/>
              </a:rPr>
              <a:t>Using the filters on the same page and </a:t>
            </a:r>
            <a:r>
              <a:rPr lang="en-US" sz="1800" dirty="0" err="1">
                <a:solidFill>
                  <a:srgbClr val="FFFFFF"/>
                </a:solidFill>
                <a:latin typeface="+mj-lt"/>
              </a:rPr>
              <a:t>Plotly</a:t>
            </a:r>
            <a:r>
              <a:rPr lang="en-US" sz="1800" dirty="0">
                <a:solidFill>
                  <a:srgbClr val="FFFFFF"/>
                </a:solidFill>
                <a:latin typeface="+mj-lt"/>
              </a:rPr>
              <a:t>, we display a bar chart representing the different offence types for a specific Local Government area for a specific year. </a:t>
            </a:r>
          </a:p>
          <a:p>
            <a:r>
              <a:rPr lang="en-US" sz="1800" b="1" dirty="0">
                <a:solidFill>
                  <a:srgbClr val="FFFFFF"/>
                </a:solidFill>
                <a:latin typeface="+mj-lt"/>
              </a:rPr>
              <a:t>Technical Background:</a:t>
            </a:r>
          </a:p>
          <a:p>
            <a:r>
              <a:rPr lang="en-US" sz="1800" dirty="0">
                <a:solidFill>
                  <a:srgbClr val="FFFFFF"/>
                </a:solidFill>
                <a:latin typeface="+mj-lt"/>
              </a:rPr>
              <a:t>List / Filter: Displaying the summary data loaded from CSV, using </a:t>
            </a:r>
            <a:r>
              <a:rPr lang="en-US" sz="1800" dirty="0" err="1">
                <a:solidFill>
                  <a:srgbClr val="FFFFFF"/>
                </a:solidFill>
                <a:latin typeface="+mj-lt"/>
              </a:rPr>
              <a:t>Javascript</a:t>
            </a:r>
            <a:r>
              <a:rPr lang="en-US" sz="1800" dirty="0">
                <a:solidFill>
                  <a:srgbClr val="FFFFFF"/>
                </a:solidFill>
                <a:latin typeface="+mj-lt"/>
              </a:rPr>
              <a:t>, HTML, CSS and D3 (policedata.html, policadata.js, policedata.css)</a:t>
            </a:r>
          </a:p>
          <a:p>
            <a:r>
              <a:rPr lang="en-US" sz="1800" dirty="0">
                <a:solidFill>
                  <a:srgbClr val="FFFFFF"/>
                </a:solidFill>
                <a:latin typeface="+mj-lt"/>
              </a:rPr>
              <a:t>Chart: </a:t>
            </a:r>
            <a:r>
              <a:rPr lang="en-US" sz="1800" dirty="0" err="1">
                <a:solidFill>
                  <a:srgbClr val="FFFFFF"/>
                </a:solidFill>
                <a:latin typeface="+mj-lt"/>
              </a:rPr>
              <a:t>Javascript</a:t>
            </a:r>
            <a:r>
              <a:rPr lang="en-US" sz="1800" dirty="0">
                <a:solidFill>
                  <a:srgbClr val="FFFFFF"/>
                </a:solidFill>
                <a:latin typeface="+mj-lt"/>
              </a:rPr>
              <a:t>, </a:t>
            </a:r>
            <a:r>
              <a:rPr lang="en-US" sz="1800" dirty="0" err="1">
                <a:solidFill>
                  <a:srgbClr val="FFFFFF"/>
                </a:solidFill>
                <a:latin typeface="+mj-lt"/>
              </a:rPr>
              <a:t>Plotly</a:t>
            </a:r>
            <a:r>
              <a:rPr lang="en-US" sz="1800" dirty="0">
                <a:solidFill>
                  <a:srgbClr val="FFFFFF"/>
                </a:solidFill>
                <a:latin typeface="+mj-lt"/>
              </a:rPr>
              <a:t>, D3</a:t>
            </a:r>
          </a:p>
        </p:txBody>
      </p:sp>
      <p:sp>
        <p:nvSpPr>
          <p:cNvPr id="36" name="Rectangle 31">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5">
            <a:extLst>
              <a:ext uri="{FF2B5EF4-FFF2-40B4-BE49-F238E27FC236}">
                <a16:creationId xmlns:a16="http://schemas.microsoft.com/office/drawing/2014/main" id="{FD651A7A-E8AC-A627-55D8-8A9687139159}"/>
              </a:ext>
            </a:extLst>
          </p:cNvPr>
          <p:cNvPicPr>
            <a:picLocks noChangeAspect="1"/>
          </p:cNvPicPr>
          <p:nvPr/>
        </p:nvPicPr>
        <p:blipFill>
          <a:blip r:embed="rId2"/>
          <a:stretch>
            <a:fillRect/>
          </a:stretch>
        </p:blipFill>
        <p:spPr>
          <a:xfrm>
            <a:off x="4110783" y="793025"/>
            <a:ext cx="8075532" cy="3957010"/>
          </a:xfrm>
          <a:prstGeom prst="rect">
            <a:avLst/>
          </a:prstGeom>
        </p:spPr>
      </p:pic>
      <p:pic>
        <p:nvPicPr>
          <p:cNvPr id="3" name="Picture 2">
            <a:extLst>
              <a:ext uri="{FF2B5EF4-FFF2-40B4-BE49-F238E27FC236}">
                <a16:creationId xmlns:a16="http://schemas.microsoft.com/office/drawing/2014/main" id="{F6B9E617-CE9F-9193-4D87-C2B43DF55C45}"/>
              </a:ext>
            </a:extLst>
          </p:cNvPr>
          <p:cNvPicPr>
            <a:picLocks noChangeAspect="1"/>
          </p:cNvPicPr>
          <p:nvPr/>
        </p:nvPicPr>
        <p:blipFill>
          <a:blip r:embed="rId3"/>
          <a:stretch>
            <a:fillRect/>
          </a:stretch>
        </p:blipFill>
        <p:spPr>
          <a:xfrm>
            <a:off x="4166004" y="4750034"/>
            <a:ext cx="7845346" cy="2107965"/>
          </a:xfrm>
          <a:prstGeom prst="rect">
            <a:avLst/>
          </a:prstGeom>
        </p:spPr>
      </p:pic>
    </p:spTree>
    <p:extLst>
      <p:ext uri="{BB962C8B-B14F-4D97-AF65-F5344CB8AC3E}">
        <p14:creationId xmlns:p14="http://schemas.microsoft.com/office/powerpoint/2010/main" val="1446067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5EA06-53B2-0542-E58E-9BF9E968E1AA}"/>
              </a:ext>
            </a:extLst>
          </p:cNvPr>
          <p:cNvSpPr>
            <a:spLocks noGrp="1"/>
          </p:cNvSpPr>
          <p:nvPr>
            <p:ph type="title"/>
          </p:nvPr>
        </p:nvSpPr>
        <p:spPr>
          <a:xfrm>
            <a:off x="1097280" y="286603"/>
            <a:ext cx="10058400" cy="1139525"/>
          </a:xfrm>
        </p:spPr>
        <p:txBody>
          <a:bodyPr>
            <a:noAutofit/>
          </a:bodyPr>
          <a:lstStyle/>
          <a:p>
            <a:r>
              <a:rPr lang="en-US" sz="3200" b="1" dirty="0">
                <a:solidFill>
                  <a:schemeClr val="accent2"/>
                </a:solidFill>
              </a:rPr>
              <a:t>10 most dangerous LGAs based on the number of committed crimes against people 2019, 2020 &amp; 2021. (Data analysis)</a:t>
            </a:r>
            <a:endParaRPr lang="en-AU" sz="3200" b="1" dirty="0">
              <a:solidFill>
                <a:schemeClr val="accent2"/>
              </a:solidFill>
            </a:endParaRPr>
          </a:p>
        </p:txBody>
      </p:sp>
      <p:pic>
        <p:nvPicPr>
          <p:cNvPr id="9" name="Content Placeholder 8">
            <a:extLst>
              <a:ext uri="{FF2B5EF4-FFF2-40B4-BE49-F238E27FC236}">
                <a16:creationId xmlns:a16="http://schemas.microsoft.com/office/drawing/2014/main" id="{65419522-EAF6-60B6-C424-01AD8697E354}"/>
              </a:ext>
            </a:extLst>
          </p:cNvPr>
          <p:cNvPicPr>
            <a:picLocks noGrp="1" noChangeAspect="1"/>
          </p:cNvPicPr>
          <p:nvPr>
            <p:ph idx="1"/>
          </p:nvPr>
        </p:nvPicPr>
        <p:blipFill>
          <a:blip r:embed="rId2"/>
          <a:stretch>
            <a:fillRect/>
          </a:stretch>
        </p:blipFill>
        <p:spPr>
          <a:xfrm>
            <a:off x="1097280" y="1737360"/>
            <a:ext cx="3474719" cy="3186977"/>
          </a:xfrm>
        </p:spPr>
      </p:pic>
      <p:pic>
        <p:nvPicPr>
          <p:cNvPr id="11" name="Picture 10">
            <a:extLst>
              <a:ext uri="{FF2B5EF4-FFF2-40B4-BE49-F238E27FC236}">
                <a16:creationId xmlns:a16="http://schemas.microsoft.com/office/drawing/2014/main" id="{AB8A5F35-2A6C-6EEC-BB92-E8D6A11F86A1}"/>
              </a:ext>
            </a:extLst>
          </p:cNvPr>
          <p:cNvPicPr>
            <a:picLocks noChangeAspect="1"/>
          </p:cNvPicPr>
          <p:nvPr/>
        </p:nvPicPr>
        <p:blipFill>
          <a:blip r:embed="rId3"/>
          <a:stretch>
            <a:fillRect/>
          </a:stretch>
        </p:blipFill>
        <p:spPr>
          <a:xfrm>
            <a:off x="4651977" y="1737360"/>
            <a:ext cx="3284008" cy="3094700"/>
          </a:xfrm>
          <a:prstGeom prst="rect">
            <a:avLst/>
          </a:prstGeom>
        </p:spPr>
      </p:pic>
      <p:pic>
        <p:nvPicPr>
          <p:cNvPr id="13" name="Picture 12">
            <a:extLst>
              <a:ext uri="{FF2B5EF4-FFF2-40B4-BE49-F238E27FC236}">
                <a16:creationId xmlns:a16="http://schemas.microsoft.com/office/drawing/2014/main" id="{EAE9385B-CF6F-1BCF-EE42-9364097F047D}"/>
              </a:ext>
            </a:extLst>
          </p:cNvPr>
          <p:cNvPicPr>
            <a:picLocks noChangeAspect="1"/>
          </p:cNvPicPr>
          <p:nvPr/>
        </p:nvPicPr>
        <p:blipFill>
          <a:blip r:embed="rId4"/>
          <a:stretch>
            <a:fillRect/>
          </a:stretch>
        </p:blipFill>
        <p:spPr>
          <a:xfrm>
            <a:off x="8044944" y="1737360"/>
            <a:ext cx="3110736" cy="3094700"/>
          </a:xfrm>
          <a:prstGeom prst="rect">
            <a:avLst/>
          </a:prstGeom>
        </p:spPr>
      </p:pic>
      <p:sp>
        <p:nvSpPr>
          <p:cNvPr id="14" name="TextBox 13">
            <a:extLst>
              <a:ext uri="{FF2B5EF4-FFF2-40B4-BE49-F238E27FC236}">
                <a16:creationId xmlns:a16="http://schemas.microsoft.com/office/drawing/2014/main" id="{06F7A0B6-E774-F8C2-7DC0-E2B8F1FDF2F5}"/>
              </a:ext>
            </a:extLst>
          </p:cNvPr>
          <p:cNvSpPr txBox="1"/>
          <p:nvPr/>
        </p:nvSpPr>
        <p:spPr>
          <a:xfrm>
            <a:off x="1097280" y="5637402"/>
            <a:ext cx="6615978" cy="369332"/>
          </a:xfrm>
          <a:prstGeom prst="rect">
            <a:avLst/>
          </a:prstGeom>
          <a:noFill/>
        </p:spPr>
        <p:txBody>
          <a:bodyPr wrap="none" rtlCol="0">
            <a:spAutoFit/>
          </a:bodyPr>
          <a:lstStyle/>
          <a:p>
            <a:r>
              <a:rPr lang="en-US" dirty="0"/>
              <a:t>Technical Background: Python, Pandas, Matplotlib (</a:t>
            </a:r>
            <a:r>
              <a:rPr lang="en-US" dirty="0" err="1"/>
              <a:t>policedata.ipynb</a:t>
            </a:r>
            <a:r>
              <a:rPr lang="en-US" dirty="0"/>
              <a:t>)</a:t>
            </a:r>
            <a:endParaRPr lang="en-AU" dirty="0"/>
          </a:p>
        </p:txBody>
      </p:sp>
    </p:spTree>
    <p:extLst>
      <p:ext uri="{BB962C8B-B14F-4D97-AF65-F5344CB8AC3E}">
        <p14:creationId xmlns:p14="http://schemas.microsoft.com/office/powerpoint/2010/main" val="1039215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D31FF-706B-AEAA-7E84-B19D87E96458}"/>
              </a:ext>
            </a:extLst>
          </p:cNvPr>
          <p:cNvSpPr>
            <a:spLocks noGrp="1"/>
          </p:cNvSpPr>
          <p:nvPr>
            <p:ph type="title"/>
          </p:nvPr>
        </p:nvSpPr>
        <p:spPr>
          <a:xfrm>
            <a:off x="1097280" y="286603"/>
            <a:ext cx="10058400" cy="929801"/>
          </a:xfrm>
        </p:spPr>
        <p:txBody>
          <a:bodyPr>
            <a:normAutofit/>
          </a:bodyPr>
          <a:lstStyle/>
          <a:p>
            <a:r>
              <a:rPr lang="en-US" sz="3200" b="1" dirty="0">
                <a:solidFill>
                  <a:schemeClr val="accent2"/>
                </a:solidFill>
              </a:rPr>
              <a:t>Findings</a:t>
            </a:r>
          </a:p>
        </p:txBody>
      </p:sp>
      <p:sp>
        <p:nvSpPr>
          <p:cNvPr id="3" name="Content Placeholder 2">
            <a:extLst>
              <a:ext uri="{FF2B5EF4-FFF2-40B4-BE49-F238E27FC236}">
                <a16:creationId xmlns:a16="http://schemas.microsoft.com/office/drawing/2014/main" id="{B3AD4E39-D26F-5154-42A8-7DEB5A17B2D0}"/>
              </a:ext>
            </a:extLst>
          </p:cNvPr>
          <p:cNvSpPr>
            <a:spLocks noGrp="1"/>
          </p:cNvSpPr>
          <p:nvPr>
            <p:ph idx="1"/>
          </p:nvPr>
        </p:nvSpPr>
        <p:spPr/>
        <p:txBody>
          <a:bodyPr/>
          <a:lstStyle/>
          <a:p>
            <a:pPr marL="457200" indent="-457200">
              <a:buClr>
                <a:schemeClr val="accent2"/>
              </a:buClr>
              <a:buFont typeface="+mj-lt"/>
              <a:buAutoNum type="arabicPeriod"/>
            </a:pPr>
            <a:r>
              <a:rPr lang="en-US" dirty="0"/>
              <a:t>In 2017 Victoria had the highest number of home theft and burglary in Australia.</a:t>
            </a:r>
          </a:p>
          <a:p>
            <a:pPr marL="457200" indent="-457200">
              <a:buClr>
                <a:schemeClr val="accent2"/>
              </a:buClr>
              <a:buFont typeface="+mj-lt"/>
              <a:buAutoNum type="arabicPeriod"/>
            </a:pPr>
            <a:r>
              <a:rPr lang="en-US" dirty="0"/>
              <a:t>If we compare individual LGAs with the highest number of crimes before COVID and during COVID, we can see that the ranking hasn’t significantly changed. The number of crimes did change, however.  </a:t>
            </a:r>
          </a:p>
          <a:p>
            <a:pPr marL="457200" indent="-457200">
              <a:buClr>
                <a:schemeClr val="accent2"/>
              </a:buClr>
              <a:buFont typeface="+mj-lt"/>
              <a:buAutoNum type="arabicPeriod"/>
            </a:pPr>
            <a:r>
              <a:rPr lang="en-US" dirty="0"/>
              <a:t>The number of crimes has dropped a lot in 2022 compared to the number of crimes in 2020. </a:t>
            </a:r>
          </a:p>
          <a:p>
            <a:pPr marL="457200" indent="-457200">
              <a:buFont typeface="+mj-lt"/>
              <a:buAutoNum type="arabicPeriod"/>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1745378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DE250-5449-4AD4-43D3-C8692F4AC019}"/>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E8F4DB6A-F9B8-929E-BDAB-8EDCDB7269E1}"/>
              </a:ext>
            </a:extLst>
          </p:cNvPr>
          <p:cNvSpPr>
            <a:spLocks noGrp="1"/>
          </p:cNvSpPr>
          <p:nvPr>
            <p:ph idx="1"/>
          </p:nvPr>
        </p:nvSpPr>
        <p:spPr/>
        <p:txBody>
          <a:bodyPr>
            <a:normAutofit lnSpcReduction="10000"/>
          </a:bodyPr>
          <a:lstStyle/>
          <a:p>
            <a:pPr marL="0" indent="0" algn="ctr">
              <a:buNone/>
            </a:pPr>
            <a:r>
              <a:rPr lang="en-AU" sz="15000" dirty="0"/>
              <a:t>QUESTION</a:t>
            </a:r>
          </a:p>
          <a:p>
            <a:pPr marL="0" indent="0" algn="ctr">
              <a:buNone/>
            </a:pPr>
            <a:r>
              <a:rPr lang="en-AU" sz="15000" dirty="0"/>
              <a:t>TIME</a:t>
            </a:r>
          </a:p>
        </p:txBody>
      </p:sp>
    </p:spTree>
    <p:extLst>
      <p:ext uri="{BB962C8B-B14F-4D97-AF65-F5344CB8AC3E}">
        <p14:creationId xmlns:p14="http://schemas.microsoft.com/office/powerpoint/2010/main" val="153745584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1217</TotalTime>
  <Words>734</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AngsanaUPC</vt:lpstr>
      <vt:lpstr>Calibri</vt:lpstr>
      <vt:lpstr>Calibri Light</vt:lpstr>
      <vt:lpstr>Wingdings</vt:lpstr>
      <vt:lpstr>Retrospect</vt:lpstr>
      <vt:lpstr>State of Victoria’s Crime  Data Visualisation pre-COVID and during COVID</vt:lpstr>
      <vt:lpstr>Objectives of  the Study</vt:lpstr>
      <vt:lpstr>Regional Offences 2019-2022  </vt:lpstr>
      <vt:lpstr> Data  Analysis  In 2022, in Police Region ‘2 Eastern’, among the 25 LGAs, Monash had the highest number of offences; next to it were Latrobe and Knox.   Technical  background:  This bar chart was created using chart js.  When the chart first load, it has delay animation effect.  Upon clicking on the label ‘Local Government Offence’ will toggle hide or show the chart.    Hover over a bar will show LGA’s name and its incident count.     </vt:lpstr>
      <vt:lpstr> Data  Analysis  In 2022,  in Police Region ‘1 North West Metro’, among the 14 LGAs, Melbourne had the highest number of offences; next to it were Brimbank and Wyndham.     Technical  background:  This bubble chart was created using plotly.  Hover over a bubble will show LGA’s name and its incident count.   </vt:lpstr>
      <vt:lpstr>Offence Summary – List, Filter, Chart</vt:lpstr>
      <vt:lpstr>10 most dangerous LGAs based on the number of committed crimes against people 2019, 2020 &amp; 2021. (Data analysis)</vt:lpstr>
      <vt:lpstr>Findings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Victoria Crime Data Visualization</dc:title>
  <dc:creator>phuong tieu</dc:creator>
  <cp:lastModifiedBy>Berta Devenyi</cp:lastModifiedBy>
  <cp:revision>33</cp:revision>
  <dcterms:created xsi:type="dcterms:W3CDTF">2022-09-10T23:01:48Z</dcterms:created>
  <dcterms:modified xsi:type="dcterms:W3CDTF">2022-09-12T08:49:40Z</dcterms:modified>
</cp:coreProperties>
</file>