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68" r:id="rId4"/>
    <p:sldId id="262" r:id="rId5"/>
    <p:sldId id="269" r:id="rId6"/>
    <p:sldId id="263" r:id="rId7"/>
    <p:sldId id="271" r:id="rId8"/>
    <p:sldId id="267"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9" dt="2022-09-12T08:05:10.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2T08:11:24.895" v="2184" actId="14100"/>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2T08:11:24.895" v="2184" actId="14100"/>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2T08:11:24.895" v="2184" actId="14100"/>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pChg chg="mod">
          <ac:chgData name="Berta Devenyi" userId="99c6308e8d81b7b6" providerId="LiveId" clId="{FA0CB607-D8BE-48CD-9258-DB1B832A96BD}" dt="2022-09-12T08:10:54.545" v="2183" actId="688"/>
          <ac:spMkLst>
            <pc:docMk/>
            <pc:sldMk cId="407982498" sldId="260"/>
            <ac:spMk id="6" creationId="{7BC66779-396D-8B70-0F5B-56CF35E039B4}"/>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2T07:54:36.791" v="2131" actId="33524"/>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2T07:54:36.791" v="2131" actId="33524"/>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1T21:48:16.403" v="1204" actId="115"/>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1T22:07:48.344" v="1565" actId="14100"/>
        <pc:sldMkLst>
          <pc:docMk/>
          <pc:sldMk cId="1039215161" sldId="271"/>
        </pc:sldMkLst>
        <pc:spChg chg="mod">
          <ac:chgData name="Berta Devenyi" userId="99c6308e8d81b7b6" providerId="LiveId" clId="{FA0CB607-D8BE-48CD-9258-DB1B832A96BD}" dt="2022-09-11T22:06:44.345" v="1562" actId="14100"/>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sldChg chg="modSp new mod">
        <pc:chgData name="Berta Devenyi" userId="99c6308e8d81b7b6" providerId="LiveId" clId="{FA0CB607-D8BE-48CD-9258-DB1B832A96BD}" dt="2022-09-12T07:53:26.185" v="1981" actId="20577"/>
        <pc:sldMkLst>
          <pc:docMk/>
          <pc:sldMk cId="1537455849" sldId="272"/>
        </pc:sldMkLst>
        <pc:spChg chg="mod">
          <ac:chgData name="Berta Devenyi" userId="99c6308e8d81b7b6" providerId="LiveId" clId="{FA0CB607-D8BE-48CD-9258-DB1B832A96BD}" dt="2022-09-12T07:53:26.185" v="1981" actId="20577"/>
          <ac:spMkLst>
            <pc:docMk/>
            <pc:sldMk cId="1537455849" sldId="272"/>
            <ac:spMk id="3" creationId="{E8F4DB6A-F9B8-929E-BDAB-8EDCDB7269E1}"/>
          </ac:spMkLst>
        </pc:spChg>
      </pc:sldChg>
      <pc:sldChg chg="modSp new mod">
        <pc:chgData name="Berta Devenyi" userId="99c6308e8d81b7b6" providerId="LiveId" clId="{FA0CB607-D8BE-48CD-9258-DB1B832A96BD}" dt="2022-09-12T07:52:47.633" v="1952" actId="122"/>
        <pc:sldMkLst>
          <pc:docMk/>
          <pc:sldMk cId="1527575484" sldId="273"/>
        </pc:sldMkLst>
        <pc:spChg chg="mod">
          <ac:chgData name="Berta Devenyi" userId="99c6308e8d81b7b6" providerId="LiveId" clId="{FA0CB607-D8BE-48CD-9258-DB1B832A96BD}" dt="2022-09-12T07:52:47.633" v="1952" actId="122"/>
          <ac:spMkLst>
            <pc:docMk/>
            <pc:sldMk cId="1527575484" sldId="273"/>
            <ac:spMk id="3" creationId="{5FADB01B-FC51-77A6-AA1B-31D3147262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B3D-2B7F-63DA-47FE-A964CD8690A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FADB01B-FC51-77A6-AA1B-31D314726295}"/>
              </a:ext>
            </a:extLst>
          </p:cNvPr>
          <p:cNvSpPr>
            <a:spLocks noGrp="1"/>
          </p:cNvSpPr>
          <p:nvPr>
            <p:ph idx="1"/>
          </p:nvPr>
        </p:nvSpPr>
        <p:spPr/>
        <p:txBody>
          <a:bodyPr>
            <a:normAutofit/>
          </a:bodyPr>
          <a:lstStyle/>
          <a:p>
            <a:pPr algn="ctr"/>
            <a:r>
              <a:rPr lang="en-US" sz="9600" dirty="0"/>
              <a:t>Thank you for your attention</a:t>
            </a:r>
            <a:endParaRPr lang="en-AU" sz="9600" dirty="0"/>
          </a:p>
        </p:txBody>
      </p:sp>
    </p:spTree>
    <p:extLst>
      <p:ext uri="{BB962C8B-B14F-4D97-AF65-F5344CB8AC3E}">
        <p14:creationId xmlns:p14="http://schemas.microsoft.com/office/powerpoint/2010/main" val="152757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673768"/>
            <a:ext cx="3877392" cy="970548"/>
          </a:xfrm>
        </p:spPr>
        <p:txBody>
          <a:bodyPr>
            <a:normAutofit/>
          </a:bodyPr>
          <a:lstStyle/>
          <a:p>
            <a:r>
              <a:rPr lang="en-US" sz="3200" b="1" dirty="0">
                <a:solidFill>
                  <a:schemeClr val="accent2"/>
                </a:solidFill>
              </a:rPr>
              <a:t>Objectives of </a:t>
            </a:r>
            <a:br>
              <a:rPr lang="en-US" sz="3200" b="1" dirty="0">
                <a:solidFill>
                  <a:schemeClr val="accent2"/>
                </a:solidFill>
              </a:rPr>
            </a:br>
            <a:r>
              <a:rPr lang="en-US" sz="3200" b="1" dirty="0">
                <a:solidFill>
                  <a:schemeClr val="accent2"/>
                </a:solidFill>
              </a:rPr>
              <a:t>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886323"/>
            <a:ext cx="3747436" cy="3982770"/>
          </a:xfrm>
        </p:spPr>
        <p:txBody>
          <a:bodyPr>
            <a:normAutofit fontScale="92500" lnSpcReduction="10000"/>
          </a:bodyPr>
          <a:lstStyle/>
          <a:p>
            <a:pPr marL="457200" indent="-457200">
              <a:buClr>
                <a:schemeClr val="accent2"/>
              </a:buClr>
              <a:buFont typeface="+mj-lt"/>
              <a:buAutoNum type="arabicPeriod"/>
            </a:pPr>
            <a:r>
              <a:rPr lang="en-US" dirty="0"/>
              <a:t>Compare the last 4 years of crime offences in Victoria, 2019-2022, pre-COVID and during COVID.</a:t>
            </a:r>
          </a:p>
          <a:p>
            <a:pPr marL="457200" indent="-457200">
              <a:buClr>
                <a:schemeClr val="accent2"/>
              </a:buClr>
              <a:buFont typeface="+mj-lt"/>
              <a:buAutoNum type="arabicPeriod"/>
            </a:pPr>
            <a:r>
              <a:rPr lang="en-US" dirty="0"/>
              <a:t>Explore crime and safety status in different Local Government Areas (LGAs).</a:t>
            </a:r>
          </a:p>
          <a:p>
            <a:pPr marL="457200" indent="-457200">
              <a:buClr>
                <a:schemeClr val="accent2"/>
              </a:buClr>
              <a:buFont typeface="+mj-lt"/>
              <a:buAutoNum type="arabicPeriod"/>
            </a:pPr>
            <a:r>
              <a:rPr lang="en-US" dirty="0"/>
              <a:t>Compare the 10 most committed crimes against people in different LGAs in 2019, 2020 &amp; 2021.</a:t>
            </a:r>
          </a:p>
          <a:p>
            <a:pPr marL="457200" indent="-457200">
              <a:buClr>
                <a:schemeClr val="accent2"/>
              </a:buClr>
              <a:buFont typeface="+mj-lt"/>
              <a:buAutoNum type="arabicPeriod"/>
            </a:pPr>
            <a:r>
              <a:rPr lang="en-US" dirty="0"/>
              <a:t>Filtering offence data by Year and LGA and visualizing this data. </a:t>
            </a:r>
          </a:p>
          <a:p>
            <a:pPr marL="457200" indent="-457200">
              <a:buClr>
                <a:schemeClr val="accent2"/>
              </a:buClr>
              <a:buFont typeface="+mj-lt"/>
              <a:buAutoNum type="arabicPeriod"/>
            </a:pPr>
            <a:r>
              <a:rPr lang="en-US" dirty="0"/>
              <a:t>Source: </a:t>
            </a:r>
            <a:r>
              <a:rPr lang="en-US" sz="1700" b="1" dirty="0"/>
              <a:t>https://www.crimestatistics.vic.gov.au</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5662864" y="286602"/>
            <a:ext cx="4235115" cy="97054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en-US" sz="3200" b="1" i="0" u="none" strike="noStrike" kern="1200" cap="none" spc="-50" normalizeH="0" baseline="0" noProof="0" dirty="0">
                <a:ln>
                  <a:noFill/>
                </a:ln>
                <a:solidFill>
                  <a:srgbClr val="BD582C"/>
                </a:solidFill>
                <a:effectLst/>
                <a:uLnTx/>
                <a:uFillTx/>
                <a:latin typeface="Calibri Light" panose="020F0302020204030204"/>
                <a:ea typeface="+mj-ea"/>
                <a:cs typeface="+mj-cs"/>
              </a:rPr>
              <a:t>Data Exploration</a:t>
            </a:r>
            <a:endParaRPr lang="en-US" sz="3200" b="1" dirty="0">
              <a:solidFill>
                <a:schemeClr val="accent2"/>
              </a:solidFill>
            </a:endParaRPr>
          </a:p>
        </p:txBody>
      </p:sp>
      <p:sp>
        <p:nvSpPr>
          <p:cNvPr id="6" name="TextBox 5">
            <a:extLst>
              <a:ext uri="{FF2B5EF4-FFF2-40B4-BE49-F238E27FC236}">
                <a16:creationId xmlns:a16="http://schemas.microsoft.com/office/drawing/2014/main" id="{7BC66779-396D-8B70-0F5B-56CF35E039B4}"/>
              </a:ext>
            </a:extLst>
          </p:cNvPr>
          <p:cNvSpPr txBox="1"/>
          <p:nvPr/>
        </p:nvSpPr>
        <p:spPr>
          <a:xfrm>
            <a:off x="5596047" y="1886323"/>
            <a:ext cx="5423171" cy="4847224"/>
          </a:xfrm>
          <a:prstGeom prst="rect">
            <a:avLst/>
          </a:prstGeom>
          <a:noFill/>
        </p:spPr>
        <p:txBody>
          <a:bodyPr wrap="square">
            <a:spAutoFit/>
          </a:bodyPr>
          <a:lstStyle/>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In Victoria in high level, we have 4 Police Regions, plus Justice Institutions and Immigration Facilities and Unincorporated Vic.</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Police Region has multiple Police Service Area (PSA, total of 54) which provide law and order services to Local Government Area (LGA, total of 79) .</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offence can break down to division, sub-division and sub-group.</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year the Victoria Crime Statistic data were released in March.</a:t>
            </a: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endParaRPr lang="en-US" sz="1900" dirty="0">
              <a:solidFill>
                <a:schemeClr val="tx1">
                  <a:lumMod val="75000"/>
                  <a:lumOff val="25000"/>
                </a:schemeClr>
              </a:solidFill>
            </a:endParaRP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400" b="1" i="0"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offence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347606"/>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dirty="0">
                <a:solidFill>
                  <a:srgbClr val="FFFFFF"/>
                </a:solidFill>
              </a:rPr>
            </a:br>
            <a:br>
              <a:rPr lang="en-US" sz="1800" dirty="0">
                <a:solidFill>
                  <a:srgbClr val="FFFFFF"/>
                </a:solidFill>
              </a:rPr>
            </a:br>
            <a:r>
              <a:rPr lang="en-US" sz="1800" dirty="0">
                <a:solidFill>
                  <a:srgbClr val="FFFFFF"/>
                </a:solidFill>
              </a:rPr>
              <a:t>In 2022, in Police Region ‘2 Eastern’, among the 25 LGAs, Monash had the highest number of offences; next to it were Latrobe and Knox.</a:t>
            </a:r>
            <a:br>
              <a:rPr lang="en-US" sz="1800" dirty="0">
                <a:solidFill>
                  <a:srgbClr val="FFFFFF"/>
                </a:solidFill>
              </a:rPr>
            </a:br>
            <a:br>
              <a:rPr lang="en-US" sz="1800" dirty="0">
                <a:solidFill>
                  <a:srgbClr val="FFFFFF"/>
                </a:solidFill>
              </a:rPr>
            </a:br>
            <a:br>
              <a:rPr lang="en-US" sz="1800" dirty="0">
                <a:solidFill>
                  <a:srgbClr val="FFFFFF"/>
                </a:solidFill>
              </a:rPr>
            </a:br>
            <a:r>
              <a:rPr lang="en-US" sz="1800" b="1" dirty="0">
                <a:solidFill>
                  <a:srgbClr val="FFFFFF"/>
                </a:solidFill>
              </a:rPr>
              <a:t>Technical  background:</a:t>
            </a:r>
            <a:br>
              <a:rPr lang="en-US" sz="1800" b="1" dirty="0">
                <a:solidFill>
                  <a:srgbClr val="FFFFFF"/>
                </a:solidFill>
              </a:rPr>
            </a:br>
            <a:br>
              <a:rPr lang="en-US" sz="1800" dirty="0">
                <a:solidFill>
                  <a:srgbClr val="FFFFFF"/>
                </a:solidFill>
              </a:rPr>
            </a:br>
            <a:r>
              <a:rPr lang="en-US" sz="1800" dirty="0">
                <a:solidFill>
                  <a:srgbClr val="FFFFFF"/>
                </a:solidFill>
              </a:rPr>
              <a:t>This bar chart was created using chart </a:t>
            </a:r>
            <a:r>
              <a:rPr lang="en-US" sz="1800" dirty="0" err="1">
                <a:solidFill>
                  <a:srgbClr val="FFFFFF"/>
                </a:solidFill>
              </a:rPr>
              <a:t>js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solidFill>
                  <a:srgbClr val="FFFFFF"/>
                </a:solidFill>
              </a:rPr>
              <a:t>When the chart first load, it has delay animation effect.</a:t>
            </a:r>
            <a:br>
              <a:rPr lang="en-US" sz="1800" dirty="0">
                <a:solidFill>
                  <a:srgbClr val="FFFFFF"/>
                </a:solidFill>
              </a:rPr>
            </a:br>
            <a:br>
              <a:rPr lang="en-US" sz="1800" dirty="0">
                <a:solidFill>
                  <a:srgbClr val="FFFFFF"/>
                </a:solidFill>
              </a:rPr>
            </a:br>
            <a:r>
              <a:rPr lang="en-US" sz="1800" dirty="0">
                <a:solidFill>
                  <a:srgbClr val="FFFFFF"/>
                </a:solidFill>
              </a:rPr>
              <a:t>Upon clicking on the label ‘Local Government Offence’ will toggle hide or show the chart.  </a:t>
            </a:r>
            <a:br>
              <a:rPr lang="en-US" sz="1800" dirty="0">
                <a:solidFill>
                  <a:srgbClr val="FFFFFF"/>
                </a:solidFill>
              </a:rPr>
            </a:br>
            <a:br>
              <a:rPr lang="en-US" sz="1800" dirty="0">
                <a:solidFill>
                  <a:srgbClr val="FFFFFF"/>
                </a:solidFill>
              </a:rPr>
            </a:br>
            <a:r>
              <a:rPr lang="en-US" sz="1800" dirty="0">
                <a:solidFill>
                  <a:srgbClr val="FFFFFF"/>
                </a:solidFill>
              </a:rPr>
              <a:t>Hover over a bar will show LGA’s name and its incident count.</a:t>
            </a:r>
            <a:br>
              <a:rPr lang="en-US" sz="1800" dirty="0">
                <a:solidFill>
                  <a:srgbClr val="FFFFFF"/>
                </a:solidFill>
              </a:rPr>
            </a:br>
            <a:br>
              <a:rPr lang="en-US" sz="17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1026" name="Picture 2">
            <a:extLst>
              <a:ext uri="{FF2B5EF4-FFF2-40B4-BE49-F238E27FC236}">
                <a16:creationId xmlns:a16="http://schemas.microsoft.com/office/drawing/2014/main" id="{7183EAB5-429A-EE79-5977-FCE87AC2C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405158"/>
            <a:ext cx="6721134" cy="40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in Police Region ‘1 North West Metro’, among the 14 LGAs,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473730" y="459676"/>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5" y="1708183"/>
            <a:ext cx="6650527" cy="3962400"/>
          </a:xfrm>
        </p:spPr>
      </p:pic>
    </p:spTree>
    <p:extLst>
      <p:ext uri="{BB962C8B-B14F-4D97-AF65-F5344CB8AC3E}">
        <p14:creationId xmlns:p14="http://schemas.microsoft.com/office/powerpoint/2010/main" val="2264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Offence Summary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solidFill>
                  <a:schemeClr val="accent2"/>
                </a:solidFill>
              </a:rPr>
              <a:t>10 most committed crimes against people in different LGAs in 2019, 2020 &amp; 2021 (Data analysis)</a:t>
            </a:r>
            <a:endParaRPr lang="en-AU" sz="3200" b="1" dirty="0">
              <a:solidFill>
                <a:schemeClr val="accent2"/>
              </a:solidFill>
            </a:endParaRPr>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Clr>
                <a:schemeClr val="accent2"/>
              </a:buClr>
              <a:buFont typeface="+mj-lt"/>
              <a:buAutoNum type="arabicPeriod"/>
            </a:pPr>
            <a:r>
              <a:rPr lang="en-US" dirty="0"/>
              <a:t>In 2017 Victoria had the highest number of home theft and burglary in Australia.</a:t>
            </a:r>
          </a:p>
          <a:p>
            <a:pPr marL="457200" indent="-457200">
              <a:buClr>
                <a:schemeClr val="accent2"/>
              </a:buClr>
              <a:buFont typeface="+mj-lt"/>
              <a:buAutoNum type="arabicPeriod"/>
            </a:pPr>
            <a:r>
              <a:rPr lang="en-US" dirty="0"/>
              <a:t>If we compare individual LGAs with the highest number of crimes before COVID and during COVID, we can see that the ranking hasn’t significantly changed. The number of crimes did change, however.  </a:t>
            </a:r>
          </a:p>
          <a:p>
            <a:pPr marL="457200" indent="-457200">
              <a:buClr>
                <a:schemeClr val="accent2"/>
              </a:buClr>
              <a:buFont typeface="+mj-lt"/>
              <a:buAutoNum type="arabicPeriod"/>
            </a:pPr>
            <a:r>
              <a:rPr lang="en-US" dirty="0"/>
              <a:t>The number of crimes has dropped a lot in 2022 compared to the number of crimes in 2020.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250-5449-4AD4-43D3-C8692F4AC01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8F4DB6A-F9B8-929E-BDAB-8EDCDB7269E1}"/>
              </a:ext>
            </a:extLst>
          </p:cNvPr>
          <p:cNvSpPr>
            <a:spLocks noGrp="1"/>
          </p:cNvSpPr>
          <p:nvPr>
            <p:ph idx="1"/>
          </p:nvPr>
        </p:nvSpPr>
        <p:spPr/>
        <p:txBody>
          <a:bodyPr>
            <a:normAutofit lnSpcReduction="10000"/>
          </a:bodyPr>
          <a:lstStyle/>
          <a:p>
            <a:pPr marL="0" indent="0" algn="ctr">
              <a:buNone/>
            </a:pPr>
            <a:r>
              <a:rPr lang="en-AU" sz="15000" dirty="0"/>
              <a:t>QUESTION</a:t>
            </a:r>
          </a:p>
          <a:p>
            <a:pPr marL="0" indent="0" algn="ctr">
              <a:buNone/>
            </a:pPr>
            <a:r>
              <a:rPr lang="en-AU" sz="15000" dirty="0"/>
              <a:t>TIME</a:t>
            </a:r>
          </a:p>
        </p:txBody>
      </p:sp>
    </p:spTree>
    <p:extLst>
      <p:ext uri="{BB962C8B-B14F-4D97-AF65-F5344CB8AC3E}">
        <p14:creationId xmlns:p14="http://schemas.microsoft.com/office/powerpoint/2010/main" val="15374558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1216</TotalTime>
  <Words>727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Calibri</vt:lpstr>
      <vt:lpstr>Calibri Light</vt:lpstr>
      <vt:lpstr>Wingdings</vt:lpstr>
      <vt:lpstr>Retrospect</vt:lpstr>
      <vt:lpstr>State of Victoria’s Crime  Data Visualisation pre-COVID and during COVID</vt:lpstr>
      <vt:lpstr>Objectives of  the Study</vt:lpstr>
      <vt:lpstr>Regional Offences 2019-2022  </vt:lpstr>
      <vt:lpstr> Data  Analysis  In 2022, in Police Region ‘2 Eastern’, among the 25 LGAs, Monash had the highest number of offences; next to it were Latrobe and Knox.   Technical  background:  This bar chart was created using chart js.  When the chart first load, it has delay animation effect.  Upon clicking on the label ‘Local Government Offence’ will toggle hide or show the chart.    Hover over a bar will show LGA’s name and its incident count.     </vt:lpstr>
      <vt:lpstr> Data  Analysis  In 2022,  in Police Region ‘1 North West Metro’, among the 14 LGAs,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committed crimes against people in different LGAs in 2019, 2020 &amp; 2021 (Data analysis)</vt:lpstr>
      <vt:lpstr>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Berta Devenyi</cp:lastModifiedBy>
  <cp:revision>33</cp:revision>
  <dcterms:created xsi:type="dcterms:W3CDTF">2022-09-10T23:01:48Z</dcterms:created>
  <dcterms:modified xsi:type="dcterms:W3CDTF">2022-09-12T08:11:31Z</dcterms:modified>
</cp:coreProperties>
</file>