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256" r:id="rId3"/>
    <p:sldId id="257" r:id="rId4"/>
    <p:sldId id="267" r:id="rId5"/>
    <p:sldId id="258" r:id="rId6"/>
    <p:sldId id="260" r:id="rId7"/>
    <p:sldId id="261" r:id="rId8"/>
    <p:sldId id="268" r:id="rId9"/>
    <p:sldId id="262" r:id="rId10"/>
    <p:sldId id="263" r:id="rId11"/>
    <p:sldId id="264" r:id="rId12"/>
    <p:sldId id="266" r:id="rId13"/>
    <p:sldId id="269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8" r:id="rId29"/>
    <p:sldId id="286" r:id="rId30"/>
    <p:sldId id="289" r:id="rId31"/>
    <p:sldId id="287" r:id="rId32"/>
    <p:sldId id="291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23" autoAdjust="0"/>
  </p:normalViewPr>
  <p:slideViewPr>
    <p:cSldViewPr snapToGrid="0">
      <p:cViewPr varScale="1">
        <p:scale>
          <a:sx n="51" d="100"/>
          <a:sy n="51" d="100"/>
        </p:scale>
        <p:origin x="14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C8D43-EE31-4416-8F93-B1F07B9164AA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C98B7-6ACD-479C-8CE9-473BFFE7B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56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06838-77DA-4817-8A22-C031C6052433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C3C71-D14A-4DF4-8F3C-8572F68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2CB86-1A49-43BE-8ACC-6708338B80D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66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(MVC) là mô hình chuẩn cho ứng dụng web được sử dụng nhiều nhất ngày nay.</a:t>
            </a:r>
          </a:p>
          <a:p>
            <a:pPr lvl="0"/>
            <a:endParaRPr lang="en-US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vi-V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sẽ phân tích xem đường dẫn (link) sẽ truy cập đến Controller nào.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vi-V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sẽ truy cập vào Model để lấy dữ liệu từ cơ sở dữ liệu (Database), sau đó trả về dữ liệu cho Controller.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vi-V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sẽ trả dữ liệu ra View hoặc trả dữ liệu dạng JSON cho người dùng.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 xuất dữ liệu ra màn hình cho người dùng xem.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2CB86-1A49-43BE-8ACC-6708338B80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25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vi-V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sẽ phân tích xem đường dẫn (link) sẽ truy cập đến Controller nào.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vi-V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sẽ truy cập vào Model để lấy dữ liệu từ cơ sở dữ liệu (Database), sau đó trả về dữ liệu cho Controller.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vi-V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sẽ trả dữ liệu ra View hoặc trả dữ liệu dạng JSON cho người dùng.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 xuất dữ liệu ra màn hình cho người dùng xem.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2CB86-1A49-43BE-8ACC-6708338B80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57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2CB86-1A49-43BE-8ACC-6708338B80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64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C3C71-D14A-4DF4-8F3C-8572F68A5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58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C3C71-D14A-4DF4-8F3C-8572F68A5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46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C3C71-D14A-4DF4-8F3C-8572F68A5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24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C3C71-D14A-4DF4-8F3C-8572F68A5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81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C3C71-D14A-4DF4-8F3C-8572F68A5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31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C3C71-D14A-4DF4-8F3C-8572F68A5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0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C3C71-D14A-4DF4-8F3C-8572F68A5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6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2CB86-1A49-43BE-8ACC-6708338B80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421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C3C71-D14A-4DF4-8F3C-8572F68A52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37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C3C71-D14A-4DF4-8F3C-8572F68A52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14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C3C71-D14A-4DF4-8F3C-8572F68A52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30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C3C71-D14A-4DF4-8F3C-8572F68A52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775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C3C71-D14A-4DF4-8F3C-8572F68A52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03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C3C71-D14A-4DF4-8F3C-8572F68A52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956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C3C71-D14A-4DF4-8F3C-8572F68A52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0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C3C71-D14A-4DF4-8F3C-8572F68A52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490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C3C71-D14A-4DF4-8F3C-8572F68A52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63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2CB86-1A49-43BE-8ACC-6708338B80D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32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2CB86-1A49-43BE-8ACC-6708338B80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348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C3C71-D14A-4DF4-8F3C-8572F68A52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962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C3C71-D14A-4DF4-8F3C-8572F68A524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15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2CB86-1A49-43BE-8ACC-6708338B80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79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2CB86-1A49-43BE-8ACC-6708338B80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2CB86-1A49-43BE-8ACC-6708338B80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20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2CB86-1A49-43BE-8ACC-6708338B80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00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2CB86-1A49-43BE-8ACC-6708338B80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03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2CB86-1A49-43BE-8ACC-6708338B80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7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7C71-A473-41BC-92E9-56127BDAAE5B}" type="datetime1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D9AA-FDCD-4F59-84B7-D6D023BE9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E2C3-5920-4AAA-9925-C91B807698FF}" type="datetime1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D9AA-FDCD-4F59-84B7-D6D023BE9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2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C934-A216-4F15-8491-0A7EC876B679}" type="datetime1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D9AA-FDCD-4F59-84B7-D6D023BE9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0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4A3-7A94-4DB1-A81E-B4C42FE3074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6E713E2-7C25-403B-A64F-D1B6FB567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2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231B-3011-41E8-9960-3D038933E5D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4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52CF-F233-4DBB-9EA8-379A34141E4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E713E2-7C25-403B-A64F-D1B6FB567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F4F3-66F4-4067-8E4E-D7E0FAF45F8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E713E2-7C25-403B-A64F-D1B6FB567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5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5D6B-61F8-4324-9515-AEC5A547B9A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E713E2-7C25-403B-A64F-D1B6FB567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5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2BC-46CC-4EB4-BDB7-186020C49A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2F19-AECA-4137-A59B-BAB548BF24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2EC9-31E1-42A4-B408-3149A30C0A5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6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9BE5-78BF-4FF0-A13E-097DA44B1892}" type="datetime1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D9AA-FDCD-4F59-84B7-D6D023BE9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0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4F69-5343-4DA1-A3EB-6820F9D6A8D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E713E2-7C25-403B-A64F-D1B6FB567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0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CABB-E86C-456E-B2AC-146B1AA742B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E713E2-7C25-403B-A64F-D1B6FB567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1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B6F-1AEF-41A0-B75C-1E37F1B47DF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E713E2-7C25-403B-A64F-D1B6FB567C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477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E031-B1E0-4C03-A0DB-134B1E453DF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E713E2-7C25-403B-A64F-D1B6FB567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0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35FF-067C-4EE9-BF8D-435916BBAFD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E713E2-7C25-403B-A64F-D1B6FB567C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636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91A1-38C5-4E25-B2CF-13151F85D1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E713E2-7C25-403B-A64F-D1B6FB567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4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492B-2A69-4348-8EA1-91DFE9DC9B2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9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03B7-1D2E-47CD-99BC-9E50F1F97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1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F560-501A-4C87-91FA-A5776225F9BE}" type="datetime1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D9AA-FDCD-4F59-84B7-D6D023BE9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9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13BB-9F38-4F30-85CC-CC85F3B63E7F}" type="datetime1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D9AA-FDCD-4F59-84B7-D6D023BE9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3830-CB2E-4E5A-8F32-187203852760}" type="datetime1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D9AA-FDCD-4F59-84B7-D6D023BE9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5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EA9-8AFE-4B9B-9C06-F51CD3FD1D2F}" type="datetime1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D9AA-FDCD-4F59-84B7-D6D023BE9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9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791-E823-4498-9CE0-0FF35B6C7236}" type="datetime1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D9AA-FDCD-4F59-84B7-D6D023BE9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3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5BA6-6197-403A-9AAD-B0E8DCDF153E}" type="datetime1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D9AA-FDCD-4F59-84B7-D6D023BE9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970D-838B-49F3-BB1A-1081C0A14767}" type="datetime1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D9AA-FDCD-4F59-84B7-D6D023BE9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C4B46-0DC4-49E4-9E80-01BA7D4E0AD1}" type="datetime1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0D9AA-FDCD-4F59-84B7-D6D023BE9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3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95A9-87D0-4A7D-95E3-8CFE1AC5F71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6E713E2-7C25-403B-A64F-D1B6FB567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7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6466" y="4196663"/>
            <a:ext cx="8915399" cy="1576340"/>
          </a:xfrm>
        </p:spPr>
        <p:txBody>
          <a:bodyPr>
            <a:noAutofit/>
          </a:bodyPr>
          <a:lstStyle/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 viên hướng </a:t>
            </a: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dẫn:	ThS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Bành Thị Quỳnh </a:t>
            </a: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 viên thực </a:t>
            </a: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hiện:		Nguyễn 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 Đức 	</a:t>
            </a:r>
          </a:p>
          <a:p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Lớp: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CNTT-TT 1.02  K58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54038" y="364207"/>
            <a:ext cx="7298798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ƯỜNG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ĐẠI HỌC BÁCH KHOA HÀ NỘI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 CÔNG NGHỆ THÔNG TIN VÀ TRUYỀN THÔNG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66" y="174105"/>
            <a:ext cx="787571" cy="1139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835" y="99884"/>
            <a:ext cx="829030" cy="1160642"/>
          </a:xfrm>
          <a:prstGeom prst="rect">
            <a:avLst/>
          </a:prstGeom>
        </p:spPr>
      </p:pic>
      <p:sp>
        <p:nvSpPr>
          <p:cNvPr id="8" name="Subtitle 6"/>
          <p:cNvSpPr txBox="1">
            <a:spLocks/>
          </p:cNvSpPr>
          <p:nvPr/>
        </p:nvSpPr>
        <p:spPr>
          <a:xfrm>
            <a:off x="2200793" y="1483942"/>
            <a:ext cx="8802249" cy="955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ĐỒ ÁN TỐT NGHIỆP ĐẠI HỌC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20"/>
          <p:cNvSpPr>
            <a:spLocks noGrp="1"/>
          </p:cNvSpPr>
          <p:nvPr>
            <p:ph type="ctrTitle"/>
          </p:nvPr>
        </p:nvSpPr>
        <p:spPr>
          <a:xfrm>
            <a:off x="1069145" y="2609600"/>
            <a:ext cx="10271692" cy="13917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WEBSITE TOUR DU LỊCH </a:t>
            </a:r>
            <a:r>
              <a:rPr lang="en-US" sz="3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SỬ DỤNG LARAVEL </a:t>
            </a:r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b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3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186" y="605448"/>
            <a:ext cx="8911687" cy="831466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128" y="1542198"/>
            <a:ext cx="6455391" cy="3862316"/>
          </a:xfrm>
        </p:spPr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MVC (model, view, </a:t>
            </a: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này tách một ứng dụng web ra làm 3 thành phần đảm nhiệm chức năng tách biệt, thuận tiện cho việc xử lý và bảo trì.</a:t>
            </a:r>
          </a:p>
          <a:p>
            <a:pPr marL="0" indent="0">
              <a:buNone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009" y="1918958"/>
            <a:ext cx="3653901" cy="289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186" y="605448"/>
            <a:ext cx="8911687" cy="831466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128" y="1542197"/>
            <a:ext cx="6455391" cy="451794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vi-VN" sz="2400" b="1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b="1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điểm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 phát triển,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 đề bảo trì tốt, dễ nâng cấp,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 dàng rà soát </a:t>
            </a: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2400" b="1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Nhược </a:t>
            </a:r>
            <a:r>
              <a:rPr lang="vi-VN" sz="24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vi-VN" sz="2400" b="1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b="1" i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 sẽ chạy chậm hơn PHP </a:t>
            </a:r>
            <a:r>
              <a:rPr lang="vi-VN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thuần</a:t>
            </a: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 cầu kì và mất thời gian để xây dựng thư viện, cấu </a:t>
            </a:r>
            <a:r>
              <a:rPr lang="vi-VN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sz="2400" i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009" y="1918958"/>
            <a:ext cx="3653901" cy="289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186" y="605448"/>
            <a:ext cx="8911687" cy="831466"/>
          </a:xfrm>
        </p:spPr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Tx/>
              <a:buAutoNum type="arabicPeriod"/>
            </a:pPr>
            <a:r>
              <a:rPr lang="en-US" sz="3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đề tài</a:t>
            </a:r>
            <a:endParaRPr lang="en-US" sz="3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ClrTx/>
              <a:buAutoNum type="arabicPeriod"/>
            </a:pPr>
            <a:r>
              <a:rPr lang="en-US" sz="3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sở lý thuyết</a:t>
            </a:r>
            <a:endParaRPr lang="en-US" sz="3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ClrTx/>
              <a:buAutoNum type="arabicPeriod"/>
            </a:pPr>
            <a:r>
              <a:rPr lang="en-US" sz="32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tích và thiết kế hệ thống</a:t>
            </a:r>
          </a:p>
          <a:p>
            <a:pPr marL="514350" indent="-514350">
              <a:buClrTx/>
              <a:buAutoNum type="arabicPeriod"/>
            </a:pPr>
            <a:r>
              <a:rPr lang="en-US" sz="3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US" sz="3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2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53458" y="612257"/>
            <a:ext cx="8911687" cy="831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hóa chức </a:t>
            </a:r>
            <a:r>
              <a:rPr lang="en-US" sz="3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 hệ thống</a:t>
            </a:r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UseCaseCli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793" y="1422829"/>
            <a:ext cx="3187016" cy="432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8030" y="5764656"/>
            <a:ext cx="46025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Biểu đồ Use Case tổng quát web client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 descr="useSer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063" y="1460889"/>
            <a:ext cx="5578475" cy="4303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43959" y="5750838"/>
            <a:ext cx="5530681" cy="427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Biểu đồ Use Case tổng quát của người quản trị</a:t>
            </a:r>
            <a:endParaRPr lang="en-US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5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53458" y="612257"/>
            <a:ext cx="8911687" cy="831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hóa chức </a:t>
            </a:r>
            <a:r>
              <a:rPr lang="en-US" sz="3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 hệ thống</a:t>
            </a:r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UseCasetìm kiế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38" y="1574580"/>
            <a:ext cx="447992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295154" y="4790942"/>
            <a:ext cx="3828292" cy="427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i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Phân rã Use Case tìm kiếm tour</a:t>
            </a:r>
            <a:endParaRPr lang="en-US" sz="2000" i="1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UseCaseQuanlynhanvi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458" y="1639276"/>
            <a:ext cx="3787775" cy="27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67100" y="4821681"/>
            <a:ext cx="43604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Phân rã Use Case quản lý nhân viên</a:t>
            </a:r>
            <a:endParaRPr lang="en-US" sz="20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3" name="Picture 5" descr="UseCaseQuanlytou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624" y="1571477"/>
            <a:ext cx="40227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417571" y="4787839"/>
            <a:ext cx="3688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Phân rã Use Case quản lý tour</a:t>
            </a:r>
            <a:endParaRPr lang="en-US" sz="20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3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53458" y="612257"/>
            <a:ext cx="8911687" cy="831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hóa hoạt động</a:t>
            </a:r>
          </a:p>
        </p:txBody>
      </p:sp>
      <p:pic>
        <p:nvPicPr>
          <p:cNvPr id="3074" name="Picture 2" descr="activeTimki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238" y="1253612"/>
            <a:ext cx="5572125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62769" y="5420799"/>
            <a:ext cx="5093062" cy="427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i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Biểu đồ hoạt động mô tả quá trình tìm kiếm</a:t>
            </a:r>
            <a:endParaRPr lang="en-US" sz="2000" i="1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075" name="Picture 3" descr="ActivityĐatTou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238" y="2085079"/>
            <a:ext cx="5578475" cy="2876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12462" y="5420799"/>
            <a:ext cx="4993675" cy="427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i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Biểu đồ hoạt động mô tả quá trình đặt tour</a:t>
            </a:r>
            <a:endParaRPr lang="en-US" sz="2000" i="1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1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53458" y="612257"/>
            <a:ext cx="8911687" cy="831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hóa hoạt động</a:t>
            </a:r>
          </a:p>
        </p:txBody>
      </p:sp>
      <p:pic>
        <p:nvPicPr>
          <p:cNvPr id="4098" name="Picture 2" descr="ActivityĐangnh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444" y="1663162"/>
            <a:ext cx="5573713" cy="272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29857" y="4707374"/>
            <a:ext cx="53383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Biểu đồ hoạt động mô tả quá trình đăng nhập</a:t>
            </a:r>
            <a:endParaRPr lang="en-US" sz="20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9751" y="5207497"/>
            <a:ext cx="5878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Biểu đồ hoạt động mô tả quá trình thêm nhân viên</a:t>
            </a:r>
            <a:endParaRPr lang="en-US" sz="20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723" y="1675648"/>
            <a:ext cx="6224588" cy="303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2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53458" y="612257"/>
            <a:ext cx="8911687" cy="831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hóa sự tương tác</a:t>
            </a:r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SequenceTìm kiế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476" y="1552209"/>
            <a:ext cx="55816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15943" y="4775370"/>
            <a:ext cx="2986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Biểu đồ trình tự tìm kiếm</a:t>
            </a:r>
          </a:p>
        </p:txBody>
      </p:sp>
      <p:pic>
        <p:nvPicPr>
          <p:cNvPr id="5123" name="Picture 3" descr="SequenceDattou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052" y="1443723"/>
            <a:ext cx="7672496" cy="436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134052" y="5808055"/>
            <a:ext cx="4150496" cy="427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i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Biểu đồ trình tự chức năng đặt tour</a:t>
            </a:r>
            <a:endParaRPr lang="en-US" sz="2000" i="1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4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53458" y="612257"/>
            <a:ext cx="8911687" cy="831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hóa sự tương tác</a:t>
            </a:r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SequenceThemnhanvi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034" y="1443723"/>
            <a:ext cx="6766533" cy="383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28016" y="5281171"/>
            <a:ext cx="3762568" cy="427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i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Biểu đồ trình tự thêm nhân viên</a:t>
            </a:r>
            <a:endParaRPr lang="en-US" sz="2000" i="1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6147" name="Picture 3" descr="SequenceThemtou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033" y="1443723"/>
            <a:ext cx="6766533" cy="3943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27451" y="5281171"/>
            <a:ext cx="4363695" cy="427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i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Biểu đồ trình tự chức năng thêm tour</a:t>
            </a:r>
            <a:endParaRPr lang="en-US" sz="2000" i="1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53458" y="612257"/>
            <a:ext cx="8911687" cy="725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cở sở dữ liệu</a:t>
            </a:r>
            <a:br>
              <a:rPr lang="vi-VN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tra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008" y="1337877"/>
            <a:ext cx="6830549" cy="4653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873366" y="6094224"/>
            <a:ext cx="635783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vi-VN" sz="24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Lược đồ liên kết giữa các bảng cở sở dữ liệu</a:t>
            </a:r>
            <a:endParaRPr lang="en-US" sz="24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4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186" y="605448"/>
            <a:ext cx="8911687" cy="831466"/>
          </a:xfrm>
        </p:spPr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Tx/>
              <a:buAutoNum type="arabicPeriod"/>
            </a:pPr>
            <a:r>
              <a:rPr lang="en-US" sz="3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đề tài</a:t>
            </a:r>
            <a:endParaRPr lang="en-US" sz="3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ClrTx/>
              <a:buAutoNum type="arabicPeriod"/>
            </a:pPr>
            <a:r>
              <a:rPr lang="en-US" sz="3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sở lý thuyết</a:t>
            </a:r>
            <a:endParaRPr lang="en-US" sz="3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ClrTx/>
              <a:buAutoNum type="arabicPeriod"/>
            </a:pPr>
            <a:r>
              <a:rPr lang="en-US" sz="3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tích và thiết kế hệ thống</a:t>
            </a:r>
          </a:p>
          <a:p>
            <a:pPr marL="514350" indent="-514350">
              <a:buClrTx/>
              <a:buAutoNum type="arabicPeriod"/>
            </a:pPr>
            <a:r>
              <a:rPr lang="en-US" sz="3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US" sz="3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9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53458" y="612257"/>
            <a:ext cx="8911687" cy="725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giao diện</a:t>
            </a:r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80966" y="5900572"/>
            <a:ext cx="2837635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vi-VN" sz="24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Màn hình trang chủ</a:t>
            </a:r>
            <a:endParaRPr lang="en-US" sz="24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189" y="1427079"/>
            <a:ext cx="4995192" cy="219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722" y="3619224"/>
            <a:ext cx="5572125" cy="22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2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53458" y="612257"/>
            <a:ext cx="8911687" cy="725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giao diện</a:t>
            </a:r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69914" y="5453606"/>
            <a:ext cx="384752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24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Màn hình trang tour du lịch</a:t>
            </a:r>
            <a:endParaRPr lang="en-US" sz="24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545" y="1553796"/>
            <a:ext cx="6357012" cy="375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9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53458" y="612257"/>
            <a:ext cx="8911687" cy="725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giao diện</a:t>
            </a:r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5535" y="6008350"/>
            <a:ext cx="384752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24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Màn hình trang chi tiết tour</a:t>
            </a:r>
            <a:endParaRPr lang="en-US" sz="24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042" y="1239402"/>
            <a:ext cx="7460517" cy="4035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062" y="1337876"/>
            <a:ext cx="55784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4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53458" y="612257"/>
            <a:ext cx="8911687" cy="725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giao diện</a:t>
            </a:r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17169" y="6008350"/>
            <a:ext cx="3384260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24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Màn hình trang đặt tour</a:t>
            </a:r>
            <a:endParaRPr lang="en-US" sz="24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236" y="1337876"/>
            <a:ext cx="8162125" cy="448957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53458" y="612257"/>
            <a:ext cx="8911687" cy="725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giao diện</a:t>
            </a:r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66674" y="5811402"/>
            <a:ext cx="3485249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vi-VN" sz="24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Màn hình trang hóa đơn</a:t>
            </a:r>
            <a:endParaRPr lang="en-US" sz="24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474" y="1610067"/>
            <a:ext cx="558165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4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53458" y="612257"/>
            <a:ext cx="8911687" cy="725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giao diện</a:t>
            </a:r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04718" y="5487845"/>
            <a:ext cx="3009157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vi-VN" sz="24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Màn hình thanh toán</a:t>
            </a:r>
            <a:endParaRPr lang="en-US" sz="24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060" y="1705366"/>
            <a:ext cx="557847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0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53458" y="612257"/>
            <a:ext cx="8911687" cy="725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giao diện</a:t>
            </a:r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88534" y="5205046"/>
            <a:ext cx="4413389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vi-VN" sz="24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Giao diện trang danh sách tour</a:t>
            </a:r>
            <a:endParaRPr lang="en-US" sz="24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176" y="1530392"/>
            <a:ext cx="7334250" cy="348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2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53458" y="612257"/>
            <a:ext cx="8911687" cy="725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giao diện</a:t>
            </a:r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8347" y="5205046"/>
            <a:ext cx="4613764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vi-VN" sz="24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Giao diện trang các đơn đặt tour</a:t>
            </a:r>
            <a:endParaRPr lang="en-US" sz="24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829" y="1596418"/>
            <a:ext cx="7162800" cy="33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53458" y="612257"/>
            <a:ext cx="8911687" cy="725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giao diện</a:t>
            </a:r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20645" y="5205046"/>
            <a:ext cx="5149167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vi-VN" sz="24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Giao diện trang thống kê tour du lịch</a:t>
            </a:r>
            <a:endParaRPr lang="en-US" sz="24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405" y="1531767"/>
            <a:ext cx="6245645" cy="347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8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186" y="605448"/>
            <a:ext cx="8911687" cy="831466"/>
          </a:xfrm>
        </p:spPr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Tx/>
              <a:buAutoNum type="arabicPeriod"/>
            </a:pPr>
            <a:r>
              <a:rPr lang="en-US" sz="3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đề tài</a:t>
            </a:r>
            <a:endParaRPr lang="en-US" sz="3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ClrTx/>
              <a:buAutoNum type="arabicPeriod"/>
            </a:pPr>
            <a:r>
              <a:rPr lang="en-US" sz="3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sở lý thuyết</a:t>
            </a:r>
            <a:endParaRPr lang="en-US" sz="3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ClrTx/>
              <a:buAutoNum type="arabicPeriod"/>
            </a:pPr>
            <a:r>
              <a:rPr lang="en-US" sz="3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tích và thiết kế hệ thống</a:t>
            </a:r>
          </a:p>
          <a:p>
            <a:pPr marL="514350" indent="-514350">
              <a:buClrTx/>
              <a:buAutoNum type="arabicPeriod"/>
            </a:pPr>
            <a:r>
              <a:rPr lang="en-US" sz="32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US" sz="32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8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186" y="605448"/>
            <a:ext cx="8911687" cy="831466"/>
          </a:xfrm>
        </p:spPr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Tx/>
              <a:buAutoNum type="arabicPeriod"/>
            </a:pPr>
            <a:r>
              <a:rPr lang="en-US" sz="32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đề tài</a:t>
            </a:r>
            <a:endParaRPr lang="en-US" sz="32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ClrTx/>
              <a:buAutoNum type="arabicPeriod"/>
            </a:pPr>
            <a:r>
              <a:rPr lang="en-US" sz="3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sở lý thuyết</a:t>
            </a:r>
            <a:endParaRPr lang="en-US" sz="3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ClrTx/>
              <a:buAutoNum type="arabicPeriod"/>
            </a:pPr>
            <a:r>
              <a:rPr lang="en-US" sz="3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tích và thiết kế hệ thống</a:t>
            </a:r>
          </a:p>
          <a:p>
            <a:pPr marL="514350" indent="-514350">
              <a:buClrTx/>
              <a:buAutoNum type="arabicPeriod"/>
            </a:pPr>
            <a:r>
              <a:rPr lang="en-US" sz="3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US" sz="3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3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53458" y="612257"/>
            <a:ext cx="8911687" cy="725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vấn đề được giải quyết</a:t>
            </a:r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3457" y="1443841"/>
            <a:ext cx="89116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sz="2400" smtClean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diện: Sử dụng HTML, CSS cùng với Boostrap và Javascript để tạo ra các trang giao diện sống động, thu hút khách hàng.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sz="2400" smtClean="0">
                <a:latin typeface="Arial" panose="020B0604020202020204" pitchFamily="34" charset="0"/>
                <a:cs typeface="Arial" panose="020B0604020202020204" pitchFamily="34" charset="0"/>
              </a:rPr>
              <a:t>Khách 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hàng có thể đăng ký thành viên, quản lý thông tin cá nhân, có thể tìm kiếm và đặt tour du lịch hoặc thuê xe, thuê khách sạn.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sz="2400" smtClean="0">
                <a:latin typeface="Arial" panose="020B0604020202020204" pitchFamily="34" charset="0"/>
                <a:cs typeface="Arial" panose="020B0604020202020204" pitchFamily="34" charset="0"/>
              </a:rPr>
              <a:t>Khách 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hàng có thể liên hệ hoặc phản hồi tới công 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sz="2400" smtClean="0">
                <a:latin typeface="Arial" panose="020B0604020202020204" pitchFamily="34" charset="0"/>
                <a:cs typeface="Arial" panose="020B0604020202020204" pitchFamily="34" charset="0"/>
              </a:rPr>
              <a:t>Khách 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hàng đặt chỗ trực truyến trên website, ứng với tour được chọn.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sz="2400" smtClean="0">
                <a:latin typeface="Arial" panose="020B0604020202020204" pitchFamily="34" charset="0"/>
                <a:cs typeface="Arial" panose="020B0604020202020204" pitchFamily="34" charset="0"/>
              </a:rPr>
              <a:t>Người 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quản trị có thể thêm, sửa, xóa bỏ các chương trình tour, các địa danh du lịch, khách sạn, xe.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sz="2400" smtClean="0">
                <a:latin typeface="Arial" panose="020B0604020202020204" pitchFamily="34" charset="0"/>
                <a:cs typeface="Arial" panose="020B0604020202020204" pitchFamily="34" charset="0"/>
              </a:rPr>
              <a:t>Người 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quản trị có thể thêm, sửa, xóa quyền của nhân viên để truy cập web quản trị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3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53458" y="612257"/>
            <a:ext cx="8911687" cy="725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Hướng phát triển trong tương lai</a:t>
            </a:r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3457" y="1443841"/>
            <a:ext cx="89116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sz="2400" smtClean="0">
                <a:latin typeface="Arial" panose="020B0604020202020204" pitchFamily="34" charset="0"/>
                <a:cs typeface="Arial" panose="020B0604020202020204" pitchFamily="34" charset="0"/>
              </a:rPr>
              <a:t>Bổ 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sung và hoàn thiện các trang đã có.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sz="2400" smtClean="0">
                <a:latin typeface="Arial" panose="020B0604020202020204" pitchFamily="34" charset="0"/>
                <a:cs typeface="Arial" panose="020B0604020202020204" pitchFamily="34" charset="0"/>
              </a:rPr>
              <a:t>Tăng 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cường chế độ bảo mật cho trang web.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sz="2400" smtClean="0">
                <a:latin typeface="Arial" panose="020B0604020202020204" pitchFamily="34" charset="0"/>
                <a:cs typeface="Arial" panose="020B0604020202020204" pitchFamily="34" charset="0"/>
              </a:rPr>
              <a:t>Xây 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dựng chức năng chat trực tiếp với khách hàng.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sz="2400" smtClean="0">
                <a:latin typeface="Arial" panose="020B0604020202020204" pitchFamily="34" charset="0"/>
                <a:cs typeface="Arial" panose="020B0604020202020204" pitchFamily="34" charset="0"/>
              </a:rPr>
              <a:t>Xây 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dựng trên đa nền tảng, đa thiết bị.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3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0466" y="2630468"/>
            <a:ext cx="7302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CẢM </a:t>
            </a:r>
            <a:r>
              <a:rPr lang="vi-VN" sz="36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 THẦY CÔ VÀ CÁC BẠN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ĐÃ LẮNG NGHE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0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186" y="605448"/>
            <a:ext cx="8911687" cy="831466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 do chọn đề tài:</a:t>
            </a:r>
            <a:b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128" y="1542198"/>
            <a:ext cx="10508776" cy="141021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vi-VN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 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 vấn đề về nhu cầu đi du lịch của mọi người hiện nay, cùng với những ưu điểm </a:t>
            </a:r>
            <a:r>
              <a:rPr lang="vi-VN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 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Laravel </a:t>
            </a:r>
            <a:r>
              <a:rPr lang="vi-VN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</a:t>
            </a: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k.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97186" y="2952409"/>
            <a:ext cx="8911687" cy="831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đích của đề tài:</a:t>
            </a:r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51128" y="3667349"/>
            <a:ext cx="10508776" cy="2790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vi-VN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ây dựng website tour du lịch cho phép người dùng có thể </a:t>
            </a: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</a:t>
            </a:r>
            <a:r>
              <a:rPr lang="vi-VN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 </a:t>
            </a:r>
            <a:r>
              <a:rPr lang="vi-VN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tour du lịch dễ dàng, nhanh chóng</a:t>
            </a: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vi-VN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iúp người quản lý có thể quản lý các dịch vụ của công ty đơn giản hơn.</a:t>
            </a:r>
            <a:endParaRPr lang="en-US" sz="24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Nắm vững các kiến thức cơ bản trong lập trình web với framework Laravel.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3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186" y="605448"/>
            <a:ext cx="8911687" cy="831466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đề tài: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128" y="1542197"/>
            <a:ext cx="10508776" cy="474942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</a:t>
            </a:r>
            <a:r>
              <a:rPr lang="en-US" sz="24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 các chức năng website phía client </a:t>
            </a:r>
            <a:r>
              <a:rPr lang="en-US" sz="24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Khách 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 có thể xem tour, đặt tour.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Khách 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 có thể thanh toán tour đã đặt.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Khách hàng có thể đăng ký làm thành viên và quản lý thông tin cá nhân của mình.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Khách 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 có thể gửi phản hồi về công ty.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7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186" y="605448"/>
            <a:ext cx="8911687" cy="831466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đề tài: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128" y="1542197"/>
            <a:ext cx="10508776" cy="474942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vi-VN" sz="24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</a:t>
            </a:r>
            <a:r>
              <a:rPr lang="vi-VN" sz="24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 các chức năng website cho người quản trị gồm</a:t>
            </a:r>
            <a:r>
              <a:rPr lang="en-US" sz="24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Xem </a:t>
            </a:r>
            <a:r>
              <a:rPr lang="vi-VN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 đặt chỗ đã được xác nhận hay chưa xác nhận</a:t>
            </a: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 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 đơn đặt chỗ hợp </a:t>
            </a:r>
            <a:r>
              <a:rPr lang="vi-VN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Thống kê tình hình đặt tour, xem danh sách khách hàng tham gia các tour đó.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 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đổi, thêm mới hoặc xóa bỏ thông tin, hình ảnh về các điểm du lịch ở các địa phương khác nhau mà công ty muốn giới thiệu cho khách </a:t>
            </a:r>
            <a:r>
              <a:rPr lang="vi-VN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sz="24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9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186" y="605448"/>
            <a:ext cx="8911687" cy="831466"/>
          </a:xfrm>
        </p:spPr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Tx/>
              <a:buAutoNum type="arabicPeriod"/>
            </a:pPr>
            <a:r>
              <a:rPr lang="en-US" sz="3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đề tài</a:t>
            </a:r>
            <a:endParaRPr lang="en-US" sz="3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ClrTx/>
              <a:buAutoNum type="arabicPeriod"/>
            </a:pPr>
            <a:r>
              <a:rPr lang="en-US" sz="32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sở lý thuyết</a:t>
            </a:r>
            <a:endParaRPr lang="en-US" sz="32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ClrTx/>
              <a:buAutoNum type="arabicPeriod"/>
            </a:pPr>
            <a:r>
              <a:rPr lang="en-US" sz="3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tích và thiết kế hệ thống</a:t>
            </a:r>
          </a:p>
          <a:p>
            <a:pPr marL="514350" indent="-514350">
              <a:buClrTx/>
              <a:buAutoNum type="arabicPeriod"/>
            </a:pPr>
            <a:r>
              <a:rPr lang="en-US" sz="3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US" sz="3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3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186" y="605448"/>
            <a:ext cx="8911687" cy="831466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Laravel framework:</a:t>
            </a:r>
            <a:b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128" y="1542198"/>
            <a:ext cx="6728347" cy="4135272"/>
          </a:xfrm>
        </p:spPr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vi-VN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Laravel 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một PHP framework mã nguồn mở và miễn </a:t>
            </a:r>
            <a:r>
              <a:rPr lang="vi-VN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ỗ 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 phát triển các ứng dụng web theo </a:t>
            </a:r>
            <a:r>
              <a:rPr lang="vi-VN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</a:t>
            </a: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 </a:t>
            </a:r>
            <a:r>
              <a:rPr lang="vi-VN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 tại, Laravel là PHP Framework được sử dụng phổ biến </a:t>
            </a:r>
            <a:r>
              <a:rPr lang="vi-VN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Káº¿t quáº£ hÃ¬nh áº£nh cho lara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942" y="1874605"/>
            <a:ext cx="3761333" cy="173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128" y="1542197"/>
            <a:ext cx="10508776" cy="474942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 điểm: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 chức file và cấu trúc code rõ ràng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thư viện và công cụ phong phú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Validation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vi-VN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MVC rõ ràng, dễ bảo trì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hỗ trợ bảo mật, validate dữ liệu, SQL Injection,…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 phong phú</a:t>
            </a:r>
            <a:endParaRPr lang="en-US" sz="24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 mật session, cookie,…</a:t>
            </a:r>
            <a:endParaRPr lang="vi-VN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458" y="612257"/>
            <a:ext cx="8911687" cy="831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Laravel framework:</a:t>
            </a:r>
            <a:br>
              <a:rPr lang="en-US" sz="3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3E2-7C25-403B-A64F-D1B6FB567C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9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1281</Words>
  <Application>Microsoft Office PowerPoint</Application>
  <PresentationFormat>Widescreen</PresentationFormat>
  <Paragraphs>201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Wisp</vt:lpstr>
      <vt:lpstr>  XÂY DỰNG WEBSITE TOUR DU LỊCH  SỬ DỤNG LARAVEL FRAMEWORK </vt:lpstr>
      <vt:lpstr>Nội dung</vt:lpstr>
      <vt:lpstr>Nội dung</vt:lpstr>
      <vt:lpstr>Lý do chọn đề tài: </vt:lpstr>
      <vt:lpstr>Nội dung đề tài:</vt:lpstr>
      <vt:lpstr>Nội dung đề tài:</vt:lpstr>
      <vt:lpstr>Nội dung</vt:lpstr>
      <vt:lpstr>Giới thiệu Laravel framework: </vt:lpstr>
      <vt:lpstr>PowerPoint Presentation</vt:lpstr>
      <vt:lpstr>Mô hình MVC</vt:lpstr>
      <vt:lpstr>Mô hình MVC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Nội dung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WEBSITE TOUR DU LỊCH  SỬ DỤNG LARAVEL FRAMEWORK  </dc:title>
  <dc:creator>ĐỨC NGUYỄN</dc:creator>
  <cp:lastModifiedBy>ĐỨC NGUYỄN</cp:lastModifiedBy>
  <cp:revision>64</cp:revision>
  <dcterms:created xsi:type="dcterms:W3CDTF">2018-06-04T10:49:51Z</dcterms:created>
  <dcterms:modified xsi:type="dcterms:W3CDTF">2018-06-12T14:45:33Z</dcterms:modified>
</cp:coreProperties>
</file>