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71" r:id="rId10"/>
    <p:sldId id="273" r:id="rId11"/>
    <p:sldId id="274" r:id="rId12"/>
    <p:sldId id="264" r:id="rId13"/>
    <p:sldId id="267" r:id="rId14"/>
    <p:sldId id="265" r:id="rId15"/>
    <p:sldId id="268" r:id="rId16"/>
    <p:sldId id="270" r:id="rId17"/>
    <p:sldId id="272" r:id="rId18"/>
    <p:sldId id="269" r:id="rId19"/>
    <p:sldId id="266" r:id="rId20"/>
  </p:sldIdLst>
  <p:sldSz cx="18288000" cy="10287000"/>
  <p:notesSz cx="6858000" cy="9144000"/>
  <p:embeddedFontLst>
    <p:embeddedFont>
      <p:font typeface="Canva Sans 1" panose="020B0604020202020204" charset="0"/>
      <p:regular r:id="rId22"/>
    </p:embeddedFont>
    <p:embeddedFont>
      <p:font typeface="Canva Sans 1 Bold" panose="020B0604020202020204" charset="0"/>
      <p:regular r:id="rId23"/>
    </p:embeddedFont>
    <p:embeddedFont>
      <p:font typeface="Canva Sans 2" panose="020B0604020202020204" charset="0"/>
      <p:regular r:id="rId24"/>
    </p:embeddedFont>
    <p:embeddedFont>
      <p:font typeface="Canva Sans 2 Bold" panose="020B0604020202020204" charset="0"/>
      <p:regular r:id="rId25"/>
    </p:embeddedFont>
    <p:embeddedFont>
      <p:font typeface="Codec Pro Extra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14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CE222-EBEF-457A-B97D-71FF11F1C605}"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049D1-6F0C-4903-B038-9C299CBDE678}" type="slidenum">
              <a:rPr lang="en-US" smtClean="0"/>
              <a:t>‹#›</a:t>
            </a:fld>
            <a:endParaRPr lang="en-US"/>
          </a:p>
        </p:txBody>
      </p:sp>
    </p:spTree>
    <p:extLst>
      <p:ext uri="{BB962C8B-B14F-4D97-AF65-F5344CB8AC3E}">
        <p14:creationId xmlns:p14="http://schemas.microsoft.com/office/powerpoint/2010/main" val="150464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9049D1-6F0C-4903-B038-9C299CBDE678}" type="slidenum">
              <a:rPr lang="en-US" smtClean="0"/>
              <a:t>5</a:t>
            </a:fld>
            <a:endParaRPr lang="en-US"/>
          </a:p>
        </p:txBody>
      </p:sp>
    </p:spTree>
    <p:extLst>
      <p:ext uri="{BB962C8B-B14F-4D97-AF65-F5344CB8AC3E}">
        <p14:creationId xmlns:p14="http://schemas.microsoft.com/office/powerpoint/2010/main" val="988563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JiT</a:t>
            </a:r>
            <a:endParaRPr lang="en-US" dirty="0"/>
          </a:p>
        </p:txBody>
      </p:sp>
      <p:sp>
        <p:nvSpPr>
          <p:cNvPr id="4" name="Slide Number Placeholder 3"/>
          <p:cNvSpPr>
            <a:spLocks noGrp="1"/>
          </p:cNvSpPr>
          <p:nvPr>
            <p:ph type="sldNum" sz="quarter" idx="5"/>
          </p:nvPr>
        </p:nvSpPr>
        <p:spPr/>
        <p:txBody>
          <a:bodyPr/>
          <a:lstStyle/>
          <a:p>
            <a:fld id="{4C9049D1-6F0C-4903-B038-9C299CBDE678}" type="slidenum">
              <a:rPr lang="en-US" smtClean="0"/>
              <a:t>6</a:t>
            </a:fld>
            <a:endParaRPr lang="en-US"/>
          </a:p>
        </p:txBody>
      </p:sp>
    </p:spTree>
    <p:extLst>
      <p:ext uri="{BB962C8B-B14F-4D97-AF65-F5344CB8AC3E}">
        <p14:creationId xmlns:p14="http://schemas.microsoft.com/office/powerpoint/2010/main" val="244913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049D1-6F0C-4903-B038-9C299CBDE678}" type="slidenum">
              <a:rPr lang="en-US" smtClean="0"/>
              <a:t>8</a:t>
            </a:fld>
            <a:endParaRPr lang="en-US"/>
          </a:p>
        </p:txBody>
      </p:sp>
    </p:spTree>
    <p:extLst>
      <p:ext uri="{BB962C8B-B14F-4D97-AF65-F5344CB8AC3E}">
        <p14:creationId xmlns:p14="http://schemas.microsoft.com/office/powerpoint/2010/main" val="367308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svg"/><Relationship Id="rId7" Type="http://schemas.openxmlformats.org/officeDocument/2006/relationships/image" Target="../media/image47.sv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9.sv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sv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1956349" y="3955349"/>
            <a:ext cx="6331651" cy="6331651"/>
          </a:xfrm>
          <a:custGeom>
            <a:avLst/>
            <a:gdLst/>
            <a:ahLst/>
            <a:cxnLst/>
            <a:rect l="l" t="t" r="r" b="b"/>
            <a:pathLst>
              <a:path w="6331651" h="6331651">
                <a:moveTo>
                  <a:pt x="0" y="0"/>
                </a:moveTo>
                <a:lnTo>
                  <a:pt x="6331651" y="0"/>
                </a:lnTo>
                <a:lnTo>
                  <a:pt x="6331651" y="6331651"/>
                </a:lnTo>
                <a:lnTo>
                  <a:pt x="0" y="63316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720864" y="1427539"/>
            <a:ext cx="482144" cy="467032"/>
          </a:xfrm>
          <a:custGeom>
            <a:avLst/>
            <a:gdLst/>
            <a:ahLst/>
            <a:cxnLst/>
            <a:rect l="l" t="t" r="r" b="b"/>
            <a:pathLst>
              <a:path w="482144" h="467032">
                <a:moveTo>
                  <a:pt x="0" y="0"/>
                </a:moveTo>
                <a:lnTo>
                  <a:pt x="482145" y="0"/>
                </a:lnTo>
                <a:lnTo>
                  <a:pt x="482145" y="467031"/>
                </a:lnTo>
                <a:lnTo>
                  <a:pt x="0" y="4670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7682761">
            <a:off x="-1383321" y="-18594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1722956" y="6564251"/>
            <a:ext cx="9811012" cy="1333500"/>
          </a:xfrm>
          <a:prstGeom prst="rect">
            <a:avLst/>
          </a:prstGeom>
        </p:spPr>
        <p:txBody>
          <a:bodyPr lIns="0" tIns="0" rIns="0" bIns="0" rtlCol="0" anchor="t">
            <a:spAutoFit/>
          </a:bodyPr>
          <a:lstStyle/>
          <a:p>
            <a:pPr algn="l">
              <a:lnSpc>
                <a:spcPts val="5076"/>
              </a:lnSpc>
            </a:pPr>
            <a:r>
              <a:rPr lang="en-US" sz="4230" b="1" spc="287">
                <a:solidFill>
                  <a:srgbClr val="F35000"/>
                </a:solidFill>
                <a:latin typeface="Codec Pro ExtraBold"/>
                <a:ea typeface="Codec Pro ExtraBold"/>
                <a:cs typeface="Codec Pro ExtraBold"/>
                <a:sym typeface="Codec Pro ExtraBold"/>
              </a:rPr>
              <a:t>Privileged Access Management</a:t>
            </a:r>
          </a:p>
          <a:p>
            <a:pPr algn="l">
              <a:lnSpc>
                <a:spcPts val="5076"/>
              </a:lnSpc>
            </a:pPr>
            <a:endParaRPr lang="en-US" sz="4230" b="1" spc="287">
              <a:solidFill>
                <a:srgbClr val="F35000"/>
              </a:solidFill>
              <a:latin typeface="Codec Pro ExtraBold"/>
              <a:ea typeface="Codec Pro ExtraBold"/>
              <a:cs typeface="Codec Pro ExtraBold"/>
              <a:sym typeface="Codec Pro ExtraBold"/>
            </a:endParaRPr>
          </a:p>
        </p:txBody>
      </p:sp>
      <p:grpSp>
        <p:nvGrpSpPr>
          <p:cNvPr id="6" name="Group 6"/>
          <p:cNvGrpSpPr/>
          <p:nvPr/>
        </p:nvGrpSpPr>
        <p:grpSpPr>
          <a:xfrm>
            <a:off x="1722956" y="7898070"/>
            <a:ext cx="6900386" cy="698405"/>
            <a:chOff x="0" y="0"/>
            <a:chExt cx="1342999" cy="135928"/>
          </a:xfrm>
        </p:grpSpPr>
        <p:sp>
          <p:nvSpPr>
            <p:cNvPr id="7" name="Freeform 7"/>
            <p:cNvSpPr/>
            <p:nvPr/>
          </p:nvSpPr>
          <p:spPr>
            <a:xfrm>
              <a:off x="0" y="0"/>
              <a:ext cx="1342999" cy="135928"/>
            </a:xfrm>
            <a:custGeom>
              <a:avLst/>
              <a:gdLst/>
              <a:ahLst/>
              <a:cxnLst/>
              <a:rect l="l" t="t" r="r" b="b"/>
              <a:pathLst>
                <a:path w="1342999" h="135928">
                  <a:moveTo>
                    <a:pt x="20195" y="0"/>
                  </a:moveTo>
                  <a:lnTo>
                    <a:pt x="1322804" y="0"/>
                  </a:lnTo>
                  <a:cubicBezTo>
                    <a:pt x="1333957" y="0"/>
                    <a:pt x="1342999" y="9042"/>
                    <a:pt x="1342999" y="20195"/>
                  </a:cubicBezTo>
                  <a:lnTo>
                    <a:pt x="1342999" y="115733"/>
                  </a:lnTo>
                  <a:cubicBezTo>
                    <a:pt x="1342999" y="126887"/>
                    <a:pt x="1333957" y="135928"/>
                    <a:pt x="1322804" y="135928"/>
                  </a:cubicBezTo>
                  <a:lnTo>
                    <a:pt x="20195" y="135928"/>
                  </a:lnTo>
                  <a:cubicBezTo>
                    <a:pt x="9042" y="135928"/>
                    <a:pt x="0" y="126887"/>
                    <a:pt x="0" y="115733"/>
                  </a:cubicBezTo>
                  <a:lnTo>
                    <a:pt x="0" y="20195"/>
                  </a:lnTo>
                  <a:cubicBezTo>
                    <a:pt x="0" y="9042"/>
                    <a:pt x="9042" y="0"/>
                    <a:pt x="20195" y="0"/>
                  </a:cubicBezTo>
                  <a:close/>
                </a:path>
              </a:pathLst>
            </a:custGeom>
            <a:solidFill>
              <a:srgbClr val="FFFFFF"/>
            </a:solidFill>
            <a:ln w="9525" cap="sq">
              <a:solidFill>
                <a:srgbClr val="000000"/>
              </a:solidFill>
              <a:prstDash val="solid"/>
              <a:miter/>
            </a:ln>
          </p:spPr>
          <p:txBody>
            <a:bodyPr/>
            <a:lstStyle/>
            <a:p>
              <a:endParaRPr lang="en-US"/>
            </a:p>
          </p:txBody>
        </p:sp>
        <p:sp>
          <p:nvSpPr>
            <p:cNvPr id="8" name="TextBox 8"/>
            <p:cNvSpPr txBox="1"/>
            <p:nvPr/>
          </p:nvSpPr>
          <p:spPr>
            <a:xfrm>
              <a:off x="0" y="-19050"/>
              <a:ext cx="1342999" cy="154978"/>
            </a:xfrm>
            <a:prstGeom prst="rect">
              <a:avLst/>
            </a:prstGeom>
          </p:spPr>
          <p:txBody>
            <a:bodyPr lIns="68744" tIns="68744" rIns="68744" bIns="68744" rtlCol="0" anchor="ctr"/>
            <a:lstStyle/>
            <a:p>
              <a:pPr algn="ctr">
                <a:lnSpc>
                  <a:spcPts val="2730"/>
                </a:lnSpc>
              </a:pPr>
              <a:r>
                <a:rPr lang="en-US" sz="2100" spc="119" dirty="0" err="1">
                  <a:solidFill>
                    <a:srgbClr val="000000"/>
                  </a:solidFill>
                  <a:latin typeface="Canva Sans 1"/>
                  <a:ea typeface="Canva Sans 1"/>
                  <a:cs typeface="Canva Sans 1"/>
                  <a:sym typeface="Canva Sans 1"/>
                </a:rPr>
                <a:t>Công</a:t>
              </a:r>
              <a:r>
                <a:rPr lang="en-US" sz="2100" spc="119" dirty="0">
                  <a:solidFill>
                    <a:srgbClr val="000000"/>
                  </a:solidFill>
                  <a:latin typeface="Canva Sans 1"/>
                  <a:ea typeface="Canva Sans 1"/>
                  <a:cs typeface="Canva Sans 1"/>
                  <a:sym typeface="Canva Sans 1"/>
                </a:rPr>
                <a:t> ty TNHH </a:t>
              </a:r>
              <a:r>
                <a:rPr lang="en-US" sz="2100" spc="119" dirty="0" err="1">
                  <a:solidFill>
                    <a:srgbClr val="000000"/>
                  </a:solidFill>
                  <a:latin typeface="Canva Sans 1"/>
                  <a:ea typeface="Canva Sans 1"/>
                  <a:cs typeface="Canva Sans 1"/>
                  <a:sym typeface="Canva Sans 1"/>
                </a:rPr>
                <a:t>Công</a:t>
              </a:r>
              <a:r>
                <a:rPr lang="en-US" sz="2100" spc="119" dirty="0">
                  <a:solidFill>
                    <a:srgbClr val="000000"/>
                  </a:solidFill>
                  <a:latin typeface="Canva Sans 1"/>
                  <a:ea typeface="Canva Sans 1"/>
                  <a:cs typeface="Canva Sans 1"/>
                  <a:sym typeface="Canva Sans 1"/>
                </a:rPr>
                <a:t> </a:t>
              </a:r>
              <a:r>
                <a:rPr lang="en-US" sz="2100" spc="119" dirty="0" err="1">
                  <a:solidFill>
                    <a:srgbClr val="000000"/>
                  </a:solidFill>
                  <a:latin typeface="Canva Sans 1"/>
                  <a:ea typeface="Canva Sans 1"/>
                  <a:cs typeface="Canva Sans 1"/>
                  <a:sym typeface="Canva Sans 1"/>
                </a:rPr>
                <a:t>Nghệ</a:t>
              </a:r>
              <a:r>
                <a:rPr lang="en-US" sz="2100" spc="119" dirty="0">
                  <a:solidFill>
                    <a:srgbClr val="000000"/>
                  </a:solidFill>
                  <a:latin typeface="Canva Sans 1"/>
                  <a:ea typeface="Canva Sans 1"/>
                  <a:cs typeface="Canva Sans 1"/>
                  <a:sym typeface="Canva Sans 1"/>
                </a:rPr>
                <a:t> SmartNet</a:t>
              </a:r>
            </a:p>
          </p:txBody>
        </p:sp>
      </p:grpSp>
      <p:sp>
        <p:nvSpPr>
          <p:cNvPr id="9" name="TextBox 9"/>
          <p:cNvSpPr txBox="1"/>
          <p:nvPr/>
        </p:nvSpPr>
        <p:spPr>
          <a:xfrm>
            <a:off x="12791206" y="8513226"/>
            <a:ext cx="5496794" cy="364074"/>
          </a:xfrm>
          <a:prstGeom prst="rect">
            <a:avLst/>
          </a:prstGeom>
        </p:spPr>
        <p:txBody>
          <a:bodyPr lIns="0" tIns="0" rIns="0" bIns="0" rtlCol="0" anchor="t">
            <a:spAutoFit/>
          </a:bodyPr>
          <a:lstStyle/>
          <a:p>
            <a:pPr algn="ctr">
              <a:lnSpc>
                <a:spcPts val="3032"/>
              </a:lnSpc>
            </a:pPr>
            <a:r>
              <a:rPr lang="en-US" sz="2166" spc="108">
                <a:solidFill>
                  <a:srgbClr val="FFFFFF"/>
                </a:solidFill>
                <a:latin typeface="Canva Sans 1"/>
                <a:ea typeface="Canva Sans 1"/>
                <a:cs typeface="Canva Sans 1"/>
                <a:sym typeface="Canva Sans 1"/>
              </a:rPr>
              <a:t>Presented By: Nguyen Hoai Phuong</a:t>
            </a:r>
          </a:p>
        </p:txBody>
      </p:sp>
      <p:sp>
        <p:nvSpPr>
          <p:cNvPr id="10" name="Freeform 10"/>
          <p:cNvSpPr/>
          <p:nvPr/>
        </p:nvSpPr>
        <p:spPr>
          <a:xfrm rot="7682761">
            <a:off x="12187290" y="8561590"/>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a:off x="8757401" y="-437304"/>
            <a:ext cx="8067609" cy="4663748"/>
          </a:xfrm>
          <a:custGeom>
            <a:avLst/>
            <a:gdLst/>
            <a:ahLst/>
            <a:cxnLst/>
            <a:rect l="l" t="t" r="r" b="b"/>
            <a:pathLst>
              <a:path w="8067609" h="4663748">
                <a:moveTo>
                  <a:pt x="0" y="0"/>
                </a:moveTo>
                <a:lnTo>
                  <a:pt x="8067609" y="0"/>
                </a:lnTo>
                <a:lnTo>
                  <a:pt x="8067609" y="4663748"/>
                </a:lnTo>
                <a:lnTo>
                  <a:pt x="0" y="4663748"/>
                </a:lnTo>
                <a:lnTo>
                  <a:pt x="0" y="0"/>
                </a:lnTo>
                <a:close/>
              </a:path>
            </a:pathLst>
          </a:custGeom>
          <a:blipFill>
            <a:blip r:embed="rId10"/>
            <a:stretch>
              <a:fillRect l="-7808" r="-7808"/>
            </a:stretch>
          </a:blipFill>
        </p:spPr>
        <p:txBody>
          <a:bodyPr/>
          <a:lstStyle/>
          <a:p>
            <a:endParaRPr lang="en-US"/>
          </a:p>
        </p:txBody>
      </p:sp>
      <p:sp>
        <p:nvSpPr>
          <p:cNvPr id="12" name="TextBox 12"/>
          <p:cNvSpPr txBox="1"/>
          <p:nvPr/>
        </p:nvSpPr>
        <p:spPr>
          <a:xfrm>
            <a:off x="1722956" y="2792964"/>
            <a:ext cx="10530773" cy="5829127"/>
          </a:xfrm>
          <a:prstGeom prst="rect">
            <a:avLst/>
          </a:prstGeom>
        </p:spPr>
        <p:txBody>
          <a:bodyPr lIns="0" tIns="0" rIns="0" bIns="0" rtlCol="0" anchor="t">
            <a:spAutoFit/>
          </a:bodyPr>
          <a:lstStyle/>
          <a:p>
            <a:pPr algn="l">
              <a:lnSpc>
                <a:spcPts val="14847"/>
              </a:lnSpc>
            </a:pPr>
            <a:r>
              <a:rPr lang="en-US" sz="12372" spc="841" dirty="0" err="1">
                <a:solidFill>
                  <a:srgbClr val="000000"/>
                </a:solidFill>
                <a:latin typeface="Codec Pro ExtraBold"/>
                <a:ea typeface="Codec Pro ExtraBold"/>
                <a:cs typeface="Codec Pro ExtraBold"/>
                <a:sym typeface="Codec Pro ExtraBold"/>
              </a:rPr>
              <a:t>MiniOrange</a:t>
            </a:r>
            <a:endParaRPr lang="en-US" sz="12372" spc="841" dirty="0">
              <a:solidFill>
                <a:srgbClr val="000000"/>
              </a:solidFill>
              <a:latin typeface="Codec Pro ExtraBold"/>
              <a:ea typeface="Codec Pro ExtraBold"/>
              <a:cs typeface="Codec Pro ExtraBold"/>
              <a:sym typeface="Codec Pro ExtraBold"/>
            </a:endParaRPr>
          </a:p>
          <a:p>
            <a:pPr algn="l">
              <a:lnSpc>
                <a:spcPts val="14847"/>
              </a:lnSpc>
            </a:pPr>
            <a:r>
              <a:rPr lang="en-US" sz="12372" spc="841" dirty="0">
                <a:solidFill>
                  <a:srgbClr val="000000"/>
                </a:solidFill>
                <a:latin typeface="Codec Pro ExtraBold"/>
                <a:ea typeface="Codec Pro ExtraBold"/>
                <a:cs typeface="Codec Pro ExtraBold"/>
                <a:sym typeface="Codec Pro ExtraBold"/>
              </a:rPr>
              <a:t>PAM</a:t>
            </a:r>
          </a:p>
          <a:p>
            <a:pPr algn="l">
              <a:lnSpc>
                <a:spcPts val="14847"/>
              </a:lnSpc>
            </a:pPr>
            <a:endParaRPr lang="en-US" sz="12372" spc="841" dirty="0">
              <a:solidFill>
                <a:srgbClr val="000000"/>
              </a:solidFill>
              <a:latin typeface="Codec Pro ExtraBold"/>
              <a:ea typeface="Codec Pro ExtraBold"/>
              <a:cs typeface="Codec Pro ExtraBold"/>
              <a:sym typeface="Codec Pr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a:off x="-2971800" y="8801100"/>
            <a:ext cx="4769224" cy="2384612"/>
          </a:xfrm>
          <a:custGeom>
            <a:avLst/>
            <a:gdLst/>
            <a:ahLst/>
            <a:cxnLst/>
            <a:rect l="l" t="t" r="r" b="b"/>
            <a:pathLst>
              <a:path w="4769224" h="2384612">
                <a:moveTo>
                  <a:pt x="0" y="0"/>
                </a:moveTo>
                <a:lnTo>
                  <a:pt x="4769224" y="0"/>
                </a:lnTo>
                <a:lnTo>
                  <a:pt x="4769224" y="2384612"/>
                </a:lnTo>
                <a:lnTo>
                  <a:pt x="0" y="2384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192698" y="1028700"/>
            <a:ext cx="2066602" cy="2066602"/>
          </a:xfrm>
          <a:custGeom>
            <a:avLst/>
            <a:gdLst/>
            <a:ahLst/>
            <a:cxnLst/>
            <a:rect l="l" t="t" r="r" b="b"/>
            <a:pathLst>
              <a:path w="2066602" h="2066602">
                <a:moveTo>
                  <a:pt x="0" y="0"/>
                </a:moveTo>
                <a:lnTo>
                  <a:pt x="2066602" y="0"/>
                </a:lnTo>
                <a:lnTo>
                  <a:pt x="2066602" y="2066602"/>
                </a:lnTo>
                <a:lnTo>
                  <a:pt x="0" y="20666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5">
            <a:extLst>
              <a:ext uri="{FF2B5EF4-FFF2-40B4-BE49-F238E27FC236}">
                <a16:creationId xmlns:a16="http://schemas.microsoft.com/office/drawing/2014/main" id="{2AF029B5-6D15-B2C4-8D29-B022C28E3CBE}"/>
              </a:ext>
            </a:extLst>
          </p:cNvPr>
          <p:cNvSpPr txBox="1"/>
          <p:nvPr/>
        </p:nvSpPr>
        <p:spPr>
          <a:xfrm>
            <a:off x="762000" y="1403221"/>
            <a:ext cx="16764000" cy="8883779"/>
          </a:xfrm>
          <a:prstGeom prst="rect">
            <a:avLst/>
          </a:prstGeom>
        </p:spPr>
        <p:txBody>
          <a:bodyPr wrap="square" lIns="0" tIns="0" rIns="0" bIns="0" rtlCol="0" anchor="t">
            <a:spAutoFit/>
          </a:bodyPr>
          <a:lstStyle/>
          <a:p>
            <a:pPr algn="just">
              <a:lnSpc>
                <a:spcPts val="4081"/>
              </a:lnSpc>
            </a:pPr>
            <a:r>
              <a:rPr lang="vi-VN" b="1" i="0" dirty="0">
                <a:effectLst/>
                <a:latin typeface="Calibri (Body)"/>
              </a:rPr>
              <a:t> </a:t>
            </a:r>
            <a:r>
              <a:rPr lang="en-US" sz="2633" b="1" spc="131" dirty="0">
                <a:solidFill>
                  <a:srgbClr val="000000"/>
                </a:solidFill>
              </a:rPr>
              <a:t>1. </a:t>
            </a:r>
            <a:r>
              <a:rPr lang="vi-VN" sz="2633" b="1" spc="131" dirty="0">
                <a:solidFill>
                  <a:srgbClr val="000000"/>
                </a:solidFill>
              </a:rPr>
              <a:t>Bảng liên quan đến </a:t>
            </a:r>
            <a:r>
              <a:rPr lang="vi-VN" sz="2633" b="1" spc="131" dirty="0" err="1">
                <a:solidFill>
                  <a:srgbClr val="000000"/>
                </a:solidFill>
              </a:rPr>
              <a:t>Audits</a:t>
            </a:r>
            <a:r>
              <a:rPr lang="vi-VN" sz="2633" b="1" spc="131" dirty="0">
                <a:solidFill>
                  <a:srgbClr val="000000"/>
                </a:solidFill>
              </a:rPr>
              <a:t> (Kiểm toán)</a:t>
            </a:r>
          </a:p>
          <a:p>
            <a:pPr marL="1200150" lvl="2" indent="-285750" algn="just">
              <a:lnSpc>
                <a:spcPts val="4081"/>
              </a:lnSpc>
              <a:buFont typeface="Arial" panose="020B0604020202020204" pitchFamily="34" charset="0"/>
              <a:buChar char="•"/>
            </a:pPr>
            <a:r>
              <a:rPr lang="vi-VN" sz="2633" spc="131" dirty="0" err="1">
                <a:solidFill>
                  <a:srgbClr val="000000"/>
                </a:solidFill>
              </a:rPr>
              <a:t>allocate_asset_audits_allocateassetaudits</a:t>
            </a:r>
            <a:r>
              <a:rPr lang="vi-VN" sz="2633" spc="131" dirty="0">
                <a:solidFill>
                  <a:srgbClr val="000000"/>
                </a:solidFill>
              </a:rPr>
              <a:t>: Ghi lại các kiểm toán liên quan đến việc phân bổ tài sản.</a:t>
            </a:r>
          </a:p>
          <a:p>
            <a:pPr marL="1200150" lvl="2" indent="-285750" algn="just">
              <a:lnSpc>
                <a:spcPts val="4081"/>
              </a:lnSpc>
              <a:buFont typeface="Arial" panose="020B0604020202020204" pitchFamily="34" charset="0"/>
              <a:buChar char="•"/>
            </a:pPr>
            <a:r>
              <a:rPr lang="vi-VN" sz="2633" spc="131" dirty="0" err="1">
                <a:solidFill>
                  <a:srgbClr val="000000"/>
                </a:solidFill>
              </a:rPr>
              <a:t>app_audits_app_access_report</a:t>
            </a:r>
            <a:r>
              <a:rPr lang="vi-VN" sz="2633" spc="131" dirty="0">
                <a:solidFill>
                  <a:srgbClr val="000000"/>
                </a:solidFill>
              </a:rPr>
              <a:t>: Báo cáo truy cập ứng dụng.</a:t>
            </a:r>
          </a:p>
          <a:p>
            <a:pPr marL="1200150" lvl="2" indent="-285750" algn="just">
              <a:lnSpc>
                <a:spcPts val="4081"/>
              </a:lnSpc>
              <a:buFont typeface="Arial" panose="020B0604020202020204" pitchFamily="34" charset="0"/>
              <a:buChar char="•"/>
            </a:pPr>
            <a:r>
              <a:rPr lang="vi-VN" sz="2633" spc="131" dirty="0" err="1">
                <a:solidFill>
                  <a:srgbClr val="000000"/>
                </a:solidFill>
              </a:rPr>
              <a:t>app_audits_app_executed_commands</a:t>
            </a:r>
            <a:r>
              <a:rPr lang="vi-VN" sz="2633" spc="131" dirty="0">
                <a:solidFill>
                  <a:srgbClr val="000000"/>
                </a:solidFill>
              </a:rPr>
              <a:t>: Ghi lại các lệnh đã thực thi trong ứng dụng.</a:t>
            </a:r>
          </a:p>
          <a:p>
            <a:pPr marL="1200150" lvl="2" indent="-285750" algn="just">
              <a:lnSpc>
                <a:spcPts val="4081"/>
              </a:lnSpc>
              <a:buFont typeface="Arial" panose="020B0604020202020204" pitchFamily="34" charset="0"/>
              <a:buChar char="•"/>
            </a:pPr>
            <a:r>
              <a:rPr lang="vi-VN" sz="2633" spc="131" dirty="0" err="1">
                <a:solidFill>
                  <a:srgbClr val="000000"/>
                </a:solidFill>
              </a:rPr>
              <a:t>asset_audits_activeusagereport</a:t>
            </a:r>
            <a:r>
              <a:rPr lang="vi-VN" sz="2633" spc="131" dirty="0">
                <a:solidFill>
                  <a:srgbClr val="000000"/>
                </a:solidFill>
              </a:rPr>
              <a:t>: Báo cáo sử dụng tài sản hiện tại.</a:t>
            </a:r>
            <a:endParaRPr lang="en-US" sz="2633" spc="131" dirty="0">
              <a:solidFill>
                <a:srgbClr val="000000"/>
              </a:solidFill>
            </a:endParaRPr>
          </a:p>
          <a:p>
            <a:pPr marL="1200150" lvl="2" indent="-285750" algn="just">
              <a:lnSpc>
                <a:spcPts val="4081"/>
              </a:lnSpc>
              <a:buFont typeface="Arial" panose="020B0604020202020204" pitchFamily="34" charset="0"/>
              <a:buChar char="•"/>
            </a:pPr>
            <a:endParaRPr lang="vi-VN" sz="2633" spc="131" dirty="0">
              <a:solidFill>
                <a:srgbClr val="000000"/>
              </a:solidFill>
            </a:endParaRPr>
          </a:p>
          <a:p>
            <a:pPr algn="just">
              <a:lnSpc>
                <a:spcPts val="4081"/>
              </a:lnSpc>
            </a:pPr>
            <a:r>
              <a:rPr lang="vi-VN" sz="2633" b="1" spc="131" dirty="0">
                <a:solidFill>
                  <a:srgbClr val="000000"/>
                </a:solidFill>
              </a:rPr>
              <a:t>2. Bảng liên quan đến Ứng dụng</a:t>
            </a:r>
          </a:p>
          <a:p>
            <a:pPr marL="1200150" lvl="2" indent="-285750" algn="just">
              <a:lnSpc>
                <a:spcPts val="4081"/>
              </a:lnSpc>
              <a:buFont typeface="Arial" panose="020B0604020202020204" pitchFamily="34" charset="0"/>
              <a:buChar char="•"/>
            </a:pPr>
            <a:r>
              <a:rPr lang="vi-VN" sz="2633" spc="131" dirty="0" err="1">
                <a:solidFill>
                  <a:srgbClr val="000000"/>
                </a:solidFill>
              </a:rPr>
              <a:t>apps_allocatedapps</a:t>
            </a:r>
            <a:r>
              <a:rPr lang="vi-VN" sz="2633" spc="131" dirty="0">
                <a:solidFill>
                  <a:srgbClr val="000000"/>
                </a:solidFill>
              </a:rPr>
              <a:t>: Chứa thông tin về các ứng dụng đã được phân bổ.</a:t>
            </a:r>
          </a:p>
          <a:p>
            <a:pPr marL="1200150" lvl="2" indent="-285750" algn="just">
              <a:lnSpc>
                <a:spcPts val="4081"/>
              </a:lnSpc>
              <a:buFont typeface="Arial" panose="020B0604020202020204" pitchFamily="34" charset="0"/>
              <a:buChar char="•"/>
            </a:pPr>
            <a:r>
              <a:rPr lang="vi-VN" sz="2633" spc="131" dirty="0" err="1">
                <a:solidFill>
                  <a:srgbClr val="000000"/>
                </a:solidFill>
              </a:rPr>
              <a:t>apps_apps</a:t>
            </a:r>
            <a:r>
              <a:rPr lang="vi-VN" sz="2633" spc="131" dirty="0">
                <a:solidFill>
                  <a:srgbClr val="000000"/>
                </a:solidFill>
              </a:rPr>
              <a:t>: Thông tin về các ứng dụng trong hệ thống.</a:t>
            </a:r>
          </a:p>
          <a:p>
            <a:pPr marL="1200150" lvl="2" indent="-285750" algn="just">
              <a:lnSpc>
                <a:spcPts val="4081"/>
              </a:lnSpc>
              <a:buFont typeface="Arial" panose="020B0604020202020204" pitchFamily="34" charset="0"/>
              <a:buChar char="•"/>
            </a:pPr>
            <a:r>
              <a:rPr lang="vi-VN" sz="2633" spc="131" dirty="0" err="1">
                <a:solidFill>
                  <a:srgbClr val="000000"/>
                </a:solidFill>
              </a:rPr>
              <a:t>apps_groups</a:t>
            </a:r>
            <a:r>
              <a:rPr lang="vi-VN" sz="2633" spc="131" dirty="0">
                <a:solidFill>
                  <a:srgbClr val="000000"/>
                </a:solidFill>
              </a:rPr>
              <a:t>: Nhóm ứng dụng và các quan hệ của chúng.</a:t>
            </a:r>
            <a:endParaRPr lang="en-US" sz="2633" spc="131" dirty="0">
              <a:solidFill>
                <a:srgbClr val="000000"/>
              </a:solidFill>
            </a:endParaRPr>
          </a:p>
          <a:p>
            <a:pPr marL="1200150" lvl="2" indent="-285750" algn="just">
              <a:lnSpc>
                <a:spcPts val="4081"/>
              </a:lnSpc>
              <a:buFont typeface="Arial" panose="020B0604020202020204" pitchFamily="34" charset="0"/>
              <a:buChar char="•"/>
            </a:pPr>
            <a:endParaRPr lang="vi-VN" sz="2633" spc="131" dirty="0">
              <a:solidFill>
                <a:srgbClr val="000000"/>
              </a:solidFill>
            </a:endParaRPr>
          </a:p>
          <a:p>
            <a:pPr marL="285750" indent="-285750" algn="just">
              <a:lnSpc>
                <a:spcPts val="4081"/>
              </a:lnSpc>
              <a:buFont typeface="Arial" panose="020B0604020202020204" pitchFamily="34" charset="0"/>
              <a:buChar char="•"/>
            </a:pPr>
            <a:r>
              <a:rPr lang="vi-VN" sz="2633" b="1" spc="131" dirty="0">
                <a:solidFill>
                  <a:srgbClr val="000000"/>
                </a:solidFill>
              </a:rPr>
              <a:t>3. Bảng liên quan đến Người dùng và Quyền hạn</a:t>
            </a:r>
          </a:p>
          <a:p>
            <a:pPr marL="1200150" lvl="2" indent="-285750" algn="just">
              <a:lnSpc>
                <a:spcPts val="4081"/>
              </a:lnSpc>
              <a:buFont typeface="Arial" panose="020B0604020202020204" pitchFamily="34" charset="0"/>
              <a:buChar char="•"/>
            </a:pPr>
            <a:r>
              <a:rPr lang="vi-VN" sz="2633" spc="131" dirty="0" err="1">
                <a:solidFill>
                  <a:srgbClr val="000000"/>
                </a:solidFill>
              </a:rPr>
              <a:t>users_user</a:t>
            </a:r>
            <a:r>
              <a:rPr lang="vi-VN" sz="2633" spc="131" dirty="0">
                <a:solidFill>
                  <a:srgbClr val="000000"/>
                </a:solidFill>
              </a:rPr>
              <a:t>: Thông tin chi tiết về người dùng.</a:t>
            </a:r>
          </a:p>
          <a:p>
            <a:pPr marL="1200150" lvl="2" indent="-285750" algn="just">
              <a:lnSpc>
                <a:spcPts val="4081"/>
              </a:lnSpc>
              <a:buFont typeface="Arial" panose="020B0604020202020204" pitchFamily="34" charset="0"/>
              <a:buChar char="•"/>
            </a:pPr>
            <a:r>
              <a:rPr lang="vi-VN" sz="2633" spc="131" dirty="0" err="1">
                <a:solidFill>
                  <a:srgbClr val="000000"/>
                </a:solidFill>
              </a:rPr>
              <a:t>users_user_groups</a:t>
            </a:r>
            <a:r>
              <a:rPr lang="vi-VN" sz="2633" spc="131" dirty="0">
                <a:solidFill>
                  <a:srgbClr val="000000"/>
                </a:solidFill>
              </a:rPr>
              <a:t>: Phân tích mối liên hệ giữa người dùng và các nhóm.</a:t>
            </a:r>
          </a:p>
          <a:p>
            <a:pPr marL="1200150" lvl="2" indent="-285750" algn="just">
              <a:lnSpc>
                <a:spcPts val="4081"/>
              </a:lnSpc>
              <a:buFont typeface="Arial" panose="020B0604020202020204" pitchFamily="34" charset="0"/>
              <a:buChar char="•"/>
            </a:pPr>
            <a:r>
              <a:rPr lang="vi-VN" sz="2633" spc="131" dirty="0" err="1">
                <a:solidFill>
                  <a:srgbClr val="000000"/>
                </a:solidFill>
              </a:rPr>
              <a:t>auth_group</a:t>
            </a:r>
            <a:r>
              <a:rPr lang="vi-VN" sz="2633" spc="131" dirty="0">
                <a:solidFill>
                  <a:srgbClr val="000000"/>
                </a:solidFill>
              </a:rPr>
              <a:t>: Thông tin về các nhóm quyền.</a:t>
            </a:r>
          </a:p>
          <a:p>
            <a:pPr marL="1200150" lvl="2" indent="-285750" algn="just">
              <a:lnSpc>
                <a:spcPts val="4081"/>
              </a:lnSpc>
              <a:buFont typeface="Arial" panose="020B0604020202020204" pitchFamily="34" charset="0"/>
              <a:buChar char="•"/>
            </a:pPr>
            <a:r>
              <a:rPr lang="vi-VN" sz="2633" spc="131" dirty="0" err="1">
                <a:solidFill>
                  <a:srgbClr val="000000"/>
                </a:solidFill>
              </a:rPr>
              <a:t>auth_permission</a:t>
            </a:r>
            <a:r>
              <a:rPr lang="vi-VN" sz="2633" spc="131" dirty="0">
                <a:solidFill>
                  <a:srgbClr val="000000"/>
                </a:solidFill>
              </a:rPr>
              <a:t>: Quyền hạn có sẵn trong hệ thống.</a:t>
            </a:r>
          </a:p>
        </p:txBody>
      </p:sp>
      <p:sp>
        <p:nvSpPr>
          <p:cNvPr id="9" name="TextBox 5">
            <a:extLst>
              <a:ext uri="{FF2B5EF4-FFF2-40B4-BE49-F238E27FC236}">
                <a16:creationId xmlns:a16="http://schemas.microsoft.com/office/drawing/2014/main" id="{E05EB592-5221-EE71-10AC-36E6EE921608}"/>
              </a:ext>
            </a:extLst>
          </p:cNvPr>
          <p:cNvSpPr txBox="1"/>
          <p:nvPr/>
        </p:nvSpPr>
        <p:spPr>
          <a:xfrm>
            <a:off x="1028700" y="-647700"/>
            <a:ext cx="15773400" cy="2039341"/>
          </a:xfrm>
          <a:prstGeom prst="rect">
            <a:avLst/>
          </a:prstGeom>
        </p:spPr>
        <p:txBody>
          <a:bodyPr wrap="square" lIns="0" tIns="0" rIns="0" bIns="0" rtlCol="0" anchor="t">
            <a:spAutoFit/>
          </a:bodyPr>
          <a:lstStyle/>
          <a:p>
            <a:pPr algn="ctr">
              <a:lnSpc>
                <a:spcPts val="18582"/>
              </a:lnSpc>
            </a:pPr>
            <a:r>
              <a:rPr lang="en-US" sz="7432" b="1" spc="371" dirty="0">
                <a:solidFill>
                  <a:srgbClr val="F37221"/>
                </a:solidFill>
                <a:latin typeface="Canva Sans 1 Bold"/>
                <a:ea typeface="Canva Sans 1 Bold"/>
                <a:cs typeface="Canva Sans 1 Bold"/>
                <a:sym typeface="Canva Sans 1 Bold"/>
              </a:rPr>
              <a:t>1 </a:t>
            </a:r>
            <a:r>
              <a:rPr lang="en-US" sz="7432" b="1" spc="371" dirty="0" err="1">
                <a:solidFill>
                  <a:srgbClr val="F37221"/>
                </a:solidFill>
                <a:latin typeface="Canva Sans 1 Bold"/>
                <a:ea typeface="Canva Sans 1 Bold"/>
                <a:cs typeface="Canva Sans 1 Bold"/>
                <a:sym typeface="Canva Sans 1 Bold"/>
              </a:rPr>
              <a:t>số</a:t>
            </a:r>
            <a:r>
              <a:rPr lang="en-US" sz="7432" b="1" spc="371" dirty="0">
                <a:solidFill>
                  <a:srgbClr val="F37221"/>
                </a:solidFill>
                <a:latin typeface="Canva Sans 1 Bold"/>
                <a:ea typeface="Canva Sans 1 Bold"/>
                <a:cs typeface="Canva Sans 1 Bold"/>
                <a:sym typeface="Canva Sans 1 Bold"/>
              </a:rPr>
              <a:t> </a:t>
            </a:r>
            <a:r>
              <a:rPr lang="en-US" sz="7432" b="1" spc="371" dirty="0" err="1">
                <a:solidFill>
                  <a:srgbClr val="F37221"/>
                </a:solidFill>
                <a:latin typeface="Canva Sans 1 Bold"/>
                <a:ea typeface="Canva Sans 1 Bold"/>
                <a:cs typeface="Canva Sans 1 Bold"/>
                <a:sym typeface="Canva Sans 1 Bold"/>
              </a:rPr>
              <a:t>bảng</a:t>
            </a:r>
            <a:r>
              <a:rPr lang="en-US" sz="7432" b="1" spc="371" dirty="0">
                <a:solidFill>
                  <a:srgbClr val="F37221"/>
                </a:solidFill>
                <a:latin typeface="Canva Sans 1 Bold"/>
                <a:ea typeface="Canva Sans 1 Bold"/>
                <a:cs typeface="Canva Sans 1 Bold"/>
                <a:sym typeface="Canva Sans 1 Bold"/>
              </a:rPr>
              <a:t> </a:t>
            </a:r>
            <a:r>
              <a:rPr lang="en-US" sz="7432" b="1" spc="371" dirty="0" err="1">
                <a:solidFill>
                  <a:srgbClr val="F37221"/>
                </a:solidFill>
                <a:latin typeface="Canva Sans 1 Bold"/>
                <a:ea typeface="Canva Sans 1 Bold"/>
                <a:cs typeface="Canva Sans 1 Bold"/>
                <a:sym typeface="Canva Sans 1 Bold"/>
              </a:rPr>
              <a:t>quan</a:t>
            </a:r>
            <a:r>
              <a:rPr lang="en-US" sz="7432" b="1" spc="371" dirty="0">
                <a:solidFill>
                  <a:srgbClr val="F37221"/>
                </a:solidFill>
                <a:latin typeface="Canva Sans 1 Bold"/>
                <a:ea typeface="Canva Sans 1 Bold"/>
                <a:cs typeface="Canva Sans 1 Bold"/>
                <a:sym typeface="Canva Sans 1 Bold"/>
              </a:rPr>
              <a:t> </a:t>
            </a:r>
            <a:r>
              <a:rPr lang="en-US" sz="7432" b="1" spc="371" dirty="0" err="1">
                <a:solidFill>
                  <a:srgbClr val="F37221"/>
                </a:solidFill>
                <a:latin typeface="Canva Sans 1 Bold"/>
                <a:ea typeface="Canva Sans 1 Bold"/>
                <a:cs typeface="Canva Sans 1 Bold"/>
                <a:sym typeface="Canva Sans 1 Bold"/>
              </a:rPr>
              <a:t>trọng</a:t>
            </a:r>
            <a:endParaRPr lang="en-US" sz="7432" b="1" spc="371" dirty="0">
              <a:solidFill>
                <a:srgbClr val="F37221"/>
              </a:solidFill>
              <a:latin typeface="Canva Sans 1 Bold"/>
              <a:ea typeface="Canva Sans 1 Bold"/>
              <a:cs typeface="Canva Sans 1 Bold"/>
              <a:sym typeface="Canva Sans 1 Bold"/>
            </a:endParaRPr>
          </a:p>
        </p:txBody>
      </p:sp>
    </p:spTree>
    <p:extLst>
      <p:ext uri="{BB962C8B-B14F-4D97-AF65-F5344CB8AC3E}">
        <p14:creationId xmlns:p14="http://schemas.microsoft.com/office/powerpoint/2010/main" val="382186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a:off x="-2335306" y="8594810"/>
            <a:ext cx="4769224" cy="2384612"/>
          </a:xfrm>
          <a:custGeom>
            <a:avLst/>
            <a:gdLst/>
            <a:ahLst/>
            <a:cxnLst/>
            <a:rect l="l" t="t" r="r" b="b"/>
            <a:pathLst>
              <a:path w="4769224" h="2384612">
                <a:moveTo>
                  <a:pt x="0" y="0"/>
                </a:moveTo>
                <a:lnTo>
                  <a:pt x="4769224" y="0"/>
                </a:lnTo>
                <a:lnTo>
                  <a:pt x="4769224" y="2384612"/>
                </a:lnTo>
                <a:lnTo>
                  <a:pt x="0" y="2384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192698" y="1028700"/>
            <a:ext cx="2066602" cy="2066602"/>
          </a:xfrm>
          <a:custGeom>
            <a:avLst/>
            <a:gdLst/>
            <a:ahLst/>
            <a:cxnLst/>
            <a:rect l="l" t="t" r="r" b="b"/>
            <a:pathLst>
              <a:path w="2066602" h="2066602">
                <a:moveTo>
                  <a:pt x="0" y="0"/>
                </a:moveTo>
                <a:lnTo>
                  <a:pt x="2066602" y="0"/>
                </a:lnTo>
                <a:lnTo>
                  <a:pt x="2066602" y="2066602"/>
                </a:lnTo>
                <a:lnTo>
                  <a:pt x="0" y="20666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5">
            <a:extLst>
              <a:ext uri="{FF2B5EF4-FFF2-40B4-BE49-F238E27FC236}">
                <a16:creationId xmlns:a16="http://schemas.microsoft.com/office/drawing/2014/main" id="{FB7C3729-9094-803E-FE07-7FDD2444E222}"/>
              </a:ext>
            </a:extLst>
          </p:cNvPr>
          <p:cNvSpPr txBox="1"/>
          <p:nvPr/>
        </p:nvSpPr>
        <p:spPr>
          <a:xfrm>
            <a:off x="1028700" y="1485900"/>
            <a:ext cx="16980624" cy="6347187"/>
          </a:xfrm>
          <a:prstGeom prst="rect">
            <a:avLst/>
          </a:prstGeom>
          <a:noFill/>
        </p:spPr>
        <p:txBody>
          <a:bodyPr wrap="square">
            <a:spAutoFit/>
          </a:bodyPr>
          <a:lstStyle/>
          <a:p>
            <a:pPr algn="just">
              <a:lnSpc>
                <a:spcPts val="4081"/>
              </a:lnSpc>
            </a:pPr>
            <a:r>
              <a:rPr lang="vi-VN" sz="2633" spc="131" dirty="0">
                <a:solidFill>
                  <a:srgbClr val="000000"/>
                </a:solidFill>
              </a:rPr>
              <a:t>4</a:t>
            </a:r>
            <a:r>
              <a:rPr lang="vi-VN" sz="2633" b="1" spc="131" dirty="0">
                <a:solidFill>
                  <a:srgbClr val="000000"/>
                </a:solidFill>
              </a:rPr>
              <a:t>. Bảng liên quan đến Tài sản</a:t>
            </a:r>
          </a:p>
          <a:p>
            <a:pPr marL="914400" lvl="1" indent="-457200" algn="just">
              <a:lnSpc>
                <a:spcPts val="4081"/>
              </a:lnSpc>
              <a:buFont typeface="Arial" panose="020B0604020202020204" pitchFamily="34" charset="0"/>
              <a:buChar char="•"/>
            </a:pPr>
            <a:r>
              <a:rPr lang="vi-VN" sz="2633" spc="131" dirty="0" err="1">
                <a:solidFill>
                  <a:srgbClr val="000000"/>
                </a:solidFill>
              </a:rPr>
              <a:t>assets_assets</a:t>
            </a:r>
            <a:r>
              <a:rPr lang="vi-VN" sz="2633" spc="131" dirty="0">
                <a:solidFill>
                  <a:srgbClr val="000000"/>
                </a:solidFill>
              </a:rPr>
              <a:t>: Thông tin chi tiết về các tài sản.</a:t>
            </a:r>
          </a:p>
          <a:p>
            <a:pPr marL="914400" lvl="1" indent="-457200" algn="just">
              <a:lnSpc>
                <a:spcPts val="4081"/>
              </a:lnSpc>
              <a:buFont typeface="Arial" panose="020B0604020202020204" pitchFamily="34" charset="0"/>
              <a:buChar char="•"/>
            </a:pPr>
            <a:r>
              <a:rPr lang="vi-VN" sz="2633" spc="131" dirty="0" err="1">
                <a:solidFill>
                  <a:srgbClr val="000000"/>
                </a:solidFill>
              </a:rPr>
              <a:t>assets_groups</a:t>
            </a:r>
            <a:r>
              <a:rPr lang="vi-VN" sz="2633" spc="131" dirty="0">
                <a:solidFill>
                  <a:srgbClr val="000000"/>
                </a:solidFill>
              </a:rPr>
              <a:t>: Nhóm các tài sản.</a:t>
            </a:r>
          </a:p>
          <a:p>
            <a:pPr marL="914400" lvl="1" indent="-457200" algn="just">
              <a:lnSpc>
                <a:spcPts val="4081"/>
              </a:lnSpc>
              <a:buFont typeface="Arial" panose="020B0604020202020204" pitchFamily="34" charset="0"/>
              <a:buChar char="•"/>
            </a:pPr>
            <a:r>
              <a:rPr lang="vi-VN" sz="2633" spc="131" dirty="0" err="1">
                <a:solidFill>
                  <a:srgbClr val="000000"/>
                </a:solidFill>
              </a:rPr>
              <a:t>assets_systemusers</a:t>
            </a:r>
            <a:r>
              <a:rPr lang="vi-VN" sz="2633" spc="131" dirty="0">
                <a:solidFill>
                  <a:srgbClr val="000000"/>
                </a:solidFill>
              </a:rPr>
              <a:t>: Liên kết giữa tài sản và người dùng hệ thống.</a:t>
            </a:r>
          </a:p>
          <a:p>
            <a:pPr algn="just">
              <a:lnSpc>
                <a:spcPts val="4081"/>
              </a:lnSpc>
            </a:pPr>
            <a:r>
              <a:rPr lang="vi-VN" sz="2633" b="1" spc="131" dirty="0">
                <a:solidFill>
                  <a:srgbClr val="000000"/>
                </a:solidFill>
              </a:rPr>
              <a:t>5. Bảng liên quan đến Chính sách và Cấu hình</a:t>
            </a:r>
          </a:p>
          <a:p>
            <a:pPr marL="914400" lvl="1" indent="-457200" algn="just">
              <a:lnSpc>
                <a:spcPts val="4081"/>
              </a:lnSpc>
              <a:buFont typeface="Arial" panose="020B0604020202020204" pitchFamily="34" charset="0"/>
              <a:buChar char="•"/>
            </a:pPr>
            <a:r>
              <a:rPr lang="vi-VN" sz="2633" spc="131" dirty="0" err="1">
                <a:solidFill>
                  <a:srgbClr val="000000"/>
                </a:solidFill>
              </a:rPr>
              <a:t>password_policy</a:t>
            </a:r>
            <a:r>
              <a:rPr lang="vi-VN" sz="2633" spc="131" dirty="0">
                <a:solidFill>
                  <a:srgbClr val="000000"/>
                </a:solidFill>
              </a:rPr>
              <a:t>: Chính sách mật khẩu cho người dùng.</a:t>
            </a:r>
          </a:p>
          <a:p>
            <a:pPr marL="914400" lvl="1" indent="-457200" algn="just">
              <a:lnSpc>
                <a:spcPts val="4081"/>
              </a:lnSpc>
              <a:buFont typeface="Arial" panose="020B0604020202020204" pitchFamily="34" charset="0"/>
              <a:buChar char="•"/>
            </a:pPr>
            <a:r>
              <a:rPr lang="vi-VN" sz="2633" spc="131" dirty="0" err="1">
                <a:solidFill>
                  <a:srgbClr val="000000"/>
                </a:solidFill>
              </a:rPr>
              <a:t>database_policy</a:t>
            </a:r>
            <a:r>
              <a:rPr lang="vi-VN" sz="2633" spc="131" dirty="0">
                <a:solidFill>
                  <a:srgbClr val="000000"/>
                </a:solidFill>
              </a:rPr>
              <a:t>: Chính sách liên quan đến cơ sở dữ liệu.</a:t>
            </a:r>
          </a:p>
          <a:p>
            <a:pPr marL="914400" lvl="1" indent="-457200" algn="just">
              <a:lnSpc>
                <a:spcPts val="4081"/>
              </a:lnSpc>
              <a:buFont typeface="Arial" panose="020B0604020202020204" pitchFamily="34" charset="0"/>
              <a:buChar char="•"/>
            </a:pPr>
            <a:r>
              <a:rPr lang="vi-VN" sz="2633" spc="131" dirty="0" err="1">
                <a:solidFill>
                  <a:srgbClr val="000000"/>
                </a:solidFill>
              </a:rPr>
              <a:t>network_configurations</a:t>
            </a:r>
            <a:r>
              <a:rPr lang="vi-VN" sz="2633" spc="131" dirty="0">
                <a:solidFill>
                  <a:srgbClr val="000000"/>
                </a:solidFill>
              </a:rPr>
              <a:t>: Thông tin về cấu hình mạng.</a:t>
            </a:r>
          </a:p>
          <a:p>
            <a:pPr algn="just">
              <a:lnSpc>
                <a:spcPts val="4081"/>
              </a:lnSpc>
            </a:pPr>
            <a:r>
              <a:rPr lang="vi-VN" sz="2633" b="1" spc="131" dirty="0">
                <a:solidFill>
                  <a:srgbClr val="000000"/>
                </a:solidFill>
              </a:rPr>
              <a:t>6. Bảng về Kiểm soát Truy cập và Quyền</a:t>
            </a:r>
          </a:p>
          <a:p>
            <a:pPr marL="914400" lvl="1" indent="-457200" algn="just">
              <a:lnSpc>
                <a:spcPts val="4081"/>
              </a:lnSpc>
              <a:buFont typeface="Arial" panose="020B0604020202020204" pitchFamily="34" charset="0"/>
              <a:buChar char="•"/>
            </a:pPr>
            <a:r>
              <a:rPr lang="vi-VN" sz="2633" spc="131" dirty="0" err="1">
                <a:solidFill>
                  <a:srgbClr val="000000"/>
                </a:solidFill>
              </a:rPr>
              <a:t>role_app_audits</a:t>
            </a:r>
            <a:r>
              <a:rPr lang="vi-VN" sz="2633" spc="131" dirty="0">
                <a:solidFill>
                  <a:srgbClr val="000000"/>
                </a:solidFill>
              </a:rPr>
              <a:t>: Kiểm toán liên quan đến quyền truy cập ứng dụng.</a:t>
            </a:r>
          </a:p>
          <a:p>
            <a:pPr marL="914400" lvl="1" indent="-457200" algn="just">
              <a:lnSpc>
                <a:spcPts val="4081"/>
              </a:lnSpc>
              <a:buFont typeface="Arial" panose="020B0604020202020204" pitchFamily="34" charset="0"/>
              <a:buChar char="•"/>
            </a:pPr>
            <a:r>
              <a:rPr lang="vi-VN" sz="2633" spc="131" dirty="0" err="1">
                <a:solidFill>
                  <a:srgbClr val="000000"/>
                </a:solidFill>
              </a:rPr>
              <a:t>role_roles</a:t>
            </a:r>
            <a:r>
              <a:rPr lang="vi-VN" sz="2633" spc="131" dirty="0">
                <a:solidFill>
                  <a:srgbClr val="000000"/>
                </a:solidFill>
              </a:rPr>
              <a:t>: Thông tin về các vai trò trong hệ thống.</a:t>
            </a:r>
          </a:p>
          <a:p>
            <a:pPr marL="914400" lvl="1" indent="-457200" algn="just">
              <a:lnSpc>
                <a:spcPts val="4081"/>
              </a:lnSpc>
              <a:buFont typeface="Arial" panose="020B0604020202020204" pitchFamily="34" charset="0"/>
              <a:buChar char="•"/>
            </a:pPr>
            <a:r>
              <a:rPr lang="vi-VN" sz="2633" spc="131" dirty="0" err="1">
                <a:solidFill>
                  <a:srgbClr val="000000"/>
                </a:solidFill>
              </a:rPr>
              <a:t>resource_access_ticket</a:t>
            </a:r>
            <a:r>
              <a:rPr lang="vi-VN" sz="2633" spc="131" dirty="0">
                <a:solidFill>
                  <a:srgbClr val="000000"/>
                </a:solidFill>
              </a:rPr>
              <a:t>: Quản lý </a:t>
            </a:r>
            <a:r>
              <a:rPr lang="vi-VN" sz="2633" spc="131" dirty="0" err="1">
                <a:solidFill>
                  <a:srgbClr val="000000"/>
                </a:solidFill>
              </a:rPr>
              <a:t>ticket</a:t>
            </a:r>
            <a:r>
              <a:rPr lang="vi-VN" sz="2633" spc="131" dirty="0">
                <a:solidFill>
                  <a:srgbClr val="000000"/>
                </a:solidFill>
              </a:rPr>
              <a:t> truy cập tài nguyên.</a:t>
            </a:r>
          </a:p>
        </p:txBody>
      </p:sp>
    </p:spTree>
    <p:extLst>
      <p:ext uri="{BB962C8B-B14F-4D97-AF65-F5344CB8AC3E}">
        <p14:creationId xmlns:p14="http://schemas.microsoft.com/office/powerpoint/2010/main" val="3192650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19200" y="1177529"/>
            <a:ext cx="15290488" cy="7931941"/>
          </a:xfrm>
          <a:custGeom>
            <a:avLst/>
            <a:gdLst/>
            <a:ahLst/>
            <a:cxnLst/>
            <a:rect l="l" t="t" r="r" b="b"/>
            <a:pathLst>
              <a:path w="15290488" h="7931941">
                <a:moveTo>
                  <a:pt x="0" y="0"/>
                </a:moveTo>
                <a:lnTo>
                  <a:pt x="15290489" y="0"/>
                </a:lnTo>
                <a:lnTo>
                  <a:pt x="15290489" y="7931940"/>
                </a:lnTo>
                <a:lnTo>
                  <a:pt x="0" y="7931940"/>
                </a:lnTo>
                <a:lnTo>
                  <a:pt x="0" y="0"/>
                </a:lnTo>
                <a:close/>
              </a:path>
            </a:pathLst>
          </a:custGeom>
          <a:blipFill>
            <a:blip r:embed="rId4"/>
            <a:stretch>
              <a:fillRect/>
            </a:stretch>
          </a:blipFill>
        </p:spPr>
        <p:txBody>
          <a:bodyPr/>
          <a:lstStyle/>
          <a:p>
            <a:endParaRPr lang="en-US"/>
          </a:p>
        </p:txBody>
      </p:sp>
      <p:sp>
        <p:nvSpPr>
          <p:cNvPr id="4" name="TextBox 5">
            <a:extLst>
              <a:ext uri="{FF2B5EF4-FFF2-40B4-BE49-F238E27FC236}">
                <a16:creationId xmlns:a16="http://schemas.microsoft.com/office/drawing/2014/main" id="{EA7BDBB1-624C-E536-2F27-AA04AD812A9B}"/>
              </a:ext>
            </a:extLst>
          </p:cNvPr>
          <p:cNvSpPr txBox="1"/>
          <p:nvPr/>
        </p:nvSpPr>
        <p:spPr>
          <a:xfrm>
            <a:off x="2726591" y="-871408"/>
            <a:ext cx="12524702" cy="2035044"/>
          </a:xfrm>
          <a:prstGeom prst="rect">
            <a:avLst/>
          </a:prstGeom>
        </p:spPr>
        <p:txBody>
          <a:bodyPr wrap="square" lIns="0" tIns="0" rIns="0" bIns="0" rtlCol="0" anchor="t">
            <a:spAutoFit/>
          </a:bodyPr>
          <a:lstStyle/>
          <a:p>
            <a:pPr algn="ctr">
              <a:lnSpc>
                <a:spcPts val="18582"/>
              </a:lnSpc>
            </a:pPr>
            <a:r>
              <a:rPr lang="en-US" sz="7432" b="1" spc="371" dirty="0">
                <a:solidFill>
                  <a:srgbClr val="F37221"/>
                </a:solidFill>
                <a:latin typeface="Canva Sans 1 Bold"/>
                <a:ea typeface="Canva Sans 1 Bold"/>
                <a:cs typeface="Canva Sans 1 Bold"/>
                <a:sym typeface="Canva Sans 1 Bold"/>
              </a:rPr>
              <a:t>Admin </a:t>
            </a:r>
            <a:r>
              <a:rPr lang="en-US" sz="7432" b="1" spc="371" dirty="0" err="1">
                <a:solidFill>
                  <a:srgbClr val="F37221"/>
                </a:solidFill>
                <a:latin typeface="Canva Sans 1 Bold"/>
                <a:ea typeface="Canva Sans 1 Bold"/>
                <a:cs typeface="Canva Sans 1 Bold"/>
                <a:sym typeface="Canva Sans 1 Bold"/>
              </a:rPr>
              <a:t>Dashborad</a:t>
            </a:r>
            <a:endParaRPr lang="en-US" sz="7432" b="1" spc="371" dirty="0">
              <a:solidFill>
                <a:srgbClr val="F37221"/>
              </a:solidFill>
              <a:latin typeface="Canva Sans 1 Bold"/>
              <a:ea typeface="Canva Sans 1 Bold"/>
              <a:cs typeface="Canva Sans 1 Bold"/>
              <a:sym typeface="Canva Sans 1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953000" y="419100"/>
            <a:ext cx="13080688" cy="6937770"/>
          </a:xfrm>
          <a:custGeom>
            <a:avLst/>
            <a:gdLst/>
            <a:ahLst/>
            <a:cxnLst/>
            <a:rect l="l" t="t" r="r" b="b"/>
            <a:pathLst>
              <a:path w="15290488" h="7931941">
                <a:moveTo>
                  <a:pt x="0" y="0"/>
                </a:moveTo>
                <a:lnTo>
                  <a:pt x="15290489" y="0"/>
                </a:lnTo>
                <a:lnTo>
                  <a:pt x="15290489" y="7931940"/>
                </a:lnTo>
                <a:lnTo>
                  <a:pt x="0" y="7931940"/>
                </a:lnTo>
                <a:lnTo>
                  <a:pt x="0" y="0"/>
                </a:lnTo>
                <a:close/>
              </a:path>
            </a:pathLst>
          </a:custGeom>
          <a:blipFill>
            <a:blip r:embed="rId4"/>
            <a:stretch>
              <a:fillRect/>
            </a:stretch>
          </a:blipFill>
        </p:spPr>
        <p:txBody>
          <a:bodyPr/>
          <a:lstStyle/>
          <a:p>
            <a:endParaRPr lang="en-US" dirty="0"/>
          </a:p>
        </p:txBody>
      </p:sp>
      <p:sp>
        <p:nvSpPr>
          <p:cNvPr id="5" name="Rectangle 4">
            <a:extLst>
              <a:ext uri="{FF2B5EF4-FFF2-40B4-BE49-F238E27FC236}">
                <a16:creationId xmlns:a16="http://schemas.microsoft.com/office/drawing/2014/main" id="{7E772188-B484-D8CB-C518-99B401E19DA8}"/>
              </a:ext>
            </a:extLst>
          </p:cNvPr>
          <p:cNvSpPr/>
          <p:nvPr/>
        </p:nvSpPr>
        <p:spPr>
          <a:xfrm>
            <a:off x="4953000" y="2247900"/>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E34B5A6A-0AFA-56D3-F640-88FC60103B15}"/>
              </a:ext>
            </a:extLst>
          </p:cNvPr>
          <p:cNvCxnSpPr>
            <a:cxnSpLocks/>
            <a:stCxn id="5" idx="1"/>
          </p:cNvCxnSpPr>
          <p:nvPr/>
        </p:nvCxnSpPr>
        <p:spPr>
          <a:xfrm flipH="1" flipV="1">
            <a:off x="4343400" y="723900"/>
            <a:ext cx="609600" cy="1676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A5C4754-C6A4-FDAD-9F95-35E426A62ADD}"/>
              </a:ext>
            </a:extLst>
          </p:cNvPr>
          <p:cNvSpPr/>
          <p:nvPr/>
        </p:nvSpPr>
        <p:spPr>
          <a:xfrm>
            <a:off x="228600" y="112392"/>
            <a:ext cx="3962400" cy="838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Chứa</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về</a:t>
            </a:r>
            <a:r>
              <a:rPr lang="en-US" dirty="0">
                <a:solidFill>
                  <a:schemeClr val="tx1"/>
                </a:solidFill>
              </a:rPr>
              <a:t> user </a:t>
            </a:r>
            <a:r>
              <a:rPr lang="en-US" dirty="0" err="1">
                <a:solidFill>
                  <a:schemeClr val="tx1"/>
                </a:solidFill>
              </a:rPr>
              <a:t>dùng</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truy</a:t>
            </a:r>
            <a:r>
              <a:rPr lang="en-US" dirty="0">
                <a:solidFill>
                  <a:schemeClr val="tx1"/>
                </a:solidFill>
              </a:rPr>
              <a:t> </a:t>
            </a:r>
            <a:r>
              <a:rPr lang="en-US" dirty="0" err="1">
                <a:solidFill>
                  <a:schemeClr val="tx1"/>
                </a:solidFill>
              </a:rPr>
              <a:t>cập</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r>
              <a:rPr lang="en-US" dirty="0">
                <a:solidFill>
                  <a:schemeClr val="tx1"/>
                </a:solidFill>
              </a:rPr>
              <a:t> </a:t>
            </a:r>
          </a:p>
        </p:txBody>
      </p:sp>
      <p:sp>
        <p:nvSpPr>
          <p:cNvPr id="13" name="Rectangle 12">
            <a:extLst>
              <a:ext uri="{FF2B5EF4-FFF2-40B4-BE49-F238E27FC236}">
                <a16:creationId xmlns:a16="http://schemas.microsoft.com/office/drawing/2014/main" id="{816A03DC-B940-FCB3-B61D-1A396245945B}"/>
              </a:ext>
            </a:extLst>
          </p:cNvPr>
          <p:cNvSpPr/>
          <p:nvPr/>
        </p:nvSpPr>
        <p:spPr>
          <a:xfrm>
            <a:off x="4953000" y="2566851"/>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2A18B0EA-868C-1BDB-A857-1C4D4A357214}"/>
              </a:ext>
            </a:extLst>
          </p:cNvPr>
          <p:cNvCxnSpPr>
            <a:cxnSpLocks/>
            <a:stCxn id="13" idx="1"/>
          </p:cNvCxnSpPr>
          <p:nvPr/>
        </p:nvCxnSpPr>
        <p:spPr>
          <a:xfrm flipH="1" flipV="1">
            <a:off x="4191000" y="1714500"/>
            <a:ext cx="762000" cy="10047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AF687C6-BFAF-5482-614B-AD0EC920EB1E}"/>
              </a:ext>
            </a:extLst>
          </p:cNvPr>
          <p:cNvSpPr/>
          <p:nvPr/>
        </p:nvSpPr>
        <p:spPr>
          <a:xfrm>
            <a:off x="202348" y="1378675"/>
            <a:ext cx="3962400" cy="838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Chứa</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về</a:t>
            </a:r>
            <a:r>
              <a:rPr lang="en-US" dirty="0">
                <a:solidFill>
                  <a:schemeClr val="tx1"/>
                </a:solidFill>
              </a:rPr>
              <a:t> assets </a:t>
            </a:r>
            <a:r>
              <a:rPr lang="en-US" dirty="0" err="1">
                <a:solidFill>
                  <a:schemeClr val="tx1"/>
                </a:solidFill>
              </a:rPr>
              <a:t>trong</a:t>
            </a:r>
            <a:r>
              <a:rPr lang="en-US" dirty="0">
                <a:solidFill>
                  <a:schemeClr val="tx1"/>
                </a:solidFill>
              </a:rPr>
              <a:t> </a:t>
            </a:r>
            <a:r>
              <a:rPr lang="en-US" dirty="0" err="1">
                <a:solidFill>
                  <a:schemeClr val="tx1"/>
                </a:solidFill>
              </a:rPr>
              <a:t>mạng</a:t>
            </a:r>
            <a:endParaRPr lang="en-US" dirty="0">
              <a:solidFill>
                <a:schemeClr val="tx1"/>
              </a:solidFill>
            </a:endParaRPr>
          </a:p>
        </p:txBody>
      </p:sp>
      <p:sp>
        <p:nvSpPr>
          <p:cNvPr id="19" name="Rectangle 18">
            <a:extLst>
              <a:ext uri="{FF2B5EF4-FFF2-40B4-BE49-F238E27FC236}">
                <a16:creationId xmlns:a16="http://schemas.microsoft.com/office/drawing/2014/main" id="{7F435811-14B0-7C8B-75E4-026865FF8AAA}"/>
              </a:ext>
            </a:extLst>
          </p:cNvPr>
          <p:cNvSpPr/>
          <p:nvPr/>
        </p:nvSpPr>
        <p:spPr>
          <a:xfrm>
            <a:off x="4953000" y="2933700"/>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2FF3E42A-5212-1227-0FAA-79DA384F1D27}"/>
              </a:ext>
            </a:extLst>
          </p:cNvPr>
          <p:cNvCxnSpPr>
            <a:cxnSpLocks/>
            <a:stCxn id="19" idx="1"/>
          </p:cNvCxnSpPr>
          <p:nvPr/>
        </p:nvCxnSpPr>
        <p:spPr>
          <a:xfrm flipH="1" flipV="1">
            <a:off x="4164748" y="2566851"/>
            <a:ext cx="788252" cy="5192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E8BC57-00BB-3714-6D28-F70AAA466EEA}"/>
              </a:ext>
            </a:extLst>
          </p:cNvPr>
          <p:cNvSpPr/>
          <p:nvPr/>
        </p:nvSpPr>
        <p:spPr>
          <a:xfrm>
            <a:off x="215474" y="2400300"/>
            <a:ext cx="3962400" cy="838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Chứa</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về</a:t>
            </a:r>
            <a:r>
              <a:rPr lang="en-US" dirty="0">
                <a:solidFill>
                  <a:schemeClr val="tx1"/>
                </a:solidFill>
              </a:rPr>
              <a:t> application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user </a:t>
            </a:r>
            <a:r>
              <a:rPr lang="en-US" dirty="0" err="1">
                <a:solidFill>
                  <a:schemeClr val="tx1"/>
                </a:solidFill>
              </a:rPr>
              <a:t>truy</a:t>
            </a:r>
            <a:r>
              <a:rPr lang="en-US" dirty="0">
                <a:solidFill>
                  <a:schemeClr val="tx1"/>
                </a:solidFill>
              </a:rPr>
              <a:t> </a:t>
            </a:r>
            <a:r>
              <a:rPr lang="en-US" dirty="0" err="1">
                <a:solidFill>
                  <a:schemeClr val="tx1"/>
                </a:solidFill>
              </a:rPr>
              <a:t>cập</a:t>
            </a:r>
            <a:endParaRPr lang="en-US" dirty="0">
              <a:solidFill>
                <a:schemeClr val="tx1"/>
              </a:solidFill>
            </a:endParaRPr>
          </a:p>
        </p:txBody>
      </p:sp>
      <p:sp>
        <p:nvSpPr>
          <p:cNvPr id="24" name="Rectangle 23">
            <a:extLst>
              <a:ext uri="{FF2B5EF4-FFF2-40B4-BE49-F238E27FC236}">
                <a16:creationId xmlns:a16="http://schemas.microsoft.com/office/drawing/2014/main" id="{0F73D892-1033-9517-7077-B211E32E1B74}"/>
              </a:ext>
            </a:extLst>
          </p:cNvPr>
          <p:cNvSpPr/>
          <p:nvPr/>
        </p:nvSpPr>
        <p:spPr>
          <a:xfrm>
            <a:off x="4942051" y="3392939"/>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DB3CE0A8-3E5D-EE17-F38E-3777360EC8B6}"/>
              </a:ext>
            </a:extLst>
          </p:cNvPr>
          <p:cNvCxnSpPr>
            <a:cxnSpLocks/>
            <a:stCxn id="24" idx="1"/>
          </p:cNvCxnSpPr>
          <p:nvPr/>
        </p:nvCxnSpPr>
        <p:spPr>
          <a:xfrm flipH="1">
            <a:off x="4164811" y="3545339"/>
            <a:ext cx="777240" cy="152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9241AF-AF61-DFFF-D3BA-1099BB99F648}"/>
              </a:ext>
            </a:extLst>
          </p:cNvPr>
          <p:cNvSpPr/>
          <p:nvPr/>
        </p:nvSpPr>
        <p:spPr>
          <a:xfrm>
            <a:off x="221942" y="3442608"/>
            <a:ext cx="3962400" cy="838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Chứa</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về</a:t>
            </a:r>
            <a:r>
              <a:rPr lang="en-US" dirty="0">
                <a:solidFill>
                  <a:schemeClr val="tx1"/>
                </a:solidFill>
              </a:rPr>
              <a:t> Web application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user </a:t>
            </a:r>
            <a:r>
              <a:rPr lang="en-US" dirty="0" err="1">
                <a:solidFill>
                  <a:schemeClr val="tx1"/>
                </a:solidFill>
              </a:rPr>
              <a:t>truy</a:t>
            </a:r>
            <a:r>
              <a:rPr lang="en-US" dirty="0">
                <a:solidFill>
                  <a:schemeClr val="tx1"/>
                </a:solidFill>
              </a:rPr>
              <a:t> </a:t>
            </a:r>
            <a:r>
              <a:rPr lang="en-US" dirty="0" err="1">
                <a:solidFill>
                  <a:schemeClr val="tx1"/>
                </a:solidFill>
              </a:rPr>
              <a:t>cập</a:t>
            </a:r>
            <a:endParaRPr lang="en-US" dirty="0">
              <a:solidFill>
                <a:schemeClr val="tx1"/>
              </a:solidFill>
            </a:endParaRPr>
          </a:p>
        </p:txBody>
      </p:sp>
      <p:sp>
        <p:nvSpPr>
          <p:cNvPr id="30" name="Rectangle 29">
            <a:extLst>
              <a:ext uri="{FF2B5EF4-FFF2-40B4-BE49-F238E27FC236}">
                <a16:creationId xmlns:a16="http://schemas.microsoft.com/office/drawing/2014/main" id="{33252A46-5459-DC58-AFEC-0D25D49B17E0}"/>
              </a:ext>
            </a:extLst>
          </p:cNvPr>
          <p:cNvSpPr/>
          <p:nvPr/>
        </p:nvSpPr>
        <p:spPr>
          <a:xfrm>
            <a:off x="4959468" y="3786051"/>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195DB4FC-FF1E-5D8A-3A5D-B812BCB9AAC1}"/>
              </a:ext>
            </a:extLst>
          </p:cNvPr>
          <p:cNvCxnSpPr>
            <a:cxnSpLocks/>
            <a:stCxn id="30" idx="1"/>
          </p:cNvCxnSpPr>
          <p:nvPr/>
        </p:nvCxnSpPr>
        <p:spPr>
          <a:xfrm flipH="1">
            <a:off x="4191000" y="3938451"/>
            <a:ext cx="768468"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7873523-1A5D-0CFA-B727-308E49863658}"/>
              </a:ext>
            </a:extLst>
          </p:cNvPr>
          <p:cNvSpPr/>
          <p:nvPr/>
        </p:nvSpPr>
        <p:spPr>
          <a:xfrm>
            <a:off x="202348" y="4457432"/>
            <a:ext cx="3962400" cy="838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password policies </a:t>
            </a:r>
            <a:r>
              <a:rPr lang="en-US" dirty="0" err="1">
                <a:solidFill>
                  <a:schemeClr val="tx1"/>
                </a:solidFill>
              </a:rPr>
              <a:t>và</a:t>
            </a:r>
            <a:r>
              <a:rPr lang="en-US" dirty="0">
                <a:solidFill>
                  <a:schemeClr val="tx1"/>
                </a:solidFill>
              </a:rPr>
              <a:t>  database policies</a:t>
            </a:r>
          </a:p>
        </p:txBody>
      </p:sp>
      <p:sp>
        <p:nvSpPr>
          <p:cNvPr id="35" name="Rectangle 34">
            <a:extLst>
              <a:ext uri="{FF2B5EF4-FFF2-40B4-BE49-F238E27FC236}">
                <a16:creationId xmlns:a16="http://schemas.microsoft.com/office/drawing/2014/main" id="{13F45B0F-D390-F4AA-52C6-C3D1E4A1B3EA}"/>
              </a:ext>
            </a:extLst>
          </p:cNvPr>
          <p:cNvSpPr/>
          <p:nvPr/>
        </p:nvSpPr>
        <p:spPr>
          <a:xfrm>
            <a:off x="4985720" y="4146502"/>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4B5C5CD7-EC73-D199-26BD-23703D41097C}"/>
              </a:ext>
            </a:extLst>
          </p:cNvPr>
          <p:cNvCxnSpPr>
            <a:cxnSpLocks/>
            <a:stCxn id="35" idx="1"/>
          </p:cNvCxnSpPr>
          <p:nvPr/>
        </p:nvCxnSpPr>
        <p:spPr>
          <a:xfrm flipH="1">
            <a:off x="4223720" y="4298902"/>
            <a:ext cx="762000" cy="14429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3DA6E37B-AC8E-99C9-B7AD-F261AEE87E0D}"/>
              </a:ext>
            </a:extLst>
          </p:cNvPr>
          <p:cNvSpPr/>
          <p:nvPr/>
        </p:nvSpPr>
        <p:spPr>
          <a:xfrm>
            <a:off x="202348" y="5479057"/>
            <a:ext cx="3962400" cy="838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Cấu</a:t>
            </a:r>
            <a:r>
              <a:rPr lang="en-US" dirty="0">
                <a:solidFill>
                  <a:schemeClr val="tx1"/>
                </a:solidFill>
              </a:rPr>
              <a:t> </a:t>
            </a:r>
            <a:r>
              <a:rPr lang="en-US" dirty="0" err="1">
                <a:solidFill>
                  <a:schemeClr val="tx1"/>
                </a:solidFill>
              </a:rPr>
              <a:t>phép</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LDAP </a:t>
            </a:r>
          </a:p>
        </p:txBody>
      </p:sp>
      <p:sp>
        <p:nvSpPr>
          <p:cNvPr id="41" name="Rectangle 40">
            <a:extLst>
              <a:ext uri="{FF2B5EF4-FFF2-40B4-BE49-F238E27FC236}">
                <a16:creationId xmlns:a16="http://schemas.microsoft.com/office/drawing/2014/main" id="{DC262E4C-5FA2-6EBF-30CD-1139F65B4BA1}"/>
              </a:ext>
            </a:extLst>
          </p:cNvPr>
          <p:cNvSpPr/>
          <p:nvPr/>
        </p:nvSpPr>
        <p:spPr>
          <a:xfrm>
            <a:off x="5018440" y="4548051"/>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a:extLst>
              <a:ext uri="{FF2B5EF4-FFF2-40B4-BE49-F238E27FC236}">
                <a16:creationId xmlns:a16="http://schemas.microsoft.com/office/drawing/2014/main" id="{484255FF-22D0-BF60-06E1-2B1F76E644DE}"/>
              </a:ext>
            </a:extLst>
          </p:cNvPr>
          <p:cNvCxnSpPr>
            <a:cxnSpLocks/>
            <a:stCxn id="41" idx="1"/>
          </p:cNvCxnSpPr>
          <p:nvPr/>
        </p:nvCxnSpPr>
        <p:spPr>
          <a:xfrm flipH="1">
            <a:off x="4244277" y="4700451"/>
            <a:ext cx="774163" cy="21428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6CDE7B3-7370-11CE-0673-C66DCA3965A5}"/>
              </a:ext>
            </a:extLst>
          </p:cNvPr>
          <p:cNvSpPr/>
          <p:nvPr/>
        </p:nvSpPr>
        <p:spPr>
          <a:xfrm>
            <a:off x="221942" y="6500682"/>
            <a:ext cx="3962400" cy="838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Scan user </a:t>
            </a:r>
            <a:r>
              <a:rPr lang="en-US" dirty="0" err="1">
                <a:solidFill>
                  <a:schemeClr val="tx1"/>
                </a:solidFill>
              </a:rPr>
              <a:t>trong</a:t>
            </a:r>
            <a:r>
              <a:rPr lang="en-US" dirty="0">
                <a:solidFill>
                  <a:schemeClr val="tx1"/>
                </a:solidFill>
              </a:rPr>
              <a:t> </a:t>
            </a:r>
            <a:r>
              <a:rPr lang="en-US" dirty="0" err="1">
                <a:solidFill>
                  <a:schemeClr val="tx1"/>
                </a:solidFill>
              </a:rPr>
              <a:t>các</a:t>
            </a:r>
            <a:r>
              <a:rPr lang="en-US" dirty="0">
                <a:solidFill>
                  <a:schemeClr val="tx1"/>
                </a:solidFill>
              </a:rPr>
              <a:t> assets</a:t>
            </a:r>
          </a:p>
        </p:txBody>
      </p:sp>
      <p:sp>
        <p:nvSpPr>
          <p:cNvPr id="46" name="Rectangle 45">
            <a:extLst>
              <a:ext uri="{FF2B5EF4-FFF2-40B4-BE49-F238E27FC236}">
                <a16:creationId xmlns:a16="http://schemas.microsoft.com/office/drawing/2014/main" id="{A3ABE51A-E44A-3687-CE0B-0DF3F96A54EC}"/>
              </a:ext>
            </a:extLst>
          </p:cNvPr>
          <p:cNvSpPr/>
          <p:nvPr/>
        </p:nvSpPr>
        <p:spPr>
          <a:xfrm>
            <a:off x="5053338" y="4949600"/>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1C56E022-7A08-A929-EE0B-91373F2AD0AC}"/>
              </a:ext>
            </a:extLst>
          </p:cNvPr>
          <p:cNvCxnSpPr>
            <a:cxnSpLocks/>
            <a:stCxn id="46" idx="1"/>
          </p:cNvCxnSpPr>
          <p:nvPr/>
        </p:nvCxnSpPr>
        <p:spPr>
          <a:xfrm flipH="1">
            <a:off x="4270308" y="5102000"/>
            <a:ext cx="783030" cy="29371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8577687-8623-53BD-2C71-B42D3E2B1A5D}"/>
              </a:ext>
            </a:extLst>
          </p:cNvPr>
          <p:cNvSpPr/>
          <p:nvPr/>
        </p:nvSpPr>
        <p:spPr>
          <a:xfrm>
            <a:off x="215474" y="7724512"/>
            <a:ext cx="3962400" cy="838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Cấu</a:t>
            </a:r>
            <a:r>
              <a:rPr lang="en-US" dirty="0">
                <a:solidFill>
                  <a:schemeClr val="tx1"/>
                </a:solidFill>
              </a:rPr>
              <a:t> </a:t>
            </a:r>
            <a:r>
              <a:rPr lang="en-US" dirty="0" err="1">
                <a:solidFill>
                  <a:schemeClr val="tx1"/>
                </a:solidFill>
              </a:rPr>
              <a:t>hình</a:t>
            </a:r>
            <a:r>
              <a:rPr lang="en-US" dirty="0">
                <a:solidFill>
                  <a:schemeClr val="tx1"/>
                </a:solidFill>
              </a:rPr>
              <a:t> 2FA </a:t>
            </a:r>
            <a:r>
              <a:rPr lang="en-US" dirty="0" err="1">
                <a:solidFill>
                  <a:schemeClr val="tx1"/>
                </a:solidFill>
              </a:rPr>
              <a:t>cho</a:t>
            </a:r>
            <a:r>
              <a:rPr lang="en-US" dirty="0">
                <a:solidFill>
                  <a:schemeClr val="tx1"/>
                </a:solidFill>
              </a:rPr>
              <a:t> admin </a:t>
            </a:r>
          </a:p>
        </p:txBody>
      </p:sp>
      <p:sp>
        <p:nvSpPr>
          <p:cNvPr id="51" name="Rectangle 50">
            <a:extLst>
              <a:ext uri="{FF2B5EF4-FFF2-40B4-BE49-F238E27FC236}">
                <a16:creationId xmlns:a16="http://schemas.microsoft.com/office/drawing/2014/main" id="{684F6254-5039-3B89-C662-A38C66E5632B}"/>
              </a:ext>
            </a:extLst>
          </p:cNvPr>
          <p:cNvSpPr/>
          <p:nvPr/>
        </p:nvSpPr>
        <p:spPr>
          <a:xfrm>
            <a:off x="5019277" y="5295632"/>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E5CAA458-1081-E743-B55A-EFC793BF9FC7}"/>
              </a:ext>
            </a:extLst>
          </p:cNvPr>
          <p:cNvCxnSpPr>
            <a:cxnSpLocks/>
          </p:cNvCxnSpPr>
          <p:nvPr/>
        </p:nvCxnSpPr>
        <p:spPr>
          <a:xfrm>
            <a:off x="7186938" y="5406800"/>
            <a:ext cx="9119862" cy="26735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945F060-3CC6-1B8B-EB46-D22A9BA9D4D9}"/>
              </a:ext>
            </a:extLst>
          </p:cNvPr>
          <p:cNvSpPr/>
          <p:nvPr/>
        </p:nvSpPr>
        <p:spPr>
          <a:xfrm>
            <a:off x="15405526" y="8228278"/>
            <a:ext cx="2882474" cy="6490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Tùy</a:t>
            </a:r>
            <a:r>
              <a:rPr lang="en-US" dirty="0">
                <a:solidFill>
                  <a:schemeClr val="tx1"/>
                </a:solidFill>
              </a:rPr>
              <a:t> </a:t>
            </a:r>
            <a:r>
              <a:rPr lang="en-US" dirty="0" err="1">
                <a:solidFill>
                  <a:schemeClr val="tx1"/>
                </a:solidFill>
              </a:rPr>
              <a:t>chỉnh</a:t>
            </a:r>
            <a:r>
              <a:rPr lang="en-US" dirty="0">
                <a:solidFill>
                  <a:schemeClr val="tx1"/>
                </a:solidFill>
              </a:rPr>
              <a:t> logo</a:t>
            </a:r>
          </a:p>
        </p:txBody>
      </p:sp>
      <p:sp>
        <p:nvSpPr>
          <p:cNvPr id="56" name="Rectangle 55">
            <a:extLst>
              <a:ext uri="{FF2B5EF4-FFF2-40B4-BE49-F238E27FC236}">
                <a16:creationId xmlns:a16="http://schemas.microsoft.com/office/drawing/2014/main" id="{F534D7C0-93A4-E82B-03D8-BB5FEBBB9F8E}"/>
              </a:ext>
            </a:extLst>
          </p:cNvPr>
          <p:cNvSpPr/>
          <p:nvPr/>
        </p:nvSpPr>
        <p:spPr>
          <a:xfrm>
            <a:off x="5014086" y="5682635"/>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DA5546F3-79E9-1DE5-3B62-6E92805B7E54}"/>
              </a:ext>
            </a:extLst>
          </p:cNvPr>
          <p:cNvSpPr/>
          <p:nvPr/>
        </p:nvSpPr>
        <p:spPr>
          <a:xfrm>
            <a:off x="11963400" y="8142290"/>
            <a:ext cx="3200400" cy="7350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Tạo</a:t>
            </a:r>
            <a:r>
              <a:rPr lang="en-US" dirty="0">
                <a:solidFill>
                  <a:schemeClr val="tx1"/>
                </a:solidFill>
              </a:rPr>
              <a:t> user </a:t>
            </a:r>
            <a:r>
              <a:rPr lang="en-US" dirty="0" err="1">
                <a:solidFill>
                  <a:schemeClr val="tx1"/>
                </a:solidFill>
              </a:rPr>
              <a:t>để</a:t>
            </a:r>
            <a:r>
              <a:rPr lang="en-US" dirty="0">
                <a:solidFill>
                  <a:schemeClr val="tx1"/>
                </a:solidFill>
              </a:rPr>
              <a:t> </a:t>
            </a:r>
            <a:r>
              <a:rPr lang="en-US" dirty="0" err="1">
                <a:solidFill>
                  <a:schemeClr val="tx1"/>
                </a:solidFill>
              </a:rPr>
              <a:t>tiến</a:t>
            </a:r>
            <a:r>
              <a:rPr lang="en-US" dirty="0">
                <a:solidFill>
                  <a:schemeClr val="tx1"/>
                </a:solidFill>
              </a:rPr>
              <a:t> </a:t>
            </a:r>
            <a:r>
              <a:rPr lang="en-US" dirty="0" err="1">
                <a:solidFill>
                  <a:schemeClr val="tx1"/>
                </a:solidFill>
              </a:rPr>
              <a:t>hành</a:t>
            </a:r>
            <a:r>
              <a:rPr lang="en-US" dirty="0">
                <a:solidFill>
                  <a:schemeClr val="tx1"/>
                </a:solidFill>
              </a:rPr>
              <a:t> </a:t>
            </a:r>
            <a:r>
              <a:rPr lang="en-US" dirty="0" err="1">
                <a:solidFill>
                  <a:schemeClr val="tx1"/>
                </a:solidFill>
              </a:rPr>
              <a:t>gán</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nguyên</a:t>
            </a:r>
            <a:endParaRPr lang="en-US" dirty="0">
              <a:solidFill>
                <a:schemeClr val="tx1"/>
              </a:solidFill>
            </a:endParaRPr>
          </a:p>
        </p:txBody>
      </p:sp>
      <p:cxnSp>
        <p:nvCxnSpPr>
          <p:cNvPr id="60" name="Straight Arrow Connector 59">
            <a:extLst>
              <a:ext uri="{FF2B5EF4-FFF2-40B4-BE49-F238E27FC236}">
                <a16:creationId xmlns:a16="http://schemas.microsoft.com/office/drawing/2014/main" id="{F51AB9C0-D785-2E40-951A-E4237DD0EB57}"/>
              </a:ext>
            </a:extLst>
          </p:cNvPr>
          <p:cNvCxnSpPr>
            <a:cxnSpLocks/>
            <a:stCxn id="56" idx="3"/>
            <a:endCxn id="57" idx="0"/>
          </p:cNvCxnSpPr>
          <p:nvPr/>
        </p:nvCxnSpPr>
        <p:spPr>
          <a:xfrm>
            <a:off x="7147686" y="5835035"/>
            <a:ext cx="6415914" cy="23072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99A7843-8343-6A8A-ED78-029428A7FC17}"/>
              </a:ext>
            </a:extLst>
          </p:cNvPr>
          <p:cNvSpPr/>
          <p:nvPr/>
        </p:nvSpPr>
        <p:spPr>
          <a:xfrm>
            <a:off x="9814497" y="7785105"/>
            <a:ext cx="1905000" cy="9074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Xem</a:t>
            </a:r>
            <a:r>
              <a:rPr lang="en-US" dirty="0">
                <a:solidFill>
                  <a:schemeClr val="tx1"/>
                </a:solidFill>
              </a:rPr>
              <a:t> </a:t>
            </a:r>
            <a:r>
              <a:rPr lang="en-US" dirty="0" err="1">
                <a:solidFill>
                  <a:schemeClr val="tx1"/>
                </a:solidFill>
              </a:rPr>
              <a:t>thông</a:t>
            </a:r>
            <a:r>
              <a:rPr lang="en-US" dirty="0">
                <a:solidFill>
                  <a:schemeClr val="tx1"/>
                </a:solidFill>
              </a:rPr>
              <a:t> tin group </a:t>
            </a:r>
            <a:r>
              <a:rPr lang="en-US" dirty="0" err="1">
                <a:solidFill>
                  <a:schemeClr val="tx1"/>
                </a:solidFill>
              </a:rPr>
              <a:t>và</a:t>
            </a:r>
            <a:r>
              <a:rPr lang="en-US" dirty="0">
                <a:solidFill>
                  <a:schemeClr val="tx1"/>
                </a:solidFill>
              </a:rPr>
              <a:t> </a:t>
            </a:r>
            <a:r>
              <a:rPr lang="en-US" dirty="0" err="1">
                <a:solidFill>
                  <a:schemeClr val="tx1"/>
                </a:solidFill>
              </a:rPr>
              <a:t>tạo</a:t>
            </a:r>
            <a:r>
              <a:rPr lang="en-US" dirty="0">
                <a:solidFill>
                  <a:schemeClr val="tx1"/>
                </a:solidFill>
              </a:rPr>
              <a:t> group</a:t>
            </a:r>
          </a:p>
        </p:txBody>
      </p:sp>
      <p:sp>
        <p:nvSpPr>
          <p:cNvPr id="68" name="Rectangle 67">
            <a:extLst>
              <a:ext uri="{FF2B5EF4-FFF2-40B4-BE49-F238E27FC236}">
                <a16:creationId xmlns:a16="http://schemas.microsoft.com/office/drawing/2014/main" id="{FA398668-18F0-ECDE-7629-D879952CF366}"/>
              </a:ext>
            </a:extLst>
          </p:cNvPr>
          <p:cNvSpPr/>
          <p:nvPr/>
        </p:nvSpPr>
        <p:spPr>
          <a:xfrm>
            <a:off x="5009700" y="6044366"/>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48DB5FE4-19CD-A814-8B75-A944AB423DCC}"/>
              </a:ext>
            </a:extLst>
          </p:cNvPr>
          <p:cNvSpPr/>
          <p:nvPr/>
        </p:nvSpPr>
        <p:spPr>
          <a:xfrm>
            <a:off x="4959468" y="6396110"/>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68D2CD07-98D0-3163-B75B-87EA1FE1EDCA}"/>
              </a:ext>
            </a:extLst>
          </p:cNvPr>
          <p:cNvCxnSpPr>
            <a:cxnSpLocks/>
            <a:stCxn id="68" idx="3"/>
            <a:endCxn id="64" idx="0"/>
          </p:cNvCxnSpPr>
          <p:nvPr/>
        </p:nvCxnSpPr>
        <p:spPr>
          <a:xfrm>
            <a:off x="7143300" y="6196766"/>
            <a:ext cx="3623697" cy="15883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1E8786C9-BE74-D870-D3AD-6DAEE19DB452}"/>
              </a:ext>
            </a:extLst>
          </p:cNvPr>
          <p:cNvSpPr/>
          <p:nvPr/>
        </p:nvSpPr>
        <p:spPr>
          <a:xfrm>
            <a:off x="7665594" y="7901740"/>
            <a:ext cx="1905000" cy="9074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Xem</a:t>
            </a:r>
            <a:r>
              <a:rPr lang="en-US" dirty="0">
                <a:solidFill>
                  <a:schemeClr val="tx1"/>
                </a:solidFill>
              </a:rPr>
              <a:t> </a:t>
            </a:r>
            <a:r>
              <a:rPr lang="en-US" dirty="0" err="1">
                <a:solidFill>
                  <a:schemeClr val="tx1"/>
                </a:solidFill>
              </a:rPr>
              <a:t>thông</a:t>
            </a:r>
            <a:r>
              <a:rPr lang="en-US" dirty="0">
                <a:solidFill>
                  <a:schemeClr val="tx1"/>
                </a:solidFill>
              </a:rPr>
              <a:t> tin ticket </a:t>
            </a:r>
            <a:r>
              <a:rPr lang="en-US" dirty="0" err="1">
                <a:solidFill>
                  <a:schemeClr val="tx1"/>
                </a:solidFill>
              </a:rPr>
              <a:t>yêu</a:t>
            </a:r>
            <a:r>
              <a:rPr lang="en-US" dirty="0">
                <a:solidFill>
                  <a:schemeClr val="tx1"/>
                </a:solidFill>
              </a:rPr>
              <a:t> </a:t>
            </a:r>
            <a:r>
              <a:rPr lang="en-US" dirty="0" err="1">
                <a:solidFill>
                  <a:schemeClr val="tx1"/>
                </a:solidFill>
              </a:rPr>
              <a:t>cầu</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nguyên</a:t>
            </a:r>
            <a:r>
              <a:rPr lang="en-US" dirty="0">
                <a:solidFill>
                  <a:schemeClr val="tx1"/>
                </a:solidFill>
              </a:rPr>
              <a:t> </a:t>
            </a:r>
            <a:r>
              <a:rPr lang="en-US" dirty="0" err="1">
                <a:solidFill>
                  <a:schemeClr val="tx1"/>
                </a:solidFill>
              </a:rPr>
              <a:t>từ</a:t>
            </a:r>
            <a:r>
              <a:rPr lang="en-US" dirty="0">
                <a:solidFill>
                  <a:schemeClr val="tx1"/>
                </a:solidFill>
              </a:rPr>
              <a:t> user</a:t>
            </a:r>
          </a:p>
        </p:txBody>
      </p:sp>
      <p:cxnSp>
        <p:nvCxnSpPr>
          <p:cNvPr id="77" name="Straight Arrow Connector 76">
            <a:extLst>
              <a:ext uri="{FF2B5EF4-FFF2-40B4-BE49-F238E27FC236}">
                <a16:creationId xmlns:a16="http://schemas.microsoft.com/office/drawing/2014/main" id="{709E4CE3-1985-7F55-F748-06D9C3CE6FEF}"/>
              </a:ext>
            </a:extLst>
          </p:cNvPr>
          <p:cNvCxnSpPr>
            <a:cxnSpLocks/>
            <a:endCxn id="76" idx="0"/>
          </p:cNvCxnSpPr>
          <p:nvPr/>
        </p:nvCxnSpPr>
        <p:spPr>
          <a:xfrm>
            <a:off x="7119320" y="6548510"/>
            <a:ext cx="1498774" cy="13532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3C5AB95B-A2AE-B46E-740A-447356CF1F62}"/>
              </a:ext>
            </a:extLst>
          </p:cNvPr>
          <p:cNvSpPr/>
          <p:nvPr/>
        </p:nvSpPr>
        <p:spPr>
          <a:xfrm>
            <a:off x="4701329" y="8595422"/>
            <a:ext cx="2552700" cy="10522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Setting: </a:t>
            </a:r>
            <a:r>
              <a:rPr lang="en-US" dirty="0" err="1">
                <a:solidFill>
                  <a:schemeClr val="tx1"/>
                </a:solidFill>
              </a:rPr>
              <a:t>Cấu</a:t>
            </a:r>
            <a:r>
              <a:rPr lang="en-US" dirty="0">
                <a:solidFill>
                  <a:schemeClr val="tx1"/>
                </a:solidFill>
              </a:rPr>
              <a:t> </a:t>
            </a:r>
            <a:r>
              <a:rPr lang="en-US" dirty="0" err="1">
                <a:solidFill>
                  <a:schemeClr val="tx1"/>
                </a:solidFill>
              </a:rPr>
              <a:t>hình</a:t>
            </a:r>
            <a:r>
              <a:rPr lang="en-US" dirty="0">
                <a:solidFill>
                  <a:schemeClr val="tx1"/>
                </a:solidFill>
              </a:rPr>
              <a:t> password attempt, </a:t>
            </a:r>
            <a:r>
              <a:rPr lang="en-US" dirty="0" err="1">
                <a:solidFill>
                  <a:schemeClr val="tx1"/>
                </a:solidFill>
              </a:rPr>
              <a:t>url</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ngừng</a:t>
            </a:r>
            <a:r>
              <a:rPr lang="en-US" dirty="0">
                <a:solidFill>
                  <a:schemeClr val="tx1"/>
                </a:solidFill>
              </a:rPr>
              <a:t> session</a:t>
            </a:r>
          </a:p>
        </p:txBody>
      </p:sp>
      <p:cxnSp>
        <p:nvCxnSpPr>
          <p:cNvPr id="82" name="Straight Arrow Connector 81">
            <a:extLst>
              <a:ext uri="{FF2B5EF4-FFF2-40B4-BE49-F238E27FC236}">
                <a16:creationId xmlns:a16="http://schemas.microsoft.com/office/drawing/2014/main" id="{17F764E8-10EE-2865-B864-789C7E4B3962}"/>
              </a:ext>
            </a:extLst>
          </p:cNvPr>
          <p:cNvCxnSpPr>
            <a:cxnSpLocks/>
            <a:endCxn id="80" idx="0"/>
          </p:cNvCxnSpPr>
          <p:nvPr/>
        </p:nvCxnSpPr>
        <p:spPr>
          <a:xfrm>
            <a:off x="5460378" y="7097514"/>
            <a:ext cx="517301" cy="14979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56D7F9CC-1AF8-43BC-1FB6-543A7E2EBB6F}"/>
              </a:ext>
            </a:extLst>
          </p:cNvPr>
          <p:cNvSpPr/>
          <p:nvPr/>
        </p:nvSpPr>
        <p:spPr>
          <a:xfrm>
            <a:off x="4954569" y="6743164"/>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14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76825" y="1257300"/>
            <a:ext cx="16596776" cy="8069058"/>
          </a:xfrm>
          <a:custGeom>
            <a:avLst/>
            <a:gdLst/>
            <a:ahLst/>
            <a:cxnLst/>
            <a:rect l="l" t="t" r="r" b="b"/>
            <a:pathLst>
              <a:path w="16986227" h="8365717">
                <a:moveTo>
                  <a:pt x="0" y="0"/>
                </a:moveTo>
                <a:lnTo>
                  <a:pt x="16986227" y="0"/>
                </a:lnTo>
                <a:lnTo>
                  <a:pt x="16986227" y="8365717"/>
                </a:lnTo>
                <a:lnTo>
                  <a:pt x="0" y="8365717"/>
                </a:lnTo>
                <a:lnTo>
                  <a:pt x="0" y="0"/>
                </a:lnTo>
                <a:close/>
              </a:path>
            </a:pathLst>
          </a:custGeom>
          <a:blipFill>
            <a:blip r:embed="rId4"/>
            <a:stretch>
              <a:fillRect/>
            </a:stretch>
          </a:blipFill>
        </p:spPr>
        <p:txBody>
          <a:bodyPr/>
          <a:lstStyle/>
          <a:p>
            <a:endParaRPr lang="en-US"/>
          </a:p>
        </p:txBody>
      </p:sp>
      <p:sp>
        <p:nvSpPr>
          <p:cNvPr id="4" name="TextBox 5">
            <a:extLst>
              <a:ext uri="{FF2B5EF4-FFF2-40B4-BE49-F238E27FC236}">
                <a16:creationId xmlns:a16="http://schemas.microsoft.com/office/drawing/2014/main" id="{C3A7FB76-8908-B46F-1366-CB238BA5FEEA}"/>
              </a:ext>
            </a:extLst>
          </p:cNvPr>
          <p:cNvSpPr txBox="1"/>
          <p:nvPr/>
        </p:nvSpPr>
        <p:spPr>
          <a:xfrm>
            <a:off x="2667000" y="-777744"/>
            <a:ext cx="12524702" cy="2035044"/>
          </a:xfrm>
          <a:prstGeom prst="rect">
            <a:avLst/>
          </a:prstGeom>
        </p:spPr>
        <p:txBody>
          <a:bodyPr wrap="square" lIns="0" tIns="0" rIns="0" bIns="0" rtlCol="0" anchor="t">
            <a:spAutoFit/>
          </a:bodyPr>
          <a:lstStyle/>
          <a:p>
            <a:pPr algn="ctr">
              <a:lnSpc>
                <a:spcPts val="18582"/>
              </a:lnSpc>
            </a:pPr>
            <a:r>
              <a:rPr lang="en-US" sz="7432" b="1" spc="371" dirty="0">
                <a:solidFill>
                  <a:srgbClr val="F37221"/>
                </a:solidFill>
                <a:latin typeface="Canva Sans 1 Bold"/>
                <a:ea typeface="Canva Sans 1 Bold"/>
                <a:cs typeface="Canva Sans 1 Bold"/>
                <a:sym typeface="Canva Sans 1 Bold"/>
              </a:rPr>
              <a:t>Audit </a:t>
            </a:r>
            <a:r>
              <a:rPr lang="en-US" sz="7432" b="1" spc="371" dirty="0" err="1">
                <a:solidFill>
                  <a:srgbClr val="F37221"/>
                </a:solidFill>
                <a:latin typeface="Canva Sans 1 Bold"/>
                <a:ea typeface="Canva Sans 1 Bold"/>
                <a:cs typeface="Canva Sans 1 Bold"/>
                <a:sym typeface="Canva Sans 1 Bold"/>
              </a:rPr>
              <a:t>Dashborad</a:t>
            </a:r>
            <a:endParaRPr lang="en-US" sz="7432" b="1" spc="371" dirty="0">
              <a:solidFill>
                <a:srgbClr val="F37221"/>
              </a:solidFill>
              <a:latin typeface="Canva Sans 1 Bold"/>
              <a:ea typeface="Canva Sans 1 Bold"/>
              <a:cs typeface="Canva Sans 1 Bold"/>
              <a:sym typeface="Canva Sans 1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648201" y="0"/>
            <a:ext cx="13615792" cy="6972300"/>
          </a:xfrm>
          <a:custGeom>
            <a:avLst/>
            <a:gdLst/>
            <a:ahLst/>
            <a:cxnLst/>
            <a:rect l="l" t="t" r="r" b="b"/>
            <a:pathLst>
              <a:path w="16986227" h="8365717">
                <a:moveTo>
                  <a:pt x="0" y="0"/>
                </a:moveTo>
                <a:lnTo>
                  <a:pt x="16986227" y="0"/>
                </a:lnTo>
                <a:lnTo>
                  <a:pt x="16986227" y="8365717"/>
                </a:lnTo>
                <a:lnTo>
                  <a:pt x="0" y="8365717"/>
                </a:lnTo>
                <a:lnTo>
                  <a:pt x="0" y="0"/>
                </a:lnTo>
                <a:close/>
              </a:path>
            </a:pathLst>
          </a:custGeom>
          <a:blipFill>
            <a:blip r:embed="rId4"/>
            <a:stretch>
              <a:fillRect/>
            </a:stretch>
          </a:blipFill>
        </p:spPr>
        <p:txBody>
          <a:bodyPr/>
          <a:lstStyle/>
          <a:p>
            <a:endParaRPr lang="en-US"/>
          </a:p>
        </p:txBody>
      </p:sp>
      <p:sp>
        <p:nvSpPr>
          <p:cNvPr id="5" name="Left Brace 4">
            <a:extLst>
              <a:ext uri="{FF2B5EF4-FFF2-40B4-BE49-F238E27FC236}">
                <a16:creationId xmlns:a16="http://schemas.microsoft.com/office/drawing/2014/main" id="{8CDB69E5-2BE4-EC93-CEC9-8F5A97B6E182}"/>
              </a:ext>
            </a:extLst>
          </p:cNvPr>
          <p:cNvSpPr/>
          <p:nvPr/>
        </p:nvSpPr>
        <p:spPr>
          <a:xfrm>
            <a:off x="4186827" y="2974737"/>
            <a:ext cx="762000" cy="8382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Left Brace 5">
            <a:extLst>
              <a:ext uri="{FF2B5EF4-FFF2-40B4-BE49-F238E27FC236}">
                <a16:creationId xmlns:a16="http://schemas.microsoft.com/office/drawing/2014/main" id="{029802B2-9803-79A0-0491-AE9E3FF2CCA4}"/>
              </a:ext>
            </a:extLst>
          </p:cNvPr>
          <p:cNvSpPr/>
          <p:nvPr/>
        </p:nvSpPr>
        <p:spPr>
          <a:xfrm>
            <a:off x="4229101" y="2103329"/>
            <a:ext cx="762000" cy="8382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88CF3083-E4EB-AD53-7A89-F640373E8190}"/>
              </a:ext>
            </a:extLst>
          </p:cNvPr>
          <p:cNvSpPr/>
          <p:nvPr/>
        </p:nvSpPr>
        <p:spPr>
          <a:xfrm>
            <a:off x="4157079" y="3846145"/>
            <a:ext cx="762000" cy="8382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e 7">
            <a:extLst>
              <a:ext uri="{FF2B5EF4-FFF2-40B4-BE49-F238E27FC236}">
                <a16:creationId xmlns:a16="http://schemas.microsoft.com/office/drawing/2014/main" id="{13ECC946-6381-A6DC-AB99-FEC6F64972F6}"/>
              </a:ext>
            </a:extLst>
          </p:cNvPr>
          <p:cNvSpPr/>
          <p:nvPr/>
        </p:nvSpPr>
        <p:spPr>
          <a:xfrm>
            <a:off x="4267201" y="4838700"/>
            <a:ext cx="723900" cy="6096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F0C9D744-2C37-043B-3D9A-8B4449B5FF42}"/>
              </a:ext>
            </a:extLst>
          </p:cNvPr>
          <p:cNvCxnSpPr>
            <a:cxnSpLocks/>
            <a:stCxn id="6" idx="1"/>
            <a:endCxn id="10" idx="2"/>
          </p:cNvCxnSpPr>
          <p:nvPr/>
        </p:nvCxnSpPr>
        <p:spPr>
          <a:xfrm flipH="1" flipV="1">
            <a:off x="2307140" y="1948974"/>
            <a:ext cx="1921961" cy="5734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3B186A1-1462-EA8D-65A8-720A8B6925F5}"/>
              </a:ext>
            </a:extLst>
          </p:cNvPr>
          <p:cNvSpPr/>
          <p:nvPr/>
        </p:nvSpPr>
        <p:spPr>
          <a:xfrm>
            <a:off x="211640" y="112392"/>
            <a:ext cx="4191000" cy="18365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hoạt</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của</a:t>
            </a:r>
            <a:r>
              <a:rPr lang="en-US" dirty="0">
                <a:solidFill>
                  <a:schemeClr val="tx1"/>
                </a:solidFill>
              </a:rPr>
              <a:t> admin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app</a:t>
            </a:r>
          </a:p>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mà</a:t>
            </a:r>
            <a:r>
              <a:rPr lang="en-US" dirty="0">
                <a:solidFill>
                  <a:schemeClr val="tx1"/>
                </a:solidFill>
              </a:rPr>
              <a:t> user </a:t>
            </a:r>
            <a:r>
              <a:rPr lang="en-US" dirty="0" err="1">
                <a:solidFill>
                  <a:schemeClr val="tx1"/>
                </a:solidFill>
              </a:rPr>
              <a:t>truycập</a:t>
            </a:r>
            <a:r>
              <a:rPr lang="en-US" dirty="0">
                <a:solidFill>
                  <a:schemeClr val="tx1"/>
                </a:solidFill>
              </a:rPr>
              <a:t> </a:t>
            </a:r>
            <a:r>
              <a:rPr lang="en-US" dirty="0" err="1">
                <a:solidFill>
                  <a:schemeClr val="tx1"/>
                </a:solidFill>
              </a:rPr>
              <a:t>vào</a:t>
            </a:r>
            <a:r>
              <a:rPr lang="en-US" dirty="0">
                <a:solidFill>
                  <a:schemeClr val="tx1"/>
                </a:solidFill>
              </a:rPr>
              <a:t> App </a:t>
            </a:r>
          </a:p>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mà</a:t>
            </a:r>
            <a:r>
              <a:rPr lang="en-US" dirty="0">
                <a:solidFill>
                  <a:schemeClr val="tx1"/>
                </a:solidFill>
              </a:rPr>
              <a:t> user </a:t>
            </a:r>
            <a:r>
              <a:rPr lang="en-US" dirty="0" err="1">
                <a:solidFill>
                  <a:schemeClr val="tx1"/>
                </a:solidFill>
              </a:rPr>
              <a:t>được</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quyền</a:t>
            </a:r>
            <a:r>
              <a:rPr lang="en-US" dirty="0">
                <a:solidFill>
                  <a:schemeClr val="tx1"/>
                </a:solidFill>
              </a:rPr>
              <a:t> </a:t>
            </a:r>
            <a:r>
              <a:rPr lang="en-US" dirty="0" err="1">
                <a:solidFill>
                  <a:schemeClr val="tx1"/>
                </a:solidFill>
              </a:rPr>
              <a:t>truy</a:t>
            </a:r>
            <a:r>
              <a:rPr lang="en-US" dirty="0">
                <a:solidFill>
                  <a:schemeClr val="tx1"/>
                </a:solidFill>
              </a:rPr>
              <a:t> </a:t>
            </a:r>
            <a:r>
              <a:rPr lang="en-US" dirty="0" err="1">
                <a:solidFill>
                  <a:schemeClr val="tx1"/>
                </a:solidFill>
              </a:rPr>
              <a:t>cập</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nguyên</a:t>
            </a:r>
            <a:r>
              <a:rPr lang="en-US" dirty="0">
                <a:solidFill>
                  <a:schemeClr val="tx1"/>
                </a:solidFill>
              </a:rPr>
              <a:t> </a:t>
            </a:r>
            <a:r>
              <a:rPr lang="en-US" dirty="0" err="1">
                <a:solidFill>
                  <a:schemeClr val="tx1"/>
                </a:solidFill>
              </a:rPr>
              <a:t>từ</a:t>
            </a:r>
            <a:r>
              <a:rPr lang="en-US" dirty="0">
                <a:solidFill>
                  <a:schemeClr val="tx1"/>
                </a:solidFill>
              </a:rPr>
              <a:t> admin</a:t>
            </a:r>
          </a:p>
          <a:p>
            <a:pPr marL="285750" indent="-285750">
              <a:buFont typeface="Arial" panose="020B0604020202020204" pitchFamily="34" charset="0"/>
              <a:buChar char="•"/>
            </a:pPr>
            <a:r>
              <a:rPr lang="en-US" dirty="0" err="1">
                <a:solidFill>
                  <a:schemeClr val="tx1"/>
                </a:solidFill>
              </a:rPr>
              <a:t>cập</a:t>
            </a:r>
            <a:r>
              <a:rPr lang="en-US" dirty="0">
                <a:solidFill>
                  <a:schemeClr val="tx1"/>
                </a:solidFill>
              </a:rPr>
              <a:t> </a:t>
            </a:r>
            <a:r>
              <a:rPr lang="en-US" dirty="0" err="1">
                <a:solidFill>
                  <a:schemeClr val="tx1"/>
                </a:solidFill>
              </a:rPr>
              <a:t>vào</a:t>
            </a:r>
            <a:r>
              <a:rPr lang="en-US" dirty="0">
                <a:solidFill>
                  <a:schemeClr val="tx1"/>
                </a:solidFill>
              </a:rPr>
              <a:t> app</a:t>
            </a:r>
          </a:p>
        </p:txBody>
      </p:sp>
      <p:sp>
        <p:nvSpPr>
          <p:cNvPr id="15" name="Rectangle 14">
            <a:extLst>
              <a:ext uri="{FF2B5EF4-FFF2-40B4-BE49-F238E27FC236}">
                <a16:creationId xmlns:a16="http://schemas.microsoft.com/office/drawing/2014/main" id="{BFBD52A2-54C4-5710-3F87-E8FB5199DD6C}"/>
              </a:ext>
            </a:extLst>
          </p:cNvPr>
          <p:cNvSpPr/>
          <p:nvPr/>
        </p:nvSpPr>
        <p:spPr>
          <a:xfrm>
            <a:off x="192046" y="2632158"/>
            <a:ext cx="2988760" cy="24279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hoạt</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của</a:t>
            </a:r>
            <a:r>
              <a:rPr lang="en-US" dirty="0">
                <a:solidFill>
                  <a:schemeClr val="tx1"/>
                </a:solidFill>
              </a:rPr>
              <a:t> admin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assets</a:t>
            </a:r>
          </a:p>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mà</a:t>
            </a:r>
            <a:r>
              <a:rPr lang="en-US" dirty="0">
                <a:solidFill>
                  <a:schemeClr val="tx1"/>
                </a:solidFill>
              </a:rPr>
              <a:t> user </a:t>
            </a:r>
            <a:r>
              <a:rPr lang="en-US" dirty="0" err="1">
                <a:solidFill>
                  <a:schemeClr val="tx1"/>
                </a:solidFill>
              </a:rPr>
              <a:t>truy</a:t>
            </a:r>
            <a:r>
              <a:rPr lang="en-US" dirty="0">
                <a:solidFill>
                  <a:schemeClr val="tx1"/>
                </a:solidFill>
              </a:rPr>
              <a:t> </a:t>
            </a:r>
            <a:r>
              <a:rPr lang="en-US" dirty="0" err="1">
                <a:solidFill>
                  <a:schemeClr val="tx1"/>
                </a:solidFill>
              </a:rPr>
              <a:t>cập</a:t>
            </a:r>
            <a:r>
              <a:rPr lang="en-US" dirty="0">
                <a:solidFill>
                  <a:schemeClr val="tx1"/>
                </a:solidFill>
              </a:rPr>
              <a:t> </a:t>
            </a:r>
            <a:r>
              <a:rPr lang="en-US" dirty="0" err="1">
                <a:solidFill>
                  <a:schemeClr val="tx1"/>
                </a:solidFill>
              </a:rPr>
              <a:t>vào</a:t>
            </a:r>
            <a:r>
              <a:rPr lang="en-US" dirty="0">
                <a:solidFill>
                  <a:schemeClr val="tx1"/>
                </a:solidFill>
              </a:rPr>
              <a:t> asset </a:t>
            </a:r>
          </a:p>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mà</a:t>
            </a:r>
            <a:r>
              <a:rPr lang="en-US" dirty="0">
                <a:solidFill>
                  <a:schemeClr val="tx1"/>
                </a:solidFill>
              </a:rPr>
              <a:t> user </a:t>
            </a:r>
            <a:r>
              <a:rPr lang="en-US" dirty="0" err="1">
                <a:solidFill>
                  <a:schemeClr val="tx1"/>
                </a:solidFill>
              </a:rPr>
              <a:t>được</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quyền</a:t>
            </a:r>
            <a:r>
              <a:rPr lang="en-US" dirty="0">
                <a:solidFill>
                  <a:schemeClr val="tx1"/>
                </a:solidFill>
              </a:rPr>
              <a:t> </a:t>
            </a:r>
            <a:r>
              <a:rPr lang="en-US" dirty="0" err="1">
                <a:solidFill>
                  <a:schemeClr val="tx1"/>
                </a:solidFill>
              </a:rPr>
              <a:t>truy</a:t>
            </a:r>
            <a:r>
              <a:rPr lang="en-US" dirty="0">
                <a:solidFill>
                  <a:schemeClr val="tx1"/>
                </a:solidFill>
              </a:rPr>
              <a:t> </a:t>
            </a:r>
            <a:r>
              <a:rPr lang="en-US" dirty="0" err="1">
                <a:solidFill>
                  <a:schemeClr val="tx1"/>
                </a:solidFill>
              </a:rPr>
              <a:t>cập</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nguyên</a:t>
            </a:r>
            <a:r>
              <a:rPr lang="en-US" dirty="0">
                <a:solidFill>
                  <a:schemeClr val="tx1"/>
                </a:solidFill>
              </a:rPr>
              <a:t> </a:t>
            </a:r>
            <a:r>
              <a:rPr lang="en-US" dirty="0" err="1">
                <a:solidFill>
                  <a:schemeClr val="tx1"/>
                </a:solidFill>
              </a:rPr>
              <a:t>từ</a:t>
            </a:r>
            <a:r>
              <a:rPr lang="en-US" dirty="0">
                <a:solidFill>
                  <a:schemeClr val="tx1"/>
                </a:solidFill>
              </a:rPr>
              <a:t> admin</a:t>
            </a:r>
          </a:p>
          <a:p>
            <a:pPr marL="285750" indent="-285750">
              <a:buFont typeface="Arial" panose="020B0604020202020204" pitchFamily="34" charset="0"/>
              <a:buChar char="•"/>
            </a:pPr>
            <a:r>
              <a:rPr lang="en-US" dirty="0" err="1">
                <a:solidFill>
                  <a:schemeClr val="tx1"/>
                </a:solidFill>
              </a:rPr>
              <a:t>cập</a:t>
            </a:r>
            <a:r>
              <a:rPr lang="en-US" dirty="0">
                <a:solidFill>
                  <a:schemeClr val="tx1"/>
                </a:solidFill>
              </a:rPr>
              <a:t> </a:t>
            </a:r>
            <a:r>
              <a:rPr lang="en-US" dirty="0" err="1">
                <a:solidFill>
                  <a:schemeClr val="tx1"/>
                </a:solidFill>
              </a:rPr>
              <a:t>vào</a:t>
            </a:r>
            <a:r>
              <a:rPr lang="en-US" dirty="0">
                <a:solidFill>
                  <a:schemeClr val="tx1"/>
                </a:solidFill>
              </a:rPr>
              <a:t> asset</a:t>
            </a:r>
          </a:p>
        </p:txBody>
      </p:sp>
      <p:cxnSp>
        <p:nvCxnSpPr>
          <p:cNvPr id="16" name="Straight Arrow Connector 15">
            <a:extLst>
              <a:ext uri="{FF2B5EF4-FFF2-40B4-BE49-F238E27FC236}">
                <a16:creationId xmlns:a16="http://schemas.microsoft.com/office/drawing/2014/main" id="{A8052FDE-6941-2C26-BDCE-060F9EB2CBC6}"/>
              </a:ext>
            </a:extLst>
          </p:cNvPr>
          <p:cNvCxnSpPr>
            <a:cxnSpLocks/>
            <a:stCxn id="5" idx="1"/>
            <a:endCxn id="15" idx="3"/>
          </p:cNvCxnSpPr>
          <p:nvPr/>
        </p:nvCxnSpPr>
        <p:spPr>
          <a:xfrm flipH="1">
            <a:off x="3180806" y="3393837"/>
            <a:ext cx="1006021" cy="4523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3158AF2-9935-9105-EE81-AAF08CEA67B7}"/>
              </a:ext>
            </a:extLst>
          </p:cNvPr>
          <p:cNvSpPr/>
          <p:nvPr/>
        </p:nvSpPr>
        <p:spPr>
          <a:xfrm>
            <a:off x="289798" y="5486399"/>
            <a:ext cx="2988760" cy="24279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hoạt</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của</a:t>
            </a:r>
            <a:r>
              <a:rPr lang="en-US" dirty="0">
                <a:solidFill>
                  <a:schemeClr val="tx1"/>
                </a:solidFill>
              </a:rPr>
              <a:t> admin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Web app</a:t>
            </a:r>
          </a:p>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mà</a:t>
            </a:r>
            <a:r>
              <a:rPr lang="en-US" dirty="0">
                <a:solidFill>
                  <a:schemeClr val="tx1"/>
                </a:solidFill>
              </a:rPr>
              <a:t> user </a:t>
            </a:r>
            <a:r>
              <a:rPr lang="en-US" dirty="0" err="1">
                <a:solidFill>
                  <a:schemeClr val="tx1"/>
                </a:solidFill>
              </a:rPr>
              <a:t>truy</a:t>
            </a:r>
            <a:r>
              <a:rPr lang="en-US" dirty="0">
                <a:solidFill>
                  <a:schemeClr val="tx1"/>
                </a:solidFill>
              </a:rPr>
              <a:t> </a:t>
            </a:r>
            <a:r>
              <a:rPr lang="en-US" dirty="0" err="1">
                <a:solidFill>
                  <a:schemeClr val="tx1"/>
                </a:solidFill>
              </a:rPr>
              <a:t>cập</a:t>
            </a:r>
            <a:r>
              <a:rPr lang="en-US" dirty="0">
                <a:solidFill>
                  <a:schemeClr val="tx1"/>
                </a:solidFill>
              </a:rPr>
              <a:t> </a:t>
            </a:r>
            <a:r>
              <a:rPr lang="en-US" dirty="0" err="1">
                <a:solidFill>
                  <a:schemeClr val="tx1"/>
                </a:solidFill>
              </a:rPr>
              <a:t>vào</a:t>
            </a:r>
            <a:r>
              <a:rPr lang="en-US" dirty="0">
                <a:solidFill>
                  <a:schemeClr val="tx1"/>
                </a:solidFill>
              </a:rPr>
              <a:t> web app </a:t>
            </a:r>
          </a:p>
          <a:p>
            <a:pPr marL="285750" indent="-285750">
              <a:buFont typeface="Arial" panose="020B0604020202020204" pitchFamily="34" charset="0"/>
              <a:buChar char="•"/>
            </a:pPr>
            <a:r>
              <a:rPr lang="en-US" dirty="0" err="1">
                <a:solidFill>
                  <a:schemeClr val="tx1"/>
                </a:solidFill>
              </a:rPr>
              <a:t>Ghi</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mà</a:t>
            </a:r>
            <a:r>
              <a:rPr lang="en-US" dirty="0">
                <a:solidFill>
                  <a:schemeClr val="tx1"/>
                </a:solidFill>
              </a:rPr>
              <a:t> user </a:t>
            </a:r>
            <a:r>
              <a:rPr lang="en-US" dirty="0" err="1">
                <a:solidFill>
                  <a:schemeClr val="tx1"/>
                </a:solidFill>
              </a:rPr>
              <a:t>được</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quyền</a:t>
            </a:r>
            <a:r>
              <a:rPr lang="en-US" dirty="0">
                <a:solidFill>
                  <a:schemeClr val="tx1"/>
                </a:solidFill>
              </a:rPr>
              <a:t> </a:t>
            </a:r>
            <a:r>
              <a:rPr lang="en-US" dirty="0" err="1">
                <a:solidFill>
                  <a:schemeClr val="tx1"/>
                </a:solidFill>
              </a:rPr>
              <a:t>truy</a:t>
            </a:r>
            <a:r>
              <a:rPr lang="en-US" dirty="0">
                <a:solidFill>
                  <a:schemeClr val="tx1"/>
                </a:solidFill>
              </a:rPr>
              <a:t> </a:t>
            </a:r>
            <a:r>
              <a:rPr lang="en-US" dirty="0" err="1">
                <a:solidFill>
                  <a:schemeClr val="tx1"/>
                </a:solidFill>
              </a:rPr>
              <a:t>cập</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nguyên</a:t>
            </a:r>
            <a:r>
              <a:rPr lang="en-US" dirty="0">
                <a:solidFill>
                  <a:schemeClr val="tx1"/>
                </a:solidFill>
              </a:rPr>
              <a:t> </a:t>
            </a:r>
            <a:r>
              <a:rPr lang="en-US" dirty="0" err="1">
                <a:solidFill>
                  <a:schemeClr val="tx1"/>
                </a:solidFill>
              </a:rPr>
              <a:t>từ</a:t>
            </a:r>
            <a:r>
              <a:rPr lang="en-US" dirty="0">
                <a:solidFill>
                  <a:schemeClr val="tx1"/>
                </a:solidFill>
              </a:rPr>
              <a:t> admin</a:t>
            </a:r>
          </a:p>
          <a:p>
            <a:pPr marL="285750" indent="-285750">
              <a:buFont typeface="Arial" panose="020B0604020202020204" pitchFamily="34" charset="0"/>
              <a:buChar char="•"/>
            </a:pPr>
            <a:r>
              <a:rPr lang="en-US" dirty="0" err="1">
                <a:solidFill>
                  <a:schemeClr val="tx1"/>
                </a:solidFill>
              </a:rPr>
              <a:t>cập</a:t>
            </a:r>
            <a:r>
              <a:rPr lang="en-US" dirty="0">
                <a:solidFill>
                  <a:schemeClr val="tx1"/>
                </a:solidFill>
              </a:rPr>
              <a:t> </a:t>
            </a:r>
            <a:r>
              <a:rPr lang="en-US" dirty="0" err="1">
                <a:solidFill>
                  <a:schemeClr val="tx1"/>
                </a:solidFill>
              </a:rPr>
              <a:t>vào</a:t>
            </a:r>
            <a:r>
              <a:rPr lang="en-US" dirty="0">
                <a:solidFill>
                  <a:schemeClr val="tx1"/>
                </a:solidFill>
              </a:rPr>
              <a:t> web app</a:t>
            </a:r>
          </a:p>
        </p:txBody>
      </p:sp>
      <p:cxnSp>
        <p:nvCxnSpPr>
          <p:cNvPr id="20" name="Straight Arrow Connector 19">
            <a:extLst>
              <a:ext uri="{FF2B5EF4-FFF2-40B4-BE49-F238E27FC236}">
                <a16:creationId xmlns:a16="http://schemas.microsoft.com/office/drawing/2014/main" id="{3F01F53F-0F3D-A5E0-AB2B-89DF5A678DA4}"/>
              </a:ext>
            </a:extLst>
          </p:cNvPr>
          <p:cNvCxnSpPr>
            <a:cxnSpLocks/>
            <a:stCxn id="7" idx="1"/>
            <a:endCxn id="19" idx="3"/>
          </p:cNvCxnSpPr>
          <p:nvPr/>
        </p:nvCxnSpPr>
        <p:spPr>
          <a:xfrm flipH="1">
            <a:off x="3278558" y="4265245"/>
            <a:ext cx="878521" cy="24351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7F6C13A-BCAA-FA6F-55E7-20DF03CF670E}"/>
              </a:ext>
            </a:extLst>
          </p:cNvPr>
          <p:cNvSpPr/>
          <p:nvPr/>
        </p:nvSpPr>
        <p:spPr>
          <a:xfrm>
            <a:off x="4243848" y="7162667"/>
            <a:ext cx="11224751" cy="24279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000" b="1" dirty="0">
                <a:solidFill>
                  <a:schemeClr val="tx1"/>
                </a:solidFill>
              </a:rPr>
              <a:t>Bao </a:t>
            </a:r>
            <a:r>
              <a:rPr lang="en-US" sz="2000" b="1" dirty="0" err="1">
                <a:solidFill>
                  <a:schemeClr val="tx1"/>
                </a:solidFill>
              </a:rPr>
              <a:t>gồm</a:t>
            </a:r>
            <a:r>
              <a:rPr lang="en-US" sz="2000" b="1" dirty="0">
                <a:solidFill>
                  <a:schemeClr val="tx1"/>
                </a:solidFill>
              </a:rPr>
              <a:t> 2 </a:t>
            </a:r>
            <a:r>
              <a:rPr lang="en-US" sz="2000" b="1" dirty="0" err="1">
                <a:solidFill>
                  <a:schemeClr val="tx1"/>
                </a:solidFill>
              </a:rPr>
              <a:t>tính</a:t>
            </a:r>
            <a:r>
              <a:rPr lang="en-US" sz="2000" b="1" dirty="0">
                <a:solidFill>
                  <a:schemeClr val="tx1"/>
                </a:solidFill>
              </a:rPr>
              <a:t> </a:t>
            </a:r>
            <a:r>
              <a:rPr lang="en-US" sz="2000" b="1" dirty="0" err="1">
                <a:solidFill>
                  <a:schemeClr val="tx1"/>
                </a:solidFill>
              </a:rPr>
              <a:t>năng</a:t>
            </a:r>
            <a:endParaRPr lang="en-US" sz="2000" b="1" dirty="0">
              <a:solidFill>
                <a:schemeClr val="tx1"/>
              </a:solidFill>
            </a:endParaRPr>
          </a:p>
          <a:p>
            <a:pPr marL="285750" indent="-285750">
              <a:lnSpc>
                <a:spcPct val="150000"/>
              </a:lnSpc>
              <a:buFont typeface="Arial" panose="020B0604020202020204" pitchFamily="34" charset="0"/>
              <a:buChar char="•"/>
            </a:pPr>
            <a:r>
              <a:rPr lang="en-US" sz="2000" b="1" dirty="0" err="1">
                <a:solidFill>
                  <a:schemeClr val="tx1"/>
                </a:solidFill>
              </a:rPr>
              <a:t>Recored</a:t>
            </a:r>
            <a:r>
              <a:rPr lang="en-US" sz="2000" b="1" dirty="0">
                <a:solidFill>
                  <a:schemeClr val="tx1"/>
                </a:solidFill>
              </a:rPr>
              <a:t> Report: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xem</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lại</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toàn</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bộ</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quá</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trình</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hoạt</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động</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của</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user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thực</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hiện</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tại</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thời</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điểm</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bắt</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đầu</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đăng</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 </a:t>
            </a:r>
            <a:r>
              <a:rPr lang="en-US" sz="2000" kern="1400" dirty="0" err="1">
                <a:solidFill>
                  <a:srgbClr val="212120"/>
                </a:solidFill>
                <a:effectLst/>
                <a:latin typeface="UTM Neo Sans Intel"/>
                <a:ea typeface="Times New Roman" panose="02020603050405020304" pitchFamily="18" charset="0"/>
                <a:cs typeface="Times New Roman" panose="02020603050405020304" pitchFamily="18" charset="0"/>
              </a:rPr>
              <a:t>nhập</a:t>
            </a:r>
            <a:r>
              <a:rPr lang="en-US" sz="2000" kern="1400" dirty="0">
                <a:solidFill>
                  <a:srgbClr val="212120"/>
                </a:solidFill>
                <a:effectLst/>
                <a:latin typeface="UTM Neo Sans Intel"/>
                <a:ea typeface="Times New Roman" panose="02020603050405020304" pitchFamily="18" charset="0"/>
                <a:cs typeface="Times New Roman" panose="02020603050405020304" pitchFamily="18" charset="0"/>
              </a:rPr>
              <a:t>.</a:t>
            </a:r>
            <a:endParaRPr lang="en-US" sz="2000" dirty="0">
              <a:solidFill>
                <a:schemeClr val="tx1"/>
              </a:solidFill>
            </a:endParaRPr>
          </a:p>
          <a:p>
            <a:pPr marL="285750" indent="-285750">
              <a:lnSpc>
                <a:spcPct val="150000"/>
              </a:lnSpc>
              <a:buFont typeface="Arial" panose="020B0604020202020204" pitchFamily="34" charset="0"/>
              <a:buChar char="•"/>
            </a:pPr>
            <a:r>
              <a:rPr lang="en-US" sz="2000" b="1" dirty="0">
                <a:solidFill>
                  <a:schemeClr val="tx1"/>
                </a:solidFill>
              </a:rPr>
              <a:t>real-time Sessions </a:t>
            </a:r>
            <a:r>
              <a:rPr lang="en-US" sz="2000" dirty="0" err="1">
                <a:solidFill>
                  <a:schemeClr val="tx1"/>
                </a:solidFill>
              </a:rPr>
              <a:t>cho</a:t>
            </a:r>
            <a:r>
              <a:rPr lang="en-US" sz="2000" dirty="0">
                <a:solidFill>
                  <a:schemeClr val="tx1"/>
                </a:solidFill>
              </a:rPr>
              <a:t> </a:t>
            </a:r>
            <a:r>
              <a:rPr lang="en-US" sz="2000" dirty="0" err="1">
                <a:solidFill>
                  <a:schemeClr val="tx1"/>
                </a:solidFill>
              </a:rPr>
              <a:t>phép</a:t>
            </a:r>
            <a:r>
              <a:rPr lang="en-US" sz="2000" dirty="0">
                <a:solidFill>
                  <a:schemeClr val="tx1"/>
                </a:solidFill>
              </a:rPr>
              <a:t> admin </a:t>
            </a:r>
            <a:r>
              <a:rPr lang="en-US" sz="2000" dirty="0" err="1">
                <a:solidFill>
                  <a:schemeClr val="tx1"/>
                </a:solidFill>
              </a:rPr>
              <a:t>theo</a:t>
            </a:r>
            <a:r>
              <a:rPr lang="en-US" sz="2000" dirty="0">
                <a:solidFill>
                  <a:schemeClr val="tx1"/>
                </a:solidFill>
              </a:rPr>
              <a:t> </a:t>
            </a:r>
            <a:r>
              <a:rPr lang="en-US" sz="2000" dirty="0" err="1">
                <a:solidFill>
                  <a:schemeClr val="tx1"/>
                </a:solidFill>
              </a:rPr>
              <a:t>dõi</a:t>
            </a:r>
            <a:r>
              <a:rPr lang="en-US" sz="2000" dirty="0">
                <a:solidFill>
                  <a:schemeClr val="tx1"/>
                </a:solidFill>
              </a:rPr>
              <a:t> </a:t>
            </a:r>
            <a:r>
              <a:rPr lang="en-US" sz="2000" dirty="0" err="1">
                <a:solidFill>
                  <a:schemeClr val="tx1"/>
                </a:solidFill>
              </a:rPr>
              <a:t>và</a:t>
            </a:r>
            <a:r>
              <a:rPr lang="en-US" sz="2000" dirty="0">
                <a:solidFill>
                  <a:schemeClr val="tx1"/>
                </a:solidFill>
              </a:rPr>
              <a:t> </a:t>
            </a:r>
            <a:r>
              <a:rPr lang="en-US" sz="2000" dirty="0" err="1">
                <a:solidFill>
                  <a:schemeClr val="tx1"/>
                </a:solidFill>
              </a:rPr>
              <a:t>có</a:t>
            </a:r>
            <a:r>
              <a:rPr lang="en-US" sz="2000" dirty="0">
                <a:solidFill>
                  <a:schemeClr val="tx1"/>
                </a:solidFill>
              </a:rPr>
              <a:t> </a:t>
            </a:r>
            <a:r>
              <a:rPr lang="en-US" sz="2000" dirty="0" err="1">
                <a:solidFill>
                  <a:schemeClr val="tx1"/>
                </a:solidFill>
              </a:rPr>
              <a:t>quyền</a:t>
            </a:r>
            <a:r>
              <a:rPr lang="en-US" sz="2000" dirty="0">
                <a:solidFill>
                  <a:schemeClr val="tx1"/>
                </a:solidFill>
              </a:rPr>
              <a:t> </a:t>
            </a:r>
            <a:r>
              <a:rPr lang="en-US" sz="2000" dirty="0" err="1">
                <a:solidFill>
                  <a:schemeClr val="tx1"/>
                </a:solidFill>
              </a:rPr>
              <a:t>dừng</a:t>
            </a:r>
            <a:r>
              <a:rPr lang="en-US" sz="2000" dirty="0">
                <a:solidFill>
                  <a:schemeClr val="tx1"/>
                </a:solidFill>
              </a:rPr>
              <a:t> </a:t>
            </a:r>
            <a:r>
              <a:rPr lang="en-US" sz="2000" dirty="0" err="1">
                <a:solidFill>
                  <a:schemeClr val="tx1"/>
                </a:solidFill>
              </a:rPr>
              <a:t>phiên</a:t>
            </a:r>
            <a:r>
              <a:rPr lang="en-US" sz="2000" dirty="0">
                <a:solidFill>
                  <a:schemeClr val="tx1"/>
                </a:solidFill>
              </a:rPr>
              <a:t> </a:t>
            </a:r>
            <a:r>
              <a:rPr lang="en-US" sz="2000" dirty="0" err="1">
                <a:solidFill>
                  <a:schemeClr val="tx1"/>
                </a:solidFill>
              </a:rPr>
              <a:t>hoạt</a:t>
            </a:r>
            <a:r>
              <a:rPr lang="en-US" sz="2000" dirty="0">
                <a:solidFill>
                  <a:schemeClr val="tx1"/>
                </a:solidFill>
              </a:rPr>
              <a:t> </a:t>
            </a:r>
            <a:r>
              <a:rPr lang="en-US" sz="2000" dirty="0" err="1">
                <a:solidFill>
                  <a:schemeClr val="tx1"/>
                </a:solidFill>
              </a:rPr>
              <a:t>động</a:t>
            </a:r>
            <a:r>
              <a:rPr lang="en-US" sz="2000" dirty="0">
                <a:solidFill>
                  <a:schemeClr val="tx1"/>
                </a:solidFill>
              </a:rPr>
              <a:t> </a:t>
            </a:r>
            <a:r>
              <a:rPr lang="en-US" sz="2000" dirty="0" err="1">
                <a:solidFill>
                  <a:schemeClr val="tx1"/>
                </a:solidFill>
              </a:rPr>
              <a:t>của</a:t>
            </a:r>
            <a:r>
              <a:rPr lang="en-US" sz="2000" dirty="0">
                <a:solidFill>
                  <a:schemeClr val="tx1"/>
                </a:solidFill>
              </a:rPr>
              <a:t> user </a:t>
            </a:r>
            <a:r>
              <a:rPr lang="en-US" sz="2000" dirty="0" err="1">
                <a:solidFill>
                  <a:schemeClr val="tx1"/>
                </a:solidFill>
              </a:rPr>
              <a:t>đó</a:t>
            </a:r>
            <a:r>
              <a:rPr lang="en-US" sz="2000" dirty="0">
                <a:solidFill>
                  <a:schemeClr val="tx1"/>
                </a:solidFill>
              </a:rPr>
              <a:t> </a:t>
            </a:r>
            <a:r>
              <a:rPr lang="en-US" sz="2000" dirty="0" err="1">
                <a:solidFill>
                  <a:schemeClr val="tx1"/>
                </a:solidFill>
              </a:rPr>
              <a:t>bất</a:t>
            </a:r>
            <a:r>
              <a:rPr lang="en-US" sz="2000" dirty="0">
                <a:solidFill>
                  <a:schemeClr val="tx1"/>
                </a:solidFill>
              </a:rPr>
              <a:t> </a:t>
            </a:r>
            <a:r>
              <a:rPr lang="en-US" sz="2000" dirty="0" err="1">
                <a:solidFill>
                  <a:schemeClr val="tx1"/>
                </a:solidFill>
              </a:rPr>
              <a:t>kì</a:t>
            </a:r>
            <a:r>
              <a:rPr lang="en-US" sz="2000" dirty="0">
                <a:solidFill>
                  <a:schemeClr val="tx1"/>
                </a:solidFill>
              </a:rPr>
              <a:t> </a:t>
            </a:r>
            <a:r>
              <a:rPr lang="en-US" sz="2000" dirty="0" err="1">
                <a:solidFill>
                  <a:schemeClr val="tx1"/>
                </a:solidFill>
              </a:rPr>
              <a:t>lúc</a:t>
            </a:r>
            <a:r>
              <a:rPr lang="en-US" sz="2000" dirty="0">
                <a:solidFill>
                  <a:schemeClr val="tx1"/>
                </a:solidFill>
              </a:rPr>
              <a:t> </a:t>
            </a:r>
            <a:r>
              <a:rPr lang="en-US" sz="2000" dirty="0" err="1">
                <a:solidFill>
                  <a:schemeClr val="tx1"/>
                </a:solidFill>
              </a:rPr>
              <a:t>nào</a:t>
            </a:r>
            <a:endParaRPr lang="en-US" sz="2000" dirty="0">
              <a:solidFill>
                <a:schemeClr val="tx1"/>
              </a:solidFill>
            </a:endParaRPr>
          </a:p>
        </p:txBody>
      </p:sp>
      <p:sp>
        <p:nvSpPr>
          <p:cNvPr id="25" name="Rectangle 24">
            <a:extLst>
              <a:ext uri="{FF2B5EF4-FFF2-40B4-BE49-F238E27FC236}">
                <a16:creationId xmlns:a16="http://schemas.microsoft.com/office/drawing/2014/main" id="{E297341F-B061-B88D-DAA8-C75192B1F5B0}"/>
              </a:ext>
            </a:extLst>
          </p:cNvPr>
          <p:cNvSpPr/>
          <p:nvPr/>
        </p:nvSpPr>
        <p:spPr>
          <a:xfrm>
            <a:off x="4899246" y="5638667"/>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720A00DA-BB54-D174-891D-30FA232CBB4E}"/>
              </a:ext>
            </a:extLst>
          </p:cNvPr>
          <p:cNvCxnSpPr>
            <a:cxnSpLocks/>
            <a:stCxn id="25" idx="3"/>
            <a:endCxn id="24" idx="0"/>
          </p:cNvCxnSpPr>
          <p:nvPr/>
        </p:nvCxnSpPr>
        <p:spPr>
          <a:xfrm>
            <a:off x="7032846" y="5791067"/>
            <a:ext cx="2823378" cy="1371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42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5">
            <a:extLst>
              <a:ext uri="{FF2B5EF4-FFF2-40B4-BE49-F238E27FC236}">
                <a16:creationId xmlns:a16="http://schemas.microsoft.com/office/drawing/2014/main" id="{C3A7FB76-8908-B46F-1366-CB238BA5FEEA}"/>
              </a:ext>
            </a:extLst>
          </p:cNvPr>
          <p:cNvSpPr txBox="1"/>
          <p:nvPr/>
        </p:nvSpPr>
        <p:spPr>
          <a:xfrm>
            <a:off x="2667000" y="-777744"/>
            <a:ext cx="12524702" cy="2035044"/>
          </a:xfrm>
          <a:prstGeom prst="rect">
            <a:avLst/>
          </a:prstGeom>
        </p:spPr>
        <p:txBody>
          <a:bodyPr wrap="square" lIns="0" tIns="0" rIns="0" bIns="0" rtlCol="0" anchor="t">
            <a:spAutoFit/>
          </a:bodyPr>
          <a:lstStyle/>
          <a:p>
            <a:pPr algn="ctr">
              <a:lnSpc>
                <a:spcPts val="18582"/>
              </a:lnSpc>
            </a:pPr>
            <a:r>
              <a:rPr lang="en-US" sz="7432" b="1" spc="371" dirty="0">
                <a:solidFill>
                  <a:srgbClr val="F37221"/>
                </a:solidFill>
                <a:latin typeface="Canva Sans 1 Bold"/>
                <a:ea typeface="Canva Sans 1 Bold"/>
                <a:cs typeface="Canva Sans 1 Bold"/>
                <a:sym typeface="Canva Sans 1 Bold"/>
              </a:rPr>
              <a:t>User </a:t>
            </a:r>
            <a:r>
              <a:rPr lang="en-US" sz="7432" b="1" spc="371" dirty="0" err="1">
                <a:solidFill>
                  <a:srgbClr val="F37221"/>
                </a:solidFill>
                <a:latin typeface="Canva Sans 1 Bold"/>
                <a:ea typeface="Canva Sans 1 Bold"/>
                <a:cs typeface="Canva Sans 1 Bold"/>
                <a:sym typeface="Canva Sans 1 Bold"/>
              </a:rPr>
              <a:t>Dashborad</a:t>
            </a:r>
            <a:endParaRPr lang="en-US" sz="7432" b="1" spc="371" dirty="0">
              <a:solidFill>
                <a:srgbClr val="F37221"/>
              </a:solidFill>
              <a:latin typeface="Canva Sans 1 Bold"/>
              <a:ea typeface="Canva Sans 1 Bold"/>
              <a:cs typeface="Canva Sans 1 Bold"/>
              <a:sym typeface="Canva Sans 1 Bold"/>
            </a:endParaRPr>
          </a:p>
        </p:txBody>
      </p:sp>
      <p:pic>
        <p:nvPicPr>
          <p:cNvPr id="8" name="Picture 7">
            <a:extLst>
              <a:ext uri="{FF2B5EF4-FFF2-40B4-BE49-F238E27FC236}">
                <a16:creationId xmlns:a16="http://schemas.microsoft.com/office/drawing/2014/main" id="{DC2B0F1B-833E-8C2C-A2EC-4BC36739905B}"/>
              </a:ext>
            </a:extLst>
          </p:cNvPr>
          <p:cNvPicPr>
            <a:picLocks noChangeAspect="1"/>
          </p:cNvPicPr>
          <p:nvPr/>
        </p:nvPicPr>
        <p:blipFill>
          <a:blip r:embed="rId4"/>
          <a:stretch>
            <a:fillRect/>
          </a:stretch>
        </p:blipFill>
        <p:spPr>
          <a:xfrm>
            <a:off x="1143000" y="1497360"/>
            <a:ext cx="15849600" cy="7104993"/>
          </a:xfrm>
          <a:prstGeom prst="rect">
            <a:avLst/>
          </a:prstGeom>
        </p:spPr>
      </p:pic>
    </p:spTree>
    <p:extLst>
      <p:ext uri="{BB962C8B-B14F-4D97-AF65-F5344CB8AC3E}">
        <p14:creationId xmlns:p14="http://schemas.microsoft.com/office/powerpoint/2010/main" val="186186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5">
            <a:extLst>
              <a:ext uri="{FF2B5EF4-FFF2-40B4-BE49-F238E27FC236}">
                <a16:creationId xmlns:a16="http://schemas.microsoft.com/office/drawing/2014/main" id="{C3A7FB76-8908-B46F-1366-CB238BA5FEEA}"/>
              </a:ext>
            </a:extLst>
          </p:cNvPr>
          <p:cNvSpPr txBox="1"/>
          <p:nvPr/>
        </p:nvSpPr>
        <p:spPr>
          <a:xfrm>
            <a:off x="2667000" y="-777744"/>
            <a:ext cx="12524702" cy="2035044"/>
          </a:xfrm>
          <a:prstGeom prst="rect">
            <a:avLst/>
          </a:prstGeom>
        </p:spPr>
        <p:txBody>
          <a:bodyPr wrap="square" lIns="0" tIns="0" rIns="0" bIns="0" rtlCol="0" anchor="t">
            <a:spAutoFit/>
          </a:bodyPr>
          <a:lstStyle/>
          <a:p>
            <a:pPr algn="ctr">
              <a:lnSpc>
                <a:spcPts val="18582"/>
              </a:lnSpc>
            </a:pPr>
            <a:r>
              <a:rPr lang="en-US" sz="7432" b="1" spc="371" dirty="0">
                <a:solidFill>
                  <a:srgbClr val="F37221"/>
                </a:solidFill>
                <a:latin typeface="Canva Sans 1 Bold"/>
                <a:ea typeface="Canva Sans 1 Bold"/>
                <a:cs typeface="Canva Sans 1 Bold"/>
                <a:sym typeface="Canva Sans 1 Bold"/>
              </a:rPr>
              <a:t>User </a:t>
            </a:r>
            <a:r>
              <a:rPr lang="en-US" sz="7432" b="1" spc="371" dirty="0" err="1">
                <a:solidFill>
                  <a:srgbClr val="F37221"/>
                </a:solidFill>
                <a:latin typeface="Canva Sans 1 Bold"/>
                <a:ea typeface="Canva Sans 1 Bold"/>
                <a:cs typeface="Canva Sans 1 Bold"/>
                <a:sym typeface="Canva Sans 1 Bold"/>
              </a:rPr>
              <a:t>Dashborad</a:t>
            </a:r>
            <a:endParaRPr lang="en-US" sz="7432" b="1" spc="371" dirty="0">
              <a:solidFill>
                <a:srgbClr val="F37221"/>
              </a:solidFill>
              <a:latin typeface="Canva Sans 1 Bold"/>
              <a:ea typeface="Canva Sans 1 Bold"/>
              <a:cs typeface="Canva Sans 1 Bold"/>
              <a:sym typeface="Canva Sans 1 Bold"/>
            </a:endParaRPr>
          </a:p>
        </p:txBody>
      </p:sp>
      <p:pic>
        <p:nvPicPr>
          <p:cNvPr id="8" name="Picture 7">
            <a:extLst>
              <a:ext uri="{FF2B5EF4-FFF2-40B4-BE49-F238E27FC236}">
                <a16:creationId xmlns:a16="http://schemas.microsoft.com/office/drawing/2014/main" id="{DC2B0F1B-833E-8C2C-A2EC-4BC36739905B}"/>
              </a:ext>
            </a:extLst>
          </p:cNvPr>
          <p:cNvPicPr>
            <a:picLocks noChangeAspect="1"/>
          </p:cNvPicPr>
          <p:nvPr/>
        </p:nvPicPr>
        <p:blipFill>
          <a:blip r:embed="rId4"/>
          <a:stretch>
            <a:fillRect/>
          </a:stretch>
        </p:blipFill>
        <p:spPr>
          <a:xfrm>
            <a:off x="5867400" y="1181100"/>
            <a:ext cx="12307113" cy="5516982"/>
          </a:xfrm>
          <a:prstGeom prst="rect">
            <a:avLst/>
          </a:prstGeom>
        </p:spPr>
      </p:pic>
      <p:sp>
        <p:nvSpPr>
          <p:cNvPr id="3" name="Rectangle 2">
            <a:extLst>
              <a:ext uri="{FF2B5EF4-FFF2-40B4-BE49-F238E27FC236}">
                <a16:creationId xmlns:a16="http://schemas.microsoft.com/office/drawing/2014/main" id="{E5734F44-C079-BF56-D13A-C1FF4A537C3C}"/>
              </a:ext>
            </a:extLst>
          </p:cNvPr>
          <p:cNvSpPr/>
          <p:nvPr/>
        </p:nvSpPr>
        <p:spPr>
          <a:xfrm>
            <a:off x="6019800" y="2247900"/>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BB6C348-898B-01C1-9CD1-1F894ACCA573}"/>
              </a:ext>
            </a:extLst>
          </p:cNvPr>
          <p:cNvSpPr/>
          <p:nvPr/>
        </p:nvSpPr>
        <p:spPr>
          <a:xfrm>
            <a:off x="6038589" y="2564704"/>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FD3E23F-53DF-F4B7-D70A-84E1EC492754}"/>
              </a:ext>
            </a:extLst>
          </p:cNvPr>
          <p:cNvSpPr/>
          <p:nvPr/>
        </p:nvSpPr>
        <p:spPr>
          <a:xfrm>
            <a:off x="5991616" y="2966624"/>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4188FBB-F6F9-3B94-C814-155374790F8D}"/>
              </a:ext>
            </a:extLst>
          </p:cNvPr>
          <p:cNvSpPr/>
          <p:nvPr/>
        </p:nvSpPr>
        <p:spPr>
          <a:xfrm>
            <a:off x="6012493" y="3368544"/>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63F5814-1A9A-E1D5-7F8C-5758863F7891}"/>
              </a:ext>
            </a:extLst>
          </p:cNvPr>
          <p:cNvSpPr/>
          <p:nvPr/>
        </p:nvSpPr>
        <p:spPr>
          <a:xfrm>
            <a:off x="6019800" y="3760269"/>
            <a:ext cx="21336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7824C81D-7E10-0402-4B28-92FB9532F65F}"/>
              </a:ext>
            </a:extLst>
          </p:cNvPr>
          <p:cNvCxnSpPr>
            <a:cxnSpLocks/>
            <a:endCxn id="16" idx="3"/>
          </p:cNvCxnSpPr>
          <p:nvPr/>
        </p:nvCxnSpPr>
        <p:spPr>
          <a:xfrm flipH="1" flipV="1">
            <a:off x="4724400" y="1638300"/>
            <a:ext cx="1267216" cy="762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87682B4-D3C1-6F92-33B1-C1F5DE7B0C25}"/>
              </a:ext>
            </a:extLst>
          </p:cNvPr>
          <p:cNvSpPr/>
          <p:nvPr/>
        </p:nvSpPr>
        <p:spPr>
          <a:xfrm>
            <a:off x="609600" y="1181100"/>
            <a:ext cx="4114800" cy="914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err="1">
                <a:solidFill>
                  <a:schemeClr val="tx1"/>
                </a:solidFill>
              </a:rPr>
              <a:t>Xem</a:t>
            </a:r>
            <a:r>
              <a:rPr lang="en-US" sz="2000" dirty="0">
                <a:solidFill>
                  <a:schemeClr val="tx1"/>
                </a:solidFill>
              </a:rPr>
              <a:t> </a:t>
            </a:r>
            <a:r>
              <a:rPr lang="en-US" sz="2000" dirty="0" err="1">
                <a:solidFill>
                  <a:schemeClr val="tx1"/>
                </a:solidFill>
              </a:rPr>
              <a:t>các</a:t>
            </a:r>
            <a:r>
              <a:rPr lang="en-US" sz="2000" dirty="0">
                <a:solidFill>
                  <a:schemeClr val="tx1"/>
                </a:solidFill>
              </a:rPr>
              <a:t> Assets </a:t>
            </a:r>
            <a:r>
              <a:rPr lang="en-US" sz="2000" dirty="0" err="1">
                <a:solidFill>
                  <a:schemeClr val="tx1"/>
                </a:solidFill>
              </a:rPr>
              <a:t>được</a:t>
            </a:r>
            <a:r>
              <a:rPr lang="en-US" sz="2000" dirty="0">
                <a:solidFill>
                  <a:schemeClr val="tx1"/>
                </a:solidFill>
              </a:rPr>
              <a:t> </a:t>
            </a:r>
            <a:r>
              <a:rPr lang="en-US" sz="2000" dirty="0" err="1">
                <a:solidFill>
                  <a:schemeClr val="tx1"/>
                </a:solidFill>
              </a:rPr>
              <a:t>cấp</a:t>
            </a:r>
            <a:r>
              <a:rPr lang="en-US" sz="2000" dirty="0">
                <a:solidFill>
                  <a:schemeClr val="tx1"/>
                </a:solidFill>
              </a:rPr>
              <a:t> </a:t>
            </a:r>
            <a:r>
              <a:rPr lang="en-US" sz="2000" dirty="0" err="1">
                <a:solidFill>
                  <a:schemeClr val="tx1"/>
                </a:solidFill>
              </a:rPr>
              <a:t>quyền</a:t>
            </a:r>
            <a:r>
              <a:rPr lang="en-US" sz="2000" dirty="0">
                <a:solidFill>
                  <a:schemeClr val="tx1"/>
                </a:solidFill>
              </a:rPr>
              <a:t> </a:t>
            </a:r>
            <a:r>
              <a:rPr lang="en-US" sz="2000" dirty="0" err="1">
                <a:solidFill>
                  <a:schemeClr val="tx1"/>
                </a:solidFill>
              </a:rPr>
              <a:t>truy</a:t>
            </a:r>
            <a:r>
              <a:rPr lang="en-US" sz="2000" dirty="0">
                <a:solidFill>
                  <a:schemeClr val="tx1"/>
                </a:solidFill>
              </a:rPr>
              <a:t> </a:t>
            </a:r>
            <a:r>
              <a:rPr lang="en-US" sz="2000" dirty="0" err="1">
                <a:solidFill>
                  <a:schemeClr val="tx1"/>
                </a:solidFill>
              </a:rPr>
              <a:t>cập</a:t>
            </a:r>
            <a:endParaRPr lang="en-US" sz="2000" dirty="0">
              <a:solidFill>
                <a:schemeClr val="tx1"/>
              </a:solidFill>
            </a:endParaRPr>
          </a:p>
        </p:txBody>
      </p:sp>
      <p:sp>
        <p:nvSpPr>
          <p:cNvPr id="17" name="Rectangle 16">
            <a:extLst>
              <a:ext uri="{FF2B5EF4-FFF2-40B4-BE49-F238E27FC236}">
                <a16:creationId xmlns:a16="http://schemas.microsoft.com/office/drawing/2014/main" id="{87D154DB-F722-D00E-F608-50E05A9918E6}"/>
              </a:ext>
            </a:extLst>
          </p:cNvPr>
          <p:cNvSpPr/>
          <p:nvPr/>
        </p:nvSpPr>
        <p:spPr>
          <a:xfrm>
            <a:off x="609600" y="2586780"/>
            <a:ext cx="4114800" cy="914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err="1">
                <a:solidFill>
                  <a:schemeClr val="tx1"/>
                </a:solidFill>
              </a:rPr>
              <a:t>Xem</a:t>
            </a:r>
            <a:r>
              <a:rPr lang="en-US" sz="2000" dirty="0">
                <a:solidFill>
                  <a:schemeClr val="tx1"/>
                </a:solidFill>
              </a:rPr>
              <a:t> </a:t>
            </a:r>
            <a:r>
              <a:rPr lang="en-US" sz="2000" dirty="0" err="1">
                <a:solidFill>
                  <a:schemeClr val="tx1"/>
                </a:solidFill>
              </a:rPr>
              <a:t>các</a:t>
            </a:r>
            <a:r>
              <a:rPr lang="en-US" sz="2000" dirty="0">
                <a:solidFill>
                  <a:schemeClr val="tx1"/>
                </a:solidFill>
              </a:rPr>
              <a:t> Apps </a:t>
            </a:r>
            <a:r>
              <a:rPr lang="en-US" sz="2000" dirty="0" err="1">
                <a:solidFill>
                  <a:schemeClr val="tx1"/>
                </a:solidFill>
              </a:rPr>
              <a:t>được</a:t>
            </a:r>
            <a:r>
              <a:rPr lang="en-US" sz="2000" dirty="0">
                <a:solidFill>
                  <a:schemeClr val="tx1"/>
                </a:solidFill>
              </a:rPr>
              <a:t> </a:t>
            </a:r>
            <a:r>
              <a:rPr lang="en-US" sz="2000" dirty="0" err="1">
                <a:solidFill>
                  <a:schemeClr val="tx1"/>
                </a:solidFill>
              </a:rPr>
              <a:t>cấp</a:t>
            </a:r>
            <a:r>
              <a:rPr lang="en-US" sz="2000" dirty="0">
                <a:solidFill>
                  <a:schemeClr val="tx1"/>
                </a:solidFill>
              </a:rPr>
              <a:t> </a:t>
            </a:r>
            <a:r>
              <a:rPr lang="en-US" sz="2000" dirty="0" err="1">
                <a:solidFill>
                  <a:schemeClr val="tx1"/>
                </a:solidFill>
              </a:rPr>
              <a:t>quyền</a:t>
            </a:r>
            <a:r>
              <a:rPr lang="en-US" sz="2000" dirty="0">
                <a:solidFill>
                  <a:schemeClr val="tx1"/>
                </a:solidFill>
              </a:rPr>
              <a:t> </a:t>
            </a:r>
            <a:r>
              <a:rPr lang="en-US" sz="2000" dirty="0" err="1">
                <a:solidFill>
                  <a:schemeClr val="tx1"/>
                </a:solidFill>
              </a:rPr>
              <a:t>truy</a:t>
            </a:r>
            <a:r>
              <a:rPr lang="en-US" sz="2000" dirty="0">
                <a:solidFill>
                  <a:schemeClr val="tx1"/>
                </a:solidFill>
              </a:rPr>
              <a:t> </a:t>
            </a:r>
            <a:r>
              <a:rPr lang="en-US" sz="2000" dirty="0" err="1">
                <a:solidFill>
                  <a:schemeClr val="tx1"/>
                </a:solidFill>
              </a:rPr>
              <a:t>cập</a:t>
            </a:r>
            <a:endParaRPr lang="en-US" sz="2000" dirty="0">
              <a:solidFill>
                <a:schemeClr val="tx1"/>
              </a:solidFill>
            </a:endParaRPr>
          </a:p>
        </p:txBody>
      </p:sp>
      <p:cxnSp>
        <p:nvCxnSpPr>
          <p:cNvPr id="18" name="Straight Arrow Connector 17">
            <a:extLst>
              <a:ext uri="{FF2B5EF4-FFF2-40B4-BE49-F238E27FC236}">
                <a16:creationId xmlns:a16="http://schemas.microsoft.com/office/drawing/2014/main" id="{5DAEE25D-3A7F-CE26-39B1-583F6063C86D}"/>
              </a:ext>
            </a:extLst>
          </p:cNvPr>
          <p:cNvCxnSpPr>
            <a:cxnSpLocks/>
            <a:endCxn id="17" idx="3"/>
          </p:cNvCxnSpPr>
          <p:nvPr/>
        </p:nvCxnSpPr>
        <p:spPr>
          <a:xfrm flipH="1">
            <a:off x="4724400" y="2781300"/>
            <a:ext cx="1267216" cy="2626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CEFC6AF-F523-5B17-3083-3F683D35B925}"/>
              </a:ext>
            </a:extLst>
          </p:cNvPr>
          <p:cNvSpPr/>
          <p:nvPr/>
        </p:nvSpPr>
        <p:spPr>
          <a:xfrm>
            <a:off x="625780" y="3956631"/>
            <a:ext cx="4114800" cy="914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err="1">
                <a:solidFill>
                  <a:schemeClr val="tx1"/>
                </a:solidFill>
              </a:rPr>
              <a:t>Xem</a:t>
            </a:r>
            <a:r>
              <a:rPr lang="en-US" sz="2000" dirty="0">
                <a:solidFill>
                  <a:schemeClr val="tx1"/>
                </a:solidFill>
              </a:rPr>
              <a:t> </a:t>
            </a:r>
            <a:r>
              <a:rPr lang="en-US" sz="2000" dirty="0" err="1">
                <a:solidFill>
                  <a:schemeClr val="tx1"/>
                </a:solidFill>
              </a:rPr>
              <a:t>các</a:t>
            </a:r>
            <a:r>
              <a:rPr lang="en-US" sz="2000" dirty="0">
                <a:solidFill>
                  <a:schemeClr val="tx1"/>
                </a:solidFill>
              </a:rPr>
              <a:t> Web Apps </a:t>
            </a:r>
            <a:r>
              <a:rPr lang="en-US" sz="2000" dirty="0" err="1">
                <a:solidFill>
                  <a:schemeClr val="tx1"/>
                </a:solidFill>
              </a:rPr>
              <a:t>được</a:t>
            </a:r>
            <a:r>
              <a:rPr lang="en-US" sz="2000" dirty="0">
                <a:solidFill>
                  <a:schemeClr val="tx1"/>
                </a:solidFill>
              </a:rPr>
              <a:t> </a:t>
            </a:r>
            <a:r>
              <a:rPr lang="en-US" sz="2000" dirty="0" err="1">
                <a:solidFill>
                  <a:schemeClr val="tx1"/>
                </a:solidFill>
              </a:rPr>
              <a:t>cấp</a:t>
            </a:r>
            <a:r>
              <a:rPr lang="en-US" sz="2000" dirty="0">
                <a:solidFill>
                  <a:schemeClr val="tx1"/>
                </a:solidFill>
              </a:rPr>
              <a:t> </a:t>
            </a:r>
            <a:r>
              <a:rPr lang="en-US" sz="2000" dirty="0" err="1">
                <a:solidFill>
                  <a:schemeClr val="tx1"/>
                </a:solidFill>
              </a:rPr>
              <a:t>quyền</a:t>
            </a:r>
            <a:r>
              <a:rPr lang="en-US" sz="2000" dirty="0">
                <a:solidFill>
                  <a:schemeClr val="tx1"/>
                </a:solidFill>
              </a:rPr>
              <a:t> </a:t>
            </a:r>
            <a:r>
              <a:rPr lang="en-US" sz="2000" dirty="0" err="1">
                <a:solidFill>
                  <a:schemeClr val="tx1"/>
                </a:solidFill>
              </a:rPr>
              <a:t>truy</a:t>
            </a:r>
            <a:r>
              <a:rPr lang="en-US" sz="2000" dirty="0">
                <a:solidFill>
                  <a:schemeClr val="tx1"/>
                </a:solidFill>
              </a:rPr>
              <a:t> </a:t>
            </a:r>
            <a:r>
              <a:rPr lang="en-US" sz="2000" dirty="0" err="1">
                <a:solidFill>
                  <a:schemeClr val="tx1"/>
                </a:solidFill>
              </a:rPr>
              <a:t>cập</a:t>
            </a:r>
            <a:endParaRPr lang="en-US" sz="2000" dirty="0">
              <a:solidFill>
                <a:schemeClr val="tx1"/>
              </a:solidFill>
            </a:endParaRPr>
          </a:p>
        </p:txBody>
      </p:sp>
      <p:cxnSp>
        <p:nvCxnSpPr>
          <p:cNvPr id="23" name="Straight Arrow Connector 22">
            <a:extLst>
              <a:ext uri="{FF2B5EF4-FFF2-40B4-BE49-F238E27FC236}">
                <a16:creationId xmlns:a16="http://schemas.microsoft.com/office/drawing/2014/main" id="{0241F946-F903-3B1A-C08D-3055C2311357}"/>
              </a:ext>
            </a:extLst>
          </p:cNvPr>
          <p:cNvCxnSpPr>
            <a:cxnSpLocks/>
            <a:stCxn id="7" idx="1"/>
            <a:endCxn id="22" idx="3"/>
          </p:cNvCxnSpPr>
          <p:nvPr/>
        </p:nvCxnSpPr>
        <p:spPr>
          <a:xfrm flipH="1">
            <a:off x="4740580" y="3119024"/>
            <a:ext cx="1251036" cy="12948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6A5843-D7D5-D25E-61DB-8CBBA28DC218}"/>
              </a:ext>
            </a:extLst>
          </p:cNvPr>
          <p:cNvCxnSpPr>
            <a:cxnSpLocks/>
          </p:cNvCxnSpPr>
          <p:nvPr/>
        </p:nvCxnSpPr>
        <p:spPr>
          <a:xfrm flipH="1">
            <a:off x="4712396" y="3501180"/>
            <a:ext cx="1326193" cy="26703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4CD5A20-36AD-362C-122E-84AD5CADFC84}"/>
              </a:ext>
            </a:extLst>
          </p:cNvPr>
          <p:cNvSpPr/>
          <p:nvPr/>
        </p:nvSpPr>
        <p:spPr>
          <a:xfrm>
            <a:off x="540185" y="5875001"/>
            <a:ext cx="4114800" cy="914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Cho </a:t>
            </a:r>
            <a:r>
              <a:rPr lang="en-US" sz="2000" dirty="0" err="1">
                <a:solidFill>
                  <a:schemeClr val="tx1"/>
                </a:solidFill>
              </a:rPr>
              <a:t>phép</a:t>
            </a:r>
            <a:r>
              <a:rPr lang="en-US" sz="2000" dirty="0">
                <a:solidFill>
                  <a:schemeClr val="tx1"/>
                </a:solidFill>
              </a:rPr>
              <a:t> user </a:t>
            </a:r>
            <a:r>
              <a:rPr lang="en-US" sz="2000" dirty="0" err="1">
                <a:solidFill>
                  <a:schemeClr val="tx1"/>
                </a:solidFill>
              </a:rPr>
              <a:t>cấu</a:t>
            </a:r>
            <a:r>
              <a:rPr lang="en-US" sz="2000" dirty="0">
                <a:solidFill>
                  <a:schemeClr val="tx1"/>
                </a:solidFill>
              </a:rPr>
              <a:t> </a:t>
            </a:r>
            <a:r>
              <a:rPr lang="en-US" sz="2000" dirty="0" err="1">
                <a:solidFill>
                  <a:schemeClr val="tx1"/>
                </a:solidFill>
              </a:rPr>
              <a:t>hình</a:t>
            </a:r>
            <a:r>
              <a:rPr lang="en-US" sz="2000" dirty="0">
                <a:solidFill>
                  <a:schemeClr val="tx1"/>
                </a:solidFill>
              </a:rPr>
              <a:t> 2 FA (Google Authentication)</a:t>
            </a:r>
          </a:p>
        </p:txBody>
      </p:sp>
      <p:sp>
        <p:nvSpPr>
          <p:cNvPr id="31" name="Rectangle 30">
            <a:extLst>
              <a:ext uri="{FF2B5EF4-FFF2-40B4-BE49-F238E27FC236}">
                <a16:creationId xmlns:a16="http://schemas.microsoft.com/office/drawing/2014/main" id="{008643ED-9E47-C141-EEED-78C5D551FA9B}"/>
              </a:ext>
            </a:extLst>
          </p:cNvPr>
          <p:cNvSpPr/>
          <p:nvPr/>
        </p:nvSpPr>
        <p:spPr>
          <a:xfrm>
            <a:off x="6481176" y="7588847"/>
            <a:ext cx="4724400" cy="132075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Cho </a:t>
            </a:r>
            <a:r>
              <a:rPr lang="en-US" sz="2000" dirty="0" err="1">
                <a:solidFill>
                  <a:schemeClr val="tx1"/>
                </a:solidFill>
              </a:rPr>
              <a:t>phép</a:t>
            </a:r>
            <a:r>
              <a:rPr lang="en-US" sz="2000" dirty="0">
                <a:solidFill>
                  <a:schemeClr val="tx1"/>
                </a:solidFill>
              </a:rPr>
              <a:t> user </a:t>
            </a:r>
            <a:r>
              <a:rPr lang="en-US" sz="2000" dirty="0" err="1">
                <a:solidFill>
                  <a:schemeClr val="tx1"/>
                </a:solidFill>
              </a:rPr>
              <a:t>gửi</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yêu</a:t>
            </a:r>
            <a:r>
              <a:rPr lang="en-US" sz="2000" dirty="0">
                <a:solidFill>
                  <a:schemeClr val="tx1"/>
                </a:solidFill>
              </a:rPr>
              <a:t> </a:t>
            </a:r>
            <a:r>
              <a:rPr lang="en-US" sz="2000" dirty="0" err="1">
                <a:solidFill>
                  <a:schemeClr val="tx1"/>
                </a:solidFill>
              </a:rPr>
              <a:t>cầu</a:t>
            </a:r>
            <a:r>
              <a:rPr lang="en-US" sz="2000" dirty="0">
                <a:solidFill>
                  <a:schemeClr val="tx1"/>
                </a:solidFill>
              </a:rPr>
              <a:t> </a:t>
            </a:r>
            <a:r>
              <a:rPr lang="en-US" sz="2000" dirty="0" err="1">
                <a:solidFill>
                  <a:schemeClr val="tx1"/>
                </a:solidFill>
              </a:rPr>
              <a:t>xin</a:t>
            </a:r>
            <a:r>
              <a:rPr lang="en-US" sz="2000" dirty="0">
                <a:solidFill>
                  <a:schemeClr val="tx1"/>
                </a:solidFill>
              </a:rPr>
              <a:t> </a:t>
            </a:r>
            <a:r>
              <a:rPr lang="en-US" sz="2000" dirty="0" err="1">
                <a:solidFill>
                  <a:schemeClr val="tx1"/>
                </a:solidFill>
              </a:rPr>
              <a:t>cấp</a:t>
            </a:r>
            <a:r>
              <a:rPr lang="en-US" sz="2000" dirty="0">
                <a:solidFill>
                  <a:schemeClr val="tx1"/>
                </a:solidFill>
              </a:rPr>
              <a:t> </a:t>
            </a:r>
            <a:r>
              <a:rPr lang="en-US" sz="2000" dirty="0" err="1">
                <a:solidFill>
                  <a:schemeClr val="tx1"/>
                </a:solidFill>
              </a:rPr>
              <a:t>tài</a:t>
            </a:r>
            <a:r>
              <a:rPr lang="en-US" sz="2000" dirty="0">
                <a:solidFill>
                  <a:schemeClr val="tx1"/>
                </a:solidFill>
              </a:rPr>
              <a:t> </a:t>
            </a:r>
            <a:r>
              <a:rPr lang="en-US" sz="2000" dirty="0" err="1">
                <a:solidFill>
                  <a:schemeClr val="tx1"/>
                </a:solidFill>
              </a:rPr>
              <a:t>nguyên</a:t>
            </a:r>
            <a:r>
              <a:rPr lang="en-US" sz="2000" dirty="0">
                <a:solidFill>
                  <a:schemeClr val="tx1"/>
                </a:solidFill>
              </a:rPr>
              <a:t> </a:t>
            </a:r>
            <a:r>
              <a:rPr lang="en-US" sz="2000" dirty="0" err="1">
                <a:solidFill>
                  <a:schemeClr val="tx1"/>
                </a:solidFill>
              </a:rPr>
              <a:t>để</a:t>
            </a:r>
            <a:r>
              <a:rPr lang="en-US" sz="2000" dirty="0">
                <a:solidFill>
                  <a:schemeClr val="tx1"/>
                </a:solidFill>
              </a:rPr>
              <a:t> </a:t>
            </a:r>
            <a:r>
              <a:rPr lang="en-US" sz="2000" dirty="0" err="1">
                <a:solidFill>
                  <a:schemeClr val="tx1"/>
                </a:solidFill>
              </a:rPr>
              <a:t>sử</a:t>
            </a:r>
            <a:r>
              <a:rPr lang="en-US" sz="2000" dirty="0">
                <a:solidFill>
                  <a:schemeClr val="tx1"/>
                </a:solidFill>
              </a:rPr>
              <a:t> </a:t>
            </a:r>
            <a:r>
              <a:rPr lang="en-US" sz="2000" dirty="0" err="1">
                <a:solidFill>
                  <a:schemeClr val="tx1"/>
                </a:solidFill>
              </a:rPr>
              <a:t>dụng</a:t>
            </a:r>
            <a:endParaRPr lang="en-US" sz="2000" dirty="0">
              <a:solidFill>
                <a:schemeClr val="tx1"/>
              </a:solidFill>
            </a:endParaRPr>
          </a:p>
        </p:txBody>
      </p:sp>
      <p:cxnSp>
        <p:nvCxnSpPr>
          <p:cNvPr id="32" name="Straight Arrow Connector 31">
            <a:extLst>
              <a:ext uri="{FF2B5EF4-FFF2-40B4-BE49-F238E27FC236}">
                <a16:creationId xmlns:a16="http://schemas.microsoft.com/office/drawing/2014/main" id="{42D8B9B4-DB51-DFF4-AB00-BD9B189ECFC5}"/>
              </a:ext>
            </a:extLst>
          </p:cNvPr>
          <p:cNvCxnSpPr>
            <a:cxnSpLocks/>
            <a:stCxn id="10" idx="2"/>
            <a:endCxn id="31" idx="0"/>
          </p:cNvCxnSpPr>
          <p:nvPr/>
        </p:nvCxnSpPr>
        <p:spPr>
          <a:xfrm>
            <a:off x="7086600" y="4065069"/>
            <a:ext cx="1756776" cy="35237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70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5">
            <a:extLst>
              <a:ext uri="{FF2B5EF4-FFF2-40B4-BE49-F238E27FC236}">
                <a16:creationId xmlns:a16="http://schemas.microsoft.com/office/drawing/2014/main" id="{C3A7FB76-8908-B46F-1366-CB238BA5FEEA}"/>
              </a:ext>
            </a:extLst>
          </p:cNvPr>
          <p:cNvSpPr txBox="1"/>
          <p:nvPr/>
        </p:nvSpPr>
        <p:spPr>
          <a:xfrm>
            <a:off x="2667000" y="-777744"/>
            <a:ext cx="12524702" cy="2035044"/>
          </a:xfrm>
          <a:prstGeom prst="rect">
            <a:avLst/>
          </a:prstGeom>
        </p:spPr>
        <p:txBody>
          <a:bodyPr wrap="square" lIns="0" tIns="0" rIns="0" bIns="0" rtlCol="0" anchor="t">
            <a:spAutoFit/>
          </a:bodyPr>
          <a:lstStyle/>
          <a:p>
            <a:pPr algn="ctr">
              <a:lnSpc>
                <a:spcPts val="18582"/>
              </a:lnSpc>
            </a:pPr>
            <a:r>
              <a:rPr lang="en-US" sz="7432" b="1" spc="371" dirty="0">
                <a:solidFill>
                  <a:srgbClr val="F37221"/>
                </a:solidFill>
                <a:latin typeface="Canva Sans 1 Bold"/>
                <a:ea typeface="Canva Sans 1 Bold"/>
                <a:cs typeface="Canva Sans 1 Bold"/>
                <a:sym typeface="Canva Sans 1 Bold"/>
              </a:rPr>
              <a:t>Demo</a:t>
            </a:r>
          </a:p>
        </p:txBody>
      </p:sp>
      <p:sp>
        <p:nvSpPr>
          <p:cNvPr id="5" name="TextBox 6">
            <a:extLst>
              <a:ext uri="{FF2B5EF4-FFF2-40B4-BE49-F238E27FC236}">
                <a16:creationId xmlns:a16="http://schemas.microsoft.com/office/drawing/2014/main" id="{8F27CC61-C193-4844-AAD9-8DB7894D6559}"/>
              </a:ext>
            </a:extLst>
          </p:cNvPr>
          <p:cNvSpPr txBox="1"/>
          <p:nvPr/>
        </p:nvSpPr>
        <p:spPr>
          <a:xfrm>
            <a:off x="1060380" y="1866900"/>
            <a:ext cx="16684926" cy="6792437"/>
          </a:xfrm>
          <a:prstGeom prst="rect">
            <a:avLst/>
          </a:prstGeom>
        </p:spPr>
        <p:txBody>
          <a:bodyPr lIns="0" tIns="0" rIns="0" bIns="0" rtlCol="0" anchor="t">
            <a:spAutoFit/>
          </a:bodyPr>
          <a:lstStyle/>
          <a:p>
            <a:pPr marL="568533" lvl="1" indent="-284267" algn="l">
              <a:lnSpc>
                <a:spcPts val="4081"/>
              </a:lnSpc>
              <a:buAutoNum type="arabicPeriod"/>
            </a:pP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Cấu</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hình</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truy</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cập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từ</a:t>
            </a:r>
            <a:r>
              <a:rPr lang="en-US" sz="2633" spc="131" dirty="0">
                <a:solidFill>
                  <a:srgbClr val="000000"/>
                </a:solidFill>
                <a:latin typeface="Canva Sans 1"/>
                <a:ea typeface="Canva Sans 1"/>
                <a:cs typeface="Canva Sans 1"/>
                <a:sym typeface="Canva Sans 1"/>
              </a:rPr>
              <a:t> xa (Remote Access) </a:t>
            </a:r>
            <a:r>
              <a:rPr lang="en-US" sz="2633" spc="131" dirty="0" err="1">
                <a:solidFill>
                  <a:srgbClr val="000000"/>
                </a:solidFill>
                <a:latin typeface="Canva Sans 1"/>
                <a:ea typeface="Canva Sans 1"/>
                <a:cs typeface="Canva Sans 1"/>
                <a:sym typeface="Canva Sans 1"/>
              </a:rPr>
              <a:t>đến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các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tài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nguyên</a:t>
            </a:r>
            <a:r>
              <a:rPr lang="en-US" sz="2633" spc="131" dirty="0">
                <a:solidFill>
                  <a:srgbClr val="000000"/>
                </a:solidFill>
                <a:latin typeface="Canva Sans 1"/>
                <a:ea typeface="Canva Sans 1"/>
                <a:cs typeface="Canva Sans 1"/>
                <a:sym typeface="Canva Sans 1"/>
              </a:rPr>
              <a:t>:</a:t>
            </a:r>
          </a:p>
          <a:p>
            <a:pPr marL="1137066" lvl="2" indent="-379022" algn="l">
              <a:lnSpc>
                <a:spcPts val="4081"/>
              </a:lnSpc>
              <a:buFont typeface="Arial"/>
              <a:buChar char="⚬"/>
            </a:pPr>
            <a:r>
              <a:rPr lang="en-US" sz="2633" spc="131" dirty="0">
                <a:solidFill>
                  <a:srgbClr val="000000"/>
                </a:solidFill>
                <a:latin typeface="Canva Sans 1"/>
                <a:ea typeface="Canva Sans 1"/>
                <a:cs typeface="Canva Sans 1"/>
                <a:sym typeface="Canva Sans 1"/>
              </a:rPr>
              <a:t>Windows Desktop</a:t>
            </a:r>
          </a:p>
          <a:p>
            <a:pPr marL="1137066" lvl="2" indent="-379022" algn="l">
              <a:lnSpc>
                <a:spcPts val="4081"/>
              </a:lnSpc>
              <a:buFont typeface="Arial"/>
              <a:buChar char="⚬"/>
            </a:pPr>
            <a:r>
              <a:rPr lang="en-US" sz="2633" spc="131" dirty="0">
                <a:solidFill>
                  <a:srgbClr val="000000"/>
                </a:solidFill>
                <a:latin typeface="Canva Sans 1"/>
                <a:ea typeface="Canva Sans 1"/>
                <a:cs typeface="Canva Sans 1"/>
                <a:sym typeface="Canva Sans 1"/>
              </a:rPr>
              <a:t>Ubuntu Desktop</a:t>
            </a:r>
          </a:p>
          <a:p>
            <a:pPr marL="1137066" lvl="2" indent="-379022" algn="l">
              <a:lnSpc>
                <a:spcPts val="4081"/>
              </a:lnSpc>
              <a:buFont typeface="Arial"/>
              <a:buChar char="⚬"/>
            </a:pPr>
            <a:r>
              <a:rPr lang="en-US" sz="2633" spc="131" dirty="0" err="1">
                <a:solidFill>
                  <a:srgbClr val="000000"/>
                </a:solidFill>
                <a:latin typeface="Canva Sans 1"/>
                <a:ea typeface="Canva Sans 1"/>
                <a:cs typeface="Canva Sans 1"/>
                <a:sym typeface="Canva Sans 1"/>
              </a:rPr>
              <a:t>Ứng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dụng</a:t>
            </a:r>
            <a:r>
              <a:rPr lang="en-US" sz="2633" spc="131" dirty="0">
                <a:solidFill>
                  <a:srgbClr val="000000"/>
                </a:solidFill>
                <a:latin typeface="Canva Sans 1"/>
                <a:ea typeface="Canva Sans 1"/>
                <a:cs typeface="Canva Sans 1"/>
                <a:sym typeface="Canva Sans 1"/>
              </a:rPr>
              <a:t> (MySQL)</a:t>
            </a:r>
          </a:p>
          <a:p>
            <a:pPr marL="1137066" lvl="2" indent="-379022" algn="l">
              <a:lnSpc>
                <a:spcPts val="4081"/>
              </a:lnSpc>
              <a:buFont typeface="Arial"/>
              <a:buChar char="⚬"/>
            </a:pPr>
            <a:r>
              <a:rPr lang="en-US" sz="2633" spc="131" dirty="0" err="1">
                <a:solidFill>
                  <a:srgbClr val="000000"/>
                </a:solidFill>
                <a:latin typeface="Canva Sans 1"/>
                <a:ea typeface="Canva Sans 1"/>
                <a:cs typeface="Canva Sans 1"/>
                <a:sym typeface="Canva Sans 1"/>
              </a:rPr>
              <a:t>Ứng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dụng</a:t>
            </a:r>
            <a:r>
              <a:rPr lang="en-US" sz="2633" spc="131" dirty="0">
                <a:solidFill>
                  <a:srgbClr val="000000"/>
                </a:solidFill>
                <a:latin typeface="Canva Sans 1"/>
                <a:ea typeface="Canva Sans 1"/>
                <a:cs typeface="Canva Sans 1"/>
                <a:sym typeface="Canva Sans 1"/>
              </a:rPr>
              <a:t> Azure (MySQL)</a:t>
            </a:r>
          </a:p>
          <a:p>
            <a:pPr marL="1137066" lvl="2" indent="-379022" algn="l">
              <a:lnSpc>
                <a:spcPts val="4081"/>
              </a:lnSpc>
              <a:buFont typeface="Arial"/>
              <a:buChar char="⚬"/>
            </a:pPr>
            <a:r>
              <a:rPr lang="en-US" sz="2633" spc="131" dirty="0">
                <a:solidFill>
                  <a:srgbClr val="000000"/>
                </a:solidFill>
                <a:latin typeface="Canva Sans 1"/>
                <a:ea typeface="Canva Sans 1"/>
                <a:cs typeface="Canva Sans 1"/>
                <a:sym typeface="Canva Sans 1"/>
              </a:rPr>
              <a:t>Web App (GitHub, </a:t>
            </a:r>
            <a:r>
              <a:rPr lang="en-US" sz="2633" spc="131" dirty="0" err="1">
                <a:solidFill>
                  <a:srgbClr val="000000"/>
                </a:solidFill>
                <a:latin typeface="Canva Sans 1"/>
                <a:ea typeface="Canva Sans 1"/>
                <a:cs typeface="Canva Sans 1"/>
                <a:sym typeface="Canva Sans 1"/>
              </a:rPr>
              <a:t>StackOverFlow</a:t>
            </a:r>
            <a:r>
              <a:rPr lang="en-US" sz="2633" spc="131" dirty="0">
                <a:solidFill>
                  <a:srgbClr val="000000"/>
                </a:solidFill>
                <a:latin typeface="Canva Sans 1"/>
                <a:ea typeface="Canva Sans 1"/>
                <a:cs typeface="Canva Sans 1"/>
                <a:sym typeface="Canva Sans 1"/>
              </a:rPr>
              <a:t>)</a:t>
            </a:r>
          </a:p>
          <a:p>
            <a:pPr marL="568533" lvl="1" indent="-284267" algn="l">
              <a:lnSpc>
                <a:spcPts val="4081"/>
              </a:lnSpc>
              <a:buAutoNum type="arabicPeriod"/>
            </a:pP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Tạo</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người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dùng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trên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miniOrange</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phân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quyền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quản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lý</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truy</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cập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cho</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từng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tài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khoản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đặc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quyền</a:t>
            </a:r>
            <a:r>
              <a:rPr lang="en-US" sz="2633" spc="131" dirty="0">
                <a:solidFill>
                  <a:srgbClr val="000000"/>
                </a:solidFill>
                <a:latin typeface="Canva Sans 1"/>
                <a:ea typeface="Canva Sans 1"/>
                <a:cs typeface="Canva Sans 1"/>
                <a:sym typeface="Canva Sans 1"/>
              </a:rPr>
              <a:t>.</a:t>
            </a:r>
          </a:p>
          <a:p>
            <a:pPr marL="568533" lvl="1" indent="-284267" algn="l">
              <a:lnSpc>
                <a:spcPts val="4081"/>
              </a:lnSpc>
              <a:buAutoNum type="arabicPeriod"/>
            </a:pP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Xác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thực</a:t>
            </a:r>
            <a:r>
              <a:rPr lang="en-US" sz="2633" spc="131" dirty="0">
                <a:solidFill>
                  <a:srgbClr val="000000"/>
                </a:solidFill>
                <a:latin typeface="Canva Sans 1"/>
                <a:ea typeface="Canva Sans 1"/>
                <a:cs typeface="Canva Sans 1"/>
                <a:sym typeface="Canva Sans 1"/>
              </a:rPr>
              <a:t> Google Authentication </a:t>
            </a:r>
            <a:r>
              <a:rPr lang="en-US" sz="2633" spc="131" dirty="0" err="1">
                <a:solidFill>
                  <a:srgbClr val="000000"/>
                </a:solidFill>
                <a:latin typeface="Canva Sans 1"/>
                <a:ea typeface="Canva Sans 1"/>
                <a:cs typeface="Canva Sans 1"/>
                <a:sym typeface="Canva Sans 1"/>
              </a:rPr>
              <a:t>trên</a:t>
            </a:r>
            <a:r>
              <a:rPr lang="en-US" sz="2633" spc="131" dirty="0">
                <a:solidFill>
                  <a:srgbClr val="000000"/>
                </a:solidFill>
                <a:latin typeface="Canva Sans 1"/>
                <a:ea typeface="Canva Sans 1"/>
                <a:cs typeface="Canva Sans 1"/>
                <a:sym typeface="Canva Sans 1"/>
              </a:rPr>
              <a:t> admin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user </a:t>
            </a:r>
            <a:r>
              <a:rPr lang="en-US" sz="2633" spc="131" dirty="0" err="1">
                <a:solidFill>
                  <a:srgbClr val="000000"/>
                </a:solidFill>
                <a:latin typeface="Canva Sans 1"/>
                <a:ea typeface="Canva Sans 1"/>
                <a:cs typeface="Canva Sans 1"/>
                <a:sym typeface="Canva Sans 1"/>
              </a:rPr>
              <a:t>miniOrange</a:t>
            </a:r>
            <a:endParaRPr lang="en-US" sz="2633" spc="131" dirty="0">
              <a:solidFill>
                <a:srgbClr val="000000"/>
              </a:solidFill>
              <a:latin typeface="Canva Sans 1"/>
              <a:ea typeface="Canva Sans 1"/>
              <a:cs typeface="Canva Sans 1"/>
              <a:sym typeface="Canva Sans 1"/>
            </a:endParaRPr>
          </a:p>
          <a:p>
            <a:pPr marL="568533" lvl="1" indent="-284267" algn="l">
              <a:lnSpc>
                <a:spcPts val="4081"/>
              </a:lnSpc>
              <a:buAutoNum type="arabicPeriod"/>
            </a:pP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Thiết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lập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tính</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năng</a:t>
            </a:r>
            <a:r>
              <a:rPr lang="en-US" sz="2633" spc="131" dirty="0">
                <a:solidFill>
                  <a:srgbClr val="000000"/>
                </a:solidFill>
                <a:latin typeface="Canva Sans 1"/>
                <a:ea typeface="Canva Sans 1"/>
                <a:cs typeface="Canva Sans 1"/>
                <a:sym typeface="Canva Sans 1"/>
              </a:rPr>
              <a:t> Password Policies</a:t>
            </a:r>
          </a:p>
          <a:p>
            <a:pPr marL="568533" lvl="1" indent="-284267" algn="l">
              <a:lnSpc>
                <a:spcPts val="4081"/>
              </a:lnSpc>
              <a:buAutoNum type="arabicPeriod"/>
            </a:pP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Sử</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dụng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tính</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năng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giám</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sát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quản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lý</a:t>
            </a:r>
            <a:r>
              <a:rPr lang="en-US" sz="2633" spc="131" dirty="0">
                <a:solidFill>
                  <a:srgbClr val="000000"/>
                </a:solidFill>
                <a:latin typeface="Canva Sans 1"/>
                <a:ea typeface="Canva Sans 1"/>
                <a:cs typeface="Canva Sans 1"/>
                <a:sym typeface="Canva Sans 1"/>
              </a:rPr>
              <a:t> session </a:t>
            </a:r>
            <a:r>
              <a:rPr lang="en-US" sz="2633" spc="131" dirty="0" err="1">
                <a:solidFill>
                  <a:srgbClr val="000000"/>
                </a:solidFill>
                <a:latin typeface="Canva Sans 1"/>
                <a:ea typeface="Canva Sans 1"/>
                <a:cs typeface="Canva Sans 1"/>
                <a:sym typeface="Canva Sans 1"/>
              </a:rPr>
              <a:t>trên</a:t>
            </a:r>
            <a:r>
              <a:rPr lang="en-US" sz="2633" spc="131" dirty="0">
                <a:solidFill>
                  <a:srgbClr val="000000"/>
                </a:solidFill>
                <a:latin typeface="Canva Sans 1"/>
                <a:ea typeface="Canva Sans 1"/>
                <a:cs typeface="Canva Sans 1"/>
                <a:sym typeface="Canva Sans 1"/>
              </a:rPr>
              <a:t> PAM </a:t>
            </a:r>
            <a:r>
              <a:rPr lang="en-US" sz="2633" spc="131" dirty="0" err="1">
                <a:solidFill>
                  <a:srgbClr val="000000"/>
                </a:solidFill>
                <a:latin typeface="Canva Sans 1"/>
                <a:ea typeface="Canva Sans 1"/>
                <a:cs typeface="Canva Sans 1"/>
                <a:sym typeface="Canva Sans 1"/>
              </a:rPr>
              <a:t>miniOrange</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để</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kiểm</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soát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người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dùng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chấm</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dứt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phiên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làm</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việc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của</a:t>
            </a:r>
            <a:r>
              <a:rPr lang="en-US" sz="2633" spc="131" dirty="0">
                <a:solidFill>
                  <a:srgbClr val="000000"/>
                </a:solidFill>
                <a:latin typeface="Canva Sans 1"/>
                <a:ea typeface="Canva Sans 1"/>
                <a:cs typeface="Canva Sans 1"/>
                <a:sym typeface="Canva Sans 1"/>
              </a:rPr>
              <a:t> 1 user </a:t>
            </a:r>
            <a:r>
              <a:rPr lang="en-US" sz="2633" spc="131" dirty="0" err="1">
                <a:solidFill>
                  <a:srgbClr val="000000"/>
                </a:solidFill>
                <a:latin typeface="Canva Sans 1"/>
                <a:ea typeface="Canva Sans 1"/>
                <a:cs typeface="Canva Sans 1"/>
                <a:sym typeface="Canva Sans 1"/>
              </a:rPr>
              <a:t>bất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kì</a:t>
            </a:r>
            <a:endParaRPr lang="en-US" sz="2633" spc="131" dirty="0">
              <a:solidFill>
                <a:srgbClr val="000000"/>
              </a:solidFill>
              <a:latin typeface="Canva Sans 1"/>
              <a:ea typeface="Canva Sans 1"/>
              <a:cs typeface="Canva Sans 1"/>
              <a:sym typeface="Canva Sans 1"/>
            </a:endParaRPr>
          </a:p>
          <a:p>
            <a:pPr marL="568533" lvl="1" indent="-284267" algn="l">
              <a:lnSpc>
                <a:spcPts val="4081"/>
              </a:lnSpc>
              <a:buAutoNum type="arabicPeriod"/>
            </a:pPr>
            <a:r>
              <a:rPr lang="en-US" sz="2633" spc="131" dirty="0">
                <a:solidFill>
                  <a:srgbClr val="000000"/>
                </a:solidFill>
                <a:latin typeface="Canva Sans 1"/>
                <a:ea typeface="Canva Sans 1"/>
                <a:cs typeface="Canva Sans 1"/>
                <a:sym typeface="Canva Sans 1"/>
              </a:rPr>
              <a:t> Demo </a:t>
            </a:r>
            <a:r>
              <a:rPr lang="en-US" sz="2633" spc="131" dirty="0" err="1">
                <a:solidFill>
                  <a:srgbClr val="000000"/>
                </a:solidFill>
                <a:latin typeface="Canva Sans 1"/>
                <a:ea typeface="Canva Sans 1"/>
                <a:cs typeface="Canva Sans 1"/>
                <a:sym typeface="Canva Sans 1"/>
              </a:rPr>
              <a:t>các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loại</a:t>
            </a:r>
            <a:r>
              <a:rPr lang="en-US" sz="2633" spc="131" dirty="0">
                <a:solidFill>
                  <a:srgbClr val="000000"/>
                </a:solidFill>
                <a:latin typeface="Canva Sans 1"/>
                <a:ea typeface="Canva Sans 1"/>
                <a:cs typeface="Canva Sans 1"/>
                <a:sym typeface="Canva Sans 1"/>
              </a:rPr>
              <a:t> report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gửi</a:t>
            </a:r>
            <a:r>
              <a:rPr lang="en-US" sz="2633" spc="131" dirty="0">
                <a:solidFill>
                  <a:srgbClr val="000000"/>
                </a:solidFill>
                <a:latin typeface="Canva Sans 1"/>
                <a:ea typeface="Canva Sans 1"/>
                <a:cs typeface="Canva Sans 1"/>
                <a:sym typeface="Canva Sans 1"/>
              </a:rPr>
              <a:t> ticket </a:t>
            </a:r>
            <a:r>
              <a:rPr lang="en-US" sz="2633" spc="131" dirty="0" err="1">
                <a:solidFill>
                  <a:srgbClr val="000000"/>
                </a:solidFill>
                <a:latin typeface="Canva Sans 1"/>
                <a:ea typeface="Canva Sans 1"/>
                <a:cs typeface="Canva Sans 1"/>
                <a:sym typeface="Canva Sans 1"/>
              </a:rPr>
              <a:t>để</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yêu</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cầu</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cấp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tài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nguyên</a:t>
            </a:r>
            <a:r>
              <a:rPr lang="en-US" sz="2633" spc="131" dirty="0">
                <a:solidFill>
                  <a:srgbClr val="000000"/>
                </a:solidFill>
                <a:latin typeface="Canva Sans 1"/>
                <a:ea typeface="Canva Sans 1"/>
                <a:cs typeface="Canva Sans 1"/>
                <a:sym typeface="Canva Sans 1"/>
              </a:rPr>
              <a:t> </a:t>
            </a:r>
          </a:p>
        </p:txBody>
      </p:sp>
    </p:spTree>
    <p:extLst>
      <p:ext uri="{BB962C8B-B14F-4D97-AF65-F5344CB8AC3E}">
        <p14:creationId xmlns:p14="http://schemas.microsoft.com/office/powerpoint/2010/main" val="114349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58345" y="1569227"/>
            <a:ext cx="6029655" cy="12059310"/>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062443" y="7598882"/>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176988" y="4421256"/>
            <a:ext cx="7299617" cy="609600"/>
          </a:xfrm>
          <a:prstGeom prst="rect">
            <a:avLst/>
          </a:prstGeom>
        </p:spPr>
        <p:txBody>
          <a:bodyPr lIns="0" tIns="0" rIns="0" bIns="0" rtlCol="0" anchor="t">
            <a:spAutoFit/>
          </a:bodyPr>
          <a:lstStyle/>
          <a:p>
            <a:pPr algn="l">
              <a:lnSpc>
                <a:spcPts val="4312"/>
              </a:lnSpc>
            </a:pPr>
            <a:r>
              <a:rPr lang="en-US" sz="3593" spc="125">
                <a:solidFill>
                  <a:srgbClr val="F35000"/>
                </a:solidFill>
                <a:latin typeface="Codec Pro ExtraBold"/>
                <a:ea typeface="Codec Pro ExtraBold"/>
                <a:cs typeface="Codec Pro ExtraBold"/>
                <a:sym typeface="Codec Pro ExtraBold"/>
              </a:rPr>
              <a:t>Reach out.</a:t>
            </a:r>
          </a:p>
        </p:txBody>
      </p:sp>
      <p:sp>
        <p:nvSpPr>
          <p:cNvPr id="5" name="TextBox 5"/>
          <p:cNvSpPr txBox="1"/>
          <p:nvPr/>
        </p:nvSpPr>
        <p:spPr>
          <a:xfrm>
            <a:off x="3153608" y="1895755"/>
            <a:ext cx="7322997" cy="2506451"/>
          </a:xfrm>
          <a:prstGeom prst="rect">
            <a:avLst/>
          </a:prstGeom>
        </p:spPr>
        <p:txBody>
          <a:bodyPr lIns="0" tIns="0" rIns="0" bIns="0" rtlCol="0" anchor="t">
            <a:spAutoFit/>
          </a:bodyPr>
          <a:lstStyle/>
          <a:p>
            <a:pPr algn="l">
              <a:lnSpc>
                <a:spcPts val="9220"/>
              </a:lnSpc>
            </a:pPr>
            <a:r>
              <a:rPr lang="en-US" sz="8781" spc="184">
                <a:solidFill>
                  <a:srgbClr val="000000"/>
                </a:solidFill>
                <a:latin typeface="Codec Pro ExtraBold"/>
                <a:ea typeface="Codec Pro ExtraBold"/>
                <a:cs typeface="Codec Pro ExtraBold"/>
                <a:sym typeface="Codec Pro ExtraBold"/>
              </a:rPr>
              <a:t>GOT QUESTIONS?</a:t>
            </a:r>
          </a:p>
        </p:txBody>
      </p:sp>
      <p:sp>
        <p:nvSpPr>
          <p:cNvPr id="6" name="Freeform 6"/>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5961936" y="7809418"/>
            <a:ext cx="482144" cy="467032"/>
          </a:xfrm>
          <a:custGeom>
            <a:avLst/>
            <a:gdLst/>
            <a:ahLst/>
            <a:cxnLst/>
            <a:rect l="l" t="t" r="r" b="b"/>
            <a:pathLst>
              <a:path w="482144" h="467032">
                <a:moveTo>
                  <a:pt x="0" y="0"/>
                </a:moveTo>
                <a:lnTo>
                  <a:pt x="482145" y="0"/>
                </a:lnTo>
                <a:lnTo>
                  <a:pt x="482145" y="467031"/>
                </a:lnTo>
                <a:lnTo>
                  <a:pt x="0" y="4670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extBox 2"/>
          <p:cNvSpPr txBox="1"/>
          <p:nvPr/>
        </p:nvSpPr>
        <p:spPr>
          <a:xfrm>
            <a:off x="2033062" y="3578003"/>
            <a:ext cx="6559375" cy="4698139"/>
          </a:xfrm>
          <a:prstGeom prst="rect">
            <a:avLst/>
          </a:prstGeom>
        </p:spPr>
        <p:txBody>
          <a:bodyPr lIns="0" tIns="0" rIns="0" bIns="0" rtlCol="0" anchor="t">
            <a:spAutoFit/>
          </a:bodyPr>
          <a:lstStyle/>
          <a:p>
            <a:pPr marL="706335" lvl="1" indent="-353167" algn="l">
              <a:lnSpc>
                <a:spcPts val="5332"/>
              </a:lnSpc>
              <a:buAutoNum type="arabicPeriod"/>
            </a:pPr>
            <a:r>
              <a:rPr lang="en-US" sz="3271" spc="19" dirty="0">
                <a:solidFill>
                  <a:srgbClr val="231F20"/>
                </a:solidFill>
                <a:latin typeface="Canva Sans 1"/>
                <a:ea typeface="Canva Sans 1"/>
                <a:cs typeface="Canva Sans 1"/>
                <a:sym typeface="Canva Sans 1"/>
              </a:rPr>
              <a:t>Summary</a:t>
            </a:r>
          </a:p>
          <a:p>
            <a:pPr marL="706335" lvl="1" indent="-353167" algn="l">
              <a:lnSpc>
                <a:spcPts val="5332"/>
              </a:lnSpc>
              <a:buAutoNum type="arabicPeriod"/>
            </a:pPr>
            <a:r>
              <a:rPr lang="en-US" sz="3271" spc="19" dirty="0">
                <a:solidFill>
                  <a:srgbClr val="231F20"/>
                </a:solidFill>
                <a:latin typeface="Canva Sans 1"/>
                <a:ea typeface="Canva Sans 1"/>
                <a:cs typeface="Canva Sans 1"/>
                <a:sym typeface="Canva Sans 1"/>
              </a:rPr>
              <a:t>Scope of work</a:t>
            </a:r>
          </a:p>
          <a:p>
            <a:pPr marL="706335" lvl="1" indent="-353167" algn="l">
              <a:lnSpc>
                <a:spcPts val="5332"/>
              </a:lnSpc>
              <a:buAutoNum type="arabicPeriod"/>
            </a:pPr>
            <a:r>
              <a:rPr lang="en-US" sz="3271" spc="19" dirty="0" err="1">
                <a:solidFill>
                  <a:srgbClr val="231F20"/>
                </a:solidFill>
                <a:latin typeface="Canva Sans 1"/>
                <a:ea typeface="Canva Sans 1"/>
                <a:cs typeface="Canva Sans 1"/>
                <a:sym typeface="Canva Sans 1"/>
              </a:rPr>
              <a:t>Giới</a:t>
            </a:r>
            <a:r>
              <a:rPr lang="en-US" sz="3271" spc="19" dirty="0">
                <a:solidFill>
                  <a:srgbClr val="231F20"/>
                </a:solidFill>
                <a:latin typeface="Canva Sans 1"/>
                <a:ea typeface="Canva Sans 1"/>
                <a:cs typeface="Canva Sans 1"/>
                <a:sym typeface="Canva Sans 1"/>
              </a:rPr>
              <a:t> </a:t>
            </a:r>
            <a:r>
              <a:rPr lang="en-US" sz="3271" spc="19" dirty="0" err="1">
                <a:solidFill>
                  <a:srgbClr val="231F20"/>
                </a:solidFill>
                <a:latin typeface="Canva Sans 1"/>
                <a:ea typeface="Canva Sans 1"/>
                <a:cs typeface="Canva Sans 1"/>
                <a:sym typeface="Canva Sans 1"/>
              </a:rPr>
              <a:t>thiệu</a:t>
            </a:r>
            <a:endParaRPr lang="en-US" sz="3271" spc="19" dirty="0">
              <a:solidFill>
                <a:srgbClr val="231F20"/>
              </a:solidFill>
              <a:latin typeface="Canva Sans 1"/>
              <a:ea typeface="Canva Sans 1"/>
              <a:cs typeface="Canva Sans 1"/>
              <a:sym typeface="Canva Sans 1"/>
            </a:endParaRPr>
          </a:p>
          <a:p>
            <a:pPr marL="706335" lvl="1" indent="-353167" algn="l">
              <a:lnSpc>
                <a:spcPts val="5332"/>
              </a:lnSpc>
              <a:buAutoNum type="arabicPeriod"/>
            </a:pPr>
            <a:r>
              <a:rPr lang="en-US" sz="3271" spc="19" dirty="0" err="1">
                <a:solidFill>
                  <a:srgbClr val="231F20"/>
                </a:solidFill>
                <a:latin typeface="Canva Sans 1"/>
                <a:ea typeface="Canva Sans 1"/>
                <a:cs typeface="Canva Sans 1"/>
                <a:sym typeface="Canva Sans 1"/>
              </a:rPr>
              <a:t>Tính</a:t>
            </a:r>
            <a:r>
              <a:rPr lang="en-US" sz="3271" spc="19" dirty="0">
                <a:solidFill>
                  <a:srgbClr val="231F20"/>
                </a:solidFill>
                <a:latin typeface="Canva Sans 1"/>
                <a:ea typeface="Canva Sans 1"/>
                <a:cs typeface="Canva Sans 1"/>
                <a:sym typeface="Canva Sans 1"/>
              </a:rPr>
              <a:t> </a:t>
            </a:r>
            <a:r>
              <a:rPr lang="en-US" sz="3271" spc="19" dirty="0" err="1">
                <a:solidFill>
                  <a:srgbClr val="231F20"/>
                </a:solidFill>
                <a:latin typeface="Canva Sans 1"/>
                <a:ea typeface="Canva Sans 1"/>
                <a:cs typeface="Canva Sans 1"/>
                <a:sym typeface="Canva Sans 1"/>
              </a:rPr>
              <a:t>năng</a:t>
            </a:r>
            <a:endParaRPr lang="en-US" sz="3271" spc="19" dirty="0">
              <a:solidFill>
                <a:srgbClr val="231F20"/>
              </a:solidFill>
              <a:latin typeface="Canva Sans 1"/>
              <a:ea typeface="Canva Sans 1"/>
              <a:cs typeface="Canva Sans 1"/>
              <a:sym typeface="Canva Sans 1"/>
            </a:endParaRPr>
          </a:p>
          <a:p>
            <a:pPr marL="706335" lvl="1" indent="-353167" algn="l">
              <a:lnSpc>
                <a:spcPts val="5332"/>
              </a:lnSpc>
              <a:buAutoNum type="arabicPeriod"/>
            </a:pPr>
            <a:r>
              <a:rPr lang="en-US" sz="3271" spc="19" dirty="0" err="1">
                <a:solidFill>
                  <a:srgbClr val="231F20"/>
                </a:solidFill>
                <a:latin typeface="Canva Sans 1"/>
                <a:ea typeface="Canva Sans 1"/>
                <a:cs typeface="Canva Sans 1"/>
                <a:sym typeface="Canva Sans 1"/>
              </a:rPr>
              <a:t>Mô</a:t>
            </a:r>
            <a:r>
              <a:rPr lang="en-US" sz="3271" spc="19" dirty="0">
                <a:solidFill>
                  <a:srgbClr val="231F20"/>
                </a:solidFill>
                <a:latin typeface="Canva Sans 1"/>
                <a:ea typeface="Canva Sans 1"/>
                <a:cs typeface="Canva Sans 1"/>
                <a:sym typeface="Canva Sans 1"/>
              </a:rPr>
              <a:t> </a:t>
            </a:r>
            <a:r>
              <a:rPr lang="en-US" sz="3271" spc="19" dirty="0" err="1">
                <a:solidFill>
                  <a:srgbClr val="231F20"/>
                </a:solidFill>
                <a:latin typeface="Canva Sans 1"/>
                <a:ea typeface="Canva Sans 1"/>
                <a:cs typeface="Canva Sans 1"/>
                <a:sym typeface="Canva Sans 1"/>
              </a:rPr>
              <a:t>hình</a:t>
            </a:r>
            <a:r>
              <a:rPr lang="en-US" sz="3271" spc="19" dirty="0">
                <a:solidFill>
                  <a:srgbClr val="231F20"/>
                </a:solidFill>
                <a:latin typeface="Canva Sans 1"/>
                <a:ea typeface="Canva Sans 1"/>
                <a:cs typeface="Canva Sans 1"/>
                <a:sym typeface="Canva Sans 1"/>
              </a:rPr>
              <a:t> </a:t>
            </a:r>
            <a:r>
              <a:rPr lang="en-US" sz="3271" spc="19" dirty="0" err="1">
                <a:solidFill>
                  <a:srgbClr val="231F20"/>
                </a:solidFill>
                <a:latin typeface="Canva Sans 1"/>
                <a:ea typeface="Canva Sans 1"/>
                <a:cs typeface="Canva Sans 1"/>
                <a:sym typeface="Canva Sans 1"/>
              </a:rPr>
              <a:t>triển</a:t>
            </a:r>
            <a:r>
              <a:rPr lang="en-US" sz="3271" spc="19" dirty="0">
                <a:solidFill>
                  <a:srgbClr val="231F20"/>
                </a:solidFill>
                <a:latin typeface="Canva Sans 1"/>
                <a:ea typeface="Canva Sans 1"/>
                <a:cs typeface="Canva Sans 1"/>
                <a:sym typeface="Canva Sans 1"/>
              </a:rPr>
              <a:t> </a:t>
            </a:r>
            <a:r>
              <a:rPr lang="en-US" sz="3271" spc="19" dirty="0" err="1">
                <a:solidFill>
                  <a:srgbClr val="231F20"/>
                </a:solidFill>
                <a:latin typeface="Canva Sans 1"/>
                <a:ea typeface="Canva Sans 1"/>
                <a:cs typeface="Canva Sans 1"/>
                <a:sym typeface="Canva Sans 1"/>
              </a:rPr>
              <a:t>khai</a:t>
            </a:r>
            <a:endParaRPr lang="en-US" sz="3271" spc="19" dirty="0">
              <a:solidFill>
                <a:srgbClr val="231F20"/>
              </a:solidFill>
              <a:latin typeface="Canva Sans 1"/>
              <a:ea typeface="Canva Sans 1"/>
              <a:cs typeface="Canva Sans 1"/>
              <a:sym typeface="Canva Sans 1"/>
            </a:endParaRPr>
          </a:p>
          <a:p>
            <a:pPr marL="706335" lvl="1" indent="-353167" algn="l">
              <a:lnSpc>
                <a:spcPts val="5332"/>
              </a:lnSpc>
              <a:buAutoNum type="arabicPeriod"/>
            </a:pPr>
            <a:r>
              <a:rPr lang="en-US" sz="3271" spc="19" dirty="0">
                <a:solidFill>
                  <a:srgbClr val="231F20"/>
                </a:solidFill>
                <a:latin typeface="Canva Sans 1"/>
                <a:ea typeface="Canva Sans 1"/>
                <a:cs typeface="Canva Sans 1"/>
                <a:sym typeface="Canva Sans 1"/>
              </a:rPr>
              <a:t>Demo</a:t>
            </a:r>
          </a:p>
          <a:p>
            <a:pPr algn="l">
              <a:lnSpc>
                <a:spcPts val="5332"/>
              </a:lnSpc>
              <a:spcBef>
                <a:spcPct val="0"/>
              </a:spcBef>
            </a:pPr>
            <a:endParaRPr lang="en-US" sz="3271" spc="19" dirty="0">
              <a:solidFill>
                <a:srgbClr val="231F20"/>
              </a:solidFill>
              <a:latin typeface="Canva Sans 1"/>
              <a:ea typeface="Canva Sans 1"/>
              <a:cs typeface="Canva Sans 1"/>
              <a:sym typeface="Canva Sans 1"/>
            </a:endParaRPr>
          </a:p>
        </p:txBody>
      </p:sp>
      <p:grpSp>
        <p:nvGrpSpPr>
          <p:cNvPr id="3" name="Group 3"/>
          <p:cNvGrpSpPr/>
          <p:nvPr/>
        </p:nvGrpSpPr>
        <p:grpSpPr>
          <a:xfrm>
            <a:off x="2033062" y="1894618"/>
            <a:ext cx="4122555" cy="864127"/>
            <a:chOff x="0" y="0"/>
            <a:chExt cx="1085776" cy="227589"/>
          </a:xfrm>
        </p:grpSpPr>
        <p:sp>
          <p:nvSpPr>
            <p:cNvPr id="4" name="Freeform 4"/>
            <p:cNvSpPr/>
            <p:nvPr/>
          </p:nvSpPr>
          <p:spPr>
            <a:xfrm>
              <a:off x="0" y="0"/>
              <a:ext cx="1085776" cy="227589"/>
            </a:xfrm>
            <a:custGeom>
              <a:avLst/>
              <a:gdLst/>
              <a:ahLst/>
              <a:cxnLst/>
              <a:rect l="l" t="t" r="r" b="b"/>
              <a:pathLst>
                <a:path w="1085776" h="227589">
                  <a:moveTo>
                    <a:pt x="46949" y="0"/>
                  </a:moveTo>
                  <a:lnTo>
                    <a:pt x="1038827" y="0"/>
                  </a:lnTo>
                  <a:cubicBezTo>
                    <a:pt x="1051279" y="0"/>
                    <a:pt x="1063220" y="4946"/>
                    <a:pt x="1072025" y="13751"/>
                  </a:cubicBezTo>
                  <a:cubicBezTo>
                    <a:pt x="1080830" y="22555"/>
                    <a:pt x="1085776" y="34497"/>
                    <a:pt x="1085776" y="46949"/>
                  </a:cubicBezTo>
                  <a:lnTo>
                    <a:pt x="1085776" y="180641"/>
                  </a:lnTo>
                  <a:cubicBezTo>
                    <a:pt x="1085776" y="193092"/>
                    <a:pt x="1080830" y="205034"/>
                    <a:pt x="1072025" y="213838"/>
                  </a:cubicBezTo>
                  <a:cubicBezTo>
                    <a:pt x="1063220" y="222643"/>
                    <a:pt x="1051279" y="227589"/>
                    <a:pt x="1038827" y="227589"/>
                  </a:cubicBezTo>
                  <a:lnTo>
                    <a:pt x="46949" y="227589"/>
                  </a:lnTo>
                  <a:cubicBezTo>
                    <a:pt x="34497" y="227589"/>
                    <a:pt x="22555" y="222643"/>
                    <a:pt x="13751" y="213838"/>
                  </a:cubicBezTo>
                  <a:cubicBezTo>
                    <a:pt x="4946" y="205034"/>
                    <a:pt x="0" y="193092"/>
                    <a:pt x="0" y="180641"/>
                  </a:cubicBezTo>
                  <a:lnTo>
                    <a:pt x="0" y="46949"/>
                  </a:lnTo>
                  <a:cubicBezTo>
                    <a:pt x="0" y="34497"/>
                    <a:pt x="4946" y="22555"/>
                    <a:pt x="13751" y="13751"/>
                  </a:cubicBezTo>
                  <a:cubicBezTo>
                    <a:pt x="22555" y="4946"/>
                    <a:pt x="34497" y="0"/>
                    <a:pt x="46949" y="0"/>
                  </a:cubicBezTo>
                  <a:close/>
                </a:path>
              </a:pathLst>
            </a:custGeom>
            <a:solidFill>
              <a:srgbClr val="F47C00"/>
            </a:solidFill>
            <a:ln cap="rnd">
              <a:noFill/>
              <a:prstDash val="solid"/>
              <a:round/>
            </a:ln>
          </p:spPr>
          <p:txBody>
            <a:bodyPr/>
            <a:lstStyle/>
            <a:p>
              <a:endParaRPr lang="en-US"/>
            </a:p>
          </p:txBody>
        </p:sp>
        <p:sp>
          <p:nvSpPr>
            <p:cNvPr id="5" name="TextBox 5"/>
            <p:cNvSpPr txBox="1"/>
            <p:nvPr/>
          </p:nvSpPr>
          <p:spPr>
            <a:xfrm>
              <a:off x="0" y="-76200"/>
              <a:ext cx="1085776" cy="303789"/>
            </a:xfrm>
            <a:prstGeom prst="rect">
              <a:avLst/>
            </a:prstGeom>
          </p:spPr>
          <p:txBody>
            <a:bodyPr lIns="50800" tIns="50800" rIns="50800" bIns="50800" rtlCol="0" anchor="ctr"/>
            <a:lstStyle/>
            <a:p>
              <a:pPr marL="0" lvl="0" indent="0" algn="ctr">
                <a:lnSpc>
                  <a:spcPts val="5534"/>
                </a:lnSpc>
                <a:spcBef>
                  <a:spcPct val="0"/>
                </a:spcBef>
              </a:pPr>
              <a:r>
                <a:rPr lang="en-US" sz="4010" spc="862" dirty="0">
                  <a:solidFill>
                    <a:srgbClr val="FFFFFF"/>
                  </a:solidFill>
                  <a:latin typeface="Canva Sans 1"/>
                  <a:ea typeface="Canva Sans 1"/>
                  <a:cs typeface="Canva Sans 1"/>
                  <a:sym typeface="Canva Sans 1"/>
                </a:rPr>
                <a:t>Overview</a:t>
              </a:r>
            </a:p>
          </p:txBody>
        </p:sp>
      </p:grpSp>
      <p:sp>
        <p:nvSpPr>
          <p:cNvPr id="6" name="Freeform 6"/>
          <p:cNvSpPr/>
          <p:nvPr/>
        </p:nvSpPr>
        <p:spPr>
          <a:xfrm>
            <a:off x="10015605" y="6918432"/>
            <a:ext cx="10555646" cy="9021920"/>
          </a:xfrm>
          <a:custGeom>
            <a:avLst/>
            <a:gdLst/>
            <a:ahLst/>
            <a:cxnLst/>
            <a:rect l="l" t="t" r="r" b="b"/>
            <a:pathLst>
              <a:path w="10555646" h="9021920">
                <a:moveTo>
                  <a:pt x="0" y="0"/>
                </a:moveTo>
                <a:lnTo>
                  <a:pt x="10555647" y="0"/>
                </a:lnTo>
                <a:lnTo>
                  <a:pt x="10555647" y="9021919"/>
                </a:lnTo>
                <a:lnTo>
                  <a:pt x="0" y="90219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121754">
            <a:off x="15315746" y="478781"/>
            <a:ext cx="1286811" cy="1099839"/>
          </a:xfrm>
          <a:custGeom>
            <a:avLst/>
            <a:gdLst/>
            <a:ahLst/>
            <a:cxnLst/>
            <a:rect l="l" t="t" r="r" b="b"/>
            <a:pathLst>
              <a:path w="1286811" h="1099839">
                <a:moveTo>
                  <a:pt x="0" y="0"/>
                </a:moveTo>
                <a:lnTo>
                  <a:pt x="1286812" y="0"/>
                </a:lnTo>
                <a:lnTo>
                  <a:pt x="1286812" y="1099838"/>
                </a:lnTo>
                <a:lnTo>
                  <a:pt x="0" y="10998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9715369" y="2758745"/>
            <a:ext cx="5578059" cy="3716382"/>
          </a:xfrm>
          <a:custGeom>
            <a:avLst/>
            <a:gdLst/>
            <a:ahLst/>
            <a:cxnLst/>
            <a:rect l="l" t="t" r="r" b="b"/>
            <a:pathLst>
              <a:path w="5578059" h="3716382">
                <a:moveTo>
                  <a:pt x="0" y="0"/>
                </a:moveTo>
                <a:lnTo>
                  <a:pt x="5578059" y="0"/>
                </a:lnTo>
                <a:lnTo>
                  <a:pt x="5578059" y="3716382"/>
                </a:lnTo>
                <a:lnTo>
                  <a:pt x="0" y="3716382"/>
                </a:lnTo>
                <a:lnTo>
                  <a:pt x="0" y="0"/>
                </a:lnTo>
                <a:close/>
              </a:path>
            </a:pathLst>
          </a:custGeom>
          <a:blipFill>
            <a:blip r:embed="rId4"/>
            <a:stretch>
              <a:fillRect/>
            </a:stretch>
          </a:blipFill>
        </p:spPr>
        <p:txBody>
          <a:bodyPr/>
          <a:lstStyle/>
          <a:p>
            <a:endParaRPr lang="en-US"/>
          </a:p>
        </p:txBody>
      </p:sp>
      <p:sp>
        <p:nvSpPr>
          <p:cNvPr id="9" name="Freeform 9"/>
          <p:cNvSpPr/>
          <p:nvPr/>
        </p:nvSpPr>
        <p:spPr>
          <a:xfrm>
            <a:off x="7748482" y="2001493"/>
            <a:ext cx="8210671" cy="7317760"/>
          </a:xfrm>
          <a:custGeom>
            <a:avLst/>
            <a:gdLst/>
            <a:ahLst/>
            <a:cxnLst/>
            <a:rect l="l" t="t" r="r" b="b"/>
            <a:pathLst>
              <a:path w="8210671" h="7317760">
                <a:moveTo>
                  <a:pt x="0" y="0"/>
                </a:moveTo>
                <a:lnTo>
                  <a:pt x="8210670" y="0"/>
                </a:lnTo>
                <a:lnTo>
                  <a:pt x="8210670" y="7317760"/>
                </a:lnTo>
                <a:lnTo>
                  <a:pt x="0" y="73177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438294" cy="10287000"/>
            <a:chOff x="0" y="0"/>
            <a:chExt cx="378810" cy="2709333"/>
          </a:xfrm>
        </p:grpSpPr>
        <p:sp>
          <p:nvSpPr>
            <p:cNvPr id="3" name="Freeform 3"/>
            <p:cNvSpPr/>
            <p:nvPr/>
          </p:nvSpPr>
          <p:spPr>
            <a:xfrm>
              <a:off x="0" y="0"/>
              <a:ext cx="378810" cy="2709333"/>
            </a:xfrm>
            <a:custGeom>
              <a:avLst/>
              <a:gdLst/>
              <a:ahLst/>
              <a:cxnLst/>
              <a:rect l="l" t="t" r="r" b="b"/>
              <a:pathLst>
                <a:path w="378810" h="2709333">
                  <a:moveTo>
                    <a:pt x="0" y="0"/>
                  </a:moveTo>
                  <a:lnTo>
                    <a:pt x="378810" y="0"/>
                  </a:lnTo>
                  <a:lnTo>
                    <a:pt x="378810" y="2709333"/>
                  </a:lnTo>
                  <a:lnTo>
                    <a:pt x="0" y="2709333"/>
                  </a:lnTo>
                  <a:close/>
                </a:path>
              </a:pathLst>
            </a:custGeom>
            <a:solidFill>
              <a:srgbClr val="F47C00"/>
            </a:solidFill>
          </p:spPr>
          <p:txBody>
            <a:bodyPr/>
            <a:lstStyle/>
            <a:p>
              <a:endParaRPr lang="en-US"/>
            </a:p>
          </p:txBody>
        </p:sp>
        <p:sp>
          <p:nvSpPr>
            <p:cNvPr id="4" name="TextBox 4"/>
            <p:cNvSpPr txBox="1"/>
            <p:nvPr/>
          </p:nvSpPr>
          <p:spPr>
            <a:xfrm>
              <a:off x="0" y="-38100"/>
              <a:ext cx="378810" cy="2747433"/>
            </a:xfrm>
            <a:prstGeom prst="rect">
              <a:avLst/>
            </a:prstGeom>
          </p:spPr>
          <p:txBody>
            <a:bodyPr lIns="50800" tIns="50800" rIns="50800" bIns="50800" rtlCol="0" anchor="ctr"/>
            <a:lstStyle/>
            <a:p>
              <a:pPr algn="ctr">
                <a:lnSpc>
                  <a:spcPts val="2932"/>
                </a:lnSpc>
              </a:pPr>
              <a:endParaRPr/>
            </a:p>
          </p:txBody>
        </p:sp>
      </p:grpSp>
      <p:sp>
        <p:nvSpPr>
          <p:cNvPr id="5" name="TextBox 5"/>
          <p:cNvSpPr txBox="1"/>
          <p:nvPr/>
        </p:nvSpPr>
        <p:spPr>
          <a:xfrm>
            <a:off x="6694224" y="270460"/>
            <a:ext cx="4899552" cy="899480"/>
          </a:xfrm>
          <a:prstGeom prst="rect">
            <a:avLst/>
          </a:prstGeom>
        </p:spPr>
        <p:txBody>
          <a:bodyPr lIns="0" tIns="0" rIns="0" bIns="0" rtlCol="0" anchor="t">
            <a:spAutoFit/>
          </a:bodyPr>
          <a:lstStyle/>
          <a:p>
            <a:pPr algn="l">
              <a:lnSpc>
                <a:spcPts val="7166"/>
              </a:lnSpc>
            </a:pPr>
            <a:r>
              <a:rPr lang="en-US" sz="5873" b="1" spc="293">
                <a:solidFill>
                  <a:srgbClr val="F47C00"/>
                </a:solidFill>
                <a:latin typeface="Canva Sans 1 Bold"/>
                <a:ea typeface="Canva Sans 1 Bold"/>
                <a:cs typeface="Canva Sans 1 Bold"/>
                <a:sym typeface="Canva Sans 1 Bold"/>
              </a:rPr>
              <a:t>1. Summary</a:t>
            </a:r>
          </a:p>
        </p:txBody>
      </p:sp>
      <p:sp>
        <p:nvSpPr>
          <p:cNvPr id="6" name="TextBox 6"/>
          <p:cNvSpPr txBox="1"/>
          <p:nvPr/>
        </p:nvSpPr>
        <p:spPr>
          <a:xfrm>
            <a:off x="1438294" y="1943100"/>
            <a:ext cx="16684926" cy="6792437"/>
          </a:xfrm>
          <a:prstGeom prst="rect">
            <a:avLst/>
          </a:prstGeom>
        </p:spPr>
        <p:txBody>
          <a:bodyPr lIns="0" tIns="0" rIns="0" bIns="0" rtlCol="0" anchor="t">
            <a:spAutoFit/>
          </a:bodyPr>
          <a:lstStyle/>
          <a:p>
            <a:pPr marL="568533" lvl="1" indent="-284267" algn="just">
              <a:lnSpc>
                <a:spcPts val="4081"/>
              </a:lnSpc>
              <a:buAutoNum type="arabicPeriod"/>
            </a:pPr>
            <a:r>
              <a:rPr lang="en-US" sz="2633" spc="131" dirty="0" err="1">
                <a:solidFill>
                  <a:srgbClr val="000000"/>
                </a:solidFill>
                <a:latin typeface="Canva Sans 1"/>
                <a:ea typeface="Canva Sans 1"/>
                <a:cs typeface="Canva Sans 1"/>
                <a:sym typeface="Canva Sans 1"/>
              </a:rPr>
              <a:t>Thiết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lập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một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hệ</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thống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mạng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trên</a:t>
            </a:r>
            <a:r>
              <a:rPr lang="en-US" sz="2633" spc="131" dirty="0">
                <a:solidFill>
                  <a:srgbClr val="000000"/>
                </a:solidFill>
                <a:latin typeface="Canva Sans 1"/>
                <a:ea typeface="Canva Sans 1"/>
                <a:cs typeface="Canva Sans 1"/>
                <a:sym typeface="Canva Sans 1"/>
              </a:rPr>
              <a:t> VMware Workstation + PAM Server</a:t>
            </a:r>
          </a:p>
          <a:p>
            <a:pPr marL="568533" lvl="1" indent="-284267" algn="just">
              <a:lnSpc>
                <a:spcPts val="4081"/>
              </a:lnSpc>
              <a:buAutoNum type="arabicPeriod"/>
            </a:pPr>
            <a:r>
              <a:rPr lang="en-US" sz="2633" spc="131" dirty="0" err="1">
                <a:solidFill>
                  <a:srgbClr val="000000"/>
                </a:solidFill>
                <a:latin typeface="Canva Sans 1"/>
                <a:ea typeface="Canva Sans 1"/>
                <a:cs typeface="Canva Sans 1"/>
                <a:sym typeface="Canva Sans 1"/>
              </a:rPr>
              <a:t>Cấu</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hình</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truy</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cập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từ</a:t>
            </a:r>
            <a:r>
              <a:rPr lang="en-US" sz="2633" spc="131" dirty="0">
                <a:solidFill>
                  <a:srgbClr val="000000"/>
                </a:solidFill>
                <a:latin typeface="Canva Sans 1"/>
                <a:ea typeface="Canva Sans 1"/>
                <a:cs typeface="Canva Sans 1"/>
                <a:sym typeface="Canva Sans 1"/>
              </a:rPr>
              <a:t> xa (Remote Access) </a:t>
            </a:r>
            <a:r>
              <a:rPr lang="en-US" sz="2633" spc="131" dirty="0" err="1">
                <a:solidFill>
                  <a:srgbClr val="000000"/>
                </a:solidFill>
                <a:latin typeface="Canva Sans 1"/>
                <a:ea typeface="Canva Sans 1"/>
                <a:cs typeface="Canva Sans 1"/>
                <a:sym typeface="Canva Sans 1"/>
              </a:rPr>
              <a:t>đến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các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tài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nguyên</a:t>
            </a:r>
            <a:r>
              <a:rPr lang="en-US" sz="2633" spc="131" dirty="0">
                <a:solidFill>
                  <a:srgbClr val="000000"/>
                </a:solidFill>
                <a:latin typeface="Canva Sans 1"/>
                <a:ea typeface="Canva Sans 1"/>
                <a:cs typeface="Canva Sans 1"/>
                <a:sym typeface="Canva Sans 1"/>
              </a:rPr>
              <a:t>:</a:t>
            </a:r>
          </a:p>
          <a:p>
            <a:pPr marL="1137066" lvl="2" indent="-379022" algn="just">
              <a:lnSpc>
                <a:spcPts val="4081"/>
              </a:lnSpc>
              <a:buFont typeface="Arial"/>
              <a:buChar char="⚬"/>
            </a:pPr>
            <a:r>
              <a:rPr lang="en-US" sz="2633" spc="131" dirty="0">
                <a:solidFill>
                  <a:srgbClr val="000000"/>
                </a:solidFill>
                <a:latin typeface="Canva Sans 1"/>
                <a:ea typeface="Canva Sans 1"/>
                <a:cs typeface="Canva Sans 1"/>
                <a:sym typeface="Canva Sans 1"/>
              </a:rPr>
              <a:t>Windows Desktop</a:t>
            </a:r>
          </a:p>
          <a:p>
            <a:pPr marL="1137066" lvl="2" indent="-379022" algn="just">
              <a:lnSpc>
                <a:spcPts val="4081"/>
              </a:lnSpc>
              <a:buFont typeface="Arial"/>
              <a:buChar char="⚬"/>
            </a:pPr>
            <a:r>
              <a:rPr lang="en-US" sz="2633" spc="131" dirty="0">
                <a:solidFill>
                  <a:srgbClr val="000000"/>
                </a:solidFill>
                <a:latin typeface="Canva Sans 1"/>
                <a:ea typeface="Canva Sans 1"/>
                <a:cs typeface="Canva Sans 1"/>
                <a:sym typeface="Canva Sans 1"/>
              </a:rPr>
              <a:t>Ubuntu Desktop</a:t>
            </a:r>
          </a:p>
          <a:p>
            <a:pPr marL="1137066" lvl="2" indent="-379022" algn="just">
              <a:lnSpc>
                <a:spcPts val="4081"/>
              </a:lnSpc>
              <a:buFont typeface="Arial"/>
              <a:buChar char="⚬"/>
            </a:pPr>
            <a:r>
              <a:rPr lang="en-US" sz="2633" spc="131" dirty="0" err="1">
                <a:solidFill>
                  <a:srgbClr val="000000"/>
                </a:solidFill>
                <a:latin typeface="Canva Sans 1"/>
                <a:ea typeface="Canva Sans 1"/>
                <a:cs typeface="Canva Sans 1"/>
                <a:sym typeface="Canva Sans 1"/>
              </a:rPr>
              <a:t>Ứng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dụng</a:t>
            </a:r>
            <a:r>
              <a:rPr lang="en-US" sz="2633" spc="131" dirty="0">
                <a:solidFill>
                  <a:srgbClr val="000000"/>
                </a:solidFill>
                <a:latin typeface="Canva Sans 1"/>
                <a:ea typeface="Canva Sans 1"/>
                <a:cs typeface="Canva Sans 1"/>
                <a:sym typeface="Canva Sans 1"/>
              </a:rPr>
              <a:t> (MySQL)</a:t>
            </a:r>
          </a:p>
          <a:p>
            <a:pPr marL="1137066" lvl="2" indent="-379022" algn="just">
              <a:lnSpc>
                <a:spcPts val="4081"/>
              </a:lnSpc>
              <a:buFont typeface="Arial"/>
              <a:buChar char="⚬"/>
            </a:pPr>
            <a:r>
              <a:rPr lang="en-US" sz="2633" spc="131" dirty="0" err="1">
                <a:solidFill>
                  <a:srgbClr val="000000"/>
                </a:solidFill>
                <a:latin typeface="Canva Sans 1"/>
                <a:ea typeface="Canva Sans 1"/>
                <a:cs typeface="Canva Sans 1"/>
                <a:sym typeface="Canva Sans 1"/>
              </a:rPr>
              <a:t>Ứng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dụng</a:t>
            </a:r>
            <a:r>
              <a:rPr lang="en-US" sz="2633" spc="131" dirty="0">
                <a:solidFill>
                  <a:srgbClr val="000000"/>
                </a:solidFill>
                <a:latin typeface="Canva Sans 1"/>
                <a:ea typeface="Canva Sans 1"/>
                <a:cs typeface="Canva Sans 1"/>
                <a:sym typeface="Canva Sans 1"/>
              </a:rPr>
              <a:t> Azure (MySQL)</a:t>
            </a:r>
          </a:p>
          <a:p>
            <a:pPr marL="1137066" lvl="2" indent="-379022" algn="just">
              <a:lnSpc>
                <a:spcPts val="4081"/>
              </a:lnSpc>
              <a:buFont typeface="Arial"/>
              <a:buChar char="⚬"/>
            </a:pPr>
            <a:r>
              <a:rPr lang="en-US" sz="2633" spc="131" dirty="0">
                <a:solidFill>
                  <a:srgbClr val="000000"/>
                </a:solidFill>
                <a:latin typeface="Canva Sans 1"/>
                <a:ea typeface="Canva Sans 1"/>
                <a:cs typeface="Canva Sans 1"/>
                <a:sym typeface="Canva Sans 1"/>
              </a:rPr>
              <a:t>Web App (GitHub, </a:t>
            </a:r>
            <a:r>
              <a:rPr lang="en-US" sz="2633" spc="131" dirty="0" err="1">
                <a:solidFill>
                  <a:srgbClr val="000000"/>
                </a:solidFill>
                <a:latin typeface="Canva Sans 1"/>
                <a:ea typeface="Canva Sans 1"/>
                <a:cs typeface="Canva Sans 1"/>
                <a:sym typeface="Canva Sans 1"/>
              </a:rPr>
              <a:t>StackOverFlow</a:t>
            </a:r>
            <a:r>
              <a:rPr lang="en-US" sz="2633" spc="131" dirty="0">
                <a:solidFill>
                  <a:srgbClr val="000000"/>
                </a:solidFill>
                <a:latin typeface="Canva Sans 1"/>
                <a:ea typeface="Canva Sans 1"/>
                <a:cs typeface="Canva Sans 1"/>
                <a:sym typeface="Canva Sans 1"/>
              </a:rPr>
              <a:t>)</a:t>
            </a:r>
          </a:p>
          <a:p>
            <a:pPr marL="568533" lvl="1" indent="-284267" algn="just">
              <a:lnSpc>
                <a:spcPts val="4081"/>
              </a:lnSpc>
              <a:buAutoNum type="arabicPeriod"/>
            </a:pPr>
            <a:r>
              <a:rPr lang="en-US" sz="2633" spc="131" dirty="0" err="1">
                <a:solidFill>
                  <a:srgbClr val="000000"/>
                </a:solidFill>
                <a:latin typeface="Canva Sans 1"/>
                <a:ea typeface="Canva Sans 1"/>
                <a:cs typeface="Canva Sans 1"/>
                <a:sym typeface="Canva Sans 1"/>
              </a:rPr>
              <a:t>Tạo</a:t>
            </a:r>
            <a:r>
              <a:rPr lang="en-US" sz="2633" spc="131" dirty="0">
                <a:solidFill>
                  <a:srgbClr val="000000"/>
                </a:solidFill>
                <a:latin typeface="Canva Sans 1"/>
                <a:ea typeface="Canva Sans 1"/>
                <a:cs typeface="Canva Sans 1"/>
                <a:sym typeface="Canva Sans 1"/>
              </a:rPr>
              <a:t> user </a:t>
            </a:r>
            <a:r>
              <a:rPr lang="en-US" sz="2633" spc="131" dirty="0" err="1">
                <a:solidFill>
                  <a:srgbClr val="000000"/>
                </a:solidFill>
                <a:latin typeface="Canva Sans 1"/>
                <a:ea typeface="Canva Sans 1"/>
                <a:cs typeface="Canva Sans 1"/>
                <a:sym typeface="Canva Sans 1"/>
              </a:rPr>
              <a:t>trên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miniOrange</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phân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quyền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quản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lý</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truy</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cập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cho</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từng</a:t>
            </a:r>
            <a:r>
              <a:rPr lang="en-US" sz="2633" spc="131" dirty="0">
                <a:solidFill>
                  <a:srgbClr val="000000"/>
                </a:solidFill>
                <a:latin typeface="Canva Sans 1"/>
                <a:ea typeface="Canva Sans 1"/>
                <a:cs typeface="Canva Sans 1"/>
                <a:sym typeface="Canva Sans 1"/>
              </a:rPr>
              <a:t> user.</a:t>
            </a:r>
          </a:p>
          <a:p>
            <a:pPr marL="568533" lvl="1" indent="-284267" algn="just">
              <a:lnSpc>
                <a:spcPts val="4081"/>
              </a:lnSpc>
              <a:buAutoNum type="arabicPeriod"/>
            </a:pPr>
            <a:r>
              <a:rPr lang="en-US" sz="2633" spc="131" dirty="0" err="1">
                <a:solidFill>
                  <a:srgbClr val="000000"/>
                </a:solidFill>
                <a:latin typeface="Canva Sans 1"/>
                <a:ea typeface="Canva Sans 1"/>
                <a:cs typeface="Canva Sans 1"/>
                <a:sym typeface="Canva Sans 1"/>
              </a:rPr>
              <a:t>Xác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thực</a:t>
            </a:r>
            <a:r>
              <a:rPr lang="en-US" sz="2633" spc="131" dirty="0">
                <a:solidFill>
                  <a:srgbClr val="000000"/>
                </a:solidFill>
                <a:latin typeface="Canva Sans 1"/>
                <a:ea typeface="Canva Sans 1"/>
                <a:cs typeface="Canva Sans 1"/>
                <a:sym typeface="Canva Sans 1"/>
              </a:rPr>
              <a:t> Google Authentication </a:t>
            </a:r>
            <a:r>
              <a:rPr lang="en-US" sz="2633" spc="131" dirty="0" err="1">
                <a:solidFill>
                  <a:srgbClr val="000000"/>
                </a:solidFill>
                <a:latin typeface="Canva Sans 1"/>
                <a:ea typeface="Canva Sans 1"/>
                <a:cs typeface="Canva Sans 1"/>
                <a:sym typeface="Canva Sans 1"/>
              </a:rPr>
              <a:t>trên</a:t>
            </a:r>
            <a:r>
              <a:rPr lang="en-US" sz="2633" spc="131" dirty="0">
                <a:solidFill>
                  <a:srgbClr val="000000"/>
                </a:solidFill>
                <a:latin typeface="Canva Sans 1"/>
                <a:ea typeface="Canva Sans 1"/>
                <a:cs typeface="Canva Sans 1"/>
                <a:sym typeface="Canva Sans 1"/>
              </a:rPr>
              <a:t> admin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user </a:t>
            </a:r>
            <a:r>
              <a:rPr lang="en-US" sz="2633" spc="131" dirty="0" err="1">
                <a:solidFill>
                  <a:srgbClr val="000000"/>
                </a:solidFill>
                <a:latin typeface="Canva Sans 1"/>
                <a:ea typeface="Canva Sans 1"/>
                <a:cs typeface="Canva Sans 1"/>
                <a:sym typeface="Canva Sans 1"/>
              </a:rPr>
              <a:t>miniOrange</a:t>
            </a:r>
            <a:endParaRPr lang="en-US" sz="2633" spc="131" dirty="0">
              <a:solidFill>
                <a:srgbClr val="000000"/>
              </a:solidFill>
              <a:latin typeface="Canva Sans 1"/>
              <a:ea typeface="Canva Sans 1"/>
              <a:cs typeface="Canva Sans 1"/>
              <a:sym typeface="Canva Sans 1"/>
            </a:endParaRPr>
          </a:p>
          <a:p>
            <a:pPr marL="568533" lvl="1" indent="-284267" algn="just">
              <a:lnSpc>
                <a:spcPts val="4081"/>
              </a:lnSpc>
              <a:buAutoNum type="arabicPeriod"/>
            </a:pPr>
            <a:r>
              <a:rPr lang="en-US" sz="2633" spc="131" dirty="0" err="1">
                <a:solidFill>
                  <a:srgbClr val="000000"/>
                </a:solidFill>
                <a:latin typeface="Canva Sans 1"/>
                <a:ea typeface="Canva Sans 1"/>
                <a:cs typeface="Canva Sans 1"/>
                <a:sym typeface="Canva Sans 1"/>
              </a:rPr>
              <a:t>Thiết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lập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tính</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năng</a:t>
            </a:r>
            <a:r>
              <a:rPr lang="en-US" sz="2633" spc="131" dirty="0">
                <a:solidFill>
                  <a:srgbClr val="000000"/>
                </a:solidFill>
                <a:latin typeface="Canva Sans 1"/>
                <a:ea typeface="Canva Sans 1"/>
                <a:cs typeface="Canva Sans 1"/>
                <a:sym typeface="Canva Sans 1"/>
              </a:rPr>
              <a:t> Password Policies</a:t>
            </a:r>
          </a:p>
          <a:p>
            <a:pPr marL="568533" lvl="1" indent="-284267" algn="just">
              <a:lnSpc>
                <a:spcPts val="4081"/>
              </a:lnSpc>
              <a:buAutoNum type="arabicPeriod"/>
            </a:pPr>
            <a:r>
              <a:rPr lang="en-US" sz="2633" spc="131" dirty="0" err="1">
                <a:solidFill>
                  <a:srgbClr val="000000"/>
                </a:solidFill>
                <a:latin typeface="Canva Sans 1"/>
                <a:ea typeface="Canva Sans 1"/>
                <a:cs typeface="Canva Sans 1"/>
                <a:sym typeface="Canva Sans 1"/>
              </a:rPr>
              <a:t>Sử</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dụng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tính</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năng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mornitor</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trên</a:t>
            </a:r>
            <a:r>
              <a:rPr lang="en-US" sz="2633" spc="131" dirty="0">
                <a:solidFill>
                  <a:srgbClr val="000000"/>
                </a:solidFill>
                <a:latin typeface="Canva Sans 1"/>
                <a:ea typeface="Canva Sans 1"/>
                <a:cs typeface="Canva Sans 1"/>
                <a:sym typeface="Canva Sans 1"/>
              </a:rPr>
              <a:t> PAM </a:t>
            </a:r>
            <a:r>
              <a:rPr lang="en-US" sz="2633" spc="131" dirty="0" err="1">
                <a:solidFill>
                  <a:srgbClr val="000000"/>
                </a:solidFill>
                <a:latin typeface="Canva Sans 1"/>
                <a:ea typeface="Canva Sans 1"/>
                <a:cs typeface="Canva Sans 1"/>
                <a:sym typeface="Canva Sans 1"/>
              </a:rPr>
              <a:t>miniOrange</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để</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giám</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sát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người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dùng</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chấm</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dứt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phiên</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làm</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việc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của</a:t>
            </a:r>
            <a:r>
              <a:rPr lang="en-US" sz="2633" spc="131" dirty="0">
                <a:solidFill>
                  <a:srgbClr val="000000"/>
                </a:solidFill>
                <a:latin typeface="Canva Sans 1"/>
                <a:ea typeface="Canva Sans 1"/>
                <a:cs typeface="Canva Sans 1"/>
                <a:sym typeface="Canva Sans 1"/>
              </a:rPr>
              <a:t> 1 user </a:t>
            </a:r>
            <a:r>
              <a:rPr lang="en-US" sz="2633" spc="131" dirty="0" err="1">
                <a:solidFill>
                  <a:srgbClr val="000000"/>
                </a:solidFill>
                <a:latin typeface="Canva Sans 1"/>
                <a:ea typeface="Canva Sans 1"/>
                <a:cs typeface="Canva Sans 1"/>
                <a:sym typeface="Canva Sans 1"/>
              </a:rPr>
              <a:t>bất</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kì</a:t>
            </a:r>
            <a:endParaRPr lang="en-US" sz="2633" spc="131" dirty="0">
              <a:solidFill>
                <a:srgbClr val="000000"/>
              </a:solidFill>
              <a:latin typeface="Canva Sans 1"/>
              <a:ea typeface="Canva Sans 1"/>
              <a:cs typeface="Canva Sans 1"/>
              <a:sym typeface="Canva Sans 1"/>
            </a:endParaRPr>
          </a:p>
          <a:p>
            <a:pPr marL="568533" lvl="1" indent="-284267" algn="just">
              <a:lnSpc>
                <a:spcPts val="4081"/>
              </a:lnSpc>
              <a:buAutoNum type="arabicPeriod"/>
            </a:pPr>
            <a:r>
              <a:rPr lang="en-US" sz="2633" spc="131" dirty="0">
                <a:solidFill>
                  <a:srgbClr val="000000"/>
                </a:solidFill>
                <a:latin typeface="Canva Sans 1"/>
                <a:ea typeface="Canva Sans 1"/>
                <a:cs typeface="Canva Sans 1"/>
                <a:sym typeface="Canva Sans 1"/>
              </a:rPr>
              <a:t> Demo </a:t>
            </a:r>
            <a:r>
              <a:rPr lang="en-US" sz="2633" spc="131" dirty="0" err="1">
                <a:solidFill>
                  <a:srgbClr val="000000"/>
                </a:solidFill>
                <a:latin typeface="Canva Sans 1"/>
                <a:ea typeface="Canva Sans 1"/>
                <a:cs typeface="Canva Sans 1"/>
                <a:sym typeface="Canva Sans 1"/>
              </a:rPr>
              <a:t>các</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loại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báo</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cáo</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mà</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miniOrange</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hỗ</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trợ</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và</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gửi</a:t>
            </a:r>
            <a:r>
              <a:rPr lang="en-US" sz="2633" spc="131" dirty="0">
                <a:solidFill>
                  <a:srgbClr val="000000"/>
                </a:solidFill>
                <a:latin typeface="Canva Sans 1"/>
                <a:ea typeface="Canva Sans 1"/>
                <a:cs typeface="Canva Sans 1"/>
                <a:sym typeface="Canva Sans 1"/>
              </a:rPr>
              <a:t> ticket </a:t>
            </a:r>
            <a:r>
              <a:rPr lang="en-US" sz="2633" spc="131" dirty="0" err="1">
                <a:solidFill>
                  <a:srgbClr val="000000"/>
                </a:solidFill>
                <a:latin typeface="Canva Sans 1"/>
                <a:ea typeface="Canva Sans 1"/>
                <a:cs typeface="Canva Sans 1"/>
                <a:sym typeface="Canva Sans 1"/>
              </a:rPr>
              <a:t>để</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yêu</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cầu</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cấp</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tài</a:t>
            </a:r>
            <a:r>
              <a:rPr lang="en-US" sz="2633" spc="131" dirty="0">
                <a:solidFill>
                  <a:srgbClr val="000000"/>
                </a:solidFill>
                <a:latin typeface="Canva Sans 1"/>
                <a:ea typeface="Canva Sans 1"/>
                <a:cs typeface="Canva Sans 1"/>
                <a:sym typeface="Canva Sans 1"/>
              </a:rPr>
              <a:t> </a:t>
            </a:r>
            <a:r>
              <a:rPr lang="en-US" sz="2633" spc="131" dirty="0" err="1">
                <a:solidFill>
                  <a:srgbClr val="000000"/>
                </a:solidFill>
                <a:latin typeface="Canva Sans 1"/>
                <a:ea typeface="Canva Sans 1"/>
                <a:cs typeface="Canva Sans 1"/>
                <a:sym typeface="Canva Sans 1"/>
              </a:rPr>
              <a:t>nguyên</a:t>
            </a:r>
            <a:r>
              <a:rPr lang="en-US" sz="2633" spc="131" dirty="0">
                <a:solidFill>
                  <a:srgbClr val="000000"/>
                </a:solidFill>
                <a:latin typeface="Canva Sans 1"/>
                <a:ea typeface="Canva Sans 1"/>
                <a:cs typeface="Canva Sans 1"/>
                <a:sym typeface="Canva Sans 1"/>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459303" y="3409654"/>
            <a:ext cx="4063975" cy="2026455"/>
            <a:chOff x="0" y="0"/>
            <a:chExt cx="1046652" cy="521901"/>
          </a:xfrm>
        </p:grpSpPr>
        <p:sp>
          <p:nvSpPr>
            <p:cNvPr id="3" name="Freeform 3"/>
            <p:cNvSpPr/>
            <p:nvPr/>
          </p:nvSpPr>
          <p:spPr>
            <a:xfrm>
              <a:off x="0" y="0"/>
              <a:ext cx="1046652" cy="521901"/>
            </a:xfrm>
            <a:custGeom>
              <a:avLst/>
              <a:gdLst/>
              <a:ahLst/>
              <a:cxnLst/>
              <a:rect l="l" t="t" r="r" b="b"/>
              <a:pathLst>
                <a:path w="1046652" h="521901">
                  <a:moveTo>
                    <a:pt x="34290" y="0"/>
                  </a:moveTo>
                  <a:lnTo>
                    <a:pt x="1012362" y="0"/>
                  </a:lnTo>
                  <a:cubicBezTo>
                    <a:pt x="1031300" y="0"/>
                    <a:pt x="1046652" y="15352"/>
                    <a:pt x="1046652" y="34290"/>
                  </a:cubicBezTo>
                  <a:lnTo>
                    <a:pt x="1046652" y="487611"/>
                  </a:lnTo>
                  <a:cubicBezTo>
                    <a:pt x="1046652" y="506549"/>
                    <a:pt x="1031300" y="521901"/>
                    <a:pt x="1012362" y="521901"/>
                  </a:cubicBezTo>
                  <a:lnTo>
                    <a:pt x="34290" y="521901"/>
                  </a:lnTo>
                  <a:cubicBezTo>
                    <a:pt x="15352" y="521901"/>
                    <a:pt x="0" y="506549"/>
                    <a:pt x="0" y="487611"/>
                  </a:cubicBezTo>
                  <a:lnTo>
                    <a:pt x="0" y="34290"/>
                  </a:lnTo>
                  <a:cubicBezTo>
                    <a:pt x="0" y="15352"/>
                    <a:pt x="15352" y="0"/>
                    <a:pt x="34290" y="0"/>
                  </a:cubicBezTo>
                  <a:close/>
                </a:path>
              </a:pathLst>
            </a:custGeom>
            <a:solidFill>
              <a:srgbClr val="000000">
                <a:alpha val="0"/>
              </a:srgbClr>
            </a:solidFill>
            <a:ln w="38100" cap="sq">
              <a:solidFill>
                <a:srgbClr val="F47C00"/>
              </a:solidFill>
              <a:prstDash val="solid"/>
              <a:miter/>
            </a:ln>
          </p:spPr>
          <p:txBody>
            <a:bodyPr/>
            <a:lstStyle/>
            <a:p>
              <a:endParaRPr lang="en-US"/>
            </a:p>
          </p:txBody>
        </p:sp>
        <p:sp>
          <p:nvSpPr>
            <p:cNvPr id="4" name="TextBox 4"/>
            <p:cNvSpPr txBox="1"/>
            <p:nvPr/>
          </p:nvSpPr>
          <p:spPr>
            <a:xfrm>
              <a:off x="0" y="-47625"/>
              <a:ext cx="1046652" cy="569526"/>
            </a:xfrm>
            <a:prstGeom prst="rect">
              <a:avLst/>
            </a:prstGeom>
          </p:spPr>
          <p:txBody>
            <a:bodyPr lIns="50800" tIns="50800" rIns="50800" bIns="50800" rtlCol="0" anchor="ctr"/>
            <a:lstStyle/>
            <a:p>
              <a:pPr algn="ctr">
                <a:lnSpc>
                  <a:spcPts val="3212"/>
                </a:lnSpc>
              </a:pPr>
              <a:endParaRPr/>
            </a:p>
          </p:txBody>
        </p:sp>
      </p:grpSp>
      <p:grpSp>
        <p:nvGrpSpPr>
          <p:cNvPr id="5" name="Group 5"/>
          <p:cNvGrpSpPr/>
          <p:nvPr/>
        </p:nvGrpSpPr>
        <p:grpSpPr>
          <a:xfrm>
            <a:off x="0" y="8185639"/>
            <a:ext cx="18795419" cy="210136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txBody>
            <a:bodyPr/>
            <a:lstStyle/>
            <a:p>
              <a:endParaRPr lang="en-US"/>
            </a:p>
          </p:txBody>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8" name="TextBox 8"/>
          <p:cNvSpPr txBox="1"/>
          <p:nvPr/>
        </p:nvSpPr>
        <p:spPr>
          <a:xfrm>
            <a:off x="5602919" y="105208"/>
            <a:ext cx="7337695" cy="981083"/>
          </a:xfrm>
          <a:prstGeom prst="rect">
            <a:avLst/>
          </a:prstGeom>
        </p:spPr>
        <p:txBody>
          <a:bodyPr lIns="0" tIns="0" rIns="0" bIns="0" rtlCol="0" anchor="t">
            <a:spAutoFit/>
          </a:bodyPr>
          <a:lstStyle/>
          <a:p>
            <a:pPr marL="0" lvl="0" indent="0" algn="ctr">
              <a:lnSpc>
                <a:spcPts val="8049"/>
              </a:lnSpc>
              <a:spcBef>
                <a:spcPct val="0"/>
              </a:spcBef>
            </a:pPr>
            <a:r>
              <a:rPr lang="en-US" sz="5832" b="1" spc="291">
                <a:solidFill>
                  <a:srgbClr val="F47C00"/>
                </a:solidFill>
                <a:latin typeface="Canva Sans 1 Bold"/>
                <a:ea typeface="Canva Sans 1 Bold"/>
                <a:cs typeface="Canva Sans 1 Bold"/>
                <a:sym typeface="Canva Sans 1 Bold"/>
              </a:rPr>
              <a:t>Scope of work</a:t>
            </a:r>
          </a:p>
        </p:txBody>
      </p:sp>
      <p:sp>
        <p:nvSpPr>
          <p:cNvPr id="9" name="TextBox 9"/>
          <p:cNvSpPr txBox="1"/>
          <p:nvPr/>
        </p:nvSpPr>
        <p:spPr>
          <a:xfrm>
            <a:off x="4710628" y="1254085"/>
            <a:ext cx="8674959" cy="389395"/>
          </a:xfrm>
          <a:prstGeom prst="rect">
            <a:avLst/>
          </a:prstGeom>
        </p:spPr>
        <p:txBody>
          <a:bodyPr lIns="0" tIns="0" rIns="0" bIns="0" rtlCol="0" anchor="t">
            <a:spAutoFit/>
          </a:bodyPr>
          <a:lstStyle/>
          <a:p>
            <a:pPr algn="ctr">
              <a:lnSpc>
                <a:spcPts val="3212"/>
              </a:lnSpc>
              <a:spcBef>
                <a:spcPct val="0"/>
              </a:spcBef>
            </a:pPr>
            <a:r>
              <a:rPr lang="en-US" sz="2294" spc="22">
                <a:solidFill>
                  <a:srgbClr val="000000"/>
                </a:solidFill>
                <a:latin typeface="Canva Sans 2"/>
                <a:ea typeface="Canva Sans 2"/>
                <a:cs typeface="Canva Sans 2"/>
                <a:sym typeface="Canva Sans 2"/>
              </a:rPr>
              <a:t>Thời gian thực hiện: 13-9 đến 24-9</a:t>
            </a:r>
          </a:p>
        </p:txBody>
      </p:sp>
      <p:grpSp>
        <p:nvGrpSpPr>
          <p:cNvPr id="10" name="Group 10"/>
          <p:cNvGrpSpPr/>
          <p:nvPr/>
        </p:nvGrpSpPr>
        <p:grpSpPr>
          <a:xfrm>
            <a:off x="1298538" y="3211199"/>
            <a:ext cx="2160320" cy="634321"/>
            <a:chOff x="0" y="0"/>
            <a:chExt cx="405394" cy="119033"/>
          </a:xfrm>
        </p:grpSpPr>
        <p:sp>
          <p:nvSpPr>
            <p:cNvPr id="11" name="Freeform 11"/>
            <p:cNvSpPr/>
            <p:nvPr/>
          </p:nvSpPr>
          <p:spPr>
            <a:xfrm>
              <a:off x="0" y="0"/>
              <a:ext cx="405394" cy="119033"/>
            </a:xfrm>
            <a:custGeom>
              <a:avLst/>
              <a:gdLst/>
              <a:ahLst/>
              <a:cxnLst/>
              <a:rect l="l" t="t" r="r" b="b"/>
              <a:pathLst>
                <a:path w="405394" h="119033">
                  <a:moveTo>
                    <a:pt x="50172" y="0"/>
                  </a:moveTo>
                  <a:lnTo>
                    <a:pt x="355223" y="0"/>
                  </a:lnTo>
                  <a:cubicBezTo>
                    <a:pt x="382932" y="0"/>
                    <a:pt x="405394" y="22463"/>
                    <a:pt x="405394" y="50172"/>
                  </a:cubicBezTo>
                  <a:lnTo>
                    <a:pt x="405394" y="68862"/>
                  </a:lnTo>
                  <a:cubicBezTo>
                    <a:pt x="405394" y="96571"/>
                    <a:pt x="382932" y="119033"/>
                    <a:pt x="355223" y="119033"/>
                  </a:cubicBezTo>
                  <a:lnTo>
                    <a:pt x="50172" y="119033"/>
                  </a:lnTo>
                  <a:cubicBezTo>
                    <a:pt x="22463" y="119033"/>
                    <a:pt x="0" y="96571"/>
                    <a:pt x="0" y="68862"/>
                  </a:cubicBezTo>
                  <a:lnTo>
                    <a:pt x="0" y="50172"/>
                  </a:lnTo>
                  <a:cubicBezTo>
                    <a:pt x="0" y="22463"/>
                    <a:pt x="22463" y="0"/>
                    <a:pt x="50172" y="0"/>
                  </a:cubicBezTo>
                  <a:close/>
                </a:path>
              </a:pathLst>
            </a:custGeom>
            <a:solidFill>
              <a:srgbClr val="F37221"/>
            </a:solidFill>
          </p:spPr>
          <p:txBody>
            <a:bodyPr/>
            <a:lstStyle/>
            <a:p>
              <a:endParaRPr lang="en-US"/>
            </a:p>
          </p:txBody>
        </p:sp>
        <p:sp>
          <p:nvSpPr>
            <p:cNvPr id="12" name="TextBox 12"/>
            <p:cNvSpPr txBox="1"/>
            <p:nvPr/>
          </p:nvSpPr>
          <p:spPr>
            <a:xfrm>
              <a:off x="0" y="-47625"/>
              <a:ext cx="405394" cy="166658"/>
            </a:xfrm>
            <a:prstGeom prst="rect">
              <a:avLst/>
            </a:prstGeom>
          </p:spPr>
          <p:txBody>
            <a:bodyPr lIns="50800" tIns="50800" rIns="50800" bIns="50800" rtlCol="0" anchor="ctr"/>
            <a:lstStyle/>
            <a:p>
              <a:pPr algn="ctr">
                <a:lnSpc>
                  <a:spcPts val="3212"/>
                </a:lnSpc>
              </a:pPr>
              <a:r>
                <a:rPr lang="en-US" sz="2294" b="1" spc="22">
                  <a:solidFill>
                    <a:srgbClr val="FFFFFF"/>
                  </a:solidFill>
                  <a:latin typeface="Canva Sans 2 Bold"/>
                  <a:ea typeface="Canva Sans 2 Bold"/>
                  <a:cs typeface="Canva Sans 2 Bold"/>
                  <a:sym typeface="Canva Sans 2 Bold"/>
                </a:rPr>
                <a:t>01</a:t>
              </a:r>
            </a:p>
          </p:txBody>
        </p:sp>
      </p:grpSp>
      <p:grpSp>
        <p:nvGrpSpPr>
          <p:cNvPr id="13" name="Group 13"/>
          <p:cNvGrpSpPr/>
          <p:nvPr/>
        </p:nvGrpSpPr>
        <p:grpSpPr>
          <a:xfrm>
            <a:off x="4961930" y="3370172"/>
            <a:ext cx="4063975" cy="2026455"/>
            <a:chOff x="0" y="0"/>
            <a:chExt cx="1046652" cy="521901"/>
          </a:xfrm>
        </p:grpSpPr>
        <p:sp>
          <p:nvSpPr>
            <p:cNvPr id="14" name="Freeform 14"/>
            <p:cNvSpPr/>
            <p:nvPr/>
          </p:nvSpPr>
          <p:spPr>
            <a:xfrm>
              <a:off x="0" y="0"/>
              <a:ext cx="1046652" cy="521901"/>
            </a:xfrm>
            <a:custGeom>
              <a:avLst/>
              <a:gdLst/>
              <a:ahLst/>
              <a:cxnLst/>
              <a:rect l="l" t="t" r="r" b="b"/>
              <a:pathLst>
                <a:path w="1046652" h="521901">
                  <a:moveTo>
                    <a:pt x="34290" y="0"/>
                  </a:moveTo>
                  <a:lnTo>
                    <a:pt x="1012362" y="0"/>
                  </a:lnTo>
                  <a:cubicBezTo>
                    <a:pt x="1031300" y="0"/>
                    <a:pt x="1046652" y="15352"/>
                    <a:pt x="1046652" y="34290"/>
                  </a:cubicBezTo>
                  <a:lnTo>
                    <a:pt x="1046652" y="487611"/>
                  </a:lnTo>
                  <a:cubicBezTo>
                    <a:pt x="1046652" y="506549"/>
                    <a:pt x="1031300" y="521901"/>
                    <a:pt x="1012362" y="521901"/>
                  </a:cubicBezTo>
                  <a:lnTo>
                    <a:pt x="34290" y="521901"/>
                  </a:lnTo>
                  <a:cubicBezTo>
                    <a:pt x="15352" y="521901"/>
                    <a:pt x="0" y="506549"/>
                    <a:pt x="0" y="487611"/>
                  </a:cubicBezTo>
                  <a:lnTo>
                    <a:pt x="0" y="34290"/>
                  </a:lnTo>
                  <a:cubicBezTo>
                    <a:pt x="0" y="15352"/>
                    <a:pt x="15352" y="0"/>
                    <a:pt x="34290" y="0"/>
                  </a:cubicBezTo>
                  <a:close/>
                </a:path>
              </a:pathLst>
            </a:custGeom>
            <a:solidFill>
              <a:srgbClr val="000000">
                <a:alpha val="0"/>
              </a:srgbClr>
            </a:solidFill>
            <a:ln w="38100" cap="sq">
              <a:solidFill>
                <a:srgbClr val="F47C00"/>
              </a:solidFill>
              <a:prstDash val="solid"/>
              <a:miter/>
            </a:ln>
          </p:spPr>
          <p:txBody>
            <a:bodyPr/>
            <a:lstStyle/>
            <a:p>
              <a:endParaRPr lang="en-US"/>
            </a:p>
          </p:txBody>
        </p:sp>
        <p:sp>
          <p:nvSpPr>
            <p:cNvPr id="15" name="TextBox 15"/>
            <p:cNvSpPr txBox="1"/>
            <p:nvPr/>
          </p:nvSpPr>
          <p:spPr>
            <a:xfrm>
              <a:off x="0" y="-47625"/>
              <a:ext cx="1046652" cy="569526"/>
            </a:xfrm>
            <a:prstGeom prst="rect">
              <a:avLst/>
            </a:prstGeom>
          </p:spPr>
          <p:txBody>
            <a:bodyPr lIns="50800" tIns="50800" rIns="50800" bIns="50800" rtlCol="0" anchor="ctr"/>
            <a:lstStyle/>
            <a:p>
              <a:pPr algn="ctr">
                <a:lnSpc>
                  <a:spcPts val="3212"/>
                </a:lnSpc>
              </a:pPr>
              <a:endParaRPr/>
            </a:p>
          </p:txBody>
        </p:sp>
      </p:grpSp>
      <p:grpSp>
        <p:nvGrpSpPr>
          <p:cNvPr id="16" name="Group 16"/>
          <p:cNvGrpSpPr/>
          <p:nvPr/>
        </p:nvGrpSpPr>
        <p:grpSpPr>
          <a:xfrm>
            <a:off x="5801165" y="3171717"/>
            <a:ext cx="2160320" cy="634321"/>
            <a:chOff x="0" y="0"/>
            <a:chExt cx="405394" cy="119033"/>
          </a:xfrm>
        </p:grpSpPr>
        <p:sp>
          <p:nvSpPr>
            <p:cNvPr id="17" name="Freeform 17"/>
            <p:cNvSpPr/>
            <p:nvPr/>
          </p:nvSpPr>
          <p:spPr>
            <a:xfrm>
              <a:off x="0" y="0"/>
              <a:ext cx="405394" cy="119033"/>
            </a:xfrm>
            <a:custGeom>
              <a:avLst/>
              <a:gdLst/>
              <a:ahLst/>
              <a:cxnLst/>
              <a:rect l="l" t="t" r="r" b="b"/>
              <a:pathLst>
                <a:path w="405394" h="119033">
                  <a:moveTo>
                    <a:pt x="50172" y="0"/>
                  </a:moveTo>
                  <a:lnTo>
                    <a:pt x="355223" y="0"/>
                  </a:lnTo>
                  <a:cubicBezTo>
                    <a:pt x="382932" y="0"/>
                    <a:pt x="405394" y="22463"/>
                    <a:pt x="405394" y="50172"/>
                  </a:cubicBezTo>
                  <a:lnTo>
                    <a:pt x="405394" y="68862"/>
                  </a:lnTo>
                  <a:cubicBezTo>
                    <a:pt x="405394" y="96571"/>
                    <a:pt x="382932" y="119033"/>
                    <a:pt x="355223" y="119033"/>
                  </a:cubicBezTo>
                  <a:lnTo>
                    <a:pt x="50172" y="119033"/>
                  </a:lnTo>
                  <a:cubicBezTo>
                    <a:pt x="22463" y="119033"/>
                    <a:pt x="0" y="96571"/>
                    <a:pt x="0" y="68862"/>
                  </a:cubicBezTo>
                  <a:lnTo>
                    <a:pt x="0" y="50172"/>
                  </a:lnTo>
                  <a:cubicBezTo>
                    <a:pt x="0" y="22463"/>
                    <a:pt x="22463" y="0"/>
                    <a:pt x="50172" y="0"/>
                  </a:cubicBezTo>
                  <a:close/>
                </a:path>
              </a:pathLst>
            </a:custGeom>
            <a:solidFill>
              <a:srgbClr val="F37221"/>
            </a:solidFill>
          </p:spPr>
          <p:txBody>
            <a:bodyPr/>
            <a:lstStyle/>
            <a:p>
              <a:endParaRPr lang="en-US"/>
            </a:p>
          </p:txBody>
        </p:sp>
        <p:sp>
          <p:nvSpPr>
            <p:cNvPr id="18" name="TextBox 18"/>
            <p:cNvSpPr txBox="1"/>
            <p:nvPr/>
          </p:nvSpPr>
          <p:spPr>
            <a:xfrm>
              <a:off x="0" y="-47625"/>
              <a:ext cx="405394" cy="166658"/>
            </a:xfrm>
            <a:prstGeom prst="rect">
              <a:avLst/>
            </a:prstGeom>
          </p:spPr>
          <p:txBody>
            <a:bodyPr lIns="50800" tIns="50800" rIns="50800" bIns="50800" rtlCol="0" anchor="ctr"/>
            <a:lstStyle/>
            <a:p>
              <a:pPr algn="ctr">
                <a:lnSpc>
                  <a:spcPts val="3212"/>
                </a:lnSpc>
              </a:pPr>
              <a:r>
                <a:rPr lang="en-US" sz="2294" b="1" spc="22">
                  <a:solidFill>
                    <a:srgbClr val="FFFFFF"/>
                  </a:solidFill>
                  <a:latin typeface="Canva Sans 2 Bold"/>
                  <a:ea typeface="Canva Sans 2 Bold"/>
                  <a:cs typeface="Canva Sans 2 Bold"/>
                  <a:sym typeface="Canva Sans 2 Bold"/>
                </a:rPr>
                <a:t>02</a:t>
              </a:r>
            </a:p>
          </p:txBody>
        </p:sp>
      </p:grpSp>
      <p:grpSp>
        <p:nvGrpSpPr>
          <p:cNvPr id="19" name="Group 19"/>
          <p:cNvGrpSpPr/>
          <p:nvPr/>
        </p:nvGrpSpPr>
        <p:grpSpPr>
          <a:xfrm>
            <a:off x="9464557" y="3330691"/>
            <a:ext cx="4063975" cy="2026455"/>
            <a:chOff x="0" y="0"/>
            <a:chExt cx="1046652" cy="521901"/>
          </a:xfrm>
        </p:grpSpPr>
        <p:sp>
          <p:nvSpPr>
            <p:cNvPr id="20" name="Freeform 20"/>
            <p:cNvSpPr/>
            <p:nvPr/>
          </p:nvSpPr>
          <p:spPr>
            <a:xfrm>
              <a:off x="0" y="0"/>
              <a:ext cx="1046652" cy="521901"/>
            </a:xfrm>
            <a:custGeom>
              <a:avLst/>
              <a:gdLst/>
              <a:ahLst/>
              <a:cxnLst/>
              <a:rect l="l" t="t" r="r" b="b"/>
              <a:pathLst>
                <a:path w="1046652" h="521901">
                  <a:moveTo>
                    <a:pt x="34290" y="0"/>
                  </a:moveTo>
                  <a:lnTo>
                    <a:pt x="1012362" y="0"/>
                  </a:lnTo>
                  <a:cubicBezTo>
                    <a:pt x="1031300" y="0"/>
                    <a:pt x="1046652" y="15352"/>
                    <a:pt x="1046652" y="34290"/>
                  </a:cubicBezTo>
                  <a:lnTo>
                    <a:pt x="1046652" y="487611"/>
                  </a:lnTo>
                  <a:cubicBezTo>
                    <a:pt x="1046652" y="506549"/>
                    <a:pt x="1031300" y="521901"/>
                    <a:pt x="1012362" y="521901"/>
                  </a:cubicBezTo>
                  <a:lnTo>
                    <a:pt x="34290" y="521901"/>
                  </a:lnTo>
                  <a:cubicBezTo>
                    <a:pt x="15352" y="521901"/>
                    <a:pt x="0" y="506549"/>
                    <a:pt x="0" y="487611"/>
                  </a:cubicBezTo>
                  <a:lnTo>
                    <a:pt x="0" y="34290"/>
                  </a:lnTo>
                  <a:cubicBezTo>
                    <a:pt x="0" y="15352"/>
                    <a:pt x="15352" y="0"/>
                    <a:pt x="34290" y="0"/>
                  </a:cubicBezTo>
                  <a:close/>
                </a:path>
              </a:pathLst>
            </a:custGeom>
            <a:solidFill>
              <a:srgbClr val="000000">
                <a:alpha val="0"/>
              </a:srgbClr>
            </a:solidFill>
            <a:ln w="38100" cap="sq">
              <a:solidFill>
                <a:srgbClr val="F47C00"/>
              </a:solidFill>
              <a:prstDash val="solid"/>
              <a:miter/>
            </a:ln>
          </p:spPr>
          <p:txBody>
            <a:bodyPr/>
            <a:lstStyle/>
            <a:p>
              <a:endParaRPr lang="en-US"/>
            </a:p>
          </p:txBody>
        </p:sp>
        <p:sp>
          <p:nvSpPr>
            <p:cNvPr id="21" name="TextBox 21"/>
            <p:cNvSpPr txBox="1"/>
            <p:nvPr/>
          </p:nvSpPr>
          <p:spPr>
            <a:xfrm>
              <a:off x="0" y="-47625"/>
              <a:ext cx="1046652" cy="569526"/>
            </a:xfrm>
            <a:prstGeom prst="rect">
              <a:avLst/>
            </a:prstGeom>
          </p:spPr>
          <p:txBody>
            <a:bodyPr lIns="50800" tIns="50800" rIns="50800" bIns="50800" rtlCol="0" anchor="ctr"/>
            <a:lstStyle/>
            <a:p>
              <a:pPr algn="ctr">
                <a:lnSpc>
                  <a:spcPts val="3212"/>
                </a:lnSpc>
              </a:pPr>
              <a:endParaRPr/>
            </a:p>
          </p:txBody>
        </p:sp>
      </p:grpSp>
      <p:grpSp>
        <p:nvGrpSpPr>
          <p:cNvPr id="22" name="Group 22"/>
          <p:cNvGrpSpPr/>
          <p:nvPr/>
        </p:nvGrpSpPr>
        <p:grpSpPr>
          <a:xfrm>
            <a:off x="10303792" y="3132236"/>
            <a:ext cx="2160320" cy="634321"/>
            <a:chOff x="0" y="0"/>
            <a:chExt cx="405394" cy="119033"/>
          </a:xfrm>
        </p:grpSpPr>
        <p:sp>
          <p:nvSpPr>
            <p:cNvPr id="23" name="Freeform 23"/>
            <p:cNvSpPr/>
            <p:nvPr/>
          </p:nvSpPr>
          <p:spPr>
            <a:xfrm>
              <a:off x="0" y="0"/>
              <a:ext cx="405394" cy="119033"/>
            </a:xfrm>
            <a:custGeom>
              <a:avLst/>
              <a:gdLst/>
              <a:ahLst/>
              <a:cxnLst/>
              <a:rect l="l" t="t" r="r" b="b"/>
              <a:pathLst>
                <a:path w="405394" h="119033">
                  <a:moveTo>
                    <a:pt x="50172" y="0"/>
                  </a:moveTo>
                  <a:lnTo>
                    <a:pt x="355223" y="0"/>
                  </a:lnTo>
                  <a:cubicBezTo>
                    <a:pt x="382932" y="0"/>
                    <a:pt x="405394" y="22463"/>
                    <a:pt x="405394" y="50172"/>
                  </a:cubicBezTo>
                  <a:lnTo>
                    <a:pt x="405394" y="68862"/>
                  </a:lnTo>
                  <a:cubicBezTo>
                    <a:pt x="405394" y="96571"/>
                    <a:pt x="382932" y="119033"/>
                    <a:pt x="355223" y="119033"/>
                  </a:cubicBezTo>
                  <a:lnTo>
                    <a:pt x="50172" y="119033"/>
                  </a:lnTo>
                  <a:cubicBezTo>
                    <a:pt x="22463" y="119033"/>
                    <a:pt x="0" y="96571"/>
                    <a:pt x="0" y="68862"/>
                  </a:cubicBezTo>
                  <a:lnTo>
                    <a:pt x="0" y="50172"/>
                  </a:lnTo>
                  <a:cubicBezTo>
                    <a:pt x="0" y="22463"/>
                    <a:pt x="22463" y="0"/>
                    <a:pt x="50172" y="0"/>
                  </a:cubicBezTo>
                  <a:close/>
                </a:path>
              </a:pathLst>
            </a:custGeom>
            <a:solidFill>
              <a:srgbClr val="F37221"/>
            </a:solidFill>
          </p:spPr>
          <p:txBody>
            <a:bodyPr/>
            <a:lstStyle/>
            <a:p>
              <a:endParaRPr lang="en-US"/>
            </a:p>
          </p:txBody>
        </p:sp>
        <p:sp>
          <p:nvSpPr>
            <p:cNvPr id="24" name="TextBox 24"/>
            <p:cNvSpPr txBox="1"/>
            <p:nvPr/>
          </p:nvSpPr>
          <p:spPr>
            <a:xfrm>
              <a:off x="0" y="-47625"/>
              <a:ext cx="405394" cy="166658"/>
            </a:xfrm>
            <a:prstGeom prst="rect">
              <a:avLst/>
            </a:prstGeom>
          </p:spPr>
          <p:txBody>
            <a:bodyPr lIns="50800" tIns="50800" rIns="50800" bIns="50800" rtlCol="0" anchor="ctr"/>
            <a:lstStyle/>
            <a:p>
              <a:pPr algn="ctr">
                <a:lnSpc>
                  <a:spcPts val="3212"/>
                </a:lnSpc>
              </a:pPr>
              <a:r>
                <a:rPr lang="en-US" sz="2294" b="1" spc="22">
                  <a:solidFill>
                    <a:srgbClr val="FFFFFF"/>
                  </a:solidFill>
                  <a:latin typeface="Canva Sans 2 Bold"/>
                  <a:ea typeface="Canva Sans 2 Bold"/>
                  <a:cs typeface="Canva Sans 2 Bold"/>
                  <a:sym typeface="Canva Sans 2 Bold"/>
                </a:rPr>
                <a:t>03</a:t>
              </a:r>
            </a:p>
          </p:txBody>
        </p:sp>
      </p:grpSp>
      <p:grpSp>
        <p:nvGrpSpPr>
          <p:cNvPr id="25" name="Group 25"/>
          <p:cNvGrpSpPr/>
          <p:nvPr/>
        </p:nvGrpSpPr>
        <p:grpSpPr>
          <a:xfrm>
            <a:off x="14020257" y="3409654"/>
            <a:ext cx="4063975" cy="2026455"/>
            <a:chOff x="0" y="0"/>
            <a:chExt cx="1046652" cy="521901"/>
          </a:xfrm>
        </p:grpSpPr>
        <p:sp>
          <p:nvSpPr>
            <p:cNvPr id="26" name="Freeform 26"/>
            <p:cNvSpPr/>
            <p:nvPr/>
          </p:nvSpPr>
          <p:spPr>
            <a:xfrm>
              <a:off x="0" y="0"/>
              <a:ext cx="1046652" cy="521901"/>
            </a:xfrm>
            <a:custGeom>
              <a:avLst/>
              <a:gdLst/>
              <a:ahLst/>
              <a:cxnLst/>
              <a:rect l="l" t="t" r="r" b="b"/>
              <a:pathLst>
                <a:path w="1046652" h="521901">
                  <a:moveTo>
                    <a:pt x="34290" y="0"/>
                  </a:moveTo>
                  <a:lnTo>
                    <a:pt x="1012362" y="0"/>
                  </a:lnTo>
                  <a:cubicBezTo>
                    <a:pt x="1031300" y="0"/>
                    <a:pt x="1046652" y="15352"/>
                    <a:pt x="1046652" y="34290"/>
                  </a:cubicBezTo>
                  <a:lnTo>
                    <a:pt x="1046652" y="487611"/>
                  </a:lnTo>
                  <a:cubicBezTo>
                    <a:pt x="1046652" y="506549"/>
                    <a:pt x="1031300" y="521901"/>
                    <a:pt x="1012362" y="521901"/>
                  </a:cubicBezTo>
                  <a:lnTo>
                    <a:pt x="34290" y="521901"/>
                  </a:lnTo>
                  <a:cubicBezTo>
                    <a:pt x="15352" y="521901"/>
                    <a:pt x="0" y="506549"/>
                    <a:pt x="0" y="487611"/>
                  </a:cubicBezTo>
                  <a:lnTo>
                    <a:pt x="0" y="34290"/>
                  </a:lnTo>
                  <a:cubicBezTo>
                    <a:pt x="0" y="15352"/>
                    <a:pt x="15352" y="0"/>
                    <a:pt x="34290" y="0"/>
                  </a:cubicBezTo>
                  <a:close/>
                </a:path>
              </a:pathLst>
            </a:custGeom>
            <a:solidFill>
              <a:srgbClr val="000000">
                <a:alpha val="0"/>
              </a:srgbClr>
            </a:solidFill>
            <a:ln w="38100" cap="sq">
              <a:solidFill>
                <a:srgbClr val="F47C00"/>
              </a:solidFill>
              <a:prstDash val="solid"/>
              <a:miter/>
            </a:ln>
          </p:spPr>
          <p:txBody>
            <a:bodyPr/>
            <a:lstStyle/>
            <a:p>
              <a:endParaRPr lang="en-US"/>
            </a:p>
          </p:txBody>
        </p:sp>
        <p:sp>
          <p:nvSpPr>
            <p:cNvPr id="27" name="TextBox 27"/>
            <p:cNvSpPr txBox="1"/>
            <p:nvPr/>
          </p:nvSpPr>
          <p:spPr>
            <a:xfrm>
              <a:off x="0" y="-47625"/>
              <a:ext cx="1046652" cy="569526"/>
            </a:xfrm>
            <a:prstGeom prst="rect">
              <a:avLst/>
            </a:prstGeom>
          </p:spPr>
          <p:txBody>
            <a:bodyPr lIns="50800" tIns="50800" rIns="50800" bIns="50800" rtlCol="0" anchor="ctr"/>
            <a:lstStyle/>
            <a:p>
              <a:pPr algn="ctr">
                <a:lnSpc>
                  <a:spcPts val="3212"/>
                </a:lnSpc>
              </a:pPr>
              <a:endParaRPr/>
            </a:p>
          </p:txBody>
        </p:sp>
      </p:grpSp>
      <p:grpSp>
        <p:nvGrpSpPr>
          <p:cNvPr id="28" name="Group 28"/>
          <p:cNvGrpSpPr/>
          <p:nvPr/>
        </p:nvGrpSpPr>
        <p:grpSpPr>
          <a:xfrm>
            <a:off x="14859492" y="3211199"/>
            <a:ext cx="2160320" cy="634321"/>
            <a:chOff x="0" y="0"/>
            <a:chExt cx="405394" cy="119033"/>
          </a:xfrm>
        </p:grpSpPr>
        <p:sp>
          <p:nvSpPr>
            <p:cNvPr id="29" name="Freeform 29"/>
            <p:cNvSpPr/>
            <p:nvPr/>
          </p:nvSpPr>
          <p:spPr>
            <a:xfrm>
              <a:off x="0" y="0"/>
              <a:ext cx="405394" cy="119033"/>
            </a:xfrm>
            <a:custGeom>
              <a:avLst/>
              <a:gdLst/>
              <a:ahLst/>
              <a:cxnLst/>
              <a:rect l="l" t="t" r="r" b="b"/>
              <a:pathLst>
                <a:path w="405394" h="119033">
                  <a:moveTo>
                    <a:pt x="50172" y="0"/>
                  </a:moveTo>
                  <a:lnTo>
                    <a:pt x="355223" y="0"/>
                  </a:lnTo>
                  <a:cubicBezTo>
                    <a:pt x="382932" y="0"/>
                    <a:pt x="405394" y="22463"/>
                    <a:pt x="405394" y="50172"/>
                  </a:cubicBezTo>
                  <a:lnTo>
                    <a:pt x="405394" y="68862"/>
                  </a:lnTo>
                  <a:cubicBezTo>
                    <a:pt x="405394" y="96571"/>
                    <a:pt x="382932" y="119033"/>
                    <a:pt x="355223" y="119033"/>
                  </a:cubicBezTo>
                  <a:lnTo>
                    <a:pt x="50172" y="119033"/>
                  </a:lnTo>
                  <a:cubicBezTo>
                    <a:pt x="22463" y="119033"/>
                    <a:pt x="0" y="96571"/>
                    <a:pt x="0" y="68862"/>
                  </a:cubicBezTo>
                  <a:lnTo>
                    <a:pt x="0" y="50172"/>
                  </a:lnTo>
                  <a:cubicBezTo>
                    <a:pt x="0" y="22463"/>
                    <a:pt x="22463" y="0"/>
                    <a:pt x="50172" y="0"/>
                  </a:cubicBezTo>
                  <a:close/>
                </a:path>
              </a:pathLst>
            </a:custGeom>
            <a:solidFill>
              <a:srgbClr val="F37221"/>
            </a:solidFill>
          </p:spPr>
          <p:txBody>
            <a:bodyPr/>
            <a:lstStyle/>
            <a:p>
              <a:endParaRPr lang="en-US"/>
            </a:p>
          </p:txBody>
        </p:sp>
        <p:sp>
          <p:nvSpPr>
            <p:cNvPr id="30" name="TextBox 30"/>
            <p:cNvSpPr txBox="1"/>
            <p:nvPr/>
          </p:nvSpPr>
          <p:spPr>
            <a:xfrm>
              <a:off x="0" y="-47625"/>
              <a:ext cx="405394" cy="166658"/>
            </a:xfrm>
            <a:prstGeom prst="rect">
              <a:avLst/>
            </a:prstGeom>
          </p:spPr>
          <p:txBody>
            <a:bodyPr lIns="50800" tIns="50800" rIns="50800" bIns="50800" rtlCol="0" anchor="ctr"/>
            <a:lstStyle/>
            <a:p>
              <a:pPr algn="ctr">
                <a:lnSpc>
                  <a:spcPts val="3212"/>
                </a:lnSpc>
              </a:pPr>
              <a:r>
                <a:rPr lang="en-US" sz="2294" b="1" spc="22">
                  <a:solidFill>
                    <a:srgbClr val="FFFFFF"/>
                  </a:solidFill>
                  <a:latin typeface="Canva Sans 2 Bold"/>
                  <a:ea typeface="Canva Sans 2 Bold"/>
                  <a:cs typeface="Canva Sans 2 Bold"/>
                  <a:sym typeface="Canva Sans 2 Bold"/>
                </a:rPr>
                <a:t>04</a:t>
              </a:r>
            </a:p>
          </p:txBody>
        </p:sp>
      </p:grpSp>
      <p:sp>
        <p:nvSpPr>
          <p:cNvPr id="31" name="TextBox 31"/>
          <p:cNvSpPr txBox="1"/>
          <p:nvPr/>
        </p:nvSpPr>
        <p:spPr>
          <a:xfrm>
            <a:off x="14318878" y="4165268"/>
            <a:ext cx="3466731" cy="701635"/>
          </a:xfrm>
          <a:prstGeom prst="rect">
            <a:avLst/>
          </a:prstGeom>
        </p:spPr>
        <p:txBody>
          <a:bodyPr lIns="0" tIns="0" rIns="0" bIns="0" rtlCol="0" anchor="t">
            <a:spAutoFit/>
          </a:bodyPr>
          <a:lstStyle/>
          <a:p>
            <a:pPr algn="ctr">
              <a:lnSpc>
                <a:spcPts val="2875"/>
              </a:lnSpc>
              <a:spcBef>
                <a:spcPct val="0"/>
              </a:spcBef>
            </a:pPr>
            <a:r>
              <a:rPr lang="en-US" sz="2053" spc="20">
                <a:solidFill>
                  <a:srgbClr val="000000"/>
                </a:solidFill>
                <a:latin typeface="Canva Sans 2"/>
                <a:ea typeface="Canva Sans 2"/>
                <a:cs typeface="Canva Sans 2"/>
                <a:sym typeface="Canva Sans 2"/>
              </a:rPr>
              <a:t> Thực hiện viết tài liệu cấu hình chi tiết </a:t>
            </a:r>
          </a:p>
        </p:txBody>
      </p:sp>
      <p:sp>
        <p:nvSpPr>
          <p:cNvPr id="32" name="TextBox 32"/>
          <p:cNvSpPr txBox="1"/>
          <p:nvPr/>
        </p:nvSpPr>
        <p:spPr>
          <a:xfrm>
            <a:off x="950520" y="3986344"/>
            <a:ext cx="2856355" cy="1059483"/>
          </a:xfrm>
          <a:prstGeom prst="rect">
            <a:avLst/>
          </a:prstGeom>
        </p:spPr>
        <p:txBody>
          <a:bodyPr lIns="0" tIns="0" rIns="0" bIns="0" rtlCol="0" anchor="t">
            <a:spAutoFit/>
          </a:bodyPr>
          <a:lstStyle/>
          <a:p>
            <a:pPr algn="ctr">
              <a:lnSpc>
                <a:spcPts val="2875"/>
              </a:lnSpc>
              <a:spcBef>
                <a:spcPct val="0"/>
              </a:spcBef>
            </a:pPr>
            <a:r>
              <a:rPr lang="en-US" sz="2053" spc="20" dirty="0" err="1">
                <a:solidFill>
                  <a:srgbClr val="000000"/>
                </a:solidFill>
                <a:latin typeface="Canva Sans 2"/>
                <a:ea typeface="Canva Sans 2"/>
                <a:cs typeface="Canva Sans 2"/>
                <a:sym typeface="Canva Sans 2"/>
              </a:rPr>
              <a:t>Tìm</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hiểu</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tính</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năng</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của</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giải</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pháp</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miniOrange</a:t>
            </a:r>
            <a:r>
              <a:rPr lang="en-US" sz="2053" spc="20" dirty="0">
                <a:solidFill>
                  <a:srgbClr val="000000"/>
                </a:solidFill>
                <a:latin typeface="Canva Sans 2"/>
                <a:ea typeface="Canva Sans 2"/>
                <a:cs typeface="Canva Sans 2"/>
                <a:sym typeface="Canva Sans 2"/>
              </a:rPr>
              <a:t> - PAM</a:t>
            </a:r>
          </a:p>
        </p:txBody>
      </p:sp>
      <p:sp>
        <p:nvSpPr>
          <p:cNvPr id="33" name="TextBox 33"/>
          <p:cNvSpPr txBox="1"/>
          <p:nvPr/>
        </p:nvSpPr>
        <p:spPr>
          <a:xfrm>
            <a:off x="10048188" y="4083048"/>
            <a:ext cx="2856355" cy="720005"/>
          </a:xfrm>
          <a:prstGeom prst="rect">
            <a:avLst/>
          </a:prstGeom>
        </p:spPr>
        <p:txBody>
          <a:bodyPr lIns="0" tIns="0" rIns="0" bIns="0" rtlCol="0" anchor="t">
            <a:spAutoFit/>
          </a:bodyPr>
          <a:lstStyle/>
          <a:p>
            <a:pPr algn="ctr">
              <a:lnSpc>
                <a:spcPts val="2875"/>
              </a:lnSpc>
              <a:spcBef>
                <a:spcPct val="0"/>
              </a:spcBef>
            </a:pPr>
            <a:r>
              <a:rPr lang="en-US" sz="2053" spc="20" dirty="0">
                <a:solidFill>
                  <a:srgbClr val="000000"/>
                </a:solidFill>
                <a:latin typeface="Canva Sans 2"/>
                <a:ea typeface="Canva Sans 2"/>
                <a:cs typeface="Canva Sans 2"/>
                <a:sym typeface="Canva Sans 2"/>
              </a:rPr>
              <a:t>Demo 1 </a:t>
            </a:r>
            <a:r>
              <a:rPr lang="en-US" sz="2053" spc="20" dirty="0" err="1">
                <a:solidFill>
                  <a:srgbClr val="000000"/>
                </a:solidFill>
                <a:latin typeface="Canva Sans 2"/>
                <a:ea typeface="Canva Sans 2"/>
                <a:cs typeface="Canva Sans 2"/>
                <a:sym typeface="Canva Sans 2"/>
              </a:rPr>
              <a:t>số</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tính</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năng</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cơ</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bản</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và</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nâng</a:t>
            </a:r>
            <a:r>
              <a:rPr lang="en-US" sz="2053" spc="20" dirty="0">
                <a:solidFill>
                  <a:srgbClr val="000000"/>
                </a:solidFill>
                <a:latin typeface="Canva Sans 2"/>
                <a:ea typeface="Canva Sans 2"/>
                <a:cs typeface="Canva Sans 2"/>
                <a:sym typeface="Canva Sans 2"/>
              </a:rPr>
              <a:t> </a:t>
            </a:r>
            <a:r>
              <a:rPr lang="en-US" sz="2053" spc="20" dirty="0" err="1">
                <a:solidFill>
                  <a:srgbClr val="000000"/>
                </a:solidFill>
                <a:latin typeface="Canva Sans 2"/>
                <a:ea typeface="Canva Sans 2"/>
                <a:cs typeface="Canva Sans 2"/>
                <a:sym typeface="Canva Sans 2"/>
              </a:rPr>
              <a:t>cao</a:t>
            </a:r>
            <a:endParaRPr lang="en-US" sz="2053" spc="20" dirty="0">
              <a:solidFill>
                <a:srgbClr val="000000"/>
              </a:solidFill>
              <a:latin typeface="Canva Sans 2"/>
              <a:ea typeface="Canva Sans 2"/>
              <a:cs typeface="Canva Sans 2"/>
              <a:sym typeface="Canva Sans 2"/>
            </a:endParaRPr>
          </a:p>
        </p:txBody>
      </p:sp>
      <p:sp>
        <p:nvSpPr>
          <p:cNvPr id="34" name="TextBox 34"/>
          <p:cNvSpPr txBox="1"/>
          <p:nvPr/>
        </p:nvSpPr>
        <p:spPr>
          <a:xfrm>
            <a:off x="5420948" y="3986344"/>
            <a:ext cx="3145939" cy="1059483"/>
          </a:xfrm>
          <a:prstGeom prst="rect">
            <a:avLst/>
          </a:prstGeom>
        </p:spPr>
        <p:txBody>
          <a:bodyPr lIns="0" tIns="0" rIns="0" bIns="0" rtlCol="0" anchor="t">
            <a:spAutoFit/>
          </a:bodyPr>
          <a:lstStyle/>
          <a:p>
            <a:pPr algn="ctr">
              <a:lnSpc>
                <a:spcPts val="2875"/>
              </a:lnSpc>
              <a:spcBef>
                <a:spcPct val="0"/>
              </a:spcBef>
            </a:pPr>
            <a:r>
              <a:rPr lang="en-US" sz="2053" spc="20">
                <a:solidFill>
                  <a:srgbClr val="000000"/>
                </a:solidFill>
                <a:latin typeface="Canva Sans 2"/>
                <a:ea typeface="Canva Sans 2"/>
                <a:cs typeface="Canva Sans 2"/>
                <a:sym typeface="Canva Sans 2"/>
              </a:rPr>
              <a:t>Cài đặt và cấu hình môi trường ảo hóa và tích hợp miniOrange PAM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19475" y="2993382"/>
            <a:ext cx="1813038" cy="1813038"/>
          </a:xfrm>
          <a:custGeom>
            <a:avLst/>
            <a:gdLst/>
            <a:ahLst/>
            <a:cxnLst/>
            <a:rect l="l" t="t" r="r" b="b"/>
            <a:pathLst>
              <a:path w="1813038" h="1813038">
                <a:moveTo>
                  <a:pt x="0" y="0"/>
                </a:moveTo>
                <a:lnTo>
                  <a:pt x="1813038" y="0"/>
                </a:lnTo>
                <a:lnTo>
                  <a:pt x="1813038" y="1813039"/>
                </a:lnTo>
                <a:lnTo>
                  <a:pt x="0" y="18130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19475" y="5062833"/>
            <a:ext cx="1813038" cy="1813038"/>
          </a:xfrm>
          <a:custGeom>
            <a:avLst/>
            <a:gdLst/>
            <a:ahLst/>
            <a:cxnLst/>
            <a:rect l="l" t="t" r="r" b="b"/>
            <a:pathLst>
              <a:path w="1813038" h="1813038">
                <a:moveTo>
                  <a:pt x="0" y="0"/>
                </a:moveTo>
                <a:lnTo>
                  <a:pt x="1813038" y="0"/>
                </a:lnTo>
                <a:lnTo>
                  <a:pt x="1813038" y="1813038"/>
                </a:lnTo>
                <a:lnTo>
                  <a:pt x="0" y="18130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19475" y="7135201"/>
            <a:ext cx="1813038" cy="1813038"/>
          </a:xfrm>
          <a:custGeom>
            <a:avLst/>
            <a:gdLst/>
            <a:ahLst/>
            <a:cxnLst/>
            <a:rect l="l" t="t" r="r" b="b"/>
            <a:pathLst>
              <a:path w="1813038" h="1813038">
                <a:moveTo>
                  <a:pt x="0" y="0"/>
                </a:moveTo>
                <a:lnTo>
                  <a:pt x="1813038" y="0"/>
                </a:lnTo>
                <a:lnTo>
                  <a:pt x="1813038" y="1813038"/>
                </a:lnTo>
                <a:lnTo>
                  <a:pt x="0" y="18130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382773" y="7470169"/>
            <a:ext cx="1205420" cy="1225473"/>
          </a:xfrm>
          <a:custGeom>
            <a:avLst/>
            <a:gdLst/>
            <a:ahLst/>
            <a:cxnLst/>
            <a:rect l="l" t="t" r="r" b="b"/>
            <a:pathLst>
              <a:path w="1205420" h="1225473">
                <a:moveTo>
                  <a:pt x="0" y="0"/>
                </a:moveTo>
                <a:lnTo>
                  <a:pt x="1205420" y="0"/>
                </a:lnTo>
                <a:lnTo>
                  <a:pt x="1205420" y="1225473"/>
                </a:lnTo>
                <a:lnTo>
                  <a:pt x="0" y="12254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502269" y="5397008"/>
            <a:ext cx="1047450" cy="1147605"/>
          </a:xfrm>
          <a:custGeom>
            <a:avLst/>
            <a:gdLst/>
            <a:ahLst/>
            <a:cxnLst/>
            <a:rect l="l" t="t" r="r" b="b"/>
            <a:pathLst>
              <a:path w="1047450" h="1147605">
                <a:moveTo>
                  <a:pt x="0" y="0"/>
                </a:moveTo>
                <a:lnTo>
                  <a:pt x="1047450" y="0"/>
                </a:lnTo>
                <a:lnTo>
                  <a:pt x="1047450" y="1147605"/>
                </a:lnTo>
                <a:lnTo>
                  <a:pt x="0" y="114760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Freeform 7"/>
          <p:cNvSpPr/>
          <p:nvPr/>
        </p:nvSpPr>
        <p:spPr>
          <a:xfrm>
            <a:off x="502269" y="3368446"/>
            <a:ext cx="1047450" cy="1062911"/>
          </a:xfrm>
          <a:custGeom>
            <a:avLst/>
            <a:gdLst/>
            <a:ahLst/>
            <a:cxnLst/>
            <a:rect l="l" t="t" r="r" b="b"/>
            <a:pathLst>
              <a:path w="1047450" h="1062911">
                <a:moveTo>
                  <a:pt x="0" y="0"/>
                </a:moveTo>
                <a:lnTo>
                  <a:pt x="1047450" y="0"/>
                </a:lnTo>
                <a:lnTo>
                  <a:pt x="1047450" y="1062911"/>
                </a:lnTo>
                <a:lnTo>
                  <a:pt x="0" y="10629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8" name="Freeform 8"/>
          <p:cNvSpPr/>
          <p:nvPr/>
        </p:nvSpPr>
        <p:spPr>
          <a:xfrm rot="-5400000">
            <a:off x="16399378" y="-327067"/>
            <a:ext cx="2733844" cy="2733844"/>
          </a:xfrm>
          <a:custGeom>
            <a:avLst/>
            <a:gdLst/>
            <a:ahLst/>
            <a:cxnLst/>
            <a:rect l="l" t="t" r="r" b="b"/>
            <a:pathLst>
              <a:path w="2733844" h="2733844">
                <a:moveTo>
                  <a:pt x="0" y="0"/>
                </a:moveTo>
                <a:lnTo>
                  <a:pt x="2733844" y="0"/>
                </a:lnTo>
                <a:lnTo>
                  <a:pt x="2733844" y="2733844"/>
                </a:lnTo>
                <a:lnTo>
                  <a:pt x="0" y="273384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9" name="TextBox 9"/>
          <p:cNvSpPr txBox="1"/>
          <p:nvPr/>
        </p:nvSpPr>
        <p:spPr>
          <a:xfrm>
            <a:off x="2107197" y="5835696"/>
            <a:ext cx="15556844" cy="755143"/>
          </a:xfrm>
          <a:prstGeom prst="rect">
            <a:avLst/>
          </a:prstGeom>
        </p:spPr>
        <p:txBody>
          <a:bodyPr lIns="0" tIns="0" rIns="0" bIns="0" rtlCol="0" anchor="t">
            <a:spAutoFit/>
          </a:bodyPr>
          <a:lstStyle/>
          <a:p>
            <a:pPr marL="0" lvl="0" indent="0" algn="l">
              <a:lnSpc>
                <a:spcPts val="3002"/>
              </a:lnSpc>
            </a:pPr>
            <a:r>
              <a:rPr lang="en-US" sz="2144" spc="21">
                <a:solidFill>
                  <a:srgbClr val="231F20"/>
                </a:solidFill>
                <a:latin typeface="Canva Sans 1"/>
                <a:ea typeface="Canva Sans 1"/>
                <a:cs typeface="Canva Sans 1"/>
                <a:sym typeface="Canva Sans 1"/>
              </a:rPr>
              <a:t>PAM không chỉ bảo vệ quyền truy cập vào tài khoản đặc quyền mà còn kiểm soát mọi hoạt động của người dùng sau khi họ đã đăng nhập, giúp tăng cường bảo mật và ngăn chặn các hành vi truy cập trái phép hoặc gây hại.</a:t>
            </a:r>
          </a:p>
        </p:txBody>
      </p:sp>
      <p:sp>
        <p:nvSpPr>
          <p:cNvPr id="10" name="TextBox 10"/>
          <p:cNvSpPr txBox="1"/>
          <p:nvPr/>
        </p:nvSpPr>
        <p:spPr>
          <a:xfrm>
            <a:off x="2107197" y="2935944"/>
            <a:ext cx="7778422" cy="495951"/>
          </a:xfrm>
          <a:prstGeom prst="rect">
            <a:avLst/>
          </a:prstGeom>
        </p:spPr>
        <p:txBody>
          <a:bodyPr lIns="0" tIns="0" rIns="0" bIns="0" rtlCol="0" anchor="t">
            <a:spAutoFit/>
          </a:bodyPr>
          <a:lstStyle/>
          <a:p>
            <a:pPr marL="0" lvl="0" indent="0" algn="l">
              <a:lnSpc>
                <a:spcPts val="4120"/>
              </a:lnSpc>
            </a:pPr>
            <a:r>
              <a:rPr lang="en-US" sz="2943" b="1" spc="29">
                <a:solidFill>
                  <a:srgbClr val="231F20"/>
                </a:solidFill>
                <a:latin typeface="Canva Sans 1 Bold"/>
                <a:ea typeface="Canva Sans 1 Bold"/>
                <a:cs typeface="Canva Sans 1 Bold"/>
                <a:sym typeface="Canva Sans 1 Bold"/>
              </a:rPr>
              <a:t>miniOrange - PAM là gì ?</a:t>
            </a:r>
          </a:p>
        </p:txBody>
      </p:sp>
      <p:sp>
        <p:nvSpPr>
          <p:cNvPr id="11" name="TextBox 11"/>
          <p:cNvSpPr txBox="1"/>
          <p:nvPr/>
        </p:nvSpPr>
        <p:spPr>
          <a:xfrm>
            <a:off x="2107197" y="5005394"/>
            <a:ext cx="5109743" cy="495951"/>
          </a:xfrm>
          <a:prstGeom prst="rect">
            <a:avLst/>
          </a:prstGeom>
        </p:spPr>
        <p:txBody>
          <a:bodyPr lIns="0" tIns="0" rIns="0" bIns="0" rtlCol="0" anchor="t">
            <a:spAutoFit/>
          </a:bodyPr>
          <a:lstStyle/>
          <a:p>
            <a:pPr marL="0" lvl="0" indent="0" algn="l">
              <a:lnSpc>
                <a:spcPts val="4120"/>
              </a:lnSpc>
            </a:pPr>
            <a:r>
              <a:rPr lang="en-US" sz="2943" b="1" spc="29">
                <a:solidFill>
                  <a:srgbClr val="231F20"/>
                </a:solidFill>
                <a:latin typeface="Canva Sans 1 Bold"/>
                <a:ea typeface="Canva Sans 1 Bold"/>
                <a:cs typeface="Canva Sans 1 Bold"/>
                <a:sym typeface="Canva Sans 1 Bold"/>
              </a:rPr>
              <a:t>Tại sao cần dùng PAM?</a:t>
            </a:r>
          </a:p>
        </p:txBody>
      </p:sp>
      <p:sp>
        <p:nvSpPr>
          <p:cNvPr id="12" name="TextBox 12"/>
          <p:cNvSpPr txBox="1"/>
          <p:nvPr/>
        </p:nvSpPr>
        <p:spPr>
          <a:xfrm>
            <a:off x="2107196" y="7077762"/>
            <a:ext cx="11761203" cy="493468"/>
          </a:xfrm>
          <a:prstGeom prst="rect">
            <a:avLst/>
          </a:prstGeom>
        </p:spPr>
        <p:txBody>
          <a:bodyPr wrap="square" lIns="0" tIns="0" rIns="0" bIns="0" rtlCol="0" anchor="t">
            <a:spAutoFit/>
          </a:bodyPr>
          <a:lstStyle/>
          <a:p>
            <a:pPr marL="0" lvl="0" indent="0" algn="l">
              <a:lnSpc>
                <a:spcPts val="4120"/>
              </a:lnSpc>
            </a:pPr>
            <a:r>
              <a:rPr lang="en-US" sz="2943" b="1" spc="29" dirty="0">
                <a:solidFill>
                  <a:srgbClr val="231F20"/>
                </a:solidFill>
                <a:latin typeface="Canva Sans 1 Bold"/>
                <a:ea typeface="Canva Sans 1 Bold"/>
                <a:cs typeface="Canva Sans 1 Bold"/>
                <a:sym typeface="Canva Sans 1 Bold"/>
              </a:rPr>
              <a:t>So </a:t>
            </a:r>
            <a:r>
              <a:rPr lang="en-US" sz="2943" b="1" spc="29" dirty="0" err="1">
                <a:solidFill>
                  <a:srgbClr val="231F20"/>
                </a:solidFill>
                <a:latin typeface="Canva Sans 1 Bold"/>
                <a:ea typeface="Canva Sans 1 Bold"/>
                <a:cs typeface="Canva Sans 1 Bold"/>
                <a:sym typeface="Canva Sans 1 Bold"/>
              </a:rPr>
              <a:t>sánh</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giải</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pháp</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của</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miniOrange</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với</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các</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giải</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pháp</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tương</a:t>
            </a:r>
            <a:r>
              <a:rPr lang="en-US" sz="2943" b="1" spc="29" dirty="0">
                <a:solidFill>
                  <a:srgbClr val="231F20"/>
                </a:solidFill>
                <a:latin typeface="Canva Sans 1 Bold"/>
                <a:ea typeface="Canva Sans 1 Bold"/>
                <a:cs typeface="Canva Sans 1 Bold"/>
                <a:sym typeface="Canva Sans 1 Bold"/>
              </a:rPr>
              <a:t> </a:t>
            </a:r>
            <a:r>
              <a:rPr lang="en-US" sz="2943" b="1" spc="29" dirty="0" err="1">
                <a:solidFill>
                  <a:srgbClr val="231F20"/>
                </a:solidFill>
                <a:latin typeface="Canva Sans 1 Bold"/>
                <a:ea typeface="Canva Sans 1 Bold"/>
                <a:cs typeface="Canva Sans 1 Bold"/>
                <a:sym typeface="Canva Sans 1 Bold"/>
              </a:rPr>
              <a:t>tự</a:t>
            </a:r>
            <a:r>
              <a:rPr lang="en-US" sz="2943" b="1" spc="29" dirty="0">
                <a:solidFill>
                  <a:srgbClr val="231F20"/>
                </a:solidFill>
                <a:latin typeface="Canva Sans 1 Bold"/>
                <a:ea typeface="Canva Sans 1 Bold"/>
                <a:cs typeface="Canva Sans 1 Bold"/>
                <a:sym typeface="Canva Sans 1 Bold"/>
              </a:rPr>
              <a:t>?</a:t>
            </a:r>
          </a:p>
        </p:txBody>
      </p:sp>
      <p:sp>
        <p:nvSpPr>
          <p:cNvPr id="13" name="TextBox 13"/>
          <p:cNvSpPr txBox="1"/>
          <p:nvPr/>
        </p:nvSpPr>
        <p:spPr>
          <a:xfrm>
            <a:off x="1384137" y="386143"/>
            <a:ext cx="15015242" cy="1183600"/>
          </a:xfrm>
          <a:prstGeom prst="rect">
            <a:avLst/>
          </a:prstGeom>
        </p:spPr>
        <p:txBody>
          <a:bodyPr lIns="0" tIns="0" rIns="0" bIns="0" rtlCol="0" anchor="t">
            <a:spAutoFit/>
          </a:bodyPr>
          <a:lstStyle/>
          <a:p>
            <a:pPr algn="ctr">
              <a:lnSpc>
                <a:spcPts val="9624"/>
              </a:lnSpc>
              <a:spcBef>
                <a:spcPct val="0"/>
              </a:spcBef>
            </a:pPr>
            <a:r>
              <a:rPr lang="en-US" sz="6973" b="1" spc="348">
                <a:solidFill>
                  <a:srgbClr val="F35000"/>
                </a:solidFill>
                <a:latin typeface="Canva Sans 1 Bold"/>
                <a:ea typeface="Canva Sans 1 Bold"/>
                <a:cs typeface="Canva Sans 1 Bold"/>
                <a:sym typeface="Canva Sans 1 Bold"/>
              </a:rPr>
              <a:t>3. Giới thiệu miniOrange - PAM</a:t>
            </a:r>
          </a:p>
        </p:txBody>
      </p:sp>
      <p:sp>
        <p:nvSpPr>
          <p:cNvPr id="14" name="TextBox 14"/>
          <p:cNvSpPr txBox="1"/>
          <p:nvPr/>
        </p:nvSpPr>
        <p:spPr>
          <a:xfrm>
            <a:off x="2107197" y="3722440"/>
            <a:ext cx="15556844" cy="755143"/>
          </a:xfrm>
          <a:prstGeom prst="rect">
            <a:avLst/>
          </a:prstGeom>
        </p:spPr>
        <p:txBody>
          <a:bodyPr lIns="0" tIns="0" rIns="0" bIns="0" rtlCol="0" anchor="t">
            <a:spAutoFit/>
          </a:bodyPr>
          <a:lstStyle/>
          <a:p>
            <a:pPr marL="0" lvl="0" indent="0" algn="l">
              <a:lnSpc>
                <a:spcPts val="3002"/>
              </a:lnSpc>
            </a:pPr>
            <a:r>
              <a:rPr lang="en-US" sz="2144" spc="21" dirty="0">
                <a:solidFill>
                  <a:srgbClr val="231F20"/>
                </a:solidFill>
                <a:latin typeface="Canva Sans 1"/>
                <a:ea typeface="Canva Sans 1"/>
                <a:cs typeface="Canva Sans 1"/>
                <a:sym typeface="Canva Sans 1"/>
              </a:rPr>
              <a:t>PAM framework </a:t>
            </a:r>
            <a:r>
              <a:rPr lang="en-US" sz="2144" spc="21" dirty="0" err="1">
                <a:solidFill>
                  <a:srgbClr val="231F20"/>
                </a:solidFill>
                <a:latin typeface="Canva Sans 1"/>
                <a:ea typeface="Canva Sans 1"/>
                <a:cs typeface="Canva Sans 1"/>
                <a:sym typeface="Canva Sans 1"/>
              </a:rPr>
              <a:t>là</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một</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giải</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pháp</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bảo</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mật</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danh</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tính</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tập</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trung</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vào</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việc</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quản</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lý</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và</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bảo</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mật</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danh</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tính</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các</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tài</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khoản</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có</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đặc</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quyền</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cao</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trong</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hệ</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thống</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và</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quy</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định</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người</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nào</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được</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quyền</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truy</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cập</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vào</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tài</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nguyên</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nào</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trong</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hệ</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thống</a:t>
            </a:r>
            <a:r>
              <a:rPr lang="en-US" sz="2144" spc="21" dirty="0">
                <a:solidFill>
                  <a:srgbClr val="231F20"/>
                </a:solidFill>
                <a:latin typeface="Canva Sans 1"/>
                <a:ea typeface="Canva Sans 1"/>
                <a:cs typeface="Canva Sans 1"/>
                <a:sym typeface="Canva Sans 1"/>
              </a:rPr>
              <a:t>.</a:t>
            </a:r>
          </a:p>
        </p:txBody>
      </p:sp>
      <p:sp>
        <p:nvSpPr>
          <p:cNvPr id="15" name="TextBox 15"/>
          <p:cNvSpPr txBox="1"/>
          <p:nvPr/>
        </p:nvSpPr>
        <p:spPr>
          <a:xfrm>
            <a:off x="2107197" y="7907089"/>
            <a:ext cx="15321443" cy="755143"/>
          </a:xfrm>
          <a:prstGeom prst="rect">
            <a:avLst/>
          </a:prstGeom>
        </p:spPr>
        <p:txBody>
          <a:bodyPr lIns="0" tIns="0" rIns="0" bIns="0" rtlCol="0" anchor="t">
            <a:spAutoFit/>
          </a:bodyPr>
          <a:lstStyle/>
          <a:p>
            <a:pPr marL="0" lvl="0" indent="0" algn="l">
              <a:lnSpc>
                <a:spcPts val="3002"/>
              </a:lnSpc>
            </a:pPr>
            <a:r>
              <a:rPr lang="en-US" sz="2144" spc="21" dirty="0">
                <a:solidFill>
                  <a:srgbClr val="231F20"/>
                </a:solidFill>
                <a:latin typeface="Canva Sans 1"/>
                <a:ea typeface="Canva Sans 1"/>
                <a:cs typeface="Canva Sans 1"/>
                <a:sym typeface="Canva Sans 1"/>
              </a:rPr>
              <a:t>So </a:t>
            </a:r>
            <a:r>
              <a:rPr lang="en-US" sz="2144" spc="21" dirty="0" err="1">
                <a:solidFill>
                  <a:srgbClr val="231F20"/>
                </a:solidFill>
                <a:latin typeface="Canva Sans 1"/>
                <a:ea typeface="Canva Sans 1"/>
                <a:cs typeface="Canva Sans 1"/>
                <a:sym typeface="Canva Sans 1"/>
              </a:rPr>
              <a:t>sánh</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với</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các</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giải</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pháp</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chuyên</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về</a:t>
            </a:r>
            <a:r>
              <a:rPr lang="en-US" sz="2144" spc="21" dirty="0">
                <a:solidFill>
                  <a:srgbClr val="231F20"/>
                </a:solidFill>
                <a:latin typeface="Canva Sans 1"/>
                <a:ea typeface="Canva Sans 1"/>
                <a:cs typeface="Canva Sans 1"/>
                <a:sym typeface="Canva Sans 1"/>
              </a:rPr>
              <a:t> PAM </a:t>
            </a:r>
            <a:r>
              <a:rPr lang="en-US" sz="2144" spc="21" dirty="0" err="1">
                <a:solidFill>
                  <a:srgbClr val="231F20"/>
                </a:solidFill>
                <a:latin typeface="Canva Sans 1"/>
                <a:ea typeface="Canva Sans 1"/>
                <a:cs typeface="Canva Sans 1"/>
                <a:sym typeface="Canva Sans 1"/>
              </a:rPr>
              <a:t>khác</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như</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beyondTrust</a:t>
            </a:r>
            <a:r>
              <a:rPr lang="en-US" sz="2144" spc="21" dirty="0">
                <a:solidFill>
                  <a:srgbClr val="231F20"/>
                </a:solidFill>
                <a:latin typeface="Canva Sans 1"/>
                <a:ea typeface="Canva Sans 1"/>
                <a:cs typeface="Canva Sans 1"/>
                <a:sym typeface="Canva Sans 1"/>
              </a:rPr>
              <a:t>, Cyber Ark, </a:t>
            </a:r>
            <a:r>
              <a:rPr lang="en-US" sz="2144" spc="21" dirty="0" err="1">
                <a:solidFill>
                  <a:srgbClr val="231F20"/>
                </a:solidFill>
                <a:latin typeface="Canva Sans 1"/>
                <a:ea typeface="Canva Sans 1"/>
                <a:cs typeface="Canva Sans 1"/>
                <a:sym typeface="Canva Sans 1"/>
              </a:rPr>
              <a:t>Deliean</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thì</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miniOrange</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vượt</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trội</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hơn</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một</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số</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tính</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năng</a:t>
            </a:r>
            <a:r>
              <a:rPr lang="en-US" sz="2144" spc="21" dirty="0">
                <a:solidFill>
                  <a:srgbClr val="231F20"/>
                </a:solidFill>
                <a:latin typeface="Canva Sans 1"/>
                <a:ea typeface="Canva Sans 1"/>
                <a:cs typeface="Canva Sans 1"/>
                <a:sym typeface="Canva Sans 1"/>
              </a:rPr>
              <a:t> (Theo </a:t>
            </a:r>
            <a:r>
              <a:rPr lang="en-US" sz="2144" spc="21" dirty="0" err="1">
                <a:solidFill>
                  <a:srgbClr val="231F20"/>
                </a:solidFill>
                <a:latin typeface="Canva Sans 1"/>
                <a:ea typeface="Canva Sans 1"/>
                <a:cs typeface="Canva Sans 1"/>
                <a:sym typeface="Canva Sans 1"/>
              </a:rPr>
              <a:t>bảng</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thống</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kê</a:t>
            </a:r>
            <a:r>
              <a:rPr lang="en-US" sz="2144" spc="21" dirty="0">
                <a:solidFill>
                  <a:srgbClr val="231F20"/>
                </a:solidFill>
                <a:latin typeface="Canva Sans 1"/>
                <a:ea typeface="Canva Sans 1"/>
                <a:cs typeface="Canva Sans 1"/>
                <a:sym typeface="Canva Sans 1"/>
              </a:rPr>
              <a:t>: So </a:t>
            </a:r>
            <a:r>
              <a:rPr lang="en-US" sz="2144" spc="21" dirty="0" err="1">
                <a:solidFill>
                  <a:srgbClr val="231F20"/>
                </a:solidFill>
                <a:latin typeface="Canva Sans 1"/>
                <a:ea typeface="Canva Sans 1"/>
                <a:cs typeface="Canva Sans 1"/>
                <a:sym typeface="Canva Sans 1"/>
              </a:rPr>
              <a:t>sánh</a:t>
            </a:r>
            <a:r>
              <a:rPr lang="en-US" sz="2144" spc="21" dirty="0">
                <a:solidFill>
                  <a:srgbClr val="231F20"/>
                </a:solidFill>
                <a:latin typeface="Canva Sans 1"/>
                <a:ea typeface="Canva Sans 1"/>
                <a:cs typeface="Canva Sans 1"/>
                <a:sym typeface="Canva Sans 1"/>
              </a:rPr>
              <a:t> do SmartNet </a:t>
            </a:r>
            <a:r>
              <a:rPr lang="en-US" sz="2144" spc="21" dirty="0" err="1">
                <a:solidFill>
                  <a:srgbClr val="231F20"/>
                </a:solidFill>
                <a:latin typeface="Canva Sans 1"/>
                <a:ea typeface="Canva Sans 1"/>
                <a:cs typeface="Canva Sans 1"/>
                <a:sym typeface="Canva Sans 1"/>
              </a:rPr>
              <a:t>thực</a:t>
            </a:r>
            <a:r>
              <a:rPr lang="en-US" sz="2144" spc="21" dirty="0">
                <a:solidFill>
                  <a:srgbClr val="231F20"/>
                </a:solidFill>
                <a:latin typeface="Canva Sans 1"/>
                <a:ea typeface="Canva Sans 1"/>
                <a:cs typeface="Canva Sans 1"/>
                <a:sym typeface="Canva Sans 1"/>
              </a:rPr>
              <a:t> </a:t>
            </a:r>
            <a:r>
              <a:rPr lang="en-US" sz="2144" spc="21" dirty="0" err="1">
                <a:solidFill>
                  <a:srgbClr val="231F20"/>
                </a:solidFill>
                <a:latin typeface="Canva Sans 1"/>
                <a:ea typeface="Canva Sans 1"/>
                <a:cs typeface="Canva Sans 1"/>
                <a:sym typeface="Canva Sans 1"/>
              </a:rPr>
              <a:t>hiện</a:t>
            </a:r>
            <a:r>
              <a:rPr lang="en-US" sz="2144" spc="21" dirty="0">
                <a:solidFill>
                  <a:srgbClr val="231F20"/>
                </a:solidFill>
                <a:latin typeface="Canva Sans 1"/>
                <a:ea typeface="Canva Sans 1"/>
                <a:cs typeface="Canva Sans 1"/>
                <a:sym typeface="Canva Sans 1"/>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solidFill>
              <a:srgbClr val="F37221"/>
            </a:solidFill>
          </p:spPr>
          <p:txBody>
            <a:bodyPr/>
            <a:lstStyle/>
            <a:p>
              <a:endParaRPr lang="en-US"/>
            </a:p>
          </p:txBody>
        </p:sp>
        <p:sp>
          <p:nvSpPr>
            <p:cNvPr id="4" name="TextBox 4"/>
            <p:cNvSpPr txBox="1"/>
            <p:nvPr/>
          </p:nvSpPr>
          <p:spPr>
            <a:xfrm>
              <a:off x="0" y="-57150"/>
              <a:ext cx="1460363" cy="2766483"/>
            </a:xfrm>
            <a:prstGeom prst="rect">
              <a:avLst/>
            </a:prstGeom>
          </p:spPr>
          <p:txBody>
            <a:bodyPr lIns="50800" tIns="50800" rIns="50800" bIns="50800" rtlCol="0" anchor="ctr"/>
            <a:lstStyle/>
            <a:p>
              <a:pPr algn="ctr">
                <a:lnSpc>
                  <a:spcPts val="3632"/>
                </a:lnSpc>
              </a:pPr>
              <a:endParaRPr/>
            </a:p>
          </p:txBody>
        </p:sp>
      </p:grpSp>
      <p:grpSp>
        <p:nvGrpSpPr>
          <p:cNvPr id="5" name="Group 5"/>
          <p:cNvGrpSpPr/>
          <p:nvPr/>
        </p:nvGrpSpPr>
        <p:grpSpPr>
          <a:xfrm>
            <a:off x="6548703" y="2976854"/>
            <a:ext cx="4583635" cy="4744778"/>
            <a:chOff x="0" y="-28575"/>
            <a:chExt cx="812800" cy="841375"/>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221"/>
            </a:solidFill>
          </p:spPr>
          <p:txBody>
            <a:bodyPr/>
            <a:lstStyle/>
            <a:p>
              <a:endParaRPr lang="en-US"/>
            </a:p>
          </p:txBody>
        </p:sp>
        <p:sp>
          <p:nvSpPr>
            <p:cNvPr id="7" name="TextBox 7"/>
            <p:cNvSpPr txBox="1"/>
            <p:nvPr/>
          </p:nvSpPr>
          <p:spPr>
            <a:xfrm>
              <a:off x="68359" y="-28575"/>
              <a:ext cx="668241" cy="765175"/>
            </a:xfrm>
            <a:prstGeom prst="rect">
              <a:avLst/>
            </a:prstGeom>
          </p:spPr>
          <p:txBody>
            <a:bodyPr lIns="50800" tIns="50800" rIns="50800" bIns="50800" rtlCol="0" anchor="ctr"/>
            <a:lstStyle/>
            <a:p>
              <a:pPr algn="ctr">
                <a:lnSpc>
                  <a:spcPts val="7132"/>
                </a:lnSpc>
              </a:pPr>
              <a:r>
                <a:rPr lang="en-US" sz="5094" b="1" spc="50" dirty="0" err="1">
                  <a:solidFill>
                    <a:srgbClr val="FFFFFF"/>
                  </a:solidFill>
                  <a:latin typeface="Canva Sans 2 Bold"/>
                  <a:ea typeface="Canva Sans 2 Bold"/>
                  <a:cs typeface="Canva Sans 2 Bold"/>
                  <a:sym typeface="Canva Sans 2 Bold"/>
                </a:rPr>
                <a:t>Miniorange</a:t>
              </a:r>
              <a:endParaRPr lang="en-US" sz="5094" b="1" spc="50" dirty="0">
                <a:solidFill>
                  <a:srgbClr val="FFFFFF"/>
                </a:solidFill>
                <a:latin typeface="Canva Sans 2 Bold"/>
                <a:ea typeface="Canva Sans 2 Bold"/>
                <a:cs typeface="Canva Sans 2 Bold"/>
                <a:sym typeface="Canva Sans 2 Bold"/>
              </a:endParaRPr>
            </a:p>
          </p:txBody>
        </p:sp>
      </p:grpSp>
      <p:grpSp>
        <p:nvGrpSpPr>
          <p:cNvPr id="8" name="Group 8"/>
          <p:cNvGrpSpPr/>
          <p:nvPr/>
        </p:nvGrpSpPr>
        <p:grpSpPr>
          <a:xfrm>
            <a:off x="11223219" y="454067"/>
            <a:ext cx="4396175" cy="1326311"/>
            <a:chOff x="0" y="0"/>
            <a:chExt cx="1347049" cy="406400"/>
          </a:xfrm>
        </p:grpSpPr>
        <p:sp>
          <p:nvSpPr>
            <p:cNvPr id="9" name="Freeform 9"/>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37221"/>
            </a:solidFill>
          </p:spPr>
          <p:txBody>
            <a:bodyPr/>
            <a:lstStyle/>
            <a:p>
              <a:endParaRPr lang="en-US" dirty="0"/>
            </a:p>
          </p:txBody>
        </p:sp>
        <p:sp>
          <p:nvSpPr>
            <p:cNvPr id="10" name="TextBox 10"/>
            <p:cNvSpPr txBox="1"/>
            <p:nvPr/>
          </p:nvSpPr>
          <p:spPr>
            <a:xfrm>
              <a:off x="0" y="-28575"/>
              <a:ext cx="1347049" cy="434975"/>
            </a:xfrm>
            <a:prstGeom prst="rect">
              <a:avLst/>
            </a:prstGeom>
          </p:spPr>
          <p:txBody>
            <a:bodyPr lIns="50800" tIns="50800" rIns="50800" bIns="50800" rtlCol="0" anchor="ctr"/>
            <a:lstStyle/>
            <a:p>
              <a:pPr algn="ctr">
                <a:lnSpc>
                  <a:spcPts val="2372"/>
                </a:lnSpc>
              </a:pPr>
              <a:r>
                <a:rPr lang="en-US" sz="2000" spc="16" dirty="0">
                  <a:solidFill>
                    <a:srgbClr val="FFFFFF"/>
                  </a:solidFill>
                  <a:latin typeface="Canva Sans 2"/>
                  <a:ea typeface="Canva Sans 2"/>
                  <a:cs typeface="Canva Sans 2"/>
                  <a:sym typeface="Canva Sans 2"/>
                </a:rPr>
                <a:t>Password Vault &amp; Rotation</a:t>
              </a:r>
            </a:p>
          </p:txBody>
        </p:sp>
      </p:grpSp>
      <p:grpSp>
        <p:nvGrpSpPr>
          <p:cNvPr id="11" name="Group 11"/>
          <p:cNvGrpSpPr/>
          <p:nvPr/>
        </p:nvGrpSpPr>
        <p:grpSpPr>
          <a:xfrm>
            <a:off x="12690931" y="2474841"/>
            <a:ext cx="4396175" cy="1326311"/>
            <a:chOff x="0" y="0"/>
            <a:chExt cx="1347049" cy="406400"/>
          </a:xfrm>
        </p:grpSpPr>
        <p:sp>
          <p:nvSpPr>
            <p:cNvPr id="12" name="Freeform 12"/>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37221"/>
            </a:solidFill>
          </p:spPr>
          <p:txBody>
            <a:bodyPr/>
            <a:lstStyle/>
            <a:p>
              <a:endParaRPr lang="en-US"/>
            </a:p>
          </p:txBody>
        </p:sp>
        <p:sp>
          <p:nvSpPr>
            <p:cNvPr id="13" name="TextBox 13"/>
            <p:cNvSpPr txBox="1"/>
            <p:nvPr/>
          </p:nvSpPr>
          <p:spPr>
            <a:xfrm>
              <a:off x="0" y="-28575"/>
              <a:ext cx="1347049" cy="434975"/>
            </a:xfrm>
            <a:prstGeom prst="rect">
              <a:avLst/>
            </a:prstGeom>
          </p:spPr>
          <p:txBody>
            <a:bodyPr lIns="50800" tIns="50800" rIns="50800" bIns="50800" rtlCol="0" anchor="ctr"/>
            <a:lstStyle/>
            <a:p>
              <a:pPr algn="ctr">
                <a:lnSpc>
                  <a:spcPts val="2372"/>
                </a:lnSpc>
              </a:pPr>
              <a:r>
                <a:rPr lang="en-US" sz="2000" spc="16" dirty="0" err="1">
                  <a:solidFill>
                    <a:srgbClr val="FFFFFF"/>
                  </a:solidFill>
                  <a:latin typeface="Canva Sans 2"/>
                  <a:ea typeface="Canva Sans 2"/>
                  <a:cs typeface="Canva Sans 2"/>
                  <a:sym typeface="Canva Sans 2"/>
                </a:rPr>
                <a:t>Priviledge</a:t>
              </a:r>
              <a:r>
                <a:rPr lang="en-US" sz="2000" spc="16" dirty="0">
                  <a:solidFill>
                    <a:srgbClr val="FFFFFF"/>
                  </a:solidFill>
                  <a:latin typeface="Canva Sans 2"/>
                  <a:ea typeface="Canva Sans 2"/>
                  <a:cs typeface="Canva Sans 2"/>
                  <a:sym typeface="Canva Sans 2"/>
                </a:rPr>
                <a:t> Session Management</a:t>
              </a:r>
            </a:p>
          </p:txBody>
        </p:sp>
      </p:grpSp>
      <p:grpSp>
        <p:nvGrpSpPr>
          <p:cNvPr id="14" name="Group 14"/>
          <p:cNvGrpSpPr/>
          <p:nvPr/>
        </p:nvGrpSpPr>
        <p:grpSpPr>
          <a:xfrm>
            <a:off x="13417004" y="4766659"/>
            <a:ext cx="4396175" cy="1326311"/>
            <a:chOff x="0" y="0"/>
            <a:chExt cx="1347049" cy="406400"/>
          </a:xfrm>
        </p:grpSpPr>
        <p:sp>
          <p:nvSpPr>
            <p:cNvPr id="15" name="Freeform 15"/>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37221"/>
            </a:solidFill>
          </p:spPr>
          <p:txBody>
            <a:bodyPr/>
            <a:lstStyle/>
            <a:p>
              <a:endParaRPr lang="en-US"/>
            </a:p>
          </p:txBody>
        </p:sp>
        <p:sp>
          <p:nvSpPr>
            <p:cNvPr id="16" name="TextBox 16"/>
            <p:cNvSpPr txBox="1"/>
            <p:nvPr/>
          </p:nvSpPr>
          <p:spPr>
            <a:xfrm>
              <a:off x="0" y="-28575"/>
              <a:ext cx="1347049" cy="434975"/>
            </a:xfrm>
            <a:prstGeom prst="rect">
              <a:avLst/>
            </a:prstGeom>
          </p:spPr>
          <p:txBody>
            <a:bodyPr lIns="50800" tIns="50800" rIns="50800" bIns="50800" rtlCol="0" anchor="ctr"/>
            <a:lstStyle/>
            <a:p>
              <a:pPr algn="ctr">
                <a:lnSpc>
                  <a:spcPts val="2372"/>
                </a:lnSpc>
              </a:pPr>
              <a:r>
                <a:rPr lang="en-US" sz="2000" spc="16" dirty="0">
                  <a:solidFill>
                    <a:srgbClr val="FFFFFF"/>
                  </a:solidFill>
                  <a:latin typeface="Canva Sans 2"/>
                  <a:ea typeface="Canva Sans 2"/>
                  <a:cs typeface="Canva Sans 2"/>
                  <a:sym typeface="Canva Sans 2"/>
                </a:rPr>
                <a:t>Agentless </a:t>
              </a:r>
              <a:r>
                <a:rPr lang="en-US" sz="2000" spc="16" dirty="0" err="1">
                  <a:solidFill>
                    <a:srgbClr val="FFFFFF"/>
                  </a:solidFill>
                  <a:latin typeface="Canva Sans 2"/>
                  <a:ea typeface="Canva Sans 2"/>
                  <a:cs typeface="Canva Sans 2"/>
                  <a:sym typeface="Canva Sans 2"/>
                </a:rPr>
                <a:t>Priviledge</a:t>
              </a:r>
              <a:r>
                <a:rPr lang="en-US" sz="2000" spc="16" dirty="0">
                  <a:solidFill>
                    <a:srgbClr val="FFFFFF"/>
                  </a:solidFill>
                  <a:latin typeface="Canva Sans 2"/>
                  <a:ea typeface="Canva Sans 2"/>
                  <a:cs typeface="Canva Sans 2"/>
                  <a:sym typeface="Canva Sans 2"/>
                </a:rPr>
                <a:t> Access Management</a:t>
              </a:r>
            </a:p>
          </p:txBody>
        </p:sp>
      </p:grpSp>
      <p:grpSp>
        <p:nvGrpSpPr>
          <p:cNvPr id="17" name="Group 17"/>
          <p:cNvGrpSpPr/>
          <p:nvPr/>
        </p:nvGrpSpPr>
        <p:grpSpPr>
          <a:xfrm>
            <a:off x="12702916" y="6784228"/>
            <a:ext cx="4396175" cy="1326311"/>
            <a:chOff x="0" y="0"/>
            <a:chExt cx="1347049" cy="406400"/>
          </a:xfrm>
        </p:grpSpPr>
        <p:sp>
          <p:nvSpPr>
            <p:cNvPr id="18" name="Freeform 18"/>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37221"/>
            </a:solidFill>
          </p:spPr>
          <p:txBody>
            <a:bodyPr/>
            <a:lstStyle/>
            <a:p>
              <a:endParaRPr lang="en-US"/>
            </a:p>
          </p:txBody>
        </p:sp>
        <p:sp>
          <p:nvSpPr>
            <p:cNvPr id="19" name="TextBox 19"/>
            <p:cNvSpPr txBox="1"/>
            <p:nvPr/>
          </p:nvSpPr>
          <p:spPr>
            <a:xfrm>
              <a:off x="0" y="-28575"/>
              <a:ext cx="1347049" cy="434975"/>
            </a:xfrm>
            <a:prstGeom prst="rect">
              <a:avLst/>
            </a:prstGeom>
          </p:spPr>
          <p:txBody>
            <a:bodyPr lIns="50800" tIns="50800" rIns="50800" bIns="50800" rtlCol="0" anchor="ctr"/>
            <a:lstStyle/>
            <a:p>
              <a:pPr algn="ctr">
                <a:lnSpc>
                  <a:spcPts val="2372"/>
                </a:lnSpc>
              </a:pPr>
              <a:r>
                <a:rPr lang="en-US" sz="2000" spc="16" dirty="0">
                  <a:solidFill>
                    <a:srgbClr val="FFFFFF"/>
                  </a:solidFill>
                  <a:latin typeface="Canva Sans 2"/>
                  <a:ea typeface="Canva Sans 2"/>
                  <a:cs typeface="Canva Sans 2"/>
                  <a:sym typeface="Canva Sans 2"/>
                </a:rPr>
                <a:t>Just-in-Time  </a:t>
              </a:r>
              <a:r>
                <a:rPr lang="en-US" sz="2000" spc="16" dirty="0" err="1">
                  <a:solidFill>
                    <a:srgbClr val="FFFFFF"/>
                  </a:solidFill>
                  <a:latin typeface="Canva Sans 2"/>
                  <a:ea typeface="Canva Sans 2"/>
                  <a:cs typeface="Canva Sans 2"/>
                  <a:sym typeface="Canva Sans 2"/>
                </a:rPr>
                <a:t>Priviledged</a:t>
              </a:r>
              <a:r>
                <a:rPr lang="en-US" sz="2000" spc="16" dirty="0">
                  <a:solidFill>
                    <a:srgbClr val="FFFFFF"/>
                  </a:solidFill>
                  <a:latin typeface="Canva Sans 2"/>
                  <a:ea typeface="Canva Sans 2"/>
                  <a:cs typeface="Canva Sans 2"/>
                  <a:sym typeface="Canva Sans 2"/>
                </a:rPr>
                <a:t> Access</a:t>
              </a:r>
            </a:p>
          </p:txBody>
        </p:sp>
      </p:grpSp>
      <p:grpSp>
        <p:nvGrpSpPr>
          <p:cNvPr id="20" name="Group 20"/>
          <p:cNvGrpSpPr/>
          <p:nvPr/>
        </p:nvGrpSpPr>
        <p:grpSpPr>
          <a:xfrm>
            <a:off x="11218917" y="8801796"/>
            <a:ext cx="4396175" cy="1326311"/>
            <a:chOff x="0" y="0"/>
            <a:chExt cx="1347049" cy="406400"/>
          </a:xfrm>
        </p:grpSpPr>
        <p:sp>
          <p:nvSpPr>
            <p:cNvPr id="21" name="Freeform 21"/>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37221"/>
            </a:solidFill>
          </p:spPr>
          <p:txBody>
            <a:bodyPr/>
            <a:lstStyle/>
            <a:p>
              <a:endParaRPr lang="en-US"/>
            </a:p>
          </p:txBody>
        </p:sp>
        <p:sp>
          <p:nvSpPr>
            <p:cNvPr id="22" name="TextBox 22"/>
            <p:cNvSpPr txBox="1"/>
            <p:nvPr/>
          </p:nvSpPr>
          <p:spPr>
            <a:xfrm>
              <a:off x="0" y="-28575"/>
              <a:ext cx="1347049" cy="434975"/>
            </a:xfrm>
            <a:prstGeom prst="rect">
              <a:avLst/>
            </a:prstGeom>
          </p:spPr>
          <p:txBody>
            <a:bodyPr lIns="50800" tIns="50800" rIns="50800" bIns="50800" rtlCol="0" anchor="ctr"/>
            <a:lstStyle/>
            <a:p>
              <a:pPr algn="ctr">
                <a:lnSpc>
                  <a:spcPts val="2372"/>
                </a:lnSpc>
              </a:pPr>
              <a:r>
                <a:rPr lang="en-US" sz="2000" spc="16" dirty="0">
                  <a:solidFill>
                    <a:srgbClr val="FFFFFF"/>
                  </a:solidFill>
                  <a:latin typeface="Canva Sans 2"/>
                  <a:ea typeface="Canva Sans 2"/>
                  <a:cs typeface="Canva Sans 2"/>
                  <a:sym typeface="Canva Sans 2"/>
                </a:rPr>
                <a:t>End point </a:t>
              </a:r>
              <a:r>
                <a:rPr lang="en-US" sz="2000" spc="16" dirty="0" err="1">
                  <a:solidFill>
                    <a:srgbClr val="FFFFFF"/>
                  </a:solidFill>
                  <a:latin typeface="Canva Sans 2"/>
                  <a:ea typeface="Canva Sans 2"/>
                  <a:cs typeface="Canva Sans 2"/>
                  <a:sym typeface="Canva Sans 2"/>
                </a:rPr>
                <a:t>Priviledge</a:t>
              </a:r>
              <a:r>
                <a:rPr lang="en-US" sz="2000" spc="16" dirty="0">
                  <a:solidFill>
                    <a:srgbClr val="FFFFFF"/>
                  </a:solidFill>
                  <a:latin typeface="Canva Sans 2"/>
                  <a:ea typeface="Canva Sans 2"/>
                  <a:cs typeface="Canva Sans 2"/>
                  <a:sym typeface="Canva Sans 2"/>
                </a:rPr>
                <a:t> Manager</a:t>
              </a:r>
            </a:p>
          </p:txBody>
        </p:sp>
      </p:grpSp>
      <p:sp>
        <p:nvSpPr>
          <p:cNvPr id="23" name="Freeform 23"/>
          <p:cNvSpPr/>
          <p:nvPr/>
        </p:nvSpPr>
        <p:spPr>
          <a:xfrm rot="1605981">
            <a:off x="8492726" y="8485181"/>
            <a:ext cx="2441872" cy="689829"/>
          </a:xfrm>
          <a:custGeom>
            <a:avLst/>
            <a:gdLst/>
            <a:ahLst/>
            <a:cxnLst/>
            <a:rect l="l" t="t" r="r" b="b"/>
            <a:pathLst>
              <a:path w="2441872" h="689829">
                <a:moveTo>
                  <a:pt x="0" y="0"/>
                </a:moveTo>
                <a:lnTo>
                  <a:pt x="2441872" y="0"/>
                </a:lnTo>
                <a:lnTo>
                  <a:pt x="2441872" y="689829"/>
                </a:lnTo>
                <a:lnTo>
                  <a:pt x="0" y="6898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4" name="Freeform 24"/>
          <p:cNvSpPr/>
          <p:nvPr/>
        </p:nvSpPr>
        <p:spPr>
          <a:xfrm rot="7851052" flipH="1">
            <a:off x="8851898" y="1636323"/>
            <a:ext cx="2441872" cy="689829"/>
          </a:xfrm>
          <a:custGeom>
            <a:avLst/>
            <a:gdLst/>
            <a:ahLst/>
            <a:cxnLst/>
            <a:rect l="l" t="t" r="r" b="b"/>
            <a:pathLst>
              <a:path w="2441872" h="689829">
                <a:moveTo>
                  <a:pt x="2441873" y="0"/>
                </a:moveTo>
                <a:lnTo>
                  <a:pt x="0" y="0"/>
                </a:lnTo>
                <a:lnTo>
                  <a:pt x="0" y="689829"/>
                </a:lnTo>
                <a:lnTo>
                  <a:pt x="2441873" y="689829"/>
                </a:lnTo>
                <a:lnTo>
                  <a:pt x="2441873"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5" name="Freeform 25"/>
          <p:cNvSpPr/>
          <p:nvPr/>
        </p:nvSpPr>
        <p:spPr>
          <a:xfrm>
            <a:off x="11489370" y="5165969"/>
            <a:ext cx="1927634" cy="527690"/>
          </a:xfrm>
          <a:custGeom>
            <a:avLst/>
            <a:gdLst/>
            <a:ahLst/>
            <a:cxnLst/>
            <a:rect l="l" t="t" r="r" b="b"/>
            <a:pathLst>
              <a:path w="1927634" h="527690">
                <a:moveTo>
                  <a:pt x="0" y="0"/>
                </a:moveTo>
                <a:lnTo>
                  <a:pt x="1927634" y="0"/>
                </a:lnTo>
                <a:lnTo>
                  <a:pt x="1927634" y="527690"/>
                </a:lnTo>
                <a:lnTo>
                  <a:pt x="0" y="5276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6" name="TextBox 26"/>
          <p:cNvSpPr txBox="1"/>
          <p:nvPr/>
        </p:nvSpPr>
        <p:spPr>
          <a:xfrm>
            <a:off x="1084757" y="856453"/>
            <a:ext cx="3375304" cy="6754771"/>
          </a:xfrm>
          <a:prstGeom prst="rect">
            <a:avLst/>
          </a:prstGeom>
        </p:spPr>
        <p:txBody>
          <a:bodyPr lIns="0" tIns="0" rIns="0" bIns="0" rtlCol="0" anchor="t">
            <a:spAutoFit/>
          </a:bodyPr>
          <a:lstStyle/>
          <a:p>
            <a:pPr algn="ctr">
              <a:lnSpc>
                <a:spcPts val="18582"/>
              </a:lnSpc>
            </a:pPr>
            <a:r>
              <a:rPr lang="en-US" sz="7432" b="1" spc="371">
                <a:solidFill>
                  <a:srgbClr val="FDFBFB"/>
                </a:solidFill>
                <a:latin typeface="Canva Sans 1 Bold"/>
                <a:ea typeface="Canva Sans 1 Bold"/>
                <a:cs typeface="Canva Sans 1 Bold"/>
                <a:sym typeface="Canva Sans 1 Bold"/>
              </a:rPr>
              <a:t>4</a:t>
            </a:r>
          </a:p>
          <a:p>
            <a:pPr algn="ctr">
              <a:lnSpc>
                <a:spcPts val="18582"/>
              </a:lnSpc>
            </a:pPr>
            <a:r>
              <a:rPr lang="en-US" sz="7432" b="1" spc="371">
                <a:solidFill>
                  <a:srgbClr val="FDFBFB"/>
                </a:solidFill>
                <a:latin typeface="Canva Sans 1 Bold"/>
                <a:ea typeface="Canva Sans 1 Bold"/>
                <a:cs typeface="Canva Sans 1 Bold"/>
                <a:sym typeface="Canva Sans 1 Bold"/>
              </a:rPr>
              <a:t>Tính năng</a:t>
            </a:r>
          </a:p>
        </p:txBody>
      </p:sp>
      <p:sp>
        <p:nvSpPr>
          <p:cNvPr id="27" name="Freeform 27"/>
          <p:cNvSpPr/>
          <p:nvPr/>
        </p:nvSpPr>
        <p:spPr>
          <a:xfrm rot="-1482789">
            <a:off x="10741264" y="3209329"/>
            <a:ext cx="1927634" cy="527690"/>
          </a:xfrm>
          <a:custGeom>
            <a:avLst/>
            <a:gdLst/>
            <a:ahLst/>
            <a:cxnLst/>
            <a:rect l="l" t="t" r="r" b="b"/>
            <a:pathLst>
              <a:path w="1927634" h="527690">
                <a:moveTo>
                  <a:pt x="0" y="0"/>
                </a:moveTo>
                <a:lnTo>
                  <a:pt x="1927634" y="0"/>
                </a:lnTo>
                <a:lnTo>
                  <a:pt x="1927634" y="527690"/>
                </a:lnTo>
                <a:lnTo>
                  <a:pt x="0" y="5276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8" name="Freeform 28"/>
          <p:cNvSpPr/>
          <p:nvPr/>
        </p:nvSpPr>
        <p:spPr>
          <a:xfrm rot="963931">
            <a:off x="10623502" y="6978606"/>
            <a:ext cx="1927634" cy="527690"/>
          </a:xfrm>
          <a:custGeom>
            <a:avLst/>
            <a:gdLst/>
            <a:ahLst/>
            <a:cxnLst/>
            <a:rect l="l" t="t" r="r" b="b"/>
            <a:pathLst>
              <a:path w="1927634" h="527690">
                <a:moveTo>
                  <a:pt x="0" y="0"/>
                </a:moveTo>
                <a:lnTo>
                  <a:pt x="1927634" y="0"/>
                </a:lnTo>
                <a:lnTo>
                  <a:pt x="1927634" y="527689"/>
                </a:lnTo>
                <a:lnTo>
                  <a:pt x="0" y="527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7588316" y="3218704"/>
            <a:ext cx="3016336" cy="1033557"/>
            <a:chOff x="0" y="0"/>
            <a:chExt cx="941463" cy="322595"/>
          </a:xfrm>
        </p:grpSpPr>
        <p:sp>
          <p:nvSpPr>
            <p:cNvPr id="3" name="Freeform 3"/>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95C32"/>
            </a:solidFill>
            <a:ln cap="sq">
              <a:noFill/>
              <a:prstDash val="solid"/>
              <a:miter/>
            </a:ln>
          </p:spPr>
          <p:txBody>
            <a:bodyPr/>
            <a:lstStyle/>
            <a:p>
              <a:endParaRPr lang="en-US"/>
            </a:p>
          </p:txBody>
        </p:sp>
        <p:sp>
          <p:nvSpPr>
            <p:cNvPr id="4" name="TextBox 4"/>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b="1" spc="20">
                  <a:solidFill>
                    <a:srgbClr val="FFFFFF"/>
                  </a:solidFill>
                  <a:latin typeface="Canva Sans 2 Bold"/>
                  <a:ea typeface="Canva Sans 2 Bold"/>
                  <a:cs typeface="Canva Sans 2 Bold"/>
                  <a:sym typeface="Canva Sans 2 Bold"/>
                </a:rPr>
                <a:t> Authentication</a:t>
              </a:r>
            </a:p>
          </p:txBody>
        </p:sp>
      </p:grpSp>
      <p:grpSp>
        <p:nvGrpSpPr>
          <p:cNvPr id="5" name="Group 5"/>
          <p:cNvGrpSpPr/>
          <p:nvPr/>
        </p:nvGrpSpPr>
        <p:grpSpPr>
          <a:xfrm>
            <a:off x="10700768" y="3220274"/>
            <a:ext cx="3015360" cy="1270873"/>
            <a:chOff x="0" y="0"/>
            <a:chExt cx="941158" cy="396667"/>
          </a:xfrm>
        </p:grpSpPr>
        <p:sp>
          <p:nvSpPr>
            <p:cNvPr id="6" name="Freeform 6"/>
            <p:cNvSpPr/>
            <p:nvPr/>
          </p:nvSpPr>
          <p:spPr>
            <a:xfrm>
              <a:off x="0" y="0"/>
              <a:ext cx="941158" cy="396667"/>
            </a:xfrm>
            <a:custGeom>
              <a:avLst/>
              <a:gdLst/>
              <a:ahLst/>
              <a:cxnLst/>
              <a:rect l="l" t="t" r="r" b="b"/>
              <a:pathLst>
                <a:path w="941158" h="396667">
                  <a:moveTo>
                    <a:pt x="12837" y="0"/>
                  </a:moveTo>
                  <a:lnTo>
                    <a:pt x="928321" y="0"/>
                  </a:lnTo>
                  <a:cubicBezTo>
                    <a:pt x="935411" y="0"/>
                    <a:pt x="941158" y="5748"/>
                    <a:pt x="941158" y="12837"/>
                  </a:cubicBezTo>
                  <a:lnTo>
                    <a:pt x="941158" y="383829"/>
                  </a:lnTo>
                  <a:cubicBezTo>
                    <a:pt x="941158" y="387234"/>
                    <a:pt x="939806" y="390499"/>
                    <a:pt x="937398" y="392906"/>
                  </a:cubicBezTo>
                  <a:cubicBezTo>
                    <a:pt x="934991" y="395314"/>
                    <a:pt x="931725" y="396667"/>
                    <a:pt x="928321" y="396667"/>
                  </a:cubicBezTo>
                  <a:lnTo>
                    <a:pt x="12837" y="396667"/>
                  </a:lnTo>
                  <a:cubicBezTo>
                    <a:pt x="5748" y="396667"/>
                    <a:pt x="0" y="390919"/>
                    <a:pt x="0" y="383829"/>
                  </a:cubicBezTo>
                  <a:lnTo>
                    <a:pt x="0" y="12837"/>
                  </a:lnTo>
                  <a:cubicBezTo>
                    <a:pt x="0" y="5748"/>
                    <a:pt x="5748" y="0"/>
                    <a:pt x="12837" y="0"/>
                  </a:cubicBezTo>
                  <a:close/>
                </a:path>
              </a:pathLst>
            </a:custGeom>
            <a:solidFill>
              <a:srgbClr val="F95C32"/>
            </a:solidFill>
            <a:ln cap="sq">
              <a:noFill/>
              <a:prstDash val="solid"/>
              <a:miter/>
            </a:ln>
          </p:spPr>
          <p:txBody>
            <a:bodyPr/>
            <a:lstStyle/>
            <a:p>
              <a:endParaRPr lang="en-US"/>
            </a:p>
          </p:txBody>
        </p:sp>
        <p:sp>
          <p:nvSpPr>
            <p:cNvPr id="7" name="TextBox 7"/>
            <p:cNvSpPr txBox="1"/>
            <p:nvPr/>
          </p:nvSpPr>
          <p:spPr>
            <a:xfrm>
              <a:off x="0" y="-38100"/>
              <a:ext cx="941158" cy="434767"/>
            </a:xfrm>
            <a:prstGeom prst="rect">
              <a:avLst/>
            </a:prstGeom>
          </p:spPr>
          <p:txBody>
            <a:bodyPr lIns="101600" tIns="101600" rIns="101600" bIns="101600" rtlCol="0" anchor="ctr"/>
            <a:lstStyle/>
            <a:p>
              <a:pPr algn="ctr">
                <a:lnSpc>
                  <a:spcPts val="2792"/>
                </a:lnSpc>
              </a:pPr>
              <a:r>
                <a:rPr lang="en-US" sz="1994" b="1" spc="19">
                  <a:solidFill>
                    <a:srgbClr val="FFFFFF"/>
                  </a:solidFill>
                  <a:latin typeface="Canva Sans 2 Bold"/>
                  <a:ea typeface="Canva Sans 2 Bold"/>
                  <a:cs typeface="Canva Sans 2 Bold"/>
                  <a:sym typeface="Canva Sans 2 Bold"/>
                </a:rPr>
                <a:t>Session Monitor &amp; Control</a:t>
              </a:r>
            </a:p>
            <a:p>
              <a:pPr algn="ctr">
                <a:lnSpc>
                  <a:spcPts val="2792"/>
                </a:lnSpc>
              </a:pPr>
              <a:endParaRPr lang="en-US" sz="1994" b="1" spc="19">
                <a:solidFill>
                  <a:srgbClr val="FFFFFF"/>
                </a:solidFill>
                <a:latin typeface="Canva Sans 2 Bold"/>
                <a:ea typeface="Canva Sans 2 Bold"/>
                <a:cs typeface="Canva Sans 2 Bold"/>
                <a:sym typeface="Canva Sans 2 Bold"/>
              </a:endParaRPr>
            </a:p>
          </p:txBody>
        </p:sp>
      </p:grpSp>
      <p:grpSp>
        <p:nvGrpSpPr>
          <p:cNvPr id="8" name="Group 8"/>
          <p:cNvGrpSpPr/>
          <p:nvPr/>
        </p:nvGrpSpPr>
        <p:grpSpPr>
          <a:xfrm>
            <a:off x="4477597" y="3218704"/>
            <a:ext cx="3016336" cy="1033557"/>
            <a:chOff x="0" y="0"/>
            <a:chExt cx="941463" cy="322595"/>
          </a:xfrm>
        </p:grpSpPr>
        <p:sp>
          <p:nvSpPr>
            <p:cNvPr id="9" name="Freeform 9"/>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95C32"/>
            </a:solidFill>
            <a:ln cap="sq">
              <a:noFill/>
              <a:prstDash val="solid"/>
              <a:miter/>
            </a:ln>
          </p:spPr>
          <p:txBody>
            <a:bodyPr/>
            <a:lstStyle/>
            <a:p>
              <a:endParaRPr lang="en-US"/>
            </a:p>
          </p:txBody>
        </p:sp>
        <p:sp>
          <p:nvSpPr>
            <p:cNvPr id="10" name="TextBox 10"/>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b="1" spc="20">
                  <a:solidFill>
                    <a:srgbClr val="FFFFFF"/>
                  </a:solidFill>
                  <a:latin typeface="Canva Sans 2 Bold"/>
                  <a:ea typeface="Canva Sans 2 Bold"/>
                  <a:cs typeface="Canva Sans 2 Bold"/>
                  <a:sym typeface="Canva Sans 2 Bold"/>
                </a:rPr>
                <a:t>Policies</a:t>
              </a:r>
            </a:p>
          </p:txBody>
        </p:sp>
      </p:grpSp>
      <p:grpSp>
        <p:nvGrpSpPr>
          <p:cNvPr id="11" name="Group 11"/>
          <p:cNvGrpSpPr/>
          <p:nvPr/>
        </p:nvGrpSpPr>
        <p:grpSpPr>
          <a:xfrm>
            <a:off x="1366011" y="3218704"/>
            <a:ext cx="3016336" cy="1033557"/>
            <a:chOff x="0" y="0"/>
            <a:chExt cx="941463" cy="322595"/>
          </a:xfrm>
        </p:grpSpPr>
        <p:sp>
          <p:nvSpPr>
            <p:cNvPr id="12" name="Freeform 12"/>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95C32"/>
            </a:solidFill>
            <a:ln cap="sq">
              <a:noFill/>
              <a:prstDash val="solid"/>
              <a:miter/>
            </a:ln>
          </p:spPr>
          <p:txBody>
            <a:bodyPr/>
            <a:lstStyle/>
            <a:p>
              <a:endParaRPr lang="en-US"/>
            </a:p>
          </p:txBody>
        </p:sp>
        <p:sp>
          <p:nvSpPr>
            <p:cNvPr id="13" name="TextBox 13"/>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b="1" spc="20">
                  <a:solidFill>
                    <a:srgbClr val="FFFFFF"/>
                  </a:solidFill>
                  <a:latin typeface="Canva Sans 2 Bold"/>
                  <a:ea typeface="Canva Sans 2 Bold"/>
                  <a:cs typeface="Canva Sans 2 Bold"/>
                  <a:sym typeface="Canva Sans 2 Bold"/>
                </a:rPr>
                <a:t>Remote Access Control</a:t>
              </a:r>
            </a:p>
          </p:txBody>
        </p:sp>
      </p:grpSp>
      <p:grpSp>
        <p:nvGrpSpPr>
          <p:cNvPr id="14" name="Group 14"/>
          <p:cNvGrpSpPr/>
          <p:nvPr/>
        </p:nvGrpSpPr>
        <p:grpSpPr>
          <a:xfrm>
            <a:off x="1366011" y="4341125"/>
            <a:ext cx="3016336" cy="1033557"/>
            <a:chOff x="0" y="0"/>
            <a:chExt cx="941463" cy="322595"/>
          </a:xfrm>
        </p:grpSpPr>
        <p:sp>
          <p:nvSpPr>
            <p:cNvPr id="15" name="Freeform 15"/>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16" name="TextBox 16"/>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b="1" spc="20" dirty="0" err="1">
                  <a:solidFill>
                    <a:srgbClr val="F37221"/>
                  </a:solidFill>
                  <a:latin typeface="Canva Sans 2 Bold"/>
                  <a:ea typeface="Canva Sans 2 Bold"/>
                  <a:cs typeface="Canva Sans 2 Bold"/>
                  <a:sym typeface="Canva Sans 2 Bold"/>
                </a:rPr>
                <a:t>Assests</a:t>
              </a:r>
              <a:endParaRPr lang="en-US" sz="2094" b="1" spc="20" dirty="0">
                <a:solidFill>
                  <a:srgbClr val="F37221"/>
                </a:solidFill>
                <a:latin typeface="Canva Sans 2 Bold"/>
                <a:ea typeface="Canva Sans 2 Bold"/>
                <a:cs typeface="Canva Sans 2 Bold"/>
                <a:sym typeface="Canva Sans 2 Bold"/>
              </a:endParaRPr>
            </a:p>
          </p:txBody>
        </p:sp>
      </p:grpSp>
      <p:grpSp>
        <p:nvGrpSpPr>
          <p:cNvPr id="17" name="Group 17"/>
          <p:cNvGrpSpPr/>
          <p:nvPr/>
        </p:nvGrpSpPr>
        <p:grpSpPr>
          <a:xfrm>
            <a:off x="1366011" y="5460407"/>
            <a:ext cx="3016336" cy="1033557"/>
            <a:chOff x="0" y="0"/>
            <a:chExt cx="941463" cy="322595"/>
          </a:xfrm>
        </p:grpSpPr>
        <p:sp>
          <p:nvSpPr>
            <p:cNvPr id="18" name="Freeform 18"/>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19" name="TextBox 19"/>
            <p:cNvSpPr txBox="1"/>
            <p:nvPr/>
          </p:nvSpPr>
          <p:spPr>
            <a:xfrm>
              <a:off x="0" y="-38100"/>
              <a:ext cx="941463" cy="360695"/>
            </a:xfrm>
            <a:prstGeom prst="rect">
              <a:avLst/>
            </a:prstGeom>
          </p:spPr>
          <p:txBody>
            <a:bodyPr lIns="101600" tIns="101600" rIns="101600" bIns="101600" rtlCol="0" anchor="ctr"/>
            <a:lstStyle/>
            <a:p>
              <a:pPr marL="0" lvl="0" indent="0" algn="ctr">
                <a:lnSpc>
                  <a:spcPts val="2932"/>
                </a:lnSpc>
                <a:spcBef>
                  <a:spcPct val="0"/>
                </a:spcBef>
              </a:pPr>
              <a:r>
                <a:rPr lang="en-US" sz="2094" b="1" spc="20">
                  <a:solidFill>
                    <a:srgbClr val="F37221"/>
                  </a:solidFill>
                  <a:latin typeface="Canva Sans 2 Bold"/>
                  <a:ea typeface="Canva Sans 2 Bold"/>
                  <a:cs typeface="Canva Sans 2 Bold"/>
                  <a:sym typeface="Canva Sans 2 Bold"/>
                </a:rPr>
                <a:t>Application</a:t>
              </a:r>
            </a:p>
          </p:txBody>
        </p:sp>
      </p:grpSp>
      <p:grpSp>
        <p:nvGrpSpPr>
          <p:cNvPr id="20" name="Group 20"/>
          <p:cNvGrpSpPr/>
          <p:nvPr/>
        </p:nvGrpSpPr>
        <p:grpSpPr>
          <a:xfrm>
            <a:off x="1366011" y="6579689"/>
            <a:ext cx="3016336" cy="1033557"/>
            <a:chOff x="0" y="0"/>
            <a:chExt cx="941463" cy="322595"/>
          </a:xfrm>
        </p:grpSpPr>
        <p:sp>
          <p:nvSpPr>
            <p:cNvPr id="21" name="Freeform 21"/>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22" name="TextBox 22"/>
            <p:cNvSpPr txBox="1"/>
            <p:nvPr/>
          </p:nvSpPr>
          <p:spPr>
            <a:xfrm>
              <a:off x="0" y="-38100"/>
              <a:ext cx="941463" cy="360695"/>
            </a:xfrm>
            <a:prstGeom prst="rect">
              <a:avLst/>
            </a:prstGeom>
          </p:spPr>
          <p:txBody>
            <a:bodyPr lIns="101600" tIns="101600" rIns="101600" bIns="101600" rtlCol="0" anchor="ctr"/>
            <a:lstStyle/>
            <a:p>
              <a:pPr marL="0" lvl="0" indent="0" algn="ctr">
                <a:lnSpc>
                  <a:spcPts val="2932"/>
                </a:lnSpc>
                <a:spcBef>
                  <a:spcPct val="0"/>
                </a:spcBef>
              </a:pPr>
              <a:r>
                <a:rPr lang="en-US" sz="2094" b="1" spc="20">
                  <a:solidFill>
                    <a:srgbClr val="F37221"/>
                  </a:solidFill>
                  <a:latin typeface="Canva Sans 2 Bold"/>
                  <a:ea typeface="Canva Sans 2 Bold"/>
                  <a:cs typeface="Canva Sans 2 Bold"/>
                  <a:sym typeface="Canva Sans 2 Bold"/>
                </a:rPr>
                <a:t>Web application</a:t>
              </a:r>
            </a:p>
          </p:txBody>
        </p:sp>
      </p:grpSp>
      <p:sp>
        <p:nvSpPr>
          <p:cNvPr id="23" name="Freeform 23"/>
          <p:cNvSpPr/>
          <p:nvPr/>
        </p:nvSpPr>
        <p:spPr>
          <a:xfrm>
            <a:off x="-934483" y="8520018"/>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a:off x="-691032" y="-3824459"/>
            <a:ext cx="19670065" cy="5255628"/>
          </a:xfrm>
          <a:custGeom>
            <a:avLst/>
            <a:gdLst/>
            <a:ahLst/>
            <a:cxnLst/>
            <a:rect l="l" t="t" r="r" b="b"/>
            <a:pathLst>
              <a:path w="19670065" h="5255628">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5"/>
          <p:cNvSpPr txBox="1"/>
          <p:nvPr/>
        </p:nvSpPr>
        <p:spPr>
          <a:xfrm>
            <a:off x="1813344" y="1661980"/>
            <a:ext cx="14661313" cy="917719"/>
          </a:xfrm>
          <a:prstGeom prst="rect">
            <a:avLst/>
          </a:prstGeom>
        </p:spPr>
        <p:txBody>
          <a:bodyPr lIns="0" tIns="0" rIns="0" bIns="0" rtlCol="0" anchor="t">
            <a:spAutoFit/>
          </a:bodyPr>
          <a:lstStyle/>
          <a:p>
            <a:pPr marL="0" lvl="0" indent="0" algn="ctr">
              <a:lnSpc>
                <a:spcPts val="7537"/>
              </a:lnSpc>
              <a:spcBef>
                <a:spcPct val="0"/>
              </a:spcBef>
            </a:pPr>
            <a:r>
              <a:rPr lang="en-US" sz="5462" b="1" spc="273">
                <a:solidFill>
                  <a:srgbClr val="F47C00"/>
                </a:solidFill>
                <a:latin typeface="Canva Sans 1 Bold"/>
                <a:ea typeface="Canva Sans 1 Bold"/>
                <a:cs typeface="Canva Sans 1 Bold"/>
                <a:sym typeface="Canva Sans 1 Bold"/>
              </a:rPr>
              <a:t>Chi tiết tính năng của PAM-miniOrange</a:t>
            </a:r>
          </a:p>
        </p:txBody>
      </p:sp>
      <p:grpSp>
        <p:nvGrpSpPr>
          <p:cNvPr id="26" name="Group 26"/>
          <p:cNvGrpSpPr/>
          <p:nvPr/>
        </p:nvGrpSpPr>
        <p:grpSpPr>
          <a:xfrm>
            <a:off x="4477597" y="4341125"/>
            <a:ext cx="3016336" cy="1033557"/>
            <a:chOff x="0" y="0"/>
            <a:chExt cx="941463" cy="322595"/>
          </a:xfrm>
        </p:grpSpPr>
        <p:sp>
          <p:nvSpPr>
            <p:cNvPr id="27" name="Freeform 27"/>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28" name="TextBox 28"/>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b="1" spc="20">
                  <a:solidFill>
                    <a:srgbClr val="F37221"/>
                  </a:solidFill>
                  <a:latin typeface="Canva Sans 2 Bold"/>
                  <a:ea typeface="Canva Sans 2 Bold"/>
                  <a:cs typeface="Canva Sans 2 Bold"/>
                  <a:sym typeface="Canva Sans 2 Bold"/>
                </a:rPr>
                <a:t>Password Policies</a:t>
              </a:r>
            </a:p>
          </p:txBody>
        </p:sp>
      </p:grpSp>
      <p:grpSp>
        <p:nvGrpSpPr>
          <p:cNvPr id="29" name="Group 29"/>
          <p:cNvGrpSpPr/>
          <p:nvPr/>
        </p:nvGrpSpPr>
        <p:grpSpPr>
          <a:xfrm>
            <a:off x="4477597" y="5460407"/>
            <a:ext cx="3016336" cy="1033557"/>
            <a:chOff x="0" y="0"/>
            <a:chExt cx="941463" cy="322595"/>
          </a:xfrm>
        </p:grpSpPr>
        <p:sp>
          <p:nvSpPr>
            <p:cNvPr id="30" name="Freeform 30"/>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31" name="TextBox 31"/>
            <p:cNvSpPr txBox="1"/>
            <p:nvPr/>
          </p:nvSpPr>
          <p:spPr>
            <a:xfrm>
              <a:off x="0" y="-38100"/>
              <a:ext cx="941463" cy="360695"/>
            </a:xfrm>
            <a:prstGeom prst="rect">
              <a:avLst/>
            </a:prstGeom>
          </p:spPr>
          <p:txBody>
            <a:bodyPr lIns="101600" tIns="101600" rIns="101600" bIns="101600" rtlCol="0" anchor="ctr"/>
            <a:lstStyle/>
            <a:p>
              <a:pPr marL="0" lvl="0" indent="0" algn="ctr">
                <a:lnSpc>
                  <a:spcPts val="2932"/>
                </a:lnSpc>
                <a:spcBef>
                  <a:spcPct val="0"/>
                </a:spcBef>
              </a:pPr>
              <a:r>
                <a:rPr lang="en-US" sz="2094" b="1" spc="20">
                  <a:solidFill>
                    <a:srgbClr val="F37221"/>
                  </a:solidFill>
                  <a:latin typeface="Canva Sans 2 Bold"/>
                  <a:ea typeface="Canva Sans 2 Bold"/>
                  <a:cs typeface="Canva Sans 2 Bold"/>
                  <a:sym typeface="Canva Sans 2 Bold"/>
                </a:rPr>
                <a:t>Database policies</a:t>
              </a:r>
            </a:p>
          </p:txBody>
        </p:sp>
      </p:grpSp>
      <p:grpSp>
        <p:nvGrpSpPr>
          <p:cNvPr id="32" name="Group 32"/>
          <p:cNvGrpSpPr/>
          <p:nvPr/>
        </p:nvGrpSpPr>
        <p:grpSpPr>
          <a:xfrm>
            <a:off x="7589182" y="4341125"/>
            <a:ext cx="3016336" cy="1033557"/>
            <a:chOff x="0" y="0"/>
            <a:chExt cx="941463" cy="322595"/>
          </a:xfrm>
        </p:grpSpPr>
        <p:sp>
          <p:nvSpPr>
            <p:cNvPr id="33" name="Freeform 33"/>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34" name="TextBox 34"/>
            <p:cNvSpPr txBox="1"/>
            <p:nvPr/>
          </p:nvSpPr>
          <p:spPr>
            <a:xfrm>
              <a:off x="0" y="-38100"/>
              <a:ext cx="941463" cy="360695"/>
            </a:xfrm>
            <a:prstGeom prst="rect">
              <a:avLst/>
            </a:prstGeom>
          </p:spPr>
          <p:txBody>
            <a:bodyPr lIns="101600" tIns="101600" rIns="101600" bIns="101600" rtlCol="0" anchor="ctr"/>
            <a:lstStyle/>
            <a:p>
              <a:pPr algn="ctr">
                <a:lnSpc>
                  <a:spcPts val="2652"/>
                </a:lnSpc>
              </a:pPr>
              <a:r>
                <a:rPr lang="en-US" sz="1894" b="1" spc="18">
                  <a:solidFill>
                    <a:srgbClr val="F37221"/>
                  </a:solidFill>
                  <a:latin typeface="Canva Sans 2 Bold"/>
                  <a:ea typeface="Canva Sans 2 Bold"/>
                  <a:cs typeface="Canva Sans 2 Bold"/>
                  <a:sym typeface="Canva Sans 2 Bold"/>
                </a:rPr>
                <a:t>Google authentication for admin</a:t>
              </a:r>
            </a:p>
          </p:txBody>
        </p:sp>
      </p:grpSp>
      <p:grpSp>
        <p:nvGrpSpPr>
          <p:cNvPr id="35" name="Group 35"/>
          <p:cNvGrpSpPr/>
          <p:nvPr/>
        </p:nvGrpSpPr>
        <p:grpSpPr>
          <a:xfrm>
            <a:off x="7589182" y="5460407"/>
            <a:ext cx="3016336" cy="1033557"/>
            <a:chOff x="0" y="0"/>
            <a:chExt cx="941463" cy="322595"/>
          </a:xfrm>
        </p:grpSpPr>
        <p:sp>
          <p:nvSpPr>
            <p:cNvPr id="36" name="Freeform 36"/>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37" name="TextBox 37"/>
            <p:cNvSpPr txBox="1"/>
            <p:nvPr/>
          </p:nvSpPr>
          <p:spPr>
            <a:xfrm>
              <a:off x="0" y="-38100"/>
              <a:ext cx="941463" cy="360695"/>
            </a:xfrm>
            <a:prstGeom prst="rect">
              <a:avLst/>
            </a:prstGeom>
          </p:spPr>
          <p:txBody>
            <a:bodyPr lIns="101600" tIns="101600" rIns="101600" bIns="101600" rtlCol="0" anchor="ctr"/>
            <a:lstStyle/>
            <a:p>
              <a:pPr marL="0" lvl="0" indent="0" algn="ctr">
                <a:lnSpc>
                  <a:spcPts val="2652"/>
                </a:lnSpc>
                <a:spcBef>
                  <a:spcPct val="0"/>
                </a:spcBef>
              </a:pPr>
              <a:r>
                <a:rPr lang="en-US" sz="1894" b="1" spc="18">
                  <a:solidFill>
                    <a:srgbClr val="F37221"/>
                  </a:solidFill>
                  <a:latin typeface="Canva Sans 2 Bold"/>
                  <a:ea typeface="Canva Sans 2 Bold"/>
                  <a:cs typeface="Canva Sans 2 Bold"/>
                  <a:sym typeface="Canva Sans 2 Bold"/>
                </a:rPr>
                <a:t>Google authentication for user</a:t>
              </a:r>
            </a:p>
          </p:txBody>
        </p:sp>
      </p:grpSp>
      <p:grpSp>
        <p:nvGrpSpPr>
          <p:cNvPr id="38" name="Group 38"/>
          <p:cNvGrpSpPr/>
          <p:nvPr/>
        </p:nvGrpSpPr>
        <p:grpSpPr>
          <a:xfrm>
            <a:off x="10699793" y="4341125"/>
            <a:ext cx="3016336" cy="1033557"/>
            <a:chOff x="0" y="0"/>
            <a:chExt cx="941463" cy="322595"/>
          </a:xfrm>
        </p:grpSpPr>
        <p:sp>
          <p:nvSpPr>
            <p:cNvPr id="39" name="Freeform 39"/>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40" name="TextBox 40"/>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b="1" spc="20">
                  <a:solidFill>
                    <a:srgbClr val="F37221"/>
                  </a:solidFill>
                  <a:latin typeface="Canva Sans 2 Bold"/>
                  <a:ea typeface="Canva Sans 2 Bold"/>
                  <a:cs typeface="Canva Sans 2 Bold"/>
                  <a:sym typeface="Canva Sans 2 Bold"/>
                </a:rPr>
                <a:t>Real-Time Session</a:t>
              </a:r>
            </a:p>
          </p:txBody>
        </p:sp>
      </p:grpSp>
      <p:grpSp>
        <p:nvGrpSpPr>
          <p:cNvPr id="41" name="Group 41"/>
          <p:cNvGrpSpPr/>
          <p:nvPr/>
        </p:nvGrpSpPr>
        <p:grpSpPr>
          <a:xfrm>
            <a:off x="10700768" y="5461977"/>
            <a:ext cx="3016336" cy="1033557"/>
            <a:chOff x="0" y="0"/>
            <a:chExt cx="941463" cy="322595"/>
          </a:xfrm>
        </p:grpSpPr>
        <p:sp>
          <p:nvSpPr>
            <p:cNvPr id="42" name="Freeform 42"/>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43" name="TextBox 43"/>
            <p:cNvSpPr txBox="1"/>
            <p:nvPr/>
          </p:nvSpPr>
          <p:spPr>
            <a:xfrm>
              <a:off x="0" y="-38100"/>
              <a:ext cx="941463" cy="360695"/>
            </a:xfrm>
            <a:prstGeom prst="rect">
              <a:avLst/>
            </a:prstGeom>
          </p:spPr>
          <p:txBody>
            <a:bodyPr lIns="101600" tIns="101600" rIns="101600" bIns="101600" rtlCol="0" anchor="ctr"/>
            <a:lstStyle/>
            <a:p>
              <a:pPr marL="0" lvl="0" indent="0" algn="ctr">
                <a:lnSpc>
                  <a:spcPts val="2932"/>
                </a:lnSpc>
                <a:spcBef>
                  <a:spcPct val="0"/>
                </a:spcBef>
              </a:pPr>
              <a:r>
                <a:rPr lang="en-US" sz="2094" b="1" spc="20">
                  <a:solidFill>
                    <a:srgbClr val="F37221"/>
                  </a:solidFill>
                  <a:latin typeface="Canva Sans 2 Bold"/>
                  <a:ea typeface="Canva Sans 2 Bold"/>
                  <a:cs typeface="Canva Sans 2 Bold"/>
                  <a:sym typeface="Canva Sans 2 Bold"/>
                </a:rPr>
                <a:t>Recorded Session</a:t>
              </a:r>
            </a:p>
          </p:txBody>
        </p:sp>
      </p:grpSp>
      <p:sp>
        <p:nvSpPr>
          <p:cNvPr id="44" name="Freeform 44"/>
          <p:cNvSpPr/>
          <p:nvPr/>
        </p:nvSpPr>
        <p:spPr>
          <a:xfrm>
            <a:off x="15361187" y="1789665"/>
            <a:ext cx="3796226" cy="2194534"/>
          </a:xfrm>
          <a:custGeom>
            <a:avLst/>
            <a:gdLst/>
            <a:ahLst/>
            <a:cxnLst/>
            <a:rect l="l" t="t" r="r" b="b"/>
            <a:pathLst>
              <a:path w="3796226" h="2194534">
                <a:moveTo>
                  <a:pt x="0" y="0"/>
                </a:moveTo>
                <a:lnTo>
                  <a:pt x="3796226" y="0"/>
                </a:lnTo>
                <a:lnTo>
                  <a:pt x="3796226" y="2194534"/>
                </a:lnTo>
                <a:lnTo>
                  <a:pt x="0" y="2194534"/>
                </a:lnTo>
                <a:lnTo>
                  <a:pt x="0" y="0"/>
                </a:lnTo>
                <a:close/>
              </a:path>
            </a:pathLst>
          </a:custGeom>
          <a:blipFill>
            <a:blip r:embed="rId4"/>
            <a:stretch>
              <a:fillRect l="-7808" r="-7808"/>
            </a:stretch>
          </a:blipFill>
        </p:spPr>
        <p:txBody>
          <a:bodyPr/>
          <a:lstStyle/>
          <a:p>
            <a:endParaRPr lang="en-US"/>
          </a:p>
        </p:txBody>
      </p:sp>
      <p:grpSp>
        <p:nvGrpSpPr>
          <p:cNvPr id="45" name="Group 45"/>
          <p:cNvGrpSpPr/>
          <p:nvPr/>
        </p:nvGrpSpPr>
        <p:grpSpPr>
          <a:xfrm>
            <a:off x="13811379" y="3220274"/>
            <a:ext cx="3016336" cy="1033557"/>
            <a:chOff x="0" y="0"/>
            <a:chExt cx="941463" cy="322595"/>
          </a:xfrm>
        </p:grpSpPr>
        <p:sp>
          <p:nvSpPr>
            <p:cNvPr id="46" name="Freeform 46"/>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95C32"/>
            </a:solidFill>
            <a:ln cap="sq">
              <a:noFill/>
              <a:prstDash val="solid"/>
              <a:miter/>
            </a:ln>
          </p:spPr>
          <p:txBody>
            <a:bodyPr/>
            <a:lstStyle/>
            <a:p>
              <a:endParaRPr lang="en-US"/>
            </a:p>
          </p:txBody>
        </p:sp>
        <p:sp>
          <p:nvSpPr>
            <p:cNvPr id="47" name="TextBox 47"/>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b="1" spc="20">
                  <a:solidFill>
                    <a:srgbClr val="FFFFFF"/>
                  </a:solidFill>
                  <a:latin typeface="Canva Sans 2 Bold"/>
                  <a:ea typeface="Canva Sans 2 Bold"/>
                  <a:cs typeface="Canva Sans 2 Bold"/>
                  <a:sym typeface="Canva Sans 2 Bold"/>
                </a:rPr>
                <a:t>Report &amp; Ticket</a:t>
              </a:r>
            </a:p>
          </p:txBody>
        </p:sp>
      </p:grpSp>
      <p:grpSp>
        <p:nvGrpSpPr>
          <p:cNvPr id="48" name="Group 48"/>
          <p:cNvGrpSpPr/>
          <p:nvPr/>
        </p:nvGrpSpPr>
        <p:grpSpPr>
          <a:xfrm>
            <a:off x="13811379" y="4342695"/>
            <a:ext cx="3016336" cy="1033557"/>
            <a:chOff x="0" y="0"/>
            <a:chExt cx="941463" cy="322595"/>
          </a:xfrm>
        </p:grpSpPr>
        <p:sp>
          <p:nvSpPr>
            <p:cNvPr id="49" name="Freeform 49"/>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50" name="TextBox 50"/>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en-US" sz="2094" b="1" spc="20">
                  <a:solidFill>
                    <a:srgbClr val="F37221"/>
                  </a:solidFill>
                  <a:latin typeface="Canva Sans 2 Bold"/>
                  <a:ea typeface="Canva Sans 2 Bold"/>
                  <a:cs typeface="Canva Sans 2 Bold"/>
                  <a:sym typeface="Canva Sans 2 Bold"/>
                </a:rPr>
                <a:t>Apps Reports</a:t>
              </a:r>
            </a:p>
          </p:txBody>
        </p:sp>
      </p:grpSp>
      <p:grpSp>
        <p:nvGrpSpPr>
          <p:cNvPr id="51" name="Group 51"/>
          <p:cNvGrpSpPr/>
          <p:nvPr/>
        </p:nvGrpSpPr>
        <p:grpSpPr>
          <a:xfrm>
            <a:off x="13811379" y="5461977"/>
            <a:ext cx="3016336" cy="1033557"/>
            <a:chOff x="0" y="0"/>
            <a:chExt cx="941463" cy="322595"/>
          </a:xfrm>
        </p:grpSpPr>
        <p:sp>
          <p:nvSpPr>
            <p:cNvPr id="52" name="Freeform 52"/>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53" name="TextBox 53"/>
            <p:cNvSpPr txBox="1"/>
            <p:nvPr/>
          </p:nvSpPr>
          <p:spPr>
            <a:xfrm>
              <a:off x="0" y="-38100"/>
              <a:ext cx="941463" cy="360695"/>
            </a:xfrm>
            <a:prstGeom prst="rect">
              <a:avLst/>
            </a:prstGeom>
          </p:spPr>
          <p:txBody>
            <a:bodyPr lIns="101600" tIns="101600" rIns="101600" bIns="101600" rtlCol="0" anchor="ctr"/>
            <a:lstStyle/>
            <a:p>
              <a:pPr marL="0" lvl="0" indent="0" algn="ctr">
                <a:lnSpc>
                  <a:spcPts val="2932"/>
                </a:lnSpc>
                <a:spcBef>
                  <a:spcPct val="0"/>
                </a:spcBef>
              </a:pPr>
              <a:r>
                <a:rPr lang="en-US" sz="2094" b="1" spc="20">
                  <a:solidFill>
                    <a:srgbClr val="F37221"/>
                  </a:solidFill>
                  <a:latin typeface="Canva Sans 2 Bold"/>
                  <a:ea typeface="Canva Sans 2 Bold"/>
                  <a:cs typeface="Canva Sans 2 Bold"/>
                  <a:sym typeface="Canva Sans 2 Bold"/>
                </a:rPr>
                <a:t>Application reports</a:t>
              </a:r>
            </a:p>
          </p:txBody>
        </p:sp>
      </p:grpSp>
      <p:grpSp>
        <p:nvGrpSpPr>
          <p:cNvPr id="54" name="Group 54"/>
          <p:cNvGrpSpPr/>
          <p:nvPr/>
        </p:nvGrpSpPr>
        <p:grpSpPr>
          <a:xfrm>
            <a:off x="13811379" y="6581259"/>
            <a:ext cx="3016336" cy="1033557"/>
            <a:chOff x="0" y="0"/>
            <a:chExt cx="941463" cy="322595"/>
          </a:xfrm>
        </p:grpSpPr>
        <p:sp>
          <p:nvSpPr>
            <p:cNvPr id="55" name="Freeform 55"/>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56" name="TextBox 56"/>
            <p:cNvSpPr txBox="1"/>
            <p:nvPr/>
          </p:nvSpPr>
          <p:spPr>
            <a:xfrm>
              <a:off x="0" y="-38100"/>
              <a:ext cx="941463" cy="360695"/>
            </a:xfrm>
            <a:prstGeom prst="rect">
              <a:avLst/>
            </a:prstGeom>
          </p:spPr>
          <p:txBody>
            <a:bodyPr lIns="101600" tIns="101600" rIns="101600" bIns="101600" rtlCol="0" anchor="ctr"/>
            <a:lstStyle/>
            <a:p>
              <a:pPr marL="0" lvl="0" indent="0" algn="ctr">
                <a:lnSpc>
                  <a:spcPts val="2932"/>
                </a:lnSpc>
                <a:spcBef>
                  <a:spcPct val="0"/>
                </a:spcBef>
              </a:pPr>
              <a:r>
                <a:rPr lang="en-US" sz="2094" b="1" spc="20">
                  <a:solidFill>
                    <a:srgbClr val="F37221"/>
                  </a:solidFill>
                  <a:latin typeface="Canva Sans 2 Bold"/>
                  <a:ea typeface="Canva Sans 2 Bold"/>
                  <a:cs typeface="Canva Sans 2 Bold"/>
                  <a:sym typeface="Canva Sans 2 Bold"/>
                </a:rPr>
                <a:t>Web Apps Reports</a:t>
              </a:r>
            </a:p>
          </p:txBody>
        </p:sp>
      </p:grpSp>
      <p:grpSp>
        <p:nvGrpSpPr>
          <p:cNvPr id="60" name="Group 60"/>
          <p:cNvGrpSpPr/>
          <p:nvPr/>
        </p:nvGrpSpPr>
        <p:grpSpPr>
          <a:xfrm>
            <a:off x="13811379" y="7700541"/>
            <a:ext cx="3016336" cy="1033557"/>
            <a:chOff x="0" y="0"/>
            <a:chExt cx="941463" cy="322595"/>
          </a:xfrm>
        </p:grpSpPr>
        <p:sp>
          <p:nvSpPr>
            <p:cNvPr id="61" name="Freeform 61"/>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62" name="TextBox 62"/>
            <p:cNvSpPr txBox="1"/>
            <p:nvPr/>
          </p:nvSpPr>
          <p:spPr>
            <a:xfrm>
              <a:off x="0" y="-38100"/>
              <a:ext cx="941463" cy="360695"/>
            </a:xfrm>
            <a:prstGeom prst="rect">
              <a:avLst/>
            </a:prstGeom>
          </p:spPr>
          <p:txBody>
            <a:bodyPr lIns="101600" tIns="101600" rIns="101600" bIns="101600" rtlCol="0" anchor="ctr"/>
            <a:lstStyle/>
            <a:p>
              <a:pPr marL="0" lvl="0" indent="0" algn="ctr">
                <a:lnSpc>
                  <a:spcPts val="2932"/>
                </a:lnSpc>
                <a:spcBef>
                  <a:spcPct val="0"/>
                </a:spcBef>
              </a:pPr>
              <a:r>
                <a:rPr lang="en-US" sz="2094" b="1" spc="20">
                  <a:solidFill>
                    <a:srgbClr val="F37221"/>
                  </a:solidFill>
                  <a:latin typeface="Canva Sans 2 Bold"/>
                  <a:ea typeface="Canva Sans 2 Bold"/>
                  <a:cs typeface="Canva Sans 2 Bold"/>
                  <a:sym typeface="Canva Sans 2 Bold"/>
                </a:rPr>
                <a:t>Ticket requirement</a:t>
              </a:r>
            </a:p>
          </p:txBody>
        </p:sp>
      </p:grpSp>
      <p:grpSp>
        <p:nvGrpSpPr>
          <p:cNvPr id="63" name="Group 63"/>
          <p:cNvGrpSpPr/>
          <p:nvPr/>
        </p:nvGrpSpPr>
        <p:grpSpPr>
          <a:xfrm>
            <a:off x="7589182" y="6581259"/>
            <a:ext cx="3016336" cy="1033557"/>
            <a:chOff x="0" y="0"/>
            <a:chExt cx="941463" cy="322595"/>
          </a:xfrm>
        </p:grpSpPr>
        <p:sp>
          <p:nvSpPr>
            <p:cNvPr id="64" name="Freeform 64"/>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F47C00"/>
              </a:solidFill>
              <a:prstDash val="solid"/>
              <a:miter/>
            </a:ln>
          </p:spPr>
          <p:txBody>
            <a:bodyPr/>
            <a:lstStyle/>
            <a:p>
              <a:endParaRPr lang="en-US"/>
            </a:p>
          </p:txBody>
        </p:sp>
        <p:sp>
          <p:nvSpPr>
            <p:cNvPr id="65" name="TextBox 65"/>
            <p:cNvSpPr txBox="1"/>
            <p:nvPr/>
          </p:nvSpPr>
          <p:spPr>
            <a:xfrm>
              <a:off x="0" y="-38100"/>
              <a:ext cx="941463" cy="360695"/>
            </a:xfrm>
            <a:prstGeom prst="rect">
              <a:avLst/>
            </a:prstGeom>
          </p:spPr>
          <p:txBody>
            <a:bodyPr lIns="101600" tIns="101600" rIns="101600" bIns="101600" rtlCol="0" anchor="ctr"/>
            <a:lstStyle/>
            <a:p>
              <a:pPr marL="0" lvl="0" indent="0" algn="ctr">
                <a:lnSpc>
                  <a:spcPts val="2652"/>
                </a:lnSpc>
                <a:spcBef>
                  <a:spcPct val="0"/>
                </a:spcBef>
              </a:pPr>
              <a:r>
                <a:rPr lang="en-US" sz="1894" b="1" spc="18">
                  <a:solidFill>
                    <a:srgbClr val="F37221"/>
                  </a:solidFill>
                  <a:latin typeface="Canva Sans 2 Bold"/>
                  <a:ea typeface="Canva Sans 2 Bold"/>
                  <a:cs typeface="Canva Sans 2 Bold"/>
                  <a:sym typeface="Canva Sans 2 Bold"/>
                </a:rPr>
                <a:t>LDAP authentication</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2335306" y="8594810"/>
            <a:ext cx="4769224" cy="2384612"/>
          </a:xfrm>
          <a:custGeom>
            <a:avLst/>
            <a:gdLst/>
            <a:ahLst/>
            <a:cxnLst/>
            <a:rect l="l" t="t" r="r" b="b"/>
            <a:pathLst>
              <a:path w="4769224" h="2384612">
                <a:moveTo>
                  <a:pt x="0" y="0"/>
                </a:moveTo>
                <a:lnTo>
                  <a:pt x="4769224" y="0"/>
                </a:lnTo>
                <a:lnTo>
                  <a:pt x="4769224" y="2384612"/>
                </a:lnTo>
                <a:lnTo>
                  <a:pt x="0" y="23846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192698" y="1028700"/>
            <a:ext cx="2066602" cy="2066602"/>
          </a:xfrm>
          <a:custGeom>
            <a:avLst/>
            <a:gdLst/>
            <a:ahLst/>
            <a:cxnLst/>
            <a:rect l="l" t="t" r="r" b="b"/>
            <a:pathLst>
              <a:path w="2066602" h="2066602">
                <a:moveTo>
                  <a:pt x="0" y="0"/>
                </a:moveTo>
                <a:lnTo>
                  <a:pt x="2066602" y="0"/>
                </a:lnTo>
                <a:lnTo>
                  <a:pt x="2066602" y="2066602"/>
                </a:lnTo>
                <a:lnTo>
                  <a:pt x="0" y="206660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64546" y="-342900"/>
            <a:ext cx="4386926" cy="9190849"/>
          </a:xfrm>
          <a:prstGeom prst="rect">
            <a:avLst/>
          </a:prstGeom>
        </p:spPr>
        <p:txBody>
          <a:bodyPr wrap="square" lIns="0" tIns="0" rIns="0" bIns="0" rtlCol="0" anchor="t">
            <a:spAutoFit/>
          </a:bodyPr>
          <a:lstStyle/>
          <a:p>
            <a:pPr algn="ctr">
              <a:lnSpc>
                <a:spcPts val="18582"/>
              </a:lnSpc>
            </a:pPr>
            <a:r>
              <a:rPr lang="en-US" sz="7432" b="1" spc="371" dirty="0">
                <a:solidFill>
                  <a:srgbClr val="F37221"/>
                </a:solidFill>
                <a:latin typeface="Canva Sans 1 Bold"/>
                <a:ea typeface="Canva Sans 1 Bold"/>
                <a:cs typeface="Canva Sans 1 Bold"/>
                <a:sym typeface="Canva Sans 1 Bold"/>
              </a:rPr>
              <a:t>5. </a:t>
            </a:r>
          </a:p>
          <a:p>
            <a:pPr algn="ctr">
              <a:lnSpc>
                <a:spcPts val="18582"/>
              </a:lnSpc>
            </a:pPr>
            <a:r>
              <a:rPr lang="en-US" sz="7432" b="1" spc="371" dirty="0" err="1">
                <a:solidFill>
                  <a:srgbClr val="F37221"/>
                </a:solidFill>
                <a:latin typeface="Canva Sans 1 Bold"/>
                <a:ea typeface="Canva Sans 1 Bold"/>
                <a:cs typeface="Canva Sans 1 Bold"/>
                <a:sym typeface="Canva Sans 1 Bold"/>
              </a:rPr>
              <a:t>Mô</a:t>
            </a:r>
            <a:r>
              <a:rPr lang="en-US" sz="7432" b="1" spc="371" dirty="0">
                <a:solidFill>
                  <a:srgbClr val="F37221"/>
                </a:solidFill>
                <a:latin typeface="Canva Sans 1 Bold"/>
                <a:ea typeface="Canva Sans 1 Bold"/>
                <a:cs typeface="Canva Sans 1 Bold"/>
                <a:sym typeface="Canva Sans 1 Bold"/>
              </a:rPr>
              <a:t> </a:t>
            </a:r>
            <a:r>
              <a:rPr lang="en-US" sz="7432" b="1" spc="371" dirty="0" err="1">
                <a:solidFill>
                  <a:srgbClr val="F37221"/>
                </a:solidFill>
                <a:latin typeface="Canva Sans 1 Bold"/>
                <a:ea typeface="Canva Sans 1 Bold"/>
                <a:cs typeface="Canva Sans 1 Bold"/>
                <a:sym typeface="Canva Sans 1 Bold"/>
              </a:rPr>
              <a:t>hình</a:t>
            </a:r>
            <a:r>
              <a:rPr lang="en-US" sz="7432" b="1" spc="371" dirty="0">
                <a:solidFill>
                  <a:srgbClr val="F37221"/>
                </a:solidFill>
                <a:latin typeface="Canva Sans 1 Bold"/>
                <a:ea typeface="Canva Sans 1 Bold"/>
                <a:cs typeface="Canva Sans 1 Bold"/>
                <a:sym typeface="Canva Sans 1 Bold"/>
              </a:rPr>
              <a:t> </a:t>
            </a:r>
            <a:r>
              <a:rPr lang="en-US" sz="7432" b="1" spc="371" dirty="0" err="1">
                <a:solidFill>
                  <a:srgbClr val="F37221"/>
                </a:solidFill>
                <a:latin typeface="Canva Sans 1 Bold"/>
                <a:ea typeface="Canva Sans 1 Bold"/>
                <a:cs typeface="Canva Sans 1 Bold"/>
                <a:sym typeface="Canva Sans 1 Bold"/>
              </a:rPr>
              <a:t>triển</a:t>
            </a:r>
            <a:r>
              <a:rPr lang="en-US" sz="7432" b="1" spc="371" dirty="0">
                <a:solidFill>
                  <a:srgbClr val="F37221"/>
                </a:solidFill>
                <a:latin typeface="Canva Sans 1 Bold"/>
                <a:ea typeface="Canva Sans 1 Bold"/>
                <a:cs typeface="Canva Sans 1 Bold"/>
                <a:sym typeface="Canva Sans 1 Bold"/>
              </a:rPr>
              <a:t> </a:t>
            </a:r>
            <a:r>
              <a:rPr lang="en-US" sz="7432" b="1" spc="371" dirty="0" err="1">
                <a:solidFill>
                  <a:srgbClr val="F37221"/>
                </a:solidFill>
                <a:latin typeface="Canva Sans 1 Bold"/>
                <a:ea typeface="Canva Sans 1 Bold"/>
                <a:cs typeface="Canva Sans 1 Bold"/>
                <a:sym typeface="Canva Sans 1 Bold"/>
              </a:rPr>
              <a:t>khai</a:t>
            </a:r>
            <a:endParaRPr lang="en-US" sz="7432" b="1" spc="371" dirty="0">
              <a:solidFill>
                <a:srgbClr val="F37221"/>
              </a:solidFill>
              <a:latin typeface="Canva Sans 1 Bold"/>
              <a:ea typeface="Canva Sans 1 Bold"/>
              <a:cs typeface="Canva Sans 1 Bold"/>
              <a:sym typeface="Canva Sans 1 Bold"/>
            </a:endParaRPr>
          </a:p>
        </p:txBody>
      </p:sp>
      <p:pic>
        <p:nvPicPr>
          <p:cNvPr id="8" name="Picture 7">
            <a:extLst>
              <a:ext uri="{FF2B5EF4-FFF2-40B4-BE49-F238E27FC236}">
                <a16:creationId xmlns:a16="http://schemas.microsoft.com/office/drawing/2014/main" id="{5FFBE8AC-CEB3-F56A-5AB6-75425C978474}"/>
              </a:ext>
            </a:extLst>
          </p:cNvPr>
          <p:cNvPicPr>
            <a:picLocks noChangeAspect="1"/>
          </p:cNvPicPr>
          <p:nvPr/>
        </p:nvPicPr>
        <p:blipFill>
          <a:blip r:embed="rId7"/>
          <a:stretch>
            <a:fillRect/>
          </a:stretch>
        </p:blipFill>
        <p:spPr>
          <a:xfrm>
            <a:off x="4267200" y="439364"/>
            <a:ext cx="13688724" cy="98204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a:off x="-2335306" y="8594810"/>
            <a:ext cx="4769224" cy="2384612"/>
          </a:xfrm>
          <a:custGeom>
            <a:avLst/>
            <a:gdLst/>
            <a:ahLst/>
            <a:cxnLst/>
            <a:rect l="l" t="t" r="r" b="b"/>
            <a:pathLst>
              <a:path w="4769224" h="2384612">
                <a:moveTo>
                  <a:pt x="0" y="0"/>
                </a:moveTo>
                <a:lnTo>
                  <a:pt x="4769224" y="0"/>
                </a:lnTo>
                <a:lnTo>
                  <a:pt x="4769224" y="2384612"/>
                </a:lnTo>
                <a:lnTo>
                  <a:pt x="0" y="2384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192698" y="1028700"/>
            <a:ext cx="2066602" cy="2066602"/>
          </a:xfrm>
          <a:custGeom>
            <a:avLst/>
            <a:gdLst/>
            <a:ahLst/>
            <a:cxnLst/>
            <a:rect l="l" t="t" r="r" b="b"/>
            <a:pathLst>
              <a:path w="2066602" h="2066602">
                <a:moveTo>
                  <a:pt x="0" y="0"/>
                </a:moveTo>
                <a:lnTo>
                  <a:pt x="2066602" y="0"/>
                </a:lnTo>
                <a:lnTo>
                  <a:pt x="2066602" y="2066602"/>
                </a:lnTo>
                <a:lnTo>
                  <a:pt x="0" y="20666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F98D35CA-1374-10DB-A63E-8F5478086B87}"/>
              </a:ext>
            </a:extLst>
          </p:cNvPr>
          <p:cNvPicPr>
            <a:picLocks noChangeAspect="1"/>
          </p:cNvPicPr>
          <p:nvPr/>
        </p:nvPicPr>
        <p:blipFill>
          <a:blip r:embed="rId6"/>
          <a:stretch>
            <a:fillRect/>
          </a:stretch>
        </p:blipFill>
        <p:spPr>
          <a:xfrm>
            <a:off x="609600" y="489857"/>
            <a:ext cx="5643282" cy="9383597"/>
          </a:xfrm>
          <a:prstGeom prst="rect">
            <a:avLst/>
          </a:prstGeom>
        </p:spPr>
      </p:pic>
      <p:pic>
        <p:nvPicPr>
          <p:cNvPr id="10" name="Picture 9">
            <a:extLst>
              <a:ext uri="{FF2B5EF4-FFF2-40B4-BE49-F238E27FC236}">
                <a16:creationId xmlns:a16="http://schemas.microsoft.com/office/drawing/2014/main" id="{AAD25292-73C7-DCEB-5B77-66B508A188D4}"/>
              </a:ext>
            </a:extLst>
          </p:cNvPr>
          <p:cNvPicPr>
            <a:picLocks noChangeAspect="1"/>
          </p:cNvPicPr>
          <p:nvPr/>
        </p:nvPicPr>
        <p:blipFill>
          <a:blip r:embed="rId7"/>
          <a:stretch>
            <a:fillRect/>
          </a:stretch>
        </p:blipFill>
        <p:spPr>
          <a:xfrm>
            <a:off x="7010108" y="489857"/>
            <a:ext cx="5260687" cy="9383597"/>
          </a:xfrm>
          <a:prstGeom prst="rect">
            <a:avLst/>
          </a:prstGeom>
        </p:spPr>
      </p:pic>
      <p:pic>
        <p:nvPicPr>
          <p:cNvPr id="12" name="Picture 11">
            <a:extLst>
              <a:ext uri="{FF2B5EF4-FFF2-40B4-BE49-F238E27FC236}">
                <a16:creationId xmlns:a16="http://schemas.microsoft.com/office/drawing/2014/main" id="{93B6AE7B-E8E4-28EE-2D1B-2D444E4EDC28}"/>
              </a:ext>
            </a:extLst>
          </p:cNvPr>
          <p:cNvPicPr>
            <a:picLocks noChangeAspect="1"/>
          </p:cNvPicPr>
          <p:nvPr/>
        </p:nvPicPr>
        <p:blipFill>
          <a:blip r:embed="rId8"/>
          <a:stretch>
            <a:fillRect/>
          </a:stretch>
        </p:blipFill>
        <p:spPr>
          <a:xfrm>
            <a:off x="12712227" y="1334701"/>
            <a:ext cx="4960942" cy="4114800"/>
          </a:xfrm>
          <a:prstGeom prst="rect">
            <a:avLst/>
          </a:prstGeom>
        </p:spPr>
      </p:pic>
      <p:sp>
        <p:nvSpPr>
          <p:cNvPr id="4" name="TextBox 5">
            <a:extLst>
              <a:ext uri="{FF2B5EF4-FFF2-40B4-BE49-F238E27FC236}">
                <a16:creationId xmlns:a16="http://schemas.microsoft.com/office/drawing/2014/main" id="{2AF029B5-6D15-B2C4-8D29-B022C28E3CBE}"/>
              </a:ext>
            </a:extLst>
          </p:cNvPr>
          <p:cNvSpPr txBox="1"/>
          <p:nvPr/>
        </p:nvSpPr>
        <p:spPr>
          <a:xfrm>
            <a:off x="11963400" y="5376830"/>
            <a:ext cx="6172200" cy="4420313"/>
          </a:xfrm>
          <a:prstGeom prst="rect">
            <a:avLst/>
          </a:prstGeom>
        </p:spPr>
        <p:txBody>
          <a:bodyPr wrap="square" lIns="0" tIns="0" rIns="0" bIns="0" rtlCol="0" anchor="t">
            <a:spAutoFit/>
          </a:bodyPr>
          <a:lstStyle/>
          <a:p>
            <a:pPr algn="ctr">
              <a:lnSpc>
                <a:spcPts val="18582"/>
              </a:lnSpc>
            </a:pPr>
            <a:r>
              <a:rPr lang="en-US" sz="7432" b="1" spc="371" dirty="0" err="1">
                <a:solidFill>
                  <a:srgbClr val="F37221"/>
                </a:solidFill>
                <a:latin typeface="Canva Sans 1 Bold"/>
                <a:ea typeface="Canva Sans 1 Bold"/>
                <a:cs typeface="Canva Sans 1 Bold"/>
                <a:sym typeface="Canva Sans 1 Bold"/>
              </a:rPr>
              <a:t>Cấu</a:t>
            </a:r>
            <a:r>
              <a:rPr lang="en-US" sz="7432" b="1" spc="371" dirty="0">
                <a:solidFill>
                  <a:srgbClr val="F37221"/>
                </a:solidFill>
                <a:latin typeface="Canva Sans 1 Bold"/>
                <a:ea typeface="Canva Sans 1 Bold"/>
                <a:cs typeface="Canva Sans 1 Bold"/>
                <a:sym typeface="Canva Sans 1 Bold"/>
              </a:rPr>
              <a:t> </a:t>
            </a:r>
            <a:r>
              <a:rPr lang="en-US" sz="7432" b="1" spc="371" dirty="0" err="1">
                <a:solidFill>
                  <a:srgbClr val="F37221"/>
                </a:solidFill>
                <a:latin typeface="Canva Sans 1 Bold"/>
                <a:ea typeface="Canva Sans 1 Bold"/>
                <a:cs typeface="Canva Sans 1 Bold"/>
                <a:sym typeface="Canva Sans 1 Bold"/>
              </a:rPr>
              <a:t>trúc</a:t>
            </a:r>
            <a:r>
              <a:rPr lang="en-US" sz="7432" b="1" spc="371" dirty="0">
                <a:solidFill>
                  <a:srgbClr val="F37221"/>
                </a:solidFill>
                <a:latin typeface="Canva Sans 1 Bold"/>
                <a:ea typeface="Canva Sans 1 Bold"/>
                <a:cs typeface="Canva Sans 1 Bold"/>
                <a:sym typeface="Canva Sans 1 Bold"/>
              </a:rPr>
              <a:t> PAM DB</a:t>
            </a:r>
          </a:p>
        </p:txBody>
      </p:sp>
    </p:spTree>
    <p:extLst>
      <p:ext uri="{BB962C8B-B14F-4D97-AF65-F5344CB8AC3E}">
        <p14:creationId xmlns:p14="http://schemas.microsoft.com/office/powerpoint/2010/main" val="2220095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459</TotalTime>
  <Words>1285</Words>
  <Application>Microsoft Office PowerPoint</Application>
  <PresentationFormat>Custom</PresentationFormat>
  <Paragraphs>157</Paragraphs>
  <Slides>19</Slides>
  <Notes>3</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Aptos</vt:lpstr>
      <vt:lpstr>Codec Pro ExtraBold</vt:lpstr>
      <vt:lpstr>Canva Sans 1 Bold</vt:lpstr>
      <vt:lpstr>Calibri</vt:lpstr>
      <vt:lpstr>Canva Sans 2 Bold</vt:lpstr>
      <vt:lpstr>Calibri (Body)</vt:lpstr>
      <vt:lpstr>Canva Sans 1</vt:lpstr>
      <vt:lpstr>UTM Neo Sans Intel</vt:lpstr>
      <vt:lpstr>Arial</vt:lpstr>
      <vt:lpstr>Canva Sans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white modern creative marketing plan Presentation </dc:title>
  <cp:lastModifiedBy>Nguyễn Hoài Phương</cp:lastModifiedBy>
  <cp:revision>6</cp:revision>
  <dcterms:created xsi:type="dcterms:W3CDTF">2006-08-16T00:00:00Z</dcterms:created>
  <dcterms:modified xsi:type="dcterms:W3CDTF">2024-10-01T08:37:59Z</dcterms:modified>
  <dc:identifier>DAGRkzUmng0</dc:identifier>
</cp:coreProperties>
</file>