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embeddedFontLst>
    <p:embeddedFont>
      <p:font typeface="Helvetica Neue" charset="0"/>
      <p:regular r:id="rId34"/>
      <p:bold r:id="rId35"/>
      <p:italic r:id="rId36"/>
      <p:boldItalic r:id="rId37"/>
    </p:embeddedFont>
    <p:embeddedFont>
      <p:font typeface="Arial Narrow" pitchFamily="34" charset="0"/>
      <p:regular r:id="rId38"/>
      <p:bold r:id="rId39"/>
      <p:italic r:id="rId40"/>
      <p:boldItalic r:id="rId41"/>
    </p:embeddedFont>
    <p:embeddedFont>
      <p:font typeface="Calibri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" name="Google Shape;41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88" y="-1588"/>
            <a:ext cx="9145588" cy="685958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914400" y="16002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914400" y="2895600"/>
            <a:ext cx="7315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9144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3124200" y="6096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65532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 rot="5400000">
            <a:off x="2552700" y="114300"/>
            <a:ext cx="40386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 rot="5400000">
            <a:off x="4705350" y="2266950"/>
            <a:ext cx="55626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 rot="5400000">
            <a:off x="742950" y="400050"/>
            <a:ext cx="55626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ftr" idx="11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-1588" y="-1588"/>
            <a:ext cx="9145588" cy="6859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219200" y="1600200"/>
            <a:ext cx="5926138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2727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2727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2727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2727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2727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27277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27277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27277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2727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914400" y="16002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 Analysis</a:t>
            </a:r>
            <a:endParaRPr sz="5400" b="1" i="0" u="none" strike="noStrike" cap="non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65532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sz="1400" b="0" i="0" u="none" strike="noStrike" cap="none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914400" y="38862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Technology and Engineering</a:t>
            </a:r>
            <a:endParaRPr/>
          </a:p>
          <a:p>
            <a:pPr marL="0" marR="0" lvl="0" indent="0" algn="ctr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Vietnam National University Hanoi</a:t>
            </a:r>
            <a:endParaRPr/>
          </a:p>
          <a:p>
            <a: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endParaRPr sz="28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 time complexity analysis</a:t>
            </a:r>
            <a:endParaRPr sz="4000" b="1" i="0" u="none" strike="noStrike" cap="non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22"/>
          <p:cNvSpPr txBox="1">
            <a:spLocks noGrp="1"/>
          </p:cNvSpPr>
          <p:nvPr>
            <p:ph type="body" idx="1"/>
          </p:nvPr>
        </p:nvSpPr>
        <p:spPr>
          <a:xfrm>
            <a:off x="447964" y="1752600"/>
            <a:ext cx="403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Determine the maximum number of primitive operations as a function of the input size.</a:t>
            </a:r>
            <a:endParaRPr dirty="0"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T(n) = the number of primitive operations</a:t>
            </a:r>
            <a:endParaRPr dirty="0"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 T(n) = n + 1</a:t>
            </a:r>
            <a:endParaRPr dirty="0"/>
          </a:p>
          <a:p>
            <a:pPr marL="400050" marR="0" lvl="1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00050" marR="0" lvl="1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4495800" y="1981200"/>
            <a:ext cx="4114800" cy="3231654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1" u="none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arraySum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b="1" i="1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b="1" i="1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</a:t>
            </a:r>
            <a:r>
              <a:rPr lang="en-US" sz="2000" b="1" i="1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en-US" sz="2000" b="1" i="1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integers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of elements of </a:t>
            </a:r>
            <a:r>
              <a:rPr lang="en-US" sz="2000" b="1" i="1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000" dirty="0"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b="1" i="1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0;</a:t>
            </a:r>
            <a:endParaRPr sz="2000" b="0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1" u="none" strike="noStrike" cap="none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1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− 1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endParaRPr sz="20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000" b="1" i="1" u="none" strike="noStrike" cap="none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</a:t>
            </a:r>
            <a:r>
              <a:rPr lang="en-US" sz="2000" b="0" i="0" u="none" strike="noStrike" cap="none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+ A[</a:t>
            </a:r>
            <a:r>
              <a:rPr lang="en-US" sz="2000" b="0" i="1" u="none" strike="noStrike" cap="none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1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sum;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1400" b="0" i="0" u="none" strike="noStrike" cap="none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 time complexity analysis</a:t>
            </a:r>
            <a:endParaRPr sz="4000" b="1" i="0" u="none" strike="noStrike" cap="non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23"/>
          <p:cNvSpPr txBox="1">
            <a:spLocks noGrp="1"/>
          </p:cNvSpPr>
          <p:nvPr>
            <p:ph type="body" idx="1"/>
          </p:nvPr>
        </p:nvSpPr>
        <p:spPr>
          <a:xfrm>
            <a:off x="381000" y="1905000"/>
            <a:ext cx="8305800" cy="422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00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Analyze the shape of function T(n) .</a:t>
            </a:r>
            <a:endParaRPr/>
          </a:p>
          <a:p>
            <a:pPr marL="400050" marR="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2286000"/>
            <a:ext cx="5785338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sz="1400" b="0" i="0" u="none" strike="noStrike" cap="none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 1</a:t>
            </a:r>
            <a:endParaRPr sz="4000" b="1" i="0" u="none" strike="noStrike" cap="non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p24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1524000" y="2971800"/>
            <a:ext cx="5334000" cy="2514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 (int n):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sum = 0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for (int num = 0; num &lt; n; num++)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sum = sum + num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return sum 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4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sz="1400" b="0" i="0" u="none" strike="noStrike" cap="none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838200" y="1828800"/>
            <a:ext cx="727885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Count the number of of primitive operations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the Count function: </a:t>
            </a:r>
            <a:endParaRPr sz="24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 2</a:t>
            </a:r>
            <a:endParaRPr sz="4000" b="1" i="0" u="none" strike="noStrike" cap="non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25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1066800" y="2971800"/>
            <a:ext cx="7010400" cy="2819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Multiple (int num_rows,  num_cols, Matrix A):</a:t>
            </a:r>
            <a:endParaRPr sz="2400" b="1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product = 0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for (int row = 0; row &lt; num_rows; row +)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	for (col = 0; col &lt; num_cols; col ++)</a:t>
            </a:r>
            <a:endParaRPr sz="2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		product = (sum * A[row][col]) mod 1000</a:t>
            </a:r>
            <a:endParaRPr sz="2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return product</a:t>
            </a:r>
            <a:endParaRPr sz="2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5" name="Google Shape;185;p25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sz="1400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838200" y="1828800"/>
            <a:ext cx="723665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Count the number of of </a:t>
            </a:r>
            <a:r>
              <a:rPr lang="en-US" sz="2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primitive operations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the Multiple function: </a:t>
            </a:r>
            <a:endParaRPr sz="24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 time complexity analysis</a:t>
            </a:r>
            <a:endParaRPr sz="4000" b="1" i="0" u="none" strike="noStrike" cap="non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2" name="Google Shape;192;p26"/>
          <p:cNvSpPr txBox="1">
            <a:spLocks noGrp="1"/>
          </p:cNvSpPr>
          <p:nvPr>
            <p:ph type="body" idx="1"/>
          </p:nvPr>
        </p:nvSpPr>
        <p:spPr>
          <a:xfrm>
            <a:off x="762000" y="1752600"/>
            <a:ext cx="3810000" cy="2474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run time complexity of two algorithms to solve the same problem:</a:t>
            </a:r>
            <a:endParaRPr/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 1:  T1(n) = f(n) = n + 100</a:t>
            </a:r>
            <a:endParaRPr/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 2:  T2(n) = g(n) = n</a:t>
            </a:r>
            <a:r>
              <a:rPr lang="en-US" sz="1400" b="0" i="0" u="none" strike="noStrike" cap="none" baseline="30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 </a:t>
            </a:r>
            <a: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+ 10</a:t>
            </a:r>
            <a:endParaRPr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3" name="Google Shape;193;p26"/>
          <p:cNvSpPr/>
          <p:nvPr/>
        </p:nvSpPr>
        <p:spPr>
          <a:xfrm>
            <a:off x="838200" y="4114801"/>
            <a:ext cx="777240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Analyses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run time complexity of Algorithm 1 increases linearly with the input size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run time complexity of Algorithm 2 increases quadratic with the input size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 1 is better than algorithm 2 when 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greater than 10</a:t>
            </a: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Ignore constants from the run time complexity analysis.</a:t>
            </a: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4" name="Google Shape;194;p26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sz="1400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5" name="Google Shape;195;p26"/>
          <p:cNvCxnSpPr/>
          <p:nvPr/>
        </p:nvCxnSpPr>
        <p:spPr>
          <a:xfrm rot="10800000">
            <a:off x="4724400" y="1828800"/>
            <a:ext cx="0" cy="243840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0606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6" name="Google Shape;196;p26"/>
          <p:cNvCxnSpPr/>
          <p:nvPr/>
        </p:nvCxnSpPr>
        <p:spPr>
          <a:xfrm>
            <a:off x="4419600" y="3962400"/>
            <a:ext cx="37338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0606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7" name="Google Shape;197;p26"/>
          <p:cNvSpPr/>
          <p:nvPr/>
        </p:nvSpPr>
        <p:spPr>
          <a:xfrm>
            <a:off x="4724400" y="2689412"/>
            <a:ext cx="3299012" cy="950259"/>
          </a:xfrm>
          <a:custGeom>
            <a:avLst/>
            <a:gdLst/>
            <a:ahLst/>
            <a:cxnLst/>
            <a:rect l="l" t="t" r="r" b="b"/>
            <a:pathLst>
              <a:path w="3299012" h="950259" extrusionOk="0">
                <a:moveTo>
                  <a:pt x="0" y="950259"/>
                </a:moveTo>
                <a:cubicBezTo>
                  <a:pt x="455706" y="688788"/>
                  <a:pt x="911412" y="427317"/>
                  <a:pt x="1461247" y="268941"/>
                </a:cubicBezTo>
                <a:cubicBezTo>
                  <a:pt x="2011082" y="110565"/>
                  <a:pt x="2994212" y="46318"/>
                  <a:pt x="3299012" y="0"/>
                </a:cubicBezTo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4733365" y="1954306"/>
            <a:ext cx="3227294" cy="1674332"/>
          </a:xfrm>
          <a:custGeom>
            <a:avLst/>
            <a:gdLst/>
            <a:ahLst/>
            <a:cxnLst/>
            <a:rect l="l" t="t" r="r" b="b"/>
            <a:pathLst>
              <a:path w="3227294" h="1674332" extrusionOk="0">
                <a:moveTo>
                  <a:pt x="0" y="1066800"/>
                </a:moveTo>
                <a:cubicBezTo>
                  <a:pt x="270435" y="1419412"/>
                  <a:pt x="540871" y="1772024"/>
                  <a:pt x="914400" y="1649506"/>
                </a:cubicBezTo>
                <a:cubicBezTo>
                  <a:pt x="1287929" y="1526988"/>
                  <a:pt x="1855694" y="606612"/>
                  <a:pt x="2241176" y="331694"/>
                </a:cubicBezTo>
                <a:cubicBezTo>
                  <a:pt x="2626658" y="56776"/>
                  <a:pt x="2926976" y="28388"/>
                  <a:pt x="3227294" y="0"/>
                </a:cubicBezTo>
              </a:path>
            </a:pathLst>
          </a:custGeom>
          <a:noFill/>
          <a:ln w="28575" cap="flat" cmpd="sng">
            <a:solidFill>
              <a:srgbClr val="893A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26"/>
          <p:cNvCxnSpPr/>
          <p:nvPr/>
        </p:nvCxnSpPr>
        <p:spPr>
          <a:xfrm>
            <a:off x="6373906" y="2895600"/>
            <a:ext cx="0" cy="106680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B2B2B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0" name="Google Shape;200;p26"/>
          <p:cNvSpPr txBox="1"/>
          <p:nvPr/>
        </p:nvSpPr>
        <p:spPr>
          <a:xfrm>
            <a:off x="4724400" y="1828800"/>
            <a:ext cx="5229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7315200" y="3959423"/>
            <a:ext cx="87876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size</a:t>
            </a:r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7543800" y="1676400"/>
            <a:ext cx="5020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g(n</a:t>
            </a: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7651339" y="2362200"/>
            <a:ext cx="4523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f(n)</a:t>
            </a:r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6177032" y="3959423"/>
            <a:ext cx="333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400" baseline="-250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 time complexity analysis</a:t>
            </a:r>
            <a:endParaRPr/>
          </a:p>
        </p:txBody>
      </p:sp>
      <p:sp>
        <p:nvSpPr>
          <p:cNvPr id="210" name="Google Shape;210;p27" descr="Rectangle: Click to edit Master text styles&#10;Second level&#10;Third level&#10;Fourth level&#10;Fifth level"/>
          <p:cNvSpPr txBox="1"/>
          <p:nvPr/>
        </p:nvSpPr>
        <p:spPr>
          <a:xfrm>
            <a:off x="609600" y="1905000"/>
            <a:ext cx="3581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lang="en-US" sz="222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run time complexity of three algorithms: </a:t>
            </a:r>
            <a:endParaRPr/>
          </a:p>
          <a:p>
            <a:pPr marL="742950" marR="0" lvl="1" indent="-28575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❖"/>
            </a:pPr>
            <a:r>
              <a:rPr lang="en-US" sz="18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3n</a:t>
            </a:r>
            <a:endParaRPr/>
          </a:p>
          <a:p>
            <a:pPr marL="742950" marR="0" lvl="1" indent="-28575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❖"/>
            </a:pPr>
            <a:r>
              <a:rPr lang="en-US" sz="18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2n+ 10</a:t>
            </a:r>
            <a:endParaRPr/>
          </a:p>
          <a:p>
            <a:pPr marL="742950" marR="0" lvl="1" indent="-28575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❖"/>
            </a:pPr>
            <a:r>
              <a:rPr lang="en-US" sz="18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endParaRPr/>
          </a:p>
          <a:p>
            <a:pPr marL="342900" marR="0" lvl="0" indent="-20193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endParaRPr sz="222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lang="en-US" sz="222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Analyses</a:t>
            </a:r>
            <a:r>
              <a:rPr lang="en-US" sz="222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endParaRPr/>
          </a:p>
          <a:p>
            <a:pPr marL="742950" marR="0" lvl="1" indent="-28575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❖"/>
            </a:pPr>
            <a:r>
              <a:rPr lang="en-US" sz="18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functions increase linearly with the size of input</a:t>
            </a:r>
            <a:endParaRPr/>
          </a:p>
          <a:p>
            <a:pPr marL="742950" marR="0" lvl="1" indent="-28575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❖"/>
            </a:pPr>
            <a:r>
              <a:rPr lang="en-US" sz="18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Disregard constant factors from the run time complexity analysis</a:t>
            </a:r>
            <a:endParaRPr/>
          </a:p>
        </p:txBody>
      </p:sp>
      <p:pic>
        <p:nvPicPr>
          <p:cNvPr id="211" name="Google Shape;21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7273" y="2133600"/>
            <a:ext cx="5324475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7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sz="1400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 time complexity analysis</a:t>
            </a:r>
            <a:endParaRPr/>
          </a:p>
        </p:txBody>
      </p:sp>
      <p:sp>
        <p:nvSpPr>
          <p:cNvPr id="218" name="Google Shape;218;p28" descr="Rectangle: Click to edit Master text styles&#10;Second level&#10;Third level&#10;Fourth level&#10;Fifth level"/>
          <p:cNvSpPr txBox="1"/>
          <p:nvPr/>
        </p:nvSpPr>
        <p:spPr>
          <a:xfrm>
            <a:off x="304800" y="1905000"/>
            <a:ext cx="35052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run time complexity of two algorithms: </a:t>
            </a:r>
            <a:endParaRPr/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+ 5</a:t>
            </a:r>
            <a:endParaRPr/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+ 2n 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Analyses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functions increase quadratic with the input size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Disregard lower-order terms</a:t>
            </a:r>
            <a:endParaRPr/>
          </a:p>
        </p:txBody>
      </p:sp>
      <p:sp>
        <p:nvSpPr>
          <p:cNvPr id="219" name="Google Shape;219;p28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sz="1400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20" name="Google Shape;220;p28"/>
          <p:cNvCxnSpPr/>
          <p:nvPr/>
        </p:nvCxnSpPr>
        <p:spPr>
          <a:xfrm rot="10800000">
            <a:off x="3836895" y="1714500"/>
            <a:ext cx="0" cy="445770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0606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1" name="Google Shape;221;p28"/>
          <p:cNvCxnSpPr/>
          <p:nvPr/>
        </p:nvCxnSpPr>
        <p:spPr>
          <a:xfrm>
            <a:off x="3657600" y="6019800"/>
            <a:ext cx="5410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0606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2" name="Google Shape;222;p28"/>
          <p:cNvCxnSpPr/>
          <p:nvPr/>
        </p:nvCxnSpPr>
        <p:spPr>
          <a:xfrm>
            <a:off x="3850340" y="1972235"/>
            <a:ext cx="76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06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3" name="Google Shape;223;p28"/>
          <p:cNvCxnSpPr/>
          <p:nvPr/>
        </p:nvCxnSpPr>
        <p:spPr>
          <a:xfrm>
            <a:off x="3850340" y="2478740"/>
            <a:ext cx="76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06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4" name="Google Shape;224;p28"/>
          <p:cNvCxnSpPr/>
          <p:nvPr/>
        </p:nvCxnSpPr>
        <p:spPr>
          <a:xfrm>
            <a:off x="3850340" y="2985245"/>
            <a:ext cx="76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06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p28"/>
          <p:cNvCxnSpPr/>
          <p:nvPr/>
        </p:nvCxnSpPr>
        <p:spPr>
          <a:xfrm>
            <a:off x="3850340" y="3491750"/>
            <a:ext cx="76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06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6" name="Google Shape;226;p28"/>
          <p:cNvCxnSpPr/>
          <p:nvPr/>
        </p:nvCxnSpPr>
        <p:spPr>
          <a:xfrm>
            <a:off x="3850340" y="3998255"/>
            <a:ext cx="76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06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7" name="Google Shape;227;p28"/>
          <p:cNvCxnSpPr/>
          <p:nvPr/>
        </p:nvCxnSpPr>
        <p:spPr>
          <a:xfrm>
            <a:off x="3850340" y="4504760"/>
            <a:ext cx="76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06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8" name="Google Shape;228;p28"/>
          <p:cNvCxnSpPr/>
          <p:nvPr/>
        </p:nvCxnSpPr>
        <p:spPr>
          <a:xfrm>
            <a:off x="3850340" y="5011265"/>
            <a:ext cx="76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06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9" name="Google Shape;229;p28"/>
          <p:cNvCxnSpPr/>
          <p:nvPr/>
        </p:nvCxnSpPr>
        <p:spPr>
          <a:xfrm>
            <a:off x="3850340" y="5517770"/>
            <a:ext cx="76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06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0" name="Google Shape;230;p28"/>
          <p:cNvCxnSpPr/>
          <p:nvPr/>
        </p:nvCxnSpPr>
        <p:spPr>
          <a:xfrm rot="-5400000">
            <a:off x="4305300" y="5981700"/>
            <a:ext cx="76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06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1" name="Google Shape;231;p28"/>
          <p:cNvCxnSpPr/>
          <p:nvPr/>
        </p:nvCxnSpPr>
        <p:spPr>
          <a:xfrm rot="-5400000">
            <a:off x="4820770" y="5981701"/>
            <a:ext cx="76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06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2" name="Google Shape;232;p28"/>
          <p:cNvCxnSpPr/>
          <p:nvPr/>
        </p:nvCxnSpPr>
        <p:spPr>
          <a:xfrm rot="-5400000">
            <a:off x="5322795" y="5981701"/>
            <a:ext cx="76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06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3" name="Google Shape;233;p28"/>
          <p:cNvCxnSpPr/>
          <p:nvPr/>
        </p:nvCxnSpPr>
        <p:spPr>
          <a:xfrm rot="-5400000">
            <a:off x="5824820" y="5981701"/>
            <a:ext cx="76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06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4" name="Google Shape;234;p28"/>
          <p:cNvCxnSpPr/>
          <p:nvPr/>
        </p:nvCxnSpPr>
        <p:spPr>
          <a:xfrm rot="-5400000">
            <a:off x="6326845" y="5981701"/>
            <a:ext cx="76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06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5" name="Google Shape;235;p28"/>
          <p:cNvCxnSpPr/>
          <p:nvPr/>
        </p:nvCxnSpPr>
        <p:spPr>
          <a:xfrm rot="-5400000">
            <a:off x="6851275" y="5981701"/>
            <a:ext cx="76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06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6" name="Google Shape;236;p28"/>
          <p:cNvCxnSpPr/>
          <p:nvPr/>
        </p:nvCxnSpPr>
        <p:spPr>
          <a:xfrm rot="-5400000">
            <a:off x="7375705" y="5981701"/>
            <a:ext cx="76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06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7" name="Google Shape;237;p28"/>
          <p:cNvCxnSpPr/>
          <p:nvPr/>
        </p:nvCxnSpPr>
        <p:spPr>
          <a:xfrm rot="-5400000">
            <a:off x="7873240" y="5981701"/>
            <a:ext cx="76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06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8" name="Google Shape;238;p28"/>
          <p:cNvCxnSpPr/>
          <p:nvPr/>
        </p:nvCxnSpPr>
        <p:spPr>
          <a:xfrm rot="-5400000">
            <a:off x="8370775" y="5981701"/>
            <a:ext cx="76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06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9" name="Google Shape;239;p28"/>
          <p:cNvSpPr/>
          <p:nvPr/>
        </p:nvSpPr>
        <p:spPr>
          <a:xfrm>
            <a:off x="3845859" y="1855694"/>
            <a:ext cx="4948517" cy="3856128"/>
          </a:xfrm>
          <a:custGeom>
            <a:avLst/>
            <a:gdLst/>
            <a:ahLst/>
            <a:cxnLst/>
            <a:rect l="l" t="t" r="r" b="b"/>
            <a:pathLst>
              <a:path w="4948517" h="3856128" extrusionOk="0">
                <a:moveTo>
                  <a:pt x="0" y="3854824"/>
                </a:moveTo>
                <a:cubicBezTo>
                  <a:pt x="177053" y="3857812"/>
                  <a:pt x="354106" y="3860800"/>
                  <a:pt x="609600" y="3801035"/>
                </a:cubicBezTo>
                <a:cubicBezTo>
                  <a:pt x="865094" y="3741270"/>
                  <a:pt x="1240118" y="3635188"/>
                  <a:pt x="1532965" y="3496235"/>
                </a:cubicBezTo>
                <a:cubicBezTo>
                  <a:pt x="1825812" y="3357282"/>
                  <a:pt x="2091765" y="3172012"/>
                  <a:pt x="2366682" y="2967318"/>
                </a:cubicBezTo>
                <a:cubicBezTo>
                  <a:pt x="2641600" y="2762624"/>
                  <a:pt x="2946399" y="2496671"/>
                  <a:pt x="3182470" y="2268071"/>
                </a:cubicBezTo>
                <a:cubicBezTo>
                  <a:pt x="3418541" y="2039471"/>
                  <a:pt x="3593353" y="1822824"/>
                  <a:pt x="3783106" y="1595718"/>
                </a:cubicBezTo>
                <a:cubicBezTo>
                  <a:pt x="3972859" y="1368612"/>
                  <a:pt x="4126753" y="1171388"/>
                  <a:pt x="4320988" y="905435"/>
                </a:cubicBezTo>
                <a:cubicBezTo>
                  <a:pt x="4515223" y="639482"/>
                  <a:pt x="4731870" y="319741"/>
                  <a:pt x="4948517" y="0"/>
                </a:cubicBezTo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3944471" y="1855694"/>
            <a:ext cx="4437529" cy="4150659"/>
          </a:xfrm>
          <a:custGeom>
            <a:avLst/>
            <a:gdLst/>
            <a:ahLst/>
            <a:cxnLst/>
            <a:rect l="l" t="t" r="r" b="b"/>
            <a:pathLst>
              <a:path w="4437529" h="4150659" extrusionOk="0">
                <a:moveTo>
                  <a:pt x="0" y="4150659"/>
                </a:moveTo>
                <a:cubicBezTo>
                  <a:pt x="86658" y="4135717"/>
                  <a:pt x="173317" y="4120776"/>
                  <a:pt x="349623" y="4052047"/>
                </a:cubicBezTo>
                <a:cubicBezTo>
                  <a:pt x="525929" y="3983317"/>
                  <a:pt x="811306" y="3880223"/>
                  <a:pt x="1057835" y="3738282"/>
                </a:cubicBezTo>
                <a:cubicBezTo>
                  <a:pt x="1304364" y="3596341"/>
                  <a:pt x="1576294" y="3403600"/>
                  <a:pt x="1828800" y="3200400"/>
                </a:cubicBezTo>
                <a:cubicBezTo>
                  <a:pt x="2081306" y="2997200"/>
                  <a:pt x="2347258" y="2749176"/>
                  <a:pt x="2572870" y="2519082"/>
                </a:cubicBezTo>
                <a:cubicBezTo>
                  <a:pt x="2798482" y="2288988"/>
                  <a:pt x="2953870" y="2108200"/>
                  <a:pt x="3182470" y="1819835"/>
                </a:cubicBezTo>
                <a:cubicBezTo>
                  <a:pt x="3411070" y="1531470"/>
                  <a:pt x="3735294" y="1092200"/>
                  <a:pt x="3944470" y="788894"/>
                </a:cubicBezTo>
                <a:cubicBezTo>
                  <a:pt x="4153646" y="485588"/>
                  <a:pt x="4295587" y="242794"/>
                  <a:pt x="4437529" y="0"/>
                </a:cubicBezTo>
              </a:path>
            </a:pathLst>
          </a:custGeom>
          <a:noFill/>
          <a:ln w="28575" cap="flat" cmpd="sng">
            <a:solidFill>
              <a:srgbClr val="893A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3840366" y="5363881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3845860" y="4864858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3851354" y="4356870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3856848" y="3848882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8"/>
          <p:cNvSpPr txBox="1"/>
          <p:nvPr/>
        </p:nvSpPr>
        <p:spPr>
          <a:xfrm>
            <a:off x="3862342" y="3340894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8"/>
          <p:cNvSpPr txBox="1"/>
          <p:nvPr/>
        </p:nvSpPr>
        <p:spPr>
          <a:xfrm>
            <a:off x="3867836" y="2832906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48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3873330" y="2324918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56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3878824" y="1816930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64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28"/>
          <p:cNvSpPr txBox="1"/>
          <p:nvPr/>
        </p:nvSpPr>
        <p:spPr>
          <a:xfrm>
            <a:off x="4150660" y="5712023"/>
            <a:ext cx="4090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0.8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8"/>
          <p:cNvSpPr txBox="1"/>
          <p:nvPr/>
        </p:nvSpPr>
        <p:spPr>
          <a:xfrm>
            <a:off x="4657165" y="5706035"/>
            <a:ext cx="4090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1.6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28"/>
          <p:cNvSpPr txBox="1"/>
          <p:nvPr/>
        </p:nvSpPr>
        <p:spPr>
          <a:xfrm>
            <a:off x="5162479" y="5703058"/>
            <a:ext cx="4090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2.4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28"/>
          <p:cNvSpPr txBox="1"/>
          <p:nvPr/>
        </p:nvSpPr>
        <p:spPr>
          <a:xfrm>
            <a:off x="5660019" y="5697070"/>
            <a:ext cx="4090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28"/>
          <p:cNvSpPr txBox="1"/>
          <p:nvPr/>
        </p:nvSpPr>
        <p:spPr>
          <a:xfrm>
            <a:off x="6157559" y="5691082"/>
            <a:ext cx="4090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4.0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28"/>
          <p:cNvSpPr txBox="1"/>
          <p:nvPr/>
        </p:nvSpPr>
        <p:spPr>
          <a:xfrm>
            <a:off x="6681994" y="5685094"/>
            <a:ext cx="4090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4.8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28"/>
          <p:cNvSpPr txBox="1"/>
          <p:nvPr/>
        </p:nvSpPr>
        <p:spPr>
          <a:xfrm>
            <a:off x="7210924" y="5685128"/>
            <a:ext cx="4090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5.6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8"/>
          <p:cNvSpPr txBox="1"/>
          <p:nvPr/>
        </p:nvSpPr>
        <p:spPr>
          <a:xfrm>
            <a:off x="7695029" y="5685162"/>
            <a:ext cx="4090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6.4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8188099" y="5685196"/>
            <a:ext cx="4090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7.2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Big O notation</a:t>
            </a:r>
            <a:endParaRPr sz="4000" b="1" i="0" u="none" strike="noStrike" cap="non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3" name="Google Shape;263;p29"/>
          <p:cNvSpPr/>
          <p:nvPr/>
        </p:nvSpPr>
        <p:spPr>
          <a:xfrm>
            <a:off x="609600" y="2014478"/>
            <a:ext cx="3810000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two functions f(n) and g(n) where n&gt;=0, we denote: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f(n) = O(g(n))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there exist two positive numbers c and n</a:t>
            </a:r>
            <a:r>
              <a:rPr lang="en-US" sz="20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such that: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f(n) &lt;= c*g(n) when n &gt;= n</a:t>
            </a:r>
            <a:r>
              <a:rPr lang="en-US" sz="20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264" name="Google Shape;264;p29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sz="1400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65" name="Google Shape;265;p29"/>
          <p:cNvCxnSpPr/>
          <p:nvPr/>
        </p:nvCxnSpPr>
        <p:spPr>
          <a:xfrm rot="10800000">
            <a:off x="4724400" y="2209800"/>
            <a:ext cx="0" cy="243840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0606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6" name="Google Shape;266;p29"/>
          <p:cNvCxnSpPr/>
          <p:nvPr/>
        </p:nvCxnSpPr>
        <p:spPr>
          <a:xfrm>
            <a:off x="4419600" y="4343400"/>
            <a:ext cx="37338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0606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7" name="Google Shape;267;p29"/>
          <p:cNvSpPr/>
          <p:nvPr/>
        </p:nvSpPr>
        <p:spPr>
          <a:xfrm>
            <a:off x="4733365" y="2294965"/>
            <a:ext cx="3182470" cy="1362635"/>
          </a:xfrm>
          <a:custGeom>
            <a:avLst/>
            <a:gdLst/>
            <a:ahLst/>
            <a:cxnLst/>
            <a:rect l="l" t="t" r="r" b="b"/>
            <a:pathLst>
              <a:path w="3182470" h="1362635" extrusionOk="0">
                <a:moveTo>
                  <a:pt x="0" y="1362635"/>
                </a:moveTo>
                <a:cubicBezTo>
                  <a:pt x="273423" y="1143747"/>
                  <a:pt x="546847" y="924859"/>
                  <a:pt x="905435" y="788894"/>
                </a:cubicBezTo>
                <a:cubicBezTo>
                  <a:pt x="1264023" y="652929"/>
                  <a:pt x="1772023" y="678329"/>
                  <a:pt x="2151529" y="546847"/>
                </a:cubicBezTo>
                <a:cubicBezTo>
                  <a:pt x="2531035" y="415365"/>
                  <a:pt x="2856752" y="207682"/>
                  <a:pt x="3182470" y="0"/>
                </a:cubicBezTo>
              </a:path>
            </a:pathLst>
          </a:custGeom>
          <a:noFill/>
          <a:ln w="28575" cap="flat" cmpd="sng">
            <a:solidFill>
              <a:srgbClr val="893A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4742329" y="2695991"/>
            <a:ext cx="3218330" cy="1045655"/>
          </a:xfrm>
          <a:custGeom>
            <a:avLst/>
            <a:gdLst/>
            <a:ahLst/>
            <a:cxnLst/>
            <a:rect l="l" t="t" r="r" b="b"/>
            <a:pathLst>
              <a:path w="3218330" h="1045655" extrusionOk="0">
                <a:moveTo>
                  <a:pt x="0" y="656809"/>
                </a:moveTo>
                <a:cubicBezTo>
                  <a:pt x="9712" y="585091"/>
                  <a:pt x="19424" y="513374"/>
                  <a:pt x="71718" y="576127"/>
                </a:cubicBezTo>
                <a:cubicBezTo>
                  <a:pt x="124012" y="638880"/>
                  <a:pt x="174812" y="1128951"/>
                  <a:pt x="313765" y="1033327"/>
                </a:cubicBezTo>
                <a:cubicBezTo>
                  <a:pt x="452718" y="937703"/>
                  <a:pt x="729130" y="51691"/>
                  <a:pt x="905436" y="2385"/>
                </a:cubicBezTo>
                <a:cubicBezTo>
                  <a:pt x="1081742" y="-46921"/>
                  <a:pt x="986118" y="683703"/>
                  <a:pt x="1371600" y="737491"/>
                </a:cubicBezTo>
                <a:cubicBezTo>
                  <a:pt x="1757082" y="791279"/>
                  <a:pt x="2487706" y="558197"/>
                  <a:pt x="3218330" y="325115"/>
                </a:cubicBezTo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9"/>
          <p:cNvSpPr txBox="1"/>
          <p:nvPr/>
        </p:nvSpPr>
        <p:spPr>
          <a:xfrm>
            <a:off x="7554300" y="1978223"/>
            <a:ext cx="74251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* g(n)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29"/>
          <p:cNvSpPr txBox="1"/>
          <p:nvPr/>
        </p:nvSpPr>
        <p:spPr>
          <a:xfrm>
            <a:off x="7630500" y="2740223"/>
            <a:ext cx="4523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f(n)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1" name="Google Shape;271;p29"/>
          <p:cNvCxnSpPr/>
          <p:nvPr/>
        </p:nvCxnSpPr>
        <p:spPr>
          <a:xfrm>
            <a:off x="5791200" y="3048000"/>
            <a:ext cx="0" cy="129540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B2B2B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2" name="Google Shape;272;p29"/>
          <p:cNvSpPr txBox="1"/>
          <p:nvPr/>
        </p:nvSpPr>
        <p:spPr>
          <a:xfrm>
            <a:off x="5638800" y="4340423"/>
            <a:ext cx="333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400" baseline="-250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400" baseline="-250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29"/>
          <p:cNvSpPr txBox="1"/>
          <p:nvPr/>
        </p:nvSpPr>
        <p:spPr>
          <a:xfrm>
            <a:off x="7955166" y="434042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Big-Oh Example</a:t>
            </a:r>
            <a:endParaRPr/>
          </a:p>
        </p:txBody>
      </p:sp>
      <p:sp>
        <p:nvSpPr>
          <p:cNvPr id="279" name="Google Shape;279;p30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sz="1400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80" name="Google Shape;280;p30"/>
          <p:cNvCxnSpPr/>
          <p:nvPr/>
        </p:nvCxnSpPr>
        <p:spPr>
          <a:xfrm rot="10800000">
            <a:off x="4724400" y="2209800"/>
            <a:ext cx="0" cy="243840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0606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1" name="Google Shape;281;p30"/>
          <p:cNvCxnSpPr/>
          <p:nvPr/>
        </p:nvCxnSpPr>
        <p:spPr>
          <a:xfrm>
            <a:off x="4419600" y="4343400"/>
            <a:ext cx="37338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0606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2" name="Google Shape;282;p30"/>
          <p:cNvSpPr/>
          <p:nvPr/>
        </p:nvSpPr>
        <p:spPr>
          <a:xfrm>
            <a:off x="4733365" y="2294965"/>
            <a:ext cx="3182470" cy="1362635"/>
          </a:xfrm>
          <a:custGeom>
            <a:avLst/>
            <a:gdLst/>
            <a:ahLst/>
            <a:cxnLst/>
            <a:rect l="l" t="t" r="r" b="b"/>
            <a:pathLst>
              <a:path w="3182470" h="1362635" extrusionOk="0">
                <a:moveTo>
                  <a:pt x="0" y="1362635"/>
                </a:moveTo>
                <a:cubicBezTo>
                  <a:pt x="273423" y="1143747"/>
                  <a:pt x="546847" y="924859"/>
                  <a:pt x="905435" y="788894"/>
                </a:cubicBezTo>
                <a:cubicBezTo>
                  <a:pt x="1264023" y="652929"/>
                  <a:pt x="1772023" y="678329"/>
                  <a:pt x="2151529" y="546847"/>
                </a:cubicBezTo>
                <a:cubicBezTo>
                  <a:pt x="2531035" y="415365"/>
                  <a:pt x="2856752" y="207682"/>
                  <a:pt x="3182470" y="0"/>
                </a:cubicBezTo>
              </a:path>
            </a:pathLst>
          </a:custGeom>
          <a:noFill/>
          <a:ln w="28575" cap="flat" cmpd="sng">
            <a:solidFill>
              <a:srgbClr val="893A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0"/>
          <p:cNvSpPr/>
          <p:nvPr/>
        </p:nvSpPr>
        <p:spPr>
          <a:xfrm>
            <a:off x="4742329" y="2695991"/>
            <a:ext cx="3218330" cy="1045655"/>
          </a:xfrm>
          <a:custGeom>
            <a:avLst/>
            <a:gdLst/>
            <a:ahLst/>
            <a:cxnLst/>
            <a:rect l="l" t="t" r="r" b="b"/>
            <a:pathLst>
              <a:path w="3218330" h="1045655" extrusionOk="0">
                <a:moveTo>
                  <a:pt x="0" y="656809"/>
                </a:moveTo>
                <a:cubicBezTo>
                  <a:pt x="9712" y="585091"/>
                  <a:pt x="19424" y="513374"/>
                  <a:pt x="71718" y="576127"/>
                </a:cubicBezTo>
                <a:cubicBezTo>
                  <a:pt x="124012" y="638880"/>
                  <a:pt x="174812" y="1128951"/>
                  <a:pt x="313765" y="1033327"/>
                </a:cubicBezTo>
                <a:cubicBezTo>
                  <a:pt x="452718" y="937703"/>
                  <a:pt x="729130" y="51691"/>
                  <a:pt x="905436" y="2385"/>
                </a:cubicBezTo>
                <a:cubicBezTo>
                  <a:pt x="1081742" y="-46921"/>
                  <a:pt x="986118" y="683703"/>
                  <a:pt x="1371600" y="737491"/>
                </a:cubicBezTo>
                <a:cubicBezTo>
                  <a:pt x="1757082" y="791279"/>
                  <a:pt x="2487706" y="558197"/>
                  <a:pt x="3218330" y="325115"/>
                </a:cubicBezTo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0"/>
          <p:cNvSpPr txBox="1"/>
          <p:nvPr/>
        </p:nvSpPr>
        <p:spPr>
          <a:xfrm>
            <a:off x="7554300" y="1978223"/>
            <a:ext cx="74251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* g(n)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30"/>
          <p:cNvSpPr txBox="1"/>
          <p:nvPr/>
        </p:nvSpPr>
        <p:spPr>
          <a:xfrm>
            <a:off x="7630500" y="2740223"/>
            <a:ext cx="4523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f(n)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6" name="Google Shape;286;p30"/>
          <p:cNvCxnSpPr/>
          <p:nvPr/>
        </p:nvCxnSpPr>
        <p:spPr>
          <a:xfrm>
            <a:off x="5791200" y="3048000"/>
            <a:ext cx="0" cy="129540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B2B2B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7" name="Google Shape;287;p30"/>
          <p:cNvSpPr txBox="1"/>
          <p:nvPr/>
        </p:nvSpPr>
        <p:spPr>
          <a:xfrm>
            <a:off x="5638800" y="4340423"/>
            <a:ext cx="333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400" baseline="-250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400" baseline="-250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30"/>
          <p:cNvSpPr txBox="1"/>
          <p:nvPr/>
        </p:nvSpPr>
        <p:spPr>
          <a:xfrm>
            <a:off x="7955166" y="434042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30"/>
          <p:cNvSpPr txBox="1"/>
          <p:nvPr/>
        </p:nvSpPr>
        <p:spPr>
          <a:xfrm>
            <a:off x="609600" y="2286000"/>
            <a:ext cx="39624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Examples: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+ 9 = O(n)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2n + 1 = O(n)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2400" baseline="30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+ 7 = O(n</a:t>
            </a:r>
            <a:r>
              <a:rPr lang="en-US" sz="2400" baseline="30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2400" baseline="30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+ 2n + 1 = O(n</a:t>
            </a:r>
            <a:r>
              <a:rPr lang="en-US" sz="2400" baseline="30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/>
          <p:nvPr/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endParaRPr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5" name="Google Shape;295;p31" descr="Rectangle: Click to edit Master text styles&#10;Second level&#10;Third level&#10;Fourth level&#10;Fifth level"/>
          <p:cNvSpPr txBox="1"/>
          <p:nvPr/>
        </p:nvSpPr>
        <p:spPr>
          <a:xfrm>
            <a:off x="838199" y="1825274"/>
            <a:ext cx="2932545" cy="45755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073" t="-1597" r="-124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endParaRPr/>
          </a:p>
        </p:txBody>
      </p:sp>
      <p:sp>
        <p:nvSpPr>
          <p:cNvPr id="296" name="Google Shape;296;p31"/>
          <p:cNvSpPr txBox="1"/>
          <p:nvPr/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Seven Important Functions</a:t>
            </a:r>
            <a:endParaRPr/>
          </a:p>
        </p:txBody>
      </p:sp>
      <p:sp>
        <p:nvSpPr>
          <p:cNvPr id="297" name="Google Shape;297;p31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sz="1400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98" name="Google Shape;298;p31"/>
          <p:cNvCxnSpPr/>
          <p:nvPr/>
        </p:nvCxnSpPr>
        <p:spPr>
          <a:xfrm rot="10800000">
            <a:off x="4527175" y="1723465"/>
            <a:ext cx="0" cy="445770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0606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9" name="Google Shape;299;p31"/>
          <p:cNvCxnSpPr/>
          <p:nvPr/>
        </p:nvCxnSpPr>
        <p:spPr>
          <a:xfrm>
            <a:off x="4343400" y="6019800"/>
            <a:ext cx="4648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0606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0" name="Google Shape;300;p31"/>
          <p:cNvCxnSpPr/>
          <p:nvPr/>
        </p:nvCxnSpPr>
        <p:spPr>
          <a:xfrm>
            <a:off x="4536140" y="2371165"/>
            <a:ext cx="76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06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1" name="Google Shape;301;p31"/>
          <p:cNvCxnSpPr/>
          <p:nvPr/>
        </p:nvCxnSpPr>
        <p:spPr>
          <a:xfrm>
            <a:off x="4536140" y="2658035"/>
            <a:ext cx="76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06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2" name="Google Shape;302;p31"/>
          <p:cNvCxnSpPr/>
          <p:nvPr/>
        </p:nvCxnSpPr>
        <p:spPr>
          <a:xfrm>
            <a:off x="4536140" y="2931460"/>
            <a:ext cx="76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06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3" name="Google Shape;303;p31"/>
          <p:cNvCxnSpPr/>
          <p:nvPr/>
        </p:nvCxnSpPr>
        <p:spPr>
          <a:xfrm>
            <a:off x="4536140" y="3204885"/>
            <a:ext cx="76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06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4" name="Google Shape;304;p31"/>
          <p:cNvCxnSpPr/>
          <p:nvPr/>
        </p:nvCxnSpPr>
        <p:spPr>
          <a:xfrm>
            <a:off x="4536140" y="3496240"/>
            <a:ext cx="76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06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5" name="Google Shape;305;p31"/>
          <p:cNvCxnSpPr/>
          <p:nvPr/>
        </p:nvCxnSpPr>
        <p:spPr>
          <a:xfrm>
            <a:off x="4536140" y="3787595"/>
            <a:ext cx="76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06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6" name="Google Shape;306;p31"/>
          <p:cNvCxnSpPr/>
          <p:nvPr/>
        </p:nvCxnSpPr>
        <p:spPr>
          <a:xfrm>
            <a:off x="4536140" y="4069985"/>
            <a:ext cx="76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06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7" name="Google Shape;307;p31"/>
          <p:cNvCxnSpPr/>
          <p:nvPr/>
        </p:nvCxnSpPr>
        <p:spPr>
          <a:xfrm>
            <a:off x="4536140" y="4352375"/>
            <a:ext cx="76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06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8" name="Google Shape;308;p31"/>
          <p:cNvCxnSpPr/>
          <p:nvPr/>
        </p:nvCxnSpPr>
        <p:spPr>
          <a:xfrm>
            <a:off x="4536140" y="4634765"/>
            <a:ext cx="76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06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9" name="Google Shape;309;p31"/>
          <p:cNvCxnSpPr/>
          <p:nvPr/>
        </p:nvCxnSpPr>
        <p:spPr>
          <a:xfrm>
            <a:off x="4536140" y="4917155"/>
            <a:ext cx="76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06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0" name="Google Shape;310;p31"/>
          <p:cNvCxnSpPr/>
          <p:nvPr/>
        </p:nvCxnSpPr>
        <p:spPr>
          <a:xfrm>
            <a:off x="4536140" y="5199545"/>
            <a:ext cx="76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06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1" name="Google Shape;311;p31"/>
          <p:cNvCxnSpPr/>
          <p:nvPr/>
        </p:nvCxnSpPr>
        <p:spPr>
          <a:xfrm>
            <a:off x="4536140" y="5481935"/>
            <a:ext cx="76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06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2" name="Google Shape;312;p31"/>
          <p:cNvCxnSpPr/>
          <p:nvPr/>
        </p:nvCxnSpPr>
        <p:spPr>
          <a:xfrm>
            <a:off x="4536140" y="5764325"/>
            <a:ext cx="76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06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3" name="Google Shape;313;p31"/>
          <p:cNvCxnSpPr/>
          <p:nvPr/>
        </p:nvCxnSpPr>
        <p:spPr>
          <a:xfrm rot="5400000">
            <a:off x="5085230" y="5981700"/>
            <a:ext cx="76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06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" name="Google Shape;314;p31"/>
          <p:cNvCxnSpPr/>
          <p:nvPr/>
        </p:nvCxnSpPr>
        <p:spPr>
          <a:xfrm rot="5400000">
            <a:off x="5676900" y="5981700"/>
            <a:ext cx="76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06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5" name="Google Shape;315;p31"/>
          <p:cNvCxnSpPr/>
          <p:nvPr/>
        </p:nvCxnSpPr>
        <p:spPr>
          <a:xfrm rot="5400000">
            <a:off x="6268570" y="5981700"/>
            <a:ext cx="76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06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6" name="Google Shape;316;p31"/>
          <p:cNvCxnSpPr/>
          <p:nvPr/>
        </p:nvCxnSpPr>
        <p:spPr>
          <a:xfrm rot="5400000">
            <a:off x="6860240" y="5981700"/>
            <a:ext cx="76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06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7" name="Google Shape;317;p31"/>
          <p:cNvCxnSpPr/>
          <p:nvPr/>
        </p:nvCxnSpPr>
        <p:spPr>
          <a:xfrm rot="5400000">
            <a:off x="7451910" y="5981700"/>
            <a:ext cx="76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06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8" name="Google Shape;318;p31"/>
          <p:cNvCxnSpPr/>
          <p:nvPr/>
        </p:nvCxnSpPr>
        <p:spPr>
          <a:xfrm rot="5400000">
            <a:off x="8043580" y="5981700"/>
            <a:ext cx="76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06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9" name="Google Shape;319;p31"/>
          <p:cNvCxnSpPr/>
          <p:nvPr/>
        </p:nvCxnSpPr>
        <p:spPr>
          <a:xfrm>
            <a:off x="4536140" y="5764325"/>
            <a:ext cx="3693460" cy="0"/>
          </a:xfrm>
          <a:prstGeom prst="straightConnector1">
            <a:avLst/>
          </a:prstGeom>
          <a:noFill/>
          <a:ln w="28575" cap="flat" cmpd="sng">
            <a:solidFill>
              <a:srgbClr val="893A1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0" name="Google Shape;320;p31"/>
          <p:cNvSpPr/>
          <p:nvPr/>
        </p:nvSpPr>
        <p:spPr>
          <a:xfrm>
            <a:off x="4536141" y="5342965"/>
            <a:ext cx="3693459" cy="421341"/>
          </a:xfrm>
          <a:custGeom>
            <a:avLst/>
            <a:gdLst/>
            <a:ahLst/>
            <a:cxnLst/>
            <a:rect l="l" t="t" r="r" b="b"/>
            <a:pathLst>
              <a:path w="3693459" h="421341" extrusionOk="0">
                <a:moveTo>
                  <a:pt x="0" y="421341"/>
                </a:moveTo>
                <a:cubicBezTo>
                  <a:pt x="230841" y="334682"/>
                  <a:pt x="461682" y="248024"/>
                  <a:pt x="699247" y="188259"/>
                </a:cubicBezTo>
                <a:cubicBezTo>
                  <a:pt x="936812" y="128494"/>
                  <a:pt x="1128059" y="92635"/>
                  <a:pt x="1425388" y="62753"/>
                </a:cubicBezTo>
                <a:cubicBezTo>
                  <a:pt x="1722717" y="32871"/>
                  <a:pt x="2105212" y="19423"/>
                  <a:pt x="2483224" y="8964"/>
                </a:cubicBezTo>
                <a:cubicBezTo>
                  <a:pt x="2861236" y="-1495"/>
                  <a:pt x="3491753" y="8965"/>
                  <a:pt x="3693459" y="0"/>
                </a:cubicBezTo>
              </a:path>
            </a:pathLst>
          </a:custGeom>
          <a:noFill/>
          <a:ln w="28575" cap="flat" cmpd="sng">
            <a:solidFill>
              <a:srgbClr val="893A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1"/>
          <p:cNvSpPr/>
          <p:nvPr/>
        </p:nvSpPr>
        <p:spPr>
          <a:xfrm>
            <a:off x="4536141" y="4948518"/>
            <a:ext cx="3693459" cy="528917"/>
          </a:xfrm>
          <a:custGeom>
            <a:avLst/>
            <a:gdLst/>
            <a:ahLst/>
            <a:cxnLst/>
            <a:rect l="l" t="t" r="r" b="b"/>
            <a:pathLst>
              <a:path w="3693459" h="528917" extrusionOk="0">
                <a:moveTo>
                  <a:pt x="0" y="528917"/>
                </a:moveTo>
                <a:cubicBezTo>
                  <a:pt x="129241" y="479611"/>
                  <a:pt x="258483" y="430305"/>
                  <a:pt x="466165" y="376517"/>
                </a:cubicBezTo>
                <a:cubicBezTo>
                  <a:pt x="673847" y="322729"/>
                  <a:pt x="929341" y="259976"/>
                  <a:pt x="1246094" y="206188"/>
                </a:cubicBezTo>
                <a:cubicBezTo>
                  <a:pt x="1562847" y="152400"/>
                  <a:pt x="1958789" y="88153"/>
                  <a:pt x="2366683" y="53788"/>
                </a:cubicBezTo>
                <a:cubicBezTo>
                  <a:pt x="2774577" y="19423"/>
                  <a:pt x="3234018" y="9711"/>
                  <a:pt x="3693459" y="0"/>
                </a:cubicBezTo>
              </a:path>
            </a:pathLst>
          </a:custGeom>
          <a:noFill/>
          <a:ln w="28575" cap="flat" cmpd="sng">
            <a:solidFill>
              <a:srgbClr val="893A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1"/>
          <p:cNvSpPr/>
          <p:nvPr/>
        </p:nvSpPr>
        <p:spPr>
          <a:xfrm>
            <a:off x="4527176" y="4643718"/>
            <a:ext cx="3702424" cy="824753"/>
          </a:xfrm>
          <a:custGeom>
            <a:avLst/>
            <a:gdLst/>
            <a:ahLst/>
            <a:cxnLst/>
            <a:rect l="l" t="t" r="r" b="b"/>
            <a:pathLst>
              <a:path w="3702424" h="824753" extrusionOk="0">
                <a:moveTo>
                  <a:pt x="0" y="824753"/>
                </a:moveTo>
                <a:cubicBezTo>
                  <a:pt x="100853" y="746311"/>
                  <a:pt x="201706" y="667870"/>
                  <a:pt x="322730" y="600635"/>
                </a:cubicBezTo>
                <a:cubicBezTo>
                  <a:pt x="443754" y="533400"/>
                  <a:pt x="561789" y="479612"/>
                  <a:pt x="726142" y="421341"/>
                </a:cubicBezTo>
                <a:cubicBezTo>
                  <a:pt x="890495" y="363070"/>
                  <a:pt x="1056342" y="309282"/>
                  <a:pt x="1308848" y="251011"/>
                </a:cubicBezTo>
                <a:cubicBezTo>
                  <a:pt x="1561354" y="192740"/>
                  <a:pt x="1842248" y="113552"/>
                  <a:pt x="2241177" y="71717"/>
                </a:cubicBezTo>
                <a:cubicBezTo>
                  <a:pt x="2640106" y="29882"/>
                  <a:pt x="3171265" y="14941"/>
                  <a:pt x="3702424" y="0"/>
                </a:cubicBezTo>
              </a:path>
            </a:pathLst>
          </a:custGeom>
          <a:noFill/>
          <a:ln w="28575" cap="flat" cmpd="sng">
            <a:solidFill>
              <a:srgbClr val="893A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1"/>
          <p:cNvSpPr/>
          <p:nvPr/>
        </p:nvSpPr>
        <p:spPr>
          <a:xfrm>
            <a:off x="4527176" y="2061882"/>
            <a:ext cx="2537012" cy="3397624"/>
          </a:xfrm>
          <a:custGeom>
            <a:avLst/>
            <a:gdLst/>
            <a:ahLst/>
            <a:cxnLst/>
            <a:rect l="l" t="t" r="r" b="b"/>
            <a:pathLst>
              <a:path w="2537012" h="3397624" extrusionOk="0">
                <a:moveTo>
                  <a:pt x="0" y="3397624"/>
                </a:moveTo>
                <a:cubicBezTo>
                  <a:pt x="146423" y="3304242"/>
                  <a:pt x="292847" y="3210860"/>
                  <a:pt x="439271" y="3101789"/>
                </a:cubicBezTo>
                <a:cubicBezTo>
                  <a:pt x="585695" y="2992718"/>
                  <a:pt x="723154" y="2892612"/>
                  <a:pt x="878542" y="2743200"/>
                </a:cubicBezTo>
                <a:cubicBezTo>
                  <a:pt x="1033930" y="2593788"/>
                  <a:pt x="1196788" y="2432424"/>
                  <a:pt x="1371600" y="2205318"/>
                </a:cubicBezTo>
                <a:cubicBezTo>
                  <a:pt x="1546412" y="1978212"/>
                  <a:pt x="1766047" y="1668930"/>
                  <a:pt x="1927412" y="1380565"/>
                </a:cubicBezTo>
                <a:cubicBezTo>
                  <a:pt x="2088777" y="1092200"/>
                  <a:pt x="2238189" y="705224"/>
                  <a:pt x="2339789" y="475130"/>
                </a:cubicBezTo>
                <a:cubicBezTo>
                  <a:pt x="2441389" y="245036"/>
                  <a:pt x="2504142" y="79188"/>
                  <a:pt x="2537012" y="0"/>
                </a:cubicBezTo>
              </a:path>
            </a:pathLst>
          </a:custGeom>
          <a:noFill/>
          <a:ln w="28575" cap="flat" cmpd="sng">
            <a:solidFill>
              <a:srgbClr val="893A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1"/>
          <p:cNvSpPr/>
          <p:nvPr/>
        </p:nvSpPr>
        <p:spPr>
          <a:xfrm>
            <a:off x="4527176" y="3325906"/>
            <a:ext cx="3711389" cy="1864659"/>
          </a:xfrm>
          <a:custGeom>
            <a:avLst/>
            <a:gdLst/>
            <a:ahLst/>
            <a:cxnLst/>
            <a:rect l="l" t="t" r="r" b="b"/>
            <a:pathLst>
              <a:path w="3711389" h="1864659" extrusionOk="0">
                <a:moveTo>
                  <a:pt x="0" y="1864659"/>
                </a:moveTo>
                <a:lnTo>
                  <a:pt x="3711389" y="0"/>
                </a:lnTo>
              </a:path>
            </a:pathLst>
          </a:custGeom>
          <a:noFill/>
          <a:ln w="28575" cap="flat" cmpd="sng">
            <a:solidFill>
              <a:srgbClr val="893A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1"/>
          <p:cNvSpPr/>
          <p:nvPr/>
        </p:nvSpPr>
        <p:spPr>
          <a:xfrm>
            <a:off x="4545106" y="4078941"/>
            <a:ext cx="3693459" cy="1084730"/>
          </a:xfrm>
          <a:custGeom>
            <a:avLst/>
            <a:gdLst/>
            <a:ahLst/>
            <a:cxnLst/>
            <a:rect l="l" t="t" r="r" b="b"/>
            <a:pathLst>
              <a:path w="3693459" h="1084730" extrusionOk="0">
                <a:moveTo>
                  <a:pt x="0" y="1084730"/>
                </a:moveTo>
                <a:cubicBezTo>
                  <a:pt x="103094" y="1009276"/>
                  <a:pt x="206189" y="933823"/>
                  <a:pt x="376518" y="851647"/>
                </a:cubicBezTo>
                <a:cubicBezTo>
                  <a:pt x="546847" y="769471"/>
                  <a:pt x="736600" y="681318"/>
                  <a:pt x="1021976" y="591671"/>
                </a:cubicBezTo>
                <a:cubicBezTo>
                  <a:pt x="1307352" y="502024"/>
                  <a:pt x="1769035" y="389965"/>
                  <a:pt x="2088776" y="313765"/>
                </a:cubicBezTo>
                <a:cubicBezTo>
                  <a:pt x="2408517" y="237565"/>
                  <a:pt x="2672976" y="186765"/>
                  <a:pt x="2940423" y="134471"/>
                </a:cubicBezTo>
                <a:cubicBezTo>
                  <a:pt x="3207870" y="82177"/>
                  <a:pt x="3450664" y="41088"/>
                  <a:pt x="3693459" y="0"/>
                </a:cubicBezTo>
              </a:path>
            </a:pathLst>
          </a:custGeom>
          <a:noFill/>
          <a:ln w="28575" cap="flat" cmpd="sng">
            <a:solidFill>
              <a:srgbClr val="893A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1"/>
          <p:cNvSpPr txBox="1"/>
          <p:nvPr/>
        </p:nvSpPr>
        <p:spPr>
          <a:xfrm>
            <a:off x="7976101" y="5481935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31"/>
          <p:cNvSpPr txBox="1"/>
          <p:nvPr/>
        </p:nvSpPr>
        <p:spPr>
          <a:xfrm>
            <a:off x="7848600" y="5029200"/>
            <a:ext cx="5485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 n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31"/>
          <p:cNvSpPr txBox="1"/>
          <p:nvPr/>
        </p:nvSpPr>
        <p:spPr>
          <a:xfrm>
            <a:off x="8001000" y="4648200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31"/>
          <p:cNvSpPr txBox="1"/>
          <p:nvPr/>
        </p:nvSpPr>
        <p:spPr>
          <a:xfrm>
            <a:off x="7696200" y="4340423"/>
            <a:ext cx="683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log n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31"/>
          <p:cNvSpPr txBox="1"/>
          <p:nvPr/>
        </p:nvSpPr>
        <p:spPr>
          <a:xfrm>
            <a:off x="7972054" y="3807023"/>
            <a:ext cx="333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400" baseline="300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400" baseline="300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31"/>
          <p:cNvSpPr txBox="1"/>
          <p:nvPr/>
        </p:nvSpPr>
        <p:spPr>
          <a:xfrm>
            <a:off x="7895854" y="3048000"/>
            <a:ext cx="333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400" baseline="300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1400" baseline="300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31"/>
          <p:cNvSpPr txBox="1"/>
          <p:nvPr/>
        </p:nvSpPr>
        <p:spPr>
          <a:xfrm>
            <a:off x="6705600" y="1981200"/>
            <a:ext cx="333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n!</a:t>
            </a:r>
            <a:endParaRPr sz="1400" baseline="300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31"/>
          <p:cNvSpPr txBox="1"/>
          <p:nvPr/>
        </p:nvSpPr>
        <p:spPr>
          <a:xfrm>
            <a:off x="4238254" y="561341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400" baseline="300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31"/>
          <p:cNvSpPr txBox="1"/>
          <p:nvPr/>
        </p:nvSpPr>
        <p:spPr>
          <a:xfrm>
            <a:off x="4235825" y="5320555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400" baseline="300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31"/>
          <p:cNvSpPr txBox="1"/>
          <p:nvPr/>
        </p:nvSpPr>
        <p:spPr>
          <a:xfrm>
            <a:off x="4233396" y="5036662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400" baseline="300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31"/>
          <p:cNvSpPr txBox="1"/>
          <p:nvPr/>
        </p:nvSpPr>
        <p:spPr>
          <a:xfrm>
            <a:off x="4230967" y="4752769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1400" baseline="300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31"/>
          <p:cNvSpPr txBox="1"/>
          <p:nvPr/>
        </p:nvSpPr>
        <p:spPr>
          <a:xfrm>
            <a:off x="4150660" y="4468876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 sz="1400" baseline="300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31"/>
          <p:cNvSpPr txBox="1"/>
          <p:nvPr/>
        </p:nvSpPr>
        <p:spPr>
          <a:xfrm>
            <a:off x="4150660" y="4199955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 sz="1400" baseline="300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31"/>
          <p:cNvSpPr txBox="1"/>
          <p:nvPr/>
        </p:nvSpPr>
        <p:spPr>
          <a:xfrm>
            <a:off x="4150660" y="3931034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64</a:t>
            </a:r>
            <a:endParaRPr sz="1400" baseline="300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31"/>
          <p:cNvSpPr txBox="1"/>
          <p:nvPr/>
        </p:nvSpPr>
        <p:spPr>
          <a:xfrm>
            <a:off x="4065495" y="3635218"/>
            <a:ext cx="45397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128</a:t>
            </a:r>
            <a:endParaRPr sz="1400" baseline="300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31"/>
          <p:cNvSpPr txBox="1"/>
          <p:nvPr/>
        </p:nvSpPr>
        <p:spPr>
          <a:xfrm>
            <a:off x="4065495" y="3348367"/>
            <a:ext cx="45397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256</a:t>
            </a:r>
            <a:endParaRPr sz="1400" baseline="300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31"/>
          <p:cNvSpPr txBox="1"/>
          <p:nvPr/>
        </p:nvSpPr>
        <p:spPr>
          <a:xfrm>
            <a:off x="4074460" y="3061516"/>
            <a:ext cx="45397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512</a:t>
            </a:r>
            <a:endParaRPr sz="1400" baseline="300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31"/>
          <p:cNvSpPr txBox="1"/>
          <p:nvPr/>
        </p:nvSpPr>
        <p:spPr>
          <a:xfrm>
            <a:off x="3989295" y="2783630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1024</a:t>
            </a:r>
            <a:endParaRPr sz="1400" baseline="300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31"/>
          <p:cNvSpPr txBox="1"/>
          <p:nvPr/>
        </p:nvSpPr>
        <p:spPr>
          <a:xfrm>
            <a:off x="3998255" y="2505744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2048</a:t>
            </a:r>
            <a:endParaRPr sz="1400" baseline="300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31"/>
          <p:cNvSpPr txBox="1"/>
          <p:nvPr/>
        </p:nvSpPr>
        <p:spPr>
          <a:xfrm>
            <a:off x="4001366" y="2209800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4096</a:t>
            </a:r>
            <a:endParaRPr sz="1400" baseline="300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31"/>
          <p:cNvSpPr txBox="1"/>
          <p:nvPr/>
        </p:nvSpPr>
        <p:spPr>
          <a:xfrm>
            <a:off x="4996811" y="599889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400" baseline="300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31"/>
          <p:cNvSpPr txBox="1"/>
          <p:nvPr/>
        </p:nvSpPr>
        <p:spPr>
          <a:xfrm>
            <a:off x="5571565" y="5988425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400" baseline="300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31"/>
          <p:cNvSpPr txBox="1"/>
          <p:nvPr/>
        </p:nvSpPr>
        <p:spPr>
          <a:xfrm>
            <a:off x="6155284" y="5977957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400" baseline="300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31"/>
          <p:cNvSpPr txBox="1"/>
          <p:nvPr/>
        </p:nvSpPr>
        <p:spPr>
          <a:xfrm>
            <a:off x="6744931" y="598096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1400" baseline="300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31"/>
          <p:cNvSpPr txBox="1"/>
          <p:nvPr/>
        </p:nvSpPr>
        <p:spPr>
          <a:xfrm>
            <a:off x="7352508" y="5983969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1400" baseline="300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 analysis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problem can be solved by different algorithms</a:t>
            </a: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Measure of “goodness”:</a:t>
            </a:r>
            <a:endParaRPr/>
          </a:p>
          <a:p>
            <a:pPr marL="914400" marR="0" lvl="1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en-US"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Running time</a:t>
            </a:r>
            <a:endParaRPr/>
          </a:p>
          <a:p>
            <a:pPr marL="914400" marR="0" lvl="1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en-US"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</a:t>
            </a:r>
            <a:endParaRPr/>
          </a:p>
          <a:p>
            <a:pPr marL="914400" marR="0" lvl="1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en-US"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Traffic network</a:t>
            </a: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400" b="0" i="0" u="none" strike="noStrike" cap="none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2"/>
          <p:cNvSpPr txBox="1"/>
          <p:nvPr/>
        </p:nvSpPr>
        <p:spPr>
          <a:xfrm>
            <a:off x="609600" y="609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 sz="4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 3</a:t>
            </a: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6" name="Google Shape;356;p32"/>
          <p:cNvSpPr txBox="1"/>
          <p:nvPr/>
        </p:nvSpPr>
        <p:spPr>
          <a:xfrm>
            <a:off x="404091" y="1905000"/>
            <a:ext cx="845820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+ 1 = O(? )</a:t>
            </a:r>
            <a:endParaRPr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 = O (?)</a:t>
            </a:r>
            <a:endParaRPr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2n + 5 = (?)</a:t>
            </a:r>
            <a:endParaRPr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2400" b="0" i="0" u="none" strike="noStrike" cap="none" baseline="30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+ 5n - 20 = O(?)</a:t>
            </a:r>
            <a:endParaRPr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2n</a:t>
            </a:r>
            <a:r>
              <a:rPr lang="en-US" sz="2400" b="0" i="0" u="none" strike="noStrike" cap="none" baseline="30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-US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+ 5n</a:t>
            </a:r>
            <a:r>
              <a:rPr lang="en-US" sz="2400" b="0" i="0" u="none" strike="noStrike" cap="none" baseline="30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+ 20n – 100 = O(?) 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7" name="Google Shape;357;p32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sz="1400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3"/>
          <p:cNvSpPr txBox="1"/>
          <p:nvPr/>
        </p:nvSpPr>
        <p:spPr>
          <a:xfrm>
            <a:off x="609600" y="5334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 sz="4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Asymptotic Algorithm Analysis</a:t>
            </a:r>
            <a:endParaRPr/>
          </a:p>
        </p:txBody>
      </p:sp>
      <p:sp>
        <p:nvSpPr>
          <p:cNvPr id="363" name="Google Shape;363;p33" descr="Rectangle: Click to edit Master text styles&#10;Second level&#10;Third level&#10;Fourth level&#10;Fifth level"/>
          <p:cNvSpPr txBox="1"/>
          <p:nvPr/>
        </p:nvSpPr>
        <p:spPr>
          <a:xfrm>
            <a:off x="810491" y="1828800"/>
            <a:ext cx="7848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asymptotic analysis of an algorithm determines the running time in big-Oh notation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perform the asymptotic analysis:</a:t>
            </a:r>
            <a:endParaRPr dirty="0"/>
          </a:p>
          <a:p>
            <a:pPr marL="120015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find the worst-case number of primitive operations executed as a function of the input size</a:t>
            </a:r>
            <a:endParaRPr dirty="0"/>
          </a:p>
          <a:p>
            <a:pPr marL="120015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express this function with big-Oh notation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</a:t>
            </a:r>
            <a:endParaRPr dirty="0"/>
          </a:p>
          <a:p>
            <a:pPr marL="11430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determine that algorithm </a:t>
            </a:r>
            <a:r>
              <a:rPr lang="en-US" sz="2000" b="1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arrayMax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executes at most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US" sz="2000" b="1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primitive operations</a:t>
            </a:r>
            <a:endParaRPr dirty="0"/>
          </a:p>
          <a:p>
            <a:pPr marL="11430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say that algorithm </a:t>
            </a:r>
            <a:r>
              <a:rPr lang="en-US" sz="2000" b="1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arrayMax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“runs in 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time”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Since constant factors and lower-order terms are eventually dropped anyhow, we can disregard them when analyzing the run time complexity</a:t>
            </a:r>
            <a:endParaRPr dirty="0"/>
          </a:p>
        </p:txBody>
      </p:sp>
      <p:sp>
        <p:nvSpPr>
          <p:cNvPr id="364" name="Google Shape;364;p33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sz="1400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"/>
          <p:cNvSpPr txBox="1">
            <a:spLocks noGrp="1"/>
          </p:cNvSpPr>
          <p:nvPr>
            <p:ph type="title"/>
          </p:nvPr>
        </p:nvSpPr>
        <p:spPr>
          <a:xfrm>
            <a:off x="1219200" y="3048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Big-Oh Rules</a:t>
            </a:r>
            <a:endParaRPr/>
          </a:p>
        </p:txBody>
      </p:sp>
      <p:sp>
        <p:nvSpPr>
          <p:cNvPr id="370" name="Google Shape;370;p34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609600" y="19050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SzPts val="2200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lang="en-US" sz="2200" b="1" i="1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200" b="1" i="1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200" dirty="0" smtClean="0"/>
              <a:t>is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polynomial of degree </a:t>
            </a:r>
            <a:r>
              <a:rPr lang="en-US" sz="22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then </a:t>
            </a:r>
            <a:r>
              <a:rPr lang="en-US" sz="22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2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</a:t>
            </a:r>
            <a:r>
              <a:rPr lang="en-US" sz="22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200" b="1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200" b="1" i="1" u="none" strike="noStrike" cap="none" baseline="30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i.e.,</a:t>
            </a:r>
            <a:endParaRPr dirty="0"/>
          </a:p>
          <a:p>
            <a:pPr marL="1085850" marR="0" lvl="1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Drop lower-order terms</a:t>
            </a:r>
            <a:endParaRPr dirty="0"/>
          </a:p>
          <a:p>
            <a:pPr marL="1085850" marR="0" lvl="1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Drop constant factors</a:t>
            </a:r>
            <a:endParaRPr dirty="0"/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the smallest possible class of functions</a:t>
            </a:r>
            <a:endParaRPr dirty="0"/>
          </a:p>
          <a:p>
            <a:pPr marL="1085850" marR="0" lvl="1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Say “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200" b="1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</a:t>
            </a:r>
            <a:r>
              <a:rPr lang="en-US" sz="22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2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 of “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200" b="1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</a:t>
            </a:r>
            <a:r>
              <a:rPr lang="en-US" sz="22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200" b="1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200" b="0" i="0" u="none" strike="noStrike" cap="none" baseline="30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  <a:endParaRPr dirty="0"/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the simplest expression of the class</a:t>
            </a:r>
            <a:endParaRPr dirty="0"/>
          </a:p>
          <a:p>
            <a:pPr marL="1085850" marR="0" lvl="1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Say “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+ 5 is O(n)” instead of “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+ 5 is O(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)”</a:t>
            </a:r>
            <a:endParaRPr dirty="0"/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O( f(n) ) + O( g(n) ) = O( f(n) + g(n) )</a:t>
            </a:r>
            <a:endParaRPr dirty="0"/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O( f(n) ) × O( g(n) ) = O( f(n) × g(n) )</a:t>
            </a:r>
            <a:endParaRPr sz="22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085850" marR="0" lvl="1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endParaRPr sz="22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1" name="Google Shape;371;p34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sz="1400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5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 analysis</a:t>
            </a:r>
            <a:endParaRPr sz="4000" b="1" i="0" u="none" strike="noStrike" cap="non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7" name="Google Shape;377;p35"/>
          <p:cNvSpPr txBox="1">
            <a:spLocks noGrp="1"/>
          </p:cNvSpPr>
          <p:nvPr>
            <p:ph type="body" idx="1"/>
          </p:nvPr>
        </p:nvSpPr>
        <p:spPr>
          <a:xfrm>
            <a:off x="685800" y="1844824"/>
            <a:ext cx="7772400" cy="4479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Assignment operation</a:t>
            </a:r>
            <a:endParaRPr/>
          </a:p>
          <a:p>
            <a:pPr marL="914400" marR="0" lvl="1" indent="-5143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X = expression</a:t>
            </a:r>
            <a:endParaRPr/>
          </a:p>
          <a:p>
            <a:pPr marL="514350" marR="0" lvl="0" indent="-5143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The run time of assignment operation is the run time of expression</a:t>
            </a:r>
            <a:endParaRPr/>
          </a:p>
          <a:p>
            <a:pPr marL="914400" marR="0" lvl="1" indent="-5143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if-then operation</a:t>
            </a:r>
            <a:endParaRPr/>
          </a:p>
          <a:p>
            <a:pPr marL="514350" marR="0" lvl="0" indent="-5143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if  (condition) 	→  	T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(n)</a:t>
            </a:r>
            <a:endParaRPr/>
          </a:p>
          <a:p>
            <a:pPr marL="514350" marR="0" lvl="0" indent="-5143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Task 1		→  	T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(n)</a:t>
            </a:r>
            <a:endParaRPr/>
          </a:p>
          <a:p>
            <a:pPr marL="514350" marR="0" lvl="0" indent="-5143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else </a:t>
            </a:r>
            <a:endParaRPr/>
          </a:p>
          <a:p>
            <a:pPr marL="514350" marR="0" lvl="0" indent="-5143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Task 2		→  	T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(n)</a:t>
            </a:r>
            <a:endParaRPr/>
          </a:p>
          <a:p>
            <a:pPr marL="514350" marR="0" lvl="0" indent="-5143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/>
          </a:p>
          <a:p>
            <a:pPr marL="514350" marR="0" lvl="0" indent="-5143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Complexity:   T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(n) + max (T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(n),  T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(n))</a:t>
            </a:r>
            <a:endParaRPr/>
          </a:p>
          <a:p>
            <a:pPr marL="514350" marR="0" lvl="0" indent="-5143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35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sz="1400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6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 time of loops</a:t>
            </a:r>
            <a:endParaRPr sz="4000" b="1" i="0" u="none" strike="noStrike" cap="non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4" name="Google Shape;384;p36"/>
          <p:cNvSpPr txBox="1">
            <a:spLocks noGrp="1"/>
          </p:cNvSpPr>
          <p:nvPr>
            <p:ph type="body" idx="1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for, while, do-while</a:t>
            </a:r>
            <a:endParaRPr/>
          </a:p>
        </p:txBody>
      </p:sp>
      <p:pic>
        <p:nvPicPr>
          <p:cNvPr id="385" name="Google Shape;385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800" y="2438400"/>
            <a:ext cx="3417888" cy="2141538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6"/>
          <p:cNvSpPr txBox="1"/>
          <p:nvPr/>
        </p:nvSpPr>
        <p:spPr>
          <a:xfrm>
            <a:off x="1143000" y="4038600"/>
            <a:ext cx="60960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X(n):    # iterations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-US" sz="20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(n):   run time of loop condition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-US" sz="2000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(n):   run time of iteration </a:t>
            </a:r>
            <a:r>
              <a:rPr lang="en-US" sz="20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 sz="2000" i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7" name="Google Shape;387;p36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sz="1400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7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  <a:endParaRPr sz="4000" b="1" i="0" u="none" strike="noStrike" cap="non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3" name="Google Shape;393;p37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matrix of size n.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(1)    for (i = 0 ; i &lt; n ;  i++)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(2)		 for (j = 0 ; j &lt; n ; j++)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(3)			    A[i][j] = 0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(4)    for (i = 0 ; i &lt; n ; i++)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(5)	    	A[i][i] = 1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0" i="0" u="none" strike="noStrike" cap="none" baseline="30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37"/>
          <p:cNvSpPr/>
          <p:nvPr/>
        </p:nvSpPr>
        <p:spPr>
          <a:xfrm>
            <a:off x="4267200" y="1908321"/>
            <a:ext cx="4343400" cy="337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2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Complexity: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T3 = O(1)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T12 = O(n</a:t>
            </a:r>
            <a:r>
              <a:rPr lang="en-US" sz="2000" baseline="30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T123 = O(n</a:t>
            </a:r>
            <a:r>
              <a:rPr lang="en-US" sz="2000" baseline="30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x O(1) = O(n</a:t>
            </a:r>
            <a:r>
              <a:rPr lang="en-US" sz="2000" baseline="30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aseline="30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T5 = O(1)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T4 = O(n)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T45 = O(n) x O(1) = O(n)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T12345 = T123 + T45 = O(n</a:t>
            </a:r>
            <a:r>
              <a:rPr lang="en-US" sz="2000" baseline="30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+ O(n) = O(n</a:t>
            </a:r>
            <a:r>
              <a:rPr lang="en-US" sz="2000" baseline="30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n) = O(n</a:t>
            </a:r>
            <a:r>
              <a:rPr lang="en-US" sz="2000" baseline="30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</p:txBody>
      </p:sp>
      <p:sp>
        <p:nvSpPr>
          <p:cNvPr id="395" name="Google Shape;395;p37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sz="1400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8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 4</a:t>
            </a:r>
            <a:endParaRPr sz="4000" b="1" i="0" u="none" strike="noStrike" cap="non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1" name="Google Shape;401;p38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matrix of size n.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(1)    for (i = 0 ; i &lt; n ;  i++)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arenBoth" startAt="2"/>
            </a:pPr>
            <a:r>
              <a:rPr lang="en-US"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for (j = 0 ; j &lt; n ; j++)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arenBoth" startAt="2"/>
            </a:pPr>
            <a:r>
              <a:rPr lang="en-US"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    if (i == j)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arenBoth" startAt="2"/>
            </a:pPr>
            <a:r>
              <a:rPr lang="en-US"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A[i][j] = 1;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arenBoth" startAt="2"/>
            </a:pPr>
            <a:r>
              <a:rPr lang="en-US"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else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arenBoth" startAt="2"/>
            </a:pPr>
            <a:r>
              <a:rPr lang="en-US"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A[i][j] = 0; </a:t>
            </a:r>
            <a:endParaRPr/>
          </a:p>
          <a:p>
            <a:pPr marL="857250" marR="0" lvl="1" indent="-4572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Complexity: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0" i="0" u="none" strike="noStrike" cap="none" baseline="30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38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sz="1400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9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 5</a:t>
            </a:r>
            <a:endParaRPr sz="4000" b="1" i="0" u="none" strike="noStrike" cap="non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8" name="Google Shape;408;p39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AutoNum type="arabicParenR"/>
            </a:pPr>
            <a:r>
              <a:rPr lang="en-US"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  = 0;</a:t>
            </a:r>
            <a:endParaRPr/>
          </a:p>
          <a:p>
            <a:pPr marL="457200" marR="0" lvl="0" indent="-457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AutoNum type="arabicParenR"/>
            </a:pPr>
            <a:r>
              <a:rPr lang="en-US"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( i = 0; i &lt; n; i + +)</a:t>
            </a:r>
            <a:endParaRPr/>
          </a:p>
          <a:p>
            <a:pPr marL="457200" marR="0" lvl="0" indent="-457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AutoNum type="arabicParenR"/>
            </a:pPr>
            <a:r>
              <a:rPr lang="en-US"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for ( j = i + 1; j &lt; = n; j + +)</a:t>
            </a:r>
            <a:endParaRPr/>
          </a:p>
          <a:p>
            <a:pPr marL="457200" marR="0" lvl="0" indent="-457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AutoNum type="arabicParenR"/>
            </a:pPr>
            <a:r>
              <a:rPr lang="en-US"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for ( k = 1; k &lt; 10; k + +)</a:t>
            </a:r>
            <a:endParaRPr/>
          </a:p>
          <a:p>
            <a:pPr marL="457200" marR="0" lvl="0" indent="-457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AutoNum type="arabicParenR"/>
            </a:pPr>
            <a:r>
              <a:rPr lang="en-US"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sum = sum + i * j * k  ;</a:t>
            </a:r>
            <a:endParaRPr/>
          </a:p>
          <a:p>
            <a:pPr marL="457200" marR="0" lvl="0" indent="-279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endParaRPr sz="2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Complexity: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0" i="0" u="none" strike="noStrike" cap="none" baseline="30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" name="Google Shape;409;p39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sz="1400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0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 6</a:t>
            </a:r>
            <a:endParaRPr sz="4000" b="1" i="0" u="none" strike="noStrike" cap="non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5" name="Google Shape;415;p40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AutoNum type="arabicParenR"/>
            </a:pPr>
            <a:r>
              <a:rPr lang="en-US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  = 0;</a:t>
            </a:r>
            <a:endParaRPr/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AutoNum type="arabicParenR"/>
            </a:pPr>
            <a:r>
              <a:rPr lang="en-US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( i = 0; i &lt; n; i + +)</a:t>
            </a:r>
            <a:endParaRPr/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AutoNum type="arabicParenR"/>
            </a:pPr>
            <a:r>
              <a:rPr lang="en-US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for ( j = i + 1; j &lt; = n; j + +)</a:t>
            </a:r>
            <a:endParaRPr/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AutoNum type="arabicParenR"/>
            </a:pPr>
            <a:r>
              <a:rPr lang="en-US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for ( k = 1; k &lt; m; k + +) {</a:t>
            </a:r>
            <a:endParaRPr/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AutoNum type="arabicParenR"/>
            </a:pPr>
            <a:r>
              <a:rPr lang="en-US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x = 2*y;</a:t>
            </a:r>
            <a:endParaRPr/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AutoNum type="arabicParenR"/>
            </a:pPr>
            <a:r>
              <a:rPr lang="en-US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sum = sum + i * j * k  </a:t>
            </a:r>
            <a:endParaRPr sz="24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0005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}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Complexity: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 baseline="30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40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sz="1400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1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 7</a:t>
            </a:r>
            <a:endParaRPr sz="4000" b="1" i="0" u="none" strike="noStrike" cap="non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3" name="Google Shape;423;p41"/>
          <p:cNvSpPr txBox="1">
            <a:spLocks noGrp="1"/>
          </p:cNvSpPr>
          <p:nvPr>
            <p:ph type="body" idx="1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AutoNum type="arabicParenR"/>
            </a:pPr>
            <a:r>
              <a:rPr lang="en-US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(i = 0; i &lt; n; i ++) </a:t>
            </a:r>
            <a:endParaRPr/>
          </a:p>
          <a:p>
            <a:pPr marL="514350" marR="0" lvl="0" indent="-514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AutoNum type="arabicParenR"/>
            </a:pPr>
            <a:r>
              <a:rPr lang="en-US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for (j = 0; j &lt; m; j ++) {</a:t>
            </a:r>
            <a:endParaRPr/>
          </a:p>
          <a:p>
            <a:pPr marL="514350" marR="0" lvl="0" indent="-514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AutoNum type="arabicParenR"/>
            </a:pPr>
            <a:r>
              <a:rPr lang="en-US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int x = 0;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4)		for (k = 0; k &lt; n; k ++) 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5)			x = x + k;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6)		for (k = 0; k &lt; m; k++)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7)			x = x +k;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}</a:t>
            </a:r>
            <a:endParaRPr sz="24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4" name="Google Shape;424;p41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sz="1400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Running time</a:t>
            </a:r>
            <a:endParaRPr sz="4000" b="1" i="0" u="none" strike="noStrike" cap="non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running time of an algorithm typically grows with different factors:</a:t>
            </a:r>
            <a:endParaRPr sz="24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514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 data</a:t>
            </a:r>
            <a:endParaRPr/>
          </a:p>
          <a:p>
            <a:pPr marL="914400" marR="0" lvl="1" indent="-514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 capacity</a:t>
            </a:r>
            <a:endParaRPr/>
          </a:p>
          <a:p>
            <a:pPr marL="914400" marR="0" lvl="1" indent="-514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Programming languages/techniques</a:t>
            </a:r>
            <a:endParaRPr/>
          </a:p>
          <a:p>
            <a:pPr marL="914400" marR="0" lvl="1" indent="-514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Compilers/Operating systems</a:t>
            </a:r>
            <a:endParaRPr/>
          </a:p>
          <a:p>
            <a:pPr marL="914400" marR="0" lvl="1" indent="-514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etc.</a:t>
            </a:r>
            <a:endParaRPr/>
          </a:p>
          <a:p>
            <a:pPr marL="400050" marR="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Focus: input data versus running time</a:t>
            </a:r>
            <a:endParaRPr/>
          </a:p>
          <a:p>
            <a:pPr marL="914400" marR="0" lvl="1" indent="-3619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1400" b="0" i="0" u="none" strike="noStrike" cap="none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2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 8</a:t>
            </a:r>
            <a:endParaRPr sz="4000" b="1" i="0" u="none" strike="noStrike" cap="non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0" name="Google Shape;430;p42"/>
          <p:cNvSpPr txBox="1">
            <a:spLocks noGrp="1"/>
          </p:cNvSpPr>
          <p:nvPr>
            <p:ph type="body" idx="1"/>
          </p:nvPr>
        </p:nvSpPr>
        <p:spPr>
          <a:xfrm>
            <a:off x="838200" y="2057400"/>
            <a:ext cx="7772400" cy="406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the pseudo codes and calculate the complexity of following functions on an array: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element (p) :  return the element at position p</a:t>
            </a:r>
            <a:endParaRPr sz="20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 (p, x):  insert x into position p, elements from p are moved backward one position</a:t>
            </a:r>
            <a:endParaRPr sz="20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 (p): delete the element at position p, elements after p are moved forward one position.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Google Shape;431;p42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sz="1400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3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 9</a:t>
            </a:r>
            <a:endParaRPr sz="4000" b="1" i="0" u="none" strike="noStrike" cap="non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7" name="Google Shape;437;p43"/>
          <p:cNvSpPr txBox="1">
            <a:spLocks noGrp="1"/>
          </p:cNvSpPr>
          <p:nvPr>
            <p:ph type="body" idx="1"/>
          </p:nvPr>
        </p:nvSpPr>
        <p:spPr>
          <a:xfrm>
            <a:off x="762000" y="2057400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the pseudo codes and calculate the complexity of following functions on a singly linked list:</a:t>
            </a:r>
            <a:endParaRPr sz="24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element (head, p) :  return element at position p. </a:t>
            </a:r>
            <a:endParaRPr/>
          </a:p>
          <a:p>
            <a:pPr marL="742950" marR="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 (head, p, x):  insert element x into position p. </a:t>
            </a:r>
            <a:endParaRPr/>
          </a:p>
          <a:p>
            <a:pPr marL="742950" marR="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 (head, p):  delete element  at position p.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651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8" name="Google Shape;438;p43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sz="1400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Running time</a:t>
            </a:r>
            <a:endParaRPr sz="4000" b="1" i="0" u="none" strike="noStrike" cap="non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Depend on size of input data</a:t>
            </a:r>
            <a:endParaRPr/>
          </a:p>
          <a:p>
            <a:pPr marL="857250" marR="0" lvl="1" indent="-457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 student from a list of </a:t>
            </a:r>
            <a:r>
              <a:rPr lang="en-US" sz="2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students</a:t>
            </a:r>
            <a:endParaRPr/>
          </a:p>
          <a:p>
            <a:pPr marL="857250" marR="0" lvl="1" indent="-457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 a list of </a:t>
            </a:r>
            <a:r>
              <a:rPr lang="en-US" sz="2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numbers increasingly</a:t>
            </a:r>
            <a:endParaRPr/>
          </a:p>
          <a:p>
            <a:pPr marL="857250" marR="0" lvl="1" indent="-457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Travel saleman problem with </a:t>
            </a:r>
            <a:r>
              <a:rPr lang="en-US" sz="2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cities</a:t>
            </a:r>
            <a:endParaRPr/>
          </a:p>
          <a:p>
            <a:pPr marL="857250" marR="0" lvl="1" indent="-279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Depend on particular data sets</a:t>
            </a:r>
            <a:endParaRPr/>
          </a:p>
          <a:p>
            <a:pPr marL="457200" marR="0" lvl="0" indent="-279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6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1400" b="0" i="0" u="none" strike="noStrike" cap="none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complexity</a:t>
            </a:r>
            <a:endParaRPr sz="3200" b="1" i="0" u="none" strike="noStrike" cap="non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457200" y="1752601"/>
            <a:ext cx="4572000" cy="472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Worse-case run time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Average run time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Best-case run time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Notes: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Average case time is often difficult to determine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focus on the worst case running time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Easier to analyze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Crucial to applications such as games, finance and robotics</a:t>
            </a:r>
            <a:endParaRPr/>
          </a:p>
          <a:p>
            <a:pPr marL="457200" marR="0" lvl="0" indent="-3048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2057400"/>
            <a:ext cx="4005943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1400" b="0" i="0" u="none" strike="noStrike" cap="none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Experimental analysis</a:t>
            </a:r>
            <a:endParaRPr sz="4000" b="1" i="0" u="none" strike="noStrike" cap="non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is necessary to implement algorithms, which may be difficult and time consuming</a:t>
            </a:r>
            <a:endParaRPr sz="24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 may not be indicative of the running time on other inputs not included in the experiment</a:t>
            </a:r>
            <a:endParaRPr sz="24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order to compare two algorithms, the same hardware and software environments must be used.</a:t>
            </a:r>
            <a:endParaRPr sz="24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400" b="0" i="0" u="none" strike="noStrike" cap="none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Theoretical Analysis</a:t>
            </a: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1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➢"/>
            </a:pPr>
            <a:r>
              <a:rPr lang="en-US" sz="224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Ideally: characterizes running time as a function of the input size</a:t>
            </a:r>
            <a:endParaRPr sz="224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4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➢"/>
            </a:pPr>
            <a:r>
              <a:rPr lang="en-US" sz="224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Uses a high-level description of the algorithm instead of an implementation</a:t>
            </a:r>
            <a:endParaRPr sz="224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4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➢"/>
            </a:pPr>
            <a:r>
              <a:rPr lang="en-US" sz="224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Takes into account all possible inputs</a:t>
            </a:r>
            <a:endParaRPr/>
          </a:p>
          <a:p>
            <a:pPr marL="342900" marR="0" lvl="0" indent="-342900" algn="l" rtl="0">
              <a:lnSpc>
                <a:spcPct val="14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➢"/>
            </a:pPr>
            <a:r>
              <a:rPr lang="en-US" sz="224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us to evaluate the speed of algorithms independent of the hardware/software environment.</a:t>
            </a:r>
            <a:endParaRPr sz="224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200660" algn="l" rtl="0">
              <a:lnSpc>
                <a:spcPct val="14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endParaRPr sz="224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400" b="0" i="0" u="none" strike="noStrike" cap="none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Pseudo code</a:t>
            </a:r>
            <a:endParaRPr sz="4000" b="1" i="0" u="none" strike="noStrike" cap="non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43" name="Google Shape;143;p20"/>
          <p:cNvGrpSpPr/>
          <p:nvPr/>
        </p:nvGrpSpPr>
        <p:grpSpPr>
          <a:xfrm>
            <a:off x="4267200" y="1981200"/>
            <a:ext cx="4648200" cy="3676649"/>
            <a:chOff x="2640" y="1299"/>
            <a:chExt cx="2928" cy="2316"/>
          </a:xfrm>
        </p:grpSpPr>
        <p:sp>
          <p:nvSpPr>
            <p:cNvPr id="144" name="Google Shape;144;p20"/>
            <p:cNvSpPr txBox="1"/>
            <p:nvPr/>
          </p:nvSpPr>
          <p:spPr>
            <a:xfrm>
              <a:off x="2688" y="1299"/>
              <a:ext cx="2832" cy="2019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Algorithm</a:t>
              </a:r>
              <a:r>
                <a:rPr lang="en-US" sz="20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b="1" i="1" u="none" strike="noStrike" cap="none" dirty="0" err="1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arrayMax</a:t>
              </a:r>
              <a:r>
                <a:rPr lang="en-US" sz="2000" b="0" i="0" u="none" strike="noStrike" cap="none" dirty="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lang="en-US" sz="2000" b="1" i="1" u="none" strike="noStrike" cap="none" dirty="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en-US" sz="2000" b="0" i="0" u="none" strike="noStrike" cap="none" dirty="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lang="en-US" sz="2000" b="1" i="1" u="none" strike="noStrike" cap="none" dirty="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en-US" sz="2000" b="0" i="0" u="none" strike="noStrike" cap="none" dirty="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 sz="200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 dirty="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</a:t>
              </a:r>
              <a:r>
                <a:rPr lang="en-US" sz="2000" b="1" i="0" u="none" strike="noStrike" cap="none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Input</a:t>
              </a:r>
              <a:r>
                <a:rPr lang="en-US" sz="20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b="0" i="0" u="none" strike="noStrike" cap="none" dirty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array </a:t>
              </a:r>
              <a:r>
                <a:rPr lang="en-US" sz="2000" b="1" i="1" u="none" strike="noStrike" cap="none" dirty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en-US" sz="2000" b="0" i="0" u="none" strike="noStrike" cap="none" dirty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of </a:t>
              </a:r>
              <a:r>
                <a:rPr lang="en-US" sz="2000" b="1" i="1" u="none" strike="noStrike" cap="none" dirty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en-US" sz="2000" b="0" i="0" u="none" strike="noStrike" cap="none" dirty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integers</a:t>
              </a:r>
              <a:endParaRPr sz="200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 dirty="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</a:t>
              </a:r>
              <a:r>
                <a:rPr lang="en-US" sz="2000" b="1" i="0" u="none" strike="noStrike" cap="none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Output</a:t>
              </a:r>
              <a:r>
                <a:rPr lang="en-US" sz="20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b="0" i="0" u="none" strike="noStrike" cap="none" dirty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maximum element of </a:t>
              </a:r>
              <a:r>
                <a:rPr lang="en-US" sz="2000" b="1" i="1" u="none" strike="noStrike" cap="none" dirty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000" dirty="0"/>
            </a:p>
            <a:p>
              <a:pPr marL="0" marR="0" lvl="0" indent="0" algn="l" rtl="0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</a:t>
              </a:r>
              <a:r>
                <a:rPr lang="en-US" sz="2000" b="1" i="1" u="none" strike="noStrike" cap="none" dirty="0" err="1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currentMax</a:t>
              </a:r>
              <a:r>
                <a:rPr lang="en-US" sz="2000" b="0" i="0" u="none" strike="noStrike" cap="none" dirty="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b="0" i="0" u="none" strike="noStrike" cap="none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←</a:t>
              </a:r>
              <a:r>
                <a:rPr lang="en-US" sz="2000" b="0" i="0" u="none" strike="noStrike" cap="none" dirty="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b="1" i="1" u="none" strike="noStrike" cap="none" dirty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en-US" sz="2000" b="0" i="0" u="none" strike="noStrike" cap="none" dirty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[0];</a:t>
              </a:r>
              <a:endParaRPr sz="20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</a:t>
              </a:r>
              <a:r>
                <a:rPr lang="en-US" sz="2000" b="1" i="0" u="none" strike="noStrike" cap="none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</a:t>
              </a:r>
              <a:r>
                <a:rPr lang="en-US" sz="20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b="1" i="1" u="none" strike="noStrike" cap="none" dirty="0" err="1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lang="en-US" sz="2000" b="0" i="0" u="none" strike="noStrike" cap="none" dirty="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b="0" i="0" u="none" strike="noStrike" cap="none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←</a:t>
              </a:r>
              <a:r>
                <a:rPr lang="en-US" sz="2000" b="0" i="0" u="none" strike="noStrike" cap="none" dirty="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b="0" i="0" u="none" strike="noStrike" cap="none" dirty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en-US" sz="20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b="1" i="0" u="none" strike="noStrike" cap="none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</a:t>
              </a:r>
              <a:r>
                <a:rPr lang="en-US" sz="20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b="1" i="1" u="none" strike="noStrike" cap="none" dirty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en-US" sz="2000" b="0" i="0" u="none" strike="noStrike" cap="none" dirty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− 1</a:t>
              </a:r>
              <a:r>
                <a:rPr lang="en-US" sz="20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b="1" i="0" u="none" strike="noStrike" cap="none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</a:t>
              </a:r>
              <a:endParaRPr sz="200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</a:t>
              </a:r>
              <a:r>
                <a:rPr lang="en-US" sz="2000" b="1" i="0" u="none" strike="noStrike" cap="none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</a:t>
              </a:r>
              <a:r>
                <a:rPr lang="en-US" sz="2000" b="0" i="0" u="none" strike="noStrike" cap="none" dirty="0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b="1" i="1" u="none" strike="noStrike" cap="none" dirty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en-US" sz="2000" b="0" i="0" u="none" strike="noStrike" cap="none" dirty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</a:t>
              </a:r>
              <a:r>
                <a:rPr lang="en-US" sz="2000" b="0" i="1" u="none" strike="noStrike" cap="none" dirty="0" err="1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lang="en-US" sz="2000" b="0" i="0" u="none" strike="noStrike" cap="none" dirty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] • </a:t>
              </a:r>
              <a:r>
                <a:rPr lang="en-US" sz="2000" b="1" i="1" u="none" strike="noStrike" cap="none" dirty="0" err="1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currentMax</a:t>
              </a:r>
              <a:r>
                <a:rPr lang="en-US" sz="20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b="1" i="0" u="none" strike="noStrike" cap="none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then</a:t>
              </a:r>
              <a:endParaRPr sz="200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	</a:t>
              </a:r>
              <a:r>
                <a:rPr lang="en-US" sz="2000" b="1" i="1" u="none" strike="noStrike" cap="none" dirty="0" err="1" smtClean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currentMax</a:t>
              </a:r>
              <a:r>
                <a:rPr lang="en-US" sz="2000" b="0" i="0" u="none" strike="noStrike" cap="none" dirty="0" smtClean="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b="0" i="0" u="none" strike="noStrike" cap="none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←</a:t>
              </a:r>
              <a:r>
                <a:rPr lang="en-US" sz="2000" b="0" i="0" u="none" strike="noStrike" cap="none" dirty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b="1" i="1" u="none" strike="noStrike" cap="none" dirty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en-US" sz="2000" b="0" i="0" u="none" strike="noStrike" cap="none" dirty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</a:t>
              </a:r>
              <a:r>
                <a:rPr lang="en-US" sz="2000" b="1" i="1" u="none" strike="noStrike" cap="none" dirty="0" err="1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lang="en-US" sz="2000" b="0" i="0" u="none" strike="noStrike" cap="none" dirty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];</a:t>
              </a:r>
              <a:endParaRPr sz="20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</a:t>
              </a:r>
              <a:r>
                <a:rPr lang="en-US" sz="2000" b="1" i="0" u="none" strike="noStrike" cap="none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return</a:t>
              </a:r>
              <a:r>
                <a:rPr lang="en-US" sz="20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b="1" i="1" u="none" strike="noStrike" cap="none" dirty="0" err="1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currentMax</a:t>
              </a:r>
              <a:r>
                <a:rPr lang="en-US" sz="2000" b="1" i="1" u="none" strike="noStrike" cap="none" dirty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;</a:t>
              </a:r>
              <a:r>
                <a:rPr lang="en-US" sz="20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5" name="Google Shape;145;p20"/>
            <p:cNvSpPr txBox="1"/>
            <p:nvPr/>
          </p:nvSpPr>
          <p:spPr>
            <a:xfrm>
              <a:off x="2640" y="3363"/>
              <a:ext cx="2928" cy="2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Example: find maximum element of A</a:t>
              </a:r>
              <a:endPara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46" name="Google Shape;146;p20" descr="Rectangle: Click to edit Master text styles&#10;Second level&#10;Third level&#10;Fourth level&#10;Fifth level"/>
          <p:cNvSpPr txBox="1"/>
          <p:nvPr/>
        </p:nvSpPr>
        <p:spPr>
          <a:xfrm>
            <a:off x="304800" y="1752600"/>
            <a:ext cx="41910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Mix of natural language and programming constructs: human reader oriented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High-level description of an algorithm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Less detailed than a program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Preferred notation for describing algorithms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Hides program design issues.</a:t>
            </a:r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sz="1400" b="0" i="0" u="none" strike="noStrike" cap="none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Primitive Operations</a:t>
            </a:r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1"/>
          </p:nvPr>
        </p:nvSpPr>
        <p:spPr>
          <a:xfrm>
            <a:off x="685800" y="1844824"/>
            <a:ext cx="8153400" cy="417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lang="en-US"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 operations performed by an algorithm</a:t>
            </a:r>
            <a:endParaRPr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Example:  +, -, *, /, &lt;, &gt;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lang="en-US"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Largely independent from the programming language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lang="en-US"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Assumed to take a constant amount of time in the RAM model</a:t>
            </a:r>
            <a:endParaRPr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Google Shape;154;p21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1400" b="0" i="0" u="none" strike="noStrike" cap="none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i">
  <a:themeElements>
    <a:clrScheme name="Koi 1">
      <a:dk1>
        <a:srgbClr val="272776"/>
      </a:dk1>
      <a:lt1>
        <a:srgbClr val="F3F1E4"/>
      </a:lt1>
      <a:dk2>
        <a:srgbClr val="272776"/>
      </a:dk2>
      <a:lt2>
        <a:srgbClr val="808080"/>
      </a:lt2>
      <a:accent1>
        <a:srgbClr val="B8CFFB"/>
      </a:accent1>
      <a:accent2>
        <a:srgbClr val="DF8F74"/>
      </a:accent2>
      <a:accent3>
        <a:srgbClr val="F8F7EF"/>
      </a:accent3>
      <a:accent4>
        <a:srgbClr val="202064"/>
      </a:accent4>
      <a:accent5>
        <a:srgbClr val="D8E4FD"/>
      </a:accent5>
      <a:accent6>
        <a:srgbClr val="CA8168"/>
      </a:accent6>
      <a:hlink>
        <a:srgbClr val="7F97C2"/>
      </a:hlink>
      <a:folHlink>
        <a:srgbClr val="8BBE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1399</Words>
  <Application>Microsoft Office PowerPoint</Application>
  <PresentationFormat>On-screen Show (4:3)</PresentationFormat>
  <Paragraphs>355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Helvetica Neue</vt:lpstr>
      <vt:lpstr>Times New Roman</vt:lpstr>
      <vt:lpstr>Noto Sans Symbols</vt:lpstr>
      <vt:lpstr>Arial Narrow</vt:lpstr>
      <vt:lpstr>Calibri</vt:lpstr>
      <vt:lpstr>Koi</vt:lpstr>
      <vt:lpstr>Algorithm Analysis</vt:lpstr>
      <vt:lpstr>Algorithm analysis</vt:lpstr>
      <vt:lpstr>Running time</vt:lpstr>
      <vt:lpstr>Running time</vt:lpstr>
      <vt:lpstr>Time complexity</vt:lpstr>
      <vt:lpstr>Experimental analysis</vt:lpstr>
      <vt:lpstr>Theoretical Analysis</vt:lpstr>
      <vt:lpstr>Pseudo code</vt:lpstr>
      <vt:lpstr>Primitive Operations</vt:lpstr>
      <vt:lpstr>Run time complexity analysis</vt:lpstr>
      <vt:lpstr>Run time complexity analysis</vt:lpstr>
      <vt:lpstr>Exercise 1</vt:lpstr>
      <vt:lpstr>Exercise 2</vt:lpstr>
      <vt:lpstr>Run time complexity analysis</vt:lpstr>
      <vt:lpstr>Run time complexity analysis</vt:lpstr>
      <vt:lpstr>Run time complexity analysis</vt:lpstr>
      <vt:lpstr> Big O notation</vt:lpstr>
      <vt:lpstr>Big-Oh Example</vt:lpstr>
      <vt:lpstr>Slide 19</vt:lpstr>
      <vt:lpstr>Slide 20</vt:lpstr>
      <vt:lpstr>Slide 21</vt:lpstr>
      <vt:lpstr>Big-Oh Rules</vt:lpstr>
      <vt:lpstr>Algorithm analysis</vt:lpstr>
      <vt:lpstr>Run time of loops</vt:lpstr>
      <vt:lpstr>Example</vt:lpstr>
      <vt:lpstr>Exercise 4</vt:lpstr>
      <vt:lpstr>Exercise 5</vt:lpstr>
      <vt:lpstr>Exercise 6</vt:lpstr>
      <vt:lpstr>Exercise 7</vt:lpstr>
      <vt:lpstr>Exercise 8</vt:lpstr>
      <vt:lpstr>Exercise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</dc:title>
  <dc:creator>Administrator</dc:creator>
  <cp:lastModifiedBy>DHQG</cp:lastModifiedBy>
  <cp:revision>7</cp:revision>
  <dcterms:modified xsi:type="dcterms:W3CDTF">2018-09-12T04:07:57Z</dcterms:modified>
</cp:coreProperties>
</file>