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77" r:id="rId5"/>
    <p:sldId id="259" r:id="rId6"/>
    <p:sldId id="260" r:id="rId7"/>
    <p:sldId id="261" r:id="rId8"/>
    <p:sldId id="262" r:id="rId9"/>
    <p:sldId id="263" r:id="rId10"/>
    <p:sldId id="264" r:id="rId11"/>
    <p:sldId id="269" r:id="rId12"/>
    <p:sldId id="278" r:id="rId13"/>
    <p:sldId id="270" r:id="rId14"/>
    <p:sldId id="271" r:id="rId15"/>
    <p:sldId id="272" r:id="rId16"/>
    <p:sldId id="279" r:id="rId17"/>
    <p:sldId id="280" r:id="rId18"/>
    <p:sldId id="281" r:id="rId19"/>
    <p:sldId id="282" r:id="rId20"/>
    <p:sldId id="275" r:id="rId21"/>
    <p:sldId id="265" r:id="rId22"/>
    <p:sldId id="274" r:id="rId23"/>
    <p:sldId id="266" r:id="rId24"/>
    <p:sldId id="276" r:id="rId25"/>
    <p:sldId id="267"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5E8EDE-6E54-44DF-96AB-67102B0A1A19}">
          <p14:sldIdLst>
            <p14:sldId id="256"/>
            <p14:sldId id="257"/>
            <p14:sldId id="258"/>
            <p14:sldId id="277"/>
            <p14:sldId id="259"/>
            <p14:sldId id="260"/>
            <p14:sldId id="261"/>
            <p14:sldId id="262"/>
            <p14:sldId id="263"/>
          </p14:sldIdLst>
        </p14:section>
        <p14:section name="Untitled Section" id="{E8CD967F-9E5D-4E32-BD27-867051C67DA3}">
          <p14:sldIdLst>
            <p14:sldId id="264"/>
            <p14:sldId id="269"/>
            <p14:sldId id="278"/>
            <p14:sldId id="270"/>
            <p14:sldId id="271"/>
            <p14:sldId id="272"/>
            <p14:sldId id="279"/>
            <p14:sldId id="280"/>
            <p14:sldId id="281"/>
            <p14:sldId id="282"/>
            <p14:sldId id="275"/>
            <p14:sldId id="265"/>
            <p14:sldId id="274"/>
            <p14:sldId id="266"/>
            <p14:sldId id="27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50" autoAdjust="0"/>
  </p:normalViewPr>
  <p:slideViewPr>
    <p:cSldViewPr snapToGrid="0">
      <p:cViewPr varScale="1">
        <p:scale>
          <a:sx n="59" d="100"/>
          <a:sy n="59" d="100"/>
        </p:scale>
        <p:origin x="88" y="212"/>
      </p:cViewPr>
      <p:guideLst/>
    </p:cSldViewPr>
  </p:slideViewPr>
  <p:notesTextViewPr>
    <p:cViewPr>
      <p:scale>
        <a:sx n="300" d="100"/>
        <a:sy n="3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24E1D-7A6B-4014-BCE8-164C5959D84D}" type="datetimeFigureOut">
              <a:rPr lang="en-US" smtClean="0"/>
              <a:t>10/18/2019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63AB7F-3757-4826-9610-B8D558F667B3}" type="slidenum">
              <a:rPr lang="en-US" smtClean="0"/>
              <a:t>‹#›</a:t>
            </a:fld>
            <a:endParaRPr lang="en-US"/>
          </a:p>
        </p:txBody>
      </p:sp>
    </p:spTree>
    <p:extLst>
      <p:ext uri="{BB962C8B-B14F-4D97-AF65-F5344CB8AC3E}">
        <p14:creationId xmlns:p14="http://schemas.microsoft.com/office/powerpoint/2010/main" val="1835872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63AB7F-3757-4826-9610-B8D558F667B3}" type="slidenum">
              <a:rPr lang="en-US" smtClean="0"/>
              <a:t>1</a:t>
            </a:fld>
            <a:endParaRPr lang="en-US"/>
          </a:p>
        </p:txBody>
      </p:sp>
    </p:spTree>
    <p:extLst>
      <p:ext uri="{BB962C8B-B14F-4D97-AF65-F5344CB8AC3E}">
        <p14:creationId xmlns:p14="http://schemas.microsoft.com/office/powerpoint/2010/main" val="4042900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63AB7F-3757-4826-9610-B8D558F667B3}" type="slidenum">
              <a:rPr lang="en-US" smtClean="0"/>
              <a:t>2</a:t>
            </a:fld>
            <a:endParaRPr lang="en-US"/>
          </a:p>
        </p:txBody>
      </p:sp>
    </p:spTree>
    <p:extLst>
      <p:ext uri="{BB962C8B-B14F-4D97-AF65-F5344CB8AC3E}">
        <p14:creationId xmlns:p14="http://schemas.microsoft.com/office/powerpoint/2010/main" val="2327077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63AB7F-3757-4826-9610-B8D558F667B3}" type="slidenum">
              <a:rPr lang="en-US" smtClean="0"/>
              <a:t>10</a:t>
            </a:fld>
            <a:endParaRPr lang="en-US"/>
          </a:p>
        </p:txBody>
      </p:sp>
    </p:spTree>
    <p:extLst>
      <p:ext uri="{BB962C8B-B14F-4D97-AF65-F5344CB8AC3E}">
        <p14:creationId xmlns:p14="http://schemas.microsoft.com/office/powerpoint/2010/main" val="2988434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D44197E-967E-40E9-A72B-9D30D9F6850B}" type="datetimeFigureOut">
              <a:rPr lang="en-US" smtClean="0"/>
              <a:t>10/18/2019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BB50B59-704B-4149-84EC-AC416E78BCFD}" type="slidenum">
              <a:rPr lang="en-US" smtClean="0"/>
              <a:t>‹#›</a:t>
            </a:fld>
            <a:endParaRPr lang="en-US"/>
          </a:p>
        </p:txBody>
      </p:sp>
    </p:spTree>
    <p:extLst>
      <p:ext uri="{BB962C8B-B14F-4D97-AF65-F5344CB8AC3E}">
        <p14:creationId xmlns:p14="http://schemas.microsoft.com/office/powerpoint/2010/main" val="203274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44197E-967E-40E9-A72B-9D30D9F6850B}"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50B59-704B-4149-84EC-AC416E78BCFD}" type="slidenum">
              <a:rPr lang="en-US" smtClean="0"/>
              <a:t>‹#›</a:t>
            </a:fld>
            <a:endParaRPr lang="en-US"/>
          </a:p>
        </p:txBody>
      </p:sp>
    </p:spTree>
    <p:extLst>
      <p:ext uri="{BB962C8B-B14F-4D97-AF65-F5344CB8AC3E}">
        <p14:creationId xmlns:p14="http://schemas.microsoft.com/office/powerpoint/2010/main" val="168498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44197E-967E-40E9-A72B-9D30D9F6850B}"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50B59-704B-4149-84EC-AC416E78BCFD}" type="slidenum">
              <a:rPr lang="en-US" smtClean="0"/>
              <a:t>‹#›</a:t>
            </a:fld>
            <a:endParaRPr lang="en-US"/>
          </a:p>
        </p:txBody>
      </p:sp>
    </p:spTree>
    <p:extLst>
      <p:ext uri="{BB962C8B-B14F-4D97-AF65-F5344CB8AC3E}">
        <p14:creationId xmlns:p14="http://schemas.microsoft.com/office/powerpoint/2010/main" val="2531674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44197E-967E-40E9-A72B-9D30D9F6850B}"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50B59-704B-4149-84EC-AC416E78BCF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998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44197E-967E-40E9-A72B-9D30D9F6850B}"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50B59-704B-4149-84EC-AC416E78BCFD}" type="slidenum">
              <a:rPr lang="en-US" smtClean="0"/>
              <a:t>‹#›</a:t>
            </a:fld>
            <a:endParaRPr lang="en-US"/>
          </a:p>
        </p:txBody>
      </p:sp>
    </p:spTree>
    <p:extLst>
      <p:ext uri="{BB962C8B-B14F-4D97-AF65-F5344CB8AC3E}">
        <p14:creationId xmlns:p14="http://schemas.microsoft.com/office/powerpoint/2010/main" val="2102753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44197E-967E-40E9-A72B-9D30D9F6850B}" type="datetimeFigureOut">
              <a:rPr lang="en-US" smtClean="0"/>
              <a:t>10/18/2019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50B59-704B-4149-84EC-AC416E78BCFD}" type="slidenum">
              <a:rPr lang="en-US" smtClean="0"/>
              <a:t>‹#›</a:t>
            </a:fld>
            <a:endParaRPr lang="en-US"/>
          </a:p>
        </p:txBody>
      </p:sp>
    </p:spTree>
    <p:extLst>
      <p:ext uri="{BB962C8B-B14F-4D97-AF65-F5344CB8AC3E}">
        <p14:creationId xmlns:p14="http://schemas.microsoft.com/office/powerpoint/2010/main" val="1993954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44197E-967E-40E9-A72B-9D30D9F6850B}" type="datetimeFigureOut">
              <a:rPr lang="en-US" smtClean="0"/>
              <a:t>10/18/2019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50B59-704B-4149-84EC-AC416E78BCFD}" type="slidenum">
              <a:rPr lang="en-US" smtClean="0"/>
              <a:t>‹#›</a:t>
            </a:fld>
            <a:endParaRPr lang="en-US"/>
          </a:p>
        </p:txBody>
      </p:sp>
    </p:spTree>
    <p:extLst>
      <p:ext uri="{BB962C8B-B14F-4D97-AF65-F5344CB8AC3E}">
        <p14:creationId xmlns:p14="http://schemas.microsoft.com/office/powerpoint/2010/main" val="3917474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44197E-967E-40E9-A72B-9D30D9F6850B}"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50B59-704B-4149-84EC-AC416E78BCFD}" type="slidenum">
              <a:rPr lang="en-US" smtClean="0"/>
              <a:t>‹#›</a:t>
            </a:fld>
            <a:endParaRPr lang="en-US"/>
          </a:p>
        </p:txBody>
      </p:sp>
    </p:spTree>
    <p:extLst>
      <p:ext uri="{BB962C8B-B14F-4D97-AF65-F5344CB8AC3E}">
        <p14:creationId xmlns:p14="http://schemas.microsoft.com/office/powerpoint/2010/main" val="3706864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44197E-967E-40E9-A72B-9D30D9F6850B}"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50B59-704B-4149-84EC-AC416E78BCFD}" type="slidenum">
              <a:rPr lang="en-US" smtClean="0"/>
              <a:t>‹#›</a:t>
            </a:fld>
            <a:endParaRPr lang="en-US"/>
          </a:p>
        </p:txBody>
      </p:sp>
    </p:spTree>
    <p:extLst>
      <p:ext uri="{BB962C8B-B14F-4D97-AF65-F5344CB8AC3E}">
        <p14:creationId xmlns:p14="http://schemas.microsoft.com/office/powerpoint/2010/main" val="789091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44197E-967E-40E9-A72B-9D30D9F6850B}"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50B59-704B-4149-84EC-AC416E78BCFD}" type="slidenum">
              <a:rPr lang="en-US" smtClean="0"/>
              <a:t>‹#›</a:t>
            </a:fld>
            <a:endParaRPr lang="en-US"/>
          </a:p>
        </p:txBody>
      </p:sp>
    </p:spTree>
    <p:extLst>
      <p:ext uri="{BB962C8B-B14F-4D97-AF65-F5344CB8AC3E}">
        <p14:creationId xmlns:p14="http://schemas.microsoft.com/office/powerpoint/2010/main" val="321008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44197E-967E-40E9-A72B-9D30D9F6850B}" type="datetimeFigureOut">
              <a:rPr lang="en-US" smtClean="0"/>
              <a:t>10/18/2019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50B59-704B-4149-84EC-AC416E78BCFD}" type="slidenum">
              <a:rPr lang="en-US" smtClean="0"/>
              <a:t>‹#›</a:t>
            </a:fld>
            <a:endParaRPr lang="en-US"/>
          </a:p>
        </p:txBody>
      </p:sp>
    </p:spTree>
    <p:extLst>
      <p:ext uri="{BB962C8B-B14F-4D97-AF65-F5344CB8AC3E}">
        <p14:creationId xmlns:p14="http://schemas.microsoft.com/office/powerpoint/2010/main" val="1700206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44197E-967E-40E9-A72B-9D30D9F6850B}"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50B59-704B-4149-84EC-AC416E78BCFD}" type="slidenum">
              <a:rPr lang="en-US" smtClean="0"/>
              <a:t>‹#›</a:t>
            </a:fld>
            <a:endParaRPr lang="en-US"/>
          </a:p>
        </p:txBody>
      </p:sp>
    </p:spTree>
    <p:extLst>
      <p:ext uri="{BB962C8B-B14F-4D97-AF65-F5344CB8AC3E}">
        <p14:creationId xmlns:p14="http://schemas.microsoft.com/office/powerpoint/2010/main" val="1419530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44197E-967E-40E9-A72B-9D30D9F6850B}" type="datetimeFigureOut">
              <a:rPr lang="en-US" smtClean="0"/>
              <a:t>10/18/2019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B50B59-704B-4149-84EC-AC416E78BCFD}" type="slidenum">
              <a:rPr lang="en-US" smtClean="0"/>
              <a:t>‹#›</a:t>
            </a:fld>
            <a:endParaRPr lang="en-US"/>
          </a:p>
        </p:txBody>
      </p:sp>
    </p:spTree>
    <p:extLst>
      <p:ext uri="{BB962C8B-B14F-4D97-AF65-F5344CB8AC3E}">
        <p14:creationId xmlns:p14="http://schemas.microsoft.com/office/powerpoint/2010/main" val="2827368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44197E-967E-40E9-A72B-9D30D9F6850B}" type="datetimeFigureOut">
              <a:rPr lang="en-US" smtClean="0"/>
              <a:t>10/18/2019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50B59-704B-4149-84EC-AC416E78BCFD}" type="slidenum">
              <a:rPr lang="en-US" smtClean="0"/>
              <a:t>‹#›</a:t>
            </a:fld>
            <a:endParaRPr lang="en-US"/>
          </a:p>
        </p:txBody>
      </p:sp>
    </p:spTree>
    <p:extLst>
      <p:ext uri="{BB962C8B-B14F-4D97-AF65-F5344CB8AC3E}">
        <p14:creationId xmlns:p14="http://schemas.microsoft.com/office/powerpoint/2010/main" val="86444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4197E-967E-40E9-A72B-9D30D9F6850B}" type="datetimeFigureOut">
              <a:rPr lang="en-US" smtClean="0"/>
              <a:t>10/18/2019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B50B59-704B-4149-84EC-AC416E78BCFD}" type="slidenum">
              <a:rPr lang="en-US" smtClean="0"/>
              <a:t>‹#›</a:t>
            </a:fld>
            <a:endParaRPr lang="en-US"/>
          </a:p>
        </p:txBody>
      </p:sp>
    </p:spTree>
    <p:extLst>
      <p:ext uri="{BB962C8B-B14F-4D97-AF65-F5344CB8AC3E}">
        <p14:creationId xmlns:p14="http://schemas.microsoft.com/office/powerpoint/2010/main" val="229064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44197E-967E-40E9-A72B-9D30D9F6850B}"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50B59-704B-4149-84EC-AC416E78BCFD}" type="slidenum">
              <a:rPr lang="en-US" smtClean="0"/>
              <a:t>‹#›</a:t>
            </a:fld>
            <a:endParaRPr lang="en-US"/>
          </a:p>
        </p:txBody>
      </p:sp>
    </p:spTree>
    <p:extLst>
      <p:ext uri="{BB962C8B-B14F-4D97-AF65-F5344CB8AC3E}">
        <p14:creationId xmlns:p14="http://schemas.microsoft.com/office/powerpoint/2010/main" val="1076198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44197E-967E-40E9-A72B-9D30D9F6850B}" type="datetimeFigureOut">
              <a:rPr lang="en-US" smtClean="0"/>
              <a:t>10/18/2019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50B59-704B-4149-84EC-AC416E78BCFD}" type="slidenum">
              <a:rPr lang="en-US" smtClean="0"/>
              <a:t>‹#›</a:t>
            </a:fld>
            <a:endParaRPr lang="en-US"/>
          </a:p>
        </p:txBody>
      </p:sp>
    </p:spTree>
    <p:extLst>
      <p:ext uri="{BB962C8B-B14F-4D97-AF65-F5344CB8AC3E}">
        <p14:creationId xmlns:p14="http://schemas.microsoft.com/office/powerpoint/2010/main" val="1865607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D44197E-967E-40E9-A72B-9D30D9F6850B}" type="datetimeFigureOut">
              <a:rPr lang="en-US" smtClean="0"/>
              <a:t>10/18/2019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B50B59-704B-4149-84EC-AC416E78BCFD}" type="slidenum">
              <a:rPr lang="en-US" smtClean="0"/>
              <a:t>‹#›</a:t>
            </a:fld>
            <a:endParaRPr lang="en-US"/>
          </a:p>
        </p:txBody>
      </p:sp>
    </p:spTree>
    <p:extLst>
      <p:ext uri="{BB962C8B-B14F-4D97-AF65-F5344CB8AC3E}">
        <p14:creationId xmlns:p14="http://schemas.microsoft.com/office/powerpoint/2010/main" val="27188749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uccode.com/python_user_input.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4.bp.blogspot.com/-59DNNGPYlsg/XEjMxc1GFwI/AAAAAAAAGiM/cxh3kDDCDsUzPs3YMP7iF2JOp01aERv8gCLcBGAs/s1600/Untitled.png" TargetMode="External"/><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1.bp.blogspot.com/-hJOxhrOrYoE/XEjQKXPgsFI/AAAAAAAAGik/MfTmbkIOnjMIdIkJGocwxssMR4WY-K8sQCLcBGAs/s1600/Untitled.png"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allaravel.com/blog/jupyter-notebook-cong-cu-khong-thieu-khi-hoc-python#conda" TargetMode="External"/><Relationship Id="rId2" Type="http://schemas.openxmlformats.org/officeDocument/2006/relationships/hyperlink" Target="http://jupyter.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4.bp.blogspot.com/-59DNNGPYlsg/XEjMxc1GFwI/AAAAAAAAGiM/cxh3kDDCDsUzPs3YMP7iF2JOp01aERv8gCLcBGAs/s1600/Untitled.png"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localhost:8888/tre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Free_software" TargetMode="External"/><Relationship Id="rId7" Type="http://schemas.openxmlformats.org/officeDocument/2006/relationships/hyperlink" Target="https://en.wikipedia.org/wiki/Cluster_analysis" TargetMode="External"/><Relationship Id="rId2" Type="http://schemas.openxmlformats.org/officeDocument/2006/relationships/hyperlink" Target="http://www.numpy.org/" TargetMode="External"/><Relationship Id="rId1" Type="http://schemas.openxmlformats.org/officeDocument/2006/relationships/slideLayout" Target="../slideLayouts/slideLayout2.xml"/><Relationship Id="rId6" Type="http://schemas.openxmlformats.org/officeDocument/2006/relationships/hyperlink" Target="https://en.wikipedia.org/wiki/Regression_analysis" TargetMode="External"/><Relationship Id="rId5" Type="http://schemas.openxmlformats.org/officeDocument/2006/relationships/hyperlink" Target="https://en.wikipedia.org/wiki/Statistical_classification" TargetMode="External"/><Relationship Id="rId4" Type="http://schemas.openxmlformats.org/officeDocument/2006/relationships/hyperlink" Target="https://en.wikipedia.org/wiki/Python_%28programming_language%29"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cipy.org/scipylib/" TargetMode="External"/><Relationship Id="rId2" Type="http://schemas.openxmlformats.org/officeDocument/2006/relationships/hyperlink" Target="https://pandas.pydata.org/" TargetMode="External"/><Relationship Id="rId1" Type="http://schemas.openxmlformats.org/officeDocument/2006/relationships/slideLayout" Target="../slideLayouts/slideLayout2.xml"/><Relationship Id="rId4" Type="http://schemas.openxmlformats.org/officeDocument/2006/relationships/hyperlink" Target="https://www.nltk.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vi.wikipedia.org/w/index.php?title=Guido_van_Rossum&amp;action=edit&amp;redlink=1" TargetMode="External"/><Relationship Id="rId2" Type="http://schemas.openxmlformats.org/officeDocument/2006/relationships/hyperlink" Target="https://vi.wikipedia.org/wiki/Ng%C3%B4n_ng%E1%BB%AF_l%E1%BA%ADp_tr%C3%ACnh"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quantrimang.com/cau-truc-du-lieu-va-giai-thuat" TargetMode="External"/><Relationship Id="rId4" Type="http://schemas.openxmlformats.org/officeDocument/2006/relationships/hyperlink" Target="https://vi.wikipedia.org/wiki/199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quantrimang.com/lap-trinh-c" TargetMode="External"/><Relationship Id="rId2" Type="http://schemas.openxmlformats.org/officeDocument/2006/relationships/hyperlink" Target="https://quantrimang.com/cplusplus" TargetMode="External"/><Relationship Id="rId1" Type="http://schemas.openxmlformats.org/officeDocument/2006/relationships/slideLayout" Target="../slideLayouts/slideLayout2.xml"/><Relationship Id="rId5" Type="http://schemas.openxmlformats.org/officeDocument/2006/relationships/hyperlink" Target="https://quantrimang.com/steve-jobs-dinh-nghia-lap-trinh-huong-doi-tuong-khien-ca-the-gioi-than-phuc-131900" TargetMode="External"/><Relationship Id="rId4" Type="http://schemas.openxmlformats.org/officeDocument/2006/relationships/hyperlink" Target="https://quantrimang.com/co-so-du-lie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D34F-5760-4DC1-9D64-CDDCFDD1C2B2}"/>
              </a:ext>
            </a:extLst>
          </p:cNvPr>
          <p:cNvSpPr>
            <a:spLocks noGrp="1"/>
          </p:cNvSpPr>
          <p:nvPr>
            <p:ph type="ctrTitle"/>
          </p:nvPr>
        </p:nvSpPr>
        <p:spPr/>
        <p:txBody>
          <a:bodyPr/>
          <a:lstStyle/>
          <a:p>
            <a:r>
              <a:rPr lang="vi-VN" b="1" dirty="0"/>
              <a:t>BÁO CÁO VỀ TÌM HIỂU VÀ NGHIÊN CỨU THEO ĐỀ TÀI</a:t>
            </a:r>
            <a:endParaRPr lang="en-US" b="1" dirty="0"/>
          </a:p>
        </p:txBody>
      </p:sp>
      <p:sp>
        <p:nvSpPr>
          <p:cNvPr id="3" name="Subtitle 2">
            <a:extLst>
              <a:ext uri="{FF2B5EF4-FFF2-40B4-BE49-F238E27FC236}">
                <a16:creationId xmlns:a16="http://schemas.microsoft.com/office/drawing/2014/main" id="{8DD65DB7-AE8F-4193-AC5F-37BE3F7E6A5C}"/>
              </a:ext>
            </a:extLst>
          </p:cNvPr>
          <p:cNvSpPr>
            <a:spLocks noGrp="1"/>
          </p:cNvSpPr>
          <p:nvPr>
            <p:ph type="subTitle" idx="1"/>
          </p:nvPr>
        </p:nvSpPr>
        <p:spPr/>
        <p:txBody>
          <a:bodyPr>
            <a:normAutofit/>
          </a:bodyPr>
          <a:lstStyle/>
          <a:p>
            <a:pPr algn="ctr"/>
            <a:r>
              <a:rPr lang="vi-VN" sz="3600" b="1" dirty="0">
                <a:latin typeface="+mj-lt"/>
              </a:rPr>
              <a:t>4. Học về pycharm và tìm hiểu python</a:t>
            </a:r>
            <a:endParaRPr lang="en-US" sz="3600" b="1" dirty="0">
              <a:latin typeface="+mj-lt"/>
            </a:endParaRPr>
          </a:p>
        </p:txBody>
      </p:sp>
    </p:spTree>
    <p:extLst>
      <p:ext uri="{BB962C8B-B14F-4D97-AF65-F5344CB8AC3E}">
        <p14:creationId xmlns:p14="http://schemas.microsoft.com/office/powerpoint/2010/main" val="3839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7799-970F-4FEA-9E8D-703DCF176FA6}"/>
              </a:ext>
            </a:extLst>
          </p:cNvPr>
          <p:cNvSpPr>
            <a:spLocks noGrp="1"/>
          </p:cNvSpPr>
          <p:nvPr>
            <p:ph type="title"/>
          </p:nvPr>
        </p:nvSpPr>
        <p:spPr>
          <a:xfrm>
            <a:off x="1141413" y="618518"/>
            <a:ext cx="9905998" cy="1478570"/>
          </a:xfrm>
        </p:spPr>
        <p:txBody>
          <a:bodyPr/>
          <a:lstStyle/>
          <a:p>
            <a:r>
              <a:rPr lang="vi-VN"/>
              <a:t>2.4 sự khác biệt giữa verion 2 và 3</a:t>
            </a:r>
            <a:br>
              <a:rPr lang="vi-VN"/>
            </a:br>
            <a:endParaRPr lang="en-US" dirty="0"/>
          </a:p>
        </p:txBody>
      </p:sp>
      <p:sp>
        <p:nvSpPr>
          <p:cNvPr id="3" name="Content Placeholder 2">
            <a:extLst>
              <a:ext uri="{FF2B5EF4-FFF2-40B4-BE49-F238E27FC236}">
                <a16:creationId xmlns:a16="http://schemas.microsoft.com/office/drawing/2014/main" id="{10AE9A93-72FC-4E08-8EF4-CE55A9E8FFA8}"/>
              </a:ext>
            </a:extLst>
          </p:cNvPr>
          <p:cNvSpPr>
            <a:spLocks noGrp="1"/>
          </p:cNvSpPr>
          <p:nvPr>
            <p:ph idx="1"/>
          </p:nvPr>
        </p:nvSpPr>
        <p:spPr>
          <a:xfrm>
            <a:off x="1141412" y="2249487"/>
            <a:ext cx="9905999" cy="3541714"/>
          </a:xfrm>
        </p:spPr>
        <p:txBody>
          <a:bodyPr/>
          <a:lstStyle/>
          <a:p>
            <a:r>
              <a:rPr lang="en-US"/>
              <a:t>Một số khác biệt khác</a:t>
            </a:r>
          </a:p>
          <a:p>
            <a:pPr marL="457200" lvl="1" indent="0" eaLnBrk="0" fontAlgn="base" hangingPunct="0">
              <a:lnSpc>
                <a:spcPct val="100000"/>
              </a:lnSpc>
              <a:spcBef>
                <a:spcPct val="0"/>
              </a:spcBef>
              <a:spcAft>
                <a:spcPct val="0"/>
              </a:spcAft>
              <a:buSzTx/>
              <a:buFontTx/>
              <a:buChar char="•"/>
            </a:pPr>
            <a:r>
              <a:rPr lang="en-US" altLang="en-US">
                <a:latin typeface="Open Sans" panose="020B0606030504020204" pitchFamily="34" charset="0"/>
                <a:cs typeface="Open Sans" panose="020B0606030504020204" pitchFamily="34" charset="0"/>
              </a:rPr>
              <a:t>input(), raw_input(). </a:t>
            </a:r>
            <a:r>
              <a:rPr lang="en-US" altLang="en-US">
                <a:latin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Xem thêm</a:t>
            </a:r>
            <a:endParaRPr lang="en-US" altLang="en-US">
              <a:latin typeface="Open Sans" panose="020B0606030504020204" pitchFamily="34" charset="0"/>
              <a:cs typeface="Open Sans" panose="020B0606030504020204" pitchFamily="34" charset="0"/>
            </a:endParaRPr>
          </a:p>
          <a:p>
            <a:pPr marL="457200" lvl="1" indent="0" eaLnBrk="0" fontAlgn="base" hangingPunct="0">
              <a:lnSpc>
                <a:spcPct val="100000"/>
              </a:lnSpc>
              <a:spcBef>
                <a:spcPct val="0"/>
              </a:spcBef>
              <a:spcAft>
                <a:spcPct val="0"/>
              </a:spcAft>
              <a:buSzTx/>
              <a:buFontTx/>
              <a:buChar char="•"/>
            </a:pPr>
            <a:r>
              <a:rPr lang="en-US" altLang="en-US">
                <a:latin typeface="Open Sans" panose="020B0606030504020204" pitchFamily="34" charset="0"/>
                <a:cs typeface="Open Sans" panose="020B0606030504020204" pitchFamily="34" charset="0"/>
              </a:rPr>
              <a:t>Xử lý chuỗi các sự kiện exceptions</a:t>
            </a:r>
          </a:p>
          <a:p>
            <a:pPr marL="457200" lvl="1" indent="0" eaLnBrk="0" fontAlgn="base" hangingPunct="0">
              <a:lnSpc>
                <a:spcPct val="100000"/>
              </a:lnSpc>
              <a:spcBef>
                <a:spcPct val="0"/>
              </a:spcBef>
              <a:spcAft>
                <a:spcPct val="0"/>
              </a:spcAft>
              <a:buSzTx/>
              <a:buFontTx/>
              <a:buChar char="•"/>
            </a:pPr>
            <a:r>
              <a:rPr lang="en-US" altLang="en-US">
                <a:latin typeface="Open Sans" panose="020B0606030504020204" pitchFamily="34" charset="0"/>
                <a:cs typeface="Open Sans" panose="020B0606030504020204" pitchFamily="34" charset="0"/>
              </a:rPr>
              <a:t>Đường dẫn import</a:t>
            </a:r>
          </a:p>
          <a:p>
            <a:pPr marL="457200" lvl="1" indent="0" eaLnBrk="0" fontAlgn="base" hangingPunct="0">
              <a:lnSpc>
                <a:spcPct val="100000"/>
              </a:lnSpc>
              <a:spcBef>
                <a:spcPct val="0"/>
              </a:spcBef>
              <a:spcAft>
                <a:spcPct val="0"/>
              </a:spcAft>
              <a:buSzTx/>
              <a:buFontTx/>
              <a:buChar char="•"/>
            </a:pPr>
            <a:r>
              <a:rPr lang="en-US" altLang="en-US">
                <a:latin typeface="SFMono-Regular"/>
                <a:cs typeface="Open Sans" panose="020B0606030504020204" pitchFamily="34" charset="0"/>
              </a:rPr>
              <a:t>asyncio</a:t>
            </a:r>
            <a:endParaRPr lang="en-US" altLang="en-US">
              <a:latin typeface="Open Sans" panose="020B0606030504020204" pitchFamily="34" charset="0"/>
              <a:cs typeface="Open Sans" panose="020B0606030504020204" pitchFamily="34" charset="0"/>
            </a:endParaRPr>
          </a:p>
          <a:p>
            <a:pPr marL="457200" lvl="1" indent="0" eaLnBrk="0" fontAlgn="base" hangingPunct="0">
              <a:lnSpc>
                <a:spcPct val="100000"/>
              </a:lnSpc>
              <a:spcBef>
                <a:spcPct val="0"/>
              </a:spcBef>
              <a:spcAft>
                <a:spcPct val="0"/>
              </a:spcAft>
              <a:buSzTx/>
              <a:buFontTx/>
              <a:buChar char="•"/>
            </a:pPr>
            <a:r>
              <a:rPr lang="en-US" altLang="en-US">
                <a:latin typeface="Open Sans" panose="020B0606030504020204" pitchFamily="34" charset="0"/>
                <a:cs typeface="Open Sans" panose="020B0606030504020204" pitchFamily="34" charset="0"/>
              </a:rPr>
              <a:t>Trong Python 3, rất nhiều hàm như </a:t>
            </a:r>
            <a:r>
              <a:rPr lang="en-US" altLang="en-US">
                <a:latin typeface="SFMono-Regular"/>
                <a:cs typeface="Open Sans" panose="020B0606030504020204" pitchFamily="34" charset="0"/>
              </a:rPr>
              <a:t>zip()</a:t>
            </a:r>
            <a:r>
              <a:rPr lang="en-US" altLang="en-US">
                <a:latin typeface="Open Sans" panose="020B0606030504020204" pitchFamily="34" charset="0"/>
                <a:cs typeface="Open Sans" panose="020B0606030504020204" pitchFamily="34" charset="0"/>
              </a:rPr>
              <a:t>, </a:t>
            </a:r>
            <a:r>
              <a:rPr lang="en-US" altLang="en-US">
                <a:latin typeface="SFMono-Regular"/>
                <a:cs typeface="Open Sans" panose="020B0606030504020204" pitchFamily="34" charset="0"/>
              </a:rPr>
              <a:t>map()</a:t>
            </a:r>
            <a:r>
              <a:rPr lang="en-US" altLang="en-US">
                <a:latin typeface="Open Sans" panose="020B0606030504020204" pitchFamily="34" charset="0"/>
                <a:cs typeface="Open Sans" panose="020B0606030504020204" pitchFamily="34" charset="0"/>
              </a:rPr>
              <a:t> ... sẽ trả về iterator thay vì list</a:t>
            </a:r>
          </a:p>
          <a:p>
            <a:pPr marL="457200" lvl="1" indent="0" eaLnBrk="0" fontAlgn="base" hangingPunct="0">
              <a:lnSpc>
                <a:spcPct val="100000"/>
              </a:lnSpc>
              <a:spcBef>
                <a:spcPct val="0"/>
              </a:spcBef>
              <a:spcAft>
                <a:spcPct val="0"/>
              </a:spcAft>
              <a:buSzTx/>
              <a:buFontTx/>
              <a:buChar char="•"/>
            </a:pPr>
            <a:r>
              <a:rPr lang="en-US"/>
              <a:t>The next() function and .next() method</a:t>
            </a:r>
          </a:p>
          <a:p>
            <a:pPr marL="457200" lvl="1" indent="0" eaLnBrk="0" fontAlgn="base" hangingPunct="0">
              <a:lnSpc>
                <a:spcPct val="100000"/>
              </a:lnSpc>
              <a:spcBef>
                <a:spcPct val="0"/>
              </a:spcBef>
              <a:spcAft>
                <a:spcPct val="0"/>
              </a:spcAft>
              <a:buSzTx/>
              <a:buFontTx/>
              <a:buChar char="•"/>
            </a:pPr>
            <a:r>
              <a:rPr lang="en-US"/>
              <a:t>Các biến vòng lặp và rò rỉ namespace chung</a:t>
            </a:r>
          </a:p>
          <a:p>
            <a:pPr marL="457200" lvl="1" indent="0" eaLnBrk="0" fontAlgn="base" hangingPunct="0">
              <a:lnSpc>
                <a:spcPct val="100000"/>
              </a:lnSpc>
              <a:spcBef>
                <a:spcPct val="0"/>
              </a:spcBef>
              <a:spcAft>
                <a:spcPct val="0"/>
              </a:spcAft>
              <a:buSzTx/>
              <a:buFontTx/>
              <a:buChar char="•"/>
            </a:pPr>
            <a:r>
              <a:rPr lang="en-US"/>
              <a:t>So sánh khác loại</a:t>
            </a:r>
            <a:endParaRPr lang="en-US" altLang="en-US">
              <a:latin typeface="Open Sans" panose="020B0606030504020204" pitchFamily="34" charset="0"/>
              <a:cs typeface="Open Sans" panose="020B0606030504020204" pitchFamily="34" charset="0"/>
            </a:endParaRPr>
          </a:p>
          <a:p>
            <a:pPr lvl="2"/>
            <a:endParaRPr lang="en-US" sz="2000" b="1"/>
          </a:p>
          <a:p>
            <a:endParaRPr lang="en-US" dirty="0"/>
          </a:p>
        </p:txBody>
      </p:sp>
    </p:spTree>
    <p:extLst>
      <p:ext uri="{BB962C8B-B14F-4D97-AF65-F5344CB8AC3E}">
        <p14:creationId xmlns:p14="http://schemas.microsoft.com/office/powerpoint/2010/main" val="3777543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3A17-3C9A-4640-A262-1405270304E8}"/>
              </a:ext>
            </a:extLst>
          </p:cNvPr>
          <p:cNvSpPr>
            <a:spLocks noGrp="1"/>
          </p:cNvSpPr>
          <p:nvPr>
            <p:ph type="title"/>
          </p:nvPr>
        </p:nvSpPr>
        <p:spPr>
          <a:xfrm>
            <a:off x="1141413" y="198783"/>
            <a:ext cx="9905998" cy="1739347"/>
          </a:xfrm>
        </p:spPr>
        <p:txBody>
          <a:bodyPr>
            <a:normAutofit/>
          </a:bodyPr>
          <a:lstStyle/>
          <a:p>
            <a:r>
              <a:rPr lang="vi-VN" dirty="0"/>
              <a:t>3.  </a:t>
            </a:r>
            <a:r>
              <a:rPr lang="vi-VN" sz="2700" dirty="0"/>
              <a:t>Thiết lập môi trường làm việc với python trên linux, window thông qua 1 project demo</a:t>
            </a:r>
            <a:br>
              <a:rPr lang="vi-VN" dirty="0"/>
            </a:br>
            <a:endParaRPr lang="en-US" dirty="0"/>
          </a:p>
        </p:txBody>
      </p:sp>
      <p:sp>
        <p:nvSpPr>
          <p:cNvPr id="3" name="Content Placeholder 2">
            <a:extLst>
              <a:ext uri="{FF2B5EF4-FFF2-40B4-BE49-F238E27FC236}">
                <a16:creationId xmlns:a16="http://schemas.microsoft.com/office/drawing/2014/main" id="{A1C3FFD2-A451-42F3-9486-D9D38E84EE22}"/>
              </a:ext>
            </a:extLst>
          </p:cNvPr>
          <p:cNvSpPr>
            <a:spLocks noGrp="1"/>
          </p:cNvSpPr>
          <p:nvPr>
            <p:ph idx="1"/>
          </p:nvPr>
        </p:nvSpPr>
        <p:spPr/>
        <p:txBody>
          <a:bodyPr>
            <a:normAutofit fontScale="92500" lnSpcReduction="10000"/>
          </a:bodyPr>
          <a:lstStyle/>
          <a:p>
            <a:r>
              <a:rPr lang="en-US" dirty="0" err="1"/>
              <a:t>Tại</a:t>
            </a:r>
            <a:r>
              <a:rPr lang="en-US" dirty="0"/>
              <a:t> </a:t>
            </a:r>
            <a:r>
              <a:rPr lang="en-US" dirty="0" err="1"/>
              <a:t>sao</a:t>
            </a:r>
            <a:r>
              <a:rPr lang="en-US" dirty="0"/>
              <a:t> </a:t>
            </a:r>
            <a:r>
              <a:rPr lang="en-US" dirty="0" err="1"/>
              <a:t>bạn</a:t>
            </a:r>
            <a:r>
              <a:rPr lang="en-US" dirty="0"/>
              <a:t> </a:t>
            </a:r>
            <a:r>
              <a:rPr lang="en-US" dirty="0" err="1"/>
              <a:t>cần</a:t>
            </a:r>
            <a:r>
              <a:rPr lang="en-US" dirty="0"/>
              <a:t> </a:t>
            </a:r>
            <a:r>
              <a:rPr lang="en-US" dirty="0" err="1"/>
              <a:t>nhiều</a:t>
            </a:r>
            <a:r>
              <a:rPr lang="en-US" dirty="0"/>
              <a:t> </a:t>
            </a:r>
            <a:r>
              <a:rPr lang="en-US" dirty="0" err="1"/>
              <a:t>môi</a:t>
            </a:r>
            <a:r>
              <a:rPr lang="en-US" dirty="0"/>
              <a:t> tr</a:t>
            </a:r>
            <a:r>
              <a:rPr lang="vi-VN" dirty="0"/>
              <a:t>ư</a:t>
            </a:r>
            <a:r>
              <a:rPr lang="en-US" dirty="0" err="1"/>
              <a:t>ờng</a:t>
            </a:r>
            <a:r>
              <a:rPr lang="en-US" dirty="0"/>
              <a:t> python?</a:t>
            </a:r>
          </a:p>
          <a:p>
            <a:pPr lvl="1" fontAlgn="base"/>
            <a:r>
              <a:rPr lang="en-US" dirty="0" err="1"/>
              <a:t>Bạn</a:t>
            </a:r>
            <a:r>
              <a:rPr lang="en-US" dirty="0"/>
              <a:t> </a:t>
            </a:r>
            <a:r>
              <a:rPr lang="en-US" b="1" dirty="0" err="1"/>
              <a:t>phát</a:t>
            </a:r>
            <a:r>
              <a:rPr lang="en-US" b="1" dirty="0"/>
              <a:t> </a:t>
            </a:r>
            <a:r>
              <a:rPr lang="en-US" b="1" dirty="0" err="1"/>
              <a:t>triển</a:t>
            </a:r>
            <a:r>
              <a:rPr lang="en-US" b="1" dirty="0"/>
              <a:t> </a:t>
            </a:r>
            <a:r>
              <a:rPr lang="en-US" b="1" dirty="0" err="1"/>
              <a:t>các</a:t>
            </a:r>
            <a:r>
              <a:rPr lang="en-US" b="1" dirty="0"/>
              <a:t> </a:t>
            </a:r>
            <a:r>
              <a:rPr lang="en-US" b="1" dirty="0" err="1"/>
              <a:t>ứng</a:t>
            </a:r>
            <a:r>
              <a:rPr lang="en-US" b="1" dirty="0"/>
              <a:t> </a:t>
            </a:r>
            <a:r>
              <a:rPr lang="en-US" b="1" dirty="0" err="1"/>
              <a:t>dụng</a:t>
            </a:r>
            <a:r>
              <a:rPr lang="en-US" dirty="0"/>
              <a:t> </a:t>
            </a:r>
            <a:r>
              <a:rPr lang="en-US" dirty="0" err="1"/>
              <a:t>với</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phiên</a:t>
            </a:r>
            <a:r>
              <a:rPr lang="en-US" dirty="0"/>
              <a:t> </a:t>
            </a:r>
            <a:r>
              <a:rPr lang="en-US" dirty="0" err="1"/>
              <a:t>bản</a:t>
            </a:r>
            <a:r>
              <a:rPr lang="en-US" dirty="0"/>
              <a:t> Python </a:t>
            </a:r>
            <a:r>
              <a:rPr lang="en-US" dirty="0" err="1"/>
              <a:t>hoặc</a:t>
            </a:r>
            <a:r>
              <a:rPr lang="en-US" dirty="0"/>
              <a:t> </a:t>
            </a:r>
            <a:r>
              <a:rPr lang="en-US" dirty="0" err="1"/>
              <a:t>gói</a:t>
            </a:r>
            <a:r>
              <a:rPr lang="en-US" dirty="0"/>
              <a:t> </a:t>
            </a:r>
            <a:r>
              <a:rPr lang="en-US" dirty="0" err="1"/>
              <a:t>khác</a:t>
            </a:r>
            <a:r>
              <a:rPr lang="en-US" dirty="0"/>
              <a:t> </a:t>
            </a:r>
            <a:r>
              <a:rPr lang="en-US" dirty="0" err="1"/>
              <a:t>nhau</a:t>
            </a:r>
            <a:endParaRPr lang="en-US" dirty="0"/>
          </a:p>
          <a:p>
            <a:pPr lvl="1" fontAlgn="base"/>
            <a:r>
              <a:rPr lang="en-US" dirty="0" err="1"/>
              <a:t>Bạn</a:t>
            </a:r>
            <a:r>
              <a:rPr lang="en-US" dirty="0"/>
              <a:t> </a:t>
            </a:r>
            <a:r>
              <a:rPr lang="en-US" b="1" dirty="0" err="1"/>
              <a:t>sử</a:t>
            </a:r>
            <a:r>
              <a:rPr lang="en-US" b="1" dirty="0"/>
              <a:t> </a:t>
            </a:r>
            <a:r>
              <a:rPr lang="en-US" b="1" dirty="0" err="1"/>
              <a:t>dụng</a:t>
            </a:r>
            <a:r>
              <a:rPr lang="en-US" b="1" dirty="0"/>
              <a:t> </a:t>
            </a:r>
            <a:r>
              <a:rPr lang="en-US" b="1" dirty="0" err="1"/>
              <a:t>các</a:t>
            </a:r>
            <a:r>
              <a:rPr lang="en-US" b="1" dirty="0"/>
              <a:t> </a:t>
            </a:r>
            <a:r>
              <a:rPr lang="en-US" b="1" dirty="0" err="1"/>
              <a:t>ứng</a:t>
            </a:r>
            <a:r>
              <a:rPr lang="en-US" b="1" dirty="0"/>
              <a:t> </a:t>
            </a:r>
            <a:r>
              <a:rPr lang="en-US" b="1" dirty="0" err="1"/>
              <a:t>dụng</a:t>
            </a:r>
            <a:r>
              <a:rPr lang="en-US" dirty="0"/>
              <a:t> </a:t>
            </a:r>
            <a:r>
              <a:rPr lang="en-US" dirty="0" err="1"/>
              <a:t>với</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phiên</a:t>
            </a:r>
            <a:r>
              <a:rPr lang="en-US" dirty="0"/>
              <a:t> </a:t>
            </a:r>
            <a:r>
              <a:rPr lang="en-US" dirty="0" err="1"/>
              <a:t>bản</a:t>
            </a:r>
            <a:r>
              <a:rPr lang="en-US" dirty="0"/>
              <a:t> Python </a:t>
            </a:r>
            <a:r>
              <a:rPr lang="en-US" dirty="0" err="1"/>
              <a:t>hoặc</a:t>
            </a:r>
            <a:r>
              <a:rPr lang="en-US" dirty="0"/>
              <a:t> </a:t>
            </a:r>
            <a:r>
              <a:rPr lang="en-US" dirty="0" err="1"/>
              <a:t>gói</a:t>
            </a:r>
            <a:r>
              <a:rPr lang="en-US" dirty="0"/>
              <a:t> </a:t>
            </a:r>
            <a:r>
              <a:rPr lang="en-US" dirty="0" err="1"/>
              <a:t>khác</a:t>
            </a:r>
            <a:r>
              <a:rPr lang="en-US" dirty="0"/>
              <a:t> </a:t>
            </a:r>
            <a:r>
              <a:rPr lang="en-US" dirty="0" err="1"/>
              <a:t>nhau</a:t>
            </a:r>
            <a:endParaRPr lang="en-US" dirty="0"/>
          </a:p>
          <a:p>
            <a:pPr lvl="1" fontAlgn="base"/>
            <a:r>
              <a:rPr lang="en-US" dirty="0" err="1"/>
              <a:t>Bạn</a:t>
            </a:r>
            <a:r>
              <a:rPr lang="en-US" dirty="0"/>
              <a:t> </a:t>
            </a:r>
            <a:r>
              <a:rPr lang="en-US" b="1" dirty="0" err="1"/>
              <a:t>cộng</a:t>
            </a:r>
            <a:r>
              <a:rPr lang="en-US" b="1" dirty="0"/>
              <a:t> </a:t>
            </a:r>
            <a:r>
              <a:rPr lang="en-US" b="1" dirty="0" err="1"/>
              <a:t>tác</a:t>
            </a:r>
            <a:r>
              <a:rPr lang="en-US" dirty="0"/>
              <a:t> </a:t>
            </a:r>
            <a:r>
              <a:rPr lang="en-US" dirty="0" err="1"/>
              <a:t>với</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khác</a:t>
            </a:r>
            <a:endParaRPr lang="en-US" dirty="0"/>
          </a:p>
          <a:p>
            <a:pPr lvl="1" fontAlgn="base"/>
            <a:r>
              <a:rPr lang="en-US" dirty="0" err="1"/>
              <a:t>Bạn</a:t>
            </a:r>
            <a:r>
              <a:rPr lang="en-US" dirty="0"/>
              <a:t> </a:t>
            </a:r>
            <a:r>
              <a:rPr lang="en-US" dirty="0" err="1"/>
              <a:t>tạo</a:t>
            </a:r>
            <a:r>
              <a:rPr lang="en-US" dirty="0"/>
              <a:t> </a:t>
            </a:r>
            <a:r>
              <a:rPr lang="en-US" dirty="0" err="1"/>
              <a:t>các</a:t>
            </a:r>
            <a:r>
              <a:rPr lang="en-US" dirty="0"/>
              <a:t> </a:t>
            </a:r>
            <a:r>
              <a:rPr lang="en-US" dirty="0" err="1"/>
              <a:t>ứng</a:t>
            </a:r>
            <a:r>
              <a:rPr lang="en-US" dirty="0"/>
              <a:t> </a:t>
            </a:r>
            <a:r>
              <a:rPr lang="en-US" dirty="0" err="1"/>
              <a:t>dụng</a:t>
            </a:r>
            <a:r>
              <a:rPr lang="en-US" dirty="0"/>
              <a:t> Python </a:t>
            </a:r>
            <a:r>
              <a:rPr lang="en-US" b="1" dirty="0" err="1"/>
              <a:t>cho</a:t>
            </a:r>
            <a:r>
              <a:rPr lang="en-US" b="1" dirty="0"/>
              <a:t> </a:t>
            </a:r>
            <a:r>
              <a:rPr lang="en-US" b="1" dirty="0" err="1"/>
              <a:t>các</a:t>
            </a:r>
            <a:r>
              <a:rPr lang="en-US" b="1" dirty="0"/>
              <a:t> </a:t>
            </a:r>
            <a:r>
              <a:rPr lang="en-US" b="1" dirty="0" err="1"/>
              <a:t>máy</a:t>
            </a:r>
            <a:r>
              <a:rPr lang="en-US" b="1" dirty="0"/>
              <a:t> </a:t>
            </a:r>
            <a:r>
              <a:rPr lang="en-US" b="1" dirty="0" err="1"/>
              <a:t>khách</a:t>
            </a:r>
            <a:endParaRPr lang="en-US" dirty="0"/>
          </a:p>
          <a:p>
            <a:pPr marL="457200" lvl="1" indent="0">
              <a:buNone/>
            </a:pPr>
            <a:r>
              <a:rPr lang="en-US" dirty="0"/>
              <a:t>-&gt; </a:t>
            </a:r>
            <a:r>
              <a:rPr lang="vi-VN" dirty="0"/>
              <a:t>Một môi trường bao gồm một phiên bản Python nhất định và một số gói. Do đó, nếu bạn muốn </a:t>
            </a:r>
            <a:r>
              <a:rPr lang="vi-VN" b="1" dirty="0"/>
              <a:t>phát triển hoặc sử dụng các ứng dụng với các yêu cầu phiên bản Python hoặc gói khác nhau</a:t>
            </a:r>
            <a:r>
              <a:rPr lang="vi-VN" dirty="0"/>
              <a:t> , bạn cần thiết lập các môi trường khác nhau.</a:t>
            </a:r>
            <a:endParaRPr lang="en-US" dirty="0"/>
          </a:p>
          <a:p>
            <a:r>
              <a:rPr lang="en-US" b="1" dirty="0" err="1"/>
              <a:t>Tạo</a:t>
            </a:r>
            <a:r>
              <a:rPr lang="en-US" b="1" dirty="0"/>
              <a:t> </a:t>
            </a:r>
            <a:r>
              <a:rPr lang="en-US" b="1" dirty="0" err="1"/>
              <a:t>môi</a:t>
            </a:r>
            <a:r>
              <a:rPr lang="en-US" b="1" dirty="0"/>
              <a:t> tr</a:t>
            </a:r>
            <a:r>
              <a:rPr lang="vi-VN" b="1" dirty="0"/>
              <a:t>ư</a:t>
            </a:r>
            <a:r>
              <a:rPr lang="en-US" b="1" dirty="0" err="1"/>
              <a:t>ờng</a:t>
            </a:r>
            <a:r>
              <a:rPr lang="en-US" b="1" dirty="0"/>
              <a:t> </a:t>
            </a:r>
            <a:r>
              <a:rPr lang="en-US" b="1" dirty="0" err="1"/>
              <a:t>với</a:t>
            </a:r>
            <a:r>
              <a:rPr lang="en-US" b="1" dirty="0"/>
              <a:t> Anaconda Navigator </a:t>
            </a:r>
            <a:r>
              <a:rPr lang="en-US" b="1" dirty="0" err="1"/>
              <a:t>và</a:t>
            </a:r>
            <a:r>
              <a:rPr lang="en-US" b="1" dirty="0"/>
              <a:t> Anaconda Prompt</a:t>
            </a:r>
          </a:p>
          <a:p>
            <a:pPr lvl="1"/>
            <a:endParaRPr lang="en-US" dirty="0"/>
          </a:p>
          <a:p>
            <a:pPr marL="457200" lvl="1" indent="0">
              <a:buNone/>
            </a:pPr>
            <a:endParaRPr lang="en-US" dirty="0"/>
          </a:p>
        </p:txBody>
      </p:sp>
    </p:spTree>
    <p:extLst>
      <p:ext uri="{BB962C8B-B14F-4D97-AF65-F5344CB8AC3E}">
        <p14:creationId xmlns:p14="http://schemas.microsoft.com/office/powerpoint/2010/main" val="312781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31" name="Picture 7">
            <a:hlinkClick r:id="rId3"/>
            <a:extLst>
              <a:ext uri="{FF2B5EF4-FFF2-40B4-BE49-F238E27FC236}">
                <a16:creationId xmlns:a16="http://schemas.microsoft.com/office/drawing/2014/main" id="{8FA0AA46-D1C8-4C25-9CF9-C55E58E3641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65962" y="1779451"/>
            <a:ext cx="2262754" cy="127279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843FCBD-EB83-41B1-BD92-C7884DCD735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0468" y="2524400"/>
            <a:ext cx="2262754" cy="127279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a:hlinkClick r:id="rId6"/>
            <a:extLst>
              <a:ext uri="{FF2B5EF4-FFF2-40B4-BE49-F238E27FC236}">
                <a16:creationId xmlns:a16="http://schemas.microsoft.com/office/drawing/2014/main" id="{A133DDEC-84F3-409F-B1EA-97166BA59961}"/>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3587586" y="771057"/>
            <a:ext cx="2262754" cy="127279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6AFF9DC-77AF-44EA-A36A-F23A21B41F07}"/>
              </a:ext>
            </a:extLst>
          </p:cNvPr>
          <p:cNvSpPr>
            <a:spLocks noGrp="1"/>
          </p:cNvSpPr>
          <p:nvPr>
            <p:ph idx="1"/>
          </p:nvPr>
        </p:nvSpPr>
        <p:spPr>
          <a:xfrm>
            <a:off x="6336727" y="1399142"/>
            <a:ext cx="4710683" cy="4392059"/>
          </a:xfrm>
        </p:spPr>
        <p:txBody>
          <a:bodyPr>
            <a:normAutofit lnSpcReduction="10000"/>
          </a:bodyPr>
          <a:lstStyle/>
          <a:p>
            <a:pPr marL="0" lvl="0" indent="0" eaLnBrk="0" fontAlgn="base" hangingPunct="0">
              <a:lnSpc>
                <a:spcPct val="110000"/>
              </a:lnSpc>
              <a:spcBef>
                <a:spcPct val="0"/>
              </a:spcBef>
              <a:spcAft>
                <a:spcPts val="600"/>
              </a:spcAft>
              <a:buSzTx/>
              <a:buNone/>
            </a:pPr>
            <a:endParaRPr lang="en-US" altLang="en-US" sz="1100" b="1" dirty="0">
              <a:latin typeface="Roboto"/>
            </a:endParaRPr>
          </a:p>
          <a:p>
            <a:pPr marL="0" lvl="0" indent="0" eaLnBrk="0" fontAlgn="base" hangingPunct="0">
              <a:lnSpc>
                <a:spcPct val="110000"/>
              </a:lnSpc>
              <a:spcBef>
                <a:spcPct val="0"/>
              </a:spcBef>
              <a:spcAft>
                <a:spcPts val="600"/>
              </a:spcAft>
              <a:buSzTx/>
              <a:buNone/>
            </a:pPr>
            <a:r>
              <a:rPr lang="en-US" altLang="en-US" sz="1400" b="1" dirty="0">
                <a:latin typeface="Roboto"/>
              </a:rPr>
              <a:t>Anaconda Navigator</a:t>
            </a:r>
          </a:p>
          <a:p>
            <a:pPr lvl="0" eaLnBrk="0" fontAlgn="base" hangingPunct="0">
              <a:lnSpc>
                <a:spcPct val="110000"/>
              </a:lnSpc>
              <a:spcBef>
                <a:spcPct val="0"/>
              </a:spcBef>
              <a:spcAft>
                <a:spcPts val="600"/>
              </a:spcAft>
              <a:buSzTx/>
              <a:buFontTx/>
              <a:buChar char="-"/>
            </a:pPr>
            <a:r>
              <a:rPr lang="en-US" altLang="en-US" sz="1400" dirty="0">
                <a:latin typeface="Roboto"/>
              </a:rPr>
              <a:t>Anaconda Navigator </a:t>
            </a:r>
            <a:r>
              <a:rPr lang="en-US" altLang="en-US" sz="1400" dirty="0" err="1">
                <a:latin typeface="Roboto"/>
              </a:rPr>
              <a:t>cung</a:t>
            </a:r>
            <a:r>
              <a:rPr lang="en-US" altLang="en-US" sz="1400" dirty="0">
                <a:latin typeface="Roboto"/>
              </a:rPr>
              <a:t> </a:t>
            </a:r>
            <a:r>
              <a:rPr lang="en-US" altLang="en-US" sz="1400" dirty="0" err="1">
                <a:latin typeface="Roboto"/>
              </a:rPr>
              <a:t>cấp</a:t>
            </a:r>
            <a:r>
              <a:rPr lang="en-US" altLang="en-US" sz="1400" dirty="0">
                <a:latin typeface="Roboto"/>
              </a:rPr>
              <a:t> </a:t>
            </a:r>
            <a:r>
              <a:rPr lang="en-US" altLang="en-US" sz="1400" dirty="0" err="1">
                <a:latin typeface="Roboto"/>
              </a:rPr>
              <a:t>cho</a:t>
            </a:r>
            <a:r>
              <a:rPr lang="en-US" altLang="en-US" sz="1400" dirty="0">
                <a:latin typeface="Roboto"/>
              </a:rPr>
              <a:t> </a:t>
            </a:r>
            <a:r>
              <a:rPr lang="en-US" altLang="en-US" sz="1400" dirty="0" err="1">
                <a:latin typeface="Roboto"/>
              </a:rPr>
              <a:t>người</a:t>
            </a:r>
            <a:r>
              <a:rPr lang="en-US" altLang="en-US" sz="1400" dirty="0">
                <a:latin typeface="Roboto"/>
              </a:rPr>
              <a:t> </a:t>
            </a:r>
            <a:r>
              <a:rPr lang="en-US" altLang="en-US" sz="1400" dirty="0" err="1">
                <a:latin typeface="Roboto"/>
              </a:rPr>
              <a:t>dùng</a:t>
            </a:r>
            <a:r>
              <a:rPr lang="en-US" altLang="en-US" sz="1400" dirty="0">
                <a:latin typeface="Roboto"/>
              </a:rPr>
              <a:t> </a:t>
            </a:r>
            <a:r>
              <a:rPr lang="en-US" altLang="en-US" sz="1400" dirty="0" err="1">
                <a:latin typeface="Roboto"/>
              </a:rPr>
              <a:t>một</a:t>
            </a:r>
            <a:r>
              <a:rPr lang="en-US" altLang="en-US" sz="1400" dirty="0">
                <a:latin typeface="Roboto"/>
              </a:rPr>
              <a:t> </a:t>
            </a:r>
            <a:r>
              <a:rPr lang="en-US" altLang="en-US" sz="1400" dirty="0" err="1">
                <a:latin typeface="Roboto"/>
              </a:rPr>
              <a:t>giao</a:t>
            </a:r>
            <a:r>
              <a:rPr lang="en-US" altLang="en-US" sz="1400" dirty="0">
                <a:latin typeface="Roboto"/>
              </a:rPr>
              <a:t> </a:t>
            </a:r>
            <a:r>
              <a:rPr lang="en-US" altLang="en-US" sz="1400" dirty="0" err="1">
                <a:latin typeface="Roboto"/>
              </a:rPr>
              <a:t>diện</a:t>
            </a:r>
            <a:r>
              <a:rPr lang="en-US" altLang="en-US" sz="1400" dirty="0">
                <a:latin typeface="Roboto"/>
              </a:rPr>
              <a:t> </a:t>
            </a:r>
            <a:r>
              <a:rPr lang="en-US" altLang="en-US" sz="1400" dirty="0" err="1">
                <a:latin typeface="Roboto"/>
              </a:rPr>
              <a:t>đồ</a:t>
            </a:r>
            <a:r>
              <a:rPr lang="en-US" altLang="en-US" sz="1400" dirty="0">
                <a:latin typeface="Roboto"/>
              </a:rPr>
              <a:t> </a:t>
            </a:r>
            <a:r>
              <a:rPr lang="en-US" altLang="en-US" sz="1400" dirty="0" err="1">
                <a:latin typeface="Roboto"/>
              </a:rPr>
              <a:t>họa</a:t>
            </a:r>
            <a:r>
              <a:rPr lang="en-US" altLang="en-US" sz="1400" dirty="0">
                <a:latin typeface="Roboto"/>
              </a:rPr>
              <a:t> </a:t>
            </a:r>
            <a:r>
              <a:rPr lang="en-US" altLang="en-US" sz="1400" dirty="0" err="1">
                <a:latin typeface="Roboto"/>
              </a:rPr>
              <a:t>để</a:t>
            </a:r>
            <a:r>
              <a:rPr lang="en-US" altLang="en-US" sz="1400" dirty="0">
                <a:latin typeface="Roboto"/>
              </a:rPr>
              <a:t> </a:t>
            </a:r>
            <a:r>
              <a:rPr lang="en-US" altLang="en-US" sz="1400" dirty="0" err="1">
                <a:latin typeface="Roboto"/>
              </a:rPr>
              <a:t>quản</a:t>
            </a:r>
            <a:r>
              <a:rPr lang="en-US" altLang="en-US" sz="1400" dirty="0">
                <a:latin typeface="Roboto"/>
              </a:rPr>
              <a:t> </a:t>
            </a:r>
            <a:r>
              <a:rPr lang="en-US" altLang="en-US" sz="1400" dirty="0" err="1">
                <a:latin typeface="Roboto"/>
              </a:rPr>
              <a:t>lý</a:t>
            </a:r>
            <a:r>
              <a:rPr lang="en-US" altLang="en-US" sz="1400" dirty="0">
                <a:latin typeface="Roboto"/>
              </a:rPr>
              <a:t> </a:t>
            </a:r>
            <a:r>
              <a:rPr lang="en-US" altLang="en-US" sz="1400" dirty="0" err="1">
                <a:latin typeface="Roboto"/>
              </a:rPr>
              <a:t>các</a:t>
            </a:r>
            <a:r>
              <a:rPr lang="en-US" altLang="en-US" sz="1400" dirty="0">
                <a:latin typeface="Roboto"/>
              </a:rPr>
              <a:t> environment (</a:t>
            </a:r>
            <a:r>
              <a:rPr lang="en-US" altLang="en-US" sz="1400" dirty="0" err="1">
                <a:latin typeface="Roboto"/>
              </a:rPr>
              <a:t>môi</a:t>
            </a:r>
            <a:r>
              <a:rPr lang="en-US" altLang="en-US" sz="1400" dirty="0">
                <a:latin typeface="Roboto"/>
              </a:rPr>
              <a:t> </a:t>
            </a:r>
            <a:r>
              <a:rPr lang="en-US" altLang="en-US" sz="1400" dirty="0" err="1">
                <a:latin typeface="Roboto"/>
              </a:rPr>
              <a:t>trường</a:t>
            </a:r>
            <a:r>
              <a:rPr lang="en-US" altLang="en-US" sz="1400" dirty="0">
                <a:latin typeface="Roboto"/>
              </a:rPr>
              <a:t>) </a:t>
            </a:r>
            <a:r>
              <a:rPr lang="en-US" altLang="en-US" sz="1400" dirty="0" err="1">
                <a:latin typeface="Roboto"/>
              </a:rPr>
              <a:t>và</a:t>
            </a:r>
            <a:r>
              <a:rPr lang="en-US" altLang="en-US" sz="1400" dirty="0">
                <a:latin typeface="Roboto"/>
              </a:rPr>
              <a:t> package. Ta </a:t>
            </a:r>
            <a:r>
              <a:rPr lang="en-US" altLang="en-US" sz="1400" dirty="0" err="1">
                <a:latin typeface="Roboto"/>
              </a:rPr>
              <a:t>sẽ</a:t>
            </a:r>
            <a:r>
              <a:rPr lang="en-US" altLang="en-US" sz="1400" dirty="0">
                <a:latin typeface="Roboto"/>
              </a:rPr>
              <a:t> </a:t>
            </a:r>
            <a:r>
              <a:rPr lang="en-US" altLang="en-US" sz="1400" dirty="0" err="1">
                <a:latin typeface="Roboto"/>
              </a:rPr>
              <a:t>có</a:t>
            </a:r>
            <a:r>
              <a:rPr lang="en-US" altLang="en-US" sz="1400" dirty="0">
                <a:latin typeface="Roboto"/>
              </a:rPr>
              <a:t> environment </a:t>
            </a:r>
            <a:r>
              <a:rPr lang="en-US" altLang="en-US" sz="1400" dirty="0" err="1">
                <a:latin typeface="Roboto"/>
              </a:rPr>
              <a:t>mặc</a:t>
            </a:r>
            <a:r>
              <a:rPr lang="en-US" altLang="en-US" sz="1400" dirty="0">
                <a:latin typeface="Roboto"/>
              </a:rPr>
              <a:t> </a:t>
            </a:r>
            <a:r>
              <a:rPr lang="en-US" altLang="en-US" sz="1400" dirty="0" err="1">
                <a:latin typeface="Roboto"/>
              </a:rPr>
              <a:t>định</a:t>
            </a:r>
            <a:r>
              <a:rPr lang="en-US" altLang="en-US" sz="1400" dirty="0">
                <a:latin typeface="Roboto"/>
              </a:rPr>
              <a:t> </a:t>
            </a:r>
            <a:r>
              <a:rPr lang="en-US" altLang="en-US" sz="1400" dirty="0" err="1">
                <a:latin typeface="Roboto"/>
              </a:rPr>
              <a:t>là</a:t>
            </a:r>
            <a:r>
              <a:rPr lang="en-US" altLang="en-US" sz="1400" dirty="0">
                <a:latin typeface="Roboto"/>
              </a:rPr>
              <a:t> base (root) </a:t>
            </a:r>
            <a:r>
              <a:rPr lang="en-US" altLang="en-US" sz="1400" dirty="0" err="1">
                <a:latin typeface="Roboto"/>
              </a:rPr>
              <a:t>chứa</a:t>
            </a:r>
            <a:r>
              <a:rPr lang="en-US" altLang="en-US" sz="1400" dirty="0">
                <a:latin typeface="Roboto"/>
              </a:rPr>
              <a:t> </a:t>
            </a:r>
            <a:r>
              <a:rPr lang="en-US" altLang="en-US" sz="1400" dirty="0" err="1">
                <a:latin typeface="Roboto"/>
              </a:rPr>
              <a:t>các</a:t>
            </a:r>
            <a:r>
              <a:rPr lang="en-US" altLang="en-US" sz="1400" dirty="0">
                <a:latin typeface="Roboto"/>
              </a:rPr>
              <a:t> package </a:t>
            </a:r>
            <a:r>
              <a:rPr lang="en-US" altLang="en-US" sz="1400" dirty="0" err="1">
                <a:latin typeface="Roboto"/>
              </a:rPr>
              <a:t>cơ</a:t>
            </a:r>
            <a:r>
              <a:rPr lang="en-US" altLang="en-US" sz="1400" dirty="0">
                <a:latin typeface="Roboto"/>
              </a:rPr>
              <a:t> </a:t>
            </a:r>
            <a:r>
              <a:rPr lang="en-US" altLang="en-US" sz="1400" dirty="0" err="1">
                <a:latin typeface="Roboto"/>
              </a:rPr>
              <a:t>bản</a:t>
            </a:r>
            <a:r>
              <a:rPr lang="en-US" altLang="en-US" sz="1400" dirty="0">
                <a:latin typeface="Roboto"/>
              </a:rPr>
              <a:t>.</a:t>
            </a:r>
          </a:p>
          <a:p>
            <a:pPr lvl="0" eaLnBrk="0" fontAlgn="base" hangingPunct="0">
              <a:lnSpc>
                <a:spcPct val="110000"/>
              </a:lnSpc>
              <a:spcBef>
                <a:spcPct val="0"/>
              </a:spcBef>
              <a:spcAft>
                <a:spcPts val="600"/>
              </a:spcAft>
              <a:buSzTx/>
              <a:buFontTx/>
              <a:buChar char="-"/>
            </a:pPr>
            <a:r>
              <a:rPr lang="en-US" altLang="en-US" sz="1400" dirty="0">
                <a:latin typeface="Roboto"/>
              </a:rPr>
              <a:t>Ở </a:t>
            </a:r>
            <a:r>
              <a:rPr lang="en-US" altLang="en-US" sz="1400" dirty="0" err="1">
                <a:latin typeface="Roboto"/>
              </a:rPr>
              <a:t>ngăn</a:t>
            </a:r>
            <a:r>
              <a:rPr lang="en-US" altLang="en-US" sz="1400" dirty="0">
                <a:latin typeface="Roboto"/>
              </a:rPr>
              <a:t> </a:t>
            </a:r>
            <a:r>
              <a:rPr lang="en-US" altLang="en-US" sz="1400" dirty="0" err="1">
                <a:latin typeface="Roboto"/>
              </a:rPr>
              <a:t>giao</a:t>
            </a:r>
            <a:r>
              <a:rPr lang="en-US" altLang="en-US" sz="1400" dirty="0">
                <a:latin typeface="Roboto"/>
              </a:rPr>
              <a:t> </a:t>
            </a:r>
            <a:r>
              <a:rPr lang="en-US" altLang="en-US" sz="1400" dirty="0" err="1">
                <a:latin typeface="Roboto"/>
              </a:rPr>
              <a:t>diện</a:t>
            </a:r>
            <a:r>
              <a:rPr lang="en-US" altLang="en-US" sz="1400" dirty="0">
                <a:latin typeface="Roboto"/>
              </a:rPr>
              <a:t> Home </a:t>
            </a:r>
            <a:r>
              <a:rPr lang="en-US" altLang="en-US" sz="1400" dirty="0" err="1">
                <a:latin typeface="Roboto"/>
              </a:rPr>
              <a:t>là</a:t>
            </a:r>
            <a:r>
              <a:rPr lang="en-US" altLang="en-US" sz="1400" dirty="0">
                <a:latin typeface="Roboto"/>
              </a:rPr>
              <a:t> </a:t>
            </a:r>
            <a:r>
              <a:rPr lang="en-US" altLang="en-US" sz="1400" dirty="0" err="1">
                <a:latin typeface="Roboto"/>
              </a:rPr>
              <a:t>nơi</a:t>
            </a:r>
            <a:r>
              <a:rPr lang="en-US" altLang="en-US" sz="1400" dirty="0">
                <a:latin typeface="Roboto"/>
              </a:rPr>
              <a:t> ta </a:t>
            </a:r>
            <a:r>
              <a:rPr lang="en-US" altLang="en-US" sz="1400" dirty="0" err="1">
                <a:latin typeface="Roboto"/>
              </a:rPr>
              <a:t>quản</a:t>
            </a:r>
            <a:r>
              <a:rPr lang="en-US" altLang="en-US" sz="1400" dirty="0">
                <a:latin typeface="Roboto"/>
              </a:rPr>
              <a:t> </a:t>
            </a:r>
            <a:r>
              <a:rPr lang="en-US" altLang="en-US" sz="1400" dirty="0" err="1">
                <a:latin typeface="Roboto"/>
              </a:rPr>
              <a:t>lý</a:t>
            </a:r>
            <a:r>
              <a:rPr lang="en-US" altLang="en-US" sz="1400" dirty="0">
                <a:latin typeface="Roboto"/>
              </a:rPr>
              <a:t> </a:t>
            </a:r>
            <a:r>
              <a:rPr lang="en-US" altLang="en-US" sz="1400" dirty="0" err="1">
                <a:latin typeface="Roboto"/>
              </a:rPr>
              <a:t>các</a:t>
            </a:r>
            <a:r>
              <a:rPr lang="en-US" altLang="en-US" sz="1400" dirty="0">
                <a:latin typeface="Roboto"/>
              </a:rPr>
              <a:t> Application (</a:t>
            </a:r>
            <a:r>
              <a:rPr lang="en-US" altLang="en-US" sz="1400" dirty="0" err="1">
                <a:latin typeface="Roboto"/>
              </a:rPr>
              <a:t>ứng</a:t>
            </a:r>
            <a:r>
              <a:rPr lang="en-US" altLang="en-US" sz="1400" dirty="0">
                <a:latin typeface="Roboto"/>
              </a:rPr>
              <a:t> </a:t>
            </a:r>
            <a:r>
              <a:rPr lang="en-US" altLang="en-US" sz="1400" dirty="0" err="1">
                <a:latin typeface="Roboto"/>
              </a:rPr>
              <a:t>dụng</a:t>
            </a:r>
            <a:r>
              <a:rPr lang="en-US" altLang="en-US" sz="1400" dirty="0">
                <a:latin typeface="Roboto"/>
              </a:rPr>
              <a:t>) </a:t>
            </a:r>
            <a:r>
              <a:rPr lang="en-US" altLang="en-US" sz="1400" dirty="0" err="1">
                <a:latin typeface="Roboto"/>
              </a:rPr>
              <a:t>tại</a:t>
            </a:r>
            <a:r>
              <a:rPr lang="en-US" altLang="en-US" sz="1400" dirty="0">
                <a:latin typeface="Roboto"/>
              </a:rPr>
              <a:t> </a:t>
            </a:r>
            <a:r>
              <a:rPr lang="en-US" altLang="en-US" sz="1400" dirty="0" err="1">
                <a:latin typeface="Roboto"/>
              </a:rPr>
              <a:t>một</a:t>
            </a:r>
            <a:r>
              <a:rPr lang="en-US" altLang="en-US" sz="1400" dirty="0">
                <a:latin typeface="Roboto"/>
              </a:rPr>
              <a:t> environment ta </a:t>
            </a:r>
            <a:r>
              <a:rPr lang="en-US" altLang="en-US" sz="1400" dirty="0" err="1">
                <a:latin typeface="Roboto"/>
              </a:rPr>
              <a:t>chọn</a:t>
            </a:r>
            <a:r>
              <a:rPr lang="en-US" altLang="en-US" sz="1400" dirty="0">
                <a:latin typeface="Roboto"/>
              </a:rPr>
              <a:t> (</a:t>
            </a:r>
            <a:r>
              <a:rPr lang="en-US" altLang="en-US" sz="1400" dirty="0" err="1">
                <a:latin typeface="Roboto"/>
              </a:rPr>
              <a:t>trong</a:t>
            </a:r>
            <a:r>
              <a:rPr lang="en-US" altLang="en-US" sz="1400" dirty="0">
                <a:latin typeface="Roboto"/>
              </a:rPr>
              <a:t> </a:t>
            </a:r>
            <a:r>
              <a:rPr lang="en-US" altLang="en-US" sz="1400" dirty="0" err="1">
                <a:latin typeface="Roboto"/>
              </a:rPr>
              <a:t>vòng</a:t>
            </a:r>
            <a:r>
              <a:rPr lang="en-US" altLang="en-US" sz="1400" dirty="0">
                <a:latin typeface="Roboto"/>
              </a:rPr>
              <a:t> </a:t>
            </a:r>
            <a:r>
              <a:rPr lang="en-US" altLang="en-US" sz="1400" dirty="0" err="1">
                <a:latin typeface="Roboto"/>
              </a:rPr>
              <a:t>đỏ</a:t>
            </a:r>
            <a:r>
              <a:rPr lang="en-US" altLang="en-US" sz="1400" dirty="0">
                <a:latin typeface="Roboto"/>
              </a:rPr>
              <a:t>).</a:t>
            </a:r>
          </a:p>
          <a:p>
            <a:pPr lvl="0" eaLnBrk="0" fontAlgn="base" hangingPunct="0">
              <a:lnSpc>
                <a:spcPct val="110000"/>
              </a:lnSpc>
              <a:spcBef>
                <a:spcPct val="0"/>
              </a:spcBef>
              <a:spcAft>
                <a:spcPts val="600"/>
              </a:spcAft>
              <a:buSzTx/>
              <a:buFontTx/>
              <a:buChar char="-"/>
            </a:pPr>
            <a:r>
              <a:rPr lang="en-US" altLang="en-US" sz="1400" dirty="0"/>
              <a:t> </a:t>
            </a:r>
            <a:r>
              <a:rPr lang="en-US" altLang="en-US" sz="1400" dirty="0">
                <a:latin typeface="Roboto"/>
              </a:rPr>
              <a:t>Ở </a:t>
            </a:r>
            <a:r>
              <a:rPr lang="en-US" altLang="en-US" sz="1400" dirty="0" err="1">
                <a:latin typeface="Roboto"/>
              </a:rPr>
              <a:t>ngăn</a:t>
            </a:r>
            <a:r>
              <a:rPr lang="en-US" altLang="en-US" sz="1400" dirty="0">
                <a:latin typeface="Roboto"/>
              </a:rPr>
              <a:t> </a:t>
            </a:r>
            <a:r>
              <a:rPr lang="en-US" altLang="en-US" sz="1400" dirty="0" err="1">
                <a:latin typeface="Roboto"/>
              </a:rPr>
              <a:t>giao</a:t>
            </a:r>
            <a:r>
              <a:rPr lang="en-US" altLang="en-US" sz="1400" dirty="0">
                <a:latin typeface="Roboto"/>
              </a:rPr>
              <a:t> </a:t>
            </a:r>
            <a:r>
              <a:rPr lang="en-US" altLang="en-US" sz="1400" dirty="0" err="1">
                <a:latin typeface="Roboto"/>
              </a:rPr>
              <a:t>diện</a:t>
            </a:r>
            <a:r>
              <a:rPr lang="en-US" altLang="en-US" sz="1400" dirty="0">
                <a:latin typeface="Roboto"/>
              </a:rPr>
              <a:t> Environments </a:t>
            </a:r>
            <a:r>
              <a:rPr lang="en-US" altLang="en-US" sz="1400" dirty="0" err="1">
                <a:latin typeface="Roboto"/>
              </a:rPr>
              <a:t>là</a:t>
            </a:r>
            <a:r>
              <a:rPr lang="en-US" altLang="en-US" sz="1400" dirty="0">
                <a:latin typeface="Roboto"/>
              </a:rPr>
              <a:t> </a:t>
            </a:r>
            <a:r>
              <a:rPr lang="en-US" altLang="en-US" sz="1400" dirty="0" err="1">
                <a:latin typeface="Roboto"/>
              </a:rPr>
              <a:t>nơi</a:t>
            </a:r>
            <a:r>
              <a:rPr lang="en-US" altLang="en-US" sz="1400" dirty="0">
                <a:latin typeface="Roboto"/>
              </a:rPr>
              <a:t> ta </a:t>
            </a:r>
            <a:r>
              <a:rPr lang="en-US" altLang="en-US" sz="1400" dirty="0" err="1">
                <a:latin typeface="Roboto"/>
              </a:rPr>
              <a:t>quản</a:t>
            </a:r>
            <a:r>
              <a:rPr lang="en-US" altLang="en-US" sz="1400" dirty="0">
                <a:latin typeface="Roboto"/>
              </a:rPr>
              <a:t> </a:t>
            </a:r>
            <a:r>
              <a:rPr lang="en-US" altLang="en-US" sz="1400" dirty="0" err="1">
                <a:latin typeface="Roboto"/>
              </a:rPr>
              <a:t>lý</a:t>
            </a:r>
            <a:r>
              <a:rPr lang="en-US" altLang="en-US" sz="1400" dirty="0">
                <a:latin typeface="Roboto"/>
              </a:rPr>
              <a:t> </a:t>
            </a:r>
            <a:r>
              <a:rPr lang="en-US" altLang="en-US" sz="1400" dirty="0" err="1">
                <a:latin typeface="Roboto"/>
              </a:rPr>
              <a:t>các</a:t>
            </a:r>
            <a:r>
              <a:rPr lang="en-US" altLang="en-US" sz="1400" dirty="0">
                <a:latin typeface="Roboto"/>
              </a:rPr>
              <a:t> environment </a:t>
            </a:r>
            <a:r>
              <a:rPr lang="en-US" altLang="en-US" sz="1400" dirty="0" err="1">
                <a:latin typeface="Roboto"/>
              </a:rPr>
              <a:t>và</a:t>
            </a:r>
            <a:r>
              <a:rPr lang="en-US" altLang="en-US" sz="1400" dirty="0">
                <a:latin typeface="Roboto"/>
              </a:rPr>
              <a:t> </a:t>
            </a:r>
            <a:r>
              <a:rPr lang="en-US" altLang="en-US" sz="1400" dirty="0" err="1">
                <a:latin typeface="Roboto"/>
              </a:rPr>
              <a:t>các</a:t>
            </a:r>
            <a:r>
              <a:rPr lang="en-US" altLang="en-US" sz="1400" dirty="0">
                <a:latin typeface="Roboto"/>
              </a:rPr>
              <a:t> package </a:t>
            </a:r>
            <a:r>
              <a:rPr lang="en-US" altLang="en-US" sz="1400" dirty="0" err="1">
                <a:latin typeface="Roboto"/>
              </a:rPr>
              <a:t>trong</a:t>
            </a:r>
            <a:r>
              <a:rPr lang="en-US" altLang="en-US" sz="1400" dirty="0">
                <a:latin typeface="Roboto"/>
              </a:rPr>
              <a:t> </a:t>
            </a:r>
            <a:r>
              <a:rPr lang="en-US" altLang="en-US" sz="1400" dirty="0" err="1">
                <a:latin typeface="Roboto"/>
              </a:rPr>
              <a:t>đó</a:t>
            </a:r>
            <a:r>
              <a:rPr lang="en-US" altLang="en-US" sz="1400" dirty="0">
                <a:latin typeface="Roboto"/>
              </a:rPr>
              <a:t>.</a:t>
            </a:r>
          </a:p>
          <a:p>
            <a:pPr lvl="0" eaLnBrk="0" fontAlgn="base" hangingPunct="0">
              <a:lnSpc>
                <a:spcPct val="110000"/>
              </a:lnSpc>
              <a:spcBef>
                <a:spcPct val="0"/>
              </a:spcBef>
              <a:spcAft>
                <a:spcPts val="600"/>
              </a:spcAft>
              <a:buSzTx/>
              <a:buFontTx/>
              <a:buChar char="-"/>
            </a:pPr>
            <a:r>
              <a:rPr lang="vi-VN" sz="1400" dirty="0"/>
              <a:t> Vùng số 1 là danh sách các environment ta đã tạo.</a:t>
            </a:r>
            <a:endParaRPr lang="en-US" sz="1400" dirty="0"/>
          </a:p>
          <a:p>
            <a:pPr lvl="0" eaLnBrk="0" fontAlgn="base" hangingPunct="0">
              <a:lnSpc>
                <a:spcPct val="110000"/>
              </a:lnSpc>
              <a:spcBef>
                <a:spcPct val="0"/>
              </a:spcBef>
              <a:spcAft>
                <a:spcPts val="600"/>
              </a:spcAft>
              <a:buSzTx/>
              <a:buFontTx/>
              <a:buChar char="-"/>
            </a:pPr>
            <a:r>
              <a:rPr lang="vi-VN" sz="1400" dirty="0"/>
              <a:t> Vùng số 2 là nút để tạo environment mới, sau khai nhất vào ta sẽ có giao diện như sau: ở đây mình ví dụ tạo environment có tên là CAR và ngôn ngữ mình chọn là Python 3.7</a:t>
            </a:r>
            <a:br>
              <a:rPr lang="en-US" altLang="en-US" sz="1400" dirty="0"/>
            </a:br>
            <a:endParaRPr lang="en-US" sz="1400" dirty="0"/>
          </a:p>
        </p:txBody>
      </p:sp>
    </p:spTree>
    <p:extLst>
      <p:ext uri="{BB962C8B-B14F-4D97-AF65-F5344CB8AC3E}">
        <p14:creationId xmlns:p14="http://schemas.microsoft.com/office/powerpoint/2010/main" val="11279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CFBDA-BC5E-4019-B336-99734D30857A}"/>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sz="3600" b="1" kern="1200" cap="all" baseline="0">
                <a:solidFill>
                  <a:schemeClr val="tx1"/>
                </a:solidFill>
                <a:latin typeface="+mj-lt"/>
                <a:ea typeface="+mj-ea"/>
                <a:cs typeface="+mj-cs"/>
              </a:rPr>
              <a:t>Anaconda Prompt</a:t>
            </a:r>
            <a:endParaRPr lang="en-US" sz="3600" kern="1200" cap="all" baseline="0">
              <a:solidFill>
                <a:schemeClr val="tx1"/>
              </a:solidFill>
              <a:latin typeface="+mj-lt"/>
              <a:ea typeface="+mj-ea"/>
              <a:cs typeface="+mj-cs"/>
            </a:endParaRPr>
          </a:p>
        </p:txBody>
      </p:sp>
      <p:pic>
        <p:nvPicPr>
          <p:cNvPr id="2056" name="Picture 8">
            <a:extLst>
              <a:ext uri="{FF2B5EF4-FFF2-40B4-BE49-F238E27FC236}">
                <a16:creationId xmlns:a16="http://schemas.microsoft.com/office/drawing/2014/main" id="{2D277348-A827-4828-B4EC-48661367EE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44" r="28646" b="-1"/>
          <a:stretch/>
        </p:blipFill>
        <p:spPr bwMode="auto">
          <a:xfrm>
            <a:off x="1141412" y="2497720"/>
            <a:ext cx="4662140" cy="3047892"/>
          </a:xfrm>
          <a:prstGeom prst="round2DiagRect">
            <a:avLst>
              <a:gd name="adj1" fmla="val 486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angle 7">
            <a:extLst>
              <a:ext uri="{FF2B5EF4-FFF2-40B4-BE49-F238E27FC236}">
                <a16:creationId xmlns:a16="http://schemas.microsoft.com/office/drawing/2014/main" id="{B5A7D6AB-7BDA-44E6-A7BE-C21143F045F4}"/>
              </a:ext>
            </a:extLst>
          </p:cNvPr>
          <p:cNvSpPr>
            <a:spLocks noChangeArrowheads="1"/>
          </p:cNvSpPr>
          <p:nvPr/>
        </p:nvSpPr>
        <p:spPr bwMode="auto">
          <a:xfrm>
            <a:off x="6204479" y="2249487"/>
            <a:ext cx="4844521" cy="354171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defTabSz="914400" eaLnBrk="1" fontAlgn="base" hangingPunct="1">
              <a:lnSpc>
                <a:spcPct val="110000"/>
              </a:lnSpc>
              <a:spcBef>
                <a:spcPct val="0"/>
              </a:spcBef>
              <a:spcAft>
                <a:spcPts val="600"/>
              </a:spcAft>
              <a:buClrTx/>
              <a:buSzPct val="125000"/>
              <a:buFont typeface="Arial" panose="020B0604020202020204" pitchFamily="34" charset="0"/>
              <a:buChar char="•"/>
              <a:tabLst/>
            </a:pPr>
            <a:r>
              <a:rPr kumimoji="0" lang="en-US" altLang="en-US" sz="1500" b="1" i="0" u="none" strike="noStrike" kern="1200" cap="none" normalizeH="0" baseline="0">
                <a:ln>
                  <a:noFill/>
                </a:ln>
                <a:solidFill>
                  <a:schemeClr val="tx1"/>
                </a:solidFill>
                <a:effectLst/>
                <a:latin typeface="+mn-lt"/>
                <a:ea typeface="+mn-ea"/>
                <a:cs typeface="+mn-cs"/>
              </a:rPr>
              <a:t>4.3 Tạo một enviroment cho một project (dư án) : </a:t>
            </a:r>
            <a:r>
              <a:rPr kumimoji="0" lang="en-US" altLang="en-US" sz="1500" b="1" i="1" u="none" strike="noStrike" kern="1200" cap="none" normalizeH="0" baseline="0">
                <a:ln>
                  <a:noFill/>
                </a:ln>
                <a:solidFill>
                  <a:schemeClr val="tx1"/>
                </a:solidFill>
                <a:effectLst/>
                <a:latin typeface="+mn-lt"/>
                <a:ea typeface="+mn-ea"/>
                <a:cs typeface="+mn-cs"/>
              </a:rPr>
              <a:t>conda create -n yourenvname python</a:t>
            </a:r>
            <a:r>
              <a:rPr kumimoji="0" lang="en-US" altLang="en-US" sz="1500" b="0" i="0" u="none" strike="noStrike" kern="1200" cap="none" normalizeH="0" baseline="0">
                <a:ln>
                  <a:noFill/>
                </a:ln>
                <a:solidFill>
                  <a:schemeClr val="tx1"/>
                </a:solidFill>
                <a:effectLst/>
                <a:latin typeface="+mn-lt"/>
                <a:ea typeface="+mn-ea"/>
                <a:cs typeface="+mn-cs"/>
              </a:rPr>
              <a:t>=</a:t>
            </a:r>
            <a:r>
              <a:rPr kumimoji="0" lang="en-US" altLang="en-US" sz="1500" b="1" i="1" u="none" strike="noStrike" kern="1200" cap="none" normalizeH="0" baseline="0">
                <a:ln>
                  <a:noFill/>
                </a:ln>
                <a:solidFill>
                  <a:schemeClr val="tx1"/>
                </a:solidFill>
                <a:effectLst/>
                <a:latin typeface="+mn-lt"/>
                <a:ea typeface="+mn-ea"/>
                <a:cs typeface="+mn-cs"/>
              </a:rPr>
              <a:t>x.x anaconda</a:t>
            </a:r>
            <a:endParaRPr kumimoji="0" lang="en-US" altLang="en-US" sz="1500" b="1" i="0" u="none" strike="noStrike" kern="1200" cap="none" normalizeH="0" baseline="0">
              <a:ln>
                <a:noFill/>
              </a:ln>
              <a:solidFill>
                <a:schemeClr val="tx1"/>
              </a:solidFill>
              <a:effectLst/>
              <a:latin typeface="+mn-lt"/>
              <a:ea typeface="+mn-ea"/>
              <a:cs typeface="+mn-cs"/>
            </a:endParaRPr>
          </a:p>
          <a:p>
            <a:pPr marL="0" marR="0" lvl="0" indent="-228600" defTabSz="914400" eaLnBrk="1" fontAlgn="base" hangingPunct="1">
              <a:lnSpc>
                <a:spcPct val="110000"/>
              </a:lnSpc>
              <a:spcBef>
                <a:spcPct val="0"/>
              </a:spcBef>
              <a:spcAft>
                <a:spcPts val="600"/>
              </a:spcAft>
              <a:buClrTx/>
              <a:buSzPct val="125000"/>
              <a:buFont typeface="Arial" panose="020B0604020202020204" pitchFamily="34" charset="0"/>
              <a:buChar char="•"/>
              <a:tabLst/>
            </a:pPr>
            <a:r>
              <a:rPr kumimoji="0" lang="en-US" altLang="en-US" sz="1500" b="0" i="0" u="none" strike="noStrike" kern="1200" cap="none" normalizeH="0" baseline="0">
                <a:ln>
                  <a:noFill/>
                </a:ln>
                <a:solidFill>
                  <a:schemeClr val="tx1"/>
                </a:solidFill>
                <a:effectLst/>
                <a:latin typeface="+mn-lt"/>
                <a:ea typeface="+mn-ea"/>
                <a:cs typeface="+mn-cs"/>
              </a:rPr>
              <a:t>      Trong đó yourenvname là tên của environment mà bạn cần tạo</a:t>
            </a:r>
          </a:p>
          <a:p>
            <a:pPr marL="0" marR="0" lvl="0" indent="-228600" defTabSz="914400" eaLnBrk="1" fontAlgn="base" hangingPunct="1">
              <a:lnSpc>
                <a:spcPct val="110000"/>
              </a:lnSpc>
              <a:spcBef>
                <a:spcPct val="0"/>
              </a:spcBef>
              <a:spcAft>
                <a:spcPts val="600"/>
              </a:spcAft>
              <a:buClrTx/>
              <a:buSzPct val="125000"/>
              <a:buFont typeface="Arial" panose="020B0604020202020204" pitchFamily="34" charset="0"/>
              <a:buChar char="•"/>
              <a:tabLst/>
            </a:pPr>
            <a:r>
              <a:rPr kumimoji="0" lang="en-US" altLang="en-US" sz="1500" b="0" i="0" u="none" strike="noStrike" kern="1200" cap="none" normalizeH="0" baseline="0">
                <a:ln>
                  <a:noFill/>
                </a:ln>
                <a:solidFill>
                  <a:schemeClr val="tx1"/>
                </a:solidFill>
                <a:effectLst/>
                <a:latin typeface="+mn-lt"/>
                <a:ea typeface="+mn-ea"/>
                <a:cs typeface="+mn-cs"/>
              </a:rPr>
              <a:t>       x.x là phiên bản python mà project bạn sử dung</a:t>
            </a:r>
            <a:br>
              <a:rPr kumimoji="0" lang="en-US" altLang="en-US" sz="1500" b="0" i="0" u="none" strike="noStrike" kern="1200" cap="none" normalizeH="0" baseline="0">
                <a:ln>
                  <a:noFill/>
                </a:ln>
                <a:solidFill>
                  <a:schemeClr val="tx1"/>
                </a:solidFill>
                <a:effectLst/>
                <a:latin typeface="+mn-lt"/>
                <a:ea typeface="+mn-ea"/>
                <a:cs typeface="+mn-cs"/>
              </a:rPr>
            </a:br>
            <a:r>
              <a:rPr kumimoji="0" lang="en-US" altLang="en-US" sz="1500" b="0" i="1" u="none" strike="noStrike" kern="1200" cap="none" normalizeH="0" baseline="0">
                <a:ln>
                  <a:noFill/>
                </a:ln>
                <a:solidFill>
                  <a:schemeClr val="tx1"/>
                </a:solidFill>
                <a:effectLst/>
                <a:latin typeface="+mn-lt"/>
                <a:ea typeface="+mn-ea"/>
                <a:cs typeface="+mn-cs"/>
              </a:rPr>
              <a:t>       </a:t>
            </a:r>
            <a:r>
              <a:rPr kumimoji="0" lang="en-US" altLang="en-US" sz="1500" b="0" i="0" u="none" strike="noStrike" kern="1200" cap="none" normalizeH="0" baseline="0">
                <a:ln>
                  <a:noFill/>
                </a:ln>
                <a:solidFill>
                  <a:schemeClr val="tx1"/>
                </a:solidFill>
                <a:effectLst/>
                <a:latin typeface="+mn-lt"/>
                <a:ea typeface="+mn-ea"/>
                <a:cs typeface="+mn-cs"/>
              </a:rPr>
              <a:t>Environment</a:t>
            </a:r>
            <a:r>
              <a:rPr kumimoji="0" lang="en-US" altLang="en-US" sz="1500" b="0" i="1" u="none" strike="noStrike" kern="1200" cap="none" normalizeH="0" baseline="0">
                <a:ln>
                  <a:noFill/>
                </a:ln>
                <a:solidFill>
                  <a:schemeClr val="tx1"/>
                </a:solidFill>
                <a:effectLst/>
                <a:latin typeface="+mn-lt"/>
                <a:ea typeface="+mn-ea"/>
                <a:cs typeface="+mn-cs"/>
              </a:rPr>
              <a:t> </a:t>
            </a:r>
            <a:r>
              <a:rPr kumimoji="0" lang="en-US" altLang="en-US" sz="1500" b="0" i="0" u="none" strike="noStrike" kern="1200" cap="none" normalizeH="0" baseline="0">
                <a:ln>
                  <a:noFill/>
                </a:ln>
                <a:solidFill>
                  <a:schemeClr val="tx1"/>
                </a:solidFill>
                <a:effectLst/>
                <a:latin typeface="+mn-lt"/>
                <a:ea typeface="+mn-ea"/>
                <a:cs typeface="+mn-cs"/>
              </a:rPr>
              <a:t>mà bạn mới tạo sẽ nằm tại "đường path dẫn tới anaconda/anaconda/envs/youtenvname"</a:t>
            </a:r>
            <a:br>
              <a:rPr kumimoji="0" lang="en-US" altLang="en-US" sz="1500" b="0" i="0" u="none" strike="noStrike" kern="1200" cap="none" normalizeH="0" baseline="0">
                <a:ln>
                  <a:noFill/>
                </a:ln>
                <a:solidFill>
                  <a:schemeClr val="tx1"/>
                </a:solidFill>
                <a:effectLst/>
                <a:latin typeface="+mn-lt"/>
                <a:ea typeface="+mn-ea"/>
                <a:cs typeface="+mn-cs"/>
              </a:rPr>
            </a:br>
            <a:r>
              <a:rPr kumimoji="0" lang="en-US" altLang="en-US" sz="1500" b="0" i="0" u="none" strike="noStrike" kern="1200" cap="none" normalizeH="0" baseline="0">
                <a:ln>
                  <a:noFill/>
                </a:ln>
                <a:solidFill>
                  <a:schemeClr val="tx1"/>
                </a:solidFill>
                <a:effectLst/>
                <a:latin typeface="+mn-lt"/>
                <a:ea typeface="+mn-ea"/>
                <a:cs typeface="+mn-cs"/>
              </a:rPr>
              <a:t>       Ví dụ để tạo environment CAR với phiên bản python 3.7</a:t>
            </a:r>
            <a:br>
              <a:rPr kumimoji="0" lang="en-US" altLang="en-US" sz="1500" b="0" i="0" u="none" strike="noStrike" kern="1200" cap="none" normalizeH="0" baseline="0">
                <a:ln>
                  <a:noFill/>
                </a:ln>
                <a:solidFill>
                  <a:schemeClr val="tx1"/>
                </a:solidFill>
                <a:effectLst/>
                <a:latin typeface="+mn-lt"/>
                <a:ea typeface="+mn-ea"/>
                <a:cs typeface="+mn-cs"/>
              </a:rPr>
            </a:br>
            <a:br>
              <a:rPr kumimoji="0" lang="en-US" altLang="en-US" sz="1500" b="0" i="0" u="none" strike="noStrike" kern="1200" cap="none" normalizeH="0" baseline="0">
                <a:ln>
                  <a:noFill/>
                </a:ln>
                <a:solidFill>
                  <a:schemeClr val="tx1"/>
                </a:solidFill>
                <a:effectLst/>
                <a:latin typeface="+mn-lt"/>
                <a:ea typeface="+mn-ea"/>
                <a:cs typeface="+mn-cs"/>
              </a:rPr>
            </a:br>
            <a:r>
              <a:rPr kumimoji="0" lang="en-US" altLang="en-US" sz="1500" b="0" i="0" u="none" strike="noStrike" kern="1200" cap="none" normalizeH="0" baseline="0">
                <a:ln>
                  <a:noFill/>
                </a:ln>
                <a:solidFill>
                  <a:schemeClr val="tx1"/>
                </a:solidFill>
                <a:effectLst/>
                <a:latin typeface="+mn-lt"/>
                <a:ea typeface="+mn-ea"/>
                <a:cs typeface="+mn-cs"/>
              </a:rPr>
              <a:t>               </a:t>
            </a:r>
            <a:br>
              <a:rPr kumimoji="0" lang="en-US" altLang="en-US" sz="1500" b="0" i="0" u="none" strike="noStrike" kern="1200" cap="none" normalizeH="0" baseline="0">
                <a:ln>
                  <a:noFill/>
                </a:ln>
                <a:solidFill>
                  <a:schemeClr val="tx1"/>
                </a:solidFill>
                <a:effectLst/>
                <a:latin typeface="+mn-lt"/>
                <a:ea typeface="+mn-ea"/>
                <a:cs typeface="+mn-cs"/>
              </a:rPr>
            </a:br>
            <a:br>
              <a:rPr kumimoji="0" lang="en-US" altLang="en-US" sz="1500" b="0" i="0" u="none" strike="noStrike" kern="1200" cap="none" normalizeH="0" baseline="0">
                <a:ln>
                  <a:noFill/>
                </a:ln>
                <a:solidFill>
                  <a:schemeClr val="tx1"/>
                </a:solidFill>
                <a:effectLst/>
                <a:latin typeface="+mn-lt"/>
                <a:ea typeface="+mn-ea"/>
                <a:cs typeface="+mn-cs"/>
              </a:rPr>
            </a:br>
            <a:r>
              <a:rPr kumimoji="0" lang="en-US" altLang="en-US" sz="1500" b="0" i="0" u="none" strike="noStrike" kern="1200" cap="none" normalizeH="0" baseline="0">
                <a:ln>
                  <a:noFill/>
                </a:ln>
                <a:solidFill>
                  <a:schemeClr val="tx1"/>
                </a:solidFill>
                <a:effectLst/>
                <a:latin typeface="+mn-lt"/>
                <a:ea typeface="+mn-ea"/>
                <a:cs typeface="+mn-cs"/>
              </a:rPr>
              <a:t>       Nhấn y để tiến hành tạo environment </a:t>
            </a:r>
          </a:p>
        </p:txBody>
      </p:sp>
    </p:spTree>
    <p:extLst>
      <p:ext uri="{BB962C8B-B14F-4D97-AF65-F5344CB8AC3E}">
        <p14:creationId xmlns:p14="http://schemas.microsoft.com/office/powerpoint/2010/main" val="1949417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8F10B67-5149-460C-81DD-FD1CF3EBBD95}"/>
              </a:ext>
            </a:extLst>
          </p:cNvPr>
          <p:cNvSpPr>
            <a:spLocks noChangeArrowheads="1"/>
          </p:cNvSpPr>
          <p:nvPr/>
        </p:nvSpPr>
        <p:spPr bwMode="auto">
          <a:xfrm>
            <a:off x="2047461" y="1557455"/>
            <a:ext cx="7270004" cy="4893647"/>
          </a:xfrm>
          <a:prstGeom prst="rect">
            <a:avLst/>
          </a:prstGeom>
          <a:solidFill>
            <a:srgbClr val="1D1D1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br>
              <a:rPr kumimoji="0" lang="en-US" altLang="en-US" sz="800" b="0" i="0" u="none" strike="noStrike" cap="none" normalizeH="0" baseline="0" dirty="0">
                <a:ln>
                  <a:noFill/>
                </a:ln>
                <a:solidFill>
                  <a:schemeClr val="tx1"/>
                </a:solidFill>
                <a:effectLst/>
              </a:rPr>
            </a:br>
            <a:r>
              <a:rPr lang="en-US" altLang="en-US" b="1" dirty="0" err="1">
                <a:solidFill>
                  <a:srgbClr val="9BA2A8"/>
                </a:solidFill>
                <a:latin typeface="Roboto"/>
              </a:rPr>
              <a:t>Kích</a:t>
            </a:r>
            <a:r>
              <a:rPr lang="en-US" altLang="en-US" b="1" dirty="0">
                <a:solidFill>
                  <a:srgbClr val="9BA2A8"/>
                </a:solidFill>
                <a:latin typeface="Roboto"/>
              </a:rPr>
              <a:t> </a:t>
            </a:r>
            <a:r>
              <a:rPr lang="en-US" altLang="en-US" b="1" dirty="0" err="1">
                <a:solidFill>
                  <a:srgbClr val="9BA2A8"/>
                </a:solidFill>
                <a:latin typeface="Roboto"/>
              </a:rPr>
              <a:t>hoạt</a:t>
            </a:r>
            <a:r>
              <a:rPr lang="en-US" altLang="en-US" b="1" dirty="0">
                <a:solidFill>
                  <a:srgbClr val="9BA2A8"/>
                </a:solidFill>
                <a:latin typeface="Roboto"/>
              </a:rPr>
              <a:t> (Activate) </a:t>
            </a:r>
            <a:r>
              <a:rPr lang="en-US" altLang="en-US" b="1" dirty="0" err="1">
                <a:solidFill>
                  <a:srgbClr val="9BA2A8"/>
                </a:solidFill>
                <a:latin typeface="Roboto"/>
              </a:rPr>
              <a:t>một</a:t>
            </a:r>
            <a:r>
              <a:rPr lang="en-US" altLang="en-US" b="1" dirty="0">
                <a:solidFill>
                  <a:srgbClr val="9BA2A8"/>
                </a:solidFill>
                <a:latin typeface="Roboto"/>
              </a:rPr>
              <a:t> </a:t>
            </a:r>
            <a:r>
              <a:rPr lang="en-US" altLang="en-US" b="1" dirty="0" err="1">
                <a:solidFill>
                  <a:srgbClr val="9BA2A8"/>
                </a:solidFill>
                <a:latin typeface="Roboto"/>
              </a:rPr>
              <a:t>enviroment</a:t>
            </a:r>
            <a:r>
              <a:rPr lang="en-US" altLang="en-US" b="1" dirty="0">
                <a:solidFill>
                  <a:srgbClr val="9BA2A8"/>
                </a:solidFill>
                <a:latin typeface="Roboto"/>
              </a:rPr>
              <a:t> : </a:t>
            </a:r>
            <a:r>
              <a:rPr lang="en-US" altLang="en-US" i="1" dirty="0">
                <a:solidFill>
                  <a:srgbClr val="9BA2A8"/>
                </a:solidFill>
                <a:latin typeface="Roboto"/>
              </a:rPr>
              <a:t>activate </a:t>
            </a:r>
            <a:r>
              <a:rPr lang="en-US" altLang="en-US" i="1" dirty="0" err="1">
                <a:solidFill>
                  <a:srgbClr val="9BA2A8"/>
                </a:solidFill>
                <a:latin typeface="Roboto"/>
              </a:rPr>
              <a:t>yourenvname</a:t>
            </a:r>
            <a:endParaRPr lang="en-US" altLang="en-US" b="1" dirty="0">
              <a:solidFill>
                <a:srgbClr val="9BA2A8"/>
              </a:solidFill>
              <a:latin typeface="Roboto"/>
            </a:endParaRPr>
          </a:p>
          <a:p>
            <a:pPr lvl="0" defTabSz="914400"/>
            <a:r>
              <a:rPr lang="en-US" altLang="en-US" dirty="0">
                <a:solidFill>
                  <a:srgbClr val="9BA2A8"/>
                </a:solidFill>
                <a:latin typeface="Roboto"/>
              </a:rPr>
              <a:t>      </a:t>
            </a:r>
            <a:r>
              <a:rPr lang="en-US" altLang="en-US" dirty="0" err="1">
                <a:solidFill>
                  <a:srgbClr val="9BA2A8"/>
                </a:solidFill>
                <a:latin typeface="Roboto"/>
              </a:rPr>
              <a:t>Mặc</a:t>
            </a:r>
            <a:r>
              <a:rPr lang="en-US" altLang="en-US" dirty="0">
                <a:solidFill>
                  <a:srgbClr val="9BA2A8"/>
                </a:solidFill>
                <a:latin typeface="Roboto"/>
              </a:rPr>
              <a:t> </a:t>
            </a:r>
            <a:r>
              <a:rPr lang="en-US" altLang="en-US" dirty="0" err="1">
                <a:solidFill>
                  <a:srgbClr val="9BA2A8"/>
                </a:solidFill>
                <a:latin typeface="Roboto"/>
              </a:rPr>
              <a:t>định</a:t>
            </a:r>
            <a:r>
              <a:rPr lang="en-US" altLang="en-US" dirty="0">
                <a:solidFill>
                  <a:srgbClr val="9BA2A8"/>
                </a:solidFill>
                <a:latin typeface="Roboto"/>
              </a:rPr>
              <a:t> </a:t>
            </a:r>
            <a:r>
              <a:rPr lang="en-US" altLang="en-US" dirty="0" err="1">
                <a:solidFill>
                  <a:srgbClr val="9BA2A8"/>
                </a:solidFill>
                <a:latin typeface="Roboto"/>
              </a:rPr>
              <a:t>khi</a:t>
            </a:r>
            <a:r>
              <a:rPr lang="en-US" altLang="en-US" dirty="0">
                <a:solidFill>
                  <a:srgbClr val="9BA2A8"/>
                </a:solidFill>
                <a:latin typeface="Roboto"/>
              </a:rPr>
              <a:t> </a:t>
            </a:r>
            <a:r>
              <a:rPr lang="en-US" altLang="en-US" dirty="0" err="1">
                <a:solidFill>
                  <a:srgbClr val="9BA2A8"/>
                </a:solidFill>
                <a:latin typeface="Roboto"/>
              </a:rPr>
              <a:t>khởi</a:t>
            </a:r>
            <a:r>
              <a:rPr lang="en-US" altLang="en-US" dirty="0">
                <a:solidFill>
                  <a:srgbClr val="9BA2A8"/>
                </a:solidFill>
                <a:latin typeface="Roboto"/>
              </a:rPr>
              <a:t> </a:t>
            </a:r>
            <a:r>
              <a:rPr lang="en-US" altLang="en-US" dirty="0" err="1">
                <a:solidFill>
                  <a:srgbClr val="9BA2A8"/>
                </a:solidFill>
                <a:latin typeface="Roboto"/>
              </a:rPr>
              <a:t>động</a:t>
            </a:r>
            <a:r>
              <a:rPr lang="en-US" altLang="en-US" dirty="0">
                <a:solidFill>
                  <a:srgbClr val="9BA2A8"/>
                </a:solidFill>
                <a:latin typeface="Roboto"/>
              </a:rPr>
              <a:t> Anaconda Prompt </a:t>
            </a:r>
            <a:r>
              <a:rPr lang="en-US" altLang="en-US" dirty="0" err="1">
                <a:solidFill>
                  <a:srgbClr val="9BA2A8"/>
                </a:solidFill>
                <a:latin typeface="Roboto"/>
              </a:rPr>
              <a:t>sẽ</a:t>
            </a:r>
            <a:r>
              <a:rPr lang="en-US" altLang="en-US" dirty="0">
                <a:solidFill>
                  <a:srgbClr val="9BA2A8"/>
                </a:solidFill>
                <a:latin typeface="Roboto"/>
              </a:rPr>
              <a:t> ở environment base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25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Ví</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dụ</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để</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kích</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hoạt</a:t>
            </a:r>
            <a:r>
              <a:rPr kumimoji="0" lang="en-US" altLang="en-US" sz="1100" b="0" i="0" u="none" strike="noStrike" cap="none" normalizeH="0" baseline="0" dirty="0">
                <a:ln>
                  <a:noFill/>
                </a:ln>
                <a:solidFill>
                  <a:srgbClr val="9BA2A8"/>
                </a:solidFill>
                <a:effectLst/>
                <a:latin typeface="Roboto"/>
              </a:rPr>
              <a:t> environment CAR </a:t>
            </a:r>
            <a:r>
              <a:rPr kumimoji="0" lang="en-US" altLang="en-US" sz="1100" b="0" i="0" u="none" strike="noStrike" cap="none" normalizeH="0" baseline="0" dirty="0" err="1">
                <a:ln>
                  <a:noFill/>
                </a:ln>
                <a:solidFill>
                  <a:srgbClr val="9BA2A8"/>
                </a:solidFill>
                <a:effectLst/>
                <a:latin typeface="Roboto"/>
              </a:rPr>
              <a:t>mới</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tạo</a:t>
            </a:r>
            <a:br>
              <a:rPr kumimoji="0" lang="en-US" altLang="en-US" sz="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96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3074" name="Picture 2">
            <a:extLst>
              <a:ext uri="{FF2B5EF4-FFF2-40B4-BE49-F238E27FC236}">
                <a16:creationId xmlns:a16="http://schemas.microsoft.com/office/drawing/2014/main" id="{E68341AF-2696-473C-BC1F-E5CAD56A3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0701" y="2433637"/>
            <a:ext cx="368617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4D724AE1-E408-49BA-A883-5875D7E559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9238" y="4869620"/>
            <a:ext cx="4229100" cy="1298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492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E38E18-0062-4EA2-A0C2-8C522B5C5C82}"/>
              </a:ext>
            </a:extLst>
          </p:cNvPr>
          <p:cNvSpPr>
            <a:spLocks noChangeArrowheads="1"/>
          </p:cNvSpPr>
          <p:nvPr/>
        </p:nvSpPr>
        <p:spPr bwMode="auto">
          <a:xfrm>
            <a:off x="1487556" y="668198"/>
            <a:ext cx="8203095" cy="2077492"/>
          </a:xfrm>
          <a:prstGeom prst="rect">
            <a:avLst/>
          </a:prstGeom>
          <a:solidFill>
            <a:srgbClr val="1D1D1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1100" b="1" dirty="0" err="1">
                <a:solidFill>
                  <a:srgbClr val="9BA2A8"/>
                </a:solidFill>
                <a:latin typeface="Roboto"/>
              </a:rPr>
              <a:t>Cài</a:t>
            </a:r>
            <a:r>
              <a:rPr lang="en-US" altLang="en-US" sz="1100" b="1" dirty="0">
                <a:solidFill>
                  <a:srgbClr val="9BA2A8"/>
                </a:solidFill>
                <a:latin typeface="Roboto"/>
              </a:rPr>
              <a:t> </a:t>
            </a:r>
            <a:r>
              <a:rPr lang="en-US" altLang="en-US" sz="1100" b="1" dirty="0" err="1">
                <a:solidFill>
                  <a:srgbClr val="9BA2A8"/>
                </a:solidFill>
                <a:latin typeface="Roboto"/>
              </a:rPr>
              <a:t>đặt</a:t>
            </a:r>
            <a:r>
              <a:rPr lang="en-US" altLang="en-US" sz="1100" b="1" dirty="0">
                <a:solidFill>
                  <a:srgbClr val="9BA2A8"/>
                </a:solidFill>
                <a:latin typeface="Roboto"/>
              </a:rPr>
              <a:t> package </a:t>
            </a:r>
            <a:r>
              <a:rPr lang="en-US" altLang="en-US" sz="1100" b="1" dirty="0" err="1">
                <a:solidFill>
                  <a:srgbClr val="9BA2A8"/>
                </a:solidFill>
                <a:latin typeface="Roboto"/>
              </a:rPr>
              <a:t>trong</a:t>
            </a:r>
            <a:r>
              <a:rPr lang="en-US" altLang="en-US" sz="1100" b="1" dirty="0">
                <a:solidFill>
                  <a:srgbClr val="9BA2A8"/>
                </a:solidFill>
                <a:latin typeface="Roboto"/>
              </a:rPr>
              <a:t> </a:t>
            </a:r>
            <a:r>
              <a:rPr lang="en-US" altLang="en-US" sz="1100" b="1" dirty="0" err="1">
                <a:solidFill>
                  <a:srgbClr val="9BA2A8"/>
                </a:solidFill>
                <a:latin typeface="Roboto"/>
              </a:rPr>
              <a:t>một</a:t>
            </a:r>
            <a:r>
              <a:rPr lang="en-US" altLang="en-US" sz="1100" b="1" dirty="0">
                <a:solidFill>
                  <a:srgbClr val="9BA2A8"/>
                </a:solidFill>
                <a:latin typeface="Roboto"/>
              </a:rPr>
              <a:t> </a:t>
            </a:r>
            <a:r>
              <a:rPr lang="en-US" altLang="en-US" sz="1100" b="1" dirty="0" err="1">
                <a:solidFill>
                  <a:srgbClr val="9BA2A8"/>
                </a:solidFill>
                <a:latin typeface="Roboto"/>
              </a:rPr>
              <a:t>enviroment</a:t>
            </a:r>
            <a:r>
              <a:rPr lang="en-US" altLang="en-US" sz="1100" b="1" dirty="0">
                <a:solidFill>
                  <a:srgbClr val="9BA2A8"/>
                </a:solidFill>
                <a:latin typeface="Roboto"/>
              </a:rPr>
              <a:t> : </a:t>
            </a:r>
            <a:r>
              <a:rPr lang="en-US" altLang="en-US" sz="1100" i="1" dirty="0" err="1">
                <a:solidFill>
                  <a:srgbClr val="9BA2A8"/>
                </a:solidFill>
                <a:latin typeface="Roboto"/>
              </a:rPr>
              <a:t>conda</a:t>
            </a:r>
            <a:r>
              <a:rPr lang="en-US" altLang="en-US" sz="1100" i="1" dirty="0">
                <a:solidFill>
                  <a:srgbClr val="9BA2A8"/>
                </a:solidFill>
                <a:latin typeface="Roboto"/>
              </a:rPr>
              <a:t> install </a:t>
            </a:r>
            <a:r>
              <a:rPr lang="en-US" altLang="en-US" sz="1100" i="1" dirty="0" err="1">
                <a:solidFill>
                  <a:srgbClr val="9BA2A8"/>
                </a:solidFill>
                <a:latin typeface="Roboto"/>
              </a:rPr>
              <a:t>yourpackname</a:t>
            </a:r>
            <a:endParaRPr lang="en-US" altLang="en-US" sz="1100" b="1" dirty="0">
              <a:solidFill>
                <a:srgbClr val="9BA2A8"/>
              </a:solidFill>
              <a:latin typeface="Roboto"/>
            </a:endParaRPr>
          </a:p>
          <a:p>
            <a:pPr lvl="0" defTabSz="914400"/>
            <a:r>
              <a:rPr lang="en-US" altLang="en-US" sz="1100" i="1" dirty="0">
                <a:solidFill>
                  <a:srgbClr val="9BA2A8"/>
                </a:solidFill>
                <a:latin typeface="Roboto"/>
              </a:rPr>
              <a:t> </a:t>
            </a:r>
            <a:r>
              <a:rPr lang="en-US" altLang="en-US" sz="1100" dirty="0">
                <a:solidFill>
                  <a:srgbClr val="9BA2A8"/>
                </a:solidFill>
                <a:latin typeface="Roboto"/>
              </a:rPr>
              <a:t>     </a:t>
            </a:r>
            <a:r>
              <a:rPr lang="en-US" altLang="en-US" sz="1100" dirty="0" err="1">
                <a:solidFill>
                  <a:srgbClr val="9BA2A8"/>
                </a:solidFill>
                <a:latin typeface="Roboto"/>
              </a:rPr>
              <a:t>Ví</a:t>
            </a:r>
            <a:r>
              <a:rPr lang="en-US" altLang="en-US" sz="1100" dirty="0">
                <a:solidFill>
                  <a:srgbClr val="9BA2A8"/>
                </a:solidFill>
                <a:latin typeface="Roboto"/>
              </a:rPr>
              <a:t> </a:t>
            </a:r>
            <a:r>
              <a:rPr lang="en-US" altLang="en-US" sz="1100" dirty="0" err="1">
                <a:solidFill>
                  <a:srgbClr val="9BA2A8"/>
                </a:solidFill>
                <a:latin typeface="Roboto"/>
              </a:rPr>
              <a:t>dụ</a:t>
            </a:r>
            <a:r>
              <a:rPr lang="en-US" altLang="en-US" sz="1100" dirty="0">
                <a:solidFill>
                  <a:srgbClr val="9BA2A8"/>
                </a:solidFill>
                <a:latin typeface="Roboto"/>
              </a:rPr>
              <a:t> </a:t>
            </a:r>
            <a:r>
              <a:rPr lang="en-US" altLang="en-US" sz="1100" dirty="0" err="1">
                <a:solidFill>
                  <a:srgbClr val="9BA2A8"/>
                </a:solidFill>
                <a:latin typeface="Roboto"/>
              </a:rPr>
              <a:t>để</a:t>
            </a:r>
            <a:r>
              <a:rPr lang="en-US" altLang="en-US" sz="1100" dirty="0">
                <a:solidFill>
                  <a:srgbClr val="9BA2A8"/>
                </a:solidFill>
                <a:latin typeface="Roboto"/>
              </a:rPr>
              <a:t> </a:t>
            </a:r>
            <a:r>
              <a:rPr lang="en-US" altLang="en-US" sz="1100" dirty="0" err="1">
                <a:solidFill>
                  <a:srgbClr val="9BA2A8"/>
                </a:solidFill>
                <a:latin typeface="Roboto"/>
              </a:rPr>
              <a:t>cài</a:t>
            </a:r>
            <a:r>
              <a:rPr lang="en-US" altLang="en-US" sz="1100" dirty="0">
                <a:solidFill>
                  <a:srgbClr val="9BA2A8"/>
                </a:solidFill>
                <a:latin typeface="Roboto"/>
              </a:rPr>
              <a:t> </a:t>
            </a:r>
            <a:r>
              <a:rPr lang="en-US" altLang="en-US" sz="1100" dirty="0" err="1">
                <a:solidFill>
                  <a:srgbClr val="9BA2A8"/>
                </a:solidFill>
                <a:latin typeface="Roboto"/>
              </a:rPr>
              <a:t>đặt</a:t>
            </a:r>
            <a:r>
              <a:rPr lang="en-US" altLang="en-US" sz="1100" dirty="0">
                <a:solidFill>
                  <a:srgbClr val="9BA2A8"/>
                </a:solidFill>
                <a:latin typeface="Roboto"/>
              </a:rPr>
              <a:t> </a:t>
            </a:r>
            <a:r>
              <a:rPr lang="en-US" altLang="en-US" sz="1100" dirty="0" err="1">
                <a:solidFill>
                  <a:srgbClr val="9BA2A8"/>
                </a:solidFill>
                <a:latin typeface="Roboto"/>
              </a:rPr>
              <a:t>opencv</a:t>
            </a:r>
            <a:r>
              <a:rPr lang="en-US" altLang="en-US" sz="1100" dirty="0">
                <a:solidFill>
                  <a:srgbClr val="9BA2A8"/>
                </a:solidFill>
                <a:latin typeface="Roboto"/>
              </a:rPr>
              <a:t> </a:t>
            </a:r>
            <a:r>
              <a:rPr lang="en-US" altLang="en-US" sz="1100" dirty="0" err="1">
                <a:solidFill>
                  <a:srgbClr val="9BA2A8"/>
                </a:solidFill>
                <a:latin typeface="Roboto"/>
              </a:rPr>
              <a:t>trong</a:t>
            </a:r>
            <a:r>
              <a:rPr lang="en-US" altLang="en-US" sz="1100" dirty="0">
                <a:solidFill>
                  <a:srgbClr val="9BA2A8"/>
                </a:solidFill>
                <a:latin typeface="Roboto"/>
              </a:rPr>
              <a:t> environment CAR. </a:t>
            </a:r>
            <a:r>
              <a:rPr lang="en-US" altLang="en-US" sz="1100" dirty="0" err="1">
                <a:solidFill>
                  <a:srgbClr val="9BA2A8"/>
                </a:solidFill>
                <a:latin typeface="Roboto"/>
              </a:rPr>
              <a:t>Đầu</a:t>
            </a:r>
            <a:r>
              <a:rPr lang="en-US" altLang="en-US" sz="1100" dirty="0">
                <a:solidFill>
                  <a:srgbClr val="9BA2A8"/>
                </a:solidFill>
                <a:latin typeface="Roboto"/>
              </a:rPr>
              <a:t> </a:t>
            </a:r>
            <a:r>
              <a:rPr lang="en-US" altLang="en-US" sz="1100" dirty="0" err="1">
                <a:solidFill>
                  <a:srgbClr val="9BA2A8"/>
                </a:solidFill>
                <a:latin typeface="Roboto"/>
              </a:rPr>
              <a:t>tiên</a:t>
            </a:r>
            <a:r>
              <a:rPr lang="en-US" altLang="en-US" sz="1100" dirty="0">
                <a:solidFill>
                  <a:srgbClr val="9BA2A8"/>
                </a:solidFill>
                <a:latin typeface="Roboto"/>
              </a:rPr>
              <a:t> ta </a:t>
            </a:r>
            <a:r>
              <a:rPr lang="en-US" altLang="en-US" sz="1100" dirty="0" err="1">
                <a:solidFill>
                  <a:srgbClr val="9BA2A8"/>
                </a:solidFill>
                <a:latin typeface="Roboto"/>
              </a:rPr>
              <a:t>cần</a:t>
            </a:r>
            <a:endParaRPr kumimoji="0" lang="en-US" altLang="en-US" sz="1100" b="0" i="0" u="none" strike="noStrike" cap="none" normalizeH="0" baseline="0" dirty="0">
              <a:ln>
                <a:noFill/>
              </a:ln>
              <a:solidFill>
                <a:srgbClr val="9BA2A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9BA2A8"/>
                </a:solidFill>
                <a:effectLst/>
                <a:latin typeface="Roboto"/>
              </a:rPr>
              <a:t>kích</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hoạt</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enviroment</a:t>
            </a:r>
            <a:r>
              <a:rPr kumimoji="0" lang="en-US" altLang="en-US" sz="1100" b="0" i="0" u="none" strike="noStrike" cap="none" normalizeH="0" baseline="0" dirty="0">
                <a:ln>
                  <a:noFill/>
                </a:ln>
                <a:solidFill>
                  <a:srgbClr val="9BA2A8"/>
                </a:solidFill>
                <a:effectLst/>
                <a:latin typeface="Roboto"/>
              </a:rPr>
              <a:t> CAR </a:t>
            </a:r>
            <a:r>
              <a:rPr kumimoji="0" lang="en-US" altLang="en-US" sz="1100" b="0" i="0" u="none" strike="noStrike" cap="none" normalizeH="0" baseline="0" dirty="0" err="1">
                <a:ln>
                  <a:noFill/>
                </a:ln>
                <a:solidFill>
                  <a:srgbClr val="9BA2A8"/>
                </a:solidFill>
                <a:effectLst/>
                <a:latin typeface="Roboto"/>
              </a:rPr>
              <a:t>và</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thực</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hiện</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mã</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lệnh</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như</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trên</a:t>
            </a:r>
            <a:br>
              <a:rPr kumimoji="0" lang="en-US" altLang="en-US" sz="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100" b="1" i="0" u="none" strike="noStrike" cap="none" normalizeH="0" baseline="0" dirty="0">
              <a:ln>
                <a:noFill/>
              </a:ln>
              <a:solidFill>
                <a:srgbClr val="9BA2A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rgbClr val="9BA2A8"/>
                </a:solidFill>
                <a:effectLst/>
                <a:latin typeface="Roboto"/>
              </a:rPr>
              <a:t> </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Nhấn</a:t>
            </a:r>
            <a:r>
              <a:rPr kumimoji="0" lang="en-US" altLang="en-US" sz="1100" b="0" i="0" u="none" strike="noStrike" cap="none" normalizeH="0" baseline="0" dirty="0">
                <a:ln>
                  <a:noFill/>
                </a:ln>
                <a:solidFill>
                  <a:srgbClr val="9BA2A8"/>
                </a:solidFill>
                <a:effectLst/>
                <a:latin typeface="Roboto"/>
              </a:rPr>
              <a:t> y </a:t>
            </a:r>
            <a:r>
              <a:rPr kumimoji="0" lang="en-US" altLang="en-US" sz="1100" b="0" i="0" u="none" strike="noStrike" cap="none" normalizeH="0" baseline="0" dirty="0" err="1">
                <a:ln>
                  <a:noFill/>
                </a:ln>
                <a:solidFill>
                  <a:srgbClr val="9BA2A8"/>
                </a:solidFill>
                <a:effectLst/>
                <a:latin typeface="Roboto"/>
              </a:rPr>
              <a:t>để</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tiến</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hành</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cài</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đặt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2A6712EE-7F6F-4BDA-B024-EAB908C10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740" y="1386652"/>
            <a:ext cx="5369339" cy="9788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75D6300-7D88-460D-9205-5AA35E139399}"/>
              </a:ext>
            </a:extLst>
          </p:cNvPr>
          <p:cNvSpPr>
            <a:spLocks noChangeArrowheads="1"/>
          </p:cNvSpPr>
          <p:nvPr/>
        </p:nvSpPr>
        <p:spPr bwMode="auto">
          <a:xfrm>
            <a:off x="1487556" y="3700503"/>
            <a:ext cx="9385903" cy="1969770"/>
          </a:xfrm>
          <a:prstGeom prst="rect">
            <a:avLst/>
          </a:prstGeom>
          <a:solidFill>
            <a:srgbClr val="1D1D1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400" b="1" dirty="0" err="1">
                <a:solidFill>
                  <a:srgbClr val="9BA2A8"/>
                </a:solidFill>
                <a:latin typeface="Roboto"/>
              </a:rPr>
              <a:t>Xóa</a:t>
            </a:r>
            <a:r>
              <a:rPr lang="en-US" altLang="en-US" sz="1400" b="1" dirty="0">
                <a:solidFill>
                  <a:srgbClr val="9BA2A8"/>
                </a:solidFill>
                <a:latin typeface="Roboto"/>
              </a:rPr>
              <a:t> </a:t>
            </a:r>
            <a:r>
              <a:rPr lang="en-US" altLang="en-US" sz="1400" b="1" dirty="0" err="1">
                <a:solidFill>
                  <a:srgbClr val="9BA2A8"/>
                </a:solidFill>
                <a:latin typeface="Roboto"/>
              </a:rPr>
              <a:t>một</a:t>
            </a:r>
            <a:r>
              <a:rPr lang="en-US" altLang="en-US" sz="1400" b="1" dirty="0">
                <a:solidFill>
                  <a:srgbClr val="9BA2A8"/>
                </a:solidFill>
                <a:latin typeface="Roboto"/>
              </a:rPr>
              <a:t> </a:t>
            </a:r>
            <a:r>
              <a:rPr lang="en-US" altLang="en-US" sz="1400" b="1" dirty="0" err="1">
                <a:solidFill>
                  <a:srgbClr val="9BA2A8"/>
                </a:solidFill>
                <a:latin typeface="Roboto"/>
              </a:rPr>
              <a:t>enviroment</a:t>
            </a:r>
            <a:r>
              <a:rPr lang="en-US" altLang="en-US" sz="1400" b="1" dirty="0">
                <a:solidFill>
                  <a:srgbClr val="9BA2A8"/>
                </a:solidFill>
                <a:latin typeface="Roboto"/>
              </a:rPr>
              <a:t> : </a:t>
            </a:r>
            <a:r>
              <a:rPr lang="en-US" altLang="en-US" sz="1400" i="1" dirty="0">
                <a:solidFill>
                  <a:srgbClr val="9BA2A8"/>
                </a:solidFill>
                <a:latin typeface="Roboto"/>
              </a:rPr>
              <a:t> </a:t>
            </a:r>
            <a:r>
              <a:rPr lang="en-US" altLang="en-US" sz="1100" i="1" dirty="0" err="1">
                <a:solidFill>
                  <a:srgbClr val="9BA2A8"/>
                </a:solidFill>
                <a:latin typeface="Courier New" panose="02070309020205020404" pitchFamily="49" charset="0"/>
                <a:cs typeface="Courier New" panose="02070309020205020404" pitchFamily="49" charset="0"/>
              </a:rPr>
              <a:t>conda</a:t>
            </a:r>
            <a:r>
              <a:rPr lang="en-US" altLang="en-US" sz="1100" i="1" dirty="0">
                <a:solidFill>
                  <a:srgbClr val="9BA2A8"/>
                </a:solidFill>
                <a:latin typeface="Courier New" panose="02070309020205020404" pitchFamily="49" charset="0"/>
                <a:cs typeface="Courier New" panose="02070309020205020404" pitchFamily="49" charset="0"/>
              </a:rPr>
              <a:t> env remove -n </a:t>
            </a:r>
            <a:r>
              <a:rPr lang="en-US" altLang="en-US" sz="1100" i="1" dirty="0" err="1">
                <a:solidFill>
                  <a:srgbClr val="9BA2A8"/>
                </a:solidFill>
                <a:latin typeface="Courier New" panose="02070309020205020404" pitchFamily="49" charset="0"/>
                <a:cs typeface="Courier New" panose="02070309020205020404" pitchFamily="49" charset="0"/>
              </a:rPr>
              <a:t>yourenvname</a:t>
            </a:r>
            <a:endParaRPr lang="en-US" altLang="en-US" sz="1400" b="1" dirty="0">
              <a:solidFill>
                <a:srgbClr val="9BA2A8"/>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9BA2A8"/>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Ví</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dụ</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để</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xóa</a:t>
            </a:r>
            <a:r>
              <a:rPr kumimoji="0" lang="en-US" altLang="en-US" sz="1100" b="0" i="0" u="none" strike="noStrike" cap="none" normalizeH="0" baseline="0" dirty="0">
                <a:ln>
                  <a:noFill/>
                </a:ln>
                <a:solidFill>
                  <a:srgbClr val="9BA2A8"/>
                </a:solidFill>
                <a:effectLst/>
                <a:latin typeface="Roboto"/>
              </a:rPr>
              <a:t> environment CAR. </a:t>
            </a:r>
            <a:r>
              <a:rPr kumimoji="0" lang="en-US" altLang="en-US" sz="1100" b="0" i="0" u="none" strike="noStrike" cap="none" normalizeH="0" baseline="0" dirty="0" err="1">
                <a:ln>
                  <a:noFill/>
                </a:ln>
                <a:solidFill>
                  <a:srgbClr val="9BA2A8"/>
                </a:solidFill>
                <a:effectLst/>
                <a:latin typeface="Roboto"/>
              </a:rPr>
              <a:t>Đầu</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tiên</a:t>
            </a:r>
            <a:r>
              <a:rPr kumimoji="0" lang="en-US" altLang="en-US" sz="1100" b="0" i="0" u="none" strike="noStrike" cap="none" normalizeH="0" baseline="0" dirty="0">
                <a:ln>
                  <a:noFill/>
                </a:ln>
                <a:solidFill>
                  <a:srgbClr val="9BA2A8"/>
                </a:solidFill>
                <a:effectLst/>
                <a:latin typeface="Roboto"/>
              </a:rPr>
              <a:t> ta </a:t>
            </a:r>
            <a:r>
              <a:rPr kumimoji="0" lang="en-US" altLang="en-US" sz="1100" b="0" i="0" u="none" strike="noStrike" cap="none" normalizeH="0" baseline="0" dirty="0" err="1">
                <a:ln>
                  <a:noFill/>
                </a:ln>
                <a:solidFill>
                  <a:srgbClr val="9BA2A8"/>
                </a:solidFill>
                <a:effectLst/>
                <a:latin typeface="Roboto"/>
              </a:rPr>
              <a:t>cần</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thoát</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khỏi</a:t>
            </a:r>
            <a:r>
              <a:rPr kumimoji="0" lang="en-US" altLang="en-US" sz="1100" b="0" i="0" u="none" strike="noStrike" cap="none" normalizeH="0" baseline="0" dirty="0">
                <a:ln>
                  <a:noFill/>
                </a:ln>
                <a:solidFill>
                  <a:srgbClr val="9BA2A8"/>
                </a:solidFill>
                <a:effectLst/>
                <a:latin typeface="Roboto"/>
              </a:rPr>
              <a:t> environment CAR </a:t>
            </a:r>
            <a:r>
              <a:rPr kumimoji="0" lang="en-US" altLang="en-US" sz="1100" b="0" i="0" u="none" strike="noStrike" cap="none" normalizeH="0" baseline="0" dirty="0" err="1">
                <a:ln>
                  <a:noFill/>
                </a:ln>
                <a:solidFill>
                  <a:srgbClr val="9BA2A8"/>
                </a:solidFill>
                <a:effectLst/>
                <a:latin typeface="Roboto"/>
              </a:rPr>
              <a:t>bằng</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cách</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vào</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một</a:t>
            </a:r>
            <a:r>
              <a:rPr kumimoji="0" lang="en-US" altLang="en-US" sz="1100" b="0" i="0" u="none" strike="noStrike" cap="none" normalizeH="0" baseline="0" dirty="0">
                <a:ln>
                  <a:noFill/>
                </a:ln>
                <a:solidFill>
                  <a:srgbClr val="9BA2A8"/>
                </a:solidFill>
                <a:effectLst/>
                <a:latin typeface="Roboto"/>
              </a:rPr>
              <a:t> environment </a:t>
            </a:r>
            <a:r>
              <a:rPr kumimoji="0" lang="en-US" altLang="en-US" sz="1100" b="0" i="0" u="none" strike="noStrike" cap="none" normalizeH="0" baseline="0" dirty="0" err="1">
                <a:ln>
                  <a:noFill/>
                </a:ln>
                <a:solidFill>
                  <a:srgbClr val="9BA2A8"/>
                </a:solidFill>
                <a:effectLst/>
                <a:latin typeface="Roboto"/>
              </a:rPr>
              <a:t>khác</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có</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thể</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là</a:t>
            </a:r>
            <a:r>
              <a:rPr kumimoji="0" lang="en-US" altLang="en-US" sz="1100" b="0" i="0" u="none" strike="noStrike" cap="none" normalizeH="0" baseline="0" dirty="0">
                <a:ln>
                  <a:noFill/>
                </a:ln>
                <a:solidFill>
                  <a:srgbClr val="9BA2A8"/>
                </a:solidFill>
                <a:effectLst/>
                <a:latin typeface="Roboto"/>
              </a:rPr>
              <a:t> environment base)</a:t>
            </a:r>
            <a:br>
              <a:rPr kumimoji="0" lang="en-US" altLang="en-US" sz="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9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Nhấn</a:t>
            </a:r>
            <a:r>
              <a:rPr kumimoji="0" lang="en-US" altLang="en-US" sz="1100" b="0" i="0" u="none" strike="noStrike" cap="none" normalizeH="0" baseline="0" dirty="0">
                <a:ln>
                  <a:noFill/>
                </a:ln>
                <a:solidFill>
                  <a:srgbClr val="9BA2A8"/>
                </a:solidFill>
                <a:effectLst/>
                <a:latin typeface="Roboto"/>
              </a:rPr>
              <a:t> y </a:t>
            </a:r>
            <a:r>
              <a:rPr kumimoji="0" lang="en-US" altLang="en-US" sz="1100" b="0" i="0" u="none" strike="noStrike" cap="none" normalizeH="0" baseline="0" dirty="0" err="1">
                <a:ln>
                  <a:noFill/>
                </a:ln>
                <a:solidFill>
                  <a:srgbClr val="9BA2A8"/>
                </a:solidFill>
                <a:effectLst/>
                <a:latin typeface="Roboto"/>
              </a:rPr>
              <a:t>để</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tiến</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hành</a:t>
            </a:r>
            <a:r>
              <a:rPr kumimoji="0" lang="en-US" altLang="en-US" sz="1100" b="0" i="0" u="none" strike="noStrike" cap="none" normalizeH="0" baseline="0" dirty="0">
                <a:ln>
                  <a:noFill/>
                </a:ln>
                <a:solidFill>
                  <a:srgbClr val="9BA2A8"/>
                </a:solidFill>
                <a:effectLst/>
                <a:latin typeface="Roboto"/>
              </a:rPr>
              <a:t> </a:t>
            </a:r>
            <a:r>
              <a:rPr kumimoji="0" lang="en-US" altLang="en-US" sz="1100" b="0" i="0" u="none" strike="noStrike" cap="none" normalizeH="0" baseline="0" dirty="0" err="1">
                <a:ln>
                  <a:noFill/>
                </a:ln>
                <a:solidFill>
                  <a:srgbClr val="9BA2A8"/>
                </a:solidFill>
                <a:effectLst/>
                <a:latin typeface="Roboto"/>
              </a:rPr>
              <a:t>xóa</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100" name="Picture 4">
            <a:extLst>
              <a:ext uri="{FF2B5EF4-FFF2-40B4-BE49-F238E27FC236}">
                <a16:creationId xmlns:a16="http://schemas.microsoft.com/office/drawing/2014/main" id="{2A713EF2-5F81-4D85-B673-B184CE56B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271" y="4502426"/>
            <a:ext cx="5248275" cy="70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16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961C-DE48-4F9A-9BE8-0AE4BCB50418}"/>
              </a:ext>
            </a:extLst>
          </p:cNvPr>
          <p:cNvSpPr>
            <a:spLocks noGrp="1"/>
          </p:cNvSpPr>
          <p:nvPr>
            <p:ph type="title"/>
          </p:nvPr>
        </p:nvSpPr>
        <p:spPr>
          <a:xfrm>
            <a:off x="1141413" y="618518"/>
            <a:ext cx="9905998" cy="1045029"/>
          </a:xfrm>
        </p:spPr>
        <p:txBody>
          <a:bodyPr/>
          <a:lstStyle/>
          <a:p>
            <a:r>
              <a:rPr lang="en-US" dirty="0"/>
              <a:t>Jupyter Notebook</a:t>
            </a:r>
          </a:p>
        </p:txBody>
      </p:sp>
      <p:sp>
        <p:nvSpPr>
          <p:cNvPr id="3" name="Content Placeholder 2">
            <a:extLst>
              <a:ext uri="{FF2B5EF4-FFF2-40B4-BE49-F238E27FC236}">
                <a16:creationId xmlns:a16="http://schemas.microsoft.com/office/drawing/2014/main" id="{ED1FD940-5652-4D31-AD94-73CAD14839D7}"/>
              </a:ext>
            </a:extLst>
          </p:cNvPr>
          <p:cNvSpPr>
            <a:spLocks noGrp="1"/>
          </p:cNvSpPr>
          <p:nvPr>
            <p:ph idx="1"/>
          </p:nvPr>
        </p:nvSpPr>
        <p:spPr>
          <a:xfrm>
            <a:off x="1143000" y="1753728"/>
            <a:ext cx="9905999" cy="4217414"/>
          </a:xfrm>
        </p:spPr>
        <p:txBody>
          <a:bodyPr>
            <a:normAutofit fontScale="70000" lnSpcReduction="20000"/>
          </a:bodyPr>
          <a:lstStyle/>
          <a:p>
            <a:pPr marL="0" indent="0" fontAlgn="base">
              <a:buNone/>
            </a:pPr>
            <a:r>
              <a:rPr lang="vi-VN" dirty="0">
                <a:hlinkClick r:id="rId2">
                  <a:extLst>
                    <a:ext uri="{A12FA001-AC4F-418D-AE19-62706E023703}">
                      <ahyp:hlinkClr xmlns:ahyp="http://schemas.microsoft.com/office/drawing/2018/hyperlinkcolor" val="tx"/>
                    </a:ext>
                  </a:extLst>
                </a:hlinkClick>
              </a:rPr>
              <a:t>Link tham khảo: </a:t>
            </a:r>
            <a:r>
              <a:rPr lang="en-US" dirty="0">
                <a:hlinkClick r:id="rId3"/>
              </a:rPr>
              <a:t>https://allaravel.com/blog/jupyter-notebook-cong-cu-khong-thieu-khi-hoc-python#conda</a:t>
            </a:r>
            <a:endParaRPr lang="vi-VN" dirty="0">
              <a:hlinkClick r:id="rId2">
                <a:extLst>
                  <a:ext uri="{A12FA001-AC4F-418D-AE19-62706E023703}">
                    <ahyp:hlinkClr xmlns:ahyp="http://schemas.microsoft.com/office/drawing/2018/hyperlinkcolor" val="tx"/>
                  </a:ext>
                </a:extLst>
              </a:hlinkClick>
            </a:endParaRPr>
          </a:p>
          <a:p>
            <a:pPr marL="0" indent="0" fontAlgn="base">
              <a:buNone/>
            </a:pPr>
            <a:r>
              <a:rPr lang="vi-VN" dirty="0">
                <a:hlinkClick r:id="rId2">
                  <a:extLst>
                    <a:ext uri="{A12FA001-AC4F-418D-AE19-62706E023703}">
                      <ahyp:hlinkClr xmlns:ahyp="http://schemas.microsoft.com/office/drawing/2018/hyperlinkcolor" val="tx"/>
                    </a:ext>
                  </a:extLst>
                </a:hlinkClick>
              </a:rPr>
              <a:t>1. G</a:t>
            </a:r>
            <a:r>
              <a:rPr lang="vi-VN" dirty="0">
                <a:hlinkClick r:id="rId2">
                  <a:extLst>
                    <a:ext uri="{A12FA001-AC4F-418D-AE19-62706E023703}">
                      <ahyp:hlinkClr xmlns:ahyp="http://schemas.microsoft.com/office/drawing/2018/hyperlinkcolor" val="tx"/>
                    </a:ext>
                  </a:extLst>
                </a:hlinkClick>
              </a:rPr>
              <a:t>iới</a:t>
            </a:r>
            <a:r>
              <a:rPr lang="vi-VN" dirty="0">
                <a:hlinkClick r:id="rId2">
                  <a:extLst>
                    <a:ext uri="{A12FA001-AC4F-418D-AE19-62706E023703}">
                      <ahyp:hlinkClr xmlns:ahyp="http://schemas.microsoft.com/office/drawing/2018/hyperlinkcolor" val="tx"/>
                    </a:ext>
                  </a:extLst>
                </a:hlinkClick>
              </a:rPr>
              <a:t> thiệu</a:t>
            </a:r>
          </a:p>
          <a:p>
            <a:pPr fontAlgn="base"/>
            <a:r>
              <a:rPr lang="en-US" dirty="0">
                <a:hlinkClick r:id="rId2">
                  <a:extLst>
                    <a:ext uri="{A12FA001-AC4F-418D-AE19-62706E023703}">
                      <ahyp:hlinkClr xmlns:ahyp="http://schemas.microsoft.com/office/drawing/2018/hyperlinkcolor" val="tx"/>
                    </a:ext>
                  </a:extLst>
                </a:hlinkClick>
              </a:rPr>
              <a:t>Jupyter Notebook</a:t>
            </a:r>
            <a:r>
              <a:rPr lang="en-US" dirty="0"/>
              <a:t> </a:t>
            </a:r>
            <a:r>
              <a:rPr lang="en-US" dirty="0" err="1"/>
              <a:t>là</a:t>
            </a:r>
            <a:r>
              <a:rPr lang="en-US" dirty="0"/>
              <a:t> </a:t>
            </a:r>
            <a:r>
              <a:rPr lang="en-US" dirty="0" err="1"/>
              <a:t>một</a:t>
            </a:r>
            <a:r>
              <a:rPr lang="en-US" dirty="0"/>
              <a:t> </a:t>
            </a:r>
            <a:r>
              <a:rPr lang="en-US" dirty="0" err="1"/>
              <a:t>ứng</a:t>
            </a:r>
            <a:r>
              <a:rPr lang="en-US" dirty="0"/>
              <a:t> </a:t>
            </a:r>
            <a:r>
              <a:rPr lang="en-US" dirty="0" err="1"/>
              <a:t>dụng</a:t>
            </a:r>
            <a:r>
              <a:rPr lang="en-US" dirty="0"/>
              <a:t> web </a:t>
            </a:r>
            <a:r>
              <a:rPr lang="en-US" dirty="0" err="1"/>
              <a:t>mã</a:t>
            </a:r>
            <a:r>
              <a:rPr lang="en-US" dirty="0"/>
              <a:t> </a:t>
            </a:r>
            <a:r>
              <a:rPr lang="en-US" dirty="0" err="1"/>
              <a:t>nguồn</a:t>
            </a:r>
            <a:r>
              <a:rPr lang="en-US" dirty="0"/>
              <a:t> </a:t>
            </a:r>
            <a:r>
              <a:rPr lang="en-US" dirty="0" err="1"/>
              <a:t>mở</a:t>
            </a:r>
            <a:r>
              <a:rPr lang="en-US" dirty="0"/>
              <a:t> </a:t>
            </a:r>
            <a:r>
              <a:rPr lang="en-US" dirty="0" err="1"/>
              <a:t>cho</a:t>
            </a:r>
            <a:r>
              <a:rPr lang="en-US" dirty="0"/>
              <a:t> </a:t>
            </a:r>
            <a:r>
              <a:rPr lang="en-US" dirty="0" err="1"/>
              <a:t>phép</a:t>
            </a:r>
            <a:r>
              <a:rPr lang="en-US" dirty="0"/>
              <a:t> </a:t>
            </a:r>
            <a:r>
              <a:rPr lang="en-US" dirty="0" err="1"/>
              <a:t>bạn</a:t>
            </a:r>
            <a:r>
              <a:rPr lang="en-US" dirty="0"/>
              <a:t> </a:t>
            </a:r>
            <a:r>
              <a:rPr lang="en-US" dirty="0" err="1"/>
              <a:t>tạo</a:t>
            </a:r>
            <a:r>
              <a:rPr lang="en-US" dirty="0"/>
              <a:t> </a:t>
            </a:r>
            <a:r>
              <a:rPr lang="en-US" dirty="0" err="1"/>
              <a:t>hoặc</a:t>
            </a:r>
            <a:r>
              <a:rPr lang="en-US" dirty="0"/>
              <a:t> chia </a:t>
            </a:r>
            <a:r>
              <a:rPr lang="en-US" dirty="0" err="1"/>
              <a:t>sẻ</a:t>
            </a:r>
            <a:r>
              <a:rPr lang="en-US" dirty="0"/>
              <a:t> </a:t>
            </a:r>
            <a:r>
              <a:rPr lang="en-US" dirty="0" err="1"/>
              <a:t>những</a:t>
            </a:r>
            <a:r>
              <a:rPr lang="en-US" dirty="0"/>
              <a:t> </a:t>
            </a:r>
            <a:r>
              <a:rPr lang="en-US" dirty="0" err="1"/>
              <a:t>văn</a:t>
            </a:r>
            <a:r>
              <a:rPr lang="en-US" dirty="0"/>
              <a:t> </a:t>
            </a:r>
            <a:r>
              <a:rPr lang="en-US" dirty="0" err="1"/>
              <a:t>bản</a:t>
            </a:r>
            <a:r>
              <a:rPr lang="en-US" dirty="0"/>
              <a:t> </a:t>
            </a:r>
            <a:r>
              <a:rPr lang="en-US" dirty="0" err="1"/>
              <a:t>chứa</a:t>
            </a:r>
            <a:r>
              <a:rPr lang="en-US" dirty="0"/>
              <a:t>:</a:t>
            </a:r>
          </a:p>
          <a:p>
            <a:pPr lvl="1" fontAlgn="base"/>
            <a:r>
              <a:rPr lang="en-US" dirty="0"/>
              <a:t>live code</a:t>
            </a:r>
          </a:p>
          <a:p>
            <a:pPr lvl="1" fontAlgn="base"/>
            <a:r>
              <a:rPr lang="en-US" dirty="0" err="1"/>
              <a:t>mô</a:t>
            </a:r>
            <a:r>
              <a:rPr lang="en-US" dirty="0"/>
              <a:t> </a:t>
            </a:r>
            <a:r>
              <a:rPr lang="en-US" dirty="0" err="1"/>
              <a:t>phỏng</a:t>
            </a:r>
            <a:endParaRPr lang="en-US" dirty="0"/>
          </a:p>
          <a:p>
            <a:pPr lvl="1" fontAlgn="base"/>
            <a:r>
              <a:rPr lang="en-US" dirty="0" err="1"/>
              <a:t>văn</a:t>
            </a:r>
            <a:r>
              <a:rPr lang="en-US" dirty="0"/>
              <a:t> </a:t>
            </a:r>
            <a:r>
              <a:rPr lang="en-US" dirty="0" err="1"/>
              <a:t>bản</a:t>
            </a:r>
            <a:r>
              <a:rPr lang="en-US" dirty="0"/>
              <a:t> </a:t>
            </a:r>
            <a:r>
              <a:rPr lang="en-US" dirty="0" err="1"/>
              <a:t>diễn</a:t>
            </a:r>
            <a:r>
              <a:rPr lang="en-US" dirty="0"/>
              <a:t> </a:t>
            </a:r>
            <a:r>
              <a:rPr lang="en-US" dirty="0" err="1"/>
              <a:t>giải</a:t>
            </a:r>
            <a:endParaRPr lang="vi-VN" dirty="0"/>
          </a:p>
          <a:p>
            <a:pPr fontAlgn="base"/>
            <a:r>
              <a:rPr lang="en-US" dirty="0"/>
              <a:t> Jupyter Notebook </a:t>
            </a:r>
            <a:r>
              <a:rPr lang="en-US" dirty="0" err="1"/>
              <a:t>là</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tuyệt</a:t>
            </a:r>
            <a:r>
              <a:rPr lang="en-US" dirty="0"/>
              <a:t> </a:t>
            </a:r>
            <a:r>
              <a:rPr lang="en-US" dirty="0" err="1"/>
              <a:t>vời</a:t>
            </a:r>
            <a:r>
              <a:rPr lang="en-US" dirty="0"/>
              <a:t> </a:t>
            </a:r>
            <a:r>
              <a:rPr lang="en-US" dirty="0" err="1"/>
              <a:t>để</a:t>
            </a:r>
            <a:r>
              <a:rPr lang="en-US" dirty="0"/>
              <a:t>:</a:t>
            </a:r>
          </a:p>
          <a:p>
            <a:pPr lvl="1" fontAlgn="base"/>
            <a:r>
              <a:rPr lang="en-US" dirty="0" err="1"/>
              <a:t>Học</a:t>
            </a:r>
            <a:r>
              <a:rPr lang="en-US" dirty="0"/>
              <a:t> </a:t>
            </a:r>
            <a:r>
              <a:rPr lang="en-US" dirty="0" err="1"/>
              <a:t>và</a:t>
            </a:r>
            <a:r>
              <a:rPr lang="en-US" dirty="0"/>
              <a:t> </a:t>
            </a:r>
            <a:r>
              <a:rPr lang="en-US" dirty="0" err="1"/>
              <a:t>thử</a:t>
            </a:r>
            <a:r>
              <a:rPr lang="en-US" dirty="0"/>
              <a:t> </a:t>
            </a:r>
            <a:r>
              <a:rPr lang="en-US" dirty="0" err="1"/>
              <a:t>nghiệm</a:t>
            </a:r>
            <a:r>
              <a:rPr lang="en-US" dirty="0"/>
              <a:t> </a:t>
            </a:r>
            <a:r>
              <a:rPr lang="en-US" dirty="0" err="1"/>
              <a:t>với</a:t>
            </a:r>
            <a:r>
              <a:rPr lang="en-US" dirty="0"/>
              <a:t> Python</a:t>
            </a:r>
          </a:p>
          <a:p>
            <a:pPr lvl="1" fontAlgn="base"/>
            <a:r>
              <a:rPr lang="en-US" dirty="0" err="1"/>
              <a:t>Xử</a:t>
            </a:r>
            <a:r>
              <a:rPr lang="en-US" dirty="0"/>
              <a:t> </a:t>
            </a:r>
            <a:r>
              <a:rPr lang="en-US" dirty="0" err="1"/>
              <a:t>lý</a:t>
            </a:r>
            <a:r>
              <a:rPr lang="en-US" dirty="0"/>
              <a:t> / </a:t>
            </a:r>
            <a:r>
              <a:rPr lang="en-US" dirty="0" err="1"/>
              <a:t>biến</a:t>
            </a:r>
            <a:r>
              <a:rPr lang="en-US" dirty="0"/>
              <a:t> </a:t>
            </a:r>
            <a:r>
              <a:rPr lang="en-US" dirty="0" err="1"/>
              <a:t>đổi</a:t>
            </a:r>
            <a:r>
              <a:rPr lang="en-US" dirty="0"/>
              <a:t> </a:t>
            </a:r>
            <a:r>
              <a:rPr lang="en-US" dirty="0" err="1"/>
              <a:t>dữ</a:t>
            </a:r>
            <a:r>
              <a:rPr lang="en-US" dirty="0"/>
              <a:t> </a:t>
            </a:r>
            <a:r>
              <a:rPr lang="en-US" dirty="0" err="1"/>
              <a:t>liệu</a:t>
            </a:r>
            <a:r>
              <a:rPr lang="en-US" dirty="0"/>
              <a:t> (Data processing / transformations)</a:t>
            </a:r>
          </a:p>
          <a:p>
            <a:pPr lvl="1" fontAlgn="base"/>
            <a:r>
              <a:rPr lang="en-US" dirty="0" err="1"/>
              <a:t>Mô</a:t>
            </a:r>
            <a:r>
              <a:rPr lang="en-US" dirty="0"/>
              <a:t> </a:t>
            </a:r>
            <a:r>
              <a:rPr lang="en-US" dirty="0" err="1"/>
              <a:t>phỏng</a:t>
            </a:r>
            <a:r>
              <a:rPr lang="en-US" dirty="0"/>
              <a:t> </a:t>
            </a:r>
            <a:r>
              <a:rPr lang="en-US" dirty="0" err="1"/>
              <a:t>số</a:t>
            </a:r>
            <a:r>
              <a:rPr lang="en-US" dirty="0"/>
              <a:t> </a:t>
            </a:r>
            <a:r>
              <a:rPr lang="en-US" dirty="0" err="1"/>
              <a:t>học</a:t>
            </a:r>
            <a:r>
              <a:rPr lang="en-US" dirty="0"/>
              <a:t> (</a:t>
            </a:r>
            <a:r>
              <a:rPr lang="en-US" dirty="0" err="1"/>
              <a:t>vẽ</a:t>
            </a:r>
            <a:r>
              <a:rPr lang="en-US" dirty="0"/>
              <a:t> </a:t>
            </a:r>
            <a:r>
              <a:rPr lang="en-US" dirty="0" err="1"/>
              <a:t>biểu</a:t>
            </a:r>
            <a:r>
              <a:rPr lang="en-US" dirty="0"/>
              <a:t> </a:t>
            </a:r>
            <a:r>
              <a:rPr lang="en-US" dirty="0" err="1"/>
              <a:t>đồ</a:t>
            </a:r>
            <a:r>
              <a:rPr lang="en-US" dirty="0"/>
              <a:t>)</a:t>
            </a:r>
          </a:p>
          <a:p>
            <a:pPr lvl="1" fontAlgn="base"/>
            <a:r>
              <a:rPr lang="en-US" dirty="0" err="1"/>
              <a:t>Thống</a:t>
            </a:r>
            <a:r>
              <a:rPr lang="en-US" dirty="0"/>
              <a:t> </a:t>
            </a:r>
            <a:r>
              <a:rPr lang="en-US" dirty="0" err="1"/>
              <a:t>kê</a:t>
            </a:r>
            <a:r>
              <a:rPr lang="en-US" dirty="0"/>
              <a:t> </a:t>
            </a:r>
            <a:r>
              <a:rPr lang="en-US" dirty="0" err="1"/>
              <a:t>mô</a:t>
            </a:r>
            <a:r>
              <a:rPr lang="en-US" dirty="0"/>
              <a:t> </a:t>
            </a:r>
            <a:r>
              <a:rPr lang="en-US" dirty="0" err="1"/>
              <a:t>hình</a:t>
            </a:r>
            <a:endParaRPr lang="en-US" dirty="0"/>
          </a:p>
          <a:p>
            <a:pPr lvl="1" fontAlgn="base"/>
            <a:r>
              <a:rPr lang="en-US" dirty="0"/>
              <a:t>Machine learning</a:t>
            </a:r>
          </a:p>
          <a:p>
            <a:endParaRPr lang="en-US" dirty="0"/>
          </a:p>
        </p:txBody>
      </p:sp>
    </p:spTree>
    <p:extLst>
      <p:ext uri="{BB962C8B-B14F-4D97-AF65-F5344CB8AC3E}">
        <p14:creationId xmlns:p14="http://schemas.microsoft.com/office/powerpoint/2010/main" val="2922169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F864-CED4-4552-B0CC-6DB321E26676}"/>
              </a:ext>
            </a:extLst>
          </p:cNvPr>
          <p:cNvSpPr>
            <a:spLocks noGrp="1"/>
          </p:cNvSpPr>
          <p:nvPr>
            <p:ph type="title"/>
          </p:nvPr>
        </p:nvSpPr>
        <p:spPr>
          <a:xfrm>
            <a:off x="1141413" y="183089"/>
            <a:ext cx="9905998" cy="1210282"/>
          </a:xfrm>
        </p:spPr>
        <p:txBody>
          <a:bodyPr>
            <a:normAutofit/>
          </a:bodyPr>
          <a:lstStyle/>
          <a:p>
            <a:r>
              <a:rPr lang="vi-VN" sz="2800" dirty="0"/>
              <a:t>Sử dụng </a:t>
            </a:r>
            <a:r>
              <a:rPr lang="en-US" sz="2800" dirty="0"/>
              <a:t>Jupyter Notebook </a:t>
            </a:r>
            <a:r>
              <a:rPr lang="vi-VN" sz="2800" dirty="0"/>
              <a:t>thông qua anaconda</a:t>
            </a:r>
            <a:endParaRPr lang="en-US" sz="2800" dirty="0"/>
          </a:p>
        </p:txBody>
      </p:sp>
      <p:pic>
        <p:nvPicPr>
          <p:cNvPr id="7" name="Picture 7">
            <a:hlinkClick r:id="rId2"/>
            <a:extLst>
              <a:ext uri="{FF2B5EF4-FFF2-40B4-BE49-F238E27FC236}">
                <a16:creationId xmlns:a16="http://schemas.microsoft.com/office/drawing/2014/main" id="{7CE3DD1D-5DB8-4A49-B5CE-13FFA68FFF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68110" y="3429000"/>
            <a:ext cx="4516752" cy="2368006"/>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3BD8B94A-B829-4510-AA5E-196F5B0D4E54}"/>
              </a:ext>
            </a:extLst>
          </p:cNvPr>
          <p:cNvSpPr>
            <a:spLocks noGrp="1"/>
          </p:cNvSpPr>
          <p:nvPr>
            <p:ph idx="1"/>
          </p:nvPr>
        </p:nvSpPr>
        <p:spPr>
          <a:xfrm>
            <a:off x="1141413" y="1535444"/>
            <a:ext cx="9679301" cy="2720311"/>
          </a:xfrm>
        </p:spPr>
        <p:txBody>
          <a:bodyPr/>
          <a:lstStyle/>
          <a:p>
            <a:r>
              <a:rPr lang="vi-VN" dirty="0"/>
              <a:t>Mở Anaconda Navigator chọn Launch trong Jupyter Notebook trình duyệt sẽ bật ra với đường dẫn </a:t>
            </a:r>
            <a:r>
              <a:rPr lang="vi-VN" dirty="0">
                <a:hlinkClick r:id="rId4"/>
              </a:rPr>
              <a:t>http://localhost:8888/tree</a:t>
            </a:r>
            <a:r>
              <a:rPr lang="vi-VN" dirty="0"/>
              <a:t> như hình dưới đây:</a:t>
            </a:r>
            <a:endParaRPr lang="en-US" dirty="0"/>
          </a:p>
        </p:txBody>
      </p:sp>
      <p:pic>
        <p:nvPicPr>
          <p:cNvPr id="4098" name="Picture 2" descr="Giao diện Jupyter">
            <a:extLst>
              <a:ext uri="{FF2B5EF4-FFF2-40B4-BE49-F238E27FC236}">
                <a16:creationId xmlns:a16="http://schemas.microsoft.com/office/drawing/2014/main" id="{3E3CC135-FB30-4FE5-8E5C-479E400348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2856" y="3429000"/>
            <a:ext cx="4516753" cy="236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998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C3D77-9F13-4AB3-AA54-F370326249D0}"/>
              </a:ext>
            </a:extLst>
          </p:cNvPr>
          <p:cNvSpPr>
            <a:spLocks noGrp="1"/>
          </p:cNvSpPr>
          <p:nvPr>
            <p:ph idx="1"/>
          </p:nvPr>
        </p:nvSpPr>
        <p:spPr>
          <a:xfrm>
            <a:off x="1141411" y="478970"/>
            <a:ext cx="9905999" cy="5312230"/>
          </a:xfrm>
        </p:spPr>
        <p:txBody>
          <a:bodyPr/>
          <a:lstStyle/>
          <a:p>
            <a:r>
              <a:rPr lang="en-US" sz="1800" b="1" dirty="0" err="1"/>
              <a:t>Tạo</a:t>
            </a:r>
            <a:r>
              <a:rPr lang="en-US" sz="1800" b="1" dirty="0"/>
              <a:t> Notebook</a:t>
            </a:r>
            <a:endParaRPr lang="vi-VN" sz="1800" dirty="0"/>
          </a:p>
          <a:p>
            <a:pPr lvl="1"/>
            <a:r>
              <a:rPr lang="vi-VN" sz="1800" dirty="0"/>
              <a:t>Click vào New và chọn loại tài liệu như Python, Text file, Folder...</a:t>
            </a:r>
          </a:p>
          <a:p>
            <a:pPr lvl="1"/>
            <a:r>
              <a:rPr lang="vi-VN" sz="1800" dirty="0"/>
              <a:t>Chọn mục Python 3. Giao diện của trang Jupyter chạy ở môi trường máy tính cục bộ sẽ như sau:</a:t>
            </a:r>
          </a:p>
          <a:p>
            <a:pPr lvl="1"/>
            <a:r>
              <a:rPr lang="vi-VN" sz="1800" dirty="0"/>
              <a:t>Một notebook bao gồm nhiều cell (ô). Khi tạo mới một notebook, bạn luôn được tạo sẵn một cell rỗng đầu tiên.</a:t>
            </a:r>
          </a:p>
          <a:p>
            <a:pPr lvl="1"/>
            <a:endParaRPr lang="en-US" dirty="0"/>
          </a:p>
        </p:txBody>
      </p:sp>
      <p:pic>
        <p:nvPicPr>
          <p:cNvPr id="5122" name="Picture 2" descr="Tạo Jupyter Notebook">
            <a:extLst>
              <a:ext uri="{FF2B5EF4-FFF2-40B4-BE49-F238E27FC236}">
                <a16:creationId xmlns:a16="http://schemas.microsoft.com/office/drawing/2014/main" id="{F7526F64-8112-47E6-9F41-90F8C1C18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224" y="2747962"/>
            <a:ext cx="197167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iao diện tài liệu mới trong Jupyter Notebook">
            <a:extLst>
              <a:ext uri="{FF2B5EF4-FFF2-40B4-BE49-F238E27FC236}">
                <a16:creationId xmlns:a16="http://schemas.microsoft.com/office/drawing/2014/main" id="{8C151D79-ED65-489E-9931-94D910C71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3446" y="3107191"/>
            <a:ext cx="5288417" cy="2493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359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09352-E925-40F7-987D-A2CA1CB1B852}"/>
              </a:ext>
            </a:extLst>
          </p:cNvPr>
          <p:cNvSpPr>
            <a:spLocks noGrp="1"/>
          </p:cNvSpPr>
          <p:nvPr>
            <p:ph idx="1"/>
          </p:nvPr>
        </p:nvSpPr>
        <p:spPr>
          <a:xfrm>
            <a:off x="1141412" y="489857"/>
            <a:ext cx="9905999" cy="5812972"/>
          </a:xfrm>
        </p:spPr>
        <p:txBody>
          <a:bodyPr>
            <a:normAutofit/>
          </a:bodyPr>
          <a:lstStyle/>
          <a:p>
            <a:pPr fontAlgn="base"/>
            <a:r>
              <a:rPr lang="vi-VN" sz="1600" dirty="0"/>
              <a:t>Trong giao diện này có các thành phần như sau:</a:t>
            </a:r>
          </a:p>
          <a:p>
            <a:pPr fontAlgn="base"/>
            <a:endParaRPr lang="vi-VN" sz="1600" dirty="0"/>
          </a:p>
          <a:p>
            <a:pPr fontAlgn="base"/>
            <a:endParaRPr lang="vi-VN" sz="1600" dirty="0"/>
          </a:p>
          <a:p>
            <a:pPr fontAlgn="base"/>
            <a:endParaRPr lang="vi-VN" sz="1600" dirty="0"/>
          </a:p>
          <a:p>
            <a:pPr fontAlgn="base"/>
            <a:endParaRPr lang="vi-VN" sz="1600" dirty="0"/>
          </a:p>
          <a:p>
            <a:pPr fontAlgn="base"/>
            <a:endParaRPr lang="vi-VN" sz="1600" dirty="0"/>
          </a:p>
          <a:p>
            <a:pPr fontAlgn="base"/>
            <a:endParaRPr lang="vi-VN" sz="1600" dirty="0"/>
          </a:p>
          <a:p>
            <a:pPr fontAlgn="base"/>
            <a:endParaRPr lang="vi-VN" sz="1600" dirty="0"/>
          </a:p>
          <a:p>
            <a:pPr fontAlgn="base"/>
            <a:r>
              <a:rPr lang="vi-VN" sz="1600" dirty="0"/>
              <a:t>Phần 1: Tiêu đề tài liệu, mặc định chưa nhập tiêu đề là Untitled. Khi nhấp chuột vào phần này, một cửa sổ sẽ hiện ra để bạn nhập tên file.</a:t>
            </a:r>
          </a:p>
          <a:p>
            <a:pPr fontAlgn="base"/>
            <a:r>
              <a:rPr lang="vi-VN" sz="1600" dirty="0"/>
              <a:t>Phần 2: Thanh menu bao gồm các menu</a:t>
            </a:r>
          </a:p>
          <a:p>
            <a:pPr fontAlgn="base"/>
            <a:r>
              <a:rPr lang="vi-VN" sz="1600" dirty="0"/>
              <a:t>Phần 3: Thanh menu nhanh (shortcut menu) bao gồm các thao tác nhanh mà bạn thường làm với một tài liệu, có một số nút trên đó chúng ta hay dùng nhất </a:t>
            </a:r>
          </a:p>
          <a:p>
            <a:pPr fontAlgn="base"/>
            <a:r>
              <a:rPr lang="en-US" sz="1600" dirty="0" err="1"/>
              <a:t>Phần</a:t>
            </a:r>
            <a:r>
              <a:rPr lang="en-US" sz="1600" dirty="0"/>
              <a:t> 4: </a:t>
            </a:r>
            <a:r>
              <a:rPr lang="en-US" sz="1600" dirty="0" err="1"/>
              <a:t>Nội</a:t>
            </a:r>
            <a:r>
              <a:rPr lang="en-US" sz="1600" dirty="0"/>
              <a:t> dung </a:t>
            </a:r>
            <a:r>
              <a:rPr lang="en-US" sz="1600" dirty="0" err="1"/>
              <a:t>tài</a:t>
            </a:r>
            <a:r>
              <a:rPr lang="en-US" sz="1600" dirty="0"/>
              <a:t> </a:t>
            </a:r>
            <a:r>
              <a:rPr lang="en-US" sz="1600" dirty="0" err="1"/>
              <a:t>liệu</a:t>
            </a:r>
            <a:r>
              <a:rPr lang="en-US" sz="1600" dirty="0"/>
              <a:t> </a:t>
            </a:r>
            <a:r>
              <a:rPr lang="en-US" sz="1600" dirty="0" err="1"/>
              <a:t>chứa</a:t>
            </a:r>
            <a:r>
              <a:rPr lang="en-US" sz="1600" dirty="0"/>
              <a:t> </a:t>
            </a:r>
            <a:r>
              <a:rPr lang="en-US" sz="1600" dirty="0" err="1"/>
              <a:t>các</a:t>
            </a:r>
            <a:r>
              <a:rPr lang="en-US" sz="1600" dirty="0"/>
              <a:t> cell </a:t>
            </a:r>
            <a:r>
              <a:rPr lang="en-US" sz="1600" dirty="0" err="1"/>
              <a:t>có</a:t>
            </a:r>
            <a:r>
              <a:rPr lang="en-US" sz="1600" dirty="0"/>
              <a:t> </a:t>
            </a:r>
            <a:r>
              <a:rPr lang="en-US" sz="1600" dirty="0" err="1"/>
              <a:t>nội</a:t>
            </a:r>
            <a:r>
              <a:rPr lang="en-US" sz="1600" dirty="0"/>
              <a:t> dung </a:t>
            </a:r>
            <a:r>
              <a:rPr lang="en-US" sz="1600" dirty="0" err="1"/>
              <a:t>là</a:t>
            </a:r>
            <a:r>
              <a:rPr lang="en-US" sz="1600" dirty="0"/>
              <a:t> code </a:t>
            </a:r>
            <a:r>
              <a:rPr lang="en-US" sz="1600" dirty="0" err="1"/>
              <a:t>hoặc</a:t>
            </a:r>
            <a:r>
              <a:rPr lang="en-US" sz="1600" dirty="0"/>
              <a:t> markdown, </a:t>
            </a:r>
            <a:r>
              <a:rPr lang="en-US" sz="1600" dirty="0" err="1"/>
              <a:t>đây</a:t>
            </a:r>
            <a:r>
              <a:rPr lang="en-US" sz="1600" dirty="0"/>
              <a:t> </a:t>
            </a:r>
            <a:r>
              <a:rPr lang="en-US" sz="1600" dirty="0" err="1"/>
              <a:t>là</a:t>
            </a:r>
            <a:r>
              <a:rPr lang="en-US" sz="1600" dirty="0"/>
              <a:t> </a:t>
            </a:r>
            <a:r>
              <a:rPr lang="en-US" sz="1600" dirty="0" err="1"/>
              <a:t>vùng</a:t>
            </a:r>
            <a:r>
              <a:rPr lang="en-US" sz="1600" dirty="0"/>
              <a:t> </a:t>
            </a:r>
            <a:r>
              <a:rPr lang="en-US" sz="1600" dirty="0" err="1"/>
              <a:t>chúng</a:t>
            </a:r>
            <a:r>
              <a:rPr lang="en-US" sz="1600" dirty="0"/>
              <a:t> ta </a:t>
            </a:r>
            <a:r>
              <a:rPr lang="en-US" sz="1600" dirty="0" err="1"/>
              <a:t>sẽ</a:t>
            </a:r>
            <a:r>
              <a:rPr lang="en-US" sz="1600" dirty="0"/>
              <a:t> </a:t>
            </a:r>
            <a:r>
              <a:rPr lang="en-US" sz="1600" dirty="0" err="1"/>
              <a:t>làm</a:t>
            </a:r>
            <a:r>
              <a:rPr lang="en-US" sz="1600" dirty="0"/>
              <a:t> </a:t>
            </a:r>
            <a:r>
              <a:rPr lang="en-US" sz="1600" dirty="0" err="1"/>
              <a:t>việc</a:t>
            </a:r>
            <a:r>
              <a:rPr lang="en-US" sz="1600" dirty="0"/>
              <a:t> </a:t>
            </a:r>
            <a:r>
              <a:rPr lang="en-US" sz="1600" dirty="0" err="1"/>
              <a:t>chính</a:t>
            </a:r>
            <a:r>
              <a:rPr lang="en-US" sz="1600" dirty="0"/>
              <a:t>.</a:t>
            </a:r>
            <a:endParaRPr lang="vi-VN" sz="1600" dirty="0"/>
          </a:p>
          <a:p>
            <a:pPr fontAlgn="base"/>
            <a:endParaRPr lang="vi-VN" sz="1600" dirty="0"/>
          </a:p>
          <a:p>
            <a:endParaRPr lang="en-US" dirty="0"/>
          </a:p>
        </p:txBody>
      </p:sp>
      <p:pic>
        <p:nvPicPr>
          <p:cNvPr id="6146" name="Picture 2" descr="Các thành phần giao diện">
            <a:extLst>
              <a:ext uri="{FF2B5EF4-FFF2-40B4-BE49-F238E27FC236}">
                <a16:creationId xmlns:a16="http://schemas.microsoft.com/office/drawing/2014/main" id="{1E98900B-313F-49F7-8BED-E35D9FFE3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4303" y="1050472"/>
            <a:ext cx="7062788" cy="2487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807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76D4-6D7F-44FB-8B17-C463D8808366}"/>
              </a:ext>
            </a:extLst>
          </p:cNvPr>
          <p:cNvSpPr>
            <a:spLocks noGrp="1"/>
          </p:cNvSpPr>
          <p:nvPr>
            <p:ph type="title"/>
          </p:nvPr>
        </p:nvSpPr>
        <p:spPr/>
        <p:txBody>
          <a:bodyPr/>
          <a:lstStyle/>
          <a:p>
            <a:r>
              <a:rPr lang="vi-VN" dirty="0"/>
              <a:t>Nội dung: </a:t>
            </a:r>
            <a:endParaRPr lang="en-US" dirty="0"/>
          </a:p>
        </p:txBody>
      </p:sp>
      <p:sp>
        <p:nvSpPr>
          <p:cNvPr id="3" name="Content Placeholder 2">
            <a:extLst>
              <a:ext uri="{FF2B5EF4-FFF2-40B4-BE49-F238E27FC236}">
                <a16:creationId xmlns:a16="http://schemas.microsoft.com/office/drawing/2014/main" id="{37AD8271-6094-41D0-B167-BC9B7052CB99}"/>
              </a:ext>
            </a:extLst>
          </p:cNvPr>
          <p:cNvSpPr>
            <a:spLocks noGrp="1"/>
          </p:cNvSpPr>
          <p:nvPr>
            <p:ph idx="1"/>
          </p:nvPr>
        </p:nvSpPr>
        <p:spPr>
          <a:xfrm>
            <a:off x="1141412" y="2249486"/>
            <a:ext cx="9905999" cy="3814429"/>
          </a:xfrm>
        </p:spPr>
        <p:txBody>
          <a:bodyPr>
            <a:normAutofit/>
          </a:bodyPr>
          <a:lstStyle/>
          <a:p>
            <a:pPr lvl="1"/>
            <a:r>
              <a:rPr lang="vi-VN" sz="2200" dirty="0"/>
              <a:t>1. Tải và làm quen với pycharm</a:t>
            </a:r>
          </a:p>
          <a:p>
            <a:pPr lvl="1"/>
            <a:r>
              <a:rPr lang="vi-VN" sz="2200" dirty="0"/>
              <a:t>2. Giới thiệu python, sự khác biệt giữa verion 2 và 3</a:t>
            </a:r>
          </a:p>
          <a:p>
            <a:pPr lvl="1"/>
            <a:r>
              <a:rPr lang="vi-VN" sz="2200" dirty="0"/>
              <a:t>3.  Thiết lập môi trường làm việc với python trên linux, window thông qua 1 project demo</a:t>
            </a:r>
          </a:p>
          <a:p>
            <a:pPr lvl="1"/>
            <a:r>
              <a:rPr lang="vi-VN" sz="2200" dirty="0"/>
              <a:t>4. Khảo sát các framework về python liên quan tới xây dựng ứng dụng</a:t>
            </a:r>
          </a:p>
          <a:p>
            <a:pPr lvl="1"/>
            <a:r>
              <a:rPr lang="vi-VN" sz="2200" dirty="0"/>
              <a:t>5. Khảo sát các thứ viện python nổi tiếng hỗ trợ: Big Data, Deep Learning, Machine Learning, Data mining, Computer vision</a:t>
            </a:r>
            <a:endParaRPr lang="en-US" sz="2200" dirty="0"/>
          </a:p>
        </p:txBody>
      </p:sp>
    </p:spTree>
    <p:extLst>
      <p:ext uri="{BB962C8B-B14F-4D97-AF65-F5344CB8AC3E}">
        <p14:creationId xmlns:p14="http://schemas.microsoft.com/office/powerpoint/2010/main" val="2195582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322A-D600-41F1-A2D3-B156DC2E04CA}"/>
              </a:ext>
            </a:extLst>
          </p:cNvPr>
          <p:cNvSpPr>
            <a:spLocks noGrp="1"/>
          </p:cNvSpPr>
          <p:nvPr>
            <p:ph type="title"/>
          </p:nvPr>
        </p:nvSpPr>
        <p:spPr/>
        <p:txBody>
          <a:bodyPr/>
          <a:lstStyle/>
          <a:p>
            <a:r>
              <a:rPr lang="en-US" dirty="0"/>
              <a:t>4. </a:t>
            </a:r>
            <a:r>
              <a:rPr lang="vi-VN" dirty="0"/>
              <a:t>Khảo sát các framework về python liên quan tới xây dựng ứng dụng</a:t>
            </a:r>
            <a:endParaRPr lang="en-US" dirty="0"/>
          </a:p>
        </p:txBody>
      </p:sp>
      <p:pic>
        <p:nvPicPr>
          <p:cNvPr id="3074" name="Picture 2" descr="Image result for Pyramid framework về python">
            <a:extLst>
              <a:ext uri="{FF2B5EF4-FFF2-40B4-BE49-F238E27FC236}">
                <a16:creationId xmlns:a16="http://schemas.microsoft.com/office/drawing/2014/main" id="{F9A0B0C9-03B3-4EAE-A711-4223AEFBF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012" y="2387599"/>
            <a:ext cx="8686800" cy="3658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451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7B32-6B33-40F3-B5F2-0F596579B7AB}"/>
              </a:ext>
            </a:extLst>
          </p:cNvPr>
          <p:cNvSpPr>
            <a:spLocks noGrp="1"/>
          </p:cNvSpPr>
          <p:nvPr>
            <p:ph type="title"/>
          </p:nvPr>
        </p:nvSpPr>
        <p:spPr>
          <a:xfrm>
            <a:off x="1141413" y="618518"/>
            <a:ext cx="9905998" cy="1362682"/>
          </a:xfrm>
        </p:spPr>
        <p:txBody>
          <a:bodyPr/>
          <a:lstStyle/>
          <a:p>
            <a:r>
              <a:rPr lang="en-US" dirty="0"/>
              <a:t>4. </a:t>
            </a:r>
            <a:r>
              <a:rPr lang="vi-VN" dirty="0"/>
              <a:t>Khảo sát các framework về python liên quan tới xây dựng ứng dụng</a:t>
            </a:r>
            <a:endParaRPr lang="en-US" dirty="0"/>
          </a:p>
        </p:txBody>
      </p:sp>
      <p:sp>
        <p:nvSpPr>
          <p:cNvPr id="3" name="Content Placeholder 2">
            <a:extLst>
              <a:ext uri="{FF2B5EF4-FFF2-40B4-BE49-F238E27FC236}">
                <a16:creationId xmlns:a16="http://schemas.microsoft.com/office/drawing/2014/main" id="{3EF73519-E5EC-4592-9017-976D3C2117E2}"/>
              </a:ext>
            </a:extLst>
          </p:cNvPr>
          <p:cNvSpPr>
            <a:spLocks noGrp="1"/>
          </p:cNvSpPr>
          <p:nvPr>
            <p:ph idx="1"/>
          </p:nvPr>
        </p:nvSpPr>
        <p:spPr>
          <a:xfrm>
            <a:off x="1141413" y="1981200"/>
            <a:ext cx="9928009" cy="4704079"/>
          </a:xfrm>
        </p:spPr>
        <p:txBody>
          <a:bodyPr>
            <a:normAutofit fontScale="85000" lnSpcReduction="20000"/>
          </a:bodyPr>
          <a:lstStyle/>
          <a:p>
            <a:r>
              <a:rPr lang="en-US" b="1" dirty="0"/>
              <a:t>4.1 Django</a:t>
            </a:r>
          </a:p>
          <a:p>
            <a:endParaRPr lang="en-US" b="1" dirty="0"/>
          </a:p>
          <a:p>
            <a:endParaRPr lang="en-US" b="1" dirty="0"/>
          </a:p>
          <a:p>
            <a:pPr marL="457200" lvl="1" indent="0">
              <a:buNone/>
            </a:pPr>
            <a:r>
              <a:rPr lang="en-US" dirty="0"/>
              <a:t>														</a:t>
            </a:r>
          </a:p>
          <a:p>
            <a:pPr marL="457200" lvl="1" indent="0">
              <a:buNone/>
            </a:pPr>
            <a:r>
              <a:rPr lang="vi-VN" dirty="0"/>
              <a:t>Django là một framework Python  với mã nguồn mở hoàn toàn miễn phí. Framework này được tích hợp gần như mọi thư viện, module cần thiết để các lập trình viên có thể đưa ý tưởng trở thành sản phẩm chỉ sau một vài giờ.</a:t>
            </a:r>
            <a:endParaRPr lang="en-US" dirty="0"/>
          </a:p>
          <a:p>
            <a:pPr lvl="1"/>
            <a:r>
              <a:rPr lang="vi-VN" dirty="0"/>
              <a:t>Điểm nổi trội của Django là tính xác thực và bảo mật cao của nó. Bạn sẽ không còn các nỗi lo về các lỗi bảo mật thông thường như SQL Injection, cross-site scripting, cross-site request forgery hay clickjacking nữa. Django cũng cung cấp cả phương pháp để lưu mật khẩu an toàn nữa!</a:t>
            </a:r>
            <a:endParaRPr lang="en-US" dirty="0"/>
          </a:p>
          <a:p>
            <a:pPr lvl="1"/>
            <a:r>
              <a:rPr lang="vi-VN" dirty="0"/>
              <a:t>Cùng với đó, Django có khả năng vận hành với lượng traffic lớn cùng với tính linh hoạt cao: Xây dựng CMS, hoặc Ecommerce Website, hay kể cả Social Network, Scientific Computing Platforms, tất cả đều có thể với Django.</a:t>
            </a:r>
            <a:endParaRPr lang="en-US" dirty="0"/>
          </a:p>
        </p:txBody>
      </p:sp>
      <p:pic>
        <p:nvPicPr>
          <p:cNvPr id="2054" name="Picture 6" descr="Image result for Django">
            <a:extLst>
              <a:ext uri="{FF2B5EF4-FFF2-40B4-BE49-F238E27FC236}">
                <a16:creationId xmlns:a16="http://schemas.microsoft.com/office/drawing/2014/main" id="{7736CD15-1D78-4B6F-8A47-902B1C978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925" y="2072641"/>
            <a:ext cx="5166554" cy="171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561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EC8E-381C-4945-B754-3C4382199138}"/>
              </a:ext>
            </a:extLst>
          </p:cNvPr>
          <p:cNvSpPr>
            <a:spLocks noGrp="1"/>
          </p:cNvSpPr>
          <p:nvPr>
            <p:ph type="title"/>
          </p:nvPr>
        </p:nvSpPr>
        <p:spPr/>
        <p:txBody>
          <a:bodyPr/>
          <a:lstStyle/>
          <a:p>
            <a:r>
              <a:rPr lang="en-US" dirty="0"/>
              <a:t>4. </a:t>
            </a:r>
            <a:r>
              <a:rPr lang="vi-VN" dirty="0"/>
              <a:t>Khảo sát các framework về python liên quan tới xây dựng ứng dụng</a:t>
            </a:r>
            <a:endParaRPr lang="en-US" dirty="0"/>
          </a:p>
        </p:txBody>
      </p:sp>
      <p:sp>
        <p:nvSpPr>
          <p:cNvPr id="3" name="Content Placeholder 2">
            <a:extLst>
              <a:ext uri="{FF2B5EF4-FFF2-40B4-BE49-F238E27FC236}">
                <a16:creationId xmlns:a16="http://schemas.microsoft.com/office/drawing/2014/main" id="{E0812235-403E-422F-8DFD-E79C26E78263}"/>
              </a:ext>
            </a:extLst>
          </p:cNvPr>
          <p:cNvSpPr>
            <a:spLocks noGrp="1"/>
          </p:cNvSpPr>
          <p:nvPr>
            <p:ph idx="1"/>
          </p:nvPr>
        </p:nvSpPr>
        <p:spPr/>
        <p:txBody>
          <a:bodyPr/>
          <a:lstStyle/>
          <a:p>
            <a:r>
              <a:rPr lang="en-US" b="1" dirty="0"/>
              <a:t>2. Pyramid</a:t>
            </a:r>
          </a:p>
          <a:p>
            <a:pPr lvl="1"/>
            <a:r>
              <a:rPr lang="vi-VN" dirty="0"/>
              <a:t>Pyramid là một framwork cho ứng dụng web có mã nguồn mở được sử dụng bằng ngôn ngữ Python, được sử dụng để giảm thiểu sự phức tạp đến mức tối đa cho lập trình viên. Điểm mà Pyramid được đánh giá cao là bởi nó có thể chạy tốt đối với bất cứ quy mô ứng dụng nào, dù lớn hay nhỏ. Vì thế, sử dụng framework này sẽ giúp lập trình viên có khả năng vận dụng linh hoạt đối với bất cứ dự án nào.</a:t>
            </a:r>
            <a:endParaRPr lang="en-US" b="1" dirty="0"/>
          </a:p>
          <a:p>
            <a:endParaRPr lang="en-US" dirty="0"/>
          </a:p>
        </p:txBody>
      </p:sp>
    </p:spTree>
    <p:extLst>
      <p:ext uri="{BB962C8B-B14F-4D97-AF65-F5344CB8AC3E}">
        <p14:creationId xmlns:p14="http://schemas.microsoft.com/office/powerpoint/2010/main" val="3644299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6D5E469-C3EA-4841-8C3A-85D0BD359DFC}"/>
              </a:ext>
            </a:extLst>
          </p:cNvPr>
          <p:cNvSpPr>
            <a:spLocks noGrp="1"/>
          </p:cNvSpPr>
          <p:nvPr>
            <p:ph type="title"/>
          </p:nvPr>
        </p:nvSpPr>
        <p:spPr>
          <a:xfrm>
            <a:off x="1141413" y="618518"/>
            <a:ext cx="4459286" cy="1478570"/>
          </a:xfrm>
        </p:spPr>
        <p:txBody>
          <a:bodyPr>
            <a:normAutofit/>
          </a:bodyPr>
          <a:lstStyle/>
          <a:p>
            <a:r>
              <a:rPr lang="en-US" sz="2500" dirty="0"/>
              <a:t>4. </a:t>
            </a:r>
            <a:r>
              <a:rPr lang="vi-VN" sz="2500" dirty="0"/>
              <a:t>Khảo sát các framework về python liên quan tới xây dựng ứng dụng</a:t>
            </a:r>
            <a:endParaRPr lang="en-US" sz="2500" dirty="0"/>
          </a:p>
        </p:txBody>
      </p:sp>
      <p:sp>
        <p:nvSpPr>
          <p:cNvPr id="3" name="Content Placeholder 2">
            <a:extLst>
              <a:ext uri="{FF2B5EF4-FFF2-40B4-BE49-F238E27FC236}">
                <a16:creationId xmlns:a16="http://schemas.microsoft.com/office/drawing/2014/main" id="{54359861-F0E3-4899-B2FC-8337D58A5C82}"/>
              </a:ext>
            </a:extLst>
          </p:cNvPr>
          <p:cNvSpPr>
            <a:spLocks noGrp="1"/>
          </p:cNvSpPr>
          <p:nvPr>
            <p:ph idx="1"/>
          </p:nvPr>
        </p:nvSpPr>
        <p:spPr>
          <a:xfrm>
            <a:off x="1141412" y="2249487"/>
            <a:ext cx="4459287" cy="3965046"/>
          </a:xfrm>
        </p:spPr>
        <p:txBody>
          <a:bodyPr>
            <a:normAutofit/>
          </a:bodyPr>
          <a:lstStyle/>
          <a:p>
            <a:pPr>
              <a:lnSpc>
                <a:spcPct val="110000"/>
              </a:lnSpc>
            </a:pPr>
            <a:r>
              <a:rPr lang="en-US" sz="1600" b="1" dirty="0"/>
              <a:t>3. Flask</a:t>
            </a:r>
          </a:p>
          <a:p>
            <a:pPr lvl="1">
              <a:lnSpc>
                <a:spcPct val="110000"/>
              </a:lnSpc>
            </a:pPr>
            <a:r>
              <a:rPr lang="vi-VN" sz="1600" dirty="0"/>
              <a:t>Flask là một micro web framework khá nổi tiếng được viết bởi Python. Flask là một mã nguồn mở, nghĩa là bạn có thể thoải mái sử dụng, ứng dụng, hoặc thay đổi nó mà không phải lo lắng suy nghĩ gì về vấn đề bản quyền. Tiếp theo, Flask là một Micro Framework dành cho Python, dựa trên 2 utility libraries là Werkzeug, Jinja 2. Dựa trên thư viện chính này mà Flask đã xây dựng nên một micro framework với cấu trúc và cách viết cực kỳ đơn giản, dễ tiếp cận, dễ làm quen, dễ đọc, dễ hiểu</a:t>
            </a:r>
            <a:endParaRPr lang="en-US" sz="1600" dirty="0"/>
          </a:p>
          <a:p>
            <a:pPr lvl="1">
              <a:lnSpc>
                <a:spcPct val="110000"/>
              </a:lnSpc>
            </a:pPr>
            <a:endParaRPr lang="en-US" sz="1600" dirty="0"/>
          </a:p>
          <a:p>
            <a:pPr lvl="1">
              <a:lnSpc>
                <a:spcPct val="110000"/>
              </a:lnSpc>
            </a:pPr>
            <a:endParaRPr lang="en-US" sz="1000" b="1" dirty="0"/>
          </a:p>
          <a:p>
            <a:pPr lvl="1">
              <a:lnSpc>
                <a:spcPct val="110000"/>
              </a:lnSpc>
            </a:pPr>
            <a:endParaRPr lang="en-US" sz="1000" b="1" dirty="0"/>
          </a:p>
          <a:p>
            <a:pPr lvl="1">
              <a:lnSpc>
                <a:spcPct val="110000"/>
              </a:lnSpc>
            </a:pPr>
            <a:endParaRPr lang="en-US" sz="1000" b="1" dirty="0"/>
          </a:p>
          <a:p>
            <a:pPr lvl="1">
              <a:lnSpc>
                <a:spcPct val="110000"/>
              </a:lnSpc>
            </a:pPr>
            <a:endParaRPr lang="en-US" sz="1000" b="1" dirty="0"/>
          </a:p>
          <a:p>
            <a:pPr lvl="1">
              <a:lnSpc>
                <a:spcPct val="110000"/>
              </a:lnSpc>
            </a:pPr>
            <a:endParaRPr lang="en-US" sz="1000" b="1" dirty="0"/>
          </a:p>
        </p:txBody>
      </p:sp>
      <p:pic>
        <p:nvPicPr>
          <p:cNvPr id="4098" name="Picture 2" descr="Image result for Pyramid framework về python">
            <a:extLst>
              <a:ext uri="{FF2B5EF4-FFF2-40B4-BE49-F238E27FC236}">
                <a16:creationId xmlns:a16="http://schemas.microsoft.com/office/drawing/2014/main" id="{119995FB-9364-433E-8B32-6B84D7A4419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6000" y="2257066"/>
            <a:ext cx="5456279" cy="231891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049852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124"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125" name="Group 7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74" name="Group 7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5" name="Group 7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9283BF3C-A93C-4D2F-B165-93EAB0BEDD1A}"/>
              </a:ext>
            </a:extLst>
          </p:cNvPr>
          <p:cNvSpPr>
            <a:spLocks noGrp="1"/>
          </p:cNvSpPr>
          <p:nvPr>
            <p:ph type="ctrTitle"/>
          </p:nvPr>
        </p:nvSpPr>
        <p:spPr>
          <a:xfrm>
            <a:off x="1141413" y="618518"/>
            <a:ext cx="9905998" cy="1478570"/>
          </a:xfrm>
        </p:spPr>
        <p:txBody>
          <a:bodyPr vert="horz" lIns="91440" tIns="45720" rIns="91440" bIns="45720" rtlCol="0" anchor="ctr">
            <a:normAutofit/>
          </a:bodyPr>
          <a:lstStyle/>
          <a:p>
            <a:r>
              <a:rPr lang="en-US" sz="3600" dirty="0"/>
              <a:t>4</a:t>
            </a:r>
            <a:r>
              <a:rPr lang="en-US" sz="3600"/>
              <a:t>. Khảo sát các framework về python liên quan tới xây dựng ứng dụng</a:t>
            </a:r>
            <a:endParaRPr lang="en-US" sz="3600" dirty="0"/>
          </a:p>
        </p:txBody>
      </p:sp>
      <p:pic>
        <p:nvPicPr>
          <p:cNvPr id="5122" name="Picture 2" descr="Image result for Pyramid framework về python">
            <a:extLst>
              <a:ext uri="{FF2B5EF4-FFF2-40B4-BE49-F238E27FC236}">
                <a16:creationId xmlns:a16="http://schemas.microsoft.com/office/drawing/2014/main" id="{50615AB0-7E9D-4584-86F4-39888B9DB00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41411" y="3201531"/>
            <a:ext cx="4689234" cy="1645562"/>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494A52DA-AEF4-4AB0-9C9B-B2F49D38F01A}"/>
              </a:ext>
            </a:extLst>
          </p:cNvPr>
          <p:cNvSpPr>
            <a:spLocks noGrp="1"/>
          </p:cNvSpPr>
          <p:nvPr>
            <p:ph type="subTitle" idx="1"/>
          </p:nvPr>
        </p:nvSpPr>
        <p:spPr>
          <a:xfrm>
            <a:off x="6336727" y="2249487"/>
            <a:ext cx="4710683" cy="3541714"/>
          </a:xfrm>
        </p:spPr>
        <p:txBody>
          <a:bodyPr vert="horz" lIns="91440" tIns="45720" rIns="91440" bIns="45720" rtlCol="0">
            <a:normAutofit/>
          </a:bodyPr>
          <a:lstStyle/>
          <a:p>
            <a:pPr indent="-228600">
              <a:lnSpc>
                <a:spcPct val="110000"/>
              </a:lnSpc>
              <a:buFont typeface="Arial" panose="020B0604020202020204" pitchFamily="34" charset="0"/>
              <a:buChar char="•"/>
            </a:pPr>
            <a:r>
              <a:rPr lang="en-US" sz="1400" b="1">
                <a:solidFill>
                  <a:schemeClr val="tx1"/>
                </a:solidFill>
              </a:rPr>
              <a:t>4. Bottle</a:t>
            </a:r>
          </a:p>
          <a:p>
            <a:pPr indent="-228600">
              <a:lnSpc>
                <a:spcPct val="110000"/>
              </a:lnSpc>
              <a:buFont typeface="Arial" panose="020B0604020202020204" pitchFamily="34" charset="0"/>
              <a:buChar char="•"/>
            </a:pPr>
            <a:r>
              <a:rPr lang="en-US" sz="1400">
                <a:solidFill>
                  <a:schemeClr val="tx1"/>
                </a:solidFill>
              </a:rPr>
              <a:t>Bottle cũng là một micro framework, được xây dựng với mục đích ban đầu là xây dựng các API, Bottle hiện tại có thể giúp tạo ra gần như mọi thứ từ một file đơn nguồn. Bottle không phải phụ thuộc vào yếu tố gì trừ các thư viện Python chuẩn. Bằng việc lập trình với Bottle, bạn có thể tiếp cận tới CTM nhanh hơn bất cứ full-stack framework nào.</a:t>
            </a:r>
          </a:p>
          <a:p>
            <a:pPr indent="-228600">
              <a:lnSpc>
                <a:spcPct val="110000"/>
              </a:lnSpc>
              <a:buFont typeface="Arial" panose="020B0604020202020204" pitchFamily="34" charset="0"/>
              <a:buChar char="•"/>
            </a:pPr>
            <a:r>
              <a:rPr lang="en-US" sz="1400">
                <a:solidFill>
                  <a:schemeClr val="tx1"/>
                </a:solidFill>
              </a:rPr>
              <a:t>Sử dụng Bottle là giải pháp tuyệt hảo để bạn phát triển thuật toán, học các cấu trúc của web framework và tạo ra các ứng dụng cá nhân đơn giản.</a:t>
            </a:r>
          </a:p>
          <a:p>
            <a:pPr indent="-228600">
              <a:lnSpc>
                <a:spcPct val="110000"/>
              </a:lnSpc>
              <a:buFont typeface="Arial" panose="020B0604020202020204" pitchFamily="34" charset="0"/>
              <a:buChar char="•"/>
            </a:pPr>
            <a:endParaRPr lang="en-US" sz="1400">
              <a:solidFill>
                <a:schemeClr val="tx1"/>
              </a:solidFill>
            </a:endParaRPr>
          </a:p>
        </p:txBody>
      </p:sp>
    </p:spTree>
    <p:extLst>
      <p:ext uri="{BB962C8B-B14F-4D97-AF65-F5344CB8AC3E}">
        <p14:creationId xmlns:p14="http://schemas.microsoft.com/office/powerpoint/2010/main" val="4013947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0DC3-928C-406E-A534-079D3DF92477}"/>
              </a:ext>
            </a:extLst>
          </p:cNvPr>
          <p:cNvSpPr>
            <a:spLocks noGrp="1"/>
          </p:cNvSpPr>
          <p:nvPr>
            <p:ph type="title"/>
          </p:nvPr>
        </p:nvSpPr>
        <p:spPr>
          <a:xfrm>
            <a:off x="1141413" y="248478"/>
            <a:ext cx="9905998" cy="1848610"/>
          </a:xfrm>
        </p:spPr>
        <p:txBody>
          <a:bodyPr>
            <a:normAutofit/>
          </a:bodyPr>
          <a:lstStyle/>
          <a:p>
            <a:r>
              <a:rPr lang="vi-VN" sz="2400" dirty="0"/>
              <a:t>5. Khảo sát các thứ viện python nổi tiếng hỗ trợ: Big Data, Deep Learning, Machine Learning, Data mining, Computer vision</a:t>
            </a:r>
            <a:br>
              <a:rPr lang="en-US" sz="2400" dirty="0"/>
            </a:br>
            <a:endParaRPr lang="en-US" sz="2400" dirty="0"/>
          </a:p>
        </p:txBody>
      </p:sp>
      <p:sp>
        <p:nvSpPr>
          <p:cNvPr id="3" name="Content Placeholder 2">
            <a:extLst>
              <a:ext uri="{FF2B5EF4-FFF2-40B4-BE49-F238E27FC236}">
                <a16:creationId xmlns:a16="http://schemas.microsoft.com/office/drawing/2014/main" id="{B488F965-7A9A-41A6-A443-AAD9C401519A}"/>
              </a:ext>
            </a:extLst>
          </p:cNvPr>
          <p:cNvSpPr>
            <a:spLocks noGrp="1"/>
          </p:cNvSpPr>
          <p:nvPr>
            <p:ph idx="1"/>
          </p:nvPr>
        </p:nvSpPr>
        <p:spPr>
          <a:xfrm>
            <a:off x="1141412" y="1749286"/>
            <a:ext cx="9905999" cy="4760843"/>
          </a:xfrm>
        </p:spPr>
        <p:txBody>
          <a:bodyPr>
            <a:normAutofit fontScale="62500" lnSpcReduction="20000"/>
          </a:bodyPr>
          <a:lstStyle/>
          <a:p>
            <a:pPr fontAlgn="base"/>
            <a:r>
              <a:rPr lang="vi-VN" b="1" dirty="0"/>
              <a:t>Numpy</a:t>
            </a:r>
            <a:endParaRPr lang="vi-VN" dirty="0"/>
          </a:p>
          <a:p>
            <a:r>
              <a:rPr lang="vi-VN" b="1" dirty="0"/>
              <a:t>1. </a:t>
            </a:r>
            <a:r>
              <a:rPr lang="vi-VN" b="1" dirty="0">
                <a:hlinkClick r:id="rId2"/>
              </a:rPr>
              <a:t>Numpy</a:t>
            </a:r>
            <a:endParaRPr lang="vi-VN" b="1" dirty="0"/>
          </a:p>
          <a:p>
            <a:r>
              <a:rPr lang="vi-VN" dirty="0"/>
              <a:t>      Đây là thư viện ứng dụng khoa học, được thiết kế để xử lý các mảng và ma trận đa chiều lớn, các hàm toán học cấp cao và các phương thức được thực hiện làm cho nó có thể thực hiện các phép toán khác nhau. Một số chức năng cũng được cập nhật để xử lý các tệp của bất kỳ mã hóa nào có sẵn trong Python.Scipy </a:t>
            </a:r>
            <a:endParaRPr lang="en-US" dirty="0"/>
          </a:p>
          <a:p>
            <a:r>
              <a:rPr lang="vi-VN" b="1" dirty="0"/>
              <a:t>Scikit-Learn</a:t>
            </a:r>
            <a:endParaRPr lang="en-US" b="1" dirty="0"/>
          </a:p>
          <a:p>
            <a:pPr lvl="1" fontAlgn="base"/>
            <a:r>
              <a:rPr lang="vi-VN" dirty="0"/>
              <a:t>Scikit-learn (trước đây là scikits.learn) là một </a:t>
            </a:r>
            <a:r>
              <a:rPr lang="vi-VN" dirty="0">
                <a:hlinkClick r:id="rId3"/>
              </a:rPr>
              <a:t>thư viện Machine learning miễn phí</a:t>
            </a:r>
            <a:r>
              <a:rPr lang="vi-VN" dirty="0"/>
              <a:t> dành cho ngôn ngữ lập trình </a:t>
            </a:r>
            <a:r>
              <a:rPr lang="vi-VN" dirty="0">
                <a:hlinkClick r:id="rId4"/>
              </a:rPr>
              <a:t>Python</a:t>
            </a:r>
            <a:r>
              <a:rPr lang="vi-VN" dirty="0"/>
              <a:t>. Nó có các </a:t>
            </a:r>
            <a:r>
              <a:rPr lang="vi-VN" dirty="0">
                <a:hlinkClick r:id="rId5"/>
              </a:rPr>
              <a:t>thuật toán phân loại</a:t>
            </a:r>
            <a:r>
              <a:rPr lang="vi-VN" dirty="0"/>
              <a:t>, </a:t>
            </a:r>
            <a:r>
              <a:rPr lang="vi-VN" dirty="0">
                <a:hlinkClick r:id="rId6"/>
              </a:rPr>
              <a:t>hồi quy</a:t>
            </a:r>
            <a:r>
              <a:rPr lang="vi-VN" dirty="0"/>
              <a:t> và </a:t>
            </a:r>
            <a:r>
              <a:rPr lang="vi-VN" dirty="0">
                <a:hlinkClick r:id="rId7"/>
              </a:rPr>
              <a:t>phân cụm</a:t>
            </a:r>
            <a:r>
              <a:rPr lang="vi-VN" dirty="0"/>
              <a:t> khác nhau bao gồm các vector machine hỗ trợ, random forests, gradient boosting, k-means và DBSCAN được thiết kế để tương tác với Python và thư viện khoa học NumPy và SciPy.</a:t>
            </a:r>
            <a:endParaRPr lang="en-US" b="1" dirty="0"/>
          </a:p>
          <a:p>
            <a:pPr fontAlgn="base"/>
            <a:r>
              <a:rPr lang="vi-VN" b="1" dirty="0"/>
              <a:t>Matplotlib</a:t>
            </a:r>
            <a:endParaRPr lang="vi-VN" dirty="0"/>
          </a:p>
          <a:p>
            <a:pPr lvl="1" fontAlgn="base"/>
            <a:r>
              <a:rPr lang="vi-VN" dirty="0"/>
              <a:t>Matplotlib là một thư viện cho ngôn ngữ lập trình Python và các phép toán mở rộng của NumPy. Nó cung cấp một API hướng đối tượng để nhúng các mảnh vào các ứng dụng sử dụng các bộ dụng cụ GUI chung như Tkinter, wxPython, Qt, hoặc GTK +. Ngoài ra còn có một thủ tục gọi lf “pylab” interface dựa trên tuyên bố machine (như OpenGL), được thiết kế để gần giống như của MATLAB, mặc dù việc sử dụng nó là nản lòng SciPy sử dụng matplotlib.</a:t>
            </a:r>
          </a:p>
          <a:p>
            <a:pPr lvl="1" fontAlgn="base"/>
            <a:r>
              <a:rPr lang="vi-VN" dirty="0"/>
              <a:t>Pyplot là một mô-đun matplotlib cung cấp một interface  giống như MATLAB. [6] Matplotlib được thiết kế để có thể sử dụng được như MATLAB, với khả năng sử dụng Python, với lợi thế là nó miễn phí.</a:t>
            </a:r>
          </a:p>
          <a:p>
            <a:pPr fontAlgn="base"/>
            <a:endParaRPr lang="vi-VN" dirty="0"/>
          </a:p>
          <a:p>
            <a:endParaRPr lang="en-US" dirty="0"/>
          </a:p>
        </p:txBody>
      </p:sp>
    </p:spTree>
    <p:extLst>
      <p:ext uri="{BB962C8B-B14F-4D97-AF65-F5344CB8AC3E}">
        <p14:creationId xmlns:p14="http://schemas.microsoft.com/office/powerpoint/2010/main" val="1694345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96EC-B914-45FA-9F05-C1A4E1DE5918}"/>
              </a:ext>
            </a:extLst>
          </p:cNvPr>
          <p:cNvSpPr>
            <a:spLocks noGrp="1"/>
          </p:cNvSpPr>
          <p:nvPr>
            <p:ph type="title"/>
          </p:nvPr>
        </p:nvSpPr>
        <p:spPr>
          <a:xfrm>
            <a:off x="1141413" y="99391"/>
            <a:ext cx="9905998" cy="1997697"/>
          </a:xfrm>
        </p:spPr>
        <p:txBody>
          <a:bodyPr>
            <a:normAutofit/>
          </a:bodyPr>
          <a:lstStyle/>
          <a:p>
            <a:r>
              <a:rPr lang="vi-VN" sz="2400" dirty="0"/>
              <a:t>5. Khảo sát các thứ viện python nổi tiếng hỗ trợ: Big Data, Deep Learning, Machine Learning, Data mining, Computer vision</a:t>
            </a:r>
            <a:endParaRPr lang="en-US" sz="2400" dirty="0"/>
          </a:p>
        </p:txBody>
      </p:sp>
      <p:sp>
        <p:nvSpPr>
          <p:cNvPr id="3" name="Content Placeholder 2">
            <a:extLst>
              <a:ext uri="{FF2B5EF4-FFF2-40B4-BE49-F238E27FC236}">
                <a16:creationId xmlns:a16="http://schemas.microsoft.com/office/drawing/2014/main" id="{D88DE9E5-246F-4365-AFD2-1B6375D3A3FE}"/>
              </a:ext>
            </a:extLst>
          </p:cNvPr>
          <p:cNvSpPr>
            <a:spLocks noGrp="1"/>
          </p:cNvSpPr>
          <p:nvPr>
            <p:ph idx="1"/>
          </p:nvPr>
        </p:nvSpPr>
        <p:spPr/>
        <p:txBody>
          <a:bodyPr>
            <a:normAutofit fontScale="70000" lnSpcReduction="20000"/>
          </a:bodyPr>
          <a:lstStyle/>
          <a:p>
            <a:r>
              <a:rPr lang="vi-VN" b="1" dirty="0"/>
              <a:t> </a:t>
            </a:r>
            <a:r>
              <a:rPr lang="vi-VN" b="1" dirty="0">
                <a:hlinkClick r:id="rId2"/>
              </a:rPr>
              <a:t>Pandash</a:t>
            </a:r>
            <a:endParaRPr lang="en-US" b="1" dirty="0"/>
          </a:p>
          <a:p>
            <a:pPr lvl="1"/>
            <a:r>
              <a:rPr lang="vi-VN" dirty="0"/>
              <a:t>Là thư viện Python cung cấp các cấu trúc dữ liệu cấp cao và một loạt các công cụ để phân tích.Tính năng tuyệt vời là có khả năng dịch các hoạt động khá phức tạp với dữ liệu thành một hoặc hai lệnh. Pandas chứa nhiều phương thức tích hợp để nhóm, lọc và kết hợp dữ liệu, cũng như chức năng chuỗi thời gian.</a:t>
            </a:r>
            <a:endParaRPr lang="en-US" b="1" dirty="0"/>
          </a:p>
          <a:p>
            <a:r>
              <a:rPr lang="vi-VN" b="1" dirty="0">
                <a:hlinkClick r:id="rId3"/>
              </a:rPr>
              <a:t>Spicy</a:t>
            </a:r>
            <a:endParaRPr lang="vi-VN" b="1" dirty="0"/>
          </a:p>
          <a:p>
            <a:pPr lvl="1"/>
            <a:r>
              <a:rPr lang="vi-VN" dirty="0"/>
              <a:t>Thư viện cốt lõi khoa học máy tính dựa trên Numpy và mở rộng khả năng của nó. Cấu trúc dữ liệu chính Scipy lại là một mảng đa chiều, các gói chứa các công cụ giúp giải quyết đại số tuyến tính, lý thuyết xác suất, tích phân và nhiều nhiệm vụ khác. Ngoài ra còn có nhiều chức năng Blas và Lapack.</a:t>
            </a:r>
            <a:endParaRPr lang="en-US" b="1" dirty="0"/>
          </a:p>
          <a:p>
            <a:r>
              <a:rPr lang="vi-VN" b="1" dirty="0">
                <a:hlinkClick r:id="rId4"/>
              </a:rPr>
              <a:t>NLTK</a:t>
            </a:r>
            <a:endParaRPr lang="en-US" b="1" dirty="0"/>
          </a:p>
          <a:p>
            <a:pPr lvl="1"/>
            <a:r>
              <a:rPr lang="vi-VN" dirty="0"/>
              <a:t>NLTK là một tập hợp các thư viện, một nền tảng hoàn chỉnh cho việc xử lý ngôn ngữ tự nhiên. Với sự trợ giúp của NLTK, bạn có thể xử lý và phân tích văn bản theo nhiều cách khác nhau, mã hóa và gắn thẻ nó, trích xuất thông tin, vv NLTK cũng được sử dụng để tạo mẫu và xây dựng hệ thống nghiên cứu .</a:t>
            </a:r>
          </a:p>
          <a:p>
            <a:pPr lvl="1"/>
            <a:endParaRPr lang="en-US" b="1" dirty="0"/>
          </a:p>
          <a:p>
            <a:endParaRPr lang="en-US" dirty="0"/>
          </a:p>
        </p:txBody>
      </p:sp>
    </p:spTree>
    <p:extLst>
      <p:ext uri="{BB962C8B-B14F-4D97-AF65-F5344CB8AC3E}">
        <p14:creationId xmlns:p14="http://schemas.microsoft.com/office/powerpoint/2010/main" val="173815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034-1CB4-4022-9CBB-657253A2238D}"/>
              </a:ext>
            </a:extLst>
          </p:cNvPr>
          <p:cNvSpPr>
            <a:spLocks noGrp="1"/>
          </p:cNvSpPr>
          <p:nvPr>
            <p:ph type="title"/>
          </p:nvPr>
        </p:nvSpPr>
        <p:spPr>
          <a:xfrm>
            <a:off x="1141413" y="168442"/>
            <a:ext cx="9905998" cy="957714"/>
          </a:xfrm>
        </p:spPr>
        <p:txBody>
          <a:bodyPr/>
          <a:lstStyle/>
          <a:p>
            <a:r>
              <a:rPr lang="vi-VN" dirty="0"/>
              <a:t>1. Pycharm</a:t>
            </a:r>
            <a:endParaRPr lang="en-US" dirty="0"/>
          </a:p>
        </p:txBody>
      </p:sp>
      <p:sp>
        <p:nvSpPr>
          <p:cNvPr id="3" name="Content Placeholder 2">
            <a:extLst>
              <a:ext uri="{FF2B5EF4-FFF2-40B4-BE49-F238E27FC236}">
                <a16:creationId xmlns:a16="http://schemas.microsoft.com/office/drawing/2014/main" id="{A815AD90-DBA6-4B79-A04E-D0BBFDA98F5E}"/>
              </a:ext>
            </a:extLst>
          </p:cNvPr>
          <p:cNvSpPr>
            <a:spLocks noGrp="1"/>
          </p:cNvSpPr>
          <p:nvPr>
            <p:ph idx="1"/>
          </p:nvPr>
        </p:nvSpPr>
        <p:spPr>
          <a:xfrm>
            <a:off x="1141412" y="1126156"/>
            <a:ext cx="9905999" cy="5563402"/>
          </a:xfrm>
        </p:spPr>
        <p:txBody>
          <a:bodyPr>
            <a:normAutofit fontScale="62500" lnSpcReduction="20000"/>
          </a:bodyPr>
          <a:lstStyle/>
          <a:p>
            <a:pPr marL="0" indent="0">
              <a:buNone/>
            </a:pPr>
            <a:r>
              <a:rPr lang="vi-VN" b="1" dirty="0"/>
              <a:t>1.1 </a:t>
            </a:r>
            <a:r>
              <a:rPr lang="en-US" b="1" dirty="0"/>
              <a:t>PHẦN MỀM PYCHARM LÀ GÌ?</a:t>
            </a:r>
            <a:endParaRPr lang="vi-VN" b="1" dirty="0"/>
          </a:p>
          <a:p>
            <a:r>
              <a:rPr lang="vi-VN" dirty="0"/>
              <a:t>Phần mềm PyCharm cung cấp một bộ công cụ hoàn chỉnh cho các nhà phát triển Python chuyên nghiệp. PyCharm được xây dựng xung quanh một trình soạn thảo hiểu mã sâu sắc, và một trình sửa lỗi cho cái nhìn rõ ràng về hoạt động của mã. PyCharm cung cấp khả năng tích hợp với các công cụ cộng tác như hệ thống kiểm soát phiên bản và các tracker. Trình biên tập chuyên nghiệp mở rộng các yếu tố cần thiết bằng cách tích hợp liền mạch với các khuôn khổ web, các công cụ JavaScript, ảo hóa và hỗ trợ containerization.</a:t>
            </a:r>
          </a:p>
          <a:p>
            <a:pPr marL="0" indent="0">
              <a:buNone/>
            </a:pPr>
            <a:r>
              <a:rPr lang="vi-VN" b="1" dirty="0"/>
              <a:t>1.2 Lợi ích chính của phần mềm PyCharm</a:t>
            </a:r>
          </a:p>
          <a:p>
            <a:r>
              <a:rPr lang="vi-VN" dirty="0"/>
              <a:t>Một khía cạnh quan trọng của chương trình là hiểu được nền tảng mã mà bạn đang đưa vào. PyCharm đảm bảo bạn có thể khám phá dự án của bạn chỉ với một vài thao tác trên phím, nó cung cấp cho bạn một cái nhìn tổng quan về cấu trúc dự án và cho phép bạn truy cập vào các tài liệu có liên quan ngay từ trình soạn thảo. Hiểu được một nền tảng code nhanh hơn có nghĩa là thúc đẩy nhanh hơn quá trình phát triển của bạn.</a:t>
            </a:r>
          </a:p>
          <a:p>
            <a:pPr marL="0" indent="0">
              <a:buNone/>
            </a:pPr>
            <a:r>
              <a:rPr lang="vi-VN" b="1" dirty="0"/>
              <a:t>1.3 CÁC TÍNH NĂNG CHÍNH CỦA PHẦN MỀM PYCHARM</a:t>
            </a:r>
          </a:p>
          <a:p>
            <a:r>
              <a:rPr lang="vi-VN" dirty="0"/>
              <a:t>– Hỗ trợ Windows, macOS và Linux</a:t>
            </a:r>
          </a:p>
          <a:p>
            <a:r>
              <a:rPr lang="vi-VN" dirty="0"/>
              <a:t>– Hỗ trợ mã hoàn thiện thông minh, điều hướng bằng một cú nhấp chuột và kiểm tra kiểu PEP8</a:t>
            </a:r>
          </a:p>
          <a:p>
            <a:r>
              <a:rPr lang="vi-VN" dirty="0"/>
              <a:t>– Tái cấu trúc an toàn và tự động trong dự án của bạn</a:t>
            </a:r>
          </a:p>
          <a:p>
            <a:r>
              <a:rPr lang="vi-VN" dirty="0"/>
              <a:t>– Tự động phát hiện các vấn đề mã: ví dụ: phân tích mã không sử dụng</a:t>
            </a:r>
          </a:p>
          <a:p>
            <a:r>
              <a:rPr lang="vi-VN" dirty="0"/>
              <a:t>– Trình gỡ lỗi hiệu suất cao</a:t>
            </a:r>
          </a:p>
          <a:p>
            <a:r>
              <a:rPr lang="vi-VN" dirty="0"/>
              <a:t>– Chế độ mô phỏng Vim</a:t>
            </a:r>
          </a:p>
          <a:p>
            <a:pPr marL="0" indent="0">
              <a:buNone/>
            </a:pPr>
            <a:endParaRPr lang="en-US" b="1" dirty="0"/>
          </a:p>
          <a:p>
            <a:endParaRPr lang="en-US" dirty="0"/>
          </a:p>
        </p:txBody>
      </p:sp>
      <p:pic>
        <p:nvPicPr>
          <p:cNvPr id="8" name="Picture 7" descr="A picture containing drawing&#10;&#10;Description automatically generated">
            <a:extLst>
              <a:ext uri="{FF2B5EF4-FFF2-40B4-BE49-F238E27FC236}">
                <a16:creationId xmlns:a16="http://schemas.microsoft.com/office/drawing/2014/main" id="{6DC96B33-9161-4492-BDC9-4D5D8BBF3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273" y="4139330"/>
            <a:ext cx="2096451" cy="2550228"/>
          </a:xfrm>
          <a:prstGeom prst="rect">
            <a:avLst/>
          </a:prstGeom>
        </p:spPr>
      </p:pic>
    </p:spTree>
    <p:extLst>
      <p:ext uri="{BB962C8B-B14F-4D97-AF65-F5344CB8AC3E}">
        <p14:creationId xmlns:p14="http://schemas.microsoft.com/office/powerpoint/2010/main" val="54500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37"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9" name="Group 138">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0"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1"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4"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9"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1"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96914959-6090-4732-897A-A87E0C08E67E}"/>
              </a:ext>
            </a:extLst>
          </p:cNvPr>
          <p:cNvSpPr>
            <a:spLocks noGrp="1"/>
          </p:cNvSpPr>
          <p:nvPr>
            <p:ph type="title"/>
          </p:nvPr>
        </p:nvSpPr>
        <p:spPr>
          <a:xfrm>
            <a:off x="1876424" y="4141693"/>
            <a:ext cx="8791575" cy="1301673"/>
          </a:xfrm>
        </p:spPr>
        <p:txBody>
          <a:bodyPr vert="horz" lIns="91440" tIns="45720" rIns="91440" bIns="45720" rtlCol="0" anchor="b">
            <a:normAutofit/>
          </a:bodyPr>
          <a:lstStyle/>
          <a:p>
            <a:r>
              <a:rPr lang="en-US" sz="4800"/>
              <a:t>2. Python</a:t>
            </a:r>
          </a:p>
        </p:txBody>
      </p:sp>
      <p:pic>
        <p:nvPicPr>
          <p:cNvPr id="3" name="Picture 2" descr="Image result for lịch sử phát triển của python">
            <a:extLst>
              <a:ext uri="{FF2B5EF4-FFF2-40B4-BE49-F238E27FC236}">
                <a16:creationId xmlns:a16="http://schemas.microsoft.com/office/drawing/2014/main" id="{DB3CAF13-BD61-4C2E-80CD-6AA5745063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
          <a:stretch/>
        </p:blipFill>
        <p:spPr bwMode="auto">
          <a:xfrm>
            <a:off x="3835620" y="763868"/>
            <a:ext cx="6713317" cy="3777336"/>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807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ABFA-75F0-4C4C-A0EC-980143E95425}"/>
              </a:ext>
            </a:extLst>
          </p:cNvPr>
          <p:cNvSpPr>
            <a:spLocks noGrp="1"/>
          </p:cNvSpPr>
          <p:nvPr>
            <p:ph type="title"/>
          </p:nvPr>
        </p:nvSpPr>
        <p:spPr>
          <a:xfrm>
            <a:off x="1141413" y="111760"/>
            <a:ext cx="9905998" cy="1310640"/>
          </a:xfrm>
        </p:spPr>
        <p:txBody>
          <a:bodyPr/>
          <a:lstStyle/>
          <a:p>
            <a:r>
              <a:rPr lang="vi-VN" dirty="0"/>
              <a:t>2. Python</a:t>
            </a:r>
            <a:endParaRPr lang="en-US" dirty="0"/>
          </a:p>
        </p:txBody>
      </p:sp>
      <p:sp>
        <p:nvSpPr>
          <p:cNvPr id="3" name="Content Placeholder 2">
            <a:extLst>
              <a:ext uri="{FF2B5EF4-FFF2-40B4-BE49-F238E27FC236}">
                <a16:creationId xmlns:a16="http://schemas.microsoft.com/office/drawing/2014/main" id="{8D5895FA-A6BF-4B73-88CF-F859F6860B58}"/>
              </a:ext>
            </a:extLst>
          </p:cNvPr>
          <p:cNvSpPr>
            <a:spLocks noGrp="1"/>
          </p:cNvSpPr>
          <p:nvPr>
            <p:ph idx="1"/>
          </p:nvPr>
        </p:nvSpPr>
        <p:spPr>
          <a:xfrm>
            <a:off x="5112327" y="1290320"/>
            <a:ext cx="5935084" cy="5170115"/>
          </a:xfrm>
        </p:spPr>
        <p:txBody>
          <a:bodyPr>
            <a:normAutofit fontScale="62500" lnSpcReduction="20000"/>
          </a:bodyPr>
          <a:lstStyle/>
          <a:p>
            <a:r>
              <a:rPr lang="en-US" sz="3200" b="1" dirty="0" err="1"/>
              <a:t>Tại</a:t>
            </a:r>
            <a:r>
              <a:rPr lang="en-US" sz="3200" b="1" dirty="0"/>
              <a:t> </a:t>
            </a:r>
            <a:r>
              <a:rPr lang="en-US" sz="3200" b="1" dirty="0" err="1"/>
              <a:t>sao</a:t>
            </a:r>
            <a:r>
              <a:rPr lang="en-US" sz="3200" b="1" dirty="0"/>
              <a:t> </a:t>
            </a:r>
            <a:r>
              <a:rPr lang="en-US" sz="3200" b="1" dirty="0" err="1"/>
              <a:t>lập</a:t>
            </a:r>
            <a:r>
              <a:rPr lang="en-US" sz="3200" b="1" dirty="0"/>
              <a:t> </a:t>
            </a:r>
            <a:r>
              <a:rPr lang="en-US" sz="3200" b="1" dirty="0" err="1"/>
              <a:t>trình</a:t>
            </a:r>
            <a:r>
              <a:rPr lang="en-US" sz="3200" b="1" dirty="0"/>
              <a:t> </a:t>
            </a:r>
            <a:r>
              <a:rPr lang="en-US" sz="3200" b="1" dirty="0" err="1"/>
              <a:t>viên</a:t>
            </a:r>
            <a:r>
              <a:rPr lang="en-US" sz="3200" b="1" dirty="0"/>
              <a:t> </a:t>
            </a:r>
            <a:r>
              <a:rPr lang="en-US" sz="3200" b="1" dirty="0" err="1"/>
              <a:t>nên</a:t>
            </a:r>
            <a:r>
              <a:rPr lang="en-US" sz="3200" b="1" dirty="0"/>
              <a:t> </a:t>
            </a:r>
            <a:r>
              <a:rPr lang="en-US" sz="3200" b="1" dirty="0" err="1"/>
              <a:t>học</a:t>
            </a:r>
            <a:r>
              <a:rPr lang="en-US" sz="3200" b="1" dirty="0"/>
              <a:t> Python?</a:t>
            </a:r>
          </a:p>
          <a:p>
            <a:r>
              <a:rPr lang="vi-VN" b="1" dirty="0"/>
              <a:t>Python</a:t>
            </a:r>
            <a:r>
              <a:rPr lang="vi-VN" dirty="0"/>
              <a:t> là một </a:t>
            </a:r>
            <a:r>
              <a:rPr lang="vi-VN" dirty="0">
                <a:hlinkClick r:id="rId2" tooltip="Ngôn ngữ lập trình"/>
              </a:rPr>
              <a:t>ngôn ngữ lập trình</a:t>
            </a:r>
            <a:r>
              <a:rPr lang="vi-VN" dirty="0"/>
              <a:t> bậc cao cho các mục đích lập trình đa năng, do </a:t>
            </a:r>
            <a:r>
              <a:rPr lang="vi-VN" dirty="0">
                <a:hlinkClick r:id="rId3" tooltip="Guido van Rossum (trang chưa được viết)"/>
              </a:rPr>
              <a:t>Guido van Rossum</a:t>
            </a:r>
            <a:r>
              <a:rPr lang="vi-VN" dirty="0"/>
              <a:t> tạo ra và lần đầu ra mắt vào năm </a:t>
            </a:r>
            <a:r>
              <a:rPr lang="vi-VN" dirty="0">
                <a:hlinkClick r:id="rId4" tooltip="1990"/>
              </a:rPr>
              <a:t>1991</a:t>
            </a:r>
            <a:r>
              <a:rPr lang="vi-VN" dirty="0"/>
              <a:t>. Python được thiết kế với ưu điểm mạnh là dễ đọc, dễ học và dễ nhớ. Python là ngôn ngữ có hình thức rất sáng sủa, cấu trúc rõ ràng, thuận tiện cho người mới học lập trình. </a:t>
            </a:r>
          </a:p>
          <a:p>
            <a:r>
              <a:rPr lang="vi-VN" dirty="0"/>
              <a:t>Python hoàn toàn tạo kiểu động và sử dụng cơ chế cấp phát bộ nhớ tự động. Python có </a:t>
            </a:r>
            <a:r>
              <a:rPr lang="vi-VN" dirty="0">
                <a:hlinkClick r:id="rId5" tooltip="Cấu trúc dữ liệu và giải thuật"/>
              </a:rPr>
              <a:t>cấu trúc dữ liệu</a:t>
            </a:r>
            <a:r>
              <a:rPr lang="vi-VN" dirty="0"/>
              <a:t> cấp cao mạnh mẽ và cách tiếp cận đơn giản nhưng hiệu quả đối với lập trình hướng đối tượng. Cú pháp lệnh của Python là điểm cộng vô cùng lớn vì sự rõ ràng, dễ hiểu và cách gõ linh động làm cho nó nhanh chóng trở thành một ngôn ngữ lý tưởng để viết script và phát triển ứng dụng trong nhiều lĩnh vực, ở hầu hết các nền tảng. </a:t>
            </a:r>
            <a:endParaRPr lang="en-US" dirty="0"/>
          </a:p>
          <a:p>
            <a:r>
              <a:rPr lang="vi-VN" dirty="0"/>
              <a:t>Python phát triển mạnh mẽ, Bạn có thể nhận thấy sự gia tăng của Python vì nhiều cộng đồng nhà phát triển phổ biến bao gồm StackOverflow và CodeAcademy đã đề cập đến sự trỗi dậy của Python như một ngôn ngữ lập trình chính.</a:t>
            </a:r>
            <a:br>
              <a:rPr lang="vi-VN" dirty="0"/>
            </a:br>
            <a:endParaRPr lang="en-US" dirty="0"/>
          </a:p>
        </p:txBody>
      </p:sp>
      <p:pic>
        <p:nvPicPr>
          <p:cNvPr id="1026" name="Picture 2">
            <a:extLst>
              <a:ext uri="{FF2B5EF4-FFF2-40B4-BE49-F238E27FC236}">
                <a16:creationId xmlns:a16="http://schemas.microsoft.com/office/drawing/2014/main" id="{99FA57F5-935D-4622-A9B7-9401C959C5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516" y="1430251"/>
            <a:ext cx="4106993" cy="4667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09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0C24-4E73-4547-8EBC-43D7D0E79AA1}"/>
              </a:ext>
            </a:extLst>
          </p:cNvPr>
          <p:cNvSpPr>
            <a:spLocks noGrp="1"/>
          </p:cNvSpPr>
          <p:nvPr>
            <p:ph type="title"/>
          </p:nvPr>
        </p:nvSpPr>
        <p:spPr/>
        <p:txBody>
          <a:bodyPr/>
          <a:lstStyle/>
          <a:p>
            <a:r>
              <a:rPr lang="vi-VN" dirty="0"/>
              <a:t>2.1 Lịch sử phát triển</a:t>
            </a:r>
            <a:br>
              <a:rPr lang="vi-VN" dirty="0"/>
            </a:br>
            <a:endParaRPr lang="en-US" dirty="0"/>
          </a:p>
        </p:txBody>
      </p:sp>
      <p:sp>
        <p:nvSpPr>
          <p:cNvPr id="3" name="Content Placeholder 2">
            <a:extLst>
              <a:ext uri="{FF2B5EF4-FFF2-40B4-BE49-F238E27FC236}">
                <a16:creationId xmlns:a16="http://schemas.microsoft.com/office/drawing/2014/main" id="{4EF8CAA0-769C-48F1-96EE-57A0154B1414}"/>
              </a:ext>
            </a:extLst>
          </p:cNvPr>
          <p:cNvSpPr>
            <a:spLocks noGrp="1"/>
          </p:cNvSpPr>
          <p:nvPr>
            <p:ph idx="1"/>
          </p:nvPr>
        </p:nvSpPr>
        <p:spPr/>
        <p:txBody>
          <a:bodyPr>
            <a:normAutofit fontScale="85000" lnSpcReduction="20000"/>
          </a:bodyPr>
          <a:lstStyle/>
          <a:p>
            <a:r>
              <a:rPr lang="en-US" b="1" dirty="0"/>
              <a:t>Python 1</a:t>
            </a:r>
            <a:r>
              <a:rPr lang="en-US" dirty="0"/>
              <a:t>: Python 1.0 (</a:t>
            </a:r>
            <a:r>
              <a:rPr lang="en-US" dirty="0" err="1"/>
              <a:t>bản</a:t>
            </a:r>
            <a:r>
              <a:rPr lang="en-US" dirty="0"/>
              <a:t> </a:t>
            </a:r>
            <a:r>
              <a:rPr lang="en-US" dirty="0" err="1"/>
              <a:t>phát</a:t>
            </a:r>
            <a:r>
              <a:rPr lang="en-US" dirty="0"/>
              <a:t> </a:t>
            </a:r>
            <a:r>
              <a:rPr lang="en-US" dirty="0" err="1"/>
              <a:t>hành</a:t>
            </a:r>
            <a:r>
              <a:rPr lang="en-US" dirty="0"/>
              <a:t> </a:t>
            </a:r>
            <a:r>
              <a:rPr lang="en-US" dirty="0" err="1"/>
              <a:t>chuẩn</a:t>
            </a:r>
            <a:r>
              <a:rPr lang="en-US" dirty="0"/>
              <a:t> </a:t>
            </a:r>
            <a:r>
              <a:rPr lang="en-US" dirty="0" err="1"/>
              <a:t>đầu</a:t>
            </a:r>
            <a:r>
              <a:rPr lang="en-US" dirty="0"/>
              <a:t> </a:t>
            </a:r>
            <a:r>
              <a:rPr lang="en-US" dirty="0" err="1"/>
              <a:t>tiên</a:t>
            </a:r>
            <a:r>
              <a:rPr lang="en-US" dirty="0"/>
              <a:t>)</a:t>
            </a:r>
            <a:r>
              <a:rPr lang="vi-VN" dirty="0"/>
              <a:t>: </a:t>
            </a:r>
            <a:r>
              <a:rPr lang="en-US" dirty="0"/>
              <a:t>01/1994</a:t>
            </a:r>
            <a:br>
              <a:rPr lang="en-US" dirty="0"/>
            </a:br>
            <a:r>
              <a:rPr lang="vi-VN" dirty="0"/>
              <a:t>	       </a:t>
            </a:r>
            <a:r>
              <a:rPr lang="en-US" dirty="0"/>
              <a:t>Python 1.6 (</a:t>
            </a:r>
            <a:r>
              <a:rPr lang="en-US" dirty="0" err="1"/>
              <a:t>Phiên</a:t>
            </a:r>
            <a:r>
              <a:rPr lang="en-US" dirty="0"/>
              <a:t> </a:t>
            </a:r>
            <a:r>
              <a:rPr lang="en-US" dirty="0" err="1"/>
              <a:t>bản</a:t>
            </a:r>
            <a:r>
              <a:rPr lang="en-US" dirty="0"/>
              <a:t> 1.x </a:t>
            </a:r>
            <a:r>
              <a:rPr lang="en-US" dirty="0" err="1"/>
              <a:t>cuối</a:t>
            </a:r>
            <a:r>
              <a:rPr lang="en-US" dirty="0"/>
              <a:t> </a:t>
            </a:r>
            <a:r>
              <a:rPr lang="en-US" dirty="0" err="1"/>
              <a:t>cùng</a:t>
            </a:r>
            <a:r>
              <a:rPr lang="en-US" dirty="0"/>
              <a:t>)</a:t>
            </a:r>
            <a:r>
              <a:rPr lang="vi-VN" dirty="0"/>
              <a:t>: </a:t>
            </a:r>
            <a:r>
              <a:rPr lang="en-US" dirty="0"/>
              <a:t>05/09/2000</a:t>
            </a:r>
            <a:endParaRPr lang="vi-VN" dirty="0"/>
          </a:p>
          <a:p>
            <a:r>
              <a:rPr lang="en-US" b="1" dirty="0"/>
              <a:t>Python 2</a:t>
            </a:r>
            <a:r>
              <a:rPr lang="en-US" dirty="0"/>
              <a:t>: Python 2.0 (</a:t>
            </a:r>
            <a:r>
              <a:rPr lang="en-US" dirty="0" err="1"/>
              <a:t>Giới</a:t>
            </a:r>
            <a:r>
              <a:rPr lang="en-US" dirty="0"/>
              <a:t> </a:t>
            </a:r>
            <a:r>
              <a:rPr lang="en-US" dirty="0" err="1"/>
              <a:t>thiệu</a:t>
            </a:r>
            <a:r>
              <a:rPr lang="en-US" dirty="0"/>
              <a:t> list comprehension)</a:t>
            </a:r>
            <a:r>
              <a:rPr lang="vi-VN" dirty="0"/>
              <a:t>: </a:t>
            </a:r>
            <a:r>
              <a:rPr lang="en-US" dirty="0"/>
              <a:t>16/10/2000</a:t>
            </a:r>
            <a:endParaRPr lang="vi-VN" dirty="0"/>
          </a:p>
          <a:p>
            <a:pPr marL="0" indent="0">
              <a:buNone/>
            </a:pPr>
            <a:r>
              <a:rPr lang="vi-VN" dirty="0"/>
              <a:t>		(</a:t>
            </a:r>
            <a:r>
              <a:rPr lang="en-US" dirty="0" err="1"/>
              <a:t>Phiên</a:t>
            </a:r>
            <a:r>
              <a:rPr lang="en-US" dirty="0"/>
              <a:t> </a:t>
            </a:r>
            <a:r>
              <a:rPr lang="en-US" dirty="0" err="1"/>
              <a:t>bản</a:t>
            </a:r>
            <a:r>
              <a:rPr lang="en-US" dirty="0"/>
              <a:t> </a:t>
            </a:r>
            <a:r>
              <a:rPr lang="en-US" dirty="0" err="1"/>
              <a:t>giới</a:t>
            </a:r>
            <a:r>
              <a:rPr lang="en-US" dirty="0"/>
              <a:t> </a:t>
            </a:r>
            <a:r>
              <a:rPr lang="en-US" dirty="0" err="1"/>
              <a:t>thiệu</a:t>
            </a:r>
            <a:r>
              <a:rPr lang="en-US" dirty="0"/>
              <a:t> list comprehension</a:t>
            </a:r>
            <a:r>
              <a:rPr lang="vi-VN" dirty="0"/>
              <a:t>)</a:t>
            </a:r>
            <a:br>
              <a:rPr lang="en-US" dirty="0"/>
            </a:br>
            <a:r>
              <a:rPr lang="vi-VN" dirty="0"/>
              <a:t>	       </a:t>
            </a:r>
            <a:r>
              <a:rPr lang="en-US" dirty="0"/>
              <a:t>Python 2.7 (</a:t>
            </a:r>
            <a:r>
              <a:rPr lang="en-US" dirty="0" err="1"/>
              <a:t>Phiên</a:t>
            </a:r>
            <a:r>
              <a:rPr lang="en-US" dirty="0"/>
              <a:t> </a:t>
            </a:r>
            <a:r>
              <a:rPr lang="en-US" dirty="0" err="1"/>
              <a:t>bản</a:t>
            </a:r>
            <a:r>
              <a:rPr lang="en-US" dirty="0"/>
              <a:t> 2.x </a:t>
            </a:r>
            <a:r>
              <a:rPr lang="en-US" dirty="0" err="1"/>
              <a:t>cuối</a:t>
            </a:r>
            <a:r>
              <a:rPr lang="en-US" dirty="0"/>
              <a:t> </a:t>
            </a:r>
            <a:r>
              <a:rPr lang="en-US" dirty="0" err="1"/>
              <a:t>cùng</a:t>
            </a:r>
            <a:r>
              <a:rPr lang="en-US" dirty="0"/>
              <a:t>)</a:t>
            </a:r>
            <a:r>
              <a:rPr lang="vi-VN" dirty="0"/>
              <a:t>: </a:t>
            </a:r>
            <a:r>
              <a:rPr lang="en-US" dirty="0"/>
              <a:t>03/07/2010</a:t>
            </a:r>
            <a:endParaRPr lang="vi-VN" dirty="0"/>
          </a:p>
          <a:p>
            <a:r>
              <a:rPr lang="en-US" b="1" dirty="0"/>
              <a:t>Python </a:t>
            </a:r>
            <a:r>
              <a:rPr lang="vi-VN" b="1" dirty="0"/>
              <a:t>3</a:t>
            </a:r>
            <a:r>
              <a:rPr lang="en-US" dirty="0"/>
              <a:t>: Python 3.0 (</a:t>
            </a:r>
            <a:r>
              <a:rPr lang="en-US" dirty="0" err="1"/>
              <a:t>Loại</a:t>
            </a:r>
            <a:r>
              <a:rPr lang="en-US" dirty="0"/>
              <a:t> </a:t>
            </a:r>
            <a:r>
              <a:rPr lang="en-US" dirty="0" err="1"/>
              <a:t>bỏ</a:t>
            </a:r>
            <a:r>
              <a:rPr lang="en-US" dirty="0"/>
              <a:t> </a:t>
            </a:r>
            <a:r>
              <a:rPr lang="en-US" dirty="0" err="1"/>
              <a:t>cấu</a:t>
            </a:r>
            <a:r>
              <a:rPr lang="en-US" dirty="0"/>
              <a:t> </a:t>
            </a:r>
            <a:r>
              <a:rPr lang="en-US" dirty="0" err="1"/>
              <a:t>trúc</a:t>
            </a:r>
            <a:r>
              <a:rPr lang="en-US" dirty="0"/>
              <a:t> </a:t>
            </a:r>
            <a:r>
              <a:rPr lang="en-US" dirty="0" err="1"/>
              <a:t>và</a:t>
            </a:r>
            <a:r>
              <a:rPr lang="en-US" dirty="0"/>
              <a:t> </a:t>
            </a:r>
            <a:r>
              <a:rPr lang="en-US" dirty="0" err="1"/>
              <a:t>mô-đun</a:t>
            </a:r>
            <a:r>
              <a:rPr lang="en-US" dirty="0"/>
              <a:t> </a:t>
            </a:r>
            <a:r>
              <a:rPr lang="en-US" dirty="0" err="1"/>
              <a:t>trùng</a:t>
            </a:r>
            <a:r>
              <a:rPr lang="en-US" dirty="0"/>
              <a:t> </a:t>
            </a:r>
            <a:r>
              <a:rPr lang="en-US" dirty="0" err="1"/>
              <a:t>lặp</a:t>
            </a:r>
            <a:r>
              <a:rPr lang="en-US" dirty="0"/>
              <a:t>)</a:t>
            </a:r>
            <a:r>
              <a:rPr lang="vi-VN" dirty="0"/>
              <a:t>: </a:t>
            </a:r>
            <a:r>
              <a:rPr lang="en-US" dirty="0"/>
              <a:t>03/12/2008</a:t>
            </a:r>
            <a:endParaRPr lang="vi-VN" dirty="0"/>
          </a:p>
          <a:p>
            <a:pPr marL="0" indent="0">
              <a:buNone/>
            </a:pPr>
            <a:r>
              <a:rPr lang="vi-VN" dirty="0"/>
              <a:t>		(</a:t>
            </a:r>
            <a:r>
              <a:rPr lang="en-US" dirty="0" err="1"/>
              <a:t>Phiên</a:t>
            </a:r>
            <a:r>
              <a:rPr lang="en-US" dirty="0"/>
              <a:t> </a:t>
            </a:r>
            <a:r>
              <a:rPr lang="en-US" dirty="0" err="1"/>
              <a:t>bản</a:t>
            </a:r>
            <a:r>
              <a:rPr lang="en-US" dirty="0"/>
              <a:t> </a:t>
            </a:r>
            <a:r>
              <a:rPr lang="en-US" dirty="0" err="1"/>
              <a:t>loại</a:t>
            </a:r>
            <a:r>
              <a:rPr lang="en-US" dirty="0"/>
              <a:t> </a:t>
            </a:r>
            <a:r>
              <a:rPr lang="en-US" dirty="0" err="1"/>
              <a:t>bỏ</a:t>
            </a:r>
            <a:r>
              <a:rPr lang="en-US" dirty="0"/>
              <a:t> </a:t>
            </a:r>
            <a:r>
              <a:rPr lang="en-US" dirty="0" err="1"/>
              <a:t>cấu</a:t>
            </a:r>
            <a:r>
              <a:rPr lang="en-US" dirty="0"/>
              <a:t> </a:t>
            </a:r>
            <a:r>
              <a:rPr lang="en-US" dirty="0" err="1"/>
              <a:t>trúc</a:t>
            </a:r>
            <a:r>
              <a:rPr lang="en-US" dirty="0"/>
              <a:t> </a:t>
            </a:r>
            <a:r>
              <a:rPr lang="en-US" dirty="0" err="1"/>
              <a:t>và</a:t>
            </a:r>
            <a:r>
              <a:rPr lang="en-US" dirty="0"/>
              <a:t> </a:t>
            </a:r>
            <a:r>
              <a:rPr lang="en-US" dirty="0" err="1"/>
              <a:t>mô</a:t>
            </a:r>
            <a:r>
              <a:rPr lang="en-US" dirty="0"/>
              <a:t> </a:t>
            </a:r>
            <a:r>
              <a:rPr lang="en-US" dirty="0" err="1"/>
              <a:t>đun</a:t>
            </a:r>
            <a:r>
              <a:rPr lang="en-US" dirty="0"/>
              <a:t> </a:t>
            </a:r>
            <a:r>
              <a:rPr lang="en-US" dirty="0" err="1"/>
              <a:t>trùng</a:t>
            </a:r>
            <a:r>
              <a:rPr lang="en-US" dirty="0"/>
              <a:t> </a:t>
            </a:r>
            <a:r>
              <a:rPr lang="en-US" dirty="0" err="1"/>
              <a:t>lặp</a:t>
            </a:r>
            <a:r>
              <a:rPr lang="en-US" dirty="0"/>
              <a:t> </a:t>
            </a:r>
            <a:r>
              <a:rPr lang="en-US" dirty="0" err="1"/>
              <a:t>phát</a:t>
            </a:r>
            <a:r>
              <a:rPr lang="en-US" dirty="0"/>
              <a:t> </a:t>
            </a:r>
            <a:r>
              <a:rPr lang="en-US" dirty="0" err="1"/>
              <a:t>hành</a:t>
            </a:r>
            <a:r>
              <a:rPr lang="vi-VN" dirty="0"/>
              <a:t>)</a:t>
            </a:r>
            <a:br>
              <a:rPr lang="en-US" dirty="0"/>
            </a:br>
            <a:r>
              <a:rPr lang="vi-VN" dirty="0"/>
              <a:t>	       </a:t>
            </a:r>
            <a:r>
              <a:rPr lang="en-US" dirty="0"/>
              <a:t>Python 3.6 (</a:t>
            </a:r>
            <a:r>
              <a:rPr lang="en-US" dirty="0" err="1"/>
              <a:t>Bản</a:t>
            </a:r>
            <a:r>
              <a:rPr lang="en-US" dirty="0"/>
              <a:t> </a:t>
            </a:r>
            <a:r>
              <a:rPr lang="en-US" dirty="0" err="1"/>
              <a:t>mới</a:t>
            </a:r>
            <a:r>
              <a:rPr lang="en-US" dirty="0"/>
              <a:t> </a:t>
            </a:r>
            <a:r>
              <a:rPr lang="en-US" dirty="0" err="1"/>
              <a:t>nhất</a:t>
            </a:r>
            <a:r>
              <a:rPr lang="en-US" dirty="0"/>
              <a:t> </a:t>
            </a:r>
            <a:r>
              <a:rPr lang="en-US" dirty="0" err="1"/>
              <a:t>tính</a:t>
            </a:r>
            <a:r>
              <a:rPr lang="en-US" dirty="0"/>
              <a:t> </a:t>
            </a:r>
            <a:r>
              <a:rPr lang="en-US" dirty="0" err="1"/>
              <a:t>đến</a:t>
            </a:r>
            <a:r>
              <a:rPr lang="en-US" dirty="0"/>
              <a:t> </a:t>
            </a:r>
            <a:r>
              <a:rPr lang="en-US" dirty="0" err="1"/>
              <a:t>thời</a:t>
            </a:r>
            <a:r>
              <a:rPr lang="en-US" dirty="0"/>
              <a:t> </a:t>
            </a:r>
            <a:r>
              <a:rPr lang="en-US" dirty="0" err="1"/>
              <a:t>điểm</a:t>
            </a:r>
            <a:r>
              <a:rPr lang="en-US" dirty="0"/>
              <a:t> </a:t>
            </a:r>
            <a:r>
              <a:rPr lang="en-US" dirty="0" err="1"/>
              <a:t>viết</a:t>
            </a:r>
            <a:r>
              <a:rPr lang="en-US" dirty="0"/>
              <a:t> </a:t>
            </a:r>
            <a:r>
              <a:rPr lang="en-US" dirty="0" err="1"/>
              <a:t>bài</a:t>
            </a:r>
            <a:r>
              <a:rPr lang="en-US" dirty="0"/>
              <a:t>)</a:t>
            </a:r>
            <a:r>
              <a:rPr lang="vi-VN" dirty="0"/>
              <a:t>: </a:t>
            </a:r>
            <a:r>
              <a:rPr lang="en-US" dirty="0"/>
              <a:t>23/12/2016</a:t>
            </a:r>
            <a:endParaRPr lang="vi-VN" dirty="0"/>
          </a:p>
          <a:p>
            <a:pPr marL="0" indent="0">
              <a:buNone/>
            </a:pPr>
            <a:r>
              <a:rPr lang="vi-VN" dirty="0"/>
              <a:t>	</a:t>
            </a:r>
            <a:endParaRPr lang="en-US" dirty="0"/>
          </a:p>
        </p:txBody>
      </p:sp>
    </p:spTree>
    <p:extLst>
      <p:ext uri="{BB962C8B-B14F-4D97-AF65-F5344CB8AC3E}">
        <p14:creationId xmlns:p14="http://schemas.microsoft.com/office/powerpoint/2010/main" val="88133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346E-E82C-41AB-9229-3FA6FC6CD8C9}"/>
              </a:ext>
            </a:extLst>
          </p:cNvPr>
          <p:cNvSpPr>
            <a:spLocks noGrp="1"/>
          </p:cNvSpPr>
          <p:nvPr>
            <p:ph type="title"/>
          </p:nvPr>
        </p:nvSpPr>
        <p:spPr>
          <a:xfrm>
            <a:off x="1141413" y="0"/>
            <a:ext cx="9905998" cy="1066799"/>
          </a:xfrm>
        </p:spPr>
        <p:txBody>
          <a:bodyPr>
            <a:normAutofit/>
          </a:bodyPr>
          <a:lstStyle/>
          <a:p>
            <a:r>
              <a:rPr lang="vi-VN" sz="3200" dirty="0"/>
              <a:t>2.2 ĐẶC ĐIỂM</a:t>
            </a:r>
            <a:endParaRPr lang="en-US" sz="3200" dirty="0"/>
          </a:p>
        </p:txBody>
      </p:sp>
      <p:sp>
        <p:nvSpPr>
          <p:cNvPr id="3" name="Content Placeholder 2">
            <a:extLst>
              <a:ext uri="{FF2B5EF4-FFF2-40B4-BE49-F238E27FC236}">
                <a16:creationId xmlns:a16="http://schemas.microsoft.com/office/drawing/2014/main" id="{5BEC74DE-FC3B-4248-8E3A-BBD737369C4C}"/>
              </a:ext>
            </a:extLst>
          </p:cNvPr>
          <p:cNvSpPr>
            <a:spLocks noGrp="1"/>
          </p:cNvSpPr>
          <p:nvPr>
            <p:ph idx="1"/>
          </p:nvPr>
        </p:nvSpPr>
        <p:spPr>
          <a:xfrm>
            <a:off x="1141412" y="883920"/>
            <a:ext cx="9905999" cy="6350000"/>
          </a:xfrm>
        </p:spPr>
        <p:txBody>
          <a:bodyPr>
            <a:normAutofit fontScale="55000" lnSpcReduction="20000"/>
          </a:bodyPr>
          <a:lstStyle/>
          <a:p>
            <a:r>
              <a:rPr lang="vi-VN" b="1" dirty="0"/>
              <a:t>+ Ngôn ngữ lập trình đơn giản, dễ học:</a:t>
            </a:r>
            <a:r>
              <a:rPr lang="vi-VN" dirty="0"/>
              <a:t> Python có cú pháp rất đơn giản, rõ ràng. Nó dễ đọc và viết hơn rất nhiều khi so sánh với những ngôn ngữ lập trình khác như C++, Java, C#. Python làm cho việc lập trình trở nên thú vị, cho phép bạn tập trung vào những giải pháp chứ không phải cú pháp.</a:t>
            </a:r>
          </a:p>
          <a:p>
            <a:r>
              <a:rPr lang="vi-VN" b="1" dirty="0"/>
              <a:t>Miễn phí, mã nguồn mở:</a:t>
            </a:r>
            <a:r>
              <a:rPr lang="vi-VN" dirty="0"/>
              <a:t> Bạn có thể tự do sử dụng và phân phối Python, thậm chí là dùng cho mục đích thương mại. Vì là mã nguồn mở, bạn không những có thể sử dụng các phần mềm, chương trình được viết trong Python mà còn có thể thay đổi mã nguồn của nó. Python có một cộng đồng rộng lớn, không ngừng cải thiện nó mỗi lần cập nhật.</a:t>
            </a:r>
          </a:p>
          <a:p>
            <a:r>
              <a:rPr lang="vi-VN" b="1" dirty="0"/>
              <a:t>Khả năng di chuyển:</a:t>
            </a:r>
            <a:r>
              <a:rPr lang="vi-VN" dirty="0"/>
              <a:t> Các chương trình Python có thể di chuyển từ nền tảng này sang nền tảng khác và chạy nó mà không có bất kỳ thay đổi nào. Nó chạy liền mạch trên hầu hết tất cả các nền tảng như Windows, macOS, Linux.</a:t>
            </a:r>
          </a:p>
          <a:p>
            <a:r>
              <a:rPr lang="vi-VN" b="1" dirty="0"/>
              <a:t>Khả năng mở rộng và có thể nhúng:</a:t>
            </a:r>
            <a:r>
              <a:rPr lang="vi-VN" dirty="0"/>
              <a:t> Giả sử một ứng dụng đòi hỏi sự phức tạp rất lớn, bạn có thể dễ dàng kết hợp các phần code bằng C, </a:t>
            </a:r>
            <a:r>
              <a:rPr lang="vi-VN" dirty="0">
                <a:hlinkClick r:id="rId2" tooltip="Lập trình C++"/>
              </a:rPr>
              <a:t>C++</a:t>
            </a:r>
            <a:r>
              <a:rPr lang="vi-VN" dirty="0"/>
              <a:t> và những ngôn ngữ khác (có thể gọi được từ C) vào code Python. Điều này sẽ cung cấp cho ứng dụng của bạn những tính năng tốt hơn cũng như khả năng scripting mà những ngôn ngữ lập trình khác khó có thể làm được.</a:t>
            </a:r>
          </a:p>
          <a:p>
            <a:r>
              <a:rPr lang="vi-VN" b="1" dirty="0"/>
              <a:t>Ngôn ngữ thông dịch cấp cao:</a:t>
            </a:r>
            <a:r>
              <a:rPr lang="vi-VN" dirty="0"/>
              <a:t> Không giống như </a:t>
            </a:r>
            <a:r>
              <a:rPr lang="vi-VN" dirty="0">
                <a:hlinkClick r:id="rId3" tooltip="Lập trình C"/>
              </a:rPr>
              <a:t>C</a:t>
            </a:r>
            <a:r>
              <a:rPr lang="vi-VN" dirty="0"/>
              <a:t>/C++, với Python, bạn không phải lo lắng những nhiệm vụ khó khăn như quản lý bộ nhớ, dọn dẹp những dữ liệu vô nghĩa,... Khi chạy code Python, nó sẽ tự động chuyển đổi code sang ngôn ngữ máy tính có thể hiểu. Bạn không cần lo lắng về bất kỳ hoạt động ở cấp thấp nào.</a:t>
            </a:r>
          </a:p>
          <a:p>
            <a:r>
              <a:rPr lang="vi-VN" b="1" dirty="0"/>
              <a:t>Thư viện tiêu chuẩn lớn để giải quyết những tác vụ phổ biến:</a:t>
            </a:r>
            <a:r>
              <a:rPr lang="vi-VN" dirty="0"/>
              <a:t> Python có một số lượng lớn thư viện tiêu chuẩn giúp cho công việc lập trình của bạn trở nên dễ thở hơn rất nhiều, đơn giản vì không phải tự viết tất cả code. Ví dụ: Bạn cần kết nối </a:t>
            </a:r>
            <a:r>
              <a:rPr lang="vi-VN" dirty="0">
                <a:hlinkClick r:id="rId4" tooltip="Cơ sở dữ liệu"/>
              </a:rPr>
              <a:t>cơ sở dữ liệu</a:t>
            </a:r>
            <a:r>
              <a:rPr lang="vi-VN" dirty="0"/>
              <a:t> MySQL trên Web server? Bạn có thể nhập thư viện MySQLdb và sử dụng nó. Những thư viện này được kiểm tra kỹ lưỡng và được sử dụng bởi hàng trăm người. Vì vậy, bạn có thể chắc chắn rằng nó sẽ không làm hỏng code hay ứng dụng của mình.</a:t>
            </a:r>
          </a:p>
          <a:p>
            <a:r>
              <a:rPr lang="vi-VN" b="1" dirty="0"/>
              <a:t>Hướng đối tượng:</a:t>
            </a:r>
            <a:r>
              <a:rPr lang="vi-VN" dirty="0"/>
              <a:t> Mọi thứ trong Python đều là hướng đối tượng. </a:t>
            </a:r>
            <a:r>
              <a:rPr lang="vi-VN" dirty="0">
                <a:hlinkClick r:id="rId5" tooltip="Steve Jobs định nghĩa lập trình hướng đối tượng khiến cả thế giới thán phục"/>
              </a:rPr>
              <a:t>Lập trình hướng đối tượng</a:t>
            </a:r>
            <a:r>
              <a:rPr lang="vi-VN" dirty="0"/>
              <a:t> (OOP) giúp giải quyết những vấn đề phức tạp một cách trực quan. Với OOP, bạn có thể phân chia những vấn đề phức tạp thành những tập nhỏ hơn bằng cách tạo ra các đối tượng.</a:t>
            </a:r>
          </a:p>
          <a:p>
            <a:endParaRPr lang="en-US" dirty="0"/>
          </a:p>
        </p:txBody>
      </p:sp>
    </p:spTree>
    <p:extLst>
      <p:ext uri="{BB962C8B-B14F-4D97-AF65-F5344CB8AC3E}">
        <p14:creationId xmlns:p14="http://schemas.microsoft.com/office/powerpoint/2010/main" val="100116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99DA-9867-4B36-B090-788C0F53CEE2}"/>
              </a:ext>
            </a:extLst>
          </p:cNvPr>
          <p:cNvSpPr>
            <a:spLocks noGrp="1"/>
          </p:cNvSpPr>
          <p:nvPr>
            <p:ph type="title"/>
          </p:nvPr>
        </p:nvSpPr>
        <p:spPr/>
        <p:txBody>
          <a:bodyPr>
            <a:normAutofit fontScale="90000"/>
          </a:bodyPr>
          <a:lstStyle/>
          <a:p>
            <a:r>
              <a:rPr lang="vi-VN" dirty="0"/>
              <a:t>2.3 </a:t>
            </a:r>
            <a:r>
              <a:rPr lang="vi-VN" b="1" dirty="0"/>
              <a:t>Những ứng dụng được viết bằng Python</a:t>
            </a:r>
            <a:br>
              <a:rPr lang="vi-VN" dirty="0"/>
            </a:br>
            <a:endParaRPr lang="en-US" dirty="0"/>
          </a:p>
        </p:txBody>
      </p:sp>
      <p:sp>
        <p:nvSpPr>
          <p:cNvPr id="3" name="Content Placeholder 2">
            <a:extLst>
              <a:ext uri="{FF2B5EF4-FFF2-40B4-BE49-F238E27FC236}">
                <a16:creationId xmlns:a16="http://schemas.microsoft.com/office/drawing/2014/main" id="{45C0895C-D293-435F-BFFE-3900A721404D}"/>
              </a:ext>
            </a:extLst>
          </p:cNvPr>
          <p:cNvSpPr>
            <a:spLocks noGrp="1"/>
          </p:cNvSpPr>
          <p:nvPr>
            <p:ph idx="1"/>
          </p:nvPr>
        </p:nvSpPr>
        <p:spPr>
          <a:xfrm>
            <a:off x="1141412" y="1950720"/>
            <a:ext cx="9905999" cy="4135119"/>
          </a:xfrm>
        </p:spPr>
        <p:txBody>
          <a:bodyPr>
            <a:normAutofit/>
          </a:bodyPr>
          <a:lstStyle/>
          <a:p>
            <a:r>
              <a:rPr lang="en-US" sz="2200" dirty="0" err="1"/>
              <a:t>Lập</a:t>
            </a:r>
            <a:r>
              <a:rPr lang="en-US" sz="2200" dirty="0"/>
              <a:t> </a:t>
            </a:r>
            <a:r>
              <a:rPr lang="en-US" sz="2200" dirty="0" err="1"/>
              <a:t>trình</a:t>
            </a:r>
            <a:r>
              <a:rPr lang="en-US" sz="2200" dirty="0"/>
              <a:t> </a:t>
            </a:r>
            <a:r>
              <a:rPr lang="en-US" sz="2200" dirty="0" err="1"/>
              <a:t>ứng</a:t>
            </a:r>
            <a:r>
              <a:rPr lang="en-US" sz="2200" dirty="0"/>
              <a:t> </a:t>
            </a:r>
            <a:r>
              <a:rPr lang="en-US" sz="2200" dirty="0" err="1"/>
              <a:t>dụng</a:t>
            </a:r>
            <a:r>
              <a:rPr lang="en-US" sz="2200" dirty="0"/>
              <a:t> web</a:t>
            </a:r>
            <a:r>
              <a:rPr lang="vi-VN" sz="2200" dirty="0"/>
              <a:t>: các ứng dụng web như Django, Flask, Pyramid, Plone, Django CMS. Các trang như Mozilla, Reddit, Instagram và PBS đều được viết bằng Python.</a:t>
            </a:r>
          </a:p>
          <a:p>
            <a:r>
              <a:rPr lang="en-US" sz="2200" dirty="0"/>
              <a:t>Khoa </a:t>
            </a:r>
            <a:r>
              <a:rPr lang="en-US" sz="2200" dirty="0" err="1"/>
              <a:t>học</a:t>
            </a:r>
            <a:r>
              <a:rPr lang="en-US" sz="2200" dirty="0"/>
              <a:t> </a:t>
            </a:r>
            <a:r>
              <a:rPr lang="en-US" sz="2200" dirty="0" err="1"/>
              <a:t>và</a:t>
            </a:r>
            <a:r>
              <a:rPr lang="en-US" sz="2200" dirty="0"/>
              <a:t> </a:t>
            </a:r>
            <a:r>
              <a:rPr lang="en-US" sz="2200" dirty="0" err="1"/>
              <a:t>tính</a:t>
            </a:r>
            <a:r>
              <a:rPr lang="en-US" sz="2200" dirty="0"/>
              <a:t> </a:t>
            </a:r>
            <a:r>
              <a:rPr lang="en-US" sz="2200" dirty="0" err="1"/>
              <a:t>toán</a:t>
            </a:r>
            <a:r>
              <a:rPr lang="vi-VN" sz="2200" dirty="0"/>
              <a:t>: Python có chứa rất nhiều thư viện khoa học và tính toán để phục vụ cho mục đích trong tính toán như </a:t>
            </a:r>
            <a:r>
              <a:rPr lang="en-US" sz="2200" dirty="0" err="1"/>
              <a:t>EarthPy</a:t>
            </a:r>
            <a:r>
              <a:rPr lang="en-US" sz="2200" dirty="0"/>
              <a:t>, </a:t>
            </a:r>
            <a:r>
              <a:rPr lang="en-US" sz="2200" dirty="0" err="1"/>
              <a:t>AstroPy</a:t>
            </a:r>
            <a:r>
              <a:rPr lang="en-US" sz="2200" dirty="0"/>
              <a:t>,...</a:t>
            </a:r>
            <a:endParaRPr lang="vi-VN" sz="2200" dirty="0"/>
          </a:p>
          <a:p>
            <a:r>
              <a:rPr lang="en-US" sz="2200" dirty="0" err="1"/>
              <a:t>Tạo</a:t>
            </a:r>
            <a:r>
              <a:rPr lang="en-US" sz="2200" dirty="0"/>
              <a:t> </a:t>
            </a:r>
            <a:r>
              <a:rPr lang="en-US" sz="2200" dirty="0" err="1"/>
              <a:t>nguyên</a:t>
            </a:r>
            <a:r>
              <a:rPr lang="en-US" sz="2200" dirty="0"/>
              <a:t> </a:t>
            </a:r>
            <a:r>
              <a:rPr lang="en-US" sz="2200" dirty="0" err="1"/>
              <a:t>mẫu</a:t>
            </a:r>
            <a:r>
              <a:rPr lang="en-US" sz="2200" dirty="0"/>
              <a:t> </a:t>
            </a:r>
            <a:r>
              <a:rPr lang="en-US" sz="2200" dirty="0" err="1"/>
              <a:t>phần</a:t>
            </a:r>
            <a:r>
              <a:rPr lang="en-US" sz="2200" dirty="0"/>
              <a:t> </a:t>
            </a:r>
            <a:r>
              <a:rPr lang="en-US" sz="2200" dirty="0" err="1"/>
              <a:t>mềm</a:t>
            </a:r>
            <a:r>
              <a:rPr lang="vi-VN" sz="2200" dirty="0"/>
              <a:t>: </a:t>
            </a:r>
            <a:r>
              <a:rPr lang="en-US" sz="2200" dirty="0"/>
              <a:t>Python </a:t>
            </a:r>
            <a:r>
              <a:rPr lang="en-US" sz="2200" dirty="0" err="1"/>
              <a:t>có</a:t>
            </a:r>
            <a:r>
              <a:rPr lang="en-US" sz="2200" dirty="0"/>
              <a:t> </a:t>
            </a:r>
            <a:r>
              <a:rPr lang="en-US" sz="2200" dirty="0" err="1"/>
              <a:t>thể</a:t>
            </a:r>
            <a:r>
              <a:rPr lang="en-US" sz="2200" dirty="0"/>
              <a:t> </a:t>
            </a:r>
            <a:r>
              <a:rPr lang="en-US" sz="2200" dirty="0" err="1"/>
              <a:t>sử</a:t>
            </a:r>
            <a:r>
              <a:rPr lang="en-US" sz="2200" dirty="0"/>
              <a:t> </a:t>
            </a:r>
            <a:r>
              <a:rPr lang="en-US" sz="2200" dirty="0" err="1"/>
              <a:t>dụng</a:t>
            </a:r>
            <a:r>
              <a:rPr lang="en-US" sz="2200" dirty="0"/>
              <a:t> </a:t>
            </a:r>
            <a:r>
              <a:rPr lang="en-US" sz="2200" dirty="0" err="1"/>
              <a:t>để</a:t>
            </a:r>
            <a:r>
              <a:rPr lang="en-US" sz="2200" dirty="0"/>
              <a:t> </a:t>
            </a:r>
            <a:r>
              <a:rPr lang="en-US" sz="2200" dirty="0" err="1"/>
              <a:t>tạo</a:t>
            </a:r>
            <a:r>
              <a:rPr lang="en-US" sz="2200" dirty="0"/>
              <a:t> ra </a:t>
            </a:r>
            <a:r>
              <a:rPr lang="en-US" sz="2200" dirty="0" err="1"/>
              <a:t>các</a:t>
            </a:r>
            <a:r>
              <a:rPr lang="en-US" sz="2200" dirty="0"/>
              <a:t> </a:t>
            </a:r>
            <a:r>
              <a:rPr lang="en-US" sz="2200" dirty="0" err="1"/>
              <a:t>bản</a:t>
            </a:r>
            <a:r>
              <a:rPr lang="en-US" sz="2200" dirty="0"/>
              <a:t> </a:t>
            </a:r>
            <a:r>
              <a:rPr lang="en-US" sz="2200" dirty="0" err="1"/>
              <a:t>chạy</a:t>
            </a:r>
            <a:r>
              <a:rPr lang="en-US" sz="2200" dirty="0"/>
              <a:t> </a:t>
            </a:r>
            <a:r>
              <a:rPr lang="en-US" sz="2200" dirty="0" err="1"/>
              <a:t>thử</a:t>
            </a:r>
            <a:r>
              <a:rPr lang="en-US" sz="2200" dirty="0"/>
              <a:t> </a:t>
            </a:r>
            <a:r>
              <a:rPr lang="en-US" sz="2200" dirty="0" err="1"/>
              <a:t>một</a:t>
            </a:r>
            <a:r>
              <a:rPr lang="en-US" sz="2200" dirty="0"/>
              <a:t> </a:t>
            </a:r>
            <a:r>
              <a:rPr lang="en-US" sz="2200" dirty="0" err="1"/>
              <a:t>cách</a:t>
            </a:r>
            <a:r>
              <a:rPr lang="en-US" sz="2200" dirty="0"/>
              <a:t> </a:t>
            </a:r>
            <a:r>
              <a:rPr lang="en-US" sz="2200" dirty="0" err="1"/>
              <a:t>nhanh</a:t>
            </a:r>
            <a:r>
              <a:rPr lang="en-US" sz="2200" dirty="0"/>
              <a:t> </a:t>
            </a:r>
            <a:r>
              <a:rPr lang="en-US" sz="2200" dirty="0" err="1"/>
              <a:t>nhất</a:t>
            </a:r>
            <a:r>
              <a:rPr lang="vi-VN" sz="2200" dirty="0"/>
              <a:t>, vd như như các ứng dụng game</a:t>
            </a:r>
          </a:p>
          <a:p>
            <a:r>
              <a:rPr lang="en-US" sz="2200" dirty="0" err="1"/>
              <a:t>Ngôn</a:t>
            </a:r>
            <a:r>
              <a:rPr lang="en-US" sz="2200" dirty="0"/>
              <a:t> </a:t>
            </a:r>
            <a:r>
              <a:rPr lang="en-US" sz="2200" dirty="0" err="1"/>
              <a:t>ngữ</a:t>
            </a:r>
            <a:r>
              <a:rPr lang="en-US" sz="2200" dirty="0"/>
              <a:t> </a:t>
            </a:r>
            <a:r>
              <a:rPr lang="en-US" sz="2200" dirty="0" err="1"/>
              <a:t>tốt</a:t>
            </a:r>
            <a:r>
              <a:rPr lang="en-US" sz="2200" dirty="0"/>
              <a:t> </a:t>
            </a:r>
            <a:r>
              <a:rPr lang="en-US" sz="2200" dirty="0" err="1"/>
              <a:t>để</a:t>
            </a:r>
            <a:r>
              <a:rPr lang="en-US" sz="2200" dirty="0"/>
              <a:t> </a:t>
            </a:r>
            <a:r>
              <a:rPr lang="en-US" sz="2200" dirty="0" err="1"/>
              <a:t>dạy</a:t>
            </a:r>
            <a:r>
              <a:rPr lang="en-US" sz="2200" dirty="0"/>
              <a:t> </a:t>
            </a:r>
            <a:r>
              <a:rPr lang="en-US" sz="2200" dirty="0" err="1"/>
              <a:t>lập</a:t>
            </a:r>
            <a:r>
              <a:rPr lang="en-US" sz="2200" dirty="0"/>
              <a:t> </a:t>
            </a:r>
            <a:r>
              <a:rPr lang="en-US" sz="2200" dirty="0" err="1"/>
              <a:t>trình</a:t>
            </a:r>
            <a:r>
              <a:rPr lang="vi-VN" sz="2200" dirty="0"/>
              <a:t> : Phù hợp cho người mới học lập trình</a:t>
            </a:r>
            <a:endParaRPr lang="en-US" sz="2200" dirty="0"/>
          </a:p>
          <a:p>
            <a:endParaRPr lang="en-US" dirty="0"/>
          </a:p>
        </p:txBody>
      </p:sp>
    </p:spTree>
    <p:extLst>
      <p:ext uri="{BB962C8B-B14F-4D97-AF65-F5344CB8AC3E}">
        <p14:creationId xmlns:p14="http://schemas.microsoft.com/office/powerpoint/2010/main" val="284462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88FC-2B26-4261-AC9D-195A24AC1820}"/>
              </a:ext>
            </a:extLst>
          </p:cNvPr>
          <p:cNvSpPr>
            <a:spLocks noGrp="1"/>
          </p:cNvSpPr>
          <p:nvPr>
            <p:ph type="title"/>
          </p:nvPr>
        </p:nvSpPr>
        <p:spPr>
          <a:xfrm>
            <a:off x="1141413" y="67017"/>
            <a:ext cx="9905998" cy="1563000"/>
          </a:xfrm>
        </p:spPr>
        <p:txBody>
          <a:bodyPr>
            <a:normAutofit/>
          </a:bodyPr>
          <a:lstStyle/>
          <a:p>
            <a:r>
              <a:rPr lang="vi-VN" dirty="0"/>
              <a:t>2.4 sự khác biệt giữa verion 2 và 3</a:t>
            </a:r>
            <a:br>
              <a:rPr lang="vi-VN" dirty="0"/>
            </a:br>
            <a:endParaRPr lang="en-US" dirty="0"/>
          </a:p>
        </p:txBody>
      </p:sp>
      <p:sp>
        <p:nvSpPr>
          <p:cNvPr id="3" name="Content Placeholder 2">
            <a:extLst>
              <a:ext uri="{FF2B5EF4-FFF2-40B4-BE49-F238E27FC236}">
                <a16:creationId xmlns:a16="http://schemas.microsoft.com/office/drawing/2014/main" id="{EF9DC72F-6E76-4370-B30A-74E6286A276B}"/>
              </a:ext>
            </a:extLst>
          </p:cNvPr>
          <p:cNvSpPr>
            <a:spLocks noGrp="1"/>
          </p:cNvSpPr>
          <p:nvPr>
            <p:ph idx="1"/>
          </p:nvPr>
        </p:nvSpPr>
        <p:spPr>
          <a:xfrm>
            <a:off x="1141412" y="1073426"/>
            <a:ext cx="9905999" cy="5347252"/>
          </a:xfrm>
        </p:spPr>
        <p:txBody>
          <a:bodyPr>
            <a:normAutofit fontScale="62500" lnSpcReduction="20000"/>
          </a:bodyPr>
          <a:lstStyle/>
          <a:p>
            <a:endParaRPr lang="en-US" dirty="0"/>
          </a:p>
          <a:p>
            <a:r>
              <a:rPr lang="en-US" dirty="0" err="1"/>
              <a:t>Phép</a:t>
            </a:r>
            <a:r>
              <a:rPr lang="en-US" dirty="0"/>
              <a:t> chia</a:t>
            </a:r>
          </a:p>
          <a:p>
            <a:pPr lvl="1"/>
            <a:r>
              <a:rPr lang="en-US" dirty="0"/>
              <a:t>	</a:t>
            </a:r>
            <a:r>
              <a:rPr lang="en-US" dirty="0" err="1"/>
              <a:t>Mặc</a:t>
            </a:r>
            <a:r>
              <a:rPr lang="en-US" dirty="0"/>
              <a:t> </a:t>
            </a:r>
            <a:r>
              <a:rPr lang="en-US" dirty="0" err="1"/>
              <a:t>định</a:t>
            </a:r>
            <a:r>
              <a:rPr lang="en-US" dirty="0"/>
              <a:t> </a:t>
            </a:r>
            <a:r>
              <a:rPr lang="en-US" dirty="0" err="1"/>
              <a:t>phép</a:t>
            </a:r>
            <a:r>
              <a:rPr lang="en-US" dirty="0"/>
              <a:t> chia </a:t>
            </a:r>
            <a:r>
              <a:rPr lang="en-US" dirty="0" err="1"/>
              <a:t>trong</a:t>
            </a:r>
            <a:r>
              <a:rPr lang="en-US" dirty="0"/>
              <a:t> Python 3 </a:t>
            </a:r>
            <a:r>
              <a:rPr lang="en-US" dirty="0" err="1"/>
              <a:t>sẽ</a:t>
            </a:r>
            <a:r>
              <a:rPr lang="en-US" dirty="0"/>
              <a:t> </a:t>
            </a:r>
            <a:r>
              <a:rPr lang="en-US" dirty="0" err="1"/>
              <a:t>trả</a:t>
            </a:r>
            <a:r>
              <a:rPr lang="en-US" dirty="0"/>
              <a:t> </a:t>
            </a:r>
            <a:r>
              <a:rPr lang="en-US" dirty="0" err="1"/>
              <a:t>về</a:t>
            </a:r>
            <a:r>
              <a:rPr lang="en-US" dirty="0"/>
              <a:t> </a:t>
            </a:r>
            <a:r>
              <a:rPr lang="en-US" dirty="0" err="1"/>
              <a:t>dữ</a:t>
            </a:r>
            <a:r>
              <a:rPr lang="en-US" dirty="0"/>
              <a:t> </a:t>
            </a:r>
            <a:r>
              <a:rPr lang="en-US" dirty="0" err="1"/>
              <a:t>liệu</a:t>
            </a:r>
            <a:r>
              <a:rPr lang="en-US" dirty="0"/>
              <a:t> </a:t>
            </a:r>
            <a:r>
              <a:rPr lang="en-US" dirty="0" err="1"/>
              <a:t>kiểu</a:t>
            </a:r>
            <a:r>
              <a:rPr lang="en-US" dirty="0"/>
              <a:t> float:</a:t>
            </a:r>
          </a:p>
          <a:p>
            <a:pPr lvl="2"/>
            <a:r>
              <a:rPr lang="en-US" dirty="0" err="1"/>
              <a:t>Vd</a:t>
            </a:r>
            <a:r>
              <a:rPr lang="en-US" dirty="0"/>
              <a:t>: 	print 7 / 5	 -&gt;	1.4</a:t>
            </a:r>
          </a:p>
          <a:p>
            <a:pPr lvl="1"/>
            <a:r>
              <a:rPr lang="en-US" dirty="0" err="1"/>
              <a:t>Còn</a:t>
            </a:r>
            <a:r>
              <a:rPr lang="en-US" dirty="0"/>
              <a:t> </a:t>
            </a:r>
            <a:r>
              <a:rPr lang="en-US" dirty="0" err="1"/>
              <a:t>trong</a:t>
            </a:r>
            <a:r>
              <a:rPr lang="en-US" dirty="0"/>
              <a:t> Python 2 </a:t>
            </a:r>
            <a:r>
              <a:rPr lang="en-US" dirty="0" err="1"/>
              <a:t>thì</a:t>
            </a:r>
            <a:r>
              <a:rPr lang="en-US" dirty="0"/>
              <a:t> </a:t>
            </a:r>
            <a:r>
              <a:rPr lang="en-US" dirty="0" err="1"/>
              <a:t>là</a:t>
            </a:r>
            <a:r>
              <a:rPr lang="en-US" dirty="0"/>
              <a:t> </a:t>
            </a:r>
            <a:r>
              <a:rPr lang="en-US" dirty="0" err="1"/>
              <a:t>kiểu</a:t>
            </a:r>
            <a:r>
              <a:rPr lang="en-US" dirty="0"/>
              <a:t> </a:t>
            </a:r>
            <a:r>
              <a:rPr lang="en-US" dirty="0" err="1"/>
              <a:t>Interger</a:t>
            </a:r>
            <a:r>
              <a:rPr lang="en-US" dirty="0"/>
              <a:t>:</a:t>
            </a:r>
          </a:p>
          <a:p>
            <a:pPr lvl="2"/>
            <a:r>
              <a:rPr lang="en-US" dirty="0" err="1"/>
              <a:t>Vd</a:t>
            </a:r>
            <a:r>
              <a:rPr lang="en-US" dirty="0"/>
              <a:t>:	print 7 / 5	 -&gt;	1</a:t>
            </a:r>
          </a:p>
          <a:p>
            <a:r>
              <a:rPr lang="en-US" dirty="0"/>
              <a:t>Print</a:t>
            </a:r>
          </a:p>
          <a:p>
            <a:pPr lvl="2"/>
            <a:r>
              <a:rPr lang="en-US" altLang="en-US" dirty="0">
                <a:latin typeface="Open Sans" panose="020B0606030504020204" pitchFamily="34" charset="0"/>
                <a:cs typeface="Open Sans" panose="020B0606030504020204" pitchFamily="34" charset="0"/>
              </a:rPr>
              <a:t>Ở </a:t>
            </a:r>
            <a:r>
              <a:rPr lang="en-US" altLang="en-US" dirty="0" err="1">
                <a:latin typeface="Open Sans" panose="020B0606030504020204" pitchFamily="34" charset="0"/>
                <a:cs typeface="Open Sans" panose="020B0606030504020204" pitchFamily="34" charset="0"/>
              </a:rPr>
              <a:t>phiên</a:t>
            </a:r>
            <a:r>
              <a:rPr lang="en-US" altLang="en-US" dirty="0">
                <a:latin typeface="Open Sans" panose="020B0606030504020204" pitchFamily="34" charset="0"/>
                <a:cs typeface="Open Sans" panose="020B0606030504020204" pitchFamily="34" charset="0"/>
              </a:rPr>
              <a:t> </a:t>
            </a:r>
            <a:r>
              <a:rPr lang="en-US" altLang="en-US" dirty="0" err="1">
                <a:latin typeface="Open Sans" panose="020B0606030504020204" pitchFamily="34" charset="0"/>
                <a:cs typeface="Open Sans" panose="020B0606030504020204" pitchFamily="34" charset="0"/>
              </a:rPr>
              <a:t>bản</a:t>
            </a:r>
            <a:r>
              <a:rPr lang="en-US" altLang="en-US" dirty="0">
                <a:latin typeface="Open Sans" panose="020B0606030504020204" pitchFamily="34" charset="0"/>
                <a:cs typeface="Open Sans" panose="020B0606030504020204" pitchFamily="34" charset="0"/>
              </a:rPr>
              <a:t> Python 2.x, </a:t>
            </a:r>
            <a:r>
              <a:rPr lang="en-US" altLang="en-US" sz="1400" dirty="0">
                <a:latin typeface="SFMono-Regular"/>
              </a:rPr>
              <a:t>print</a:t>
            </a:r>
            <a:r>
              <a:rPr lang="en-US" altLang="en-US" dirty="0">
                <a:latin typeface="Open Sans" panose="020B0606030504020204" pitchFamily="34" charset="0"/>
                <a:cs typeface="Open Sans" panose="020B0606030504020204" pitchFamily="34" charset="0"/>
              </a:rPr>
              <a:t> </a:t>
            </a:r>
            <a:r>
              <a:rPr lang="en-US" altLang="en-US" dirty="0" err="1">
                <a:latin typeface="Open Sans" panose="020B0606030504020204" pitchFamily="34" charset="0"/>
                <a:cs typeface="Open Sans" panose="020B0606030504020204" pitchFamily="34" charset="0"/>
              </a:rPr>
              <a:t>là</a:t>
            </a:r>
            <a:r>
              <a:rPr lang="en-US" altLang="en-US" dirty="0">
                <a:latin typeface="Open Sans" panose="020B0606030504020204" pitchFamily="34" charset="0"/>
                <a:cs typeface="Open Sans" panose="020B0606030504020204" pitchFamily="34" charset="0"/>
              </a:rPr>
              <a:t> </a:t>
            </a:r>
            <a:r>
              <a:rPr lang="en-US" altLang="en-US" dirty="0" err="1">
                <a:latin typeface="Open Sans" panose="020B0606030504020204" pitchFamily="34" charset="0"/>
                <a:cs typeface="Open Sans" panose="020B0606030504020204" pitchFamily="34" charset="0"/>
              </a:rPr>
              <a:t>từ</a:t>
            </a:r>
            <a:r>
              <a:rPr lang="en-US" altLang="en-US" dirty="0">
                <a:latin typeface="Open Sans" panose="020B0606030504020204" pitchFamily="34" charset="0"/>
                <a:cs typeface="Open Sans" panose="020B0606030504020204" pitchFamily="34" charset="0"/>
              </a:rPr>
              <a:t> </a:t>
            </a:r>
            <a:r>
              <a:rPr lang="en-US" altLang="en-US" dirty="0" err="1">
                <a:latin typeface="Open Sans" panose="020B0606030504020204" pitchFamily="34" charset="0"/>
                <a:cs typeface="Open Sans" panose="020B0606030504020204" pitchFamily="34" charset="0"/>
              </a:rPr>
              <a:t>khóa</a:t>
            </a:r>
            <a:r>
              <a:rPr lang="en-US" altLang="en-US" dirty="0">
                <a:latin typeface="Open Sans" panose="020B0606030504020204" pitchFamily="34" charset="0"/>
                <a:cs typeface="Open Sans" panose="020B0606030504020204" pitchFamily="34" charset="0"/>
              </a:rPr>
              <a:t>, </a:t>
            </a:r>
            <a:r>
              <a:rPr lang="en-US" altLang="en-US" dirty="0" err="1">
                <a:latin typeface="Open Sans" panose="020B0606030504020204" pitchFamily="34" charset="0"/>
                <a:cs typeface="Open Sans" panose="020B0606030504020204" pitchFamily="34" charset="0"/>
              </a:rPr>
              <a:t>trong</a:t>
            </a:r>
            <a:r>
              <a:rPr lang="en-US" altLang="en-US" dirty="0">
                <a:latin typeface="Open Sans" panose="020B0606030504020204" pitchFamily="34" charset="0"/>
                <a:cs typeface="Open Sans" panose="020B0606030504020204" pitchFamily="34" charset="0"/>
              </a:rPr>
              <a:t> </a:t>
            </a:r>
            <a:r>
              <a:rPr lang="en-US" altLang="en-US" dirty="0" err="1">
                <a:latin typeface="Open Sans" panose="020B0606030504020204" pitchFamily="34" charset="0"/>
                <a:cs typeface="Open Sans" panose="020B0606030504020204" pitchFamily="34" charset="0"/>
              </a:rPr>
              <a:t>khi</a:t>
            </a:r>
            <a:r>
              <a:rPr lang="en-US" altLang="en-US" dirty="0">
                <a:latin typeface="Open Sans" panose="020B0606030504020204" pitchFamily="34" charset="0"/>
                <a:cs typeface="Open Sans" panose="020B0606030504020204" pitchFamily="34" charset="0"/>
              </a:rPr>
              <a:t> </a:t>
            </a:r>
            <a:r>
              <a:rPr lang="en-US" altLang="en-US" dirty="0" err="1">
                <a:latin typeface="Open Sans" panose="020B0606030504020204" pitchFamily="34" charset="0"/>
                <a:cs typeface="Open Sans" panose="020B0606030504020204" pitchFamily="34" charset="0"/>
              </a:rPr>
              <a:t>đó</a:t>
            </a:r>
            <a:r>
              <a:rPr lang="en-US" altLang="en-US" dirty="0">
                <a:latin typeface="Open Sans" panose="020B0606030504020204" pitchFamily="34" charset="0"/>
                <a:cs typeface="Open Sans" panose="020B0606030504020204" pitchFamily="34" charset="0"/>
              </a:rPr>
              <a:t> ở Python 3.x, </a:t>
            </a:r>
            <a:r>
              <a:rPr lang="en-US" altLang="en-US" sz="1400" dirty="0">
                <a:latin typeface="SFMono-Regular"/>
              </a:rPr>
              <a:t>print</a:t>
            </a:r>
            <a:r>
              <a:rPr lang="en-US" altLang="en-US" dirty="0">
                <a:latin typeface="Open Sans" panose="020B0606030504020204" pitchFamily="34" charset="0"/>
                <a:cs typeface="Open Sans" panose="020B0606030504020204" pitchFamily="34" charset="0"/>
              </a:rPr>
              <a:t> </a:t>
            </a:r>
            <a:r>
              <a:rPr lang="en-US" altLang="en-US" dirty="0" err="1">
                <a:latin typeface="Open Sans" panose="020B0606030504020204" pitchFamily="34" charset="0"/>
                <a:cs typeface="Open Sans" panose="020B0606030504020204" pitchFamily="34" charset="0"/>
              </a:rPr>
              <a:t>là</a:t>
            </a:r>
            <a:r>
              <a:rPr lang="en-US" altLang="en-US" dirty="0">
                <a:latin typeface="Open Sans" panose="020B0606030504020204" pitchFamily="34" charset="0"/>
                <a:cs typeface="Open Sans" panose="020B0606030504020204" pitchFamily="34" charset="0"/>
              </a:rPr>
              <a:t> </a:t>
            </a:r>
            <a:r>
              <a:rPr lang="en-US" altLang="en-US" dirty="0" err="1">
                <a:latin typeface="Open Sans" panose="020B0606030504020204" pitchFamily="34" charset="0"/>
                <a:cs typeface="Open Sans" panose="020B0606030504020204" pitchFamily="34" charset="0"/>
              </a:rPr>
              <a:t>một</a:t>
            </a:r>
            <a:r>
              <a:rPr lang="en-US" altLang="en-US" dirty="0">
                <a:latin typeface="Open Sans" panose="020B0606030504020204" pitchFamily="34" charset="0"/>
                <a:cs typeface="Open Sans" panose="020B0606030504020204" pitchFamily="34" charset="0"/>
              </a:rPr>
              <a:t> </a:t>
            </a:r>
            <a:r>
              <a:rPr lang="en-US" altLang="en-US" dirty="0" err="1">
                <a:latin typeface="Open Sans" panose="020B0606030504020204" pitchFamily="34" charset="0"/>
                <a:cs typeface="Open Sans" panose="020B0606030504020204" pitchFamily="34" charset="0"/>
              </a:rPr>
              <a:t>hàm</a:t>
            </a:r>
            <a:r>
              <a:rPr lang="en-US" altLang="en-US" dirty="0">
                <a:latin typeface="Open Sans" panose="020B0606030504020204" pitchFamily="34" charset="0"/>
                <a:cs typeface="Open Sans" panose="020B0606030504020204" pitchFamily="34" charset="0"/>
              </a:rPr>
              <a:t>.</a:t>
            </a:r>
            <a:r>
              <a:rPr lang="en-US" altLang="en-US" sz="1000" dirty="0"/>
              <a:t> </a:t>
            </a:r>
            <a:endParaRPr lang="en-US" altLang="en-US" sz="2400" dirty="0">
              <a:latin typeface="Arial" panose="020B0604020202020204" pitchFamily="34" charset="0"/>
            </a:endParaRPr>
          </a:p>
          <a:p>
            <a:pPr lvl="2"/>
            <a:endParaRPr lang="en-US" dirty="0"/>
          </a:p>
          <a:p>
            <a:endParaRPr lang="en-US" b="1" dirty="0"/>
          </a:p>
          <a:p>
            <a:endParaRPr lang="en-US" b="1" dirty="0"/>
          </a:p>
          <a:p>
            <a:r>
              <a:rPr lang="en-US" b="1" dirty="0"/>
              <a:t>Unicode</a:t>
            </a:r>
          </a:p>
          <a:p>
            <a:pPr lvl="1"/>
            <a:r>
              <a:rPr lang="vi-VN" dirty="0"/>
              <a:t>Python 2 có các kiểu str () kiểu ASCII, riêng biệt unicode (), nhưng không có kiểu byte. Bây giờ, trong Python 3, cuối cùng chúng ta có các chuỗi Unicode (utf-8) và 2 lớp byte: byte và bytearrays.</a:t>
            </a:r>
            <a:endParaRPr lang="en-US" b="1" dirty="0"/>
          </a:p>
          <a:p>
            <a:r>
              <a:rPr lang="en-US" b="1" dirty="0" err="1"/>
              <a:t>Xrange</a:t>
            </a:r>
            <a:endParaRPr lang="en-US" b="1" dirty="0"/>
          </a:p>
          <a:p>
            <a:pPr lvl="1"/>
            <a:r>
              <a:rPr lang="en-US" dirty="0"/>
              <a:t>for x in </a:t>
            </a:r>
            <a:r>
              <a:rPr lang="en-US" b="1" dirty="0" err="1"/>
              <a:t>xrange</a:t>
            </a:r>
            <a:r>
              <a:rPr lang="en-US" dirty="0"/>
              <a:t>(1, 5): </a:t>
            </a:r>
            <a:r>
              <a:rPr lang="en-US" b="1" dirty="0"/>
              <a:t>print</a:t>
            </a:r>
            <a:r>
              <a:rPr lang="en-US" dirty="0"/>
              <a:t>(x)</a:t>
            </a:r>
          </a:p>
          <a:p>
            <a:pPr lvl="1"/>
            <a:r>
              <a:rPr lang="en-US" dirty="0"/>
              <a:t>Output in Python 2.x: 1 2 3 4 </a:t>
            </a:r>
          </a:p>
          <a:p>
            <a:pPr lvl="1"/>
            <a:r>
              <a:rPr lang="en-US" dirty="0"/>
              <a:t>Output in Python 3.x: </a:t>
            </a:r>
            <a:r>
              <a:rPr lang="en-US" dirty="0" err="1"/>
              <a:t>NameError</a:t>
            </a:r>
            <a:r>
              <a:rPr lang="en-US" dirty="0"/>
              <a:t>: name '</a:t>
            </a:r>
            <a:r>
              <a:rPr lang="en-US" dirty="0" err="1"/>
              <a:t>xrange</a:t>
            </a:r>
            <a:r>
              <a:rPr lang="en-US" dirty="0"/>
              <a:t>' is not defined</a:t>
            </a:r>
            <a:endParaRPr lang="en-US" b="1" dirty="0"/>
          </a:p>
          <a:p>
            <a:endParaRPr lang="en-US" b="1" dirty="0"/>
          </a:p>
          <a:p>
            <a:endParaRPr lang="en-US" b="1" dirty="0"/>
          </a:p>
          <a:p>
            <a:pPr lvl="2"/>
            <a:endParaRPr lang="en-US" dirty="0"/>
          </a:p>
        </p:txBody>
      </p:sp>
      <p:pic>
        <p:nvPicPr>
          <p:cNvPr id="8" name="Picture 7">
            <a:extLst>
              <a:ext uri="{FF2B5EF4-FFF2-40B4-BE49-F238E27FC236}">
                <a16:creationId xmlns:a16="http://schemas.microsoft.com/office/drawing/2014/main" id="{566A1680-3CF3-439E-A3FD-71117F33D3B1}"/>
              </a:ext>
            </a:extLst>
          </p:cNvPr>
          <p:cNvPicPr>
            <a:picLocks noChangeAspect="1"/>
          </p:cNvPicPr>
          <p:nvPr/>
        </p:nvPicPr>
        <p:blipFill>
          <a:blip r:embed="rId2"/>
          <a:stretch>
            <a:fillRect/>
          </a:stretch>
        </p:blipFill>
        <p:spPr>
          <a:xfrm>
            <a:off x="2832652" y="3260682"/>
            <a:ext cx="4831452" cy="972740"/>
          </a:xfrm>
          <a:prstGeom prst="rect">
            <a:avLst/>
          </a:prstGeom>
        </p:spPr>
      </p:pic>
    </p:spTree>
    <p:extLst>
      <p:ext uri="{BB962C8B-B14F-4D97-AF65-F5344CB8AC3E}">
        <p14:creationId xmlns:p14="http://schemas.microsoft.com/office/powerpoint/2010/main" val="37129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1488</Words>
  <Application>Microsoft Office PowerPoint</Application>
  <PresentationFormat>Widescreen</PresentationFormat>
  <Paragraphs>176</Paragraphs>
  <Slides>26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Courier New</vt:lpstr>
      <vt:lpstr>Open Sans</vt:lpstr>
      <vt:lpstr>Roboto</vt:lpstr>
      <vt:lpstr>SFMono-Regular</vt:lpstr>
      <vt:lpstr>Times New Roman</vt:lpstr>
      <vt:lpstr>Tw Cen MT</vt:lpstr>
      <vt:lpstr>Circuit</vt:lpstr>
      <vt:lpstr>BÁO CÁO VỀ TÌM HIỂU VÀ NGHIÊN CỨU THEO ĐỀ TÀI</vt:lpstr>
      <vt:lpstr>Nội dung: </vt:lpstr>
      <vt:lpstr>1. Pycharm</vt:lpstr>
      <vt:lpstr>2. Python</vt:lpstr>
      <vt:lpstr>2. Python</vt:lpstr>
      <vt:lpstr>2.1 Lịch sử phát triển </vt:lpstr>
      <vt:lpstr>2.2 ĐẶC ĐIỂM</vt:lpstr>
      <vt:lpstr>2.3 Những ứng dụng được viết bằng Python </vt:lpstr>
      <vt:lpstr>2.4 sự khác biệt giữa verion 2 và 3 </vt:lpstr>
      <vt:lpstr>2.4 sự khác biệt giữa verion 2 và 3 </vt:lpstr>
      <vt:lpstr>3.  Thiết lập môi trường làm việc với python trên linux, window thông qua 1 project demo </vt:lpstr>
      <vt:lpstr>PowerPoint Presentation</vt:lpstr>
      <vt:lpstr>Anaconda Prompt</vt:lpstr>
      <vt:lpstr>PowerPoint Presentation</vt:lpstr>
      <vt:lpstr>PowerPoint Presentation</vt:lpstr>
      <vt:lpstr>Jupyter Notebook</vt:lpstr>
      <vt:lpstr>Sử dụng Jupyter Notebook thông qua anaconda</vt:lpstr>
      <vt:lpstr>PowerPoint Presentation</vt:lpstr>
      <vt:lpstr>PowerPoint Presentation</vt:lpstr>
      <vt:lpstr>4. Khảo sát các framework về python liên quan tới xây dựng ứng dụng</vt:lpstr>
      <vt:lpstr>4. Khảo sát các framework về python liên quan tới xây dựng ứng dụng</vt:lpstr>
      <vt:lpstr>4. Khảo sát các framework về python liên quan tới xây dựng ứng dụng</vt:lpstr>
      <vt:lpstr>4. Khảo sát các framework về python liên quan tới xây dựng ứng dụng</vt:lpstr>
      <vt:lpstr>4. Khảo sát các framework về python liên quan tới xây dựng ứng dụng</vt:lpstr>
      <vt:lpstr>5. Khảo sát các thứ viện python nổi tiếng hỗ trợ: Big Data, Deep Learning, Machine Learning, Data mining, Computer vision </vt:lpstr>
      <vt:lpstr>5. Khảo sát các thứ viện python nổi tiếng hỗ trợ: Big Data, Deep Learning, Machine Learning, Data mining, Computer 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VỀ TÌM HIỂU VÀ NGHIÊN CỨU THEO ĐỀ TÀI</dc:title>
  <dc:creator>Dương Thị Nguyệt Minh</dc:creator>
  <cp:lastModifiedBy>Dương Thị Nguyệt Minh</cp:lastModifiedBy>
  <cp:revision>7</cp:revision>
  <dcterms:created xsi:type="dcterms:W3CDTF">2019-10-18T14:21:52Z</dcterms:created>
  <dcterms:modified xsi:type="dcterms:W3CDTF">2019-10-18T15:43:13Z</dcterms:modified>
</cp:coreProperties>
</file>