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12">
          <p15:clr>
            <a:srgbClr val="9AA0A6"/>
          </p15:clr>
        </p15:guide>
        <p15:guide id="2" pos="2880">
          <p15:clr>
            <a:srgbClr val="9AA0A6"/>
          </p15:clr>
        </p15:guide>
        <p15:guide id="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2" orient="horz"/>
        <p:guide pos="2880"/>
        <p:guide/>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096eb39b3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096eb39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096eb39b3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096eb39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096eb39b3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096eb3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096eb39b3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096eb39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1" name="Shape 11"/>
        <p:cNvGrpSpPr/>
        <p:nvPr/>
      </p:nvGrpSpPr>
      <p:grpSpPr>
        <a:xfrm>
          <a:off x="0" y="0"/>
          <a:ext cx="0" cy="0"/>
          <a:chOff x="0" y="0"/>
          <a:chExt cx="0" cy="0"/>
        </a:xfrm>
      </p:grpSpPr>
      <p:sp>
        <p:nvSpPr>
          <p:cNvPr id="12" name="Google Shape;12;p3"/>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3"/>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Clr>
                <a:srgbClr val="000000"/>
              </a:buClr>
              <a:buSzPts val="2200"/>
              <a:buChar char="●"/>
              <a:defRPr sz="2200">
                <a:solidFill>
                  <a:srgbClr val="000000"/>
                </a:solidFill>
              </a:defRPr>
            </a:lvl1pPr>
            <a:lvl2pPr indent="-355600" lvl="1" marL="914400" algn="l">
              <a:lnSpc>
                <a:spcPct val="115000"/>
              </a:lnSpc>
              <a:spcBef>
                <a:spcPts val="1600"/>
              </a:spcBef>
              <a:spcAft>
                <a:spcPts val="0"/>
              </a:spcAft>
              <a:buClr>
                <a:srgbClr val="000000"/>
              </a:buClr>
              <a:buSzPts val="2000"/>
              <a:buChar char="○"/>
              <a:defRPr sz="2000">
                <a:solidFill>
                  <a:srgbClr val="000000"/>
                </a:solidFill>
              </a:defRPr>
            </a:lvl2pPr>
            <a:lvl3pPr indent="-342900" lvl="2" marL="1371600" algn="l">
              <a:lnSpc>
                <a:spcPct val="115000"/>
              </a:lnSpc>
              <a:spcBef>
                <a:spcPts val="1600"/>
              </a:spcBef>
              <a:spcAft>
                <a:spcPts val="0"/>
              </a:spcAft>
              <a:buClr>
                <a:srgbClr val="000000"/>
              </a:buClr>
              <a:buSzPts val="1800"/>
              <a:buChar char="■"/>
              <a:defRPr sz="1800">
                <a:solidFill>
                  <a:srgbClr val="000000"/>
                </a:solidFill>
              </a:defRPr>
            </a:lvl3pPr>
            <a:lvl4pPr indent="-330200" lvl="3" marL="1828800" algn="l">
              <a:lnSpc>
                <a:spcPct val="115000"/>
              </a:lnSpc>
              <a:spcBef>
                <a:spcPts val="1600"/>
              </a:spcBef>
              <a:spcAft>
                <a:spcPts val="0"/>
              </a:spcAft>
              <a:buClr>
                <a:srgbClr val="000000"/>
              </a:buClr>
              <a:buSzPts val="1600"/>
              <a:buChar char="●"/>
              <a:defRPr sz="1600">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CS114.(K21+K21.KHTN).FinalPresentation</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18" name="Shape 18"/>
        <p:cNvGrpSpPr/>
        <p:nvPr/>
      </p:nvGrpSpPr>
      <p:grpSpPr>
        <a:xfrm>
          <a:off x="0" y="0"/>
          <a:ext cx="0" cy="0"/>
          <a:chOff x="0" y="0"/>
          <a:chExt cx="0" cy="0"/>
        </a:xfrm>
      </p:grpSpPr>
      <p:sp>
        <p:nvSpPr>
          <p:cNvPr id="19" name="Google Shape;19;p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drive/folders/1rtY2aiZmCZezGejDAyXmVQbT7WFDywcf?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folders/1melOoH5HAp1qQe_70turtQP-9n3MQvDj?usp=sharing" TargetMode="External"/><Relationship Id="rId4" Type="http://schemas.openxmlformats.org/officeDocument/2006/relationships/hyperlink" Target="https://drive.google.com/drive/folders/1melOoH5HAp1qQe_70turtQP-9n3MQvDj?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nvSpPr>
        <p:spPr>
          <a:xfrm>
            <a:off x="574975" y="1023250"/>
            <a:ext cx="7882500" cy="131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lt1"/>
                </a:solidFill>
                <a:latin typeface="Roboto"/>
                <a:ea typeface="Roboto"/>
                <a:cs typeface="Roboto"/>
                <a:sym typeface="Roboto"/>
              </a:rPr>
              <a:t>PHÂN BIỆT CHÓ MÈO</a:t>
            </a:r>
            <a:endParaRPr b="1" i="0" sz="4800" u="none" cap="none" strike="noStrike">
              <a:solidFill>
                <a:schemeClr val="lt1"/>
              </a:solidFill>
              <a:latin typeface="Roboto"/>
              <a:ea typeface="Roboto"/>
              <a:cs typeface="Roboto"/>
              <a:sym typeface="Roboto"/>
            </a:endParaRPr>
          </a:p>
        </p:txBody>
      </p:sp>
      <p:sp>
        <p:nvSpPr>
          <p:cNvPr id="67" name="Google Shape;67;p13"/>
          <p:cNvSpPr txBox="1"/>
          <p:nvPr/>
        </p:nvSpPr>
        <p:spPr>
          <a:xfrm>
            <a:off x="574975" y="2755675"/>
            <a:ext cx="8177700" cy="1704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lt1"/>
                </a:solidFill>
                <a:latin typeface="Roboto"/>
                <a:ea typeface="Roboto"/>
                <a:cs typeface="Roboto"/>
                <a:sym typeface="Roboto"/>
              </a:rPr>
              <a:t>TRẦN THỊ PHƯƠNG THẢO - 18521422 - CS114.K21.KHTN</a:t>
            </a:r>
            <a:endParaRPr b="1" i="0" sz="2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lt1"/>
                </a:solidFill>
                <a:latin typeface="Roboto"/>
                <a:ea typeface="Roboto"/>
                <a:cs typeface="Roboto"/>
                <a:sym typeface="Roboto"/>
              </a:rPr>
              <a:t>Link github: https://github.com/Phuongthao2k/CS114.K21.KHTN</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Chọn mô hình thuật toán máy học</a:t>
            </a:r>
            <a:endParaRPr/>
          </a:p>
        </p:txBody>
      </p:sp>
      <p:sp>
        <p:nvSpPr>
          <p:cNvPr id="125" name="Google Shape;125;p22"/>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1600"/>
              </a:spcAft>
              <a:buSzPts val="2200"/>
              <a:buNone/>
            </a:pPr>
            <a:r>
              <a:rPr lang="en" sz="1800"/>
              <a:t>Trong Classifications, có nhiều thuật toán phân loại khác nhau như SVM, Decision Tree, …Trong đồ án, em chọn thuật toán Logistic Regression, Linear Discriminant Analysis, </a:t>
            </a:r>
            <a:r>
              <a:rPr lang="en" sz="1800">
                <a:highlight>
                  <a:srgbClr val="FFFFFF"/>
                </a:highlight>
              </a:rPr>
              <a:t>K-Nearest Neighbor, </a:t>
            </a:r>
            <a:r>
              <a:rPr lang="en" sz="1800"/>
              <a:t>Random Forest Classifier, SVM để giải quyết bài toán.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57875"/>
            <a:ext cx="8222100" cy="670500"/>
          </a:xfrm>
          <a:prstGeom prst="rect">
            <a:avLst/>
          </a:prstGeom>
          <a:no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rgbClr val="FFFFFF"/>
                </a:solidFill>
              </a:rPr>
              <a:t>Kết quả đánh giá model</a:t>
            </a:r>
            <a:endParaRPr>
              <a:solidFill>
                <a:srgbClr val="FFFFFF"/>
              </a:solidFill>
            </a:endParaRPr>
          </a:p>
        </p:txBody>
      </p:sp>
      <p:sp>
        <p:nvSpPr>
          <p:cNvPr id="131" name="Google Shape;131;p23"/>
          <p:cNvSpPr txBox="1"/>
          <p:nvPr>
            <p:ph idx="1" type="body"/>
          </p:nvPr>
        </p:nvSpPr>
        <p:spPr>
          <a:xfrm>
            <a:off x="471900" y="820500"/>
            <a:ext cx="8572200" cy="390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SzPts val="2200"/>
              <a:buNone/>
            </a:pPr>
            <a:r>
              <a:rPr lang="en" sz="1600"/>
              <a:t>1. Đánh giá model với K-FLod</a:t>
            </a:r>
            <a:endParaRPr sz="1600"/>
          </a:p>
          <a:p>
            <a:pPr indent="0" lvl="0" marL="0" rtl="0" algn="l">
              <a:lnSpc>
                <a:spcPct val="115000"/>
              </a:lnSpc>
              <a:spcBef>
                <a:spcPts val="1600"/>
              </a:spcBef>
              <a:spcAft>
                <a:spcPts val="1600"/>
              </a:spcAft>
              <a:buSzPts val="2200"/>
              <a:buNone/>
            </a:pPr>
            <a:r>
              <a:t/>
            </a:r>
            <a:endParaRPr sz="1000"/>
          </a:p>
        </p:txBody>
      </p:sp>
      <p:pic>
        <p:nvPicPr>
          <p:cNvPr id="132" name="Google Shape;132;p23"/>
          <p:cNvPicPr preferRelativeResize="0"/>
          <p:nvPr/>
        </p:nvPicPr>
        <p:blipFill rotWithShape="1">
          <a:blip r:embed="rId3">
            <a:alphaModFix/>
          </a:blip>
          <a:srcRect b="0" l="0" r="0" t="0"/>
          <a:stretch/>
        </p:blipFill>
        <p:spPr>
          <a:xfrm>
            <a:off x="589275" y="1378325"/>
            <a:ext cx="4370750" cy="3262675"/>
          </a:xfrm>
          <a:prstGeom prst="rect">
            <a:avLst/>
          </a:prstGeom>
          <a:noFill/>
          <a:ln>
            <a:noFill/>
          </a:ln>
        </p:spPr>
      </p:pic>
      <p:sp>
        <p:nvSpPr>
          <p:cNvPr id="133" name="Google Shape;133;p23"/>
          <p:cNvSpPr txBox="1"/>
          <p:nvPr/>
        </p:nvSpPr>
        <p:spPr>
          <a:xfrm>
            <a:off x="5313275" y="2277125"/>
            <a:ext cx="2816400" cy="17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SVM là model cho kết quả đánh giá cao nhất trong đánh giá model bằng xác thực chéo 84.95%, thấp nhất là KNN 74.1%.</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rgbClr val="FFFFFF"/>
                </a:solidFill>
              </a:rPr>
              <a:t>Kết quả đánh giá model</a:t>
            </a:r>
            <a:endParaRPr/>
          </a:p>
        </p:txBody>
      </p:sp>
      <p:sp>
        <p:nvSpPr>
          <p:cNvPr id="139" name="Google Shape;139;p2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1200"/>
              </a:spcBef>
              <a:spcAft>
                <a:spcPts val="0"/>
              </a:spcAft>
              <a:buSzPts val="2200"/>
              <a:buNone/>
            </a:pPr>
            <a:r>
              <a:rPr lang="en" sz="1600"/>
              <a:t>2. Đánh giá model với dữ liệu test</a:t>
            </a:r>
            <a:endParaRPr sz="1600"/>
          </a:p>
          <a:p>
            <a:pPr indent="457200" lvl="0" marL="0" rtl="0" algn="l">
              <a:lnSpc>
                <a:spcPct val="115000"/>
              </a:lnSpc>
              <a:spcBef>
                <a:spcPts val="1600"/>
              </a:spcBef>
              <a:spcAft>
                <a:spcPts val="0"/>
              </a:spcAft>
              <a:buSzPts val="2200"/>
              <a:buNone/>
            </a:pPr>
            <a:r>
              <a:rPr lang="en" sz="1600"/>
              <a:t>a. Tập test từ dataset ảnh tự chụp          		b. Tập test ảnh từ google</a:t>
            </a:r>
            <a:endParaRPr sz="1600"/>
          </a:p>
          <a:p>
            <a:pPr indent="0" lvl="0" marL="0" rtl="0" algn="l">
              <a:lnSpc>
                <a:spcPct val="115000"/>
              </a:lnSpc>
              <a:spcBef>
                <a:spcPts val="1600"/>
              </a:spcBef>
              <a:spcAft>
                <a:spcPts val="0"/>
              </a:spcAft>
              <a:buSzPts val="2200"/>
              <a:buNone/>
            </a:pPr>
            <a:r>
              <a:t/>
            </a:r>
            <a:endParaRPr sz="1600"/>
          </a:p>
          <a:p>
            <a:pPr indent="0" lvl="0" marL="0" rtl="0" algn="l">
              <a:lnSpc>
                <a:spcPct val="115000"/>
              </a:lnSpc>
              <a:spcBef>
                <a:spcPts val="1600"/>
              </a:spcBef>
              <a:spcAft>
                <a:spcPts val="0"/>
              </a:spcAft>
              <a:buSzPts val="2200"/>
              <a:buNone/>
            </a:pPr>
            <a:r>
              <a:t/>
            </a:r>
            <a:endParaRPr sz="1600"/>
          </a:p>
          <a:p>
            <a:pPr indent="0" lvl="0" marL="0" rtl="0" algn="l">
              <a:lnSpc>
                <a:spcPct val="115000"/>
              </a:lnSpc>
              <a:spcBef>
                <a:spcPts val="1600"/>
              </a:spcBef>
              <a:spcAft>
                <a:spcPts val="0"/>
              </a:spcAft>
              <a:buSzPts val="2200"/>
              <a:buNone/>
            </a:pPr>
            <a:r>
              <a:t/>
            </a:r>
            <a:endParaRPr sz="1600"/>
          </a:p>
          <a:p>
            <a:pPr indent="457200" lvl="0" marL="457200" rtl="0" algn="l">
              <a:lnSpc>
                <a:spcPct val="115000"/>
              </a:lnSpc>
              <a:spcBef>
                <a:spcPts val="1600"/>
              </a:spcBef>
              <a:spcAft>
                <a:spcPts val="1600"/>
              </a:spcAft>
              <a:buSzPts val="2200"/>
              <a:buNone/>
            </a:pPr>
            <a:r>
              <a:rPr lang="en" sz="1600"/>
              <a:t>-&gt; SVM là model cho kết quả đánh giá cao nhất trong cả 2 tập test. Model có độ chính xác thấp nhất khi kiểu tra với tập test ảnh tự chụp và tập test ảnh từ google lần lượt là lda 76.35%, knn 47.5%</a:t>
            </a:r>
            <a:endParaRPr sz="1600"/>
          </a:p>
        </p:txBody>
      </p:sp>
      <p:pic>
        <p:nvPicPr>
          <p:cNvPr id="140" name="Google Shape;140;p24"/>
          <p:cNvPicPr preferRelativeResize="0"/>
          <p:nvPr/>
        </p:nvPicPr>
        <p:blipFill rotWithShape="1">
          <a:blip r:embed="rId3">
            <a:alphaModFix/>
          </a:blip>
          <a:srcRect b="0" l="0" r="0" t="0"/>
          <a:stretch/>
        </p:blipFill>
        <p:spPr>
          <a:xfrm>
            <a:off x="1200975" y="1976575"/>
            <a:ext cx="2929300" cy="1199400"/>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5380975" y="1976575"/>
            <a:ext cx="2860100" cy="119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luận</a:t>
            </a:r>
            <a:endParaRPr b="1"/>
          </a:p>
        </p:txBody>
      </p:sp>
      <p:sp>
        <p:nvSpPr>
          <p:cNvPr id="147" name="Google Shape;147;p2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2200"/>
              <a:buNone/>
            </a:pPr>
            <a:r>
              <a:rPr lang="en" sz="1600"/>
              <a:t>Sau đây là một vài kết quả dự đoán của mô hình:</a:t>
            </a:r>
            <a:endParaRPr sz="1600"/>
          </a:p>
          <a:p>
            <a:pPr indent="0" lvl="0" marL="0" rtl="0" algn="l">
              <a:lnSpc>
                <a:spcPct val="115000"/>
              </a:lnSpc>
              <a:spcBef>
                <a:spcPts val="1600"/>
              </a:spcBef>
              <a:spcAft>
                <a:spcPts val="1600"/>
              </a:spcAft>
              <a:buSzPts val="2200"/>
              <a:buNone/>
            </a:pPr>
            <a:r>
              <a:t/>
            </a:r>
            <a:endParaRPr sz="1800"/>
          </a:p>
        </p:txBody>
      </p:sp>
      <p:pic>
        <p:nvPicPr>
          <p:cNvPr id="148" name="Google Shape;148;p25"/>
          <p:cNvPicPr preferRelativeResize="0"/>
          <p:nvPr/>
        </p:nvPicPr>
        <p:blipFill rotWithShape="1">
          <a:blip r:embed="rId3">
            <a:alphaModFix/>
          </a:blip>
          <a:srcRect b="0" l="0" r="0" t="0"/>
          <a:stretch/>
        </p:blipFill>
        <p:spPr>
          <a:xfrm>
            <a:off x="601338" y="1851563"/>
            <a:ext cx="2028825" cy="1600200"/>
          </a:xfrm>
          <a:prstGeom prst="rect">
            <a:avLst/>
          </a:prstGeom>
          <a:noFill/>
          <a:ln>
            <a:noFill/>
          </a:ln>
        </p:spPr>
      </p:pic>
      <p:pic>
        <p:nvPicPr>
          <p:cNvPr id="149" name="Google Shape;149;p25"/>
          <p:cNvPicPr preferRelativeResize="0"/>
          <p:nvPr/>
        </p:nvPicPr>
        <p:blipFill rotWithShape="1">
          <a:blip r:embed="rId4">
            <a:alphaModFix/>
          </a:blip>
          <a:srcRect b="0" l="0" r="0" t="0"/>
          <a:stretch/>
        </p:blipFill>
        <p:spPr>
          <a:xfrm>
            <a:off x="2630175" y="1875388"/>
            <a:ext cx="1828800" cy="1552575"/>
          </a:xfrm>
          <a:prstGeom prst="rect">
            <a:avLst/>
          </a:prstGeom>
          <a:noFill/>
          <a:ln>
            <a:noFill/>
          </a:ln>
        </p:spPr>
      </p:pic>
      <p:pic>
        <p:nvPicPr>
          <p:cNvPr id="150" name="Google Shape;150;p25"/>
          <p:cNvPicPr preferRelativeResize="0"/>
          <p:nvPr/>
        </p:nvPicPr>
        <p:blipFill rotWithShape="1">
          <a:blip r:embed="rId5">
            <a:alphaModFix/>
          </a:blip>
          <a:srcRect b="0" l="0" r="0" t="0"/>
          <a:stretch/>
        </p:blipFill>
        <p:spPr>
          <a:xfrm>
            <a:off x="4572000" y="1875388"/>
            <a:ext cx="1924050" cy="1647825"/>
          </a:xfrm>
          <a:prstGeom prst="rect">
            <a:avLst/>
          </a:prstGeom>
          <a:noFill/>
          <a:ln>
            <a:noFill/>
          </a:ln>
        </p:spPr>
      </p:pic>
      <p:pic>
        <p:nvPicPr>
          <p:cNvPr id="151" name="Google Shape;151;p25"/>
          <p:cNvPicPr preferRelativeResize="0"/>
          <p:nvPr/>
        </p:nvPicPr>
        <p:blipFill rotWithShape="1">
          <a:blip r:embed="rId6">
            <a:alphaModFix/>
          </a:blip>
          <a:srcRect b="0" l="0" r="0" t="0"/>
          <a:stretch/>
        </p:blipFill>
        <p:spPr>
          <a:xfrm>
            <a:off x="6496050" y="1827775"/>
            <a:ext cx="1905000" cy="164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b="1" lang="en"/>
              <a:t>Kết luận</a:t>
            </a:r>
            <a:endParaRPr/>
          </a:p>
        </p:txBody>
      </p:sp>
      <p:sp>
        <p:nvSpPr>
          <p:cNvPr id="157" name="Google Shape;157;p2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457200" lvl="0" marL="457200" rtl="0" algn="l">
              <a:lnSpc>
                <a:spcPct val="100000"/>
              </a:lnSpc>
              <a:spcBef>
                <a:spcPts val="1200"/>
              </a:spcBef>
              <a:spcAft>
                <a:spcPts val="0"/>
              </a:spcAft>
              <a:buNone/>
            </a:pPr>
            <a:r>
              <a:rPr lang="en" sz="1800"/>
              <a:t>Chúng ta nhận thấy sự khác biệt giữa 2 tập dữ liệu tự chụp và thu thập từ google là: dữ liệu thu thập từ google cho độ đa dạng về giống, loài, kích thước, kiểu dáng hơn dữ liệu tự chụp. Song sáng 2 tập dữ liệu test, tập test từ dữ liệu tự chụp sát với tập train, ảnh có nhiều điểm tương đồng, còn tập test từ google cho dữ liệu không giống với tập train, ít điểm tương đồng.</a:t>
            </a:r>
            <a:endParaRPr sz="1800"/>
          </a:p>
          <a:p>
            <a:pPr indent="457200" lvl="0" marL="457200" rtl="0" algn="l">
              <a:spcBef>
                <a:spcPts val="1600"/>
              </a:spcBef>
              <a:spcAft>
                <a:spcPts val="0"/>
              </a:spcAft>
              <a:buClr>
                <a:srgbClr val="000000"/>
              </a:buClr>
              <a:buSzPts val="2200"/>
              <a:buFont typeface="Arial"/>
              <a:buNone/>
            </a:pPr>
            <a:r>
              <a:rPr lang="en" sz="1800"/>
              <a:t>Mô hình cho kết quả khả quan khi kiểm tra với dữ liệu từ tập dataset tự chụp nhưng chưa cho kết quả tốt với tập dữ liệu kiểm tra từ google. Độ chính xác tốt nhất với tập test dataset tự chụp là 87.1% và là 62.5% với tập test lấy từ google.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luận</a:t>
            </a:r>
            <a:endParaRPr b="1"/>
          </a:p>
        </p:txBody>
      </p:sp>
      <p:sp>
        <p:nvSpPr>
          <p:cNvPr id="163" name="Google Shape;163;p27"/>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2200"/>
              <a:buNone/>
            </a:pPr>
            <a:r>
              <a:rPr lang="en" sz="1800"/>
              <a:t>Những nguyên nhân dẫn đến là:</a:t>
            </a:r>
            <a:endParaRPr sz="1800"/>
          </a:p>
          <a:p>
            <a:pPr indent="0" lvl="0" marL="914400" rtl="0" algn="l">
              <a:lnSpc>
                <a:spcPct val="115000"/>
              </a:lnSpc>
              <a:spcBef>
                <a:spcPts val="1600"/>
              </a:spcBef>
              <a:spcAft>
                <a:spcPts val="0"/>
              </a:spcAft>
              <a:buSzPts val="2200"/>
              <a:buNone/>
            </a:pPr>
            <a:r>
              <a:rPr lang="en" sz="1800"/>
              <a:t>+       Bộ dữ liệu ít đa dạng.</a:t>
            </a:r>
            <a:endParaRPr sz="1800"/>
          </a:p>
          <a:p>
            <a:pPr indent="0" lvl="0" marL="914400" rtl="0" algn="l">
              <a:lnSpc>
                <a:spcPct val="115000"/>
              </a:lnSpc>
              <a:spcBef>
                <a:spcPts val="1200"/>
              </a:spcBef>
              <a:spcAft>
                <a:spcPts val="0"/>
              </a:spcAft>
              <a:buSzPts val="2200"/>
              <a:buNone/>
            </a:pPr>
            <a:r>
              <a:rPr lang="en" sz="1800"/>
              <a:t>+       Tiền xử lý dữ liệu và rút trích đặc trưng còn hạn chế về kiến thức.</a:t>
            </a:r>
            <a:endParaRPr sz="1800"/>
          </a:p>
          <a:p>
            <a:pPr indent="0" lvl="0" marL="914400" rtl="0" algn="l">
              <a:lnSpc>
                <a:spcPct val="115000"/>
              </a:lnSpc>
              <a:spcBef>
                <a:spcPts val="1200"/>
              </a:spcBef>
              <a:spcAft>
                <a:spcPts val="0"/>
              </a:spcAft>
              <a:buSzPts val="2200"/>
              <a:buNone/>
            </a:pPr>
            <a:r>
              <a:rPr lang="en" sz="1800"/>
              <a:t>+   	Dataset tự chụp dẫn đến nhiều ảnh có nhiều điểm giống nhau, số lượng về loại trong từng lớp thấp, dataset giới hạn độ đa dạng về giống loài, kiểu dáng, kích thước trong từng lớp. Dataset lớn dữ liệu càng nhiều điểm tương đồng về 1 giống chó. Dẫn đến kiểm tra với đa dạng dữ liệu sẽ cho kết quả thấp.</a:t>
            </a:r>
            <a:endParaRPr sz="1800"/>
          </a:p>
          <a:p>
            <a:pPr indent="0" lvl="0" marL="0" rtl="0" algn="l">
              <a:lnSpc>
                <a:spcPct val="115000"/>
              </a:lnSpc>
              <a:spcBef>
                <a:spcPts val="0"/>
              </a:spcBef>
              <a:spcAft>
                <a:spcPts val="0"/>
              </a:spcAft>
              <a:buSzPts val="2200"/>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b="1" lang="en"/>
              <a:t>Hướng phát triển</a:t>
            </a:r>
            <a:endParaRPr/>
          </a:p>
        </p:txBody>
      </p:sp>
      <p:sp>
        <p:nvSpPr>
          <p:cNvPr id="169" name="Google Shape;169;p28"/>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42900" lvl="0" marL="457200" rtl="0" algn="l">
              <a:lnSpc>
                <a:spcPct val="163636"/>
              </a:lnSpc>
              <a:spcBef>
                <a:spcPts val="600"/>
              </a:spcBef>
              <a:spcAft>
                <a:spcPts val="0"/>
              </a:spcAft>
              <a:buClr>
                <a:srgbClr val="212121"/>
              </a:buClr>
              <a:buSzPts val="1800"/>
              <a:buChar char="●"/>
            </a:pPr>
            <a:r>
              <a:rPr lang="en" sz="1800">
                <a:solidFill>
                  <a:srgbClr val="212121"/>
                </a:solidFill>
                <a:highlight>
                  <a:srgbClr val="FFFFFF"/>
                </a:highlight>
              </a:rPr>
              <a:t>Tiền xử lý dữ liệu tốt hơn</a:t>
            </a:r>
            <a:endParaRPr sz="1800">
              <a:solidFill>
                <a:srgbClr val="212121"/>
              </a:solidFill>
              <a:highlight>
                <a:srgbClr val="FFFFFF"/>
              </a:highlight>
            </a:endParaRPr>
          </a:p>
          <a:p>
            <a:pPr indent="-342900" lvl="0" marL="457200" rtl="0" algn="l">
              <a:lnSpc>
                <a:spcPct val="163636"/>
              </a:lnSpc>
              <a:spcBef>
                <a:spcPts val="0"/>
              </a:spcBef>
              <a:spcAft>
                <a:spcPts val="0"/>
              </a:spcAft>
              <a:buClr>
                <a:srgbClr val="212121"/>
              </a:buClr>
              <a:buSzPts val="1800"/>
              <a:buChar char="●"/>
            </a:pPr>
            <a:r>
              <a:rPr lang="en" sz="1800">
                <a:solidFill>
                  <a:srgbClr val="212121"/>
                </a:solidFill>
                <a:highlight>
                  <a:srgbClr val="FFFFFF"/>
                </a:highlight>
              </a:rPr>
              <a:t>Tăng độ đa dạng cho dữ liệu</a:t>
            </a:r>
            <a:endParaRPr sz="1800">
              <a:solidFill>
                <a:srgbClr val="212121"/>
              </a:solidFill>
              <a:highlight>
                <a:srgbClr val="FFFFFF"/>
              </a:highlight>
            </a:endParaRPr>
          </a:p>
          <a:p>
            <a:pPr indent="-342900" lvl="0" marL="457200" rtl="0" algn="l">
              <a:lnSpc>
                <a:spcPct val="163636"/>
              </a:lnSpc>
              <a:spcBef>
                <a:spcPts val="0"/>
              </a:spcBef>
              <a:spcAft>
                <a:spcPts val="0"/>
              </a:spcAft>
              <a:buClr>
                <a:srgbClr val="212121"/>
              </a:buClr>
              <a:buSzPts val="1800"/>
              <a:buChar char="●"/>
            </a:pPr>
            <a:r>
              <a:rPr lang="en" sz="1800">
                <a:solidFill>
                  <a:srgbClr val="212121"/>
                </a:solidFill>
                <a:highlight>
                  <a:srgbClr val="FFFFFF"/>
                </a:highlight>
              </a:rPr>
              <a:t>Tìm cách thức thức rút trích đặc trưng hiệu quả hơn cho model</a:t>
            </a:r>
            <a:endParaRPr sz="1800">
              <a:solidFill>
                <a:srgbClr val="212121"/>
              </a:solidFill>
              <a:highlight>
                <a:srgbClr val="FFFFFF"/>
              </a:highlight>
            </a:endParaRPr>
          </a:p>
          <a:p>
            <a:pPr indent="-342900" lvl="0" marL="457200" rtl="0" algn="l">
              <a:lnSpc>
                <a:spcPct val="163636"/>
              </a:lnSpc>
              <a:spcBef>
                <a:spcPts val="0"/>
              </a:spcBef>
              <a:spcAft>
                <a:spcPts val="0"/>
              </a:spcAft>
              <a:buClr>
                <a:srgbClr val="212121"/>
              </a:buClr>
              <a:buSzPts val="1800"/>
              <a:buChar char="●"/>
            </a:pPr>
            <a:r>
              <a:rPr lang="en" sz="1800">
                <a:solidFill>
                  <a:srgbClr val="212121"/>
                </a:solidFill>
                <a:highlight>
                  <a:srgbClr val="FFFFFF"/>
                </a:highlight>
              </a:rPr>
              <a:t>Có thể tiến hành giải quyết bài toán theo hướng: </a:t>
            </a:r>
            <a:endParaRPr sz="1800">
              <a:solidFill>
                <a:srgbClr val="212121"/>
              </a:solidFill>
              <a:highlight>
                <a:srgbClr val="FFFFFF"/>
              </a:highlight>
            </a:endParaRPr>
          </a:p>
          <a:p>
            <a:pPr indent="-342900" lvl="0" marL="914400" rtl="0" algn="l">
              <a:lnSpc>
                <a:spcPct val="163636"/>
              </a:lnSpc>
              <a:spcBef>
                <a:spcPts val="0"/>
              </a:spcBef>
              <a:spcAft>
                <a:spcPts val="0"/>
              </a:spcAft>
              <a:buClr>
                <a:srgbClr val="292929"/>
              </a:buClr>
              <a:buSzPts val="1800"/>
              <a:buChar char="+"/>
            </a:pPr>
            <a:r>
              <a:rPr lang="en" sz="1800">
                <a:solidFill>
                  <a:srgbClr val="292929"/>
                </a:solidFill>
                <a:highlight>
                  <a:srgbClr val="FFFFFF"/>
                </a:highlight>
              </a:rPr>
              <a:t>Using Convolutional Neural Network (CNN)</a:t>
            </a:r>
            <a:endParaRPr sz="1800">
              <a:solidFill>
                <a:srgbClr val="292929"/>
              </a:solidFill>
              <a:highlight>
                <a:srgbClr val="FFFFFF"/>
              </a:highlight>
            </a:endParaRPr>
          </a:p>
          <a:p>
            <a:pPr indent="-342900" lvl="0" marL="914400" rtl="0" algn="l">
              <a:lnSpc>
                <a:spcPct val="163636"/>
              </a:lnSpc>
              <a:spcBef>
                <a:spcPts val="0"/>
              </a:spcBef>
              <a:spcAft>
                <a:spcPts val="0"/>
              </a:spcAft>
              <a:buClr>
                <a:srgbClr val="292929"/>
              </a:buClr>
              <a:buSzPts val="1800"/>
              <a:buChar char="+"/>
            </a:pPr>
            <a:r>
              <a:rPr lang="en" sz="1800">
                <a:solidFill>
                  <a:srgbClr val="292929"/>
                </a:solidFill>
                <a:highlight>
                  <a:srgbClr val="FFFFFF"/>
                </a:highlight>
              </a:rPr>
              <a:t>Transfer Learning using Inception v3 Model</a:t>
            </a:r>
            <a:endParaRPr sz="1800">
              <a:solidFill>
                <a:srgbClr val="292929"/>
              </a:solidFill>
              <a:highlight>
                <a:srgbClr val="FFFFFF"/>
              </a:highlight>
            </a:endParaRPr>
          </a:p>
          <a:p>
            <a:pPr indent="0" lvl="0" marL="0" rtl="0" algn="l">
              <a:spcBef>
                <a:spcPts val="50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a:t>
            </a:r>
            <a:endParaRPr b="1"/>
          </a:p>
        </p:txBody>
      </p:sp>
      <p:sp>
        <p:nvSpPr>
          <p:cNvPr id="73" name="Google Shape;73;p1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Tên đề tài: Phân biệt chó và mèo</a:t>
            </a:r>
            <a:endParaRPr sz="1800"/>
          </a:p>
          <a:p>
            <a:pPr indent="-342900" lvl="0" marL="457200" rtl="0" algn="l">
              <a:lnSpc>
                <a:spcPct val="115000"/>
              </a:lnSpc>
              <a:spcBef>
                <a:spcPts val="0"/>
              </a:spcBef>
              <a:spcAft>
                <a:spcPts val="0"/>
              </a:spcAft>
              <a:buSzPts val="1800"/>
              <a:buChar char="●"/>
            </a:pPr>
            <a:r>
              <a:rPr lang="en" sz="1800"/>
              <a:t>Tóm tắt về đồ án và kết quả đạt được: Sử dụng các kiến thức đã học đào tạo các model để giải quyết bài toán phân biệt chó mèo. Tìm ra model tốt nhất và xấu nhất đã được sử dụng.</a:t>
            </a:r>
            <a:endParaRPr sz="1800"/>
          </a:p>
          <a:p>
            <a:pPr indent="-342900" lvl="0" marL="457200" rtl="0" algn="l">
              <a:lnSpc>
                <a:spcPct val="115000"/>
              </a:lnSpc>
              <a:spcBef>
                <a:spcPts val="0"/>
              </a:spcBef>
              <a:spcAft>
                <a:spcPts val="0"/>
              </a:spcAft>
              <a:buSzPts val="1800"/>
              <a:buChar char="●"/>
            </a:pPr>
            <a:r>
              <a:rPr lang="en" sz="1800"/>
              <a:t>Ảnh của các thành viên của nhóm</a:t>
            </a:r>
            <a:endParaRPr sz="1800"/>
          </a:p>
        </p:txBody>
      </p:sp>
      <p:pic>
        <p:nvPicPr>
          <p:cNvPr id="74" name="Google Shape;74;p14"/>
          <p:cNvPicPr preferRelativeResize="0"/>
          <p:nvPr/>
        </p:nvPicPr>
        <p:blipFill rotWithShape="1">
          <a:blip r:embed="rId3">
            <a:alphaModFix/>
          </a:blip>
          <a:srcRect b="0" l="0" r="0" t="0"/>
          <a:stretch/>
        </p:blipFill>
        <p:spPr>
          <a:xfrm>
            <a:off x="1765038" y="2582813"/>
            <a:ext cx="1419225" cy="189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tả bài toán</a:t>
            </a:r>
            <a:endParaRPr/>
          </a:p>
        </p:txBody>
      </p:sp>
      <p:sp>
        <p:nvSpPr>
          <p:cNvPr id="80" name="Google Shape;80;p1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lang="en" sz="2000"/>
              <a:t>Bài toán: </a:t>
            </a:r>
            <a:r>
              <a:rPr lang="en" sz="2000">
                <a:highlight>
                  <a:srgbClr val="FFFFFF"/>
                </a:highlight>
              </a:rPr>
              <a:t>Phân biệt chó và mèo</a:t>
            </a:r>
            <a:endParaRPr sz="2000"/>
          </a:p>
          <a:p>
            <a:pPr indent="-355600" lvl="0" marL="457200" rtl="0" algn="l">
              <a:lnSpc>
                <a:spcPct val="115000"/>
              </a:lnSpc>
              <a:spcBef>
                <a:spcPts val="1600"/>
              </a:spcBef>
              <a:spcAft>
                <a:spcPts val="0"/>
              </a:spcAft>
              <a:buSzPts val="2000"/>
              <a:buChar char="-"/>
            </a:pPr>
            <a:r>
              <a:rPr lang="en" sz="2000"/>
              <a:t>Input: Một bức ảnh </a:t>
            </a:r>
            <a:r>
              <a:rPr lang="en" sz="2000">
                <a:highlight>
                  <a:srgbClr val="FFFFFF"/>
                </a:highlight>
              </a:rPr>
              <a:t>có chứa con chó hoặc con mèo</a:t>
            </a:r>
            <a:endParaRPr sz="2000"/>
          </a:p>
          <a:p>
            <a:pPr indent="-355600" lvl="0" marL="457200" rtl="0" algn="l">
              <a:lnSpc>
                <a:spcPct val="115000"/>
              </a:lnSpc>
              <a:spcBef>
                <a:spcPts val="0"/>
              </a:spcBef>
              <a:spcAft>
                <a:spcPts val="0"/>
              </a:spcAft>
              <a:buSzPts val="2000"/>
              <a:buChar char="-"/>
            </a:pPr>
            <a:r>
              <a:rPr lang="en" sz="2000"/>
              <a:t>Output: Đó là chó hay mèo</a:t>
            </a:r>
            <a:endParaRPr sz="2000"/>
          </a:p>
          <a:p>
            <a:pPr indent="0" lvl="0" marL="0" rtl="0" algn="l">
              <a:lnSpc>
                <a:spcPct val="115000"/>
              </a:lnSpc>
              <a:spcBef>
                <a:spcPts val="1600"/>
              </a:spcBef>
              <a:spcAft>
                <a:spcPts val="0"/>
              </a:spcAft>
              <a:buSzPts val="2200"/>
              <a:buNone/>
            </a:pPr>
            <a:r>
              <a:rPr lang="en" sz="2000"/>
              <a:t>Kết quả đạt được:</a:t>
            </a:r>
            <a:endParaRPr sz="2000"/>
          </a:p>
          <a:p>
            <a:pPr indent="-355600" lvl="0" marL="457200" rtl="0" algn="l">
              <a:lnSpc>
                <a:spcPct val="150000"/>
              </a:lnSpc>
              <a:spcBef>
                <a:spcPts val="1600"/>
              </a:spcBef>
              <a:spcAft>
                <a:spcPts val="0"/>
              </a:spcAft>
              <a:buSzPts val="2000"/>
              <a:buChar char="-"/>
            </a:pPr>
            <a:r>
              <a:rPr lang="en" sz="2000"/>
              <a:t>Đã xây dựng được nhiều model với các phương pháp lấy đặc trưng Hog</a:t>
            </a:r>
            <a:endParaRPr sz="2000"/>
          </a:p>
          <a:p>
            <a:pPr indent="-355600" lvl="0" marL="457200" rtl="0" algn="l">
              <a:lnSpc>
                <a:spcPct val="150000"/>
              </a:lnSpc>
              <a:spcBef>
                <a:spcPts val="0"/>
              </a:spcBef>
              <a:spcAft>
                <a:spcPts val="0"/>
              </a:spcAft>
              <a:buSzPts val="2000"/>
              <a:buChar char="-"/>
            </a:pPr>
            <a:r>
              <a:rPr lang="en" sz="2000"/>
              <a:t>Model tốt nhất đạt được kết quả 87.1% với test của dữ liệu tự thu thập và 62.5% với dữ liệu test thu thập từ google.</a:t>
            </a:r>
            <a:endParaRPr sz="2000"/>
          </a:p>
          <a:p>
            <a:pPr indent="0" lvl="0" marL="457200" rtl="0" algn="l">
              <a:lnSpc>
                <a:spcPct val="150000"/>
              </a:lnSpc>
              <a:spcBef>
                <a:spcPts val="1600"/>
              </a:spcBef>
              <a:spcAft>
                <a:spcPts val="0"/>
              </a:spcAft>
              <a:buSzPts val="2200"/>
              <a:buNone/>
            </a:pPr>
            <a:r>
              <a:rPr lang="en" sz="2000"/>
              <a:t> </a:t>
            </a:r>
            <a:endParaRPr sz="2000"/>
          </a:p>
          <a:p>
            <a:pPr indent="0" lvl="0" marL="457200" rtl="0" algn="l">
              <a:lnSpc>
                <a:spcPct val="115000"/>
              </a:lnSpc>
              <a:spcBef>
                <a:spcPts val="1600"/>
              </a:spcBef>
              <a:spcAft>
                <a:spcPts val="1600"/>
              </a:spcAft>
              <a:buSzPts val="22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Mô tả bộ dữ liệu</a:t>
            </a:r>
            <a:endParaRPr/>
          </a:p>
        </p:txBody>
      </p:sp>
      <p:sp>
        <p:nvSpPr>
          <p:cNvPr id="86" name="Google Shape;86;p1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SzPts val="2200"/>
              <a:buNone/>
            </a:pPr>
            <a:r>
              <a:rPr lang="en" sz="1600"/>
              <a:t>Về bộ dữ liệu:</a:t>
            </a:r>
            <a:endParaRPr sz="1600"/>
          </a:p>
          <a:p>
            <a:pPr indent="0" lvl="0" marL="914400" rtl="0" algn="l">
              <a:lnSpc>
                <a:spcPct val="150000"/>
              </a:lnSpc>
              <a:spcBef>
                <a:spcPts val="1200"/>
              </a:spcBef>
              <a:spcAft>
                <a:spcPts val="0"/>
              </a:spcAft>
              <a:buSzPts val="2200"/>
              <a:buNone/>
            </a:pPr>
            <a:r>
              <a:rPr lang="en" sz="1600"/>
              <a:t>+       Dữ liệu tự thu thập tạo thành dataset Cat_dog.</a:t>
            </a:r>
            <a:endParaRPr sz="1600"/>
          </a:p>
          <a:p>
            <a:pPr indent="0" lvl="0" marL="914400" rtl="0" algn="l">
              <a:lnSpc>
                <a:spcPct val="150000"/>
              </a:lnSpc>
              <a:spcBef>
                <a:spcPts val="1200"/>
              </a:spcBef>
              <a:spcAft>
                <a:spcPts val="0"/>
              </a:spcAft>
              <a:buSzPts val="2200"/>
              <a:buNone/>
            </a:pPr>
            <a:r>
              <a:rPr lang="en" sz="1600"/>
              <a:t>Link:</a:t>
            </a:r>
            <a:r>
              <a:rPr lang="en" sz="1600" u="sng">
                <a:solidFill>
                  <a:schemeClr val="hlink"/>
                </a:solidFill>
                <a:hlinkClick r:id="rId3"/>
              </a:rPr>
              <a:t>https://drive.google.com/drive/folders/1rtY2aiZmCZezGejDAyXmVQbT7WFDywcf?usp=sharing</a:t>
            </a:r>
            <a:endParaRPr sz="1600" u="sng">
              <a:solidFill>
                <a:schemeClr val="hlink"/>
              </a:solidFill>
            </a:endParaRPr>
          </a:p>
          <a:p>
            <a:pPr indent="0" lvl="0" marL="914400" rtl="0" algn="l">
              <a:lnSpc>
                <a:spcPct val="150000"/>
              </a:lnSpc>
              <a:spcBef>
                <a:spcPts val="1200"/>
              </a:spcBef>
              <a:spcAft>
                <a:spcPts val="0"/>
              </a:spcAft>
              <a:buSzPts val="2200"/>
              <a:buNone/>
            </a:pPr>
            <a:r>
              <a:rPr lang="en" sz="1600"/>
              <a:t>+       Bộ dữ liệu dataset gồm 2600 bức ảnh, được chia đều cho 2 lớp chó / dog và mèo / cat.</a:t>
            </a:r>
            <a:endParaRPr sz="1600"/>
          </a:p>
          <a:p>
            <a:pPr indent="0" lvl="0" marL="914400" rtl="0" algn="l">
              <a:lnSpc>
                <a:spcPct val="150000"/>
              </a:lnSpc>
              <a:spcBef>
                <a:spcPts val="1200"/>
              </a:spcBef>
              <a:spcAft>
                <a:spcPts val="0"/>
              </a:spcAft>
              <a:buSzPts val="2200"/>
              <a:buNone/>
            </a:pPr>
            <a:r>
              <a:rPr lang="en" sz="1600"/>
              <a:t>		* 1300 ảnh dog</a:t>
            </a:r>
            <a:endParaRPr sz="1600"/>
          </a:p>
          <a:p>
            <a:pPr indent="0" lvl="0" marL="914400" rtl="0" algn="l">
              <a:lnSpc>
                <a:spcPct val="150000"/>
              </a:lnSpc>
              <a:spcBef>
                <a:spcPts val="1200"/>
              </a:spcBef>
              <a:spcAft>
                <a:spcPts val="1200"/>
              </a:spcAft>
              <a:buSzPts val="2200"/>
              <a:buNone/>
            </a:pPr>
            <a:r>
              <a:rPr lang="en" sz="1600"/>
              <a:t>		* 1300 ảnh cat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Mô tả bộ dữ liệu</a:t>
            </a:r>
            <a:endParaRPr/>
          </a:p>
        </p:txBody>
      </p:sp>
      <p:sp>
        <p:nvSpPr>
          <p:cNvPr id="92" name="Google Shape;92;p17"/>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Một số ảnh từ bộ dữ liệu “cat_dog”</a:t>
            </a:r>
            <a:endParaRPr sz="1800"/>
          </a:p>
          <a:p>
            <a:pPr indent="0" lvl="0" marL="45720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1138550" y="1270725"/>
            <a:ext cx="3205950" cy="3212725"/>
          </a:xfrm>
          <a:prstGeom prst="rect">
            <a:avLst/>
          </a:prstGeom>
          <a:noFill/>
          <a:ln>
            <a:noFill/>
          </a:ln>
        </p:spPr>
      </p:pic>
      <p:pic>
        <p:nvPicPr>
          <p:cNvPr id="94" name="Google Shape;94;p17"/>
          <p:cNvPicPr preferRelativeResize="0"/>
          <p:nvPr/>
        </p:nvPicPr>
        <p:blipFill>
          <a:blip r:embed="rId4">
            <a:alphaModFix/>
          </a:blip>
          <a:stretch>
            <a:fillRect/>
          </a:stretch>
        </p:blipFill>
        <p:spPr>
          <a:xfrm>
            <a:off x="4973725" y="1318325"/>
            <a:ext cx="3295825" cy="316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Mô tả bộ dữ liệu</a:t>
            </a:r>
            <a:endParaRPr/>
          </a:p>
        </p:txBody>
      </p:sp>
      <p:sp>
        <p:nvSpPr>
          <p:cNvPr id="100" name="Google Shape;100;p18"/>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Một số ảnh dữ liệu từ google</a:t>
            </a:r>
            <a:endParaRPr sz="1600"/>
          </a:p>
        </p:txBody>
      </p:sp>
      <p:pic>
        <p:nvPicPr>
          <p:cNvPr id="101" name="Google Shape;101;p18"/>
          <p:cNvPicPr preferRelativeResize="0"/>
          <p:nvPr/>
        </p:nvPicPr>
        <p:blipFill>
          <a:blip r:embed="rId3">
            <a:alphaModFix/>
          </a:blip>
          <a:stretch>
            <a:fillRect/>
          </a:stretch>
        </p:blipFill>
        <p:spPr>
          <a:xfrm>
            <a:off x="1278675" y="1338300"/>
            <a:ext cx="6608550" cy="325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Mô tả bộ dữ liệu</a:t>
            </a:r>
            <a:endParaRPr/>
          </a:p>
        </p:txBody>
      </p:sp>
      <p:sp>
        <p:nvSpPr>
          <p:cNvPr id="107" name="Google Shape;107;p19"/>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SzPts val="2200"/>
              <a:buNone/>
            </a:pPr>
            <a:r>
              <a:rPr lang="en" sz="1400"/>
              <a:t>Quá trình thu thập dữ liệu:</a:t>
            </a:r>
            <a:endParaRPr sz="1400"/>
          </a:p>
          <a:p>
            <a:pPr indent="0" lvl="0" marL="914400" rtl="0" algn="l">
              <a:lnSpc>
                <a:spcPct val="150000"/>
              </a:lnSpc>
              <a:spcBef>
                <a:spcPts val="1200"/>
              </a:spcBef>
              <a:spcAft>
                <a:spcPts val="0"/>
              </a:spcAft>
              <a:buSzPts val="2200"/>
              <a:buNone/>
            </a:pPr>
            <a:r>
              <a:rPr lang="en" sz="1400"/>
              <a:t>+       Tìm kiếm đi chụp được ảnh chó mèo tại những quán cà phê thú cưng, chó, mèo. chụp ảnh của những con chó, con mèo trên đường, xung quanh nơi em ở.</a:t>
            </a:r>
            <a:endParaRPr sz="1400"/>
          </a:p>
          <a:p>
            <a:pPr indent="0" lvl="0" marL="914400" rtl="0" algn="l">
              <a:lnSpc>
                <a:spcPct val="150000"/>
              </a:lnSpc>
              <a:spcBef>
                <a:spcPts val="1200"/>
              </a:spcBef>
              <a:spcAft>
                <a:spcPts val="0"/>
              </a:spcAft>
              <a:buSzPts val="2200"/>
              <a:buNone/>
            </a:pPr>
            <a:r>
              <a:rPr lang="en" sz="1400"/>
              <a:t>+       Sau mỗi buổi chụp, em tiến hành lựa chon, lọc những tấp ảnh phù hợp.l</a:t>
            </a:r>
            <a:endParaRPr sz="1400"/>
          </a:p>
          <a:p>
            <a:pPr indent="0" lvl="0" marL="914400" rtl="0" algn="l">
              <a:lnSpc>
                <a:spcPct val="150000"/>
              </a:lnSpc>
              <a:spcBef>
                <a:spcPts val="1200"/>
              </a:spcBef>
              <a:spcAft>
                <a:spcPts val="0"/>
              </a:spcAft>
              <a:buSzPts val="2200"/>
              <a:buNone/>
            </a:pPr>
            <a:r>
              <a:rPr lang="en" sz="1400"/>
              <a:t>+       Đảm bảo sự cân bằng giữa 2 lớp bằng cách chụp thêm hay lọc tiếp dữ liệu để tạo ra dataset hoàn chỉnh “cat_dog”.</a:t>
            </a:r>
            <a:endParaRPr sz="1400"/>
          </a:p>
          <a:p>
            <a:pPr indent="0" lvl="0" marL="914400" rtl="0" algn="l">
              <a:lnSpc>
                <a:spcPct val="150000"/>
              </a:lnSpc>
              <a:spcBef>
                <a:spcPts val="1200"/>
              </a:spcBef>
              <a:spcAft>
                <a:spcPts val="1200"/>
              </a:spcAft>
              <a:buSzPts val="2200"/>
              <a:buNone/>
            </a:pPr>
            <a:r>
              <a:rPr lang="en" sz="1400"/>
              <a:t>+       Thêm đó em thu thập thêm dữ liệu từ google ảnh chó mèo, tạo ra tập dữ liệu test</a:t>
            </a:r>
            <a:r>
              <a:rPr lang="en" sz="1400">
                <a:solidFill>
                  <a:schemeClr val="hlink"/>
                </a:solidFill>
                <a:uFill>
                  <a:noFill/>
                </a:uFill>
                <a:hlinkClick r:id="rId3"/>
              </a:rPr>
              <a:t> </a:t>
            </a:r>
            <a:r>
              <a:rPr lang="en" sz="1400" u="sng">
                <a:solidFill>
                  <a:schemeClr val="hlink"/>
                </a:solidFill>
                <a:hlinkClick r:id="rId4"/>
              </a:rPr>
              <a:t>test_cat_dog</a:t>
            </a:r>
            <a:r>
              <a:rPr lang="en" sz="1400"/>
              <a:t> gồm 200 ảnh (100 “dog” 100 “cat”) để đánh giá model và so sánh kết quả train model giữa 2 tập test tự thu thập và test dữ liệu từ google.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Tiền xử lý dữ liệu	&amp; rút trích đặc trưng	</a:t>
            </a:r>
            <a:endParaRPr/>
          </a:p>
        </p:txBody>
      </p:sp>
      <p:sp>
        <p:nvSpPr>
          <p:cNvPr id="113" name="Google Shape;113;p2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685800" rtl="0" algn="l">
              <a:lnSpc>
                <a:spcPct val="150000"/>
              </a:lnSpc>
              <a:spcBef>
                <a:spcPts val="0"/>
              </a:spcBef>
              <a:spcAft>
                <a:spcPts val="0"/>
              </a:spcAft>
              <a:buSzPts val="2200"/>
              <a:buNone/>
            </a:pPr>
            <a:r>
              <a:rPr lang="en" sz="1800"/>
              <a:t>Tiền xử lý dữ liệu: resize ảnh về kích thước 128x128, chuyển ảnh sang ảnh màu RGB</a:t>
            </a:r>
            <a:endParaRPr sz="1800"/>
          </a:p>
          <a:p>
            <a:pPr indent="0" lvl="0" marL="685800" rtl="0" algn="l">
              <a:lnSpc>
                <a:spcPct val="150000"/>
              </a:lnSpc>
              <a:spcBef>
                <a:spcPts val="1600"/>
              </a:spcBef>
              <a:spcAft>
                <a:spcPts val="1600"/>
              </a:spcAft>
              <a:buSzPts val="2200"/>
              <a:buNone/>
            </a:pPr>
            <a:r>
              <a:rPr lang="en" sz="1800"/>
              <a:t>Trích xuất đặc trưng: Trong đồ án môn học, em </a:t>
            </a:r>
            <a:r>
              <a:rPr lang="en" sz="1800">
                <a:solidFill>
                  <a:srgbClr val="333333"/>
                </a:solidFill>
                <a:highlight>
                  <a:srgbClr val="FFFFFF"/>
                </a:highlight>
              </a:rPr>
              <a:t>sử dụng phương pháp rút trích đặc trưng Hog.  Mã hóa hình ảnh thành một vector, và vector này mang những đặc trưng (các số thực) đại diện cho ảnh đó. </a:t>
            </a:r>
            <a:r>
              <a:rPr lang="en" sz="1800"/>
              <a:t>Mỗi hình ảnh sẽ được mã hóa thành 1 vector 8100 (</a:t>
            </a:r>
            <a:r>
              <a:rPr lang="en" sz="1800">
                <a:highlight>
                  <a:srgbClr val="FFFFFF"/>
                </a:highlight>
              </a:rPr>
              <a:t>255 x 36 × 1) đặc trưng.</a:t>
            </a:r>
            <a:endParaRPr sz="18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Phân chia dataset</a:t>
            </a:r>
            <a:endParaRPr/>
          </a:p>
        </p:txBody>
      </p:sp>
      <p:sp>
        <p:nvSpPr>
          <p:cNvPr id="119" name="Google Shape;119;p21"/>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228600" lvl="0" marL="685800" rtl="0" algn="l">
              <a:lnSpc>
                <a:spcPct val="150000"/>
              </a:lnSpc>
              <a:spcBef>
                <a:spcPts val="0"/>
              </a:spcBef>
              <a:spcAft>
                <a:spcPts val="0"/>
              </a:spcAft>
              <a:buSzPts val="2200"/>
              <a:buNone/>
            </a:pPr>
            <a:r>
              <a:rPr lang="en" sz="1800"/>
              <a:t>Em phân chia bộ dữ liệu dataset mình chụp thành 2 phần:</a:t>
            </a:r>
            <a:endParaRPr sz="1800"/>
          </a:p>
          <a:p>
            <a:pPr indent="0" lvl="0" marL="1828800" rtl="0" algn="l">
              <a:lnSpc>
                <a:spcPct val="150000"/>
              </a:lnSpc>
              <a:spcBef>
                <a:spcPts val="1600"/>
              </a:spcBef>
              <a:spcAft>
                <a:spcPts val="0"/>
              </a:spcAft>
              <a:buSzPts val="2200"/>
              <a:buNone/>
            </a:pPr>
            <a:r>
              <a:rPr lang="en" sz="1800"/>
              <a:t>·        80% làm dữ liệu để train model - 2080 bức ảnh</a:t>
            </a:r>
            <a:endParaRPr sz="1800"/>
          </a:p>
          <a:p>
            <a:pPr indent="0" lvl="0" marL="1828800" rtl="0" algn="l">
              <a:lnSpc>
                <a:spcPct val="150000"/>
              </a:lnSpc>
              <a:spcBef>
                <a:spcPts val="1600"/>
              </a:spcBef>
              <a:spcAft>
                <a:spcPts val="0"/>
              </a:spcAft>
              <a:buSzPts val="2200"/>
              <a:buNone/>
            </a:pPr>
            <a:r>
              <a:rPr lang="en" sz="1800"/>
              <a:t>·        20% làm dữ liệu test để đánh giá model - 520 bức ảnh</a:t>
            </a:r>
            <a:endParaRPr sz="1800"/>
          </a:p>
          <a:p>
            <a:pPr indent="457200" lvl="0" marL="457200" rtl="0" algn="l">
              <a:lnSpc>
                <a:spcPct val="150000"/>
              </a:lnSpc>
              <a:spcBef>
                <a:spcPts val="1600"/>
              </a:spcBef>
              <a:spcAft>
                <a:spcPts val="0"/>
              </a:spcAft>
              <a:buSzPts val="2200"/>
              <a:buNone/>
            </a:pPr>
            <a:r>
              <a:rPr lang="en" sz="1800"/>
              <a:t>200 bức ảnh cả em thu thâp trên google sử dụng để đánh giá lại model.</a:t>
            </a:r>
            <a:endParaRPr sz="1800"/>
          </a:p>
          <a:p>
            <a:pPr indent="0" lvl="0" marL="0" rtl="0" algn="l">
              <a:lnSpc>
                <a:spcPct val="115000"/>
              </a:lnSpc>
              <a:spcBef>
                <a:spcPts val="1600"/>
              </a:spcBef>
              <a:spcAft>
                <a:spcPts val="1600"/>
              </a:spcAft>
              <a:buSzPts val="22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