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E7A2-FF60-4DE1-9D75-5BE5216EE04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6639-F9D3-4B68-AB26-9A96CFD0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167" y="1739498"/>
            <a:ext cx="6663400" cy="126992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 CÁO MÔN HỌC </a:t>
            </a:r>
          </a:p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TRÍ TUỆ NHÂN TẠO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ĐỀ TÀI: GAME CONNECT 4 WITH ARTIFICIAL INTELLIGENCE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726824" y="4849792"/>
            <a:ext cx="3811929" cy="90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- 18521422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upload.wikimedia.org/wikipedia/commons/d/d0/Ho_Chi_Minh_City_University_of_Information_Technolo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19" y="607140"/>
            <a:ext cx="5469158" cy="30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2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6647" y="686329"/>
            <a:ext cx="6041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200" y="1519023"/>
            <a:ext cx="432872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0" y="2060293"/>
            <a:ext cx="5022509" cy="30938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6013" y="5178486"/>
            <a:ext cx="437331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3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21" y="570582"/>
            <a:ext cx="2937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Minimax</a:t>
            </a:r>
          </a:p>
        </p:txBody>
      </p:sp>
      <p:sp>
        <p:nvSpPr>
          <p:cNvPr id="3" name="Rectangle 2"/>
          <p:cNvSpPr/>
          <p:nvPr/>
        </p:nvSpPr>
        <p:spPr>
          <a:xfrm>
            <a:off x="765221" y="1111169"/>
            <a:ext cx="400354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9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minimax.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78560"/>
              </p:ext>
            </p:extLst>
          </p:nvPr>
        </p:nvGraphicFramePr>
        <p:xfrm>
          <a:off x="2056290" y="1684661"/>
          <a:ext cx="5826069" cy="3504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6069">
                  <a:extLst>
                    <a:ext uri="{9D8B030D-6E8A-4147-A177-3AD203B41FA5}">
                      <a16:colId xmlns:a16="http://schemas.microsoft.com/office/drawing/2014/main" val="2876702610"/>
                    </a:ext>
                  </a:extLst>
                </a:gridCol>
              </a:tblGrid>
              <a:tr h="350472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minimax(node, depth,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if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−∞    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child of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value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max(value, minimax(child, depth − 1, FALSE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minimizing player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+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min(value, minimax(child, depth − 1, TRUE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2845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19495" y="5189389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1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Minimax algorithm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05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990" y="651605"/>
            <a:ext cx="5652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4354" y="1450259"/>
            <a:ext cx="303985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tồi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5848" y="1664422"/>
            <a:ext cx="5480311" cy="3725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7673" y="5389799"/>
            <a:ext cx="4551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4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128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614" y="697903"/>
            <a:ext cx="5652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Minimax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Alpha-Beta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5614" y="1302062"/>
            <a:ext cx="414728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alpha-beta.</a:t>
            </a:r>
            <a:endParaRPr lang="en-US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28361"/>
              </p:ext>
            </p:extLst>
          </p:nvPr>
        </p:nvGraphicFramePr>
        <p:xfrm>
          <a:off x="1527858" y="1643694"/>
          <a:ext cx="6447099" cy="408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47099">
                  <a:extLst>
                    <a:ext uri="{9D8B030D-6E8A-4147-A177-3AD203B41FA5}">
                      <a16:colId xmlns:a16="http://schemas.microsoft.com/office/drawing/2014/main" val="2307238298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α, β,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heuristic value of node   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maximizingPlayer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−∞        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child of node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α, β, FALSE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α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max(α, value)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 ≥ β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β cut-off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value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each child of node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value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min(value,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alphabeta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α, β, TRUE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β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min(β, value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≤ α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α cut-off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5002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77054" y="5779163"/>
            <a:ext cx="353013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Pseudocode 2 </a:t>
            </a:r>
            <a:r>
              <a:rPr lang="en-US" sz="1300" dirty="0" smtClean="0">
                <a:latin typeface="Arial" panose="020B0604020202020204" pitchFamily="34" charset="0"/>
                <a:ea typeface="Calibri" panose="020F0502020204030204" pitchFamily="34" charset="0"/>
              </a:rPr>
              <a:t>Alpha-Beta pruning algorithm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8437944" y="1759352"/>
            <a:ext cx="31367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-   </a:t>
            </a:r>
            <a:r>
              <a:rPr lang="en-US" sz="1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ngữ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dưới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mức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tăng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β 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Ở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lượt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1,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tôi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muốn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mức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tăng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bằng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tất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cả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nước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cập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nhật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mỗi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lần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thời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nào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thấy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lớn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nói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khác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dưới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lớn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dừng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ở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an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toàn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bởi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vì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đã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chứng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minh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nước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cũ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tốt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bước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Điều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gọi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β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Nếu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α ở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độ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sâu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quá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lớn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hay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điểm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Alpha-Beta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trở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giống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Minimax.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12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033" y="721053"/>
            <a:ext cx="331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C.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124165" y="1385447"/>
            <a:ext cx="35302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tôi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mức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nghĩa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vọng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xảy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ra.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tôi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vọng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mức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tăng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7318" y="1121163"/>
            <a:ext cx="6047527" cy="4067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5001" y="5192864"/>
            <a:ext cx="4612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5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97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827" y="697903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C.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99251"/>
              </p:ext>
            </p:extLst>
          </p:nvPr>
        </p:nvGraphicFramePr>
        <p:xfrm>
          <a:off x="1434819" y="1642166"/>
          <a:ext cx="6224843" cy="3689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4843">
                  <a:extLst>
                    <a:ext uri="{9D8B030D-6E8A-4147-A177-3AD203B41FA5}">
                      <a16:colId xmlns:a16="http://schemas.microsoft.com/office/drawing/2014/main" val="1525925539"/>
                    </a:ext>
                  </a:extLst>
                </a:gridCol>
              </a:tblGrid>
              <a:tr h="287591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expectiminimax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 is a terminal node or depth 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are to play at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Return value of maximum-valued child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 := -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max(α,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expectiminimax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depth-1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random event at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Return weighted average of all child nodes'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 :=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α + (Probability[child] ×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expectiminimax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depth-1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927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15743" y="1226281"/>
            <a:ext cx="383149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9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xpectimax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121" y="5332151"/>
            <a:ext cx="31582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3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algorithm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955666" y="1914832"/>
            <a:ext cx="32153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hầu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suất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giống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tôi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Connect 4,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suất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giống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nhau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hội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lúc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bình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xảy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tiếp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theo.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351" y="778926"/>
            <a:ext cx="3105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D.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Negamax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1798" y="1290813"/>
            <a:ext cx="47996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Negamax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dạng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biến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minimax.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dựa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thực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max(a, b) = - min(-a, -b)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thực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hiện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minimax. 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max(2, 3) = - min(-2, -3) = 3.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Chính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trò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như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vậy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sự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B.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Do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thái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sự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do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theo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nghĩa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trọng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Lý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do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trước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hoạt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bất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hay B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đang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Điều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nghĩa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tục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duy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nhất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hai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 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minimax,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yêu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cầu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thừa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B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chuyển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thừa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trị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thiểu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28122" y="1533881"/>
            <a:ext cx="5065212" cy="3524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9607" y="5058136"/>
            <a:ext cx="4442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6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86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432" y="721053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D.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Thuật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Negamax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2576"/>
              </p:ext>
            </p:extLst>
          </p:nvPr>
        </p:nvGraphicFramePr>
        <p:xfrm>
          <a:off x="1474083" y="1623879"/>
          <a:ext cx="4521603" cy="2242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1603">
                  <a:extLst>
                    <a:ext uri="{9D8B030D-6E8A-4147-A177-3AD203B41FA5}">
                      <a16:colId xmlns:a16="http://schemas.microsoft.com/office/drawing/2014/main" val="808277538"/>
                    </a:ext>
                  </a:extLst>
                </a:gridCol>
              </a:tblGrid>
              <a:tr h="22420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color)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×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of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−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−color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    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7889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11069" y="3896267"/>
            <a:ext cx="3047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Pseudocode 4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algorithm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6607" y="1186316"/>
            <a:ext cx="3942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4973" y="2253362"/>
            <a:ext cx="4444679" cy="328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khớp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sắp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minimax. 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nhỏ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cài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giống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55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5639" y="688222"/>
            <a:ext cx="4352602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Negamax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tỉa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Alpha-Beta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8393" y="1626032"/>
            <a:ext cx="278709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Tối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hóa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minimax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cũng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áp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 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nút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minimax.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0101" y="1231925"/>
            <a:ext cx="5307485" cy="3687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3904" y="4919241"/>
            <a:ext cx="4139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7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cây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114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5228" y="838693"/>
            <a:ext cx="39816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Negamax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tỉa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Alpha-Beta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5063" y="1339765"/>
            <a:ext cx="610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cắt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alpha-beta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88429"/>
              </p:ext>
            </p:extLst>
          </p:nvPr>
        </p:nvGraphicFramePr>
        <p:xfrm>
          <a:off x="1983204" y="1985417"/>
          <a:ext cx="6327253" cy="3202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7253">
                  <a:extLst>
                    <a:ext uri="{9D8B030D-6E8A-4147-A177-3AD203B41FA5}">
                      <a16:colId xmlns:a16="http://schemas.microsoft.com/office/drawing/2014/main" val="1048283419"/>
                    </a:ext>
                  </a:extLst>
                </a:gridCol>
              </a:tblGrid>
              <a:tr h="7613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α, β, color)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 ×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−∞    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−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−β, −α, −color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max(α, value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 ≥ β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cut-off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87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65973" y="5300098"/>
            <a:ext cx="4261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5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algorithm with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7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759370" cy="1116434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55" y="1594131"/>
            <a:ext cx="797013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Connect 4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(heuristic)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A. Minimax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B. Minimax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Alpha-Beta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Expectimax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Negamax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Alpha-Beta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E.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game Connect 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7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1392" y="86936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E.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9508" y="1595504"/>
            <a:ext cx="808684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gắng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hay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cùng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gắng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khiến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minimax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Ở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luân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phiên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tỉa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1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5499" y="142048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tôi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chỉnh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sửa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chút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giả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818" y="93167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E.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24504"/>
              </p:ext>
            </p:extLst>
          </p:nvPr>
        </p:nvGraphicFramePr>
        <p:xfrm>
          <a:off x="1766425" y="2177810"/>
          <a:ext cx="6775691" cy="3202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5691">
                  <a:extLst>
                    <a:ext uri="{9D8B030D-6E8A-4147-A177-3AD203B41FA5}">
                      <a16:colId xmlns:a16="http://schemas.microsoft.com/office/drawing/2014/main" val="479047744"/>
                    </a:ext>
                  </a:extLst>
                </a:gridCol>
              </a:tblGrid>
              <a:tr h="7613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(node, depth, α, β, color, play1)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depth = 0 or node is a terminal node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the heuristic value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</a:p>
                    <a:p>
                      <a:pPr algn="l"/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  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(node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:=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orderMoves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−∞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childNodes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 := max(value, −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(child, depth − 1, −β, −α, −color, play2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 := max(α, value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α ≥ β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(* cut-off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*)</a:t>
                      </a:r>
                    </a:p>
                    <a:p>
                      <a:pPr algn="l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</a:t>
                      </a:r>
                    </a:p>
                  </a:txBody>
                  <a:tcPr marL="71755" marR="22860" marT="323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623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18295" y="5448023"/>
            <a:ext cx="4071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</a:rPr>
              <a:t>Pseudocode 6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algorithm with alpha-beta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16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580" y="814047"/>
            <a:ext cx="10239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game Connect 4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5580" y="2167888"/>
            <a:ext cx="4455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A.Đánh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từng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381244" y="2567998"/>
            <a:ext cx="8890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chạy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(minimax,  alpha-beta,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expectimax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random B.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13048"/>
              </p:ext>
            </p:extLst>
          </p:nvPr>
        </p:nvGraphicFramePr>
        <p:xfrm>
          <a:off x="1736204" y="3244727"/>
          <a:ext cx="4192706" cy="262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347">
                  <a:extLst>
                    <a:ext uri="{9D8B030D-6E8A-4147-A177-3AD203B41FA5}">
                      <a16:colId xmlns:a16="http://schemas.microsoft.com/office/drawing/2014/main" val="1770549278"/>
                    </a:ext>
                  </a:extLst>
                </a:gridCol>
                <a:gridCol w="1288752">
                  <a:extLst>
                    <a:ext uri="{9D8B030D-6E8A-4147-A177-3AD203B41FA5}">
                      <a16:colId xmlns:a16="http://schemas.microsoft.com/office/drawing/2014/main" val="3721948348"/>
                    </a:ext>
                  </a:extLst>
                </a:gridCol>
                <a:gridCol w="851994">
                  <a:extLst>
                    <a:ext uri="{9D8B030D-6E8A-4147-A177-3AD203B41FA5}">
                      <a16:colId xmlns:a16="http://schemas.microsoft.com/office/drawing/2014/main" val="2155734638"/>
                    </a:ext>
                  </a:extLst>
                </a:gridCol>
                <a:gridCol w="846613">
                  <a:extLst>
                    <a:ext uri="{9D8B030D-6E8A-4147-A177-3AD203B41FA5}">
                      <a16:colId xmlns:a16="http://schemas.microsoft.com/office/drawing/2014/main" val="1739727462"/>
                    </a:ext>
                  </a:extLst>
                </a:gridCol>
              </a:tblGrid>
              <a:tr h="43751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232276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707359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090980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951350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662790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9773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078"/>
              </p:ext>
            </p:extLst>
          </p:nvPr>
        </p:nvGraphicFramePr>
        <p:xfrm>
          <a:off x="6458673" y="3244727"/>
          <a:ext cx="4409955" cy="262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802">
                  <a:extLst>
                    <a:ext uri="{9D8B030D-6E8A-4147-A177-3AD203B41FA5}">
                      <a16:colId xmlns:a16="http://schemas.microsoft.com/office/drawing/2014/main" val="433841640"/>
                    </a:ext>
                  </a:extLst>
                </a:gridCol>
                <a:gridCol w="1355531">
                  <a:extLst>
                    <a:ext uri="{9D8B030D-6E8A-4147-A177-3AD203B41FA5}">
                      <a16:colId xmlns:a16="http://schemas.microsoft.com/office/drawing/2014/main" val="839514634"/>
                    </a:ext>
                  </a:extLst>
                </a:gridCol>
                <a:gridCol w="896141">
                  <a:extLst>
                    <a:ext uri="{9D8B030D-6E8A-4147-A177-3AD203B41FA5}">
                      <a16:colId xmlns:a16="http://schemas.microsoft.com/office/drawing/2014/main" val="1141079892"/>
                    </a:ext>
                  </a:extLst>
                </a:gridCol>
                <a:gridCol w="890481">
                  <a:extLst>
                    <a:ext uri="{9D8B030D-6E8A-4147-A177-3AD203B41FA5}">
                      <a16:colId xmlns:a16="http://schemas.microsoft.com/office/drawing/2014/main" val="108405043"/>
                    </a:ext>
                  </a:extLst>
                </a:gridCol>
              </a:tblGrid>
              <a:tr h="437511">
                <a:tc>
                  <a:txBody>
                    <a:bodyPr/>
                    <a:lstStyle/>
                    <a:p>
                      <a:pPr marL="457200" marR="0" lvl="1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47771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729756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421853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757751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854835"/>
                  </a:ext>
                </a:extLst>
              </a:tr>
              <a:tr h="4375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29843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86342" y="5950834"/>
            <a:ext cx="2498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1.1 A - B with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depth = 4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773021" y="5962251"/>
            <a:ext cx="249888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1.2 A - B with depth = 5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8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141" y="1426619"/>
            <a:ext cx="890864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(minimax,  alpha-beta,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1116" y="929397"/>
            <a:ext cx="4458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A.Đánh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82635"/>
              </p:ext>
            </p:extLst>
          </p:nvPr>
        </p:nvGraphicFramePr>
        <p:xfrm>
          <a:off x="6971806" y="2458853"/>
          <a:ext cx="4178460" cy="247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929">
                  <a:extLst>
                    <a:ext uri="{9D8B030D-6E8A-4147-A177-3AD203B41FA5}">
                      <a16:colId xmlns:a16="http://schemas.microsoft.com/office/drawing/2014/main" val="81587891"/>
                    </a:ext>
                  </a:extLst>
                </a:gridCol>
                <a:gridCol w="1115774">
                  <a:extLst>
                    <a:ext uri="{9D8B030D-6E8A-4147-A177-3AD203B41FA5}">
                      <a16:colId xmlns:a16="http://schemas.microsoft.com/office/drawing/2014/main" val="2996685097"/>
                    </a:ext>
                  </a:extLst>
                </a:gridCol>
                <a:gridCol w="1013306">
                  <a:extLst>
                    <a:ext uri="{9D8B030D-6E8A-4147-A177-3AD203B41FA5}">
                      <a16:colId xmlns:a16="http://schemas.microsoft.com/office/drawing/2014/main" val="1816037848"/>
                    </a:ext>
                  </a:extLst>
                </a:gridCol>
                <a:gridCol w="899451">
                  <a:extLst>
                    <a:ext uri="{9D8B030D-6E8A-4147-A177-3AD203B41FA5}">
                      <a16:colId xmlns:a16="http://schemas.microsoft.com/office/drawing/2014/main" val="2038749740"/>
                    </a:ext>
                  </a:extLst>
                </a:gridCol>
              </a:tblGrid>
              <a:tr h="41273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476975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195214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229101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705118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37964"/>
                  </a:ext>
                </a:extLst>
              </a:tr>
              <a:tr h="4127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4077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71791"/>
              </p:ext>
            </p:extLst>
          </p:nvPr>
        </p:nvGraphicFramePr>
        <p:xfrm>
          <a:off x="1660144" y="2458854"/>
          <a:ext cx="4555462" cy="2476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505">
                  <a:extLst>
                    <a:ext uri="{9D8B030D-6E8A-4147-A177-3AD203B41FA5}">
                      <a16:colId xmlns:a16="http://schemas.microsoft.com/office/drawing/2014/main" val="3175994412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882474822"/>
                    </a:ext>
                  </a:extLst>
                </a:gridCol>
                <a:gridCol w="1041721">
                  <a:extLst>
                    <a:ext uri="{9D8B030D-6E8A-4147-A177-3AD203B41FA5}">
                      <a16:colId xmlns:a16="http://schemas.microsoft.com/office/drawing/2014/main" val="457089752"/>
                    </a:ext>
                  </a:extLst>
                </a:gridCol>
                <a:gridCol w="1169044">
                  <a:extLst>
                    <a:ext uri="{9D8B030D-6E8A-4147-A177-3AD203B41FA5}">
                      <a16:colId xmlns:a16="http://schemas.microsoft.com/office/drawing/2014/main" val="3885649264"/>
                    </a:ext>
                  </a:extLst>
                </a:gridCol>
              </a:tblGrid>
              <a:tr h="46352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Avr_time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Count_s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355984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12412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alpha-beta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2709992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924237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minmin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894260"/>
                  </a:ext>
                </a:extLst>
              </a:tr>
              <a:tr h="40257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expectimax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100/100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5398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83621" y="5162318"/>
            <a:ext cx="2508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 2.1 A - C with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depth = 4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06782" y="5124171"/>
            <a:ext cx="2508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2.1 A - C with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depth =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238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128" y="1892384"/>
            <a:ext cx="769330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xỉ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tưởng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cắt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tỉa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tưởng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xỉ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depth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5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minimax,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luôn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bình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kém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0977" y="1010420"/>
            <a:ext cx="4528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Đánh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giá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từng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4314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916" y="755777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B</a:t>
            </a:r>
            <a:r>
              <a:rPr lang="en-US" sz="20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. So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sáng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284154" y="1771389"/>
            <a:ext cx="3588788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 (A) 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(M),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(E)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cặp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game Connect 4.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vs M,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 M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dành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60288"/>
              </p:ext>
            </p:extLst>
          </p:nvPr>
        </p:nvGraphicFramePr>
        <p:xfrm>
          <a:off x="5347505" y="2141318"/>
          <a:ext cx="5446326" cy="173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425">
                  <a:extLst>
                    <a:ext uri="{9D8B030D-6E8A-4147-A177-3AD203B41FA5}">
                      <a16:colId xmlns:a16="http://schemas.microsoft.com/office/drawing/2014/main" val="3463027502"/>
                    </a:ext>
                  </a:extLst>
                </a:gridCol>
                <a:gridCol w="413240">
                  <a:extLst>
                    <a:ext uri="{9D8B030D-6E8A-4147-A177-3AD203B41FA5}">
                      <a16:colId xmlns:a16="http://schemas.microsoft.com/office/drawing/2014/main" val="209989695"/>
                    </a:ext>
                  </a:extLst>
                </a:gridCol>
                <a:gridCol w="568491">
                  <a:extLst>
                    <a:ext uri="{9D8B030D-6E8A-4147-A177-3AD203B41FA5}">
                      <a16:colId xmlns:a16="http://schemas.microsoft.com/office/drawing/2014/main" val="670559621"/>
                    </a:ext>
                  </a:extLst>
                </a:gridCol>
                <a:gridCol w="722599">
                  <a:extLst>
                    <a:ext uri="{9D8B030D-6E8A-4147-A177-3AD203B41FA5}">
                      <a16:colId xmlns:a16="http://schemas.microsoft.com/office/drawing/2014/main" val="919316460"/>
                    </a:ext>
                  </a:extLst>
                </a:gridCol>
                <a:gridCol w="658673">
                  <a:extLst>
                    <a:ext uri="{9D8B030D-6E8A-4147-A177-3AD203B41FA5}">
                      <a16:colId xmlns:a16="http://schemas.microsoft.com/office/drawing/2014/main" val="1638139016"/>
                    </a:ext>
                  </a:extLst>
                </a:gridCol>
                <a:gridCol w="616437">
                  <a:extLst>
                    <a:ext uri="{9D8B030D-6E8A-4147-A177-3AD203B41FA5}">
                      <a16:colId xmlns:a16="http://schemas.microsoft.com/office/drawing/2014/main" val="2066863638"/>
                    </a:ext>
                  </a:extLst>
                </a:gridCol>
                <a:gridCol w="648400">
                  <a:extLst>
                    <a:ext uri="{9D8B030D-6E8A-4147-A177-3AD203B41FA5}">
                      <a16:colId xmlns:a16="http://schemas.microsoft.com/office/drawing/2014/main" val="4288607236"/>
                    </a:ext>
                  </a:extLst>
                </a:gridCol>
                <a:gridCol w="694061">
                  <a:extLst>
                    <a:ext uri="{9D8B030D-6E8A-4147-A177-3AD203B41FA5}">
                      <a16:colId xmlns:a16="http://schemas.microsoft.com/office/drawing/2014/main" val="3142559978"/>
                    </a:ext>
                  </a:extLst>
                </a:gridCol>
              </a:tblGrid>
              <a:tr h="31567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115568"/>
                  </a:ext>
                </a:extLst>
              </a:tr>
              <a:tr h="4735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vs 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642961"/>
                  </a:ext>
                </a:extLst>
              </a:tr>
              <a:tr h="4735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vs 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8343780"/>
                  </a:ext>
                </a:extLst>
              </a:tr>
              <a:tr h="47350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vs 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16689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76407" y="423975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Bảng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3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kết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</a:rPr>
              <a:t>quả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657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4791" y="929398"/>
            <a:ext cx="331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B.So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sáng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47462" y="1601931"/>
            <a:ext cx="7577559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ta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minimax, 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alpha-beta,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negamax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expectimax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 smtClean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game Connect 4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đây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minmin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Cho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60" y="636607"/>
            <a:ext cx="7496537" cy="6250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781" y="1469985"/>
            <a:ext cx="5733327" cy="4548850"/>
          </a:xfrm>
        </p:spPr>
        <p:txBody>
          <a:bodyPr>
            <a:noAutofit/>
          </a:bodyPr>
          <a:lstStyle/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 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 4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(6 - 7),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ô,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4.531.985.219.092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Connect 4 (H1.1-&gt;H1.2-&gt;H1.3)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33" y="1468470"/>
            <a:ext cx="1838325" cy="18383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52" y="2827470"/>
            <a:ext cx="1847850" cy="18338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03" y="4081102"/>
            <a:ext cx="1837055" cy="1826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55506" y="3375078"/>
            <a:ext cx="990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H1.1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6552" y="4809883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H1.2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1533" y="6018835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H1.3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36227"/>
            <a:ext cx="7504253" cy="6485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(heuristic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529" y="1481561"/>
            <a:ext cx="8626998" cy="4514126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Gía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7x7x7 = 343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343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depth = 0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heuristic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5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483734" cy="118588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=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264" y="1967697"/>
            <a:ext cx="4857951" cy="26274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4 ô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10000,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-10000.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04" y="1705992"/>
            <a:ext cx="4038281" cy="3463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817488" y="5323258"/>
            <a:ext cx="316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4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253885" y="4861593"/>
            <a:ext cx="544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H2.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139" y="670950"/>
            <a:ext cx="2272496" cy="37077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222" y="1148204"/>
            <a:ext cx="3950825" cy="1432950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Cột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tâm</a:t>
            </a:r>
            <a:endParaRPr kumimoji="0" lang="en-US" alt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center_count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quân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= Score +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center_count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164" y="2687637"/>
            <a:ext cx="3464641" cy="2984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5798" y="165749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ô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(+100)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Score = Score + 100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50" y="2687637"/>
            <a:ext cx="3477967" cy="29849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34718" y="536478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169805" y="536478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03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272496" cy="37077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75737" y="1578088"/>
            <a:ext cx="332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+ 3 – 1 (3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ta 1 ô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+ 5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3003" y="1578088"/>
            <a:ext cx="3237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+ 2 – 2 (2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ta 2 ô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+ 2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81" y="2412438"/>
            <a:ext cx="3824830" cy="326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90" y="2412438"/>
            <a:ext cx="3810175" cy="32679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08911" y="5372619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553247" y="5372619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0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1371" y="778926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21371" y="1473805"/>
            <a:ext cx="345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Score = Score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61" y="2445683"/>
            <a:ext cx="3884758" cy="33191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0319" y="5457067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769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6741" y="883098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51" y="1608881"/>
            <a:ext cx="4662409" cy="4070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6741" y="1608881"/>
            <a:ext cx="51132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H3.5</a:t>
            </a:r>
          </a:p>
          <a:p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 + </a:t>
            </a:r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1*3 		= 3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+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 		= 103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(Score + 5)*3		= 118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(Score + 2)*4		= 126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Score = Score – 4		= 122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H3.5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82360" y="5371715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H3.5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421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2213</Words>
  <Application>Microsoft Office PowerPoint</Application>
  <PresentationFormat>Widescreen</PresentationFormat>
  <Paragraphs>371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Nội dung báo cáo</vt:lpstr>
      <vt:lpstr>I. Tổng quan về trò chơi Connect 4</vt:lpstr>
      <vt:lpstr>II. Xây dựng hàm đánh giá (heuristic)</vt:lpstr>
      <vt:lpstr>2. Hàm đánh giá   * Score = điểm số</vt:lpstr>
      <vt:lpstr>2. Hàm đánh giá</vt:lpstr>
      <vt:lpstr>2. Hàm đánh giá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41</cp:revision>
  <dcterms:created xsi:type="dcterms:W3CDTF">2020-07-26T05:28:34Z</dcterms:created>
  <dcterms:modified xsi:type="dcterms:W3CDTF">2020-07-26T16:47:13Z</dcterms:modified>
</cp:coreProperties>
</file>