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FF3EF-C638-4C23-96B0-FDEB6C08E4AD}" v="1" dt="2022-06-03T18:17:46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 Văn Chung" userId="S::dt040109@actvn.edu.vn::1fb7b7e6-c34e-4083-b1ce-af675a722103" providerId="AD" clId="Web-{A35FF3EF-C638-4C23-96B0-FDEB6C08E4AD}"/>
    <pc:docChg chg="modSld">
      <pc:chgData name="Chu Văn Chung" userId="S::dt040109@actvn.edu.vn::1fb7b7e6-c34e-4083-b1ce-af675a722103" providerId="AD" clId="Web-{A35FF3EF-C638-4C23-96B0-FDEB6C08E4AD}" dt="2022-06-03T18:17:46.144" v="0"/>
      <pc:docMkLst>
        <pc:docMk/>
      </pc:docMkLst>
      <pc:sldChg chg="addSp">
        <pc:chgData name="Chu Văn Chung" userId="S::dt040109@actvn.edu.vn::1fb7b7e6-c34e-4083-b1ce-af675a722103" providerId="AD" clId="Web-{A35FF3EF-C638-4C23-96B0-FDEB6C08E4AD}" dt="2022-06-03T18:17:46.144" v="0"/>
        <pc:sldMkLst>
          <pc:docMk/>
          <pc:sldMk cId="0" sldId="256"/>
        </pc:sldMkLst>
        <pc:spChg chg="add">
          <ac:chgData name="Chu Văn Chung" userId="S::dt040109@actvn.edu.vn::1fb7b7e6-c34e-4083-b1ce-af675a722103" providerId="AD" clId="Web-{A35FF3EF-C638-4C23-96B0-FDEB6C08E4AD}" dt="2022-06-03T18:17:46.144" v="0"/>
          <ac:spMkLst>
            <pc:docMk/>
            <pc:sldMk cId="0" sldId="256"/>
            <ac:spMk id="4" creationId="{3DD8D64B-3D0F-858D-CAD6-1949B8F3A07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C585-BDB8-4AB6-A534-26AAA78240B8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74F2A-9D61-4F33-8315-7F01A4513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9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4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0.wmf"/><Relationship Id="rId3" Type="http://schemas.openxmlformats.org/officeDocument/2006/relationships/image" Target="../media/image21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wmf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219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 VII. Nguồn điện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7630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sz="3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§ 1. Sơ đồ khối nguồn điện </a:t>
            </a:r>
          </a:p>
          <a:p>
            <a:pPr marL="742950" indent="-742950" algn="l"/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3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Sơ đồ khối:</a:t>
            </a:r>
          </a:p>
          <a:p>
            <a:pPr marL="742950" indent="-742950" algn="l">
              <a:buAutoNum type="arabicPeriod"/>
            </a:pPr>
            <a:endParaRPr lang="en-US" sz="3600">
              <a:solidFill>
                <a:srgbClr val="FF0000"/>
              </a:solidFill>
            </a:endParaRPr>
          </a:p>
          <a:p>
            <a:pPr marL="742950" indent="-742950" algn="l">
              <a:buAutoNum type="arabicPeriod"/>
            </a:pPr>
            <a:endParaRPr lang="en-US" sz="3600">
              <a:solidFill>
                <a:srgbClr val="FF0000"/>
              </a:solidFill>
            </a:endParaRPr>
          </a:p>
          <a:p>
            <a:pPr marL="742950" indent="-742950" algn="l"/>
            <a:endParaRPr lang="en-US" sz="3600">
              <a:solidFill>
                <a:srgbClr val="FF0000"/>
              </a:solidFill>
            </a:endParaRPr>
          </a:p>
          <a:p>
            <a:pPr marL="742950" indent="-742950" algn="l"/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Biến áp: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tạo ra điện áp xoay chiều  theo ý muốn.</a:t>
            </a:r>
          </a:p>
          <a:p>
            <a:pPr marL="742950" indent="-742950" algn="l"/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Mạch chỉnh lưu: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biến điện áp xoay chiều thành điện áp một chiều</a:t>
            </a:r>
          </a:p>
          <a:p>
            <a:pPr marL="742950" indent="-742950" algn="l"/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gợn sóng.</a:t>
            </a:r>
          </a:p>
          <a:p>
            <a:pPr marL="742950" indent="-742950" algn="l"/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Mạch lọc nguồn: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nhiệm vụ biến điện áp gợn sóng thành điện áp </a:t>
            </a:r>
          </a:p>
          <a:p>
            <a:pPr marL="742950" indent="-742950" algn="l"/>
            <a:r>
              <a:rPr lang="en-US" sz="33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ít gợn sóng.               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09875"/>
            <a:ext cx="765633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DD8D64B-3D0F-858D-CAD6-1949B8F3A07D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/>
              <a:t>Bấm để thêm nội dung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Mạch ổn áp tuyến tính (mạch ổn áp theo kiểu bù):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+ 1 phần tử điều chỉnh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+ 2 phần tử tạo điện áp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chuẩn (tạo điện U</a:t>
            </a:r>
            <a:r>
              <a:rPr lang="en-US" sz="28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từ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Diode zener.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+ 3 Phần tử lấy mẫu 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(tạo ra điện áp U</a:t>
            </a:r>
            <a:r>
              <a:rPr lang="en-US" sz="28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biến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theo điện áp vào U</a:t>
            </a:r>
            <a:r>
              <a:rPr lang="en-US" sz="28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+ 4 Phần tử so sánh nhiệm vụ so sánh điện áp chuẩn và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 áp mẫu đưa ra đưa ra điện áp sai lệch (U</a:t>
            </a:r>
            <a:r>
              <a:rPr lang="en-US" sz="28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SL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đưa đến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tử điều chỉnh bù lại điện áp sai lệch.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143000"/>
            <a:ext cx="4724400" cy="259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19800" y="3962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khối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458200" cy="6477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100">
                <a:solidFill>
                  <a:srgbClr val="FF0000"/>
                </a:solidFill>
              </a:rPr>
              <a:t> </a:t>
            </a:r>
            <a:r>
              <a:rPr lang="en-US" sz="5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 Sơ đồ mạch nguồn ổn áp dùng transistor:</a:t>
            </a: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/>
              <a:t>Tính điện áp ra: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 </a:t>
            </a:r>
          </a:p>
          <a:p>
            <a:pPr>
              <a:buNone/>
            </a:pPr>
            <a:r>
              <a:rPr lang="en-US" sz="2800"/>
              <a:t> </a:t>
            </a:r>
          </a:p>
          <a:p>
            <a:pPr>
              <a:buNone/>
            </a:pPr>
            <a:r>
              <a:rPr lang="en-US" sz="2800"/>
              <a:t>   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 </a:t>
            </a:r>
          </a:p>
          <a:p>
            <a:pPr>
              <a:buNone/>
            </a:pPr>
            <a:r>
              <a:rPr lang="en-US" sz="2800"/>
              <a:t>      </a:t>
            </a:r>
            <a:r>
              <a:rPr lang="en-US" sz="4500">
                <a:latin typeface="Times New Roman" pitchFamily="18" charset="0"/>
                <a:cs typeface="Times New Roman" pitchFamily="18" charset="0"/>
              </a:rPr>
              <a:t>Từ biểu thức điện áp ra ta nhận thấy điện áp ra không</a:t>
            </a:r>
          </a:p>
          <a:p>
            <a:pPr>
              <a:buNone/>
            </a:pPr>
            <a:r>
              <a:rPr lang="en-US" sz="4500">
                <a:latin typeface="Times New Roman" pitchFamily="18" charset="0"/>
                <a:cs typeface="Times New Roman" pitchFamily="18" charset="0"/>
              </a:rPr>
              <a:t>phụ thuộcvào điện áp vào. Điện áp ra không đổi khi điện</a:t>
            </a:r>
          </a:p>
          <a:p>
            <a:pPr>
              <a:buNone/>
            </a:pPr>
            <a:r>
              <a:rPr lang="en-US" sz="4500">
                <a:latin typeface="Times New Roman" pitchFamily="18" charset="0"/>
                <a:cs typeface="Times New Roman" pitchFamily="18" charset="0"/>
              </a:rPr>
              <a:t>áp vào thay đổi.</a:t>
            </a:r>
          </a:p>
          <a:p>
            <a:pPr>
              <a:buNone/>
            </a:pPr>
            <a:r>
              <a:rPr lang="en-US" sz="45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5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Nguyên lý hoạt động:         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41531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685800"/>
            <a:ext cx="411866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94200" y="1905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905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3962400"/>
          <a:ext cx="297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7" imgW="2641320" imgH="609480" progId="Equation.DSMT4">
                  <p:embed/>
                </p:oleObj>
              </mc:Choice>
              <mc:Fallback>
                <p:oleObj name="Equation" r:id="rId7" imgW="2641320" imgH="609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62400"/>
                        <a:ext cx="2971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395663" y="4038600"/>
          <a:ext cx="57292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9" imgW="5092560" imgH="609480" progId="Equation.DSMT4">
                  <p:embed/>
                </p:oleObj>
              </mc:Choice>
              <mc:Fallback>
                <p:oleObj name="Equation" r:id="rId9" imgW="5092560" imgH="609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4038600"/>
                        <a:ext cx="57292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43600" y="3505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nguyên lý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35007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nguyên lý hoạt động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- Tính điện áp ra.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- Phân tích nguyên lý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hoạt động.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Sơ đồ ổn áp dùng khuếch đại thuật toán.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28600"/>
            <a:ext cx="3886200" cy="282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945943"/>
            <a:ext cx="4876801" cy="249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248400"/>
          </a:xfrm>
        </p:spPr>
        <p:txBody>
          <a:bodyPr/>
          <a:lstStyle/>
          <a:p>
            <a:pPr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C. Mạch ổn áp cố định:</a:t>
            </a:r>
          </a:p>
          <a:p>
            <a:pPr>
              <a:buNone/>
            </a:pP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d. Mạch tao điện áp ra biến thiên theo tải:</a:t>
            </a:r>
          </a:p>
          <a:p>
            <a:pPr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R1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1.25 ( V ) 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8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100 </a:t>
            </a:r>
          </a:p>
          <a:p>
            <a:pPr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8957" y="1066800"/>
            <a:ext cx="4489643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0765" y="4143375"/>
            <a:ext cx="425403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05000" y="4508500"/>
          <a:ext cx="66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5" imgW="660240" imgH="368280" progId="Equation.DSMT4">
                  <p:embed/>
                </p:oleObj>
              </mc:Choice>
              <mc:Fallback>
                <p:oleObj name="Equation" r:id="rId5" imgW="66024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08500"/>
                        <a:ext cx="660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 pháp làm mạch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nguyên lý</a:t>
            </a:r>
          </a:p>
          <a:p>
            <a:pPr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mạch in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9" y="1316182"/>
            <a:ext cx="3657601" cy="234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114800"/>
            <a:ext cx="3810000" cy="258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5943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mạch in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447800"/>
            <a:ext cx="5638800" cy="453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438400"/>
            <a:ext cx="234696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Sơ đồ nguyên lý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6172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Sơ đồ mạch 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/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4 Mạch ổn áp nguồn: tạo ra điện áp không đổi khi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điện áp xoay chiều biến thiên.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Biến áp nguồn: </a:t>
            </a:r>
          </a:p>
          <a:p>
            <a:pPr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Gồm 2 phần cuộn dây và vật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 từ ( thép kỹ thuật điện )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cuộn dây nối nguồn điện gọi 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cuộn dây sơ cấp. Cuộn dây nối 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 tải gọi là cuộn dây thứ cấp 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Kích thước biến áp phụ thuộc vào công suất tiêu thụ</a:t>
            </a:r>
          </a:p>
          <a:p>
            <a:pPr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 tải.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2741" y="2057400"/>
            <a:ext cx="2410659" cy="16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324600" y="1524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Cuộn dây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3733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Vật liệu từ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§ 2. Mạch chỉnh lưu.</a:t>
            </a:r>
          </a:p>
          <a:p>
            <a:pPr>
              <a:spcBef>
                <a:spcPts val="0"/>
              </a:spcBef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Mạch chỉnh lưu nửa chu kỳ: </a:t>
            </a:r>
          </a:p>
          <a:p>
            <a:pPr>
              <a:buNone/>
            </a:pPr>
            <a:endParaRPr lang="en-US" sz="290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138" y="1981200"/>
            <a:ext cx="46068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1861" y="1905000"/>
            <a:ext cx="369038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Mạch chỉnh lưu 2 nửa chu kỳ:</a:t>
            </a: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838200"/>
            <a:ext cx="5257800" cy="210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051629"/>
            <a:ext cx="3657600" cy="373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6172200"/>
          </a:xfrm>
        </p:spPr>
        <p:txBody>
          <a:bodyPr/>
          <a:lstStyle/>
          <a:p>
            <a:pPr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Mạch chỉnh lưu toàn sóng ( chỉnh lưu cầu ):</a:t>
            </a: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905241"/>
            <a:ext cx="4695825" cy="183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18493"/>
            <a:ext cx="4953000" cy="396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pPr algn="ctr">
              <a:buNone/>
            </a:pPr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§ 3. Mạch lọc nguồn</a:t>
            </a:r>
          </a:p>
          <a:p>
            <a:pPr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1. Mạch lọc nguồn dùng tụ điện: </a:t>
            </a: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057400"/>
            <a:ext cx="4648200" cy="195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831" y="1981200"/>
            <a:ext cx="362737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648200" y="4572000"/>
          <a:ext cx="3581400" cy="86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2641320" imgH="634680" progId="Equation.DSMT4">
                  <p:embed/>
                </p:oleObj>
              </mc:Choice>
              <mc:Fallback>
                <p:oleObj name="Equation" r:id="rId5" imgW="264132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3581400" cy="86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Mạch lọc nguồn dùng tụ điện và điện trở (mạch  lọc nguồn RC): </a:t>
            </a: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5204" y="1524000"/>
            <a:ext cx="5723996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85800" y="1905000"/>
          <a:ext cx="198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4" imgW="1981080" imgH="622080" progId="Equation.DSMT4">
                  <p:embed/>
                </p:oleObj>
              </mc:Choice>
              <mc:Fallback>
                <p:oleObj name="Equation" r:id="rId4" imgW="198108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1981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5800" y="2819400"/>
          <a:ext cx="1409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6" imgW="1409400" imgH="622080" progId="Equation.DSMT4">
                  <p:embed/>
                </p:oleObj>
              </mc:Choice>
              <mc:Fallback>
                <p:oleObj name="Equation" r:id="rId6" imgW="140940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1409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609600" y="3886200"/>
          <a:ext cx="2616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8" imgW="2616120" imgH="672840" progId="Equation.DSMT4">
                  <p:embed/>
                </p:oleObj>
              </mc:Choice>
              <mc:Fallback>
                <p:oleObj name="Equation" r:id="rId8" imgW="2616120" imgH="6728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2616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55786" y="3297696"/>
            <a:ext cx="3850014" cy="348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61722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§ 4. </a:t>
            </a:r>
            <a:r>
              <a:rPr 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Mạch ổn áp nguồn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Nguồn ổn áp tham số:</a:t>
            </a:r>
          </a:p>
          <a:p>
            <a:pPr algn="just">
              <a:buNone/>
            </a:pPr>
            <a:endParaRPr lang="en-US" sz="360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360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360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600">
                <a:solidFill>
                  <a:srgbClr val="FF0000"/>
                </a:solidFill>
              </a:rPr>
              <a:t>                                                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Với</a:t>
            </a:r>
          </a:p>
          <a:p>
            <a:pPr algn="just">
              <a:buNone/>
            </a:pPr>
            <a:endParaRPr lang="en-US" sz="360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360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600">
                <a:solidFill>
                  <a:srgbClr val="FF0000"/>
                </a:solidFill>
              </a:rPr>
              <a:t> </a:t>
            </a:r>
          </a:p>
          <a:p>
            <a:pPr algn="just">
              <a:buNone/>
            </a:pPr>
            <a:endParaRPr lang="en-US" sz="360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360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3600">
              <a:solidFill>
                <a:srgbClr val="FF0000"/>
              </a:solidFill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5225" y="1828800"/>
            <a:ext cx="390455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400800" y="4114800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4" imgW="761760" imgH="380880" progId="Equation.DSMT4">
                  <p:embed/>
                </p:oleObj>
              </mc:Choice>
              <mc:Fallback>
                <p:oleObj name="Equation" r:id="rId4" imgW="761760" imgH="380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114800"/>
                        <a:ext cx="762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207000" y="4572000"/>
          <a:ext cx="287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6" imgW="2869920" imgH="622080" progId="Equation.DSMT4">
                  <p:embed/>
                </p:oleObj>
              </mc:Choice>
              <mc:Fallback>
                <p:oleObj name="Equation" r:id="rId6" imgW="286992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4572000"/>
                        <a:ext cx="2870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4953000" y="5334000"/>
          <a:ext cx="1422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8" imgW="1422360" imgH="622080" progId="Equation.DSMT4">
                  <p:embed/>
                </p:oleObj>
              </mc:Choice>
              <mc:Fallback>
                <p:oleObj name="Equation" r:id="rId8" imgW="142236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0"/>
                        <a:ext cx="1422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629400" y="5410200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10" imgW="2387520" imgH="444240" progId="Equation.DSMT4">
                  <p:embed/>
                </p:oleObj>
              </mc:Choice>
              <mc:Fallback>
                <p:oleObj name="Equation" r:id="rId10" imgW="238752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2387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047750" y="6096000"/>
          <a:ext cx="702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12" imgW="7022880" imgH="444240" progId="Equation.DSMT4">
                  <p:embed/>
                </p:oleObj>
              </mc:Choice>
              <mc:Fallback>
                <p:oleObj name="Equation" r:id="rId12" imgW="7022880" imgH="4442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6096000"/>
                        <a:ext cx="702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79617" y="1981201"/>
            <a:ext cx="4344783" cy="343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Mạch nguồn ổn áp tham số dùng transistor:</a:t>
            </a: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Nguyên lý làm việc: 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giả sử điện áp vào tăng 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điện áp ra tăng dòng 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điện qua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diode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tăng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làm cho điện áp trên 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điện trở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tăng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dẫn tới 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điện áp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8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giảm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làm 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bớt dẫn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điện áp </a:t>
            </a:r>
          </a:p>
          <a:p>
            <a:pPr>
              <a:buNone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tăng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làm điện áp ra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giảm.</a:t>
            </a: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463" y="952500"/>
          <a:ext cx="41608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3466800" imgH="317160" progId="Equation.DSMT4">
                  <p:embed/>
                </p:oleObj>
              </mc:Choice>
              <mc:Fallback>
                <p:oleObj name="Equation" r:id="rId3" imgW="3466800" imgH="317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952500"/>
                        <a:ext cx="41608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08394" y="878363"/>
            <a:ext cx="4278406" cy="210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3733800"/>
            <a:ext cx="4038600" cy="228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0480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nguyên lý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6096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nguyên lý hoạt động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B0F229A9F1A14D9F21283237E529B9" ma:contentTypeVersion="12" ma:contentTypeDescription="Create a new document." ma:contentTypeScope="" ma:versionID="550076cf1d702e4d26cac38b58fe30cd">
  <xsd:schema xmlns:xsd="http://www.w3.org/2001/XMLSchema" xmlns:xs="http://www.w3.org/2001/XMLSchema" xmlns:p="http://schemas.microsoft.com/office/2006/metadata/properties" xmlns:ns2="34c0c3d1-00da-479e-b97b-046fc088f71b" xmlns:ns3="ae3f6bc4-5225-415d-abd2-4206f31c7ebf" targetNamespace="http://schemas.microsoft.com/office/2006/metadata/properties" ma:root="true" ma:fieldsID="e0b7783cb3129251876ea04e3eac9bde" ns2:_="" ns3:_="">
    <xsd:import namespace="34c0c3d1-00da-479e-b97b-046fc088f71b"/>
    <xsd:import namespace="ae3f6bc4-5225-415d-abd2-4206f31c7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c3d1-00da-479e-b97b-046fc088f7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7248ef2-771a-4cf8-9f8d-dd913dccda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f6bc4-5225-415d-abd2-4206f31c7eb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aa3e6d-6709-437d-8952-c3a761dbd0ad}" ma:internalName="TaxCatchAll" ma:showField="CatchAllData" ma:web="ae3f6bc4-5225-415d-abd2-4206f31c7e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c0c3d1-00da-479e-b97b-046fc088f71b">
      <Terms xmlns="http://schemas.microsoft.com/office/infopath/2007/PartnerControls"/>
    </lcf76f155ced4ddcb4097134ff3c332f>
    <TaxCatchAll xmlns="ae3f6bc4-5225-415d-abd2-4206f31c7eb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31C851-B739-40D4-A2EB-EC1CD3EF04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0c3d1-00da-479e-b97b-046fc088f71b"/>
    <ds:schemaRef ds:uri="ae3f6bc4-5225-415d-abd2-4206f31c7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84669D-014D-43EA-9730-3758C3FF0606}">
  <ds:schemaRefs>
    <ds:schemaRef ds:uri="http://schemas.microsoft.com/office/2006/metadata/properties"/>
    <ds:schemaRef ds:uri="http://schemas.microsoft.com/office/infopath/2007/PartnerControls"/>
    <ds:schemaRef ds:uri="34c0c3d1-00da-479e-b97b-046fc088f71b"/>
    <ds:schemaRef ds:uri="ae3f6bc4-5225-415d-abd2-4206f31c7ebf"/>
  </ds:schemaRefs>
</ds:datastoreItem>
</file>

<file path=customXml/itemProps3.xml><?xml version="1.0" encoding="utf-8"?>
<ds:datastoreItem xmlns:ds="http://schemas.openxmlformats.org/officeDocument/2006/customXml" ds:itemID="{BF35BDD4-965F-4552-A1E7-03802B456C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594</Words>
  <Application>Microsoft Office PowerPoint</Application>
  <PresentationFormat>Trình chiếu Trên màn hình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16" baseType="lpstr">
      <vt:lpstr>Office Theme</vt:lpstr>
      <vt:lpstr>Chương VII. Nguồn điện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Phương pháp làm mạch in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Nguồn điện và phương pháp cấp nguồn cho transistor trong các tầng khuếch đại</dc:title>
  <dc:creator>Dell</dc:creator>
  <cp:lastModifiedBy>Dell</cp:lastModifiedBy>
  <cp:revision>171</cp:revision>
  <dcterms:created xsi:type="dcterms:W3CDTF">2016-04-07T10:43:22Z</dcterms:created>
  <dcterms:modified xsi:type="dcterms:W3CDTF">2022-06-03T18:17:46Z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0x010100E4B0F229A9F1A14D9F21283237E529B9</vt:lpwstr>
  </property>
  <property fmtid="{D5CDD505-2E9C-101B-9397-08002B2CF9AE}" pid="3" name="MediaServiceImageTags">
    <vt:lpwstr/>
  </property>
</Properties>
</file>