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0BEDD7-6D67-4087-8613-C50300E1423B}" type="datetimeFigureOut">
              <a:rPr lang="en-US" smtClean="0"/>
              <a:pPr/>
              <a:t>5/26/22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5/26/22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5/26/22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BEDD7-6D67-4087-8613-C50300E1423B}" type="datetimeFigureOut">
              <a:rPr lang="en-US" smtClean="0"/>
              <a:pPr/>
              <a:t>5/26/22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BEDD7-6D67-4087-8613-C50300E1423B}" type="datetimeFigureOut">
              <a:rPr lang="en-US" smtClean="0"/>
              <a:pPr/>
              <a:t>5/26/22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0BEDD7-6D67-4087-8613-C50300E1423B}" type="datetimeFigureOut">
              <a:rPr lang="en-US" smtClean="0"/>
              <a:pPr/>
              <a:t>5/26/22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0BEDD7-6D67-4087-8613-C50300E1423B}" type="datetimeFigureOut">
              <a:rPr lang="en-US" smtClean="0"/>
              <a:pPr/>
              <a:t>5/26/22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0BEDD7-6D67-4087-8613-C50300E1423B}" type="datetimeFigureOut">
              <a:rPr lang="en-US" smtClean="0"/>
              <a:pPr/>
              <a:t>5/26/22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BEDD7-6D67-4087-8613-C50300E1423B}" type="datetimeFigureOut">
              <a:rPr lang="en-US" smtClean="0"/>
              <a:pPr/>
              <a:t>5/26/22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BEDD7-6D67-4087-8613-C50300E1423B}" type="datetimeFigureOut">
              <a:rPr lang="en-US" smtClean="0"/>
              <a:pPr/>
              <a:t>5/26/22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BEDD7-6D67-4087-8613-C50300E1423B}" type="datetimeFigureOut">
              <a:rPr lang="en-US" smtClean="0"/>
              <a:pPr/>
              <a:t>5/26/22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1558-7C6D-4DA1-AA67-43FB5EF0DD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BEDD7-6D67-4087-8613-C50300E1423B}" type="datetimeFigureOut">
              <a:rPr lang="en-US" smtClean="0"/>
              <a:pPr/>
              <a:t>5/26/22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01558-7C6D-4DA1-AA67-43FB5EF0DD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4.emf"/><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3.e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8.emf"/><Relationship Id="rId7" Type="http://schemas.openxmlformats.org/officeDocument/2006/relationships/oleObject" Target="../embeddings/oleObject28.bin"/><Relationship Id="rId12" Type="http://schemas.openxmlformats.org/officeDocument/2006/relationships/image" Target="../media/image43.e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image" Target="../media/image40.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image" Target="../media/image48.emf"/><Relationship Id="rId5" Type="http://schemas.openxmlformats.org/officeDocument/2006/relationships/oleObject" Target="../embeddings/oleObject32.bin"/><Relationship Id="rId10" Type="http://schemas.openxmlformats.org/officeDocument/2006/relationships/oleObject" Target="../embeddings/oleObject35.bin"/><Relationship Id="rId4" Type="http://schemas.openxmlformats.org/officeDocument/2006/relationships/image" Target="../media/image45.emf"/><Relationship Id="rId9" Type="http://schemas.openxmlformats.org/officeDocument/2006/relationships/image" Target="../media/image47.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50.e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image" Target="../media/image49.emf"/><Relationship Id="rId4"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oleObject" Target="../embeddings/oleObject40.bin"/><Relationship Id="rId10" Type="http://schemas.openxmlformats.org/officeDocument/2006/relationships/image" Target="../media/image53.emf"/><Relationship Id="rId4" Type="http://schemas.openxmlformats.org/officeDocument/2006/relationships/image" Target="../media/image21.emf"/><Relationship Id="rId9"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59.emf"/><Relationship Id="rId12" Type="http://schemas.openxmlformats.org/officeDocument/2006/relationships/oleObject" Target="../embeddings/oleObject49.bin"/><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0.emf"/></Relationships>
</file>

<file path=ppt/slides/_rels/slide1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4.emf"/><Relationship Id="rId11" Type="http://schemas.openxmlformats.org/officeDocument/2006/relationships/image" Target="../media/image67.png"/><Relationship Id="rId5" Type="http://schemas.openxmlformats.org/officeDocument/2006/relationships/oleObject" Target="../embeddings/oleObject51.bin"/><Relationship Id="rId10" Type="http://schemas.openxmlformats.org/officeDocument/2006/relationships/image" Target="../media/image66.emf"/><Relationship Id="rId4" Type="http://schemas.openxmlformats.org/officeDocument/2006/relationships/image" Target="../media/image23.e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emf"/></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6.emf"/><Relationship Id="rId7" Type="http://schemas.openxmlformats.org/officeDocument/2006/relationships/oleObject" Target="../embeddings/oleObject6.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18.emf"/><Relationship Id="rId12" Type="http://schemas.openxmlformats.org/officeDocument/2006/relationships/oleObject" Target="../embeddings/oleObject12.bin"/><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8.emf"/><Relationship Id="rId3" Type="http://schemas.openxmlformats.org/officeDocument/2006/relationships/image" Target="../media/image22.emf"/><Relationship Id="rId7" Type="http://schemas.openxmlformats.org/officeDocument/2006/relationships/image" Target="../media/image25.png"/><Relationship Id="rId12" Type="http://schemas.openxmlformats.org/officeDocument/2006/relationships/oleObject" Target="../embeddings/oleObject17.bin"/><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emf"/><Relationship Id="rId5" Type="http://schemas.openxmlformats.org/officeDocument/2006/relationships/image" Target="../media/image23.emf"/><Relationship Id="rId10" Type="http://schemas.openxmlformats.org/officeDocument/2006/relationships/oleObject" Target="../embeddings/oleObject16.bin"/><Relationship Id="rId4" Type="http://schemas.openxmlformats.org/officeDocument/2006/relationships/oleObject" Target="../embeddings/oleObject14.bin"/><Relationship Id="rId9"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458200" cy="1470025"/>
          </a:xfrm>
        </p:spPr>
        <p:txBody>
          <a:bodyPr/>
          <a:lstStyle/>
          <a:p>
            <a:r>
              <a:rPr lang="en-US" dirty="0" err="1">
                <a:solidFill>
                  <a:srgbClr val="FF0000"/>
                </a:solidFill>
                <a:latin typeface="Times New Roman" pitchFamily="18" charset="0"/>
                <a:cs typeface="Times New Roman" pitchFamily="18" charset="0"/>
              </a:rPr>
              <a:t>Chương</a:t>
            </a:r>
            <a:r>
              <a:rPr lang="en-US">
                <a:solidFill>
                  <a:srgbClr val="FF0000"/>
                </a:solidFill>
                <a:latin typeface="Times New Roman" pitchFamily="18" charset="0"/>
                <a:cs typeface="Times New Roman" pitchFamily="18" charset="0"/>
              </a:rPr>
              <a:t> IX. </a:t>
            </a:r>
            <a:r>
              <a:rPr lang="en-US" dirty="0" err="1">
                <a:solidFill>
                  <a:srgbClr val="FF0000"/>
                </a:solidFill>
                <a:latin typeface="Times New Roman" pitchFamily="18" charset="0"/>
                <a:cs typeface="Times New Roman" pitchFamily="18" charset="0"/>
              </a:rPr>
              <a:t>Những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khái</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niệm</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cơ</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bản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về</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kỹ</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thuật</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xung</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04800" y="1676400"/>
            <a:ext cx="8686800" cy="4953000"/>
          </a:xfrm>
        </p:spPr>
        <p:txBody>
          <a:bodyPr>
            <a:normAutofit fontScale="85000" lnSpcReduction="20000"/>
          </a:bodyPr>
          <a:lstStyle/>
          <a:p>
            <a:r>
              <a:rPr lang="en-US" sz="3600">
                <a:solidFill>
                  <a:srgbClr val="FF0000"/>
                </a:solidFill>
                <a:latin typeface="Times New Roman" pitchFamily="18" charset="0"/>
                <a:cs typeface="Times New Roman" pitchFamily="18" charset="0"/>
              </a:rPr>
              <a:t>§ 1. Khái niệm và định nghĩa cơ bản về tín hiệu xung</a:t>
            </a:r>
          </a:p>
          <a:p>
            <a:pPr algn="l"/>
            <a:r>
              <a:rPr lang="en-US" sz="3600">
                <a:solidFill>
                  <a:srgbClr val="FF0000"/>
                </a:solidFill>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1. Khái niệm cơ bản về kỹ thuật xung</a:t>
            </a:r>
            <a:r>
              <a:rPr lang="en-US" sz="3600">
                <a:solidFill>
                  <a:srgbClr val="FF0000"/>
                </a:solidFill>
                <a:latin typeface="Times New Roman" pitchFamily="18" charset="0"/>
                <a:cs typeface="Times New Roman" pitchFamily="18" charset="0"/>
              </a:rPr>
              <a:t>.</a:t>
            </a:r>
          </a:p>
          <a:p>
            <a:pPr algn="l">
              <a:lnSpc>
                <a:spcPct val="120000"/>
              </a:lnSpc>
              <a:spcBef>
                <a:spcPts val="400"/>
              </a:spcBef>
            </a:pPr>
            <a:r>
              <a:rPr lang="en-US" sz="2800">
                <a:solidFill>
                  <a:srgbClr val="FF0000"/>
                </a:solidFill>
                <a:latin typeface="Times New Roman" pitchFamily="18" charset="0"/>
                <a:cs typeface="Times New Roman" pitchFamily="18" charset="0"/>
              </a:rPr>
              <a:t>+ Định nghĩa: </a:t>
            </a:r>
            <a:r>
              <a:rPr lang="en-US" sz="2800">
                <a:solidFill>
                  <a:schemeClr val="tx1">
                    <a:lumMod val="95000"/>
                    <a:lumOff val="5000"/>
                  </a:schemeClr>
                </a:solidFill>
                <a:latin typeface="Times New Roman" pitchFamily="18" charset="0"/>
                <a:cs typeface="Times New Roman" pitchFamily="18" charset="0"/>
              </a:rPr>
              <a:t>Tín hiệu xung là tín hiệu có điện áp hoặc dòng điện tồn tại trong thời gian ngắn, khoảng thời đó so sánh với thời gian quá trình quá độ (thời gian thiết lập).</a:t>
            </a:r>
          </a:p>
          <a:p>
            <a:pPr algn="l">
              <a:lnSpc>
                <a:spcPct val="120000"/>
              </a:lnSpc>
              <a:spcBef>
                <a:spcPts val="400"/>
              </a:spcBef>
            </a:pPr>
            <a:r>
              <a:rPr lang="en-US" sz="2800">
                <a:solidFill>
                  <a:schemeClr val="tx1">
                    <a:lumMod val="95000"/>
                    <a:lumOff val="5000"/>
                  </a:schemeClr>
                </a:solidFill>
                <a:latin typeface="Times New Roman" pitchFamily="18" charset="0"/>
                <a:cs typeface="Times New Roman" pitchFamily="18" charset="0"/>
              </a:rPr>
              <a:t>+ Trong các thời điểm khởi động thiết bị điện tử (hoặc đóng ngắt mạch điện tử) phát sinh ra các xung điện. Thời gian này gọi là quá trình, quá độ làm phá vỡ chế độ công tác tĩnh của các phần tử tích cực vì vậy kỹ thuật xung nghiên cứu quá trình tác động của xung điện vào mạch điện tử. Ngoài ra nghiên cứu các thiết bị tạo, biến đổi dạng tín hiệu xung.</a:t>
            </a:r>
          </a:p>
          <a:p>
            <a:pPr algn="l">
              <a:lnSpc>
                <a:spcPct val="120000"/>
              </a:lnSpc>
              <a:spcBef>
                <a:spcPts val="400"/>
              </a:spcBef>
            </a:pPr>
            <a:r>
              <a:rPr lang="en-US" sz="2800">
                <a:solidFill>
                  <a:schemeClr val="tx1">
                    <a:lumMod val="95000"/>
                    <a:lumOff val="5000"/>
                  </a:schemeClr>
                </a:solidFill>
                <a:latin typeface="Times New Roman" pitchFamily="18" charset="0"/>
                <a:cs typeface="Times New Roman" pitchFamily="18" charset="0"/>
              </a:rPr>
              <a:t> + Tác động xung điện vào mạch điện có dạng xung đơn, dãy xung.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Từ các giá trị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 ta tính độ rộng sườn xung.</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Xung điện áp đột biến đối với mạch R – L mắc nối tiếp.</a:t>
            </a:r>
          </a:p>
          <a:p>
            <a:pPr>
              <a:buNone/>
            </a:pP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(t) = E →</a:t>
            </a:r>
          </a:p>
        </p:txBody>
      </p:sp>
      <p:graphicFrame>
        <p:nvGraphicFramePr>
          <p:cNvPr id="4" name="Table 3"/>
          <p:cNvGraphicFramePr>
            <a:graphicFrameLocks noGrp="1"/>
          </p:cNvGraphicFramePr>
          <p:nvPr/>
        </p:nvGraphicFramePr>
        <p:xfrm>
          <a:off x="1295400" y="914400"/>
          <a:ext cx="6477000" cy="146304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437198">
                <a:tc>
                  <a:txBody>
                    <a:bodyPr/>
                    <a:lstStyle/>
                    <a:p>
                      <a:pPr algn="ctr"/>
                      <a:r>
                        <a:rPr lang="el-GR" sz="2800">
                          <a:solidFill>
                            <a:srgbClr val="FF0000"/>
                          </a:solidFill>
                          <a:latin typeface="Times New Roman" pitchFamily="18" charset="0"/>
                          <a:cs typeface="Times New Roman" pitchFamily="18" charset="0"/>
                        </a:rPr>
                        <a:t>β</a:t>
                      </a:r>
                      <a:endParaRPr lang="en-US" sz="2800">
                        <a:solidFill>
                          <a:srgbClr val="FF0000"/>
                        </a:solidFill>
                        <a:latin typeface="Times New Roman" pitchFamily="18" charset="0"/>
                        <a:cs typeface="Times New Roman" pitchFamily="18" charset="0"/>
                      </a:endParaRPr>
                    </a:p>
                  </a:txBody>
                  <a:tcPr/>
                </a:tc>
                <a:tc>
                  <a:txBody>
                    <a:bodyPr/>
                    <a:lstStyle/>
                    <a:p>
                      <a:pPr algn="ctr"/>
                      <a:r>
                        <a:rPr lang="en-US" sz="2800">
                          <a:solidFill>
                            <a:srgbClr val="FF0000"/>
                          </a:solidFill>
                        </a:rPr>
                        <a:t>0,01</a:t>
                      </a:r>
                    </a:p>
                  </a:txBody>
                  <a:tcPr/>
                </a:tc>
                <a:tc>
                  <a:txBody>
                    <a:bodyPr/>
                    <a:lstStyle/>
                    <a:p>
                      <a:pPr algn="ctr"/>
                      <a:r>
                        <a:rPr lang="en-US" sz="2800">
                          <a:solidFill>
                            <a:srgbClr val="FF0000"/>
                          </a:solidFill>
                        </a:rPr>
                        <a:t>0,05</a:t>
                      </a:r>
                    </a:p>
                  </a:txBody>
                  <a:tcPr/>
                </a:tc>
                <a:tc>
                  <a:txBody>
                    <a:bodyPr/>
                    <a:lstStyle/>
                    <a:p>
                      <a:pPr algn="ctr"/>
                      <a:r>
                        <a:rPr lang="en-US" sz="2800">
                          <a:solidFill>
                            <a:srgbClr val="FF0000"/>
                          </a:solidFill>
                        </a:rPr>
                        <a:t>0,1</a:t>
                      </a:r>
                    </a:p>
                  </a:txBody>
                  <a:tcPr/>
                </a:tc>
                <a:extLst>
                  <a:ext uri="{0D108BD9-81ED-4DB2-BD59-A6C34878D82A}">
                    <a16:rowId xmlns:a16="http://schemas.microsoft.com/office/drawing/2014/main" val="10000"/>
                  </a:ext>
                </a:extLst>
              </a:tr>
              <a:tr h="797243">
                <a:tc>
                  <a:txBody>
                    <a:bodyPr/>
                    <a:lstStyle/>
                    <a:p>
                      <a:pPr algn="ctr"/>
                      <a:r>
                        <a:rPr lang="en-US" sz="2800">
                          <a:solidFill>
                            <a:srgbClr val="FF0000"/>
                          </a:solidFill>
                        </a:rPr>
                        <a:t>t</a:t>
                      </a:r>
                      <a:r>
                        <a:rPr lang="en-US" sz="2800" baseline="-25000">
                          <a:solidFill>
                            <a:srgbClr val="FF0000"/>
                          </a:solidFill>
                        </a:rPr>
                        <a:t>S</a:t>
                      </a:r>
                      <a:endParaRPr lang="en-US" sz="2800">
                        <a:solidFill>
                          <a:srgbClr val="FF0000"/>
                        </a:solidFill>
                      </a:endParaRPr>
                    </a:p>
                  </a:txBody>
                  <a:tcPr/>
                </a:tc>
                <a:tc>
                  <a:txBody>
                    <a:bodyPr/>
                    <a:lstStyle/>
                    <a:p>
                      <a:pPr algn="ctr"/>
                      <a:r>
                        <a:rPr lang="en-US" sz="2800">
                          <a:solidFill>
                            <a:srgbClr val="FF0000"/>
                          </a:solidFill>
                        </a:rPr>
                        <a:t>4,6</a:t>
                      </a:r>
                      <a:r>
                        <a:rPr lang="el-GR" sz="2800">
                          <a:solidFill>
                            <a:srgbClr val="FF0000"/>
                          </a:solidFill>
                        </a:rPr>
                        <a:t>τ</a:t>
                      </a:r>
                      <a:endParaRPr lang="en-US" sz="280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solidFill>
                            <a:srgbClr val="FF0000"/>
                          </a:solidFill>
                        </a:rPr>
                        <a:t>3</a:t>
                      </a:r>
                      <a:r>
                        <a:rPr lang="el-GR" sz="2800">
                          <a:solidFill>
                            <a:srgbClr val="FF0000"/>
                          </a:solidFill>
                        </a:rPr>
                        <a:t>τ</a:t>
                      </a:r>
                      <a:endParaRPr lang="en-US" sz="2800">
                        <a:solidFill>
                          <a:srgbClr val="FF0000"/>
                        </a:solidFill>
                      </a:endParaRPr>
                    </a:p>
                    <a:p>
                      <a:pPr algn="ctr"/>
                      <a:endParaRPr lang="en-US" sz="280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solidFill>
                            <a:srgbClr val="FF0000"/>
                          </a:solidFill>
                        </a:rPr>
                        <a:t>2,2</a:t>
                      </a:r>
                      <a:r>
                        <a:rPr lang="el-GR" sz="2800">
                          <a:solidFill>
                            <a:srgbClr val="FF0000"/>
                          </a:solidFill>
                        </a:rPr>
                        <a:t>τ</a:t>
                      </a:r>
                      <a:endParaRPr lang="en-US" sz="2800">
                        <a:solidFill>
                          <a:srgbClr val="FF0000"/>
                        </a:solidFill>
                      </a:endParaRPr>
                    </a:p>
                    <a:p>
                      <a:pPr algn="ctr"/>
                      <a:endParaRPr lang="en-US" sz="2800">
                        <a:solidFill>
                          <a:srgbClr val="FF0000"/>
                        </a:solidFill>
                      </a:endParaRPr>
                    </a:p>
                  </a:txBody>
                  <a:tcPr/>
                </a:tc>
                <a:extLst>
                  <a:ext uri="{0D108BD9-81ED-4DB2-BD59-A6C34878D82A}">
                    <a16:rowId xmlns:a16="http://schemas.microsoft.com/office/drawing/2014/main" val="10001"/>
                  </a:ext>
                </a:extLst>
              </a:tr>
            </a:tbl>
          </a:graphicData>
        </a:graphic>
      </p:graphicFrame>
      <p:pic>
        <p:nvPicPr>
          <p:cNvPr id="24578" name="Picture 2"/>
          <p:cNvPicPr>
            <a:picLocks noChangeAspect="1" noChangeArrowheads="1"/>
          </p:cNvPicPr>
          <p:nvPr/>
        </p:nvPicPr>
        <p:blipFill>
          <a:blip r:embed="rId2"/>
          <a:srcRect/>
          <a:stretch>
            <a:fillRect/>
          </a:stretch>
        </p:blipFill>
        <p:spPr bwMode="auto">
          <a:xfrm>
            <a:off x="5105400" y="3048000"/>
            <a:ext cx="3708518" cy="2005012"/>
          </a:xfrm>
          <a:prstGeom prst="rect">
            <a:avLst/>
          </a:prstGeom>
          <a:noFill/>
          <a:ln w="9525">
            <a:noFill/>
            <a:miter lim="800000"/>
            <a:headEnd/>
            <a:tailEnd/>
          </a:ln>
          <a:effectLst/>
        </p:spPr>
      </p:pic>
      <p:graphicFrame>
        <p:nvGraphicFramePr>
          <p:cNvPr id="24579" name="Object 3"/>
          <p:cNvGraphicFramePr>
            <a:graphicFrameLocks noChangeAspect="1"/>
          </p:cNvGraphicFramePr>
          <p:nvPr/>
        </p:nvGraphicFramePr>
        <p:xfrm>
          <a:off x="2235200" y="2895600"/>
          <a:ext cx="1193800" cy="584200"/>
        </p:xfrm>
        <a:graphic>
          <a:graphicData uri="http://schemas.openxmlformats.org/presentationml/2006/ole">
            <mc:AlternateContent xmlns:mc="http://schemas.openxmlformats.org/markup-compatibility/2006">
              <mc:Choice xmlns:v="urn:schemas-microsoft-com:vml" Requires="v">
                <p:oleObj spid="_x0000_s24579" name="Equation" r:id="rId3" imgW="1193760" imgH="583920" progId="Equation.DSMT4">
                  <p:embed/>
                </p:oleObj>
              </mc:Choice>
              <mc:Fallback>
                <p:oleObj name="Equation" r:id="rId3" imgW="1193760" imgH="5839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2895600"/>
                        <a:ext cx="1193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330200" y="3556000"/>
          <a:ext cx="4013200" cy="863600"/>
        </p:xfrm>
        <a:graphic>
          <a:graphicData uri="http://schemas.openxmlformats.org/presentationml/2006/ole">
            <mc:AlternateContent xmlns:mc="http://schemas.openxmlformats.org/markup-compatibility/2006">
              <mc:Choice xmlns:v="urn:schemas-microsoft-com:vml" Requires="v">
                <p:oleObj spid="_x0000_s24580" name="Equation" r:id="rId5" imgW="4012920" imgH="863280" progId="Equation.DSMT4">
                  <p:embed/>
                </p:oleObj>
              </mc:Choice>
              <mc:Fallback>
                <p:oleObj name="Equation" r:id="rId5" imgW="4012920" imgH="8632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 y="3556000"/>
                        <a:ext cx="4013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431800" y="4495800"/>
          <a:ext cx="1079500" cy="584200"/>
        </p:xfrm>
        <a:graphic>
          <a:graphicData uri="http://schemas.openxmlformats.org/presentationml/2006/ole">
            <mc:AlternateContent xmlns:mc="http://schemas.openxmlformats.org/markup-compatibility/2006">
              <mc:Choice xmlns:v="urn:schemas-microsoft-com:vml" Requires="v">
                <p:oleObj spid="_x0000_s24581" name="Equation" r:id="rId7" imgW="1079280" imgH="583920" progId="Equation.DSMT4">
                  <p:embed/>
                </p:oleObj>
              </mc:Choice>
              <mc:Fallback>
                <p:oleObj name="Equation" r:id="rId7" imgW="1079280" imgH="583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4495800"/>
                        <a:ext cx="1079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nvGraphicFramePr>
        <p:xfrm>
          <a:off x="1765300" y="4495800"/>
          <a:ext cx="2501900" cy="673100"/>
        </p:xfrm>
        <a:graphic>
          <a:graphicData uri="http://schemas.openxmlformats.org/presentationml/2006/ole">
            <mc:AlternateContent xmlns:mc="http://schemas.openxmlformats.org/markup-compatibility/2006">
              <mc:Choice xmlns:v="urn:schemas-microsoft-com:vml" Requires="v">
                <p:oleObj spid="_x0000_s24582" name="Equation" r:id="rId9" imgW="2501640" imgH="672840" progId="Equation.DSMT4">
                  <p:embed/>
                </p:oleObj>
              </mc:Choice>
              <mc:Fallback>
                <p:oleObj name="Equation" r:id="rId9" imgW="2501640" imgH="6728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5300" y="4495800"/>
                        <a:ext cx="2501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596900" y="5309526"/>
          <a:ext cx="7023100" cy="1396073"/>
        </p:xfrm>
        <a:graphic>
          <a:graphicData uri="http://schemas.openxmlformats.org/presentationml/2006/ole">
            <mc:AlternateContent xmlns:mc="http://schemas.openxmlformats.org/markup-compatibility/2006">
              <mc:Choice xmlns:v="urn:schemas-microsoft-com:vml" Requires="v">
                <p:oleObj spid="_x0000_s24583" name="Equation" r:id="rId11" imgW="6260760" imgH="1244520" progId="Equation.DSMT4">
                  <p:embed/>
                </p:oleObj>
              </mc:Choice>
              <mc:Fallback>
                <p:oleObj name="Equation" r:id="rId11" imgW="6260760" imgH="124452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900" y="5309526"/>
                        <a:ext cx="7023100" cy="13960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z="2800">
                <a:latin typeface="Times New Roman" pitchFamily="18" charset="0"/>
                <a:cs typeface="Times New Roman" pitchFamily="18" charset="0"/>
              </a:rPr>
              <a:t>Điện áp trên R và C:</a:t>
            </a:r>
          </a:p>
          <a:p>
            <a:pPr>
              <a:buNone/>
            </a:pP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a:t>
            </a:r>
            <a:r>
              <a:rPr lang="en-US" sz="2800">
                <a:latin typeface="Times New Roman" pitchFamily="18" charset="0"/>
                <a:cs typeface="Times New Roman" pitchFamily="18" charset="0"/>
              </a:rPr>
              <a:t>Điện áp trên R và C biểu thị theo đồ thị.</a:t>
            </a:r>
            <a:endParaRPr lang="en-US" sz="2800"/>
          </a:p>
        </p:txBody>
      </p:sp>
      <p:graphicFrame>
        <p:nvGraphicFramePr>
          <p:cNvPr id="33794" name="Object 2"/>
          <p:cNvGraphicFramePr>
            <a:graphicFrameLocks noChangeAspect="1"/>
          </p:cNvGraphicFramePr>
          <p:nvPr/>
        </p:nvGraphicFramePr>
        <p:xfrm>
          <a:off x="4173537" y="228600"/>
          <a:ext cx="3522663" cy="596900"/>
        </p:xfrm>
        <a:graphic>
          <a:graphicData uri="http://schemas.openxmlformats.org/presentationml/2006/ole">
            <mc:AlternateContent xmlns:mc="http://schemas.openxmlformats.org/markup-compatibility/2006">
              <mc:Choice xmlns:v="urn:schemas-microsoft-com:vml" Requires="v">
                <p:oleObj spid="_x0000_s33794" name="Equation" r:id="rId2" imgW="3073320" imgH="520560" progId="Equation.DSMT4">
                  <p:embed/>
                </p:oleObj>
              </mc:Choice>
              <mc:Fallback>
                <p:oleObj name="Equation" r:id="rId2" imgW="3073320" imgH="5205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537" y="228600"/>
                        <a:ext cx="352266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3505199" y="838200"/>
          <a:ext cx="5225143" cy="609600"/>
        </p:xfrm>
        <a:graphic>
          <a:graphicData uri="http://schemas.openxmlformats.org/presentationml/2006/ole">
            <mc:AlternateContent xmlns:mc="http://schemas.openxmlformats.org/markup-compatibility/2006">
              <mc:Choice xmlns:v="urn:schemas-microsoft-com:vml" Requires="v">
                <p:oleObj spid="_x0000_s33795" name="Equation" r:id="rId4" imgW="4572000" imgH="533160" progId="Equation.DSMT4">
                  <p:embed/>
                </p:oleObj>
              </mc:Choice>
              <mc:Fallback>
                <p:oleObj name="Equation" r:id="rId4" imgW="457200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9" y="838200"/>
                        <a:ext cx="522514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6" name="Picture 4"/>
          <p:cNvPicPr>
            <a:picLocks noChangeAspect="1" noChangeArrowheads="1"/>
          </p:cNvPicPr>
          <p:nvPr/>
        </p:nvPicPr>
        <p:blipFill>
          <a:blip r:embed="rId6"/>
          <a:srcRect/>
          <a:stretch>
            <a:fillRect/>
          </a:stretch>
        </p:blipFill>
        <p:spPr bwMode="auto">
          <a:xfrm>
            <a:off x="427346" y="2286000"/>
            <a:ext cx="8153969" cy="3827082"/>
          </a:xfrm>
          <a:prstGeom prst="rect">
            <a:avLst/>
          </a:prstGeom>
          <a:noFill/>
        </p:spPr>
      </p:pic>
      <p:sp>
        <p:nvSpPr>
          <p:cNvPr id="33798" name="Rectangle 6"/>
          <p:cNvSpPr>
            <a:spLocks noChangeArrowheads="1"/>
          </p:cNvSpPr>
          <p:nvPr/>
        </p:nvSpPr>
        <p:spPr bwMode="auto">
          <a:xfrm>
            <a:off x="1752600" y="6182380"/>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Đồ thị dạng tín hiệu trên R u</a:t>
            </a:r>
            <a:r>
              <a:rPr kumimoji="0" lang="en-US" sz="2800" b="0" i="0" u="none" strike="noStrike" cap="none" normalizeH="0" baseline="-30000">
                <a:ln>
                  <a:noFill/>
                </a:ln>
                <a:solidFill>
                  <a:schemeClr val="tx1"/>
                </a:solidFill>
                <a:effectLst/>
                <a:latin typeface="Times New Roman" pitchFamily="18" charset="0"/>
                <a:ea typeface="Calibri" pitchFamily="34" charset="0"/>
                <a:cs typeface="Times New Roman" pitchFamily="18" charset="0"/>
              </a:rPr>
              <a:t>R</a:t>
            </a: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 u</a:t>
            </a:r>
            <a:r>
              <a:rPr kumimoji="0" lang="en-US" sz="2800" b="0" i="0" u="none" strike="noStrike" cap="none" normalizeH="0" baseline="-30000">
                <a:ln>
                  <a:noFill/>
                </a:ln>
                <a:solidFill>
                  <a:schemeClr val="tx1"/>
                </a:solidFill>
                <a:effectLst/>
                <a:latin typeface="Times New Roman" pitchFamily="18" charset="0"/>
                <a:ea typeface="Calibri" pitchFamily="34" charset="0"/>
                <a:cs typeface="Times New Roman" pitchFamily="18" charset="0"/>
              </a:rPr>
              <a:t>C</a:t>
            </a:r>
            <a:r>
              <a:rPr kumimoji="0" lang="en-US" sz="2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a:buNone/>
            </a:pPr>
            <a:r>
              <a:rPr lang="en-US" sz="2800">
                <a:latin typeface="Times New Roman" pitchFamily="18" charset="0"/>
                <a:cs typeface="Times New Roman" pitchFamily="18" charset="0"/>
              </a:rPr>
              <a:t>Điện áp trên R và L biểu thị theo đồ thị.</a:t>
            </a:r>
            <a:endParaRPr lang="en-US" sz="2800"/>
          </a:p>
        </p:txBody>
      </p:sp>
      <p:pic>
        <p:nvPicPr>
          <p:cNvPr id="6" name="Picture 5"/>
          <p:cNvPicPr/>
          <p:nvPr/>
        </p:nvPicPr>
        <p:blipFill>
          <a:blip r:embed="rId2"/>
          <a:srcRect/>
          <a:stretch>
            <a:fillRect/>
          </a:stretch>
        </p:blipFill>
        <p:spPr bwMode="auto">
          <a:xfrm>
            <a:off x="609600" y="2057400"/>
            <a:ext cx="7848600" cy="3429000"/>
          </a:xfrm>
          <a:prstGeom prst="rect">
            <a:avLst/>
          </a:prstGeom>
          <a:noFill/>
          <a:ln w="9525">
            <a:noFill/>
            <a:miter lim="800000"/>
            <a:headEnd/>
            <a:tailEnd/>
          </a:ln>
        </p:spPr>
      </p:pic>
      <p:sp>
        <p:nvSpPr>
          <p:cNvPr id="8" name="TextBox 7"/>
          <p:cNvSpPr txBox="1"/>
          <p:nvPr/>
        </p:nvSpPr>
        <p:spPr>
          <a:xfrm>
            <a:off x="381000" y="5562600"/>
            <a:ext cx="8458200" cy="1200329"/>
          </a:xfrm>
          <a:prstGeom prst="rect">
            <a:avLst/>
          </a:prstGeom>
          <a:noFill/>
        </p:spPr>
        <p:txBody>
          <a:bodyPr wrap="square" rtlCol="0">
            <a:spAutoFit/>
          </a:bodyPr>
          <a:lstStyle/>
          <a:p>
            <a:r>
              <a:rPr lang="en-US" sz="2400">
                <a:latin typeface="Times New Roman" pitchFamily="18" charset="0"/>
                <a:cs typeface="Times New Roman" pitchFamily="18" charset="0"/>
              </a:rPr>
              <a:t>Điện áp trên L mầu đỏ, điện áp trên R mầu xanh lục với u</a:t>
            </a:r>
            <a:r>
              <a:rPr lang="en-US" sz="2400" baseline="-25000">
                <a:latin typeface="Times New Roman" pitchFamily="18" charset="0"/>
                <a:cs typeface="Times New Roman" pitchFamily="18" charset="0"/>
              </a:rPr>
              <a:t>1</a:t>
            </a:r>
            <a:r>
              <a:rPr lang="en-US" sz="2400">
                <a:latin typeface="Times New Roman" pitchFamily="18" charset="0"/>
                <a:cs typeface="Times New Roman" pitchFamily="18" charset="0"/>
              </a:rPr>
              <a:t>(t) xung đột biến có tần số f = 10 (Hz); E</a:t>
            </a:r>
            <a:r>
              <a:rPr lang="en-US" sz="2400" baseline="-25000">
                <a:latin typeface="Times New Roman" pitchFamily="18" charset="0"/>
                <a:cs typeface="Times New Roman" pitchFamily="18" charset="0"/>
              </a:rPr>
              <a:t>m</a:t>
            </a:r>
            <a:r>
              <a:rPr lang="en-US" sz="2400">
                <a:latin typeface="Times New Roman" pitchFamily="18" charset="0"/>
                <a:cs typeface="Times New Roman" pitchFamily="18" charset="0"/>
              </a:rPr>
              <a:t> = 5 (V); L = 100 (mH); R = 10 (Ω)</a:t>
            </a:r>
          </a:p>
        </p:txBody>
      </p:sp>
      <p:graphicFrame>
        <p:nvGraphicFramePr>
          <p:cNvPr id="34819" name="Object 3"/>
          <p:cNvGraphicFramePr>
            <a:graphicFrameLocks noChangeAspect="1"/>
          </p:cNvGraphicFramePr>
          <p:nvPr/>
        </p:nvGraphicFramePr>
        <p:xfrm>
          <a:off x="2590800" y="788988"/>
          <a:ext cx="3762375" cy="1197467"/>
        </p:xfrm>
        <a:graphic>
          <a:graphicData uri="http://schemas.openxmlformats.org/presentationml/2006/ole">
            <mc:AlternateContent xmlns:mc="http://schemas.openxmlformats.org/markup-compatibility/2006">
              <mc:Choice xmlns:v="urn:schemas-microsoft-com:vml" Requires="v">
                <p:oleObj spid="_x0000_s34819" name="Equation" r:id="rId3" imgW="3352680" imgH="1066680" progId="Equation.DSMT4">
                  <p:embed/>
                </p:oleObj>
              </mc:Choice>
              <mc:Fallback>
                <p:oleObj name="Equation" r:id="rId3" imgW="3352680" imgH="10666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788988"/>
                        <a:ext cx="3762375" cy="1197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a:spcBef>
                <a:spcPts val="600"/>
              </a:spcBef>
              <a:buNone/>
            </a:pPr>
            <a:r>
              <a:rPr lang="en-US"/>
              <a:t> </a:t>
            </a:r>
            <a:r>
              <a:rPr lang="en-US">
                <a:solidFill>
                  <a:srgbClr val="FF0000"/>
                </a:solidFill>
                <a:latin typeface="Times New Roman" pitchFamily="18" charset="0"/>
                <a:cs typeface="Times New Roman" pitchFamily="18" charset="0"/>
              </a:rPr>
              <a:t>b. Xung điện áp biến đổi tuyến tính.</a:t>
            </a:r>
          </a:p>
          <a:p>
            <a:pPr>
              <a:spcBef>
                <a:spcPts val="6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Xung điện áp biến đổi tuyến tính tác động vào mạch RC</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mắc nối tiếp. Tín hiệu xung biểu diễn bằng công thức toán</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học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k.t hàm ảnh</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Sử dụng phương pháp biến đổi</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Laplace dòng điện chạy trong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nhánh RC mắc nối tiếp</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I(P) = U(P).Y(P)</a:t>
            </a:r>
            <a:endParaRPr lang="en-US" sz="2800">
              <a:solidFill>
                <a:schemeClr val="tx1">
                  <a:lumMod val="95000"/>
                  <a:lumOff val="5000"/>
                </a:schemeClr>
              </a:solidFill>
            </a:endParaRPr>
          </a:p>
        </p:txBody>
      </p:sp>
      <p:graphicFrame>
        <p:nvGraphicFramePr>
          <p:cNvPr id="25603" name="Object 3"/>
          <p:cNvGraphicFramePr>
            <a:graphicFrameLocks noChangeAspect="1"/>
          </p:cNvGraphicFramePr>
          <p:nvPr/>
        </p:nvGraphicFramePr>
        <p:xfrm>
          <a:off x="3714750" y="1898650"/>
          <a:ext cx="1282700" cy="596900"/>
        </p:xfrm>
        <a:graphic>
          <a:graphicData uri="http://schemas.openxmlformats.org/presentationml/2006/ole">
            <mc:AlternateContent xmlns:mc="http://schemas.openxmlformats.org/markup-compatibility/2006">
              <mc:Choice xmlns:v="urn:schemas-microsoft-com:vml" Requires="v">
                <p:oleObj spid="_x0000_s25603" name="Equation" r:id="rId2" imgW="1282680" imgH="596880" progId="Equation.DSMT4">
                  <p:embed/>
                </p:oleObj>
              </mc:Choice>
              <mc:Fallback>
                <p:oleObj name="Equation" r:id="rId2" imgW="1282680" imgH="59688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898650"/>
                        <a:ext cx="1282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05" name="Picture 5"/>
          <p:cNvPicPr>
            <a:picLocks noChangeAspect="1" noChangeArrowheads="1"/>
          </p:cNvPicPr>
          <p:nvPr/>
        </p:nvPicPr>
        <p:blipFill>
          <a:blip r:embed="rId4"/>
          <a:srcRect/>
          <a:stretch>
            <a:fillRect/>
          </a:stretch>
        </p:blipFill>
        <p:spPr bwMode="auto">
          <a:xfrm>
            <a:off x="5224183" y="2133600"/>
            <a:ext cx="3691217" cy="2057399"/>
          </a:xfrm>
          <a:prstGeom prst="rect">
            <a:avLst/>
          </a:prstGeom>
          <a:noFill/>
          <a:ln w="9525">
            <a:noFill/>
            <a:miter lim="800000"/>
            <a:headEnd/>
            <a:tailEnd/>
          </a:ln>
          <a:effectLst/>
        </p:spPr>
      </p:pic>
      <p:graphicFrame>
        <p:nvGraphicFramePr>
          <p:cNvPr id="25606" name="Object 6"/>
          <p:cNvGraphicFramePr>
            <a:graphicFrameLocks noChangeAspect="1"/>
          </p:cNvGraphicFramePr>
          <p:nvPr/>
        </p:nvGraphicFramePr>
        <p:xfrm>
          <a:off x="292100" y="4375150"/>
          <a:ext cx="4356100" cy="927100"/>
        </p:xfrm>
        <a:graphic>
          <a:graphicData uri="http://schemas.openxmlformats.org/presentationml/2006/ole">
            <mc:AlternateContent xmlns:mc="http://schemas.openxmlformats.org/markup-compatibility/2006">
              <mc:Choice xmlns:v="urn:schemas-microsoft-com:vml" Requires="v">
                <p:oleObj spid="_x0000_s25606" name="Equation" r:id="rId5" imgW="4356000" imgH="927000" progId="Equation.DSMT4">
                  <p:embed/>
                </p:oleObj>
              </mc:Choice>
              <mc:Fallback>
                <p:oleObj name="Equation" r:id="rId5" imgW="4356000" imgH="9270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 y="4375150"/>
                        <a:ext cx="43561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7"/>
          <p:cNvGraphicFramePr>
            <a:graphicFrameLocks noChangeAspect="1"/>
          </p:cNvGraphicFramePr>
          <p:nvPr/>
        </p:nvGraphicFramePr>
        <p:xfrm>
          <a:off x="393700" y="5334000"/>
          <a:ext cx="6718300" cy="685800"/>
        </p:xfrm>
        <a:graphic>
          <a:graphicData uri="http://schemas.openxmlformats.org/presentationml/2006/ole">
            <mc:AlternateContent xmlns:mc="http://schemas.openxmlformats.org/markup-compatibility/2006">
              <mc:Choice xmlns:v="urn:schemas-microsoft-com:vml" Requires="v">
                <p:oleObj spid="_x0000_s25607" name="Equation" r:id="rId7" imgW="6717960" imgH="685800" progId="Equation.DSMT4">
                  <p:embed/>
                </p:oleObj>
              </mc:Choice>
              <mc:Fallback>
                <p:oleObj name="Equation" r:id="rId7" imgW="6717960" imgH="6858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 y="5334000"/>
                        <a:ext cx="6718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8"/>
          <p:cNvGraphicFramePr>
            <a:graphicFrameLocks noChangeAspect="1"/>
          </p:cNvGraphicFramePr>
          <p:nvPr/>
        </p:nvGraphicFramePr>
        <p:xfrm>
          <a:off x="325438" y="6096000"/>
          <a:ext cx="8618537" cy="609600"/>
        </p:xfrm>
        <a:graphic>
          <a:graphicData uri="http://schemas.openxmlformats.org/presentationml/2006/ole">
            <mc:AlternateContent xmlns:mc="http://schemas.openxmlformats.org/markup-compatibility/2006">
              <mc:Choice xmlns:v="urn:schemas-microsoft-com:vml" Requires="v">
                <p:oleObj spid="_x0000_s25608" name="Equation" r:id="rId9" imgW="7899120" imgH="558720" progId="Equation.DSMT4">
                  <p:embed/>
                </p:oleObj>
              </mc:Choice>
              <mc:Fallback>
                <p:oleObj name="Equation" r:id="rId9" imgW="7899120" imgH="55872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438" y="6096000"/>
                        <a:ext cx="86185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5181599" y="4286795"/>
          <a:ext cx="2772697" cy="818605"/>
        </p:xfrm>
        <a:graphic>
          <a:graphicData uri="http://schemas.openxmlformats.org/presentationml/2006/ole">
            <mc:AlternateContent xmlns:mc="http://schemas.openxmlformats.org/markup-compatibility/2006">
              <mc:Choice xmlns:v="urn:schemas-microsoft-com:vml" Requires="v">
                <p:oleObj spid="_x0000_s25609" name="Equation" r:id="rId11" imgW="1333440" imgH="393480" progId="Equation.DSMT4">
                  <p:embed/>
                </p:oleObj>
              </mc:Choice>
              <mc:Fallback>
                <p:oleObj name="Equation" r:id="rId11" imgW="1333440" imgH="39348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599" y="4286795"/>
                        <a:ext cx="2772697" cy="818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a:t> </a:t>
            </a:r>
            <a:r>
              <a:rPr lang="en-US" sz="2800">
                <a:latin typeface="Times New Roman" pitchFamily="18" charset="0"/>
                <a:cs typeface="Times New Roman" pitchFamily="18" charset="0"/>
              </a:rPr>
              <a:t>Điện áp trên R và C biểu thị theo đồ thị.</a:t>
            </a:r>
          </a:p>
          <a:p>
            <a:pPr>
              <a:buNone/>
            </a:pPr>
            <a:r>
              <a:rPr lang="en-US" sz="2800">
                <a:latin typeface="Times New Roman" pitchFamily="18" charset="0"/>
                <a:cs typeface="Times New Roman" pitchFamily="18" charset="0"/>
              </a:rPr>
              <a:t> t =      u</a:t>
            </a:r>
            <a:r>
              <a:rPr lang="en-US" sz="2800" baseline="-25000">
                <a:latin typeface="Times New Roman" pitchFamily="18" charset="0"/>
                <a:cs typeface="Times New Roman" pitchFamily="18" charset="0"/>
              </a:rPr>
              <a:t>R</a:t>
            </a:r>
            <a:r>
              <a:rPr lang="en-US" sz="2800">
                <a:latin typeface="Times New Roman" pitchFamily="18" charset="0"/>
                <a:cs typeface="Times New Roman" pitchFamily="18" charset="0"/>
              </a:rPr>
              <a:t> (t=     ) = k.</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C</a:t>
            </a:r>
            <a:r>
              <a:rPr lang="en-US" sz="2800">
                <a:latin typeface="Times New Roman" pitchFamily="18" charset="0"/>
                <a:cs typeface="Times New Roman" pitchFamily="18" charset="0"/>
              </a:rPr>
              <a:t>(t =    ) = k.t – k.</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 k.(t – </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a:t>
            </a:r>
          </a:p>
          <a:p>
            <a:pPr>
              <a:spcBef>
                <a:spcPts val="600"/>
              </a:spcBef>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Xung điện áp biến đổi tuyến tính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tác động vào mạch RL mắc nối tiếp.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L</a:t>
            </a:r>
            <a:r>
              <a:rPr lang="en-US" sz="2800">
                <a:solidFill>
                  <a:schemeClr val="tx1">
                    <a:lumMod val="95000"/>
                    <a:lumOff val="5000"/>
                  </a:schemeClr>
                </a:solidFill>
                <a:latin typeface="Times New Roman" pitchFamily="18" charset="0"/>
                <a:cs typeface="Times New Roman" pitchFamily="18" charset="0"/>
              </a:rPr>
              <a:t>(t) = i(t).R = k.</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R</a:t>
            </a:r>
            <a:r>
              <a:rPr lang="en-US" sz="2800">
                <a:solidFill>
                  <a:schemeClr val="tx1">
                    <a:lumMod val="95000"/>
                    <a:lumOff val="5000"/>
                  </a:schemeClr>
                </a:solidFill>
                <a:latin typeface="Times New Roman" pitchFamily="18" charset="0"/>
                <a:cs typeface="Times New Roman" pitchFamily="18" charset="0"/>
              </a:rPr>
              <a:t>(t) = k.t - k.</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 k.{t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c. Xung điện áp biến đổi theo quy luật hàm mũ.</a:t>
            </a:r>
          </a:p>
          <a:p>
            <a:pPr>
              <a:spcBef>
                <a:spcPts val="600"/>
              </a:spcBef>
              <a:buNone/>
            </a:pPr>
            <a:r>
              <a:rPr lang="en-US" sz="2800">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Xung tác động theo quy luật hàm mũ biểu diễn dưới dạng</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toán học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E.[1–exp(-</a:t>
            </a:r>
            <a:r>
              <a:rPr lang="el-GR" sz="2800">
                <a:solidFill>
                  <a:schemeClr val="tx1">
                    <a:lumMod val="95000"/>
                    <a:lumOff val="5000"/>
                  </a:schemeClr>
                </a:solidFill>
                <a:latin typeface="Times New Roman" pitchFamily="18" charset="0"/>
                <a:cs typeface="Times New Roman" pitchFamily="18" charset="0"/>
              </a:rPr>
              <a:t>α</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có hàm ảnh</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Sử dụng phép biến đổi ngược Laplace áp dụng công thức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Heaveside tính được hàm gốc i(t):</a:t>
            </a:r>
            <a:endParaRPr lang="en-US" sz="2800"/>
          </a:p>
        </p:txBody>
      </p:sp>
      <p:pic>
        <p:nvPicPr>
          <p:cNvPr id="26626" name="Picture 2"/>
          <p:cNvPicPr>
            <a:picLocks noChangeAspect="1" noChangeArrowheads="1"/>
          </p:cNvPicPr>
          <p:nvPr/>
        </p:nvPicPr>
        <p:blipFill>
          <a:blip r:embed="rId2"/>
          <a:srcRect/>
          <a:stretch>
            <a:fillRect/>
          </a:stretch>
        </p:blipFill>
        <p:spPr bwMode="auto">
          <a:xfrm>
            <a:off x="6112616" y="914400"/>
            <a:ext cx="2650384" cy="1871663"/>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952500" y="1092200"/>
          <a:ext cx="266700" cy="203200"/>
        </p:xfrm>
        <a:graphic>
          <a:graphicData uri="http://schemas.openxmlformats.org/presentationml/2006/ole">
            <mc:AlternateContent xmlns:mc="http://schemas.openxmlformats.org/markup-compatibility/2006">
              <mc:Choice xmlns:v="urn:schemas-microsoft-com:vml" Requires="v">
                <p:oleObj spid="_x0000_s26627" name="Equation" r:id="rId3" imgW="266400" imgH="203040" progId="Equation.DSMT4">
                  <p:embed/>
                </p:oleObj>
              </mc:Choice>
              <mc:Fallback>
                <p:oleObj name="Equation" r:id="rId3" imgW="266400" imgH="203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0922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2247900" y="1066800"/>
          <a:ext cx="266700" cy="203200"/>
        </p:xfrm>
        <a:graphic>
          <a:graphicData uri="http://schemas.openxmlformats.org/presentationml/2006/ole">
            <mc:AlternateContent xmlns:mc="http://schemas.openxmlformats.org/markup-compatibility/2006">
              <mc:Choice xmlns:v="urn:schemas-microsoft-com:vml" Requires="v">
                <p:oleObj spid="_x0000_s26630" name="Equation" r:id="rId5" imgW="266400" imgH="203040" progId="Equation.DSMT4">
                  <p:embed/>
                </p:oleObj>
              </mc:Choice>
              <mc:Fallback>
                <p:oleObj name="Equation" r:id="rId5" imgW="266400" imgH="2030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900" y="10668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p:cNvGraphicFramePr>
            <a:graphicFrameLocks noChangeAspect="1"/>
          </p:cNvGraphicFramePr>
          <p:nvPr/>
        </p:nvGraphicFramePr>
        <p:xfrm>
          <a:off x="1295400" y="1549400"/>
          <a:ext cx="266700" cy="203200"/>
        </p:xfrm>
        <a:graphic>
          <a:graphicData uri="http://schemas.openxmlformats.org/presentationml/2006/ole">
            <mc:AlternateContent xmlns:mc="http://schemas.openxmlformats.org/markup-compatibility/2006">
              <mc:Choice xmlns:v="urn:schemas-microsoft-com:vml" Requires="v">
                <p:oleObj spid="_x0000_s26631" name="Equation" r:id="rId7" imgW="266400" imgH="203040" progId="Equation.DSMT4">
                  <p:embed/>
                </p:oleObj>
              </mc:Choice>
              <mc:Fallback>
                <p:oleObj name="Equation" r:id="rId7" imgW="266400" imgH="20304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549400"/>
                        <a:ext cx="2667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705600" y="4953000"/>
          <a:ext cx="2514600" cy="660400"/>
        </p:xfrm>
        <a:graphic>
          <a:graphicData uri="http://schemas.openxmlformats.org/presentationml/2006/ole">
            <mc:AlternateContent xmlns:mc="http://schemas.openxmlformats.org/markup-compatibility/2006">
              <mc:Choice xmlns:v="urn:schemas-microsoft-com:vml" Requires="v">
                <p:oleObj spid="_x0000_s26632" name="Equation" r:id="rId8" imgW="2514600" imgH="660240" progId="Equation.DSMT4">
                  <p:embed/>
                </p:oleObj>
              </mc:Choice>
              <mc:Fallback>
                <p:oleObj name="Equation" r:id="rId8" imgW="2514600" imgH="66024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4953000"/>
                        <a:ext cx="2514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5321300" y="5867400"/>
          <a:ext cx="3517900" cy="698500"/>
        </p:xfrm>
        <a:graphic>
          <a:graphicData uri="http://schemas.openxmlformats.org/presentationml/2006/ole">
            <mc:AlternateContent xmlns:mc="http://schemas.openxmlformats.org/markup-compatibility/2006">
              <mc:Choice xmlns:v="urn:schemas-microsoft-com:vml" Requires="v">
                <p:oleObj spid="_x0000_s26633" name="Equation" r:id="rId10" imgW="3517560" imgH="698400" progId="Equation.DSMT4">
                  <p:embed/>
                </p:oleObj>
              </mc:Choice>
              <mc:Fallback>
                <p:oleObj name="Equation" r:id="rId10" imgW="3517560" imgH="6984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21300" y="5867400"/>
                        <a:ext cx="35179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sz="2800">
                <a:latin typeface="Times New Roman" pitchFamily="18" charset="0"/>
                <a:cs typeface="Times New Roman" pitchFamily="18" charset="0"/>
              </a:rPr>
              <a:t>Ta tính điện áp đặt trên R và C.</a:t>
            </a: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27650" name="Equation" r:id="rId2" imgW="914400" imgH="198720" progId="Equation.DSMT4">
                  <p:embed/>
                </p:oleObj>
              </mc:Choice>
              <mc:Fallback>
                <p:oleObj name="Equation" r:id="rId2" imgW="914400" imgH="19872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nvGraphicFramePr>
        <p:xfrm>
          <a:off x="838200" y="914400"/>
          <a:ext cx="6623050" cy="704863"/>
        </p:xfrm>
        <a:graphic>
          <a:graphicData uri="http://schemas.openxmlformats.org/presentationml/2006/ole">
            <mc:AlternateContent xmlns:mc="http://schemas.openxmlformats.org/markup-compatibility/2006">
              <mc:Choice xmlns:v="urn:schemas-microsoft-com:vml" Requires="v">
                <p:oleObj spid="_x0000_s27651" name="Equation" r:id="rId4" imgW="6324480" imgH="672840" progId="Equation.DSMT4">
                  <p:embed/>
                </p:oleObj>
              </mc:Choice>
              <mc:Fallback>
                <p:oleObj name="Equation" r:id="rId4" imgW="6324480" imgH="6728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914400"/>
                        <a:ext cx="6623050" cy="7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4"/>
          <p:cNvGraphicFramePr>
            <a:graphicFrameLocks noChangeAspect="1"/>
          </p:cNvGraphicFramePr>
          <p:nvPr/>
        </p:nvGraphicFramePr>
        <p:xfrm>
          <a:off x="831850" y="1765300"/>
          <a:ext cx="6483350" cy="704134"/>
        </p:xfrm>
        <a:graphic>
          <a:graphicData uri="http://schemas.openxmlformats.org/presentationml/2006/ole">
            <mc:AlternateContent xmlns:mc="http://schemas.openxmlformats.org/markup-compatibility/2006">
              <mc:Choice xmlns:v="urn:schemas-microsoft-com:vml" Requires="v">
                <p:oleObj spid="_x0000_s27652" name="Equation" r:id="rId6" imgW="6197400" imgH="672840" progId="Equation.DSMT4">
                  <p:embed/>
                </p:oleObj>
              </mc:Choice>
              <mc:Fallback>
                <p:oleObj name="Equation" r:id="rId6" imgW="6197400" imgH="6728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0" y="1765300"/>
                        <a:ext cx="6483350" cy="704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latin typeface="Times New Roman" pitchFamily="18" charset="0"/>
                <a:cs typeface="Times New Roman" pitchFamily="18" charset="0"/>
              </a:rPr>
              <a:t>§3.Phản ứng của mạch R-C với tác dụng xung đơn</a:t>
            </a:r>
          </a:p>
        </p:txBody>
      </p:sp>
      <p:sp>
        <p:nvSpPr>
          <p:cNvPr id="3" name="Content Placeholder 2"/>
          <p:cNvSpPr>
            <a:spLocks noGrp="1"/>
          </p:cNvSpPr>
          <p:nvPr>
            <p:ph idx="1"/>
          </p:nvPr>
        </p:nvSpPr>
        <p:spPr>
          <a:xfrm>
            <a:off x="304800" y="1600200"/>
            <a:ext cx="8610600" cy="4953000"/>
          </a:xfrm>
        </p:spPr>
        <p:txBody>
          <a:bodyPr>
            <a:normAutofit lnSpcReduction="10000"/>
          </a:bodyPr>
          <a:lstStyle/>
          <a:p>
            <a:pPr marL="514350" indent="-514350">
              <a:spcBef>
                <a:spcPts val="600"/>
              </a:spcBef>
              <a:buNone/>
            </a:pPr>
            <a:r>
              <a:rPr lang="en-US" sz="3000">
                <a:solidFill>
                  <a:srgbClr val="FF0000"/>
                </a:solidFill>
                <a:latin typeface="Times New Roman" pitchFamily="18" charset="0"/>
                <a:cs typeface="Times New Roman" pitchFamily="18" charset="0"/>
              </a:rPr>
              <a:t>1. Phản ứng của mạch R-C với tác dụng xung đơn</a:t>
            </a:r>
          </a:p>
          <a:p>
            <a:pPr marL="514350" indent="-514350">
              <a:spcBef>
                <a:spcPts val="600"/>
              </a:spcBef>
              <a:buNone/>
            </a:pPr>
            <a:r>
              <a:rPr lang="en-US" sz="3000">
                <a:solidFill>
                  <a:srgbClr val="FF0000"/>
                </a:solidFill>
                <a:latin typeface="Times New Roman" pitchFamily="18" charset="0"/>
                <a:cs typeface="Times New Roman" pitchFamily="18" charset="0"/>
              </a:rPr>
              <a:t>điện áp trên R. </a:t>
            </a:r>
          </a:p>
          <a:p>
            <a:pPr marL="514350" indent="-514350">
              <a:spcBef>
                <a:spcPts val="600"/>
              </a:spcBef>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Dòng điện chạy trên R</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Tại t = t</a:t>
            </a:r>
            <a:r>
              <a:rPr lang="en-US" sz="2800" baseline="-25000">
                <a:solidFill>
                  <a:srgbClr val="FF0000"/>
                </a:solidFill>
                <a:latin typeface="Times New Roman" pitchFamily="18" charset="0"/>
                <a:cs typeface="Times New Roman" pitchFamily="18" charset="0"/>
              </a:rPr>
              <a:t>x</a:t>
            </a:r>
            <a:r>
              <a:rPr lang="en-US" sz="2800">
                <a:solidFill>
                  <a:srgbClr val="FF0000"/>
                </a:solidFill>
                <a:latin typeface="Times New Roman" pitchFamily="18" charset="0"/>
                <a:cs typeface="Times New Roman" pitchFamily="18" charset="0"/>
              </a:rPr>
              <a:t> </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 </a:t>
            </a:r>
            <a:r>
              <a:rPr lang="en-US" sz="2800">
                <a:solidFill>
                  <a:srgbClr val="FF0000"/>
                </a:solidFill>
                <a:latin typeface="Times New Roman" pitchFamily="18" charset="0"/>
                <a:cs typeface="Times New Roman" pitchFamily="18" charset="0"/>
              </a:rPr>
              <a:t>Khoảng thời gian t &gt; t</a:t>
            </a:r>
            <a:r>
              <a:rPr lang="en-US" sz="2800" baseline="-25000">
                <a:solidFill>
                  <a:srgbClr val="FF0000"/>
                </a:solidFill>
                <a:latin typeface="Times New Roman" pitchFamily="18" charset="0"/>
                <a:cs typeface="Times New Roman" pitchFamily="18" charset="0"/>
              </a:rPr>
              <a:t>X</a:t>
            </a:r>
            <a:r>
              <a:rPr lang="en-US" sz="2800">
                <a:solidFill>
                  <a:srgbClr val="FF0000"/>
                </a:solidFill>
                <a:latin typeface="Times New Roman" pitchFamily="18" charset="0"/>
                <a:cs typeface="Times New Roman" pitchFamily="18" charset="0"/>
              </a:rPr>
              <a:t> </a:t>
            </a: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a:solidFill>
                  <a:srgbClr val="FF0000"/>
                </a:solidFill>
                <a:latin typeface="Times New Roman" pitchFamily="18" charset="0"/>
                <a:cs typeface="Times New Roman" pitchFamily="18" charset="0"/>
              </a:rPr>
              <a:t> </a:t>
            </a:r>
          </a:p>
          <a:p>
            <a:pPr marL="514350" indent="-514350">
              <a:spcBef>
                <a:spcPts val="600"/>
              </a:spcBef>
              <a:buNone/>
            </a:pPr>
            <a:endParaRPr lang="en-US"/>
          </a:p>
        </p:txBody>
      </p:sp>
      <p:pic>
        <p:nvPicPr>
          <p:cNvPr id="28674" name="Picture 2"/>
          <p:cNvPicPr>
            <a:picLocks noChangeAspect="1" noChangeArrowheads="1"/>
          </p:cNvPicPr>
          <p:nvPr/>
        </p:nvPicPr>
        <p:blipFill>
          <a:blip r:embed="rId2"/>
          <a:srcRect/>
          <a:stretch>
            <a:fillRect/>
          </a:stretch>
        </p:blipFill>
        <p:spPr bwMode="auto">
          <a:xfrm>
            <a:off x="6052297" y="2286000"/>
            <a:ext cx="2939303" cy="1638300"/>
          </a:xfrm>
          <a:prstGeom prst="rect">
            <a:avLst/>
          </a:prstGeom>
          <a:noFill/>
          <a:ln w="9525">
            <a:noFill/>
            <a:miter lim="800000"/>
            <a:headEnd/>
            <a:tailEnd/>
          </a:ln>
          <a:effectLst/>
        </p:spPr>
      </p:pic>
      <p:graphicFrame>
        <p:nvGraphicFramePr>
          <p:cNvPr id="28675" name="Object 3"/>
          <p:cNvGraphicFramePr>
            <a:graphicFrameLocks noChangeAspect="1"/>
          </p:cNvGraphicFramePr>
          <p:nvPr/>
        </p:nvGraphicFramePr>
        <p:xfrm>
          <a:off x="304800" y="3200400"/>
          <a:ext cx="1676400" cy="571500"/>
        </p:xfrm>
        <a:graphic>
          <a:graphicData uri="http://schemas.openxmlformats.org/presentationml/2006/ole">
            <mc:AlternateContent xmlns:mc="http://schemas.openxmlformats.org/markup-compatibility/2006">
              <mc:Choice xmlns:v="urn:schemas-microsoft-com:vml" Requires="v">
                <p:oleObj spid="_x0000_s28675" name="Equation" r:id="rId3" imgW="1676160" imgH="571320" progId="Equation.DSMT4">
                  <p:embed/>
                </p:oleObj>
              </mc:Choice>
              <mc:Fallback>
                <p:oleObj name="Equation" r:id="rId3" imgW="1676160" imgH="5713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00400"/>
                        <a:ext cx="1676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2165350" y="3124200"/>
          <a:ext cx="3619500" cy="520700"/>
        </p:xfrm>
        <a:graphic>
          <a:graphicData uri="http://schemas.openxmlformats.org/presentationml/2006/ole">
            <mc:AlternateContent xmlns:mc="http://schemas.openxmlformats.org/markup-compatibility/2006">
              <mc:Choice xmlns:v="urn:schemas-microsoft-com:vml" Requires="v">
                <p:oleObj spid="_x0000_s28676" name="Equation" r:id="rId5" imgW="3619440" imgH="520560" progId="Equation.DSMT4">
                  <p:embed/>
                </p:oleObj>
              </mc:Choice>
              <mc:Fallback>
                <p:oleObj name="Equation" r:id="rId5" imgW="3619440" imgH="52056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0" y="3124200"/>
                        <a:ext cx="36195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1905000" y="3962400"/>
          <a:ext cx="3986213" cy="685800"/>
        </p:xfrm>
        <a:graphic>
          <a:graphicData uri="http://schemas.openxmlformats.org/presentationml/2006/ole">
            <mc:AlternateContent xmlns:mc="http://schemas.openxmlformats.org/markup-compatibility/2006">
              <mc:Choice xmlns:v="urn:schemas-microsoft-com:vml" Requires="v">
                <p:oleObj spid="_x0000_s28678" name="Equation" r:id="rId7" imgW="3543120" imgH="609480" progId="Equation.DSMT4">
                  <p:embed/>
                </p:oleObj>
              </mc:Choice>
              <mc:Fallback>
                <p:oleObj name="Equation" r:id="rId7" imgW="3543120" imgH="6094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962400"/>
                        <a:ext cx="39862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2667000" y="5257800"/>
          <a:ext cx="4065587" cy="725458"/>
        </p:xfrm>
        <a:graphic>
          <a:graphicData uri="http://schemas.openxmlformats.org/presentationml/2006/ole">
            <mc:AlternateContent xmlns:mc="http://schemas.openxmlformats.org/markup-compatibility/2006">
              <mc:Choice xmlns:v="urn:schemas-microsoft-com:vml" Requires="v">
                <p:oleObj spid="_x0000_s28679" name="Equation" r:id="rId9" imgW="3416040" imgH="609480" progId="Equation.DSMT4">
                  <p:embed/>
                </p:oleObj>
              </mc:Choice>
              <mc:Fallback>
                <p:oleObj name="Equation" r:id="rId9" imgW="3416040" imgH="60948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257800"/>
                        <a:ext cx="4065587" cy="725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lnSpcReduction="10000"/>
          </a:bodyPr>
          <a:lstStyle/>
          <a:p>
            <a:pPr>
              <a:buNone/>
            </a:pPr>
            <a:r>
              <a:rPr lang="en-US"/>
              <a:t> </a:t>
            </a:r>
            <a:r>
              <a:rPr lang="en-US" sz="2800">
                <a:latin typeface="Times New Roman" pitchFamily="18" charset="0"/>
                <a:cs typeface="Times New Roman" pitchFamily="18" charset="0"/>
              </a:rPr>
              <a:t>Dạng tín hiệu xung biểu diễn theo đồ thị.</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+ 3</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&lt; t</a:t>
            </a:r>
            <a:r>
              <a:rPr lang="en-US" sz="2800" baseline="-25000">
                <a:latin typeface="Times New Roman" pitchFamily="18" charset="0"/>
                <a:cs typeface="Times New Roman" pitchFamily="18" charset="0"/>
              </a:rPr>
              <a:t>X</a:t>
            </a:r>
            <a:r>
              <a:rPr lang="en-US" sz="2800">
                <a:latin typeface="Times New Roman" pitchFamily="18" charset="0"/>
                <a:cs typeface="Times New Roman" pitchFamily="18" charset="0"/>
              </a:rPr>
              <a:t> xung ra dang xung   </a:t>
            </a:r>
          </a:p>
          <a:p>
            <a:pPr>
              <a:buNone/>
            </a:pPr>
            <a:r>
              <a:rPr lang="en-US" sz="2800">
                <a:latin typeface="Times New Roman" pitchFamily="18" charset="0"/>
                <a:cs typeface="Times New Roman" pitchFamily="18" charset="0"/>
              </a:rPr>
              <a:t>                                             nhọn. </a:t>
            </a:r>
            <a:r>
              <a:rPr lang="el-GR" sz="2800">
                <a:latin typeface="Times New Roman" pitchFamily="18" charset="0"/>
                <a:cs typeface="Times New Roman" pitchFamily="18" charset="0"/>
              </a:rPr>
              <a:t>τ</a:t>
            </a:r>
            <a:r>
              <a:rPr lang="en-US" sz="2800">
                <a:latin typeface="Times New Roman" pitchFamily="18" charset="0"/>
                <a:cs typeface="Times New Roman" pitchFamily="18" charset="0"/>
              </a:rPr>
              <a:t> &gt; 10 t</a:t>
            </a:r>
            <a:r>
              <a:rPr lang="en-US" sz="2800" baseline="-25000">
                <a:latin typeface="Times New Roman" pitchFamily="18" charset="0"/>
                <a:cs typeface="Times New Roman" pitchFamily="18" charset="0"/>
              </a:rPr>
              <a:t>X</a:t>
            </a:r>
            <a:r>
              <a:rPr lang="en-US" sz="2800">
                <a:latin typeface="Times New Roman" pitchFamily="18" charset="0"/>
                <a:cs typeface="Times New Roman" pitchFamily="18" charset="0"/>
              </a:rPr>
              <a:t> tín hiệu 0 thay</a:t>
            </a:r>
          </a:p>
          <a:p>
            <a:pPr>
              <a:buNone/>
            </a:pPr>
            <a:r>
              <a:rPr lang="en-US" sz="2800">
                <a:latin typeface="Times New Roman" pitchFamily="18" charset="0"/>
                <a:cs typeface="Times New Roman" pitchFamily="18" charset="0"/>
              </a:rPr>
              <a:t>                                             đổi. </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1447800" y="803252"/>
            <a:ext cx="2528887" cy="5978548"/>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919663" y="1066800"/>
            <a:ext cx="3081337" cy="388651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7162800" y="3505200"/>
          <a:ext cx="736600" cy="546100"/>
        </p:xfrm>
        <a:graphic>
          <a:graphicData uri="http://schemas.openxmlformats.org/presentationml/2006/ole">
            <mc:AlternateContent xmlns:mc="http://schemas.openxmlformats.org/markup-compatibility/2006">
              <mc:Choice xmlns:v="urn:schemas-microsoft-com:vml" Requires="v">
                <p:oleObj spid="_x0000_s29700" name="Equation" r:id="rId4" imgW="736560" imgH="545760" progId="Equation.DSMT4">
                  <p:embed/>
                </p:oleObj>
              </mc:Choice>
              <mc:Fallback>
                <p:oleObj name="Equation" r:id="rId4" imgW="736560" imgH="5457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505200"/>
                        <a:ext cx="736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lstStyle/>
          <a:p>
            <a:pPr>
              <a:buNone/>
            </a:pPr>
            <a:r>
              <a:rPr lang="en-US"/>
              <a:t> </a:t>
            </a:r>
            <a:r>
              <a:rPr lang="en-US" sz="2800">
                <a:latin typeface="Times New Roman" pitchFamily="18" charset="0"/>
                <a:cs typeface="Times New Roman" pitchFamily="18" charset="0"/>
              </a:rPr>
              <a:t>Xác định độ sụt đỉnh xung.</a:t>
            </a:r>
          </a:p>
          <a:p>
            <a:pPr>
              <a:buNone/>
            </a:pPr>
            <a:r>
              <a:rPr lang="en-US" sz="2800">
                <a:latin typeface="Times New Roman" pitchFamily="18" charset="0"/>
                <a:cs typeface="Times New Roman" pitchFamily="18" charset="0"/>
              </a:rPr>
              <a:t> Triển khai thành chuỗi lũy thừa.</a:t>
            </a:r>
          </a:p>
          <a:p>
            <a:pPr>
              <a:buNone/>
            </a:pPr>
            <a:r>
              <a:rPr lang="en-US" sz="2800">
                <a:latin typeface="Times New Roman" pitchFamily="18" charset="0"/>
                <a:cs typeface="Times New Roman" pitchFamily="18" charset="0"/>
              </a:rPr>
              <a:t> Độ sụt đỉnh tương đối. </a:t>
            </a:r>
          </a:p>
          <a:p>
            <a:pPr>
              <a:buNone/>
            </a:pPr>
            <a:r>
              <a:rPr lang="en-US" sz="2800">
                <a:latin typeface="Times New Roman" pitchFamily="18" charset="0"/>
                <a:cs typeface="Times New Roman" pitchFamily="18" charset="0"/>
              </a:rPr>
              <a:t> Đối với xung là tuyến tính độ sụt đỉnh tương đối</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tích nạp trên tụ điện C  </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tích phóng trên tụ điện C</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Kết thúc quá trình phóng nạp Q</a:t>
            </a:r>
            <a:r>
              <a:rPr lang="en-US" sz="2800" baseline="-25000">
                <a:latin typeface="Times New Roman" pitchFamily="18" charset="0"/>
                <a:cs typeface="Times New Roman" pitchFamily="18" charset="0"/>
              </a:rPr>
              <a:t>n</a:t>
            </a:r>
            <a:r>
              <a:rPr lang="en-US" sz="2800">
                <a:latin typeface="Times New Roman" pitchFamily="18" charset="0"/>
                <a:cs typeface="Times New Roman" pitchFamily="18" charset="0"/>
              </a:rPr>
              <a:t> = Q</a:t>
            </a:r>
            <a:r>
              <a:rPr lang="en-US" sz="2800" baseline="-25000">
                <a:latin typeface="Times New Roman" pitchFamily="18" charset="0"/>
                <a:cs typeface="Times New Roman" pitchFamily="18" charset="0"/>
              </a:rPr>
              <a:t>P</a:t>
            </a:r>
          </a:p>
          <a:p>
            <a:pPr>
              <a:buNone/>
            </a:pPr>
            <a:endParaRPr lang="en-US" sz="2800">
              <a:latin typeface="Times New Roman" pitchFamily="18" charset="0"/>
              <a:cs typeface="Times New Roman" pitchFamily="18" charset="0"/>
            </a:endParaRP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72000" y="127000"/>
          <a:ext cx="2006600" cy="635000"/>
        </p:xfrm>
        <a:graphic>
          <a:graphicData uri="http://schemas.openxmlformats.org/presentationml/2006/ole">
            <mc:AlternateContent xmlns:mc="http://schemas.openxmlformats.org/markup-compatibility/2006">
              <mc:Choice xmlns:v="urn:schemas-microsoft-com:vml" Requires="v">
                <p:oleObj spid="_x0000_s30722" name="Equation" r:id="rId2" imgW="2006280" imgH="634680" progId="Equation.DSMT4">
                  <p:embed/>
                </p:oleObj>
              </mc:Choice>
              <mc:Fallback>
                <p:oleObj name="Equation" r:id="rId2" imgW="2006280" imgH="6346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7000"/>
                        <a:ext cx="20066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3"/>
          <p:cNvGraphicFramePr>
            <a:graphicFrameLocks noChangeAspect="1"/>
          </p:cNvGraphicFramePr>
          <p:nvPr/>
        </p:nvGraphicFramePr>
        <p:xfrm>
          <a:off x="5384800" y="889000"/>
          <a:ext cx="1447800" cy="558800"/>
        </p:xfrm>
        <a:graphic>
          <a:graphicData uri="http://schemas.openxmlformats.org/presentationml/2006/ole">
            <mc:AlternateContent xmlns:mc="http://schemas.openxmlformats.org/markup-compatibility/2006">
              <mc:Choice xmlns:v="urn:schemas-microsoft-com:vml" Requires="v">
                <p:oleObj spid="_x0000_s30723" name="Equation" r:id="rId4" imgW="1447560" imgH="558720" progId="Equation.DSMT4">
                  <p:embed/>
                </p:oleObj>
              </mc:Choice>
              <mc:Fallback>
                <p:oleObj name="Equation" r:id="rId4" imgW="1447560" imgH="5587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800" y="889000"/>
                        <a:ext cx="1447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3943350" y="1371600"/>
          <a:ext cx="1638300" cy="558800"/>
        </p:xfrm>
        <a:graphic>
          <a:graphicData uri="http://schemas.openxmlformats.org/presentationml/2006/ole">
            <mc:AlternateContent xmlns:mc="http://schemas.openxmlformats.org/markup-compatibility/2006">
              <mc:Choice xmlns:v="urn:schemas-microsoft-com:vml" Requires="v">
                <p:oleObj spid="_x0000_s30724" name="Equation" r:id="rId6" imgW="1638000" imgH="558720" progId="Equation.DSMT4">
                  <p:embed/>
                </p:oleObj>
              </mc:Choice>
              <mc:Fallback>
                <p:oleObj name="Equation" r:id="rId6" imgW="1638000" imgH="55872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3350" y="1371600"/>
                        <a:ext cx="16383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1066799" y="2413000"/>
          <a:ext cx="6633885" cy="1016000"/>
        </p:xfrm>
        <a:graphic>
          <a:graphicData uri="http://schemas.openxmlformats.org/presentationml/2006/ole">
            <mc:AlternateContent xmlns:mc="http://schemas.openxmlformats.org/markup-compatibility/2006">
              <mc:Choice xmlns:v="urn:schemas-microsoft-com:vml" Requires="v">
                <p:oleObj spid="_x0000_s30725" name="Equation" r:id="rId8" imgW="5638680" imgH="863280" progId="Equation.DSMT4">
                  <p:embed/>
                </p:oleObj>
              </mc:Choice>
              <mc:Fallback>
                <p:oleObj name="Equation" r:id="rId8" imgW="5638680" imgH="86328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799" y="2413000"/>
                        <a:ext cx="663388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4953000" y="3696486"/>
          <a:ext cx="1447800" cy="761214"/>
        </p:xfrm>
        <a:graphic>
          <a:graphicData uri="http://schemas.openxmlformats.org/presentationml/2006/ole">
            <mc:AlternateContent xmlns:mc="http://schemas.openxmlformats.org/markup-compatibility/2006">
              <mc:Choice xmlns:v="urn:schemas-microsoft-com:vml" Requires="v">
                <p:oleObj spid="_x0000_s30726" name="Equation" r:id="rId10" imgW="1231560" imgH="647640" progId="Equation.DSMT4">
                  <p:embed/>
                </p:oleObj>
              </mc:Choice>
              <mc:Fallback>
                <p:oleObj name="Equation" r:id="rId10" imgW="1231560" imgH="64764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3696486"/>
                        <a:ext cx="1447800" cy="761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5105400" y="4724399"/>
          <a:ext cx="2819400" cy="803377"/>
        </p:xfrm>
        <a:graphic>
          <a:graphicData uri="http://schemas.openxmlformats.org/presentationml/2006/ole">
            <mc:AlternateContent xmlns:mc="http://schemas.openxmlformats.org/markup-compatibility/2006">
              <mc:Choice xmlns:v="urn:schemas-microsoft-com:vml" Requires="v">
                <p:oleObj spid="_x0000_s30727" name="Equation" r:id="rId12" imgW="2361960" imgH="672840" progId="Equation.DSMT4">
                  <p:embed/>
                </p:oleObj>
              </mc:Choice>
              <mc:Fallback>
                <p:oleObj name="Equation" r:id="rId12" imgW="2361960" imgH="67284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0" y="4724399"/>
                        <a:ext cx="2819400" cy="803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514350" indent="-514350">
              <a:spcBef>
                <a:spcPts val="600"/>
              </a:spcBef>
              <a:buNone/>
            </a:pPr>
            <a:r>
              <a:rPr lang="en-US">
                <a:solidFill>
                  <a:srgbClr val="FF0000"/>
                </a:solidFill>
                <a:latin typeface="Times New Roman" pitchFamily="18" charset="0"/>
                <a:cs typeface="Times New Roman" pitchFamily="18" charset="0"/>
              </a:rPr>
              <a:t> 2. Phản ứng của mạch R-C với tác dụng xung đơn</a:t>
            </a:r>
          </a:p>
          <a:p>
            <a:pPr marL="514350" indent="-514350">
              <a:spcBef>
                <a:spcPts val="600"/>
              </a:spcBef>
              <a:buNone/>
            </a:pPr>
            <a:r>
              <a:rPr lang="en-US">
                <a:solidFill>
                  <a:srgbClr val="FF0000"/>
                </a:solidFill>
                <a:latin typeface="Times New Roman" pitchFamily="18" charset="0"/>
                <a:cs typeface="Times New Roman" pitchFamily="18" charset="0"/>
              </a:rPr>
              <a:t>điện áp trên C. </a:t>
            </a:r>
            <a:r>
              <a:rPr lang="el-GR">
                <a:solidFill>
                  <a:srgbClr val="FF0000"/>
                </a:solidFill>
                <a:latin typeface="Times New Roman" pitchFamily="18" charset="0"/>
                <a:cs typeface="Times New Roman" pitchFamily="18" charset="0"/>
              </a:rPr>
              <a:t>τ</a:t>
            </a:r>
            <a:r>
              <a:rPr lang="en-US">
                <a:solidFill>
                  <a:srgbClr val="FF0000"/>
                </a:solidFill>
                <a:latin typeface="Times New Roman" pitchFamily="18" charset="0"/>
                <a:cs typeface="Times New Roman" pitchFamily="18" charset="0"/>
              </a:rPr>
              <a:t> &lt; t</a:t>
            </a:r>
            <a:r>
              <a:rPr lang="en-US" baseline="-25000">
                <a:solidFill>
                  <a:srgbClr val="FF0000"/>
                </a:solidFill>
                <a:latin typeface="Times New Roman" pitchFamily="18" charset="0"/>
                <a:cs typeface="Times New Roman" pitchFamily="18" charset="0"/>
              </a:rPr>
              <a:t>x</a:t>
            </a:r>
            <a:endParaRPr lang="en-US">
              <a:solidFill>
                <a:srgbClr val="FF0000"/>
              </a:solidFill>
              <a:latin typeface="Times New Roman" pitchFamily="18" charset="0"/>
              <a:cs typeface="Times New Roman" pitchFamily="18" charset="0"/>
            </a:endParaRPr>
          </a:p>
          <a:p>
            <a:pPr marL="514350" indent="-514350">
              <a:spcBef>
                <a:spcPts val="600"/>
              </a:spcBef>
              <a:buNone/>
            </a:pPr>
            <a:endParaRPr lang="en-US">
              <a:solidFill>
                <a:srgbClr val="FF0000"/>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+ 0 &lt; t</a:t>
            </a:r>
            <a:r>
              <a:rPr lang="en-US" sz="2800" baseline="-25000">
                <a:solidFill>
                  <a:schemeClr val="tx1">
                    <a:lumMod val="95000"/>
                    <a:lumOff val="5000"/>
                  </a:schemeClr>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&lt;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điệnáp ra</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trên C.</a:t>
            </a: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t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điện áp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tụ C.</a:t>
            </a:r>
          </a:p>
          <a:p>
            <a:pPr marL="514350" indent="-514350">
              <a:spcBef>
                <a:spcPts val="600"/>
              </a:spcBef>
              <a:buNone/>
            </a:pPr>
            <a:r>
              <a:rPr lang="en-US">
                <a:solidFill>
                  <a:srgbClr val="FF0000"/>
                </a:solidFill>
                <a:latin typeface="Times New Roman" pitchFamily="18" charset="0"/>
                <a:cs typeface="Times New Roman" pitchFamily="18" charset="0"/>
              </a:rPr>
              <a:t> </a:t>
            </a:r>
            <a:r>
              <a:rPr lang="en-US">
                <a:solidFill>
                  <a:schemeClr val="tx1">
                    <a:lumMod val="95000"/>
                    <a:lumOff val="5000"/>
                  </a:schemeClr>
                </a:solidFill>
                <a:latin typeface="Times New Roman" pitchFamily="18" charset="0"/>
                <a:cs typeface="Times New Roman" pitchFamily="18" charset="0"/>
              </a:rPr>
              <a:t>+ t &gt; t</a:t>
            </a:r>
            <a:r>
              <a:rPr lang="en-US" baseline="-25000">
                <a:solidFill>
                  <a:schemeClr val="tx1">
                    <a:lumMod val="95000"/>
                    <a:lumOff val="5000"/>
                  </a:schemeClr>
                </a:solidFill>
                <a:latin typeface="Times New Roman" pitchFamily="18" charset="0"/>
                <a:cs typeface="Times New Roman" pitchFamily="18" charset="0"/>
              </a:rPr>
              <a:t>x</a:t>
            </a:r>
            <a:r>
              <a:rPr lang="en-US">
                <a:solidFill>
                  <a:schemeClr val="tx1">
                    <a:lumMod val="95000"/>
                    <a:lumOff val="5000"/>
                  </a:schemeClr>
                </a:solidFill>
                <a:latin typeface="Times New Roman" pitchFamily="18" charset="0"/>
                <a:cs typeface="Times New Roman" pitchFamily="18" charset="0"/>
              </a:rPr>
              <a:t>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càng nhỏ xung ra ít bị méo dạng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 - </a:t>
            </a:r>
            <a:r>
              <a:rPr lang="el-GR" sz="2800">
                <a:solidFill>
                  <a:schemeClr val="tx1">
                    <a:lumMod val="95000"/>
                    <a:lumOff val="5000"/>
                  </a:schemeClr>
                </a:solidFill>
                <a:latin typeface="Times New Roman" pitchFamily="18" charset="0"/>
                <a:cs typeface="Times New Roman" pitchFamily="18" charset="0"/>
              </a:rPr>
              <a:t>μ</a:t>
            </a:r>
            <a:r>
              <a:rPr lang="en-US" sz="2800">
                <a:solidFill>
                  <a:schemeClr val="tx1">
                    <a:lumMod val="95000"/>
                    <a:lumOff val="5000"/>
                  </a:schemeClr>
                </a:solidFill>
                <a:latin typeface="Times New Roman" pitchFamily="18" charset="0"/>
                <a:cs typeface="Times New Roman" pitchFamily="18" charset="0"/>
              </a:rPr>
              <a:t> &lt;&lt; 1 xung ra lặp lại xung vào </a:t>
            </a:r>
          </a:p>
        </p:txBody>
      </p:sp>
      <p:pic>
        <p:nvPicPr>
          <p:cNvPr id="31746" name="Picture 2"/>
          <p:cNvPicPr>
            <a:picLocks noChangeAspect="1" noChangeArrowheads="1"/>
          </p:cNvPicPr>
          <p:nvPr/>
        </p:nvPicPr>
        <p:blipFill>
          <a:blip r:embed="rId2"/>
          <a:srcRect/>
          <a:stretch>
            <a:fillRect/>
          </a:stretch>
        </p:blipFill>
        <p:spPr bwMode="auto">
          <a:xfrm>
            <a:off x="3413260" y="2257425"/>
            <a:ext cx="3216140" cy="1628775"/>
          </a:xfrm>
          <a:prstGeom prst="rect">
            <a:avLst/>
          </a:prstGeom>
          <a:noFill/>
          <a:ln w="9525">
            <a:noFill/>
            <a:miter lim="800000"/>
            <a:headEnd/>
            <a:tailEnd/>
          </a:ln>
          <a:effectLst/>
        </p:spPr>
      </p:pic>
      <p:graphicFrame>
        <p:nvGraphicFramePr>
          <p:cNvPr id="31747" name="Object 3"/>
          <p:cNvGraphicFramePr>
            <a:graphicFrameLocks noChangeAspect="1"/>
          </p:cNvGraphicFramePr>
          <p:nvPr/>
        </p:nvGraphicFramePr>
        <p:xfrm>
          <a:off x="381000" y="1447800"/>
          <a:ext cx="4572000" cy="533400"/>
        </p:xfrm>
        <a:graphic>
          <a:graphicData uri="http://schemas.openxmlformats.org/presentationml/2006/ole">
            <mc:AlternateContent xmlns:mc="http://schemas.openxmlformats.org/markup-compatibility/2006">
              <mc:Choice xmlns:v="urn:schemas-microsoft-com:vml" Requires="v">
                <p:oleObj spid="_x0000_s31747" name="Equation" r:id="rId3" imgW="4572000" imgH="533160" progId="Equation.DSMT4">
                  <p:embed/>
                </p:oleObj>
              </mc:Choice>
              <mc:Fallback>
                <p:oleObj name="Equation" r:id="rId3" imgW="4572000" imgH="5331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47800"/>
                        <a:ext cx="457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5"/>
          <p:cNvGraphicFramePr>
            <a:graphicFrameLocks noChangeAspect="1"/>
          </p:cNvGraphicFramePr>
          <p:nvPr/>
        </p:nvGraphicFramePr>
        <p:xfrm>
          <a:off x="381000" y="2971800"/>
          <a:ext cx="1892300" cy="533400"/>
        </p:xfrm>
        <a:graphic>
          <a:graphicData uri="http://schemas.openxmlformats.org/presentationml/2006/ole">
            <mc:AlternateContent xmlns:mc="http://schemas.openxmlformats.org/markup-compatibility/2006">
              <mc:Choice xmlns:v="urn:schemas-microsoft-com:vml" Requires="v">
                <p:oleObj spid="_x0000_s31749" name="Equation" r:id="rId5" imgW="1892160" imgH="533160" progId="Equation.DSMT4">
                  <p:embed/>
                </p:oleObj>
              </mc:Choice>
              <mc:Fallback>
                <p:oleObj name="Equation" r:id="rId5" imgW="1892160" imgH="5331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971800"/>
                        <a:ext cx="18923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6"/>
          <p:cNvGraphicFramePr>
            <a:graphicFrameLocks noChangeAspect="1"/>
          </p:cNvGraphicFramePr>
          <p:nvPr/>
        </p:nvGraphicFramePr>
        <p:xfrm>
          <a:off x="1155700" y="3943350"/>
          <a:ext cx="2349500" cy="571500"/>
        </p:xfrm>
        <a:graphic>
          <a:graphicData uri="http://schemas.openxmlformats.org/presentationml/2006/ole">
            <mc:AlternateContent xmlns:mc="http://schemas.openxmlformats.org/markup-compatibility/2006">
              <mc:Choice xmlns:v="urn:schemas-microsoft-com:vml" Requires="v">
                <p:oleObj spid="_x0000_s31750" name="Equation" r:id="rId7" imgW="2349360" imgH="571320" progId="Equation.DSMT4">
                  <p:embed/>
                </p:oleObj>
              </mc:Choice>
              <mc:Fallback>
                <p:oleObj name="Equation" r:id="rId7" imgW="2349360" imgH="57132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5700" y="3943350"/>
                        <a:ext cx="2349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noChangeAspect="1"/>
          </p:cNvGraphicFramePr>
          <p:nvPr/>
        </p:nvGraphicFramePr>
        <p:xfrm>
          <a:off x="1676400" y="4533900"/>
          <a:ext cx="2819400" cy="571500"/>
        </p:xfrm>
        <a:graphic>
          <a:graphicData uri="http://schemas.openxmlformats.org/presentationml/2006/ole">
            <mc:AlternateContent xmlns:mc="http://schemas.openxmlformats.org/markup-compatibility/2006">
              <mc:Choice xmlns:v="urn:schemas-microsoft-com:vml" Requires="v">
                <p:oleObj spid="_x0000_s31751" name="Equation" r:id="rId9" imgW="2819160" imgH="571320" progId="Equation.DSMT4">
                  <p:embed/>
                </p:oleObj>
              </mc:Choice>
              <mc:Fallback>
                <p:oleObj name="Equation" r:id="rId9" imgW="2819160" imgH="57132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533900"/>
                        <a:ext cx="2819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52" name="Picture 8"/>
          <p:cNvPicPr>
            <a:picLocks noChangeAspect="1" noChangeArrowheads="1"/>
          </p:cNvPicPr>
          <p:nvPr/>
        </p:nvPicPr>
        <p:blipFill>
          <a:blip r:embed="rId11"/>
          <a:srcRect/>
          <a:stretch>
            <a:fillRect/>
          </a:stretch>
        </p:blipFill>
        <p:spPr bwMode="auto">
          <a:xfrm>
            <a:off x="6715125" y="1038225"/>
            <a:ext cx="2200275" cy="54387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a:t> </a:t>
            </a:r>
            <a:r>
              <a:rPr lang="en-US">
                <a:solidFill>
                  <a:srgbClr val="FF0000"/>
                </a:solidFill>
                <a:latin typeface="Times New Roman" pitchFamily="18" charset="0"/>
                <a:cs typeface="Times New Roman" pitchFamily="18" charset="0"/>
              </a:rPr>
              <a:t>2. Các tham số cơ bản của tín hiệu xung.</a:t>
            </a:r>
          </a:p>
          <a:p>
            <a:pPr>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Biên độ xung là giá trị cực</a:t>
            </a:r>
          </a:p>
          <a:p>
            <a:pPr>
              <a:buNone/>
            </a:pPr>
            <a:r>
              <a:rPr lang="en-US" sz="2800">
                <a:solidFill>
                  <a:schemeClr val="tx1">
                    <a:lumMod val="95000"/>
                    <a:lumOff val="5000"/>
                  </a:schemeClr>
                </a:solidFill>
                <a:latin typeface="Times New Roman" pitchFamily="18" charset="0"/>
                <a:cs typeface="Times New Roman" pitchFamily="18" charset="0"/>
              </a:rPr>
              <a:t>đại của tín hiệu xung U</a:t>
            </a:r>
            <a:r>
              <a:rPr lang="en-US" sz="2800" baseline="-25000">
                <a:solidFill>
                  <a:schemeClr val="tx1">
                    <a:lumMod val="95000"/>
                    <a:lumOff val="5000"/>
                  </a:schemeClr>
                </a:solidFill>
                <a:latin typeface="Times New Roman" pitchFamily="18" charset="0"/>
                <a:cs typeface="Times New Roman" pitchFamily="18" charset="0"/>
              </a:rPr>
              <a:t>m</a:t>
            </a:r>
            <a:r>
              <a:rPr lang="en-US" sz="2800">
                <a:solidFill>
                  <a:schemeClr val="tx1">
                    <a:lumMod val="95000"/>
                    <a:lumOff val="5000"/>
                  </a:schemeClr>
                </a:solidFill>
                <a:latin typeface="Times New Roman" pitchFamily="18" charset="0"/>
                <a:cs typeface="Times New Roman" pitchFamily="18" charset="0"/>
              </a:rPr>
              <a:t> ; I</a:t>
            </a:r>
            <a:r>
              <a:rPr lang="en-US" sz="2800" baseline="-25000">
                <a:solidFill>
                  <a:schemeClr val="tx1">
                    <a:lumMod val="95000"/>
                    <a:lumOff val="5000"/>
                  </a:schemeClr>
                </a:solidFill>
                <a:latin typeface="Times New Roman" pitchFamily="18" charset="0"/>
                <a:cs typeface="Times New Roman" pitchFamily="18" charset="0"/>
              </a:rPr>
              <a:t>m</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Độ rộng của xung là khoảng thời</a:t>
            </a:r>
          </a:p>
          <a:p>
            <a:pPr>
              <a:buNone/>
            </a:pPr>
            <a:r>
              <a:rPr lang="en-US" sz="2800">
                <a:solidFill>
                  <a:schemeClr val="tx1">
                    <a:lumMod val="95000"/>
                    <a:lumOff val="5000"/>
                  </a:schemeClr>
                </a:solidFill>
                <a:latin typeface="Times New Roman" pitchFamily="18" charset="0"/>
                <a:cs typeface="Times New Roman" pitchFamily="18" charset="0"/>
              </a:rPr>
              <a:t>gian tín hiệu xung tồn tại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Chu kỳ lặp lại là khoảng thời gian</a:t>
            </a:r>
          </a:p>
          <a:p>
            <a:pPr>
              <a:buNone/>
            </a:pPr>
            <a:r>
              <a:rPr lang="en-US" sz="2800">
                <a:solidFill>
                  <a:schemeClr val="tx1">
                    <a:lumMod val="95000"/>
                    <a:lumOff val="5000"/>
                  </a:schemeClr>
                </a:solidFill>
                <a:latin typeface="Times New Roman" pitchFamily="18" charset="0"/>
                <a:cs typeface="Times New Roman" pitchFamily="18" charset="0"/>
              </a:rPr>
              <a:t>ngắn nhất để dòng điện hay điện áp</a:t>
            </a:r>
          </a:p>
          <a:p>
            <a:pPr>
              <a:buNone/>
            </a:pPr>
            <a:r>
              <a:rPr lang="en-US" sz="2800">
                <a:solidFill>
                  <a:schemeClr val="tx1">
                    <a:lumMod val="95000"/>
                    <a:lumOff val="5000"/>
                  </a:schemeClr>
                </a:solidFill>
                <a:latin typeface="Times New Roman" pitchFamily="18" charset="0"/>
                <a:cs typeface="Times New Roman" pitchFamily="18" charset="0"/>
              </a:rPr>
              <a:t>lặp lại trạng thái ban đầu (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a:t>
            </a:r>
          </a:p>
          <a:p>
            <a:pPr>
              <a:buNone/>
            </a:pPr>
            <a:r>
              <a:rPr lang="en-US" sz="2800">
                <a:solidFill>
                  <a:schemeClr val="tx1">
                    <a:lumMod val="95000"/>
                    <a:lumOff val="5000"/>
                  </a:schemeClr>
                </a:solidFill>
                <a:latin typeface="Times New Roman" pitchFamily="18" charset="0"/>
                <a:cs typeface="Times New Roman" pitchFamily="18" charset="0"/>
              </a:rPr>
              <a:t> + Tần số là giá trị nghịch đảo của </a:t>
            </a:r>
          </a:p>
          <a:p>
            <a:pPr>
              <a:buNone/>
            </a:pPr>
            <a:r>
              <a:rPr lang="en-US" sz="2800">
                <a:solidFill>
                  <a:schemeClr val="tx1">
                    <a:lumMod val="95000"/>
                    <a:lumOff val="5000"/>
                  </a:schemeClr>
                </a:solidFill>
                <a:latin typeface="Times New Roman" pitchFamily="18" charset="0"/>
                <a:cs typeface="Times New Roman" pitchFamily="18" charset="0"/>
              </a:rPr>
              <a:t>chu kỳ</a:t>
            </a:r>
          </a:p>
          <a:p>
            <a:pPr>
              <a:buNone/>
            </a:pPr>
            <a:r>
              <a:rPr lang="en-US" sz="2800">
                <a:solidFill>
                  <a:schemeClr val="tx1">
                    <a:lumMod val="95000"/>
                    <a:lumOff val="5000"/>
                  </a:schemeClr>
                </a:solidFill>
                <a:latin typeface="Times New Roman" pitchFamily="18" charset="0"/>
                <a:cs typeface="Times New Roman" pitchFamily="18" charset="0"/>
              </a:rPr>
              <a:t> + Độ rỗng xung là tỉ số giữa độ rộng và chu kỳ</a:t>
            </a:r>
          </a:p>
          <a:p>
            <a:pPr>
              <a:buNone/>
            </a:pPr>
            <a:r>
              <a:rPr lang="en-US" sz="2800">
                <a:solidFill>
                  <a:schemeClr val="tx1">
                    <a:lumMod val="95000"/>
                    <a:lumOff val="5000"/>
                  </a:schemeClr>
                </a:solidFill>
                <a:latin typeface="Times New Roman" pitchFamily="18" charset="0"/>
                <a:cs typeface="Times New Roman" pitchFamily="18" charset="0"/>
              </a:rPr>
              <a:t> + Hệ số lấp đầy là nghịch đảo của độ rỗng   </a:t>
            </a:r>
          </a:p>
        </p:txBody>
      </p:sp>
      <p:pic>
        <p:nvPicPr>
          <p:cNvPr id="1026" name="Picture 2"/>
          <p:cNvPicPr>
            <a:picLocks noChangeAspect="1" noChangeArrowheads="1"/>
          </p:cNvPicPr>
          <p:nvPr/>
        </p:nvPicPr>
        <p:blipFill>
          <a:blip r:embed="rId2"/>
          <a:srcRect/>
          <a:stretch>
            <a:fillRect/>
          </a:stretch>
        </p:blipFill>
        <p:spPr bwMode="auto">
          <a:xfrm>
            <a:off x="5486400" y="838200"/>
            <a:ext cx="3497404" cy="198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667375" y="2872306"/>
            <a:ext cx="3251436" cy="2156894"/>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1524000" y="5029200"/>
          <a:ext cx="825500" cy="609600"/>
        </p:xfrm>
        <a:graphic>
          <a:graphicData uri="http://schemas.openxmlformats.org/presentationml/2006/ole">
            <mc:AlternateContent xmlns:mc="http://schemas.openxmlformats.org/markup-compatibility/2006">
              <mc:Choice xmlns:v="urn:schemas-microsoft-com:vml" Requires="v">
                <p:oleObj spid="_x0000_s1028" name="Equation" r:id="rId4" imgW="825480" imgH="609480" progId="Equation.DSMT4">
                  <p:embed/>
                </p:oleObj>
              </mc:Choice>
              <mc:Fallback>
                <p:oleObj name="Equation" r:id="rId4" imgW="825480" imgH="6094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029200"/>
                        <a:ext cx="825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7302500" y="5562600"/>
          <a:ext cx="850900" cy="609600"/>
        </p:xfrm>
        <a:graphic>
          <a:graphicData uri="http://schemas.openxmlformats.org/presentationml/2006/ole">
            <mc:AlternateContent xmlns:mc="http://schemas.openxmlformats.org/markup-compatibility/2006">
              <mc:Choice xmlns:v="urn:schemas-microsoft-com:vml" Requires="v">
                <p:oleObj spid="_x0000_s1029" name="Equation" r:id="rId6" imgW="850680" imgH="609480" progId="Equation.DSMT4">
                  <p:embed/>
                </p:oleObj>
              </mc:Choice>
              <mc:Fallback>
                <p:oleObj name="Equation" r:id="rId6" imgW="850680" imgH="60948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2500" y="5562600"/>
                        <a:ext cx="850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6470650" y="6019800"/>
          <a:ext cx="1320800" cy="609600"/>
        </p:xfrm>
        <a:graphic>
          <a:graphicData uri="http://schemas.openxmlformats.org/presentationml/2006/ole">
            <mc:AlternateContent xmlns:mc="http://schemas.openxmlformats.org/markup-compatibility/2006">
              <mc:Choice xmlns:v="urn:schemas-microsoft-com:vml" Requires="v">
                <p:oleObj spid="_x0000_s1032" name="Equation" r:id="rId8" imgW="1320480" imgH="609480" progId="Equation.DSMT4">
                  <p:embed/>
                </p:oleObj>
              </mc:Choice>
              <mc:Fallback>
                <p:oleObj name="Equation" r:id="rId8" imgW="1320480" imgH="60948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0650" y="6019800"/>
                        <a:ext cx="1320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marL="514350" indent="-514350">
              <a:spcBef>
                <a:spcPts val="600"/>
              </a:spcBef>
              <a:buNone/>
            </a:pPr>
            <a:r>
              <a:rPr lang="en-US"/>
              <a:t> </a:t>
            </a:r>
            <a:r>
              <a:rPr lang="en-US">
                <a:solidFill>
                  <a:srgbClr val="FF0000"/>
                </a:solidFill>
                <a:latin typeface="Times New Roman" pitchFamily="18" charset="0"/>
                <a:cs typeface="Times New Roman" pitchFamily="18" charset="0"/>
              </a:rPr>
              <a:t>3. Phản ứng của mạch R-C với tác dụng xung đơn</a:t>
            </a:r>
          </a:p>
          <a:p>
            <a:pPr marL="514350" indent="-514350">
              <a:spcBef>
                <a:spcPts val="600"/>
              </a:spcBef>
              <a:buNone/>
            </a:pPr>
            <a:r>
              <a:rPr lang="en-US">
                <a:solidFill>
                  <a:srgbClr val="FF0000"/>
                </a:solidFill>
                <a:latin typeface="Times New Roman" pitchFamily="18" charset="0"/>
                <a:cs typeface="Times New Roman" pitchFamily="18" charset="0"/>
              </a:rPr>
              <a:t>hình tam giác.</a:t>
            </a:r>
          </a:p>
          <a:p>
            <a:pPr marL="514350" indent="-514350">
              <a:spcBef>
                <a:spcPts val="600"/>
              </a:spcBef>
              <a:buNone/>
            </a:pPr>
            <a:r>
              <a:rPr lang="en-US">
                <a:solidFill>
                  <a:schemeClr val="tx1">
                    <a:lumMod val="95000"/>
                    <a:lumOff val="5000"/>
                  </a:schemeClr>
                </a:solidFill>
                <a:latin typeface="Times New Roman" pitchFamily="18" charset="0"/>
                <a:cs typeface="Times New Roman" pitchFamily="18" charset="0"/>
              </a:rPr>
              <a:t>+</a:t>
            </a:r>
            <a:r>
              <a:rPr lang="en-US" sz="2800">
                <a:solidFill>
                  <a:schemeClr val="tx1">
                    <a:lumMod val="95000"/>
                    <a:lumOff val="5000"/>
                  </a:schemeClr>
                </a:solidFill>
                <a:latin typeface="Times New Roman" pitchFamily="18" charset="0"/>
                <a:cs typeface="Times New Roman" pitchFamily="18" charset="0"/>
              </a:rPr>
              <a:t>Nếu </a:t>
            </a:r>
            <a:r>
              <a:rPr lang="el-GR" sz="2800">
                <a:solidFill>
                  <a:schemeClr val="tx1">
                    <a:lumMod val="95000"/>
                    <a:lumOff val="5000"/>
                  </a:schemeClr>
                </a:solidFill>
                <a:latin typeface="Times New Roman" pitchFamily="18" charset="0"/>
                <a:cs typeface="Times New Roman" pitchFamily="18" charset="0"/>
              </a:rPr>
              <a:t>μ</a:t>
            </a:r>
            <a:r>
              <a:rPr lang="en-US" sz="2800">
                <a:solidFill>
                  <a:schemeClr val="tx1">
                    <a:lumMod val="95000"/>
                    <a:lumOff val="5000"/>
                  </a:schemeClr>
                </a:solidFill>
                <a:latin typeface="Times New Roman" pitchFamily="18" charset="0"/>
                <a:cs typeface="Times New Roman" pitchFamily="18" charset="0"/>
              </a:rPr>
              <a:t> &lt;&lt; 1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 &lt;&lt; t</a:t>
            </a:r>
            <a:r>
              <a:rPr lang="en-US" sz="2800" baseline="-25000">
                <a:solidFill>
                  <a:schemeClr val="tx1">
                    <a:lumMod val="95000"/>
                    <a:lumOff val="5000"/>
                  </a:schemeClr>
                </a:solidFill>
                <a:latin typeface="Times New Roman" pitchFamily="18" charset="0"/>
                <a:cs typeface="Times New Roman" pitchFamily="18" charset="0"/>
              </a:rPr>
              <a:t>x </a:t>
            </a:r>
            <a:r>
              <a:rPr lang="en-US" sz="2800">
                <a:solidFill>
                  <a:schemeClr val="tx1">
                    <a:lumMod val="95000"/>
                    <a:lumOff val="5000"/>
                  </a:schemeClr>
                </a:solidFill>
                <a:latin typeface="Times New Roman" pitchFamily="18" charset="0"/>
                <a:cs typeface="Times New Roman" pitchFamily="18" charset="0"/>
              </a:rPr>
              <a:t> </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điện áp lấy ra trên tụ điện C.</a:t>
            </a: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u</a:t>
            </a:r>
            <a:r>
              <a:rPr lang="en-US" sz="2800" baseline="-25000">
                <a:solidFill>
                  <a:schemeClr val="tx1">
                    <a:lumMod val="95000"/>
                    <a:lumOff val="5000"/>
                  </a:schemeClr>
                </a:solidFill>
                <a:latin typeface="Times New Roman" pitchFamily="18" charset="0"/>
                <a:cs typeface="Times New Roman" pitchFamily="18" charset="0"/>
              </a:rPr>
              <a:t>C</a:t>
            </a:r>
            <a:r>
              <a:rPr lang="en-US" sz="2800">
                <a:solidFill>
                  <a:schemeClr val="tx1">
                    <a:lumMod val="95000"/>
                    <a:lumOff val="5000"/>
                  </a:schemeClr>
                </a:solidFill>
                <a:latin typeface="Times New Roman" pitchFamily="18" charset="0"/>
                <a:cs typeface="Times New Roman" pitchFamily="18" charset="0"/>
              </a:rPr>
              <a:t> (t) =k{t - </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.[1-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t)]} ≈  k(t-</a:t>
            </a:r>
            <a:r>
              <a:rPr lang="el-GR" sz="2800">
                <a:solidFill>
                  <a:schemeClr val="tx1">
                    <a:lumMod val="95000"/>
                    <a:lumOff val="5000"/>
                  </a:schemeClr>
                </a:solidFill>
                <a:latin typeface="Times New Roman" pitchFamily="18" charset="0"/>
                <a:cs typeface="Times New Roman" pitchFamily="18" charset="0"/>
              </a:rPr>
              <a:t>τ</a:t>
            </a:r>
            <a:r>
              <a:rPr lang="en-US" sz="2800">
                <a:solidFill>
                  <a:schemeClr val="tx1">
                    <a:lumMod val="95000"/>
                    <a:lumOff val="5000"/>
                  </a:schemeClr>
                </a:solidFill>
                <a:latin typeface="Times New Roman" pitchFamily="18" charset="0"/>
                <a:cs typeface="Times New Roman" pitchFamily="18" charset="0"/>
              </a:rPr>
              <a:t>)</a:t>
            </a: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endParaRPr lang="en-US" sz="2800">
              <a:solidFill>
                <a:schemeClr val="tx1">
                  <a:lumMod val="95000"/>
                  <a:lumOff val="5000"/>
                </a:schemeClr>
              </a:solidFill>
              <a:latin typeface="Times New Roman" pitchFamily="18" charset="0"/>
              <a:cs typeface="Times New Roman" pitchFamily="18" charset="0"/>
            </a:endParaRPr>
          </a:p>
          <a:p>
            <a:pPr marL="514350" indent="-514350">
              <a:spcBef>
                <a:spcPts val="600"/>
              </a:spcBef>
              <a:buNone/>
            </a:pPr>
            <a:r>
              <a:rPr lang="en-US" sz="2800">
                <a:solidFill>
                  <a:schemeClr val="tx1">
                    <a:lumMod val="95000"/>
                    <a:lumOff val="5000"/>
                  </a:schemeClr>
                </a:solidFill>
                <a:latin typeface="Times New Roman" pitchFamily="18" charset="0"/>
                <a:cs typeface="Times New Roman" pitchFamily="18" charset="0"/>
              </a:rPr>
              <a:t>+ Nếu t &gt; t</a:t>
            </a:r>
            <a:r>
              <a:rPr lang="en-US" sz="2800" baseline="-25000">
                <a:solidFill>
                  <a:schemeClr val="tx1">
                    <a:lumMod val="95000"/>
                    <a:lumOff val="5000"/>
                  </a:schemeClr>
                </a:solidFill>
                <a:latin typeface="Times New Roman" pitchFamily="18" charset="0"/>
                <a:cs typeface="Times New Roman" pitchFamily="18" charset="0"/>
              </a:rPr>
              <a:t>x</a:t>
            </a:r>
            <a:r>
              <a:rPr lang="en-US" sz="2800">
                <a:solidFill>
                  <a:schemeClr val="tx1">
                    <a:lumMod val="95000"/>
                    <a:lumOff val="5000"/>
                  </a:schemeClr>
                </a:solidFill>
                <a:latin typeface="Times New Roman" pitchFamily="18" charset="0"/>
                <a:cs typeface="Times New Roman" pitchFamily="18" charset="0"/>
              </a:rPr>
              <a:t> : điện áp lấy ra trên tụ điện C. </a:t>
            </a:r>
            <a:endParaRPr lang="en-US" sz="2800">
              <a:solidFill>
                <a:schemeClr val="tx1">
                  <a:lumMod val="95000"/>
                  <a:lumOff val="5000"/>
                </a:schemeClr>
              </a:solidFill>
            </a:endParaRPr>
          </a:p>
        </p:txBody>
      </p:sp>
      <p:pic>
        <p:nvPicPr>
          <p:cNvPr id="32770" name="Picture 2"/>
          <p:cNvPicPr>
            <a:picLocks noChangeAspect="1" noChangeArrowheads="1"/>
          </p:cNvPicPr>
          <p:nvPr/>
        </p:nvPicPr>
        <p:blipFill>
          <a:blip r:embed="rId2"/>
          <a:srcRect/>
          <a:stretch>
            <a:fillRect/>
          </a:stretch>
        </p:blipFill>
        <p:spPr bwMode="auto">
          <a:xfrm>
            <a:off x="5931274" y="838200"/>
            <a:ext cx="3136526" cy="1748228"/>
          </a:xfrm>
          <a:prstGeom prst="rect">
            <a:avLst/>
          </a:prstGeom>
          <a:noFill/>
          <a:ln w="9525">
            <a:noFill/>
            <a:miter lim="800000"/>
            <a:headEnd/>
            <a:tailEnd/>
          </a:ln>
          <a:effectLst/>
        </p:spPr>
      </p:pic>
      <p:graphicFrame>
        <p:nvGraphicFramePr>
          <p:cNvPr id="32771" name="Object 3"/>
          <p:cNvGraphicFramePr>
            <a:graphicFrameLocks noChangeAspect="1"/>
          </p:cNvGraphicFramePr>
          <p:nvPr/>
        </p:nvGraphicFramePr>
        <p:xfrm>
          <a:off x="2438400" y="5867400"/>
          <a:ext cx="3505200" cy="685800"/>
        </p:xfrm>
        <a:graphic>
          <a:graphicData uri="http://schemas.openxmlformats.org/presentationml/2006/ole">
            <mc:AlternateContent xmlns:mc="http://schemas.openxmlformats.org/markup-compatibility/2006">
              <mc:Choice xmlns:v="urn:schemas-microsoft-com:vml" Requires="v">
                <p:oleObj spid="_x0000_s32771" name="Equation" r:id="rId3" imgW="2920680" imgH="571320" progId="Equation.DSMT4">
                  <p:embed/>
                </p:oleObj>
              </mc:Choice>
              <mc:Fallback>
                <p:oleObj name="Equation" r:id="rId3" imgW="2920680" imgH="5713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867400"/>
                        <a:ext cx="3505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73" name="Picture 5"/>
          <p:cNvPicPr>
            <a:picLocks noChangeAspect="1" noChangeArrowheads="1"/>
          </p:cNvPicPr>
          <p:nvPr/>
        </p:nvPicPr>
        <p:blipFill>
          <a:blip r:embed="rId5"/>
          <a:srcRect/>
          <a:stretch>
            <a:fillRect/>
          </a:stretch>
        </p:blipFill>
        <p:spPr bwMode="auto">
          <a:xfrm>
            <a:off x="990600" y="3048000"/>
            <a:ext cx="6629400" cy="225204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a:latin typeface="Times New Roman" pitchFamily="18" charset="0"/>
                <a:cs typeface="Times New Roman" pitchFamily="18" charset="0"/>
              </a:rPr>
              <a:t> + Độ rộng của sườn xung là khoảng thời gian tăng hay</a:t>
            </a:r>
          </a:p>
          <a:p>
            <a:pPr>
              <a:buNone/>
            </a:pPr>
            <a:r>
              <a:rPr lang="en-US" sz="2800">
                <a:latin typeface="Times New Roman" pitchFamily="18" charset="0"/>
                <a:cs typeface="Times New Roman" pitchFamily="18" charset="0"/>
              </a:rPr>
              <a:t>giảm của biên độ xung, có rộng sườn trước ( t</a:t>
            </a:r>
            <a:r>
              <a:rPr lang="en-US" sz="2800" baseline="-25000">
                <a:latin typeface="Times New Roman" pitchFamily="18" charset="0"/>
                <a:cs typeface="Times New Roman" pitchFamily="18" charset="0"/>
              </a:rPr>
              <a:t>s1</a:t>
            </a:r>
            <a:r>
              <a:rPr lang="en-US" sz="2800">
                <a:latin typeface="Times New Roman" pitchFamily="18" charset="0"/>
                <a:cs typeface="Times New Roman" pitchFamily="18" charset="0"/>
              </a:rPr>
              <a:t> ), độ rộng</a:t>
            </a:r>
          </a:p>
          <a:p>
            <a:pPr>
              <a:buNone/>
            </a:pPr>
            <a:r>
              <a:rPr lang="en-US" sz="2800">
                <a:latin typeface="Times New Roman" pitchFamily="18" charset="0"/>
                <a:cs typeface="Times New Roman" pitchFamily="18" charset="0"/>
              </a:rPr>
              <a:t>sườn sau ( t</a:t>
            </a:r>
            <a:r>
              <a:rPr lang="en-US" sz="2800" baseline="-25000">
                <a:latin typeface="Times New Roman" pitchFamily="18" charset="0"/>
                <a:cs typeface="Times New Roman" pitchFamily="18" charset="0"/>
              </a:rPr>
              <a:t>s2</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 Độ dốc sườn xung là tỉ số biên độ xung và độ rộng của</a:t>
            </a:r>
          </a:p>
          <a:p>
            <a:pPr>
              <a:buNone/>
            </a:pPr>
            <a:r>
              <a:rPr lang="en-US" sz="2800">
                <a:latin typeface="Times New Roman" pitchFamily="18" charset="0"/>
                <a:cs typeface="Times New Roman" pitchFamily="18" charset="0"/>
              </a:rPr>
              <a:t>sườn xung</a:t>
            </a:r>
          </a:p>
          <a:p>
            <a:pPr>
              <a:buNone/>
            </a:pPr>
            <a:r>
              <a:rPr lang="en-US" sz="2800">
                <a:latin typeface="Times New Roman" pitchFamily="18" charset="0"/>
                <a:cs typeface="Times New Roman" pitchFamily="18" charset="0"/>
              </a:rPr>
              <a:t> + Độ sụt đỉnh xung là độ giảm của biên độ phía đỉnh xung </a:t>
            </a:r>
          </a:p>
          <a:p>
            <a:pPr>
              <a:buNone/>
            </a:pPr>
            <a:r>
              <a:rPr lang="en-US" sz="2800">
                <a:latin typeface="Times New Roman" pitchFamily="18" charset="0"/>
                <a:cs typeface="Times New Roman" pitchFamily="18" charset="0"/>
              </a:rPr>
              <a:t>( </a:t>
            </a:r>
            <a:r>
              <a:rPr lang="el-GR" sz="2800">
                <a:latin typeface="Times New Roman" pitchFamily="18" charset="0"/>
                <a:cs typeface="Times New Roman" pitchFamily="18" charset="0"/>
              </a:rPr>
              <a:t>Δ</a:t>
            </a:r>
            <a:r>
              <a:rPr lang="en-US" sz="2800">
                <a:latin typeface="Times New Roman" pitchFamily="18" charset="0"/>
                <a:cs typeface="Times New Roman" pitchFamily="18" charset="0"/>
              </a:rPr>
              <a:t>U, </a:t>
            </a:r>
            <a:r>
              <a:rPr lang="el-GR" sz="2800">
                <a:latin typeface="Times New Roman" pitchFamily="18" charset="0"/>
                <a:cs typeface="Times New Roman" pitchFamily="18" charset="0"/>
              </a:rPr>
              <a:t>Δ</a:t>
            </a:r>
            <a:r>
              <a:rPr lang="en-US" sz="2800">
                <a:latin typeface="Times New Roman" pitchFamily="18" charset="0"/>
                <a:cs typeface="Times New Roman" pitchFamily="18" charset="0"/>
              </a:rPr>
              <a:t>I ) như trong hình vẽ.</a:t>
            </a:r>
          </a:p>
          <a:p>
            <a:pPr>
              <a:buNone/>
            </a:pPr>
            <a:r>
              <a:rPr lang="en-US" sz="2800">
                <a:latin typeface="Times New Roman" pitchFamily="18" charset="0"/>
                <a:cs typeface="Times New Roman" pitchFamily="18" charset="0"/>
              </a:rPr>
              <a:t> + Độ sụt đỉnh tương đối</a:t>
            </a:r>
          </a:p>
          <a:p>
            <a:pPr>
              <a:buNone/>
            </a:pPr>
            <a:r>
              <a:rPr lang="en-US" sz="2800">
                <a:latin typeface="Times New Roman" pitchFamily="18" charset="0"/>
                <a:cs typeface="Times New Roman" pitchFamily="18" charset="0"/>
              </a:rPr>
              <a:t>là tỉ số giũa độ sụt đỉnh và</a:t>
            </a:r>
          </a:p>
          <a:p>
            <a:pPr>
              <a:buNone/>
            </a:pPr>
            <a:r>
              <a:rPr lang="en-US" sz="2800">
                <a:latin typeface="Times New Roman" pitchFamily="18" charset="0"/>
                <a:cs typeface="Times New Roman" pitchFamily="18" charset="0"/>
              </a:rPr>
              <a:t>biên độ xung </a:t>
            </a:r>
          </a:p>
          <a:p>
            <a:pPr>
              <a:buNone/>
            </a:pPr>
            <a:r>
              <a:rPr lang="en-US" sz="2800">
                <a:latin typeface="Times New Roman" pitchFamily="18" charset="0"/>
                <a:cs typeface="Times New Roman" pitchFamily="18" charset="0"/>
              </a:rPr>
              <a:t> Thực tế độ rộng sườn xung</a:t>
            </a:r>
          </a:p>
          <a:p>
            <a:pPr>
              <a:buNone/>
            </a:pPr>
            <a:r>
              <a:rPr lang="en-US" sz="2800">
                <a:latin typeface="Times New Roman" pitchFamily="18" charset="0"/>
                <a:cs typeface="Times New Roman" pitchFamily="18" charset="0"/>
              </a:rPr>
              <a:t> tính xung biến đổi từ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đến (1-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m</a:t>
            </a:r>
            <a:r>
              <a:rPr lang="en-US" sz="2800">
                <a:latin typeface="Times New Roman" pitchFamily="18" charset="0"/>
                <a:cs typeface="Times New Roman" pitchFamily="18" charset="0"/>
              </a:rPr>
              <a:t> ,</a:t>
            </a:r>
            <a:r>
              <a:rPr lang="el-GR" sz="2800">
                <a:latin typeface="Times New Roman" pitchFamily="18" charset="0"/>
                <a:cs typeface="Times New Roman" pitchFamily="18" charset="0"/>
              </a:rPr>
              <a:t>β</a:t>
            </a:r>
            <a:r>
              <a:rPr lang="en-US" sz="2800">
                <a:latin typeface="Times New Roman" pitchFamily="18" charset="0"/>
                <a:cs typeface="Times New Roman" pitchFamily="18" charset="0"/>
              </a:rPr>
              <a:t> =0,1;0,05;0,01</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2159000" y="2286000"/>
          <a:ext cx="1955800" cy="647528"/>
        </p:xfrm>
        <a:graphic>
          <a:graphicData uri="http://schemas.openxmlformats.org/presentationml/2006/ole">
            <mc:AlternateContent xmlns:mc="http://schemas.openxmlformats.org/markup-compatibility/2006">
              <mc:Choice xmlns:v="urn:schemas-microsoft-com:vml" Requires="v">
                <p:oleObj spid="_x0000_s2050" name="Equation" r:id="rId2" imgW="1879560" imgH="622080" progId="Equation.DSMT4">
                  <p:embed/>
                </p:oleObj>
              </mc:Choice>
              <mc:Fallback>
                <p:oleObj name="Equation" r:id="rId2" imgW="1879560" imgH="6220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286000"/>
                        <a:ext cx="1955800" cy="647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2051" name="Equation" r:id="rId4" imgW="914400" imgH="198720" progId="Equation.DSMT4">
                  <p:embed/>
                </p:oleObj>
              </mc:Choice>
              <mc:Fallback>
                <p:oleObj name="Equation" r:id="rId4" imgW="914400" imgH="1987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2" name="Picture 4"/>
          <p:cNvPicPr>
            <a:picLocks noChangeAspect="1" noChangeArrowheads="1"/>
          </p:cNvPicPr>
          <p:nvPr/>
        </p:nvPicPr>
        <p:blipFill>
          <a:blip r:embed="rId6"/>
          <a:srcRect/>
          <a:stretch>
            <a:fillRect/>
          </a:stretch>
        </p:blipFill>
        <p:spPr bwMode="auto">
          <a:xfrm>
            <a:off x="4819650" y="3581400"/>
            <a:ext cx="3867150" cy="2209800"/>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2362200" y="4940300"/>
          <a:ext cx="1981200" cy="622300"/>
        </p:xfrm>
        <a:graphic>
          <a:graphicData uri="http://schemas.openxmlformats.org/presentationml/2006/ole">
            <mc:AlternateContent xmlns:mc="http://schemas.openxmlformats.org/markup-compatibility/2006">
              <mc:Choice xmlns:v="urn:schemas-microsoft-com:vml" Requires="v">
                <p:oleObj spid="_x0000_s2053" name="Equation" r:id="rId7" imgW="1981080" imgH="622080" progId="Equation.DSMT4">
                  <p:embed/>
                </p:oleObj>
              </mc:Choice>
              <mc:Fallback>
                <p:oleObj name="Equation" r:id="rId7" imgW="1981080" imgH="6220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40300"/>
                        <a:ext cx="1981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a:t> </a:t>
            </a:r>
            <a:r>
              <a:rPr lang="en-US" sz="2800">
                <a:latin typeface="Times New Roman" pitchFamily="18" charset="0"/>
                <a:cs typeface="Times New Roman" pitchFamily="18" charset="0"/>
              </a:rPr>
              <a:t>+ Các dạng xung .</a:t>
            </a:r>
          </a:p>
          <a:p>
            <a:pPr>
              <a:buNone/>
            </a:pPr>
            <a:r>
              <a:rPr lang="en-US" sz="2800">
                <a:latin typeface="Times New Roman" pitchFamily="18" charset="0"/>
                <a:cs typeface="Times New Roman" pitchFamily="18" charset="0"/>
              </a:rPr>
              <a:t> + Xung thị tần là xung điện có điện áp hay dòng điện trong</a:t>
            </a:r>
          </a:p>
          <a:p>
            <a:pPr>
              <a:buNone/>
            </a:pPr>
            <a:r>
              <a:rPr lang="en-US" sz="2800">
                <a:latin typeface="Times New Roman" pitchFamily="18" charset="0"/>
                <a:cs typeface="Times New Roman" pitchFamily="18" charset="0"/>
              </a:rPr>
              <a:t>khoảng thời gian nào đó có giá trị khác không hoặc không</a:t>
            </a:r>
          </a:p>
          <a:p>
            <a:pPr>
              <a:buNone/>
            </a:pPr>
            <a:r>
              <a:rPr lang="en-US" sz="2800">
                <a:latin typeface="Times New Roman" pitchFamily="18" charset="0"/>
                <a:cs typeface="Times New Roman" pitchFamily="18" charset="0"/>
              </a:rPr>
              <a:t>đổi. </a:t>
            </a:r>
          </a:p>
          <a:p>
            <a:pPr>
              <a:buNone/>
            </a:pPr>
            <a:r>
              <a:rPr lang="en-US" sz="2800">
                <a:latin typeface="Times New Roman" pitchFamily="18" charset="0"/>
                <a:cs typeface="Times New Roman" pitchFamily="18" charset="0"/>
              </a:rPr>
              <a:t>+ Xung xạ tần xung cao tần bao xung quanh xung thị tần.</a:t>
            </a:r>
          </a:p>
          <a:p>
            <a:pPr>
              <a:buNone/>
            </a:pPr>
            <a:r>
              <a:rPr lang="en-US" sz="2800">
                <a:latin typeface="Times New Roman" pitchFamily="18" charset="0"/>
                <a:cs typeface="Times New Roman" pitchFamily="18" charset="0"/>
              </a:rPr>
              <a:t> - Phương pháp tạo xung tuyến tính và phi tuyến.</a:t>
            </a:r>
          </a:p>
          <a:p>
            <a:pPr>
              <a:buNone/>
            </a:pPr>
            <a:r>
              <a:rPr lang="en-US" sz="2800">
                <a:latin typeface="Times New Roman" pitchFamily="18" charset="0"/>
                <a:cs typeface="Times New Roman" pitchFamily="18" charset="0"/>
              </a:rPr>
              <a:t> - Phương pháp phân tích tác động xung điện sử dụng</a:t>
            </a:r>
          </a:p>
          <a:p>
            <a:pPr>
              <a:buNone/>
            </a:pPr>
            <a:r>
              <a:rPr lang="en-US" sz="2800">
                <a:latin typeface="Times New Roman" pitchFamily="18" charset="0"/>
                <a:cs typeface="Times New Roman" pitchFamily="18" charset="0"/>
              </a:rPr>
              <a:t>phương pháp toán học, các định luật về điện, giải bài toán</a:t>
            </a:r>
          </a:p>
          <a:p>
            <a:pPr>
              <a:buNone/>
            </a:pPr>
            <a:r>
              <a:rPr lang="en-US" sz="2800">
                <a:latin typeface="Times New Roman" pitchFamily="18" charset="0"/>
                <a:cs typeface="Times New Roman" pitchFamily="18" charset="0"/>
              </a:rPr>
              <a:t>bằng số phức….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latin typeface="Times New Roman" pitchFamily="18" charset="0"/>
                <a:cs typeface="Times New Roman" pitchFamily="18" charset="0"/>
              </a:rPr>
              <a:t>§ 2. Phản ứng của mạch RC, RL với xung điện áp đơn giản</a:t>
            </a:r>
          </a:p>
        </p:txBody>
      </p:sp>
      <p:sp>
        <p:nvSpPr>
          <p:cNvPr id="3" name="Content Placeholder 2"/>
          <p:cNvSpPr>
            <a:spLocks noGrp="1"/>
          </p:cNvSpPr>
          <p:nvPr>
            <p:ph idx="1"/>
          </p:nvPr>
        </p:nvSpPr>
        <p:spPr>
          <a:xfrm>
            <a:off x="228600" y="1600200"/>
            <a:ext cx="8763000" cy="4953000"/>
          </a:xfrm>
        </p:spPr>
        <p:txBody>
          <a:bodyPr/>
          <a:lstStyle/>
          <a:p>
            <a:pPr>
              <a:buNone/>
            </a:pPr>
            <a:r>
              <a:rPr lang="en-US"/>
              <a:t> </a:t>
            </a:r>
            <a:r>
              <a:rPr lang="en-US">
                <a:solidFill>
                  <a:srgbClr val="FF0000"/>
                </a:solidFill>
                <a:latin typeface="Times New Roman" pitchFamily="18" charset="0"/>
                <a:cs typeface="Times New Roman" pitchFamily="18" charset="0"/>
              </a:rPr>
              <a:t>1. Các dạng xung điện áp.</a:t>
            </a:r>
          </a:p>
          <a:p>
            <a:pPr>
              <a:spcBef>
                <a:spcPts val="600"/>
              </a:spcBef>
              <a:buNone/>
            </a:pPr>
            <a:r>
              <a:rPr lang="en-US">
                <a:solidFill>
                  <a:srgbClr val="FF0000"/>
                </a:solidFill>
                <a:latin typeface="Times New Roman" pitchFamily="18" charset="0"/>
                <a:cs typeface="Times New Roman" pitchFamily="18" charset="0"/>
              </a:rPr>
              <a:t> </a:t>
            </a:r>
            <a:r>
              <a:rPr lang="en-US">
                <a:solidFill>
                  <a:schemeClr val="tx1">
                    <a:lumMod val="95000"/>
                    <a:lumOff val="5000"/>
                  </a:schemeClr>
                </a:solidFill>
                <a:latin typeface="Times New Roman" pitchFamily="18" charset="0"/>
                <a:cs typeface="Times New Roman" pitchFamily="18" charset="0"/>
              </a:rPr>
              <a:t>+ Đối với tín hiệu vào dạng tín hiệu xung phức tạp</a:t>
            </a:r>
          </a:p>
          <a:p>
            <a:pPr>
              <a:spcBef>
                <a:spcPts val="600"/>
              </a:spcBef>
              <a:buNone/>
            </a:pPr>
            <a:r>
              <a:rPr lang="en-US">
                <a:solidFill>
                  <a:schemeClr val="tx1">
                    <a:lumMod val="95000"/>
                    <a:lumOff val="5000"/>
                  </a:schemeClr>
                </a:solidFill>
                <a:latin typeface="Times New Roman" pitchFamily="18" charset="0"/>
                <a:cs typeface="Times New Roman" pitchFamily="18" charset="0"/>
              </a:rPr>
              <a:t>ta phải biến tín hiệu xung thành các tín hiệu xung</a:t>
            </a:r>
          </a:p>
          <a:p>
            <a:pPr>
              <a:spcBef>
                <a:spcPts val="600"/>
              </a:spcBef>
              <a:buNone/>
            </a:pPr>
            <a:r>
              <a:rPr lang="en-US">
                <a:solidFill>
                  <a:schemeClr val="tx1">
                    <a:lumMod val="95000"/>
                    <a:lumOff val="5000"/>
                  </a:schemeClr>
                </a:solidFill>
                <a:latin typeface="Times New Roman" pitchFamily="18" charset="0"/>
                <a:cs typeface="Times New Roman" pitchFamily="18" charset="0"/>
              </a:rPr>
              <a:t>đơn giản, xác định tín hiệu xung đầu ra với các xung</a:t>
            </a:r>
          </a:p>
          <a:p>
            <a:pPr>
              <a:spcBef>
                <a:spcPts val="600"/>
              </a:spcBef>
              <a:buNone/>
            </a:pPr>
            <a:r>
              <a:rPr lang="en-US">
                <a:solidFill>
                  <a:schemeClr val="tx1">
                    <a:lumMod val="95000"/>
                    <a:lumOff val="5000"/>
                  </a:schemeClr>
                </a:solidFill>
                <a:latin typeface="Times New Roman" pitchFamily="18" charset="0"/>
                <a:cs typeface="Times New Roman" pitchFamily="18" charset="0"/>
              </a:rPr>
              <a:t>đơn giản ở đầu vào tổng hợp lại.</a:t>
            </a:r>
          </a:p>
          <a:p>
            <a:pPr>
              <a:spcBef>
                <a:spcPts val="600"/>
              </a:spcBef>
              <a:buNone/>
            </a:pPr>
            <a:r>
              <a:rPr lang="en-US">
                <a:solidFill>
                  <a:schemeClr val="tx1">
                    <a:lumMod val="95000"/>
                    <a:lumOff val="5000"/>
                  </a:schemeClr>
                </a:solidFill>
                <a:latin typeface="Times New Roman" pitchFamily="18" charset="0"/>
                <a:cs typeface="Times New Roman" pitchFamily="18" charset="0"/>
              </a:rPr>
              <a:t> u</a:t>
            </a:r>
            <a:r>
              <a:rPr lang="en-US" baseline="-25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1</a:t>
            </a:r>
            <a:r>
              <a:rPr lang="en-US" baseline="30000">
                <a:solidFill>
                  <a:schemeClr val="tx1">
                    <a:lumMod val="95000"/>
                    <a:lumOff val="5000"/>
                  </a:schemeClr>
                </a:solidFill>
                <a:latin typeface="Times New Roman" pitchFamily="18" charset="0"/>
                <a:cs typeface="Times New Roman" pitchFamily="18" charset="0"/>
              </a:rPr>
              <a:t>3</a:t>
            </a:r>
            <a:r>
              <a:rPr lang="en-US">
                <a:solidFill>
                  <a:schemeClr val="tx1">
                    <a:lumMod val="95000"/>
                    <a:lumOff val="5000"/>
                  </a:schemeClr>
                </a:solidFill>
                <a:latin typeface="Times New Roman" pitchFamily="18" charset="0"/>
                <a:cs typeface="Times New Roman" pitchFamily="18" charset="0"/>
              </a:rPr>
              <a:t>(t) + …..</a:t>
            </a:r>
          </a:p>
          <a:p>
            <a:pPr>
              <a:spcBef>
                <a:spcPts val="600"/>
              </a:spcBef>
              <a:buNone/>
            </a:pPr>
            <a:r>
              <a:rPr lang="en-US">
                <a:solidFill>
                  <a:schemeClr val="tx1">
                    <a:lumMod val="95000"/>
                    <a:lumOff val="5000"/>
                  </a:schemeClr>
                </a:solidFill>
                <a:latin typeface="Times New Roman" pitchFamily="18" charset="0"/>
                <a:cs typeface="Times New Roman" pitchFamily="18" charset="0"/>
              </a:rPr>
              <a:t> Tại đầu ra ta nhận được tín hiệu.</a:t>
            </a:r>
          </a:p>
          <a:p>
            <a:pPr>
              <a:spcBef>
                <a:spcPts val="600"/>
              </a:spcBef>
              <a:buNone/>
            </a:pPr>
            <a:r>
              <a:rPr lang="en-US">
                <a:solidFill>
                  <a:schemeClr val="tx1">
                    <a:lumMod val="95000"/>
                    <a:lumOff val="5000"/>
                  </a:schemeClr>
                </a:solidFill>
                <a:latin typeface="Times New Roman" pitchFamily="18" charset="0"/>
                <a:cs typeface="Times New Roman" pitchFamily="18" charset="0"/>
              </a:rPr>
              <a:t> u</a:t>
            </a:r>
            <a:r>
              <a:rPr lang="en-US" baseline="-25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1</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2</a:t>
            </a:r>
            <a:r>
              <a:rPr lang="en-US">
                <a:solidFill>
                  <a:schemeClr val="tx1">
                    <a:lumMod val="95000"/>
                    <a:lumOff val="5000"/>
                  </a:schemeClr>
                </a:solidFill>
                <a:latin typeface="Times New Roman" pitchFamily="18" charset="0"/>
                <a:cs typeface="Times New Roman" pitchFamily="18" charset="0"/>
              </a:rPr>
              <a:t>(t)  + u</a:t>
            </a:r>
            <a:r>
              <a:rPr lang="en-US" baseline="-25000">
                <a:solidFill>
                  <a:schemeClr val="tx1">
                    <a:lumMod val="95000"/>
                    <a:lumOff val="5000"/>
                  </a:schemeClr>
                </a:solidFill>
                <a:latin typeface="Times New Roman" pitchFamily="18" charset="0"/>
                <a:cs typeface="Times New Roman" pitchFamily="18" charset="0"/>
              </a:rPr>
              <a:t>2</a:t>
            </a:r>
            <a:r>
              <a:rPr lang="en-US" baseline="30000">
                <a:solidFill>
                  <a:schemeClr val="tx1">
                    <a:lumMod val="95000"/>
                    <a:lumOff val="5000"/>
                  </a:schemeClr>
                </a:solidFill>
                <a:latin typeface="Times New Roman" pitchFamily="18" charset="0"/>
                <a:cs typeface="Times New Roman" pitchFamily="18" charset="0"/>
              </a:rPr>
              <a:t>3</a:t>
            </a:r>
            <a:r>
              <a:rPr lang="en-US">
                <a:solidFill>
                  <a:schemeClr val="tx1">
                    <a:lumMod val="95000"/>
                    <a:lumOff val="5000"/>
                  </a:schemeClr>
                </a:solidFill>
                <a:latin typeface="Times New Roman" pitchFamily="18" charset="0"/>
                <a:cs typeface="Times New Roman" pitchFamily="18" charset="0"/>
              </a:rPr>
              <a:t>(t) +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a:latin typeface="Times New Roman" pitchFamily="18" charset="0"/>
                <a:cs typeface="Times New Roman" pitchFamily="18" charset="0"/>
              </a:rPr>
              <a:t> + Các dang xung cơ bản như xung hình vuông, xung hình</a:t>
            </a:r>
          </a:p>
          <a:p>
            <a:pPr>
              <a:buNone/>
            </a:pPr>
            <a:r>
              <a:rPr lang="en-US" sz="2800">
                <a:latin typeface="Times New Roman" pitchFamily="18" charset="0"/>
                <a:cs typeface="Times New Roman" pitchFamily="18" charset="0"/>
              </a:rPr>
              <a:t>tam giác, xung hình chữ nhật tác động vào mạch</a:t>
            </a:r>
          </a:p>
          <a:p>
            <a:pPr>
              <a:buNone/>
            </a:pPr>
            <a:r>
              <a:rPr lang="en-US" sz="2800">
                <a:latin typeface="Times New Roman" pitchFamily="18" charset="0"/>
                <a:cs typeface="Times New Roman" pitchFamily="18" charset="0"/>
              </a:rPr>
              <a:t>điện tử ta gọi là xung cơ bản.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a. Xung điện áp đột biến.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e</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E khi t ≥ t</a:t>
            </a:r>
            <a:r>
              <a:rPr lang="en-US" sz="2800" baseline="-25000">
                <a:latin typeface="Times New Roman" pitchFamily="18" charset="0"/>
                <a:cs typeface="Times New Roman" pitchFamily="18" charset="0"/>
              </a:rPr>
              <a:t>0</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e</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hàm đơn vị: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1 khi t &gt;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b. Xung điện áp biến đổi tuyến tính.</a:t>
            </a:r>
            <a:endParaRPr lang="en-US" sz="2800" baseline="-25000">
              <a:latin typeface="Times New Roman" pitchFamily="18" charset="0"/>
              <a:cs typeface="Times New Roman" pitchFamily="18" charset="0"/>
            </a:endParaRPr>
          </a:p>
          <a:p>
            <a:pPr>
              <a:buNone/>
            </a:pPr>
            <a:r>
              <a:rPr lang="en-US" sz="2800" baseline="-25000">
                <a:latin typeface="Times New Roman" pitchFamily="18" charset="0"/>
                <a:cs typeface="Times New Roman" pitchFamily="18" charset="0"/>
              </a:rPr>
              <a:t> </a:t>
            </a:r>
            <a:r>
              <a:rPr lang="en-US" sz="2800">
                <a:latin typeface="Times New Roman" pitchFamily="18" charset="0"/>
                <a:cs typeface="Times New Roman" pitchFamily="18" charset="0"/>
              </a:rPr>
              <a:t>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khi t ≥ t</a:t>
            </a:r>
            <a:r>
              <a:rPr lang="en-US" sz="2800" baseline="-25000">
                <a:latin typeface="Times New Roman" pitchFamily="18" charset="0"/>
                <a:cs typeface="Times New Roman" pitchFamily="18" charset="0"/>
              </a:rPr>
              <a:t>0 </a:t>
            </a:r>
            <a:r>
              <a:rPr lang="en-US" sz="2800">
                <a:latin typeface="Times New Roman" pitchFamily="18" charset="0"/>
                <a:cs typeface="Times New Roman" pitchFamily="18" charset="0"/>
              </a:rPr>
              <a:t>  </a:t>
            </a:r>
          </a:p>
          <a:p>
            <a:pPr>
              <a:buNone/>
            </a:pPr>
            <a:r>
              <a:rPr lang="en-US" sz="2800">
                <a:latin typeface="Times New Roman" pitchFamily="18" charset="0"/>
                <a:cs typeface="Times New Roman" pitchFamily="18" charset="0"/>
              </a:rPr>
              <a:t> u</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(t) = k(t-t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).1(t</a:t>
            </a:r>
            <a:r>
              <a:rPr lang="en-US" sz="2800" baseline="-25000">
                <a:latin typeface="Times New Roman" pitchFamily="18" charset="0"/>
                <a:cs typeface="Times New Roman" pitchFamily="18" charset="0"/>
              </a:rPr>
              <a:t>0</a:t>
            </a:r>
            <a:r>
              <a:rPr lang="en-US" sz="2800">
                <a:latin typeface="Times New Roman" pitchFamily="18" charset="0"/>
                <a:cs typeface="Times New Roman" pitchFamily="18" charset="0"/>
              </a:rPr>
              <a:t>) = 0 khi t &lt; t</a:t>
            </a:r>
            <a:r>
              <a:rPr lang="en-US" sz="2800" baseline="-25000">
                <a:latin typeface="Times New Roman" pitchFamily="18" charset="0"/>
                <a:cs typeface="Times New Roman" pitchFamily="18" charset="0"/>
              </a:rPr>
              <a:t>0</a:t>
            </a:r>
            <a:endParaRPr lang="en-US" sz="280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5690400" y="1219200"/>
            <a:ext cx="3148800" cy="2149987"/>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943600" y="4419600"/>
            <a:ext cx="2819400" cy="184928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spcBef>
                <a:spcPts val="600"/>
              </a:spcBef>
              <a:buNone/>
            </a:pPr>
            <a:r>
              <a:rPr lang="en-US"/>
              <a:t> </a:t>
            </a:r>
            <a:r>
              <a:rPr lang="en-US">
                <a:solidFill>
                  <a:srgbClr val="FF0000"/>
                </a:solidFill>
                <a:latin typeface="Times New Roman" pitchFamily="18" charset="0"/>
                <a:cs typeface="Times New Roman" pitchFamily="18" charset="0"/>
              </a:rPr>
              <a:t>b. Xung điện áp biến đổi theo quy luật hàm mũ.</a:t>
            </a:r>
          </a:p>
          <a:p>
            <a:pPr>
              <a:spcBef>
                <a:spcPts val="6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 = E.{1 - exp[-</a:t>
            </a:r>
            <a:r>
              <a:rPr lang="el-GR" sz="2800">
                <a:solidFill>
                  <a:schemeClr val="tx1">
                    <a:lumMod val="95000"/>
                    <a:lumOff val="5000"/>
                  </a:schemeClr>
                </a:solidFill>
                <a:latin typeface="Times New Roman" pitchFamily="18" charset="0"/>
                <a:cs typeface="Times New Roman" pitchFamily="18" charset="0"/>
              </a:rPr>
              <a:t>α</a:t>
            </a:r>
            <a:r>
              <a:rPr lang="en-US" sz="2800">
                <a:solidFill>
                  <a:schemeClr val="tx1">
                    <a:lumMod val="95000"/>
                    <a:lumOff val="5000"/>
                  </a:schemeClr>
                </a:solidFill>
                <a:latin typeface="Times New Roman" pitchFamily="18" charset="0"/>
                <a:cs typeface="Times New Roman" pitchFamily="18" charset="0"/>
              </a:rPr>
              <a:t>( t-t</a:t>
            </a:r>
            <a:r>
              <a:rPr lang="en-US" sz="2800" baseline="-25000">
                <a:solidFill>
                  <a:schemeClr val="tx1">
                    <a:lumMod val="95000"/>
                    <a:lumOff val="5000"/>
                  </a:schemeClr>
                </a:solidFill>
                <a:latin typeface="Times New Roman" pitchFamily="18" charset="0"/>
                <a:cs typeface="Times New Roman" pitchFamily="18" charset="0"/>
              </a:rPr>
              <a:t>0</a:t>
            </a:r>
            <a:r>
              <a:rPr lang="en-US" sz="2800">
                <a:solidFill>
                  <a:schemeClr val="tx1">
                    <a:lumMod val="95000"/>
                    <a:lumOff val="5000"/>
                  </a:schemeClr>
                </a:solidFill>
                <a:latin typeface="Times New Roman" pitchFamily="18" charset="0"/>
                <a:cs typeface="Times New Roman" pitchFamily="18" charset="0"/>
              </a:rPr>
              <a:t> )]}</a:t>
            </a:r>
          </a:p>
          <a:p>
            <a:pPr>
              <a:spcBef>
                <a:spcPts val="600"/>
              </a:spcBef>
              <a:buNone/>
            </a:pPr>
            <a:endParaRPr lang="en-US">
              <a:solidFill>
                <a:schemeClr val="tx1">
                  <a:lumMod val="95000"/>
                  <a:lumOff val="5000"/>
                </a:schemeClr>
              </a:solidFill>
              <a:latin typeface="Times New Roman" pitchFamily="18" charset="0"/>
              <a:cs typeface="Times New Roman" pitchFamily="18" charset="0"/>
            </a:endParaRPr>
          </a:p>
          <a:p>
            <a:pPr>
              <a:spcBef>
                <a:spcPts val="600"/>
              </a:spcBef>
              <a:buNone/>
            </a:pPr>
            <a:r>
              <a:rPr lang="en-US">
                <a:solidFill>
                  <a:schemeClr val="tx1">
                    <a:lumMod val="95000"/>
                    <a:lumOff val="5000"/>
                  </a:schemeClr>
                </a:solidFill>
                <a:latin typeface="Times New Roman" pitchFamily="18" charset="0"/>
                <a:cs typeface="Times New Roman" pitchFamily="18" charset="0"/>
              </a:rPr>
              <a:t> </a:t>
            </a:r>
          </a:p>
          <a:p>
            <a:pPr>
              <a:spcBef>
                <a:spcPts val="600"/>
              </a:spcBef>
              <a:buNone/>
            </a:pPr>
            <a:r>
              <a:rPr lang="en-US" sz="2800">
                <a:solidFill>
                  <a:srgbClr val="FF0000"/>
                </a:solidFill>
                <a:latin typeface="Times New Roman" pitchFamily="18" charset="0"/>
                <a:cs typeface="Times New Roman" pitchFamily="18" charset="0"/>
              </a:rPr>
              <a:t>Ví dụ: </a:t>
            </a:r>
            <a:r>
              <a:rPr lang="en-US" sz="2800">
                <a:solidFill>
                  <a:schemeClr val="tx1">
                    <a:lumMod val="95000"/>
                    <a:lumOff val="5000"/>
                  </a:schemeClr>
                </a:solidFill>
                <a:latin typeface="Times New Roman" pitchFamily="18" charset="0"/>
                <a:cs typeface="Times New Roman" pitchFamily="18" charset="0"/>
              </a:rPr>
              <a:t>Cách biến đổi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tín hiệu có dạng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phức tạp sang các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tín hiệu có </a:t>
            </a:r>
          </a:p>
          <a:p>
            <a:pPr>
              <a:spcBef>
                <a:spcPts val="600"/>
              </a:spcBef>
              <a:buNone/>
            </a:pPr>
            <a:r>
              <a:rPr lang="en-US" sz="2800">
                <a:solidFill>
                  <a:schemeClr val="tx1">
                    <a:lumMod val="95000"/>
                    <a:lumOff val="5000"/>
                  </a:schemeClr>
                </a:solidFill>
                <a:latin typeface="Times New Roman" pitchFamily="18" charset="0"/>
                <a:cs typeface="Times New Roman" pitchFamily="18" charset="0"/>
              </a:rPr>
              <a:t>dạng đơn giản.</a:t>
            </a:r>
            <a:endParaRPr lang="en-US" sz="2800">
              <a:solidFill>
                <a:schemeClr val="tx1">
                  <a:lumMod val="95000"/>
                  <a:lumOff val="5000"/>
                </a:schemeClr>
              </a:solidFill>
            </a:endParaRPr>
          </a:p>
        </p:txBody>
      </p:sp>
      <p:pic>
        <p:nvPicPr>
          <p:cNvPr id="17410" name="Picture 2"/>
          <p:cNvPicPr>
            <a:picLocks noChangeAspect="1" noChangeArrowheads="1"/>
          </p:cNvPicPr>
          <p:nvPr/>
        </p:nvPicPr>
        <p:blipFill>
          <a:blip r:embed="rId2"/>
          <a:srcRect/>
          <a:stretch>
            <a:fillRect/>
          </a:stretch>
        </p:blipFill>
        <p:spPr bwMode="auto">
          <a:xfrm>
            <a:off x="5667375" y="1066800"/>
            <a:ext cx="3019425" cy="20129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4857750" y="3048000"/>
            <a:ext cx="2457450" cy="3756388"/>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533400" y="1562100"/>
          <a:ext cx="3810000" cy="952500"/>
        </p:xfrm>
        <a:graphic>
          <a:graphicData uri="http://schemas.openxmlformats.org/presentationml/2006/ole">
            <mc:AlternateContent xmlns:mc="http://schemas.openxmlformats.org/markup-compatibility/2006">
              <mc:Choice xmlns:v="urn:schemas-microsoft-com:vml" Requires="v">
                <p:oleObj spid="_x0000_s19457" name="Equation" r:id="rId4" imgW="1422360" imgH="355320" progId="Equation.DSMT4">
                  <p:embed/>
                </p:oleObj>
              </mc:Choice>
              <mc:Fallback>
                <p:oleObj name="Equation" r:id="rId4" imgW="1422360" imgH="35532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62100"/>
                        <a:ext cx="3810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spcBef>
                <a:spcPts val="400"/>
              </a:spcBef>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2. Phản ứng của mạch RC, RL với các xung điện</a:t>
            </a:r>
          </a:p>
          <a:p>
            <a:pPr>
              <a:spcBef>
                <a:spcPts val="400"/>
              </a:spcBef>
              <a:buNone/>
            </a:pPr>
            <a:r>
              <a:rPr lang="en-US">
                <a:solidFill>
                  <a:srgbClr val="FF0000"/>
                </a:solidFill>
                <a:latin typeface="Times New Roman" pitchFamily="18" charset="0"/>
                <a:cs typeface="Times New Roman" pitchFamily="18" charset="0"/>
              </a:rPr>
              <a:t>áp đơn giản.</a:t>
            </a:r>
          </a:p>
          <a:p>
            <a:pPr>
              <a:spcBef>
                <a:spcPts val="400"/>
              </a:spcBef>
              <a:buNone/>
            </a:pPr>
            <a:r>
              <a:rPr lang="en-US">
                <a:solidFill>
                  <a:srgbClr val="FF0000"/>
                </a:solidFill>
                <a:latin typeface="Times New Roman" pitchFamily="18" charset="0"/>
                <a:cs typeface="Times New Roman" pitchFamily="18" charset="0"/>
              </a:rPr>
              <a:t> a. Xung điện áp đột biến.</a:t>
            </a:r>
          </a:p>
          <a:p>
            <a:pPr>
              <a:spcBef>
                <a:spcPts val="400"/>
              </a:spcBef>
              <a:buNone/>
            </a:pPr>
            <a:r>
              <a:rPr lang="en-US">
                <a:solidFill>
                  <a:srgbClr val="FF0000"/>
                </a:solidFill>
                <a:latin typeface="Times New Roman" pitchFamily="18" charset="0"/>
                <a:cs typeface="Times New Roman" pitchFamily="18" charset="0"/>
              </a:rPr>
              <a:t> </a:t>
            </a:r>
            <a:r>
              <a:rPr lang="en-US" sz="2800">
                <a:solidFill>
                  <a:schemeClr val="tx1">
                    <a:lumMod val="95000"/>
                    <a:lumOff val="5000"/>
                  </a:schemeClr>
                </a:solidFill>
                <a:latin typeface="Times New Roman" pitchFamily="18" charset="0"/>
                <a:cs typeface="Times New Roman" pitchFamily="18" charset="0"/>
              </a:rPr>
              <a:t>+ Đối mạch R-C mắc nối tiếp điện áp lấy ra trên R. với</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điều kiện ban đầu điện áp trên các phần tử bằng không.</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 Sử dụng phép biến đổi Laplace</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tìm hàm gốc dòng điện chạy qua </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R và C để xác định u</a:t>
            </a:r>
            <a:r>
              <a:rPr lang="en-US" sz="2800" baseline="-25000">
                <a:solidFill>
                  <a:schemeClr val="tx1">
                    <a:lumMod val="95000"/>
                    <a:lumOff val="5000"/>
                  </a:schemeClr>
                </a:solidFill>
                <a:latin typeface="Times New Roman" pitchFamily="18" charset="0"/>
                <a:cs typeface="Times New Roman" pitchFamily="18" charset="0"/>
              </a:rPr>
              <a:t>R</a:t>
            </a:r>
            <a:r>
              <a:rPr lang="en-US" sz="2800">
                <a:solidFill>
                  <a:schemeClr val="tx1">
                    <a:lumMod val="95000"/>
                    <a:lumOff val="5000"/>
                  </a:schemeClr>
                </a:solidFill>
                <a:latin typeface="Times New Roman" pitchFamily="18" charset="0"/>
                <a:cs typeface="Times New Roman" pitchFamily="18" charset="0"/>
              </a:rPr>
              <a:t>(t), u</a:t>
            </a:r>
            <a:r>
              <a:rPr lang="en-US" sz="2800" baseline="-25000">
                <a:solidFill>
                  <a:schemeClr val="tx1">
                    <a:lumMod val="95000"/>
                    <a:lumOff val="5000"/>
                  </a:schemeClr>
                </a:solidFill>
                <a:latin typeface="Times New Roman" pitchFamily="18" charset="0"/>
                <a:cs typeface="Times New Roman" pitchFamily="18" charset="0"/>
              </a:rPr>
              <a:t>C</a:t>
            </a:r>
            <a:r>
              <a:rPr lang="en-US" sz="2800">
                <a:solidFill>
                  <a:schemeClr val="tx1">
                    <a:lumMod val="95000"/>
                    <a:lumOff val="5000"/>
                  </a:schemeClr>
                </a:solidFill>
                <a:latin typeface="Times New Roman" pitchFamily="18" charset="0"/>
                <a:cs typeface="Times New Roman" pitchFamily="18" charset="0"/>
              </a:rPr>
              <a:t>(t).</a:t>
            </a:r>
          </a:p>
          <a:p>
            <a:pPr>
              <a:spcBef>
                <a:spcPts val="400"/>
              </a:spcBef>
              <a:buNone/>
            </a:pPr>
            <a:r>
              <a:rPr lang="en-US" sz="2800">
                <a:solidFill>
                  <a:schemeClr val="tx1">
                    <a:lumMod val="95000"/>
                    <a:lumOff val="5000"/>
                  </a:schemeClr>
                </a:solidFill>
                <a:latin typeface="Times New Roman" pitchFamily="18" charset="0"/>
                <a:cs typeface="Times New Roman" pitchFamily="18" charset="0"/>
              </a:rPr>
              <a:t> I(P) =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(P).Y(P);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(P) hàm ảnh u</a:t>
            </a:r>
            <a:r>
              <a:rPr lang="en-US" sz="2800" baseline="-25000">
                <a:solidFill>
                  <a:schemeClr val="tx1">
                    <a:lumMod val="95000"/>
                    <a:lumOff val="5000"/>
                  </a:schemeClr>
                </a:solidFill>
                <a:latin typeface="Times New Roman" pitchFamily="18" charset="0"/>
                <a:cs typeface="Times New Roman" pitchFamily="18" charset="0"/>
              </a:rPr>
              <a:t>1</a:t>
            </a:r>
            <a:r>
              <a:rPr lang="en-US" sz="2800">
                <a:solidFill>
                  <a:schemeClr val="tx1">
                    <a:lumMod val="95000"/>
                    <a:lumOff val="5000"/>
                  </a:schemeClr>
                </a:solidFill>
                <a:latin typeface="Times New Roman" pitchFamily="18" charset="0"/>
                <a:cs typeface="Times New Roman" pitchFamily="18" charset="0"/>
              </a:rPr>
              <a:t>(t)</a:t>
            </a:r>
          </a:p>
          <a:p>
            <a:pPr>
              <a:spcBef>
                <a:spcPts val="400"/>
              </a:spcBef>
              <a:buNone/>
            </a:pPr>
            <a:endParaRPr lang="en-US" sz="2800">
              <a:solidFill>
                <a:schemeClr val="tx1">
                  <a:lumMod val="95000"/>
                  <a:lumOff val="5000"/>
                </a:schemeClr>
              </a:solidFill>
              <a:latin typeface="Times New Roman" pitchFamily="18" charset="0"/>
              <a:cs typeface="Times New Roman" pitchFamily="18" charset="0"/>
            </a:endParaRPr>
          </a:p>
        </p:txBody>
      </p:sp>
      <p:pic>
        <p:nvPicPr>
          <p:cNvPr id="18435" name="Picture 3"/>
          <p:cNvPicPr>
            <a:picLocks noChangeAspect="1" noChangeArrowheads="1"/>
          </p:cNvPicPr>
          <p:nvPr/>
        </p:nvPicPr>
        <p:blipFill>
          <a:blip r:embed="rId2"/>
          <a:srcRect/>
          <a:stretch>
            <a:fillRect/>
          </a:stretch>
        </p:blipFill>
        <p:spPr bwMode="auto">
          <a:xfrm>
            <a:off x="6096000" y="3048000"/>
            <a:ext cx="2895600" cy="1326229"/>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a:srcRect/>
          <a:stretch>
            <a:fillRect/>
          </a:stretch>
        </p:blipFill>
        <p:spPr bwMode="auto">
          <a:xfrm>
            <a:off x="6037488" y="4953000"/>
            <a:ext cx="3030312" cy="1295400"/>
          </a:xfrm>
          <a:prstGeom prst="rect">
            <a:avLst/>
          </a:prstGeom>
          <a:noFill/>
          <a:ln w="9525">
            <a:noFill/>
            <a:miter lim="800000"/>
            <a:headEnd/>
            <a:tailEnd/>
          </a:ln>
          <a:effectLst/>
        </p:spPr>
      </p:pic>
      <p:graphicFrame>
        <p:nvGraphicFramePr>
          <p:cNvPr id="10" name="Object 9"/>
          <p:cNvGraphicFramePr>
            <a:graphicFrameLocks noChangeAspect="1"/>
          </p:cNvGraphicFramePr>
          <p:nvPr/>
        </p:nvGraphicFramePr>
        <p:xfrm>
          <a:off x="501650" y="4876800"/>
          <a:ext cx="1219200" cy="558800"/>
        </p:xfrm>
        <a:graphic>
          <a:graphicData uri="http://schemas.openxmlformats.org/presentationml/2006/ole">
            <mc:AlternateContent xmlns:mc="http://schemas.openxmlformats.org/markup-compatibility/2006">
              <mc:Choice xmlns:v="urn:schemas-microsoft-com:vml" Requires="v">
                <p:oleObj spid="_x0000_s18437" name="Equation" r:id="rId4" imgW="1218960" imgH="558720" progId="Equation.DSMT4">
                  <p:embed/>
                </p:oleObj>
              </mc:Choice>
              <mc:Fallback>
                <p:oleObj name="Equation" r:id="rId4" imgW="1218960" imgH="5587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4876800"/>
                        <a:ext cx="1219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1905000" y="4876800"/>
          <a:ext cx="3543300" cy="838200"/>
        </p:xfrm>
        <a:graphic>
          <a:graphicData uri="http://schemas.openxmlformats.org/presentationml/2006/ole">
            <mc:AlternateContent xmlns:mc="http://schemas.openxmlformats.org/markup-compatibility/2006">
              <mc:Choice xmlns:v="urn:schemas-microsoft-com:vml" Requires="v">
                <p:oleObj spid="_x0000_s18438" name="Equation" r:id="rId6" imgW="3543120" imgH="838080" progId="Equation.DSMT4">
                  <p:embed/>
                </p:oleObj>
              </mc:Choice>
              <mc:Fallback>
                <p:oleObj name="Equation" r:id="rId6" imgW="3543120" imgH="83808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876800"/>
                        <a:ext cx="3543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nvGraphicFramePr>
        <p:xfrm>
          <a:off x="609600" y="5765800"/>
          <a:ext cx="1181100" cy="558800"/>
        </p:xfrm>
        <a:graphic>
          <a:graphicData uri="http://schemas.openxmlformats.org/presentationml/2006/ole">
            <mc:AlternateContent xmlns:mc="http://schemas.openxmlformats.org/markup-compatibility/2006">
              <mc:Choice xmlns:v="urn:schemas-microsoft-com:vml" Requires="v">
                <p:oleObj spid="_x0000_s18439" name="Equation" r:id="rId8" imgW="1180800" imgH="558720" progId="Equation.DSMT4">
                  <p:embed/>
                </p:oleObj>
              </mc:Choice>
              <mc:Fallback>
                <p:oleObj name="Equation" r:id="rId8" imgW="1180800" imgH="55872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5765800"/>
                        <a:ext cx="1181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8"/>
          <p:cNvGraphicFramePr>
            <a:graphicFrameLocks noChangeAspect="1"/>
          </p:cNvGraphicFramePr>
          <p:nvPr/>
        </p:nvGraphicFramePr>
        <p:xfrm>
          <a:off x="1981200" y="5791200"/>
          <a:ext cx="2006600" cy="609600"/>
        </p:xfrm>
        <a:graphic>
          <a:graphicData uri="http://schemas.openxmlformats.org/presentationml/2006/ole">
            <mc:AlternateContent xmlns:mc="http://schemas.openxmlformats.org/markup-compatibility/2006">
              <mc:Choice xmlns:v="urn:schemas-microsoft-com:vml" Requires="v">
                <p:oleObj spid="_x0000_s18440" name="Equation" r:id="rId10" imgW="2006280" imgH="609480" progId="Equation.DSMT4">
                  <p:embed/>
                </p:oleObj>
              </mc:Choice>
              <mc:Fallback>
                <p:oleObj name="Equation" r:id="rId10" imgW="2006280" imgH="60948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791200"/>
                        <a:ext cx="2006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4038600" y="5791200"/>
          <a:ext cx="1676400" cy="571500"/>
        </p:xfrm>
        <a:graphic>
          <a:graphicData uri="http://schemas.openxmlformats.org/presentationml/2006/ole">
            <mc:AlternateContent xmlns:mc="http://schemas.openxmlformats.org/markup-compatibility/2006">
              <mc:Choice xmlns:v="urn:schemas-microsoft-com:vml" Requires="v">
                <p:oleObj spid="_x0000_s18441" name="Equation" r:id="rId12" imgW="1676160" imgH="571320" progId="Equation.DSMT4">
                  <p:embed/>
                </p:oleObj>
              </mc:Choice>
              <mc:Fallback>
                <p:oleObj name="Equation" r:id="rId12" imgW="1676160" imgH="57132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5791200"/>
                        <a:ext cx="1676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a:buNone/>
            </a:pPr>
            <a:r>
              <a:rPr lang="en-US"/>
              <a:t> </a:t>
            </a:r>
            <a:r>
              <a:rPr lang="en-US" sz="2800">
                <a:latin typeface="Times New Roman" pitchFamily="18" charset="0"/>
                <a:cs typeface="Times New Roman" pitchFamily="18" charset="0"/>
              </a:rPr>
              <a:t>Điện áp trên R và C:</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Điện áp trên R và C biểu thị theo đồ thị.</a:t>
            </a:r>
          </a:p>
          <a:p>
            <a:pPr>
              <a:buNone/>
            </a:pPr>
            <a:r>
              <a:rPr lang="en-US" sz="2800">
                <a:latin typeface="Times New Roman" pitchFamily="18" charset="0"/>
                <a:cs typeface="Times New Roman" pitchFamily="18" charset="0"/>
              </a:rPr>
              <a:t>  Độ rộng sừơn xung được biểu </a:t>
            </a:r>
          </a:p>
          <a:p>
            <a:pPr>
              <a:buNone/>
            </a:pPr>
            <a:r>
              <a:rPr lang="en-US" sz="2800">
                <a:latin typeface="Times New Roman" pitchFamily="18" charset="0"/>
                <a:cs typeface="Times New Roman" pitchFamily="18" charset="0"/>
              </a:rPr>
              <a:t>trong hình vẽ: t</a:t>
            </a:r>
            <a:r>
              <a:rPr lang="en-US" sz="2800" baseline="-25000">
                <a:latin typeface="Times New Roman" pitchFamily="18" charset="0"/>
                <a:cs typeface="Times New Roman" pitchFamily="18" charset="0"/>
              </a:rPr>
              <a:t>S</a:t>
            </a:r>
            <a:r>
              <a:rPr lang="en-US" sz="2800">
                <a:latin typeface="Times New Roman" pitchFamily="18" charset="0"/>
                <a:cs typeface="Times New Roman" pitchFamily="18" charset="0"/>
              </a:rPr>
              <a:t> =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 t</a:t>
            </a:r>
            <a:r>
              <a:rPr lang="en-US" sz="2800" baseline="-25000">
                <a:latin typeface="Times New Roman" pitchFamily="18" charset="0"/>
                <a:cs typeface="Times New Roman" pitchFamily="18" charset="0"/>
              </a:rPr>
              <a:t>1</a:t>
            </a: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Tại thời điểm t</a:t>
            </a:r>
            <a:r>
              <a:rPr lang="en-US" sz="2800" baseline="-25000">
                <a:latin typeface="Times New Roman" pitchFamily="18" charset="0"/>
                <a:cs typeface="Times New Roman" pitchFamily="18" charset="0"/>
              </a:rPr>
              <a:t>1</a:t>
            </a:r>
            <a:r>
              <a:rPr lang="en-US" sz="2800">
                <a:latin typeface="Times New Roman" pitchFamily="18" charset="0"/>
                <a:cs typeface="Times New Roman" pitchFamily="18" charset="0"/>
              </a:rPr>
              <a:t> điện áp trên C </a:t>
            </a:r>
          </a:p>
          <a:p>
            <a:pPr>
              <a:buNone/>
            </a:pPr>
            <a:r>
              <a:rPr lang="en-US" sz="2800">
                <a:latin typeface="Times New Roman" pitchFamily="18" charset="0"/>
                <a:cs typeface="Times New Roman" pitchFamily="18" charset="0"/>
              </a:rPr>
              <a:t>tích điện có giá trị.</a:t>
            </a:r>
          </a:p>
          <a:p>
            <a:pPr>
              <a:buNone/>
            </a:pPr>
            <a:endParaRPr lang="en-US" sz="2800">
              <a:latin typeface="Times New Roman" pitchFamily="18" charset="0"/>
              <a:cs typeface="Times New Roman" pitchFamily="18" charset="0"/>
            </a:endParaRPr>
          </a:p>
          <a:p>
            <a:pPr>
              <a:buNone/>
            </a:pPr>
            <a:r>
              <a:rPr lang="en-US" sz="2800">
                <a:latin typeface="Times New Roman" pitchFamily="18" charset="0"/>
                <a:cs typeface="Times New Roman" pitchFamily="18" charset="0"/>
              </a:rPr>
              <a:t> - Tại thời điểm t</a:t>
            </a:r>
            <a:r>
              <a:rPr lang="en-US" sz="2800" baseline="-25000">
                <a:latin typeface="Times New Roman" pitchFamily="18" charset="0"/>
                <a:cs typeface="Times New Roman" pitchFamily="18" charset="0"/>
              </a:rPr>
              <a:t>2</a:t>
            </a:r>
            <a:r>
              <a:rPr lang="en-US" sz="2800">
                <a:latin typeface="Times New Roman" pitchFamily="18" charset="0"/>
                <a:cs typeface="Times New Roman" pitchFamily="18" charset="0"/>
              </a:rPr>
              <a:t> điện áp trên C </a:t>
            </a:r>
          </a:p>
          <a:p>
            <a:pPr>
              <a:buNone/>
            </a:pPr>
            <a:r>
              <a:rPr lang="en-US" sz="2800">
                <a:latin typeface="Times New Roman" pitchFamily="18" charset="0"/>
                <a:cs typeface="Times New Roman" pitchFamily="18" charset="0"/>
              </a:rPr>
              <a:t>tích điện có giá trị.</a:t>
            </a:r>
          </a:p>
          <a:p>
            <a:pPr>
              <a:buNone/>
            </a:pPr>
            <a:endParaRPr lang="en-US" sz="280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581400" y="152400"/>
          <a:ext cx="3523166" cy="596900"/>
        </p:xfrm>
        <a:graphic>
          <a:graphicData uri="http://schemas.openxmlformats.org/presentationml/2006/ole">
            <mc:AlternateContent xmlns:mc="http://schemas.openxmlformats.org/markup-compatibility/2006">
              <mc:Choice xmlns:v="urn:schemas-microsoft-com:vml" Requires="v">
                <p:oleObj spid="_x0000_s23554" name="Equation" r:id="rId2" imgW="3073320" imgH="520560" progId="Equation.DSMT4">
                  <p:embed/>
                </p:oleObj>
              </mc:Choice>
              <mc:Fallback>
                <p:oleObj name="Equation" r:id="rId2" imgW="3073320" imgH="5205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2400"/>
                        <a:ext cx="3523166"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2806700" y="755650"/>
          <a:ext cx="4572000" cy="533400"/>
        </p:xfrm>
        <a:graphic>
          <a:graphicData uri="http://schemas.openxmlformats.org/presentationml/2006/ole">
            <mc:AlternateContent xmlns:mc="http://schemas.openxmlformats.org/markup-compatibility/2006">
              <mc:Choice xmlns:v="urn:schemas-microsoft-com:vml" Requires="v">
                <p:oleObj spid="_x0000_s23555" name="Equation" r:id="rId4" imgW="4572000" imgH="533160" progId="Equation.DSMT4">
                  <p:embed/>
                </p:oleObj>
              </mc:Choice>
              <mc:Fallback>
                <p:oleObj name="Equation" r:id="rId4" imgW="457200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00" y="755650"/>
                        <a:ext cx="457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6" name="Picture 4"/>
          <p:cNvPicPr>
            <a:picLocks noChangeAspect="1" noChangeArrowheads="1"/>
          </p:cNvPicPr>
          <p:nvPr/>
        </p:nvPicPr>
        <p:blipFill>
          <a:blip r:embed="rId6"/>
          <a:srcRect/>
          <a:stretch>
            <a:fillRect/>
          </a:stretch>
        </p:blipFill>
        <p:spPr bwMode="auto">
          <a:xfrm>
            <a:off x="5486400" y="2168526"/>
            <a:ext cx="3276600" cy="21844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7"/>
          <a:srcRect/>
          <a:stretch>
            <a:fillRect/>
          </a:stretch>
        </p:blipFill>
        <p:spPr bwMode="auto">
          <a:xfrm>
            <a:off x="5715000" y="4499864"/>
            <a:ext cx="3276600" cy="2053336"/>
          </a:xfrm>
          <a:prstGeom prst="rect">
            <a:avLst/>
          </a:prstGeom>
          <a:noFill/>
          <a:ln w="9525">
            <a:noFill/>
            <a:miter lim="800000"/>
            <a:headEnd/>
            <a:tailEnd/>
          </a:ln>
          <a:effectLst/>
        </p:spPr>
      </p:pic>
      <p:graphicFrame>
        <p:nvGraphicFramePr>
          <p:cNvPr id="23558" name="Object 6"/>
          <p:cNvGraphicFramePr>
            <a:graphicFrameLocks noChangeAspect="1"/>
          </p:cNvGraphicFramePr>
          <p:nvPr/>
        </p:nvGraphicFramePr>
        <p:xfrm>
          <a:off x="74561" y="3886200"/>
          <a:ext cx="5335639" cy="469900"/>
        </p:xfrm>
        <a:graphic>
          <a:graphicData uri="http://schemas.openxmlformats.org/presentationml/2006/ole">
            <mc:AlternateContent xmlns:mc="http://schemas.openxmlformats.org/markup-compatibility/2006">
              <mc:Choice xmlns:v="urn:schemas-microsoft-com:vml" Requires="v">
                <p:oleObj spid="_x0000_s23558" name="Equation" r:id="rId8" imgW="4470120" imgH="393480" progId="Equation.DSMT4">
                  <p:embed/>
                </p:oleObj>
              </mc:Choice>
              <mc:Fallback>
                <p:oleObj name="Equation" r:id="rId8" imgW="4470120" imgH="393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61" y="3886200"/>
                        <a:ext cx="5335639"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7"/>
          <p:cNvGraphicFramePr>
            <a:graphicFrameLocks noChangeAspect="1"/>
          </p:cNvGraphicFramePr>
          <p:nvPr/>
        </p:nvGraphicFramePr>
        <p:xfrm>
          <a:off x="152400" y="5486400"/>
          <a:ext cx="5715000" cy="494874"/>
        </p:xfrm>
        <a:graphic>
          <a:graphicData uri="http://schemas.openxmlformats.org/presentationml/2006/ole">
            <mc:AlternateContent xmlns:mc="http://schemas.openxmlformats.org/markup-compatibility/2006">
              <mc:Choice xmlns:v="urn:schemas-microsoft-com:vml" Requires="v">
                <p:oleObj spid="_x0000_s23559" name="Equation" r:id="rId10" imgW="4546440" imgH="393480" progId="Equation.DSMT4">
                  <p:embed/>
                </p:oleObj>
              </mc:Choice>
              <mc:Fallback>
                <p:oleObj name="Equation" r:id="rId10" imgW="4546440" imgH="3934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5486400"/>
                        <a:ext cx="5715000" cy="494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838199" y="6032500"/>
          <a:ext cx="3333151" cy="825500"/>
        </p:xfrm>
        <a:graphic>
          <a:graphicData uri="http://schemas.openxmlformats.org/presentationml/2006/ole">
            <mc:AlternateContent xmlns:mc="http://schemas.openxmlformats.org/markup-compatibility/2006">
              <mc:Choice xmlns:v="urn:schemas-microsoft-com:vml" Requires="v">
                <p:oleObj spid="_x0000_s23560" name="Equation" r:id="rId12" imgW="2717640" imgH="672840" progId="Equation.DSMT4">
                  <p:embed/>
                </p:oleObj>
              </mc:Choice>
              <mc:Fallback>
                <p:oleObj name="Equation" r:id="rId12" imgW="2717640" imgH="67284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199" y="6032500"/>
                        <a:ext cx="3333151"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B0F229A9F1A14D9F21283237E529B9" ma:contentTypeVersion="12" ma:contentTypeDescription="Create a new document." ma:contentTypeScope="" ma:versionID="550076cf1d702e4d26cac38b58fe30cd">
  <xsd:schema xmlns:xsd="http://www.w3.org/2001/XMLSchema" xmlns:xs="http://www.w3.org/2001/XMLSchema" xmlns:p="http://schemas.microsoft.com/office/2006/metadata/properties" xmlns:ns2="34c0c3d1-00da-479e-b97b-046fc088f71b" xmlns:ns3="ae3f6bc4-5225-415d-abd2-4206f31c7ebf" targetNamespace="http://schemas.microsoft.com/office/2006/metadata/properties" ma:root="true" ma:fieldsID="e0b7783cb3129251876ea04e3eac9bde" ns2:_="" ns3:_="">
    <xsd:import namespace="34c0c3d1-00da-479e-b97b-046fc088f71b"/>
    <xsd:import namespace="ae3f6bc4-5225-415d-abd2-4206f31c7e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0c3d1-00da-479e-b97b-046fc088f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248ef2-771a-4cf8-9f8d-dd913dccdaba"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3f6bc4-5225-415d-abd2-4206f31c7eb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3aa3e6d-6709-437d-8952-c3a761dbd0ad}" ma:internalName="TaxCatchAll" ma:showField="CatchAllData" ma:web="ae3f6bc4-5225-415d-abd2-4206f31c7eb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4c0c3d1-00da-479e-b97b-046fc088f71b">
      <Terms xmlns="http://schemas.microsoft.com/office/infopath/2007/PartnerControls"/>
    </lcf76f155ced4ddcb4097134ff3c332f>
    <TaxCatchAll xmlns="ae3f6bc4-5225-415d-abd2-4206f31c7ebf" xsi:nil="true"/>
  </documentManagement>
</p:properties>
</file>

<file path=customXml/itemProps1.xml><?xml version="1.0" encoding="utf-8"?>
<ds:datastoreItem xmlns:ds="http://schemas.openxmlformats.org/officeDocument/2006/customXml" ds:itemID="{C15BD72C-4278-4DF6-A091-8FDB85C92C19}"/>
</file>

<file path=customXml/itemProps2.xml><?xml version="1.0" encoding="utf-8"?>
<ds:datastoreItem xmlns:ds="http://schemas.openxmlformats.org/officeDocument/2006/customXml" ds:itemID="{77C181F6-32D8-4EF6-B00B-44774EFEA5FD}"/>
</file>

<file path=customXml/itemProps3.xml><?xml version="1.0" encoding="utf-8"?>
<ds:datastoreItem xmlns:ds="http://schemas.openxmlformats.org/officeDocument/2006/customXml" ds:itemID="{24199004-845D-44DB-8F9F-C6549DE32EB6}"/>
</file>

<file path=docProps/app.xml><?xml version="1.0" encoding="utf-8"?>
<Properties xmlns="http://schemas.openxmlformats.org/officeDocument/2006/extended-properties" xmlns:vt="http://schemas.openxmlformats.org/officeDocument/2006/docPropsVTypes">
  <TotalTime>1264</TotalTime>
  <Words>1740</Words>
  <Application>Microsoft Macintosh PowerPoint</Application>
  <PresentationFormat>On-screen Show (4:3)</PresentationFormat>
  <Paragraphs>184</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Times New Roman</vt:lpstr>
      <vt:lpstr>Office Theme</vt:lpstr>
      <vt:lpstr>Equation</vt:lpstr>
      <vt:lpstr>Chương IX. Những khái niệm cơ bản về kỹ thuật xung</vt:lpstr>
      <vt:lpstr>PowerPoint Presentation</vt:lpstr>
      <vt:lpstr>PowerPoint Presentation</vt:lpstr>
      <vt:lpstr>PowerPoint Presentation</vt:lpstr>
      <vt:lpstr>§ 2. Phản ứng của mạch RC, RL với xung điện áp đơn giản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§3.Phản ứng của mạch R-C với tác dụng xung đơn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 NHững khái niệm cơ bản về kỹ thuật xung</dc:title>
  <dc:creator>Dell</dc:creator>
  <cp:lastModifiedBy>Microsoft Office User</cp:lastModifiedBy>
  <cp:revision>172</cp:revision>
  <dcterms:created xsi:type="dcterms:W3CDTF">2016-05-17T13:36:45Z</dcterms:created>
  <dcterms:modified xsi:type="dcterms:W3CDTF">2022-05-26T05:43:14Z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0x010100E4B0F229A9F1A14D9F21283237E529B9</vt:lpwstr>
  </property>
</Properties>
</file>