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7"/>
  </p:notesMasterIdLst>
  <p:sldIdLst>
    <p:sldId id="256" r:id="rId5"/>
    <p:sldId id="257" r:id="rId6"/>
    <p:sldId id="259" r:id="rId7"/>
    <p:sldId id="258" r:id="rId8"/>
    <p:sldId id="260" r:id="rId9"/>
    <p:sldId id="261" r:id="rId10"/>
    <p:sldId id="262" r:id="rId11"/>
    <p:sldId id="263" r:id="rId12"/>
    <p:sldId id="264" r:id="rId13"/>
    <p:sldId id="265" r:id="rId14"/>
    <p:sldId id="274" r:id="rId15"/>
    <p:sldId id="275" r:id="rId16"/>
    <p:sldId id="266" r:id="rId17"/>
    <p:sldId id="267" r:id="rId18"/>
    <p:sldId id="268" r:id="rId19"/>
    <p:sldId id="269" r:id="rId20"/>
    <p:sldId id="270" r:id="rId21"/>
    <p:sldId id="271" r:id="rId22"/>
    <p:sldId id="272" r:id="rId23"/>
    <p:sldId id="273"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8" r:id="rId139"/>
    <p:sldId id="391" r:id="rId140"/>
    <p:sldId id="392" r:id="rId141"/>
    <p:sldId id="393" r:id="rId142"/>
    <p:sldId id="394" r:id="rId143"/>
    <p:sldId id="395" r:id="rId144"/>
    <p:sldId id="396" r:id="rId145"/>
    <p:sldId id="397" r:id="rId146"/>
    <p:sldId id="399" r:id="rId147"/>
    <p:sldId id="400" r:id="rId148"/>
    <p:sldId id="401" r:id="rId149"/>
    <p:sldId id="402" r:id="rId150"/>
    <p:sldId id="403" r:id="rId151"/>
    <p:sldId id="404" r:id="rId152"/>
    <p:sldId id="405" r:id="rId153"/>
    <p:sldId id="406" r:id="rId154"/>
    <p:sldId id="407" r:id="rId155"/>
    <p:sldId id="408" r:id="rId156"/>
    <p:sldId id="409" r:id="rId157"/>
    <p:sldId id="410" r:id="rId158"/>
    <p:sldId id="411" r:id="rId159"/>
    <p:sldId id="412" r:id="rId160"/>
    <p:sldId id="413" r:id="rId161"/>
    <p:sldId id="414" r:id="rId162"/>
    <p:sldId id="415" r:id="rId163"/>
    <p:sldId id="416" r:id="rId164"/>
    <p:sldId id="417" r:id="rId165"/>
    <p:sldId id="418" r:id="rId166"/>
    <p:sldId id="419" r:id="rId167"/>
    <p:sldId id="420" r:id="rId168"/>
    <p:sldId id="421" r:id="rId169"/>
    <p:sldId id="422" r:id="rId170"/>
    <p:sldId id="423" r:id="rId171"/>
    <p:sldId id="424" r:id="rId172"/>
    <p:sldId id="425" r:id="rId173"/>
    <p:sldId id="426" r:id="rId174"/>
    <p:sldId id="427" r:id="rId175"/>
    <p:sldId id="428" r:id="rId176"/>
    <p:sldId id="429" r:id="rId177"/>
    <p:sldId id="430" r:id="rId178"/>
    <p:sldId id="431" r:id="rId179"/>
    <p:sldId id="432" r:id="rId180"/>
    <p:sldId id="433" r:id="rId181"/>
    <p:sldId id="434" r:id="rId182"/>
    <p:sldId id="435" r:id="rId183"/>
    <p:sldId id="436" r:id="rId184"/>
    <p:sldId id="437" r:id="rId185"/>
    <p:sldId id="438" r:id="rId186"/>
    <p:sldId id="439" r:id="rId187"/>
    <p:sldId id="440" r:id="rId188"/>
    <p:sldId id="441" r:id="rId189"/>
    <p:sldId id="442" r:id="rId190"/>
    <p:sldId id="443" r:id="rId191"/>
    <p:sldId id="444" r:id="rId192"/>
    <p:sldId id="445" r:id="rId193"/>
    <p:sldId id="446" r:id="rId194"/>
    <p:sldId id="447" r:id="rId195"/>
    <p:sldId id="448" r:id="rId196"/>
    <p:sldId id="449" r:id="rId197"/>
    <p:sldId id="450" r:id="rId198"/>
    <p:sldId id="451" r:id="rId199"/>
    <p:sldId id="452" r:id="rId200"/>
    <p:sldId id="453" r:id="rId201"/>
    <p:sldId id="454" r:id="rId202"/>
    <p:sldId id="455" r:id="rId203"/>
    <p:sldId id="456" r:id="rId204"/>
    <p:sldId id="457" r:id="rId205"/>
    <p:sldId id="458" r:id="rId206"/>
    <p:sldId id="459" r:id="rId207"/>
    <p:sldId id="460" r:id="rId208"/>
    <p:sldId id="461" r:id="rId209"/>
    <p:sldId id="462" r:id="rId210"/>
    <p:sldId id="463" r:id="rId211"/>
    <p:sldId id="464" r:id="rId212"/>
    <p:sldId id="465" r:id="rId213"/>
    <p:sldId id="466" r:id="rId214"/>
    <p:sldId id="467" r:id="rId215"/>
    <p:sldId id="468" r:id="rId216"/>
    <p:sldId id="469" r:id="rId217"/>
    <p:sldId id="470" r:id="rId218"/>
    <p:sldId id="471" r:id="rId219"/>
    <p:sldId id="472" r:id="rId220"/>
    <p:sldId id="473" r:id="rId221"/>
    <p:sldId id="474" r:id="rId222"/>
    <p:sldId id="475" r:id="rId223"/>
    <p:sldId id="476" r:id="rId224"/>
    <p:sldId id="477" r:id="rId225"/>
    <p:sldId id="478" r:id="rId226"/>
    <p:sldId id="479" r:id="rId227"/>
    <p:sldId id="480" r:id="rId228"/>
    <p:sldId id="481" r:id="rId229"/>
    <p:sldId id="482" r:id="rId230"/>
    <p:sldId id="483" r:id="rId231"/>
    <p:sldId id="484" r:id="rId232"/>
    <p:sldId id="485" r:id="rId233"/>
    <p:sldId id="486" r:id="rId234"/>
    <p:sldId id="487" r:id="rId235"/>
    <p:sldId id="488" r:id="rId236"/>
    <p:sldId id="489" r:id="rId237"/>
    <p:sldId id="490" r:id="rId238"/>
    <p:sldId id="491" r:id="rId239"/>
    <p:sldId id="492" r:id="rId240"/>
    <p:sldId id="493" r:id="rId241"/>
    <p:sldId id="494" r:id="rId242"/>
    <p:sldId id="495" r:id="rId243"/>
    <p:sldId id="496" r:id="rId244"/>
    <p:sldId id="497" r:id="rId245"/>
    <p:sldId id="498" r:id="rId2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8F7DCD-4207-4BA3-ADE8-E16543C7FC26}" v="3" dt="2022-05-23T14:45:15.351"/>
    <p1510:client id="{460A9D66-8E7B-4120-B6C5-411E6F29C81F}" v="1" dt="2022-06-04T10:07:51.299"/>
    <p1510:client id="{84FE2991-C6DC-443F-AA1E-5B136EDD30AC}" v="7" dt="2022-06-13T04:55:55.8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slide" Target="slides/slide201.xml"/><Relationship Id="rId226" Type="http://schemas.openxmlformats.org/officeDocument/2006/relationships/slide" Target="slides/slide222.xml"/><Relationship Id="rId247" Type="http://schemas.openxmlformats.org/officeDocument/2006/relationships/notesMaster" Target="notesMasters/notesMaster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16" Type="http://schemas.openxmlformats.org/officeDocument/2006/relationships/slide" Target="slides/slide212.xml"/><Relationship Id="rId237" Type="http://schemas.openxmlformats.org/officeDocument/2006/relationships/slide" Target="slides/slide233.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openxmlformats.org/officeDocument/2006/relationships/slide" Target="slides/slide188.xml"/><Relationship Id="rId206" Type="http://schemas.openxmlformats.org/officeDocument/2006/relationships/slide" Target="slides/slide202.xml"/><Relationship Id="rId227" Type="http://schemas.openxmlformats.org/officeDocument/2006/relationships/slide" Target="slides/slide223.xml"/><Relationship Id="rId248" Type="http://schemas.openxmlformats.org/officeDocument/2006/relationships/presProps" Target="presProps.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217" Type="http://schemas.openxmlformats.org/officeDocument/2006/relationships/slide" Target="slides/slide213.xml"/><Relationship Id="rId6" Type="http://schemas.openxmlformats.org/officeDocument/2006/relationships/slide" Target="slides/slide2.xml"/><Relationship Id="rId238" Type="http://schemas.openxmlformats.org/officeDocument/2006/relationships/slide" Target="slides/slide234.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93" Type="http://schemas.openxmlformats.org/officeDocument/2006/relationships/slide" Target="slides/slide189.xml"/><Relationship Id="rId207" Type="http://schemas.openxmlformats.org/officeDocument/2006/relationships/slide" Target="slides/slide203.xml"/><Relationship Id="rId228" Type="http://schemas.openxmlformats.org/officeDocument/2006/relationships/slide" Target="slides/slide224.xml"/><Relationship Id="rId249" Type="http://schemas.openxmlformats.org/officeDocument/2006/relationships/viewProps" Target="viewProps.xml"/><Relationship Id="rId13" Type="http://schemas.openxmlformats.org/officeDocument/2006/relationships/slide" Target="slides/slide9.xml"/><Relationship Id="rId109" Type="http://schemas.openxmlformats.org/officeDocument/2006/relationships/slide" Target="slides/slide105.xml"/><Relationship Id="rId34" Type="http://schemas.openxmlformats.org/officeDocument/2006/relationships/slide" Target="slides/slide30.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20" Type="http://schemas.openxmlformats.org/officeDocument/2006/relationships/slide" Target="slides/slide116.xml"/><Relationship Id="rId141" Type="http://schemas.openxmlformats.org/officeDocument/2006/relationships/slide" Target="slides/slide137.xml"/><Relationship Id="rId7" Type="http://schemas.openxmlformats.org/officeDocument/2006/relationships/slide" Target="slides/slide3.xml"/><Relationship Id="rId162" Type="http://schemas.openxmlformats.org/officeDocument/2006/relationships/slide" Target="slides/slide158.xml"/><Relationship Id="rId183" Type="http://schemas.openxmlformats.org/officeDocument/2006/relationships/slide" Target="slides/slide179.xml"/><Relationship Id="rId218" Type="http://schemas.openxmlformats.org/officeDocument/2006/relationships/slide" Target="slides/slide214.xml"/><Relationship Id="rId239" Type="http://schemas.openxmlformats.org/officeDocument/2006/relationships/slide" Target="slides/slide235.xml"/><Relationship Id="rId250" Type="http://schemas.openxmlformats.org/officeDocument/2006/relationships/theme" Target="theme/theme1.xml"/><Relationship Id="rId24" Type="http://schemas.openxmlformats.org/officeDocument/2006/relationships/slide" Target="slides/slide20.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31" Type="http://schemas.openxmlformats.org/officeDocument/2006/relationships/slide" Target="slides/slide127.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208" Type="http://schemas.openxmlformats.org/officeDocument/2006/relationships/slide" Target="slides/slide204.xml"/><Relationship Id="rId229" Type="http://schemas.openxmlformats.org/officeDocument/2006/relationships/slide" Target="slides/slide225.xml"/><Relationship Id="rId240" Type="http://schemas.openxmlformats.org/officeDocument/2006/relationships/slide" Target="slides/slide236.xml"/><Relationship Id="rId14" Type="http://schemas.openxmlformats.org/officeDocument/2006/relationships/slide" Target="slides/slide10.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8" Type="http://schemas.openxmlformats.org/officeDocument/2006/relationships/slide" Target="slides/slide4.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219" Type="http://schemas.openxmlformats.org/officeDocument/2006/relationships/slide" Target="slides/slide215.xml"/><Relationship Id="rId230" Type="http://schemas.openxmlformats.org/officeDocument/2006/relationships/slide" Target="slides/slide226.xml"/><Relationship Id="rId251" Type="http://schemas.openxmlformats.org/officeDocument/2006/relationships/tableStyles" Target="tableStyles.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95" Type="http://schemas.openxmlformats.org/officeDocument/2006/relationships/slide" Target="slides/slide191.xml"/><Relationship Id="rId209" Type="http://schemas.openxmlformats.org/officeDocument/2006/relationships/slide" Target="slides/slide205.xml"/><Relationship Id="rId220" Type="http://schemas.openxmlformats.org/officeDocument/2006/relationships/slide" Target="slides/slide216.xml"/><Relationship Id="rId241" Type="http://schemas.openxmlformats.org/officeDocument/2006/relationships/slide" Target="slides/slide23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78" Type="http://schemas.openxmlformats.org/officeDocument/2006/relationships/slide" Target="slides/slide74.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64" Type="http://schemas.openxmlformats.org/officeDocument/2006/relationships/slide" Target="slides/slide160.xml"/><Relationship Id="rId185" Type="http://schemas.openxmlformats.org/officeDocument/2006/relationships/slide" Target="slides/slide181.xml"/><Relationship Id="rId9" Type="http://schemas.openxmlformats.org/officeDocument/2006/relationships/slide" Target="slides/slide5.xml"/><Relationship Id="rId210" Type="http://schemas.openxmlformats.org/officeDocument/2006/relationships/slide" Target="slides/slide206.xml"/><Relationship Id="rId26" Type="http://schemas.openxmlformats.org/officeDocument/2006/relationships/slide" Target="slides/slide22.xml"/><Relationship Id="rId231" Type="http://schemas.openxmlformats.org/officeDocument/2006/relationships/slide" Target="slides/slide227.xml"/><Relationship Id="rId252" Type="http://schemas.microsoft.com/office/2016/11/relationships/changesInfo" Target="changesInfos/changesInfo1.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 Id="rId16" Type="http://schemas.openxmlformats.org/officeDocument/2006/relationships/slide" Target="slides/slide12.xml"/><Relationship Id="rId221" Type="http://schemas.openxmlformats.org/officeDocument/2006/relationships/slide" Target="slides/slide217.xml"/><Relationship Id="rId242" Type="http://schemas.openxmlformats.org/officeDocument/2006/relationships/slide" Target="slides/slide238.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11" Type="http://schemas.openxmlformats.org/officeDocument/2006/relationships/slide" Target="slides/slide207.xml"/><Relationship Id="rId232" Type="http://schemas.openxmlformats.org/officeDocument/2006/relationships/slide" Target="slides/slide228.xml"/><Relationship Id="rId253" Type="http://schemas.microsoft.com/office/2015/10/relationships/revisionInfo" Target="revisionInfo.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openxmlformats.org/officeDocument/2006/relationships/slide" Target="slides/slide193.xml"/><Relationship Id="rId201" Type="http://schemas.openxmlformats.org/officeDocument/2006/relationships/slide" Target="slides/slide197.xml"/><Relationship Id="rId222" Type="http://schemas.openxmlformats.org/officeDocument/2006/relationships/slide" Target="slides/slide218.xml"/><Relationship Id="rId243" Type="http://schemas.openxmlformats.org/officeDocument/2006/relationships/slide" Target="slides/slide239.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customXml" Target="../customXml/item1.xml"/><Relationship Id="rId212" Type="http://schemas.openxmlformats.org/officeDocument/2006/relationships/slide" Target="slides/slide208.xml"/><Relationship Id="rId233" Type="http://schemas.openxmlformats.org/officeDocument/2006/relationships/slide" Target="slides/slide22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202" Type="http://schemas.openxmlformats.org/officeDocument/2006/relationships/slide" Target="slides/slide198.xml"/><Relationship Id="rId223" Type="http://schemas.openxmlformats.org/officeDocument/2006/relationships/slide" Target="slides/slide219.xml"/><Relationship Id="rId244" Type="http://schemas.openxmlformats.org/officeDocument/2006/relationships/slide" Target="slides/slide240.xml"/><Relationship Id="rId18" Type="http://schemas.openxmlformats.org/officeDocument/2006/relationships/slide" Target="slides/slide14.xml"/><Relationship Id="rId39" Type="http://schemas.openxmlformats.org/officeDocument/2006/relationships/slide" Target="slides/slide35.xml"/><Relationship Id="rId50" Type="http://schemas.openxmlformats.org/officeDocument/2006/relationships/slide" Target="slides/slide46.xml"/><Relationship Id="rId104" Type="http://schemas.openxmlformats.org/officeDocument/2006/relationships/slide" Target="slides/slide100.xml"/><Relationship Id="rId125" Type="http://schemas.openxmlformats.org/officeDocument/2006/relationships/slide" Target="slides/slide121.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1" Type="http://schemas.openxmlformats.org/officeDocument/2006/relationships/slide" Target="slides/slide67.xml"/><Relationship Id="rId92" Type="http://schemas.openxmlformats.org/officeDocument/2006/relationships/slide" Target="slides/slide88.xml"/><Relationship Id="rId213" Type="http://schemas.openxmlformats.org/officeDocument/2006/relationships/slide" Target="slides/slide209.xml"/><Relationship Id="rId234" Type="http://schemas.openxmlformats.org/officeDocument/2006/relationships/slide" Target="slides/slide230.xml"/><Relationship Id="rId2" Type="http://schemas.openxmlformats.org/officeDocument/2006/relationships/customXml" Target="../customXml/item2.xml"/><Relationship Id="rId29" Type="http://schemas.openxmlformats.org/officeDocument/2006/relationships/slide" Target="slides/slide25.xml"/><Relationship Id="rId40" Type="http://schemas.openxmlformats.org/officeDocument/2006/relationships/slide" Target="slides/slide36.xml"/><Relationship Id="rId115" Type="http://schemas.openxmlformats.org/officeDocument/2006/relationships/slide" Target="slides/slide111.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99" Type="http://schemas.openxmlformats.org/officeDocument/2006/relationships/slide" Target="slides/slide195.xml"/><Relationship Id="rId203" Type="http://schemas.openxmlformats.org/officeDocument/2006/relationships/slide" Target="slides/slide199.xml"/><Relationship Id="rId19" Type="http://schemas.openxmlformats.org/officeDocument/2006/relationships/slide" Target="slides/slide15.xml"/><Relationship Id="rId224" Type="http://schemas.openxmlformats.org/officeDocument/2006/relationships/slide" Target="slides/slide220.xml"/><Relationship Id="rId245" Type="http://schemas.openxmlformats.org/officeDocument/2006/relationships/slide" Target="slides/slide241.xml"/><Relationship Id="rId30" Type="http://schemas.openxmlformats.org/officeDocument/2006/relationships/slide" Target="slides/slide2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189" Type="http://schemas.openxmlformats.org/officeDocument/2006/relationships/slide" Target="slides/slide185.xml"/><Relationship Id="rId3" Type="http://schemas.openxmlformats.org/officeDocument/2006/relationships/customXml" Target="../customXml/item3.xml"/><Relationship Id="rId214" Type="http://schemas.openxmlformats.org/officeDocument/2006/relationships/slide" Target="slides/slide210.xml"/><Relationship Id="rId235" Type="http://schemas.openxmlformats.org/officeDocument/2006/relationships/slide" Target="slides/slide231.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179" Type="http://schemas.openxmlformats.org/officeDocument/2006/relationships/slide" Target="slides/slide175.xml"/><Relationship Id="rId190" Type="http://schemas.openxmlformats.org/officeDocument/2006/relationships/slide" Target="slides/slide186.xml"/><Relationship Id="rId204" Type="http://schemas.openxmlformats.org/officeDocument/2006/relationships/slide" Target="slides/slide200.xml"/><Relationship Id="rId225" Type="http://schemas.openxmlformats.org/officeDocument/2006/relationships/slide" Target="slides/slide221.xml"/><Relationship Id="rId246" Type="http://schemas.openxmlformats.org/officeDocument/2006/relationships/slide" Target="slides/slide242.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94" Type="http://schemas.openxmlformats.org/officeDocument/2006/relationships/slide" Target="slides/slide90.xml"/><Relationship Id="rId148" Type="http://schemas.openxmlformats.org/officeDocument/2006/relationships/slide" Target="slides/slide144.xml"/><Relationship Id="rId169" Type="http://schemas.openxmlformats.org/officeDocument/2006/relationships/slide" Target="slides/slide165.xml"/><Relationship Id="rId4" Type="http://schemas.openxmlformats.org/officeDocument/2006/relationships/slideMaster" Target="slideMasters/slideMaster1.xml"/><Relationship Id="rId180" Type="http://schemas.openxmlformats.org/officeDocument/2006/relationships/slide" Target="slides/slide176.xml"/><Relationship Id="rId215" Type="http://schemas.openxmlformats.org/officeDocument/2006/relationships/slide" Target="slides/slide211.xml"/><Relationship Id="rId236" Type="http://schemas.openxmlformats.org/officeDocument/2006/relationships/slide" Target="slides/slide23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inh Thị Oanh" userId="S::dt040139@actvn.edu.vn::15af4638-b0c3-4b88-b31a-70beec366ceb" providerId="AD" clId="Web-{B5D914B5-DBCD-47BB-BC15-E295C5A3669A}"/>
    <pc:docChg chg="modSld">
      <pc:chgData name="Đinh Thị Oanh" userId="S::dt040139@actvn.edu.vn::15af4638-b0c3-4b88-b31a-70beec366ceb" providerId="AD" clId="Web-{B5D914B5-DBCD-47BB-BC15-E295C5A3669A}" dt="2022-05-05T23:19:19.430" v="1" actId="1076"/>
      <pc:docMkLst>
        <pc:docMk/>
      </pc:docMkLst>
      <pc:sldChg chg="modSp">
        <pc:chgData name="Đinh Thị Oanh" userId="S::dt040139@actvn.edu.vn::15af4638-b0c3-4b88-b31a-70beec366ceb" providerId="AD" clId="Web-{B5D914B5-DBCD-47BB-BC15-E295C5A3669A}" dt="2022-05-05T23:19:19.430" v="1" actId="1076"/>
        <pc:sldMkLst>
          <pc:docMk/>
          <pc:sldMk cId="1871236433" sldId="354"/>
        </pc:sldMkLst>
        <pc:picChg chg="mod">
          <ac:chgData name="Đinh Thị Oanh" userId="S::dt040139@actvn.edu.vn::15af4638-b0c3-4b88-b31a-70beec366ceb" providerId="AD" clId="Web-{B5D914B5-DBCD-47BB-BC15-E295C5A3669A}" dt="2022-05-05T23:19:19.430" v="1" actId="1076"/>
          <ac:picMkLst>
            <pc:docMk/>
            <pc:sldMk cId="1871236433" sldId="354"/>
            <ac:picMk id="69633" creationId="{00000000-0000-0000-0000-000000000000}"/>
          </ac:picMkLst>
        </pc:picChg>
      </pc:sldChg>
    </pc:docChg>
  </pc:docChgLst>
  <pc:docChgLst>
    <pc:chgData name="Nguyễn Hữu Lễ" userId="S::dt040131@actvn.edu.vn::f13e266c-49c2-46aa-b1da-18107f0c8d3c" providerId="AD" clId="Web-{692D7A92-259D-4621-8B3A-1D3969B3029B}"/>
    <pc:docChg chg="modSld">
      <pc:chgData name="Nguyễn Hữu Lễ" userId="S::dt040131@actvn.edu.vn::f13e266c-49c2-46aa-b1da-18107f0c8d3c" providerId="AD" clId="Web-{692D7A92-259D-4621-8B3A-1D3969B3029B}" dt="2022-04-26T08:37:18.545" v="3"/>
      <pc:docMkLst>
        <pc:docMk/>
      </pc:docMkLst>
      <pc:sldChg chg="addSp">
        <pc:chgData name="Nguyễn Hữu Lễ" userId="S::dt040131@actvn.edu.vn::f13e266c-49c2-46aa-b1da-18107f0c8d3c" providerId="AD" clId="Web-{692D7A92-259D-4621-8B3A-1D3969B3029B}" dt="2022-04-26T08:37:18.545" v="3"/>
        <pc:sldMkLst>
          <pc:docMk/>
          <pc:sldMk cId="2789724042" sldId="338"/>
        </pc:sldMkLst>
        <pc:spChg chg="add">
          <ac:chgData name="Nguyễn Hữu Lễ" userId="S::dt040131@actvn.edu.vn::f13e266c-49c2-46aa-b1da-18107f0c8d3c" providerId="AD" clId="Web-{692D7A92-259D-4621-8B3A-1D3969B3029B}" dt="2022-04-26T08:37:18.545" v="3"/>
          <ac:spMkLst>
            <pc:docMk/>
            <pc:sldMk cId="2789724042" sldId="338"/>
            <ac:spMk id="6" creationId="{B34D5AA5-D86E-292A-8DB2-02AC121AC347}"/>
          </ac:spMkLst>
        </pc:spChg>
      </pc:sldChg>
      <pc:sldChg chg="modSp">
        <pc:chgData name="Nguyễn Hữu Lễ" userId="S::dt040131@actvn.edu.vn::f13e266c-49c2-46aa-b1da-18107f0c8d3c" providerId="AD" clId="Web-{692D7A92-259D-4621-8B3A-1D3969B3029B}" dt="2022-04-26T08:15:56.590" v="2" actId="1076"/>
        <pc:sldMkLst>
          <pc:docMk/>
          <pc:sldMk cId="3807972809" sldId="356"/>
        </pc:sldMkLst>
        <pc:graphicFrameChg chg="mod">
          <ac:chgData name="Nguyễn Hữu Lễ" userId="S::dt040131@actvn.edu.vn::f13e266c-49c2-46aa-b1da-18107f0c8d3c" providerId="AD" clId="Web-{692D7A92-259D-4621-8B3A-1D3969B3029B}" dt="2022-04-26T08:15:47.465" v="0" actId="1076"/>
          <ac:graphicFrameMkLst>
            <pc:docMk/>
            <pc:sldMk cId="3807972809" sldId="356"/>
            <ac:graphicFrameMk id="116738" creationId="{00000000-0000-0000-0000-000000000000}"/>
          </ac:graphicFrameMkLst>
        </pc:graphicFrameChg>
        <pc:graphicFrameChg chg="mod">
          <ac:chgData name="Nguyễn Hữu Lễ" userId="S::dt040131@actvn.edu.vn::f13e266c-49c2-46aa-b1da-18107f0c8d3c" providerId="AD" clId="Web-{692D7A92-259D-4621-8B3A-1D3969B3029B}" dt="2022-04-26T08:15:51.747" v="1" actId="1076"/>
          <ac:graphicFrameMkLst>
            <pc:docMk/>
            <pc:sldMk cId="3807972809" sldId="356"/>
            <ac:graphicFrameMk id="116739" creationId="{00000000-0000-0000-0000-000000000000}"/>
          </ac:graphicFrameMkLst>
        </pc:graphicFrameChg>
        <pc:graphicFrameChg chg="mod">
          <ac:chgData name="Nguyễn Hữu Lễ" userId="S::dt040131@actvn.edu.vn::f13e266c-49c2-46aa-b1da-18107f0c8d3c" providerId="AD" clId="Web-{692D7A92-259D-4621-8B3A-1D3969B3029B}" dt="2022-04-26T08:15:56.590" v="2" actId="1076"/>
          <ac:graphicFrameMkLst>
            <pc:docMk/>
            <pc:sldMk cId="3807972809" sldId="356"/>
            <ac:graphicFrameMk id="116740" creationId="{00000000-0000-0000-0000-000000000000}"/>
          </ac:graphicFrameMkLst>
        </pc:graphicFrameChg>
      </pc:sldChg>
    </pc:docChg>
  </pc:docChgLst>
  <pc:docChgLst>
    <pc:chgData name="Nguyễn Văn Phương" userId="S::dt040142@actvn.edu.vn::2e53b4a2-6d96-4a8c-9d77-09971f733f12" providerId="AD" clId="Web-{21420DA0-3265-4A1A-8338-D20DC3D4F155}"/>
    <pc:docChg chg="modSld">
      <pc:chgData name="Nguyễn Văn Phương" userId="S::dt040142@actvn.edu.vn::2e53b4a2-6d96-4a8c-9d77-09971f733f12" providerId="AD" clId="Web-{21420DA0-3265-4A1A-8338-D20DC3D4F155}" dt="2022-05-23T08:24:11.617" v="8" actId="1076"/>
      <pc:docMkLst>
        <pc:docMk/>
      </pc:docMkLst>
      <pc:sldChg chg="modSp">
        <pc:chgData name="Nguyễn Văn Phương" userId="S::dt040142@actvn.edu.vn::2e53b4a2-6d96-4a8c-9d77-09971f733f12" providerId="AD" clId="Web-{21420DA0-3265-4A1A-8338-D20DC3D4F155}" dt="2022-05-23T08:24:11.617" v="8" actId="1076"/>
        <pc:sldMkLst>
          <pc:docMk/>
          <pc:sldMk cId="2310212493" sldId="370"/>
        </pc:sldMkLst>
        <pc:graphicFrameChg chg="mod">
          <ac:chgData name="Nguyễn Văn Phương" userId="S::dt040142@actvn.edu.vn::2e53b4a2-6d96-4a8c-9d77-09971f733f12" providerId="AD" clId="Web-{21420DA0-3265-4A1A-8338-D20DC3D4F155}" dt="2022-05-23T08:24:05.116" v="7" actId="1076"/>
          <ac:graphicFrameMkLst>
            <pc:docMk/>
            <pc:sldMk cId="2310212493" sldId="370"/>
            <ac:graphicFrameMk id="9" creationId="{00000000-0000-0000-0000-000000000000}"/>
          </ac:graphicFrameMkLst>
        </pc:graphicFrameChg>
        <pc:graphicFrameChg chg="mod">
          <ac:chgData name="Nguyễn Văn Phương" userId="S::dt040142@actvn.edu.vn::2e53b4a2-6d96-4a8c-9d77-09971f733f12" providerId="AD" clId="Web-{21420DA0-3265-4A1A-8338-D20DC3D4F155}" dt="2022-05-23T08:24:11.617" v="8" actId="1076"/>
          <ac:graphicFrameMkLst>
            <pc:docMk/>
            <pc:sldMk cId="2310212493" sldId="370"/>
            <ac:graphicFrameMk id="10" creationId="{00000000-0000-0000-0000-000000000000}"/>
          </ac:graphicFrameMkLst>
        </pc:graphicFrameChg>
      </pc:sldChg>
    </pc:docChg>
  </pc:docChgLst>
  <pc:docChgLst>
    <pc:chgData name="Lê Đăng Minh" userId="S::dt040137@actvn.edu.vn::6cb280eb-fb12-4b62-98e5-7debdec64204" providerId="AD" clId="Web-{1793C5A9-6651-4C04-9D9E-F612CF0105F2}"/>
    <pc:docChg chg="addSld delSld">
      <pc:chgData name="Lê Đăng Minh" userId="S::dt040137@actvn.edu.vn::6cb280eb-fb12-4b62-98e5-7debdec64204" providerId="AD" clId="Web-{1793C5A9-6651-4C04-9D9E-F612CF0105F2}" dt="2022-05-06T04:28:31.203" v="3"/>
      <pc:docMkLst>
        <pc:docMk/>
      </pc:docMkLst>
      <pc:sldChg chg="new del">
        <pc:chgData name="Lê Đăng Minh" userId="S::dt040137@actvn.edu.vn::6cb280eb-fb12-4b62-98e5-7debdec64204" providerId="AD" clId="Web-{1793C5A9-6651-4C04-9D9E-F612CF0105F2}" dt="2022-05-06T04:28:31.203" v="3"/>
        <pc:sldMkLst>
          <pc:docMk/>
          <pc:sldMk cId="2479059009" sldId="499"/>
        </pc:sldMkLst>
      </pc:sldChg>
      <pc:sldChg chg="new del">
        <pc:chgData name="Lê Đăng Minh" userId="S::dt040137@actvn.edu.vn::6cb280eb-fb12-4b62-98e5-7debdec64204" providerId="AD" clId="Web-{1793C5A9-6651-4C04-9D9E-F612CF0105F2}" dt="2022-05-06T04:28:30.250" v="2"/>
        <pc:sldMkLst>
          <pc:docMk/>
          <pc:sldMk cId="2717984829" sldId="500"/>
        </pc:sldMkLst>
      </pc:sldChg>
    </pc:docChg>
  </pc:docChgLst>
  <pc:docChgLst>
    <pc:chgData name="Nguyễn Tiến Quang" userId="S::dt040145@actvn.edu.vn::bc34e4ba-bbd8-4ae1-b04b-22cb55718423" providerId="AD" clId="Web-{F420D985-C2EA-48FC-9E50-1D868DDF82C3}"/>
    <pc:docChg chg="addSld delSld sldOrd">
      <pc:chgData name="Nguyễn Tiến Quang" userId="S::dt040145@actvn.edu.vn::bc34e4ba-bbd8-4ae1-b04b-22cb55718423" providerId="AD" clId="Web-{F420D985-C2EA-48FC-9E50-1D868DDF82C3}" dt="2022-05-16T16:01:24.085" v="3"/>
      <pc:docMkLst>
        <pc:docMk/>
      </pc:docMkLst>
      <pc:sldChg chg="add del">
        <pc:chgData name="Nguyễn Tiến Quang" userId="S::dt040145@actvn.edu.vn::bc34e4ba-bbd8-4ae1-b04b-22cb55718423" providerId="AD" clId="Web-{F420D985-C2EA-48FC-9E50-1D868DDF82C3}" dt="2022-05-16T16:01:24.085" v="3"/>
        <pc:sldMkLst>
          <pc:docMk/>
          <pc:sldMk cId="1399917282" sldId="410"/>
        </pc:sldMkLst>
      </pc:sldChg>
      <pc:sldChg chg="ord">
        <pc:chgData name="Nguyễn Tiến Quang" userId="S::dt040145@actvn.edu.vn::bc34e4ba-bbd8-4ae1-b04b-22cb55718423" providerId="AD" clId="Web-{F420D985-C2EA-48FC-9E50-1D868DDF82C3}" dt="2022-05-16T16:01:23.101" v="2"/>
        <pc:sldMkLst>
          <pc:docMk/>
          <pc:sldMk cId="1497845302" sldId="413"/>
        </pc:sldMkLst>
      </pc:sldChg>
    </pc:docChg>
  </pc:docChgLst>
  <pc:docChgLst>
    <pc:chgData name="Nguyễn Hữu Toàn" userId="S::dt040152@actvn.edu.vn::05c58bc7-7b21-4d3f-9bae-a81f8563732d" providerId="AD" clId="Web-{E8C44D80-9A5B-45DF-AB52-0792D3CB7513}"/>
    <pc:docChg chg="modSld">
      <pc:chgData name="Nguyễn Hữu Toàn" userId="S::dt040152@actvn.edu.vn::05c58bc7-7b21-4d3f-9bae-a81f8563732d" providerId="AD" clId="Web-{E8C44D80-9A5B-45DF-AB52-0792D3CB7513}" dt="2022-05-09T08:33:36.752" v="1" actId="20577"/>
      <pc:docMkLst>
        <pc:docMk/>
      </pc:docMkLst>
      <pc:sldChg chg="modSp">
        <pc:chgData name="Nguyễn Hữu Toàn" userId="S::dt040152@actvn.edu.vn::05c58bc7-7b21-4d3f-9bae-a81f8563732d" providerId="AD" clId="Web-{E8C44D80-9A5B-45DF-AB52-0792D3CB7513}" dt="2022-05-09T08:33:36.752" v="1" actId="20577"/>
        <pc:sldMkLst>
          <pc:docMk/>
          <pc:sldMk cId="1513756982" sldId="329"/>
        </pc:sldMkLst>
        <pc:spChg chg="mod">
          <ac:chgData name="Nguyễn Hữu Toàn" userId="S::dt040152@actvn.edu.vn::05c58bc7-7b21-4d3f-9bae-a81f8563732d" providerId="AD" clId="Web-{E8C44D80-9A5B-45DF-AB52-0792D3CB7513}" dt="2022-05-09T08:33:36.752" v="1" actId="20577"/>
          <ac:spMkLst>
            <pc:docMk/>
            <pc:sldMk cId="1513756982" sldId="329"/>
            <ac:spMk id="2" creationId="{00000000-0000-0000-0000-000000000000}"/>
          </ac:spMkLst>
        </pc:spChg>
      </pc:sldChg>
    </pc:docChg>
  </pc:docChgLst>
  <pc:docChgLst>
    <pc:chgData name="Trần Hải Lý" userId="S::dt040133@actvn.edu.vn::13e94b95-6c99-4486-b7f7-584d4a49731f" providerId="AD" clId="Web-{3497AAEC-8942-48E5-B5C3-B233AEBE8DFA}"/>
    <pc:docChg chg="modSld">
      <pc:chgData name="Trần Hải Lý" userId="S::dt040133@actvn.edu.vn::13e94b95-6c99-4486-b7f7-584d4a49731f" providerId="AD" clId="Web-{3497AAEC-8942-48E5-B5C3-B233AEBE8DFA}" dt="2022-04-24T09:13:19.642" v="8" actId="1076"/>
      <pc:docMkLst>
        <pc:docMk/>
      </pc:docMkLst>
      <pc:sldChg chg="modSp">
        <pc:chgData name="Trần Hải Lý" userId="S::dt040133@actvn.edu.vn::13e94b95-6c99-4486-b7f7-584d4a49731f" providerId="AD" clId="Web-{3497AAEC-8942-48E5-B5C3-B233AEBE8DFA}" dt="2022-04-24T09:13:19.642" v="8" actId="1076"/>
        <pc:sldMkLst>
          <pc:docMk/>
          <pc:sldMk cId="135067829" sldId="283"/>
        </pc:sldMkLst>
        <pc:spChg chg="mod">
          <ac:chgData name="Trần Hải Lý" userId="S::dt040133@actvn.edu.vn::13e94b95-6c99-4486-b7f7-584d4a49731f" providerId="AD" clId="Web-{3497AAEC-8942-48E5-B5C3-B233AEBE8DFA}" dt="2022-04-24T09:12:04.235" v="7" actId="20577"/>
          <ac:spMkLst>
            <pc:docMk/>
            <pc:sldMk cId="135067829" sldId="283"/>
            <ac:spMk id="4" creationId="{CAF236F3-F8D6-9F10-F775-993EC726EC0E}"/>
          </ac:spMkLst>
        </pc:spChg>
        <pc:picChg chg="mod">
          <ac:chgData name="Trần Hải Lý" userId="S::dt040133@actvn.edu.vn::13e94b95-6c99-4486-b7f7-584d4a49731f" providerId="AD" clId="Web-{3497AAEC-8942-48E5-B5C3-B233AEBE8DFA}" dt="2022-04-24T09:13:19.642" v="8" actId="1076"/>
          <ac:picMkLst>
            <pc:docMk/>
            <pc:sldMk cId="135067829" sldId="283"/>
            <ac:picMk id="3074" creationId="{00000000-0000-0000-0000-000000000000}"/>
          </ac:picMkLst>
        </pc:picChg>
      </pc:sldChg>
    </pc:docChg>
  </pc:docChgLst>
  <pc:docChgLst>
    <pc:chgData name="Nguyễn Hữu Lễ" userId="S::dt040131@actvn.edu.vn::f13e266c-49c2-46aa-b1da-18107f0c8d3c" providerId="AD" clId="Web-{C0775C82-2B6C-4CE4-9770-5391D39821D8}"/>
    <pc:docChg chg="modSld">
      <pc:chgData name="Nguyễn Hữu Lễ" userId="S::dt040131@actvn.edu.vn::f13e266c-49c2-46aa-b1da-18107f0c8d3c" providerId="AD" clId="Web-{C0775C82-2B6C-4CE4-9770-5391D39821D8}" dt="2022-04-22T06:09:24.417" v="2"/>
      <pc:docMkLst>
        <pc:docMk/>
      </pc:docMkLst>
      <pc:sldChg chg="addSp">
        <pc:chgData name="Nguyễn Hữu Lễ" userId="S::dt040131@actvn.edu.vn::f13e266c-49c2-46aa-b1da-18107f0c8d3c" providerId="AD" clId="Web-{C0775C82-2B6C-4CE4-9770-5391D39821D8}" dt="2022-04-22T05:49:59.676" v="0"/>
        <pc:sldMkLst>
          <pc:docMk/>
          <pc:sldMk cId="3698507145" sldId="279"/>
        </pc:sldMkLst>
        <pc:spChg chg="add">
          <ac:chgData name="Nguyễn Hữu Lễ" userId="S::dt040131@actvn.edu.vn::f13e266c-49c2-46aa-b1da-18107f0c8d3c" providerId="AD" clId="Web-{C0775C82-2B6C-4CE4-9770-5391D39821D8}" dt="2022-04-22T05:49:59.676" v="0"/>
          <ac:spMkLst>
            <pc:docMk/>
            <pc:sldMk cId="3698507145" sldId="279"/>
            <ac:spMk id="2" creationId="{55C01A31-AFE4-F3FF-30EB-55C476B5076D}"/>
          </ac:spMkLst>
        </pc:spChg>
      </pc:sldChg>
      <pc:sldChg chg="addSp">
        <pc:chgData name="Nguyễn Hữu Lễ" userId="S::dt040131@actvn.edu.vn::f13e266c-49c2-46aa-b1da-18107f0c8d3c" providerId="AD" clId="Web-{C0775C82-2B6C-4CE4-9770-5391D39821D8}" dt="2022-04-22T05:50:06.786" v="1"/>
        <pc:sldMkLst>
          <pc:docMk/>
          <pc:sldMk cId="1337783873" sldId="280"/>
        </pc:sldMkLst>
        <pc:spChg chg="add">
          <ac:chgData name="Nguyễn Hữu Lễ" userId="S::dt040131@actvn.edu.vn::f13e266c-49c2-46aa-b1da-18107f0c8d3c" providerId="AD" clId="Web-{C0775C82-2B6C-4CE4-9770-5391D39821D8}" dt="2022-04-22T05:50:06.786" v="1"/>
          <ac:spMkLst>
            <pc:docMk/>
            <pc:sldMk cId="1337783873" sldId="280"/>
            <ac:spMk id="2" creationId="{C79F0879-622B-2C83-0192-A437ED68A766}"/>
          </ac:spMkLst>
        </pc:spChg>
      </pc:sldChg>
      <pc:sldChg chg="addSp">
        <pc:chgData name="Nguyễn Hữu Lễ" userId="S::dt040131@actvn.edu.vn::f13e266c-49c2-46aa-b1da-18107f0c8d3c" providerId="AD" clId="Web-{C0775C82-2B6C-4CE4-9770-5391D39821D8}" dt="2022-04-22T06:09:24.417" v="2"/>
        <pc:sldMkLst>
          <pc:docMk/>
          <pc:sldMk cId="135067829" sldId="283"/>
        </pc:sldMkLst>
        <pc:spChg chg="add">
          <ac:chgData name="Nguyễn Hữu Lễ" userId="S::dt040131@actvn.edu.vn::f13e266c-49c2-46aa-b1da-18107f0c8d3c" providerId="AD" clId="Web-{C0775C82-2B6C-4CE4-9770-5391D39821D8}" dt="2022-04-22T06:09:24.417" v="2"/>
          <ac:spMkLst>
            <pc:docMk/>
            <pc:sldMk cId="135067829" sldId="283"/>
            <ac:spMk id="4" creationId="{CAF236F3-F8D6-9F10-F775-993EC726EC0E}"/>
          </ac:spMkLst>
        </pc:spChg>
      </pc:sldChg>
    </pc:docChg>
  </pc:docChgLst>
  <pc:docChgLst>
    <pc:chgData name="Bùi Quang Huy" userId="S::dt040127@actvn.edu.vn::57d38cad-935d-484e-bcf5-becf0fe1fd5b" providerId="AD" clId="Web-{C870EF01-5E04-4006-863D-458378D6F339}"/>
    <pc:docChg chg="modSld">
      <pc:chgData name="Bùi Quang Huy" userId="S::dt040127@actvn.edu.vn::57d38cad-935d-484e-bcf5-becf0fe1fd5b" providerId="AD" clId="Web-{C870EF01-5E04-4006-863D-458378D6F339}" dt="2022-04-22T07:02:14.312" v="5" actId="1076"/>
      <pc:docMkLst>
        <pc:docMk/>
      </pc:docMkLst>
      <pc:sldChg chg="modSp">
        <pc:chgData name="Bùi Quang Huy" userId="S::dt040127@actvn.edu.vn::57d38cad-935d-484e-bcf5-becf0fe1fd5b" providerId="AD" clId="Web-{C870EF01-5E04-4006-863D-458378D6F339}" dt="2022-04-22T07:02:14.312" v="5" actId="1076"/>
        <pc:sldMkLst>
          <pc:docMk/>
          <pc:sldMk cId="3082694094" sldId="298"/>
        </pc:sldMkLst>
        <pc:graphicFrameChg chg="mod">
          <ac:chgData name="Bùi Quang Huy" userId="S::dt040127@actvn.edu.vn::57d38cad-935d-484e-bcf5-becf0fe1fd5b" providerId="AD" clId="Web-{C870EF01-5E04-4006-863D-458378D6F339}" dt="2022-04-22T07:01:58.953" v="3" actId="1076"/>
          <ac:graphicFrameMkLst>
            <pc:docMk/>
            <pc:sldMk cId="3082694094" sldId="298"/>
            <ac:graphicFrameMk id="9" creationId="{00000000-0000-0000-0000-000000000000}"/>
          </ac:graphicFrameMkLst>
        </pc:graphicFrameChg>
        <pc:graphicFrameChg chg="mod">
          <ac:chgData name="Bùi Quang Huy" userId="S::dt040127@actvn.edu.vn::57d38cad-935d-484e-bcf5-becf0fe1fd5b" providerId="AD" clId="Web-{C870EF01-5E04-4006-863D-458378D6F339}" dt="2022-04-22T07:02:00" v="4" actId="1076"/>
          <ac:graphicFrameMkLst>
            <pc:docMk/>
            <pc:sldMk cId="3082694094" sldId="298"/>
            <ac:graphicFrameMk id="15" creationId="{00000000-0000-0000-0000-000000000000}"/>
          </ac:graphicFrameMkLst>
        </pc:graphicFrameChg>
        <pc:picChg chg="mod">
          <ac:chgData name="Bùi Quang Huy" userId="S::dt040127@actvn.edu.vn::57d38cad-935d-484e-bcf5-becf0fe1fd5b" providerId="AD" clId="Web-{C870EF01-5E04-4006-863D-458378D6F339}" dt="2022-04-22T07:02:14.312" v="5" actId="1076"/>
          <ac:picMkLst>
            <pc:docMk/>
            <pc:sldMk cId="3082694094" sldId="298"/>
            <ac:picMk id="21507" creationId="{00000000-0000-0000-0000-000000000000}"/>
          </ac:picMkLst>
        </pc:picChg>
        <pc:picChg chg="mod">
          <ac:chgData name="Bùi Quang Huy" userId="S::dt040127@actvn.edu.vn::57d38cad-935d-484e-bcf5-becf0fe1fd5b" providerId="AD" clId="Web-{C870EF01-5E04-4006-863D-458378D6F339}" dt="2022-04-22T07:01:55.906" v="1" actId="1076"/>
          <ac:picMkLst>
            <pc:docMk/>
            <pc:sldMk cId="3082694094" sldId="298"/>
            <ac:picMk id="21508" creationId="{00000000-0000-0000-0000-000000000000}"/>
          </ac:picMkLst>
        </pc:picChg>
      </pc:sldChg>
    </pc:docChg>
  </pc:docChgLst>
  <pc:docChgLst>
    <pc:chgData name="Bùi Quang Huy" userId="S::dt040127@actvn.edu.vn::57d38cad-935d-484e-bcf5-becf0fe1fd5b" providerId="AD" clId="Web-{7DE44E1E-3893-4C7C-A6CE-539E055EA668}"/>
    <pc:docChg chg="modSld">
      <pc:chgData name="Bùi Quang Huy" userId="S::dt040127@actvn.edu.vn::57d38cad-935d-484e-bcf5-becf0fe1fd5b" providerId="AD" clId="Web-{7DE44E1E-3893-4C7C-A6CE-539E055EA668}" dt="2022-04-25T08:39:30.739" v="0" actId="1076"/>
      <pc:docMkLst>
        <pc:docMk/>
      </pc:docMkLst>
      <pc:sldChg chg="modSp">
        <pc:chgData name="Bùi Quang Huy" userId="S::dt040127@actvn.edu.vn::57d38cad-935d-484e-bcf5-becf0fe1fd5b" providerId="AD" clId="Web-{7DE44E1E-3893-4C7C-A6CE-539E055EA668}" dt="2022-04-25T08:39:30.739" v="0" actId="1076"/>
        <pc:sldMkLst>
          <pc:docMk/>
          <pc:sldMk cId="2632081630" sldId="330"/>
        </pc:sldMkLst>
        <pc:graphicFrameChg chg="mod">
          <ac:chgData name="Bùi Quang Huy" userId="S::dt040127@actvn.edu.vn::57d38cad-935d-484e-bcf5-becf0fe1fd5b" providerId="AD" clId="Web-{7DE44E1E-3893-4C7C-A6CE-539E055EA668}" dt="2022-04-25T08:39:30.739" v="0" actId="1076"/>
          <ac:graphicFrameMkLst>
            <pc:docMk/>
            <pc:sldMk cId="2632081630" sldId="330"/>
            <ac:graphicFrameMk id="3" creationId="{00000000-0000-0000-0000-000000000000}"/>
          </ac:graphicFrameMkLst>
        </pc:graphicFrameChg>
      </pc:sldChg>
    </pc:docChg>
  </pc:docChgLst>
  <pc:docChgLst>
    <pc:chgData name="Lê Văn Bình" userId="S::dt040107@actvn.edu.vn::9bb88a85-b3ac-4f39-b357-269d758705f8" providerId="AD" clId="Web-{CB7293D6-B867-4957-8E56-C44D4237FEF8}"/>
    <pc:docChg chg="modSld">
      <pc:chgData name="Lê Văn Bình" userId="S::dt040107@actvn.edu.vn::9bb88a85-b3ac-4f39-b357-269d758705f8" providerId="AD" clId="Web-{CB7293D6-B867-4957-8E56-C44D4237FEF8}" dt="2022-05-09T04:37:34.387" v="9" actId="1076"/>
      <pc:docMkLst>
        <pc:docMk/>
      </pc:docMkLst>
      <pc:sldChg chg="modSp">
        <pc:chgData name="Lê Văn Bình" userId="S::dt040107@actvn.edu.vn::9bb88a85-b3ac-4f39-b357-269d758705f8" providerId="AD" clId="Web-{CB7293D6-B867-4957-8E56-C44D4237FEF8}" dt="2022-05-09T04:37:34.387" v="9" actId="1076"/>
        <pc:sldMkLst>
          <pc:docMk/>
          <pc:sldMk cId="367877431" sldId="361"/>
        </pc:sldMkLst>
        <pc:graphicFrameChg chg="mod">
          <ac:chgData name="Lê Văn Bình" userId="S::dt040107@actvn.edu.vn::9bb88a85-b3ac-4f39-b357-269d758705f8" providerId="AD" clId="Web-{CB7293D6-B867-4957-8E56-C44D4237FEF8}" dt="2022-05-09T04:37:14.527" v="3" actId="1076"/>
          <ac:graphicFrameMkLst>
            <pc:docMk/>
            <pc:sldMk cId="367877431" sldId="361"/>
            <ac:graphicFrameMk id="4" creationId="{00000000-0000-0000-0000-000000000000}"/>
          </ac:graphicFrameMkLst>
        </pc:graphicFrameChg>
        <pc:graphicFrameChg chg="mod">
          <ac:chgData name="Lê Văn Bình" userId="S::dt040107@actvn.edu.vn::9bb88a85-b3ac-4f39-b357-269d758705f8" providerId="AD" clId="Web-{CB7293D6-B867-4957-8E56-C44D4237FEF8}" dt="2022-05-09T04:37:34.387" v="9" actId="1076"/>
          <ac:graphicFrameMkLst>
            <pc:docMk/>
            <pc:sldMk cId="367877431" sldId="361"/>
            <ac:graphicFrameMk id="87043" creationId="{00000000-0000-0000-0000-000000000000}"/>
          </ac:graphicFrameMkLst>
        </pc:graphicFrameChg>
      </pc:sldChg>
    </pc:docChg>
  </pc:docChgLst>
  <pc:docChgLst>
    <pc:chgData name="Lê Văn Thái" userId="S::dt040147@actvn.edu.vn::c5c4ed74-6e4c-4114-bcf1-af9991b5d3fc" providerId="AD" clId="Web-{F0F42800-4013-4D6E-A456-B0CE2CF19558}"/>
    <pc:docChg chg="modSld">
      <pc:chgData name="Lê Văn Thái" userId="S::dt040147@actvn.edu.vn::c5c4ed74-6e4c-4114-bcf1-af9991b5d3fc" providerId="AD" clId="Web-{F0F42800-4013-4D6E-A456-B0CE2CF19558}" dt="2022-04-19T14:00:11.502" v="1" actId="1076"/>
      <pc:docMkLst>
        <pc:docMk/>
      </pc:docMkLst>
      <pc:sldChg chg="modSp">
        <pc:chgData name="Lê Văn Thái" userId="S::dt040147@actvn.edu.vn::c5c4ed74-6e4c-4114-bcf1-af9991b5d3fc" providerId="AD" clId="Web-{F0F42800-4013-4D6E-A456-B0CE2CF19558}" dt="2022-04-19T14:00:11.502" v="1" actId="1076"/>
        <pc:sldMkLst>
          <pc:docMk/>
          <pc:sldMk cId="1651539788" sldId="282"/>
        </pc:sldMkLst>
        <pc:picChg chg="mod">
          <ac:chgData name="Lê Văn Thái" userId="S::dt040147@actvn.edu.vn::c5c4ed74-6e4c-4114-bcf1-af9991b5d3fc" providerId="AD" clId="Web-{F0F42800-4013-4D6E-A456-B0CE2CF19558}" dt="2022-04-19T14:00:11.502" v="1" actId="1076"/>
          <ac:picMkLst>
            <pc:docMk/>
            <pc:sldMk cId="1651539788" sldId="282"/>
            <ac:picMk id="26626" creationId="{00000000-0000-0000-0000-000000000000}"/>
          </ac:picMkLst>
        </pc:picChg>
      </pc:sldChg>
    </pc:docChg>
  </pc:docChgLst>
  <pc:docChgLst>
    <pc:chgData name="Đặng Thị Thu Hường" userId="S::dt040126@actvn.edu.vn::1f3470e2-3a0b-4aef-942b-33ec405cb7e1" providerId="AD" clId="Web-{CB84C3B1-25C3-4AF4-ADB0-563AAEE80363}"/>
    <pc:docChg chg="sldOrd">
      <pc:chgData name="Đặng Thị Thu Hường" userId="S::dt040126@actvn.edu.vn::1f3470e2-3a0b-4aef-942b-33ec405cb7e1" providerId="AD" clId="Web-{CB84C3B1-25C3-4AF4-ADB0-563AAEE80363}" dt="2022-05-16T08:30:00.818" v="0"/>
      <pc:docMkLst>
        <pc:docMk/>
      </pc:docMkLst>
      <pc:sldChg chg="ord">
        <pc:chgData name="Đặng Thị Thu Hường" userId="S::dt040126@actvn.edu.vn::1f3470e2-3a0b-4aef-942b-33ec405cb7e1" providerId="AD" clId="Web-{CB84C3B1-25C3-4AF4-ADB0-563AAEE80363}" dt="2022-05-16T08:30:00.818" v="0"/>
        <pc:sldMkLst>
          <pc:docMk/>
          <pc:sldMk cId="1242425983" sldId="398"/>
        </pc:sldMkLst>
      </pc:sldChg>
    </pc:docChg>
  </pc:docChgLst>
  <pc:docChgLst>
    <pc:chgData name="Đinh Thị Oanh" userId="S::dt040139@actvn.edu.vn::15af4638-b0c3-4b88-b31a-70beec366ceb" providerId="AD" clId="Web-{52B7590B-4FA2-4F62-B960-BE7FF85FF25F}"/>
    <pc:docChg chg="modSld">
      <pc:chgData name="Đinh Thị Oanh" userId="S::dt040139@actvn.edu.vn::15af4638-b0c3-4b88-b31a-70beec366ceb" providerId="AD" clId="Web-{52B7590B-4FA2-4F62-B960-BE7FF85FF25F}" dt="2022-05-06T02:23:32.630" v="1" actId="1076"/>
      <pc:docMkLst>
        <pc:docMk/>
      </pc:docMkLst>
      <pc:sldChg chg="modSp">
        <pc:chgData name="Đinh Thị Oanh" userId="S::dt040139@actvn.edu.vn::15af4638-b0c3-4b88-b31a-70beec366ceb" providerId="AD" clId="Web-{52B7590B-4FA2-4F62-B960-BE7FF85FF25F}" dt="2022-05-06T02:23:32.630" v="1" actId="1076"/>
        <pc:sldMkLst>
          <pc:docMk/>
          <pc:sldMk cId="864581225" sldId="368"/>
        </pc:sldMkLst>
        <pc:spChg chg="mod">
          <ac:chgData name="Đinh Thị Oanh" userId="S::dt040139@actvn.edu.vn::15af4638-b0c3-4b88-b31a-70beec366ceb" providerId="AD" clId="Web-{52B7590B-4FA2-4F62-B960-BE7FF85FF25F}" dt="2022-05-06T02:23:32.630" v="1" actId="1076"/>
          <ac:spMkLst>
            <pc:docMk/>
            <pc:sldMk cId="864581225" sldId="368"/>
            <ac:spMk id="3" creationId="{00000000-0000-0000-0000-000000000000}"/>
          </ac:spMkLst>
        </pc:spChg>
      </pc:sldChg>
    </pc:docChg>
  </pc:docChgLst>
  <pc:docChgLst>
    <pc:chgData name="Chu Văn Chung" userId="S::dt040109@actvn.edu.vn::1fb7b7e6-c34e-4083-b1ce-af675a722103" providerId="AD" clId="Web-{0CCAACF2-F5E7-49DE-AC20-23F03EAEAE38}"/>
    <pc:docChg chg="addSld delSld">
      <pc:chgData name="Chu Văn Chung" userId="S::dt040109@actvn.edu.vn::1fb7b7e6-c34e-4083-b1ce-af675a722103" providerId="AD" clId="Web-{0CCAACF2-F5E7-49DE-AC20-23F03EAEAE38}" dt="2022-04-18T09:48:12.213" v="1"/>
      <pc:docMkLst>
        <pc:docMk/>
      </pc:docMkLst>
      <pc:sldChg chg="new del">
        <pc:chgData name="Chu Văn Chung" userId="S::dt040109@actvn.edu.vn::1fb7b7e6-c34e-4083-b1ce-af675a722103" providerId="AD" clId="Web-{0CCAACF2-F5E7-49DE-AC20-23F03EAEAE38}" dt="2022-04-18T09:48:12.213" v="1"/>
        <pc:sldMkLst>
          <pc:docMk/>
          <pc:sldMk cId="1547423530" sldId="499"/>
        </pc:sldMkLst>
      </pc:sldChg>
    </pc:docChg>
  </pc:docChgLst>
  <pc:docChgLst>
    <pc:chgData name="Nguyễn Phúc Hải" userId="S::dt040119@actvn.edu.vn::6e4c09a8-f4bc-464e-96b2-29994b590ba2" providerId="AD" clId="Web-{805752A2-A128-49CA-B118-319CBB9B8867}"/>
    <pc:docChg chg="modSld">
      <pc:chgData name="Nguyễn Phúc Hải" userId="S::dt040119@actvn.edu.vn::6e4c09a8-f4bc-464e-96b2-29994b590ba2" providerId="AD" clId="Web-{805752A2-A128-49CA-B118-319CBB9B8867}" dt="2022-04-25T09:23:19.102" v="0" actId="1076"/>
      <pc:docMkLst>
        <pc:docMk/>
      </pc:docMkLst>
      <pc:sldChg chg="modSp">
        <pc:chgData name="Nguyễn Phúc Hải" userId="S::dt040119@actvn.edu.vn::6e4c09a8-f4bc-464e-96b2-29994b590ba2" providerId="AD" clId="Web-{805752A2-A128-49CA-B118-319CBB9B8867}" dt="2022-04-25T09:23:19.102" v="0" actId="1076"/>
        <pc:sldMkLst>
          <pc:docMk/>
          <pc:sldMk cId="3735613826" sldId="342"/>
        </pc:sldMkLst>
        <pc:picChg chg="mod">
          <ac:chgData name="Nguyễn Phúc Hải" userId="S::dt040119@actvn.edu.vn::6e4c09a8-f4bc-464e-96b2-29994b590ba2" providerId="AD" clId="Web-{805752A2-A128-49CA-B118-319CBB9B8867}" dt="2022-04-25T09:23:19.102" v="0" actId="1076"/>
          <ac:picMkLst>
            <pc:docMk/>
            <pc:sldMk cId="3735613826" sldId="342"/>
            <ac:picMk id="4" creationId="{00000000-0000-0000-0000-000000000000}"/>
          </ac:picMkLst>
        </pc:picChg>
      </pc:sldChg>
    </pc:docChg>
  </pc:docChgLst>
  <pc:docChgLst>
    <pc:chgData name="Lê Văn Bình" userId="S::dt040107@actvn.edu.vn::9bb88a85-b3ac-4f39-b357-269d758705f8" providerId="AD" clId="Web-{04DADF00-1A59-4247-85C0-94679A962D5B}"/>
    <pc:docChg chg="modSld">
      <pc:chgData name="Lê Văn Bình" userId="S::dt040107@actvn.edu.vn::9bb88a85-b3ac-4f39-b357-269d758705f8" providerId="AD" clId="Web-{04DADF00-1A59-4247-85C0-94679A962D5B}" dt="2022-05-06T04:16:37.592" v="0" actId="1076"/>
      <pc:docMkLst>
        <pc:docMk/>
      </pc:docMkLst>
      <pc:sldChg chg="modSp">
        <pc:chgData name="Lê Văn Bình" userId="S::dt040107@actvn.edu.vn::9bb88a85-b3ac-4f39-b357-269d758705f8" providerId="AD" clId="Web-{04DADF00-1A59-4247-85C0-94679A962D5B}" dt="2022-05-06T04:16:37.592" v="0" actId="1076"/>
        <pc:sldMkLst>
          <pc:docMk/>
          <pc:sldMk cId="864581225" sldId="368"/>
        </pc:sldMkLst>
        <pc:graphicFrameChg chg="mod">
          <ac:chgData name="Lê Văn Bình" userId="S::dt040107@actvn.edu.vn::9bb88a85-b3ac-4f39-b357-269d758705f8" providerId="AD" clId="Web-{04DADF00-1A59-4247-85C0-94679A962D5B}" dt="2022-05-06T04:16:37.592" v="0" actId="1076"/>
          <ac:graphicFrameMkLst>
            <pc:docMk/>
            <pc:sldMk cId="864581225" sldId="368"/>
            <ac:graphicFrameMk id="6" creationId="{00000000-0000-0000-0000-000000000000}"/>
          </ac:graphicFrameMkLst>
        </pc:graphicFrameChg>
      </pc:sldChg>
    </pc:docChg>
  </pc:docChgLst>
  <pc:docChgLst>
    <pc:chgData name="Mai Văn Đạt" userId="S::dt040112@actvn.edu.vn::2df35178-cf1b-43cc-a9f5-977ed6616e18" providerId="AD" clId="Web-{D74709AC-22AA-4FF3-9BF0-551EF1179A97}"/>
    <pc:docChg chg="sldOrd">
      <pc:chgData name="Mai Văn Đạt" userId="S::dt040112@actvn.edu.vn::2df35178-cf1b-43cc-a9f5-977ed6616e18" providerId="AD" clId="Web-{D74709AC-22AA-4FF3-9BF0-551EF1179A97}" dt="2022-04-18T09:31:58.916" v="0"/>
      <pc:docMkLst>
        <pc:docMk/>
      </pc:docMkLst>
      <pc:sldChg chg="ord">
        <pc:chgData name="Mai Văn Đạt" userId="S::dt040112@actvn.edu.vn::2df35178-cf1b-43cc-a9f5-977ed6616e18" providerId="AD" clId="Web-{D74709AC-22AA-4FF3-9BF0-551EF1179A97}" dt="2022-04-18T09:31:58.916" v="0"/>
        <pc:sldMkLst>
          <pc:docMk/>
          <pc:sldMk cId="0" sldId="259"/>
        </pc:sldMkLst>
      </pc:sldChg>
    </pc:docChg>
  </pc:docChgLst>
  <pc:docChgLst>
    <pc:chgData name="Đặng Đình Phi" userId="S::dt040140@actvn.edu.vn::3c6400c7-3fcf-4c3d-b255-91e974329998" providerId="AD" clId="Web-{7E4CB4A6-3584-472D-8D01-F3B7ACFAFE05}"/>
    <pc:docChg chg="modSld">
      <pc:chgData name="Đặng Đình Phi" userId="S::dt040140@actvn.edu.vn::3c6400c7-3fcf-4c3d-b255-91e974329998" providerId="AD" clId="Web-{7E4CB4A6-3584-472D-8D01-F3B7ACFAFE05}" dt="2022-04-25T09:56:11.132" v="0" actId="1076"/>
      <pc:docMkLst>
        <pc:docMk/>
      </pc:docMkLst>
      <pc:sldChg chg="modSp">
        <pc:chgData name="Đặng Đình Phi" userId="S::dt040140@actvn.edu.vn::3c6400c7-3fcf-4c3d-b255-91e974329998" providerId="AD" clId="Web-{7E4CB4A6-3584-472D-8D01-F3B7ACFAFE05}" dt="2022-04-25T09:56:11.132" v="0" actId="1076"/>
        <pc:sldMkLst>
          <pc:docMk/>
          <pc:sldMk cId="1428120570" sldId="333"/>
        </pc:sldMkLst>
        <pc:picChg chg="mod">
          <ac:chgData name="Đặng Đình Phi" userId="S::dt040140@actvn.edu.vn::3c6400c7-3fcf-4c3d-b255-91e974329998" providerId="AD" clId="Web-{7E4CB4A6-3584-472D-8D01-F3B7ACFAFE05}" dt="2022-04-25T09:56:11.132" v="0" actId="1076"/>
          <ac:picMkLst>
            <pc:docMk/>
            <pc:sldMk cId="1428120570" sldId="333"/>
            <ac:picMk id="7" creationId="{00000000-0000-0000-0000-000000000000}"/>
          </ac:picMkLst>
        </pc:picChg>
      </pc:sldChg>
    </pc:docChg>
  </pc:docChgLst>
  <pc:docChgLst>
    <pc:chgData name="Trần Văn Dũng" userId="S::dt040113@actvn.edu.vn::fd84d82f-d363-4963-b493-1b11db699e07" providerId="AD" clId="Web-{6F1B81B1-5A26-41F9-9CDB-0CC979D557D9}"/>
    <pc:docChg chg="modSld">
      <pc:chgData name="Trần Văn Dũng" userId="S::dt040113@actvn.edu.vn::fd84d82f-d363-4963-b493-1b11db699e07" providerId="AD" clId="Web-{6F1B81B1-5A26-41F9-9CDB-0CC979D557D9}" dt="2022-04-22T04:15:33.062" v="0" actId="1076"/>
      <pc:docMkLst>
        <pc:docMk/>
      </pc:docMkLst>
      <pc:sldChg chg="modSp">
        <pc:chgData name="Trần Văn Dũng" userId="S::dt040113@actvn.edu.vn::fd84d82f-d363-4963-b493-1b11db699e07" providerId="AD" clId="Web-{6F1B81B1-5A26-41F9-9CDB-0CC979D557D9}" dt="2022-04-22T04:15:33.062" v="0" actId="1076"/>
        <pc:sldMkLst>
          <pc:docMk/>
          <pc:sldMk cId="2984801163" sldId="287"/>
        </pc:sldMkLst>
        <pc:graphicFrameChg chg="mod">
          <ac:chgData name="Trần Văn Dũng" userId="S::dt040113@actvn.edu.vn::fd84d82f-d363-4963-b493-1b11db699e07" providerId="AD" clId="Web-{6F1B81B1-5A26-41F9-9CDB-0CC979D557D9}" dt="2022-04-22T04:15:33.062" v="0" actId="1076"/>
          <ac:graphicFrameMkLst>
            <pc:docMk/>
            <pc:sldMk cId="2984801163" sldId="287"/>
            <ac:graphicFrameMk id="5123" creationId="{00000000-0000-0000-0000-000000000000}"/>
          </ac:graphicFrameMkLst>
        </pc:graphicFrameChg>
      </pc:sldChg>
    </pc:docChg>
  </pc:docChgLst>
  <pc:docChgLst>
    <pc:chgData name="Lại Cao Dũng" userId="S::dt040115@actvn.edu.vn::7b83c37f-ced1-45f9-8d41-5cc94f867914" providerId="AD" clId="Web-{460A9D66-8E7B-4120-B6C5-411E6F29C81F}"/>
    <pc:docChg chg="modSld">
      <pc:chgData name="Lại Cao Dũng" userId="S::dt040115@actvn.edu.vn::7b83c37f-ced1-45f9-8d41-5cc94f867914" providerId="AD" clId="Web-{460A9D66-8E7B-4120-B6C5-411E6F29C81F}" dt="2022-06-04T10:07:51.299" v="0" actId="1076"/>
      <pc:docMkLst>
        <pc:docMk/>
      </pc:docMkLst>
      <pc:sldChg chg="modSp">
        <pc:chgData name="Lại Cao Dũng" userId="S::dt040115@actvn.edu.vn::7b83c37f-ced1-45f9-8d41-5cc94f867914" providerId="AD" clId="Web-{460A9D66-8E7B-4120-B6C5-411E6F29C81F}" dt="2022-06-04T10:07:51.299" v="0" actId="1076"/>
        <pc:sldMkLst>
          <pc:docMk/>
          <pc:sldMk cId="1087624155" sldId="397"/>
        </pc:sldMkLst>
        <pc:picChg chg="mod">
          <ac:chgData name="Lại Cao Dũng" userId="S::dt040115@actvn.edu.vn::7b83c37f-ced1-45f9-8d41-5cc94f867914" providerId="AD" clId="Web-{460A9D66-8E7B-4120-B6C5-411E6F29C81F}" dt="2022-06-04T10:07:51.299" v="0" actId="1076"/>
          <ac:picMkLst>
            <pc:docMk/>
            <pc:sldMk cId="1087624155" sldId="397"/>
            <ac:picMk id="4" creationId="{00000000-0000-0000-0000-000000000000}"/>
          </ac:picMkLst>
        </pc:picChg>
      </pc:sldChg>
    </pc:docChg>
  </pc:docChgLst>
  <pc:docChgLst>
    <pc:chgData name="Lê Văn Thái" userId="S::dt040147@actvn.edu.vn::c5c4ed74-6e4c-4114-bcf1-af9991b5d3fc" providerId="AD" clId="Web-{42133308-09AE-484D-BCEF-499E61FE6EDD}"/>
    <pc:docChg chg="sldOrd">
      <pc:chgData name="Lê Văn Thái" userId="S::dt040147@actvn.edu.vn::c5c4ed74-6e4c-4114-bcf1-af9991b5d3fc" providerId="AD" clId="Web-{42133308-09AE-484D-BCEF-499E61FE6EDD}" dt="2022-05-09T08:28:30.449" v="1"/>
      <pc:docMkLst>
        <pc:docMk/>
      </pc:docMkLst>
      <pc:sldChg chg="ord">
        <pc:chgData name="Lê Văn Thái" userId="S::dt040147@actvn.edu.vn::c5c4ed74-6e4c-4114-bcf1-af9991b5d3fc" providerId="AD" clId="Web-{42133308-09AE-484D-BCEF-499E61FE6EDD}" dt="2022-05-09T08:28:30.449" v="1"/>
        <pc:sldMkLst>
          <pc:docMk/>
          <pc:sldMk cId="1871236433" sldId="354"/>
        </pc:sldMkLst>
      </pc:sldChg>
    </pc:docChg>
  </pc:docChgLst>
  <pc:docChgLst>
    <pc:chgData name="Nguyễn Đức Chung" userId="S::dt040108@actvn.edu.vn::6c82d4d8-ae9e-42a4-adef-dc93c79d0b29" providerId="AD" clId="Web-{1CE92288-6877-4589-A35B-C7167D7B4A61}"/>
    <pc:docChg chg="modSld">
      <pc:chgData name="Nguyễn Đức Chung" userId="S::dt040108@actvn.edu.vn::6c82d4d8-ae9e-42a4-adef-dc93c79d0b29" providerId="AD" clId="Web-{1CE92288-6877-4589-A35B-C7167D7B4A61}" dt="2022-04-25T03:54:54.078" v="1" actId="20577"/>
      <pc:docMkLst>
        <pc:docMk/>
      </pc:docMkLst>
      <pc:sldChg chg="modSp">
        <pc:chgData name="Nguyễn Đức Chung" userId="S::dt040108@actvn.edu.vn::6c82d4d8-ae9e-42a4-adef-dc93c79d0b29" providerId="AD" clId="Web-{1CE92288-6877-4589-A35B-C7167D7B4A61}" dt="2022-04-25T03:54:54.078" v="1" actId="20577"/>
        <pc:sldMkLst>
          <pc:docMk/>
          <pc:sldMk cId="3698507145" sldId="279"/>
        </pc:sldMkLst>
        <pc:spChg chg="mod">
          <ac:chgData name="Nguyễn Đức Chung" userId="S::dt040108@actvn.edu.vn::6c82d4d8-ae9e-42a4-adef-dc93c79d0b29" providerId="AD" clId="Web-{1CE92288-6877-4589-A35B-C7167D7B4A61}" dt="2022-04-25T03:54:54.078" v="1" actId="20577"/>
          <ac:spMkLst>
            <pc:docMk/>
            <pc:sldMk cId="3698507145" sldId="279"/>
            <ac:spMk id="2" creationId="{55C01A31-AFE4-F3FF-30EB-55C476B5076D}"/>
          </ac:spMkLst>
        </pc:spChg>
      </pc:sldChg>
    </pc:docChg>
  </pc:docChgLst>
  <pc:docChgLst>
    <pc:chgData name="Trần Đức Cường" userId="S::dt040110@actvn.edu.vn::f358dd2a-cd20-45b6-8860-56a964defde6" providerId="AD" clId="Web-{AC5DE127-BE9C-4C9C-99F7-44AB376CF5BB}"/>
    <pc:docChg chg="addSld delSld modSld">
      <pc:chgData name="Trần Đức Cường" userId="S::dt040110@actvn.edu.vn::f358dd2a-cd20-45b6-8860-56a964defde6" providerId="AD" clId="Web-{AC5DE127-BE9C-4C9C-99F7-44AB376CF5BB}" dt="2022-05-09T08:47:01.220" v="3" actId="1076"/>
      <pc:docMkLst>
        <pc:docMk/>
      </pc:docMkLst>
      <pc:sldChg chg="modSp">
        <pc:chgData name="Trần Đức Cường" userId="S::dt040110@actvn.edu.vn::f358dd2a-cd20-45b6-8860-56a964defde6" providerId="AD" clId="Web-{AC5DE127-BE9C-4C9C-99F7-44AB376CF5BB}" dt="2022-05-09T08:22:18.191" v="2" actId="1076"/>
        <pc:sldMkLst>
          <pc:docMk/>
          <pc:sldMk cId="2752271467" sldId="337"/>
        </pc:sldMkLst>
        <pc:graphicFrameChg chg="mod">
          <ac:chgData name="Trần Đức Cường" userId="S::dt040110@actvn.edu.vn::f358dd2a-cd20-45b6-8860-56a964defde6" providerId="AD" clId="Web-{AC5DE127-BE9C-4C9C-99F7-44AB376CF5BB}" dt="2022-05-09T08:22:18.191" v="2" actId="1076"/>
          <ac:graphicFrameMkLst>
            <pc:docMk/>
            <pc:sldMk cId="2752271467" sldId="337"/>
            <ac:graphicFrameMk id="6" creationId="{00000000-0000-0000-0000-000000000000}"/>
          </ac:graphicFrameMkLst>
        </pc:graphicFrameChg>
      </pc:sldChg>
      <pc:sldChg chg="modSp">
        <pc:chgData name="Trần Đức Cường" userId="S::dt040110@actvn.edu.vn::f358dd2a-cd20-45b6-8860-56a964defde6" providerId="AD" clId="Web-{AC5DE127-BE9C-4C9C-99F7-44AB376CF5BB}" dt="2022-05-09T08:47:01.220" v="3" actId="1076"/>
        <pc:sldMkLst>
          <pc:docMk/>
          <pc:sldMk cId="3370421277" sldId="350"/>
        </pc:sldMkLst>
        <pc:graphicFrameChg chg="mod">
          <ac:chgData name="Trần Đức Cường" userId="S::dt040110@actvn.edu.vn::f358dd2a-cd20-45b6-8860-56a964defde6" providerId="AD" clId="Web-{AC5DE127-BE9C-4C9C-99F7-44AB376CF5BB}" dt="2022-05-09T08:47:01.220" v="3" actId="1076"/>
          <ac:graphicFrameMkLst>
            <pc:docMk/>
            <pc:sldMk cId="3370421277" sldId="350"/>
            <ac:graphicFrameMk id="4" creationId="{00000000-0000-0000-0000-000000000000}"/>
          </ac:graphicFrameMkLst>
        </pc:graphicFrameChg>
      </pc:sldChg>
      <pc:sldChg chg="new del">
        <pc:chgData name="Trần Đức Cường" userId="S::dt040110@actvn.edu.vn::f358dd2a-cd20-45b6-8860-56a964defde6" providerId="AD" clId="Web-{AC5DE127-BE9C-4C9C-99F7-44AB376CF5BB}" dt="2022-05-09T08:13:23.693" v="1"/>
        <pc:sldMkLst>
          <pc:docMk/>
          <pc:sldMk cId="2303927336" sldId="499"/>
        </pc:sldMkLst>
      </pc:sldChg>
    </pc:docChg>
  </pc:docChgLst>
  <pc:docChgLst>
    <pc:chgData name="Đinh Thị Oanh" userId="S::dt040139@actvn.edu.vn::15af4638-b0c3-4b88-b31a-70beec366ceb" providerId="AD" clId="Web-{5AB3F8F1-F0E7-5001-9376-86267F7DA50A}"/>
    <pc:docChg chg="modSld">
      <pc:chgData name="Đinh Thị Oanh" userId="S::dt040139@actvn.edu.vn::15af4638-b0c3-4b88-b31a-70beec366ceb" providerId="AD" clId="Web-{5AB3F8F1-F0E7-5001-9376-86267F7DA50A}" dt="2022-05-09T08:49:56.355" v="1" actId="1076"/>
      <pc:docMkLst>
        <pc:docMk/>
      </pc:docMkLst>
      <pc:sldChg chg="modSp">
        <pc:chgData name="Đinh Thị Oanh" userId="S::dt040139@actvn.edu.vn::15af4638-b0c3-4b88-b31a-70beec366ceb" providerId="AD" clId="Web-{5AB3F8F1-F0E7-5001-9376-86267F7DA50A}" dt="2022-05-09T07:15:20.088" v="0" actId="1076"/>
        <pc:sldMkLst>
          <pc:docMk/>
          <pc:sldMk cId="1394528345" sldId="347"/>
        </pc:sldMkLst>
        <pc:picChg chg="mod">
          <ac:chgData name="Đinh Thị Oanh" userId="S::dt040139@actvn.edu.vn::15af4638-b0c3-4b88-b31a-70beec366ceb" providerId="AD" clId="Web-{5AB3F8F1-F0E7-5001-9376-86267F7DA50A}" dt="2022-05-09T07:15:20.088" v="0" actId="1076"/>
          <ac:picMkLst>
            <pc:docMk/>
            <pc:sldMk cId="1394528345" sldId="347"/>
            <ac:picMk id="46081" creationId="{00000000-0000-0000-0000-000000000000}"/>
          </ac:picMkLst>
        </pc:picChg>
      </pc:sldChg>
      <pc:sldChg chg="modSp">
        <pc:chgData name="Đinh Thị Oanh" userId="S::dt040139@actvn.edu.vn::15af4638-b0c3-4b88-b31a-70beec366ceb" providerId="AD" clId="Web-{5AB3F8F1-F0E7-5001-9376-86267F7DA50A}" dt="2022-05-09T08:49:56.355" v="1" actId="1076"/>
        <pc:sldMkLst>
          <pc:docMk/>
          <pc:sldMk cId="1366034969" sldId="375"/>
        </pc:sldMkLst>
        <pc:picChg chg="mod">
          <ac:chgData name="Đinh Thị Oanh" userId="S::dt040139@actvn.edu.vn::15af4638-b0c3-4b88-b31a-70beec366ceb" providerId="AD" clId="Web-{5AB3F8F1-F0E7-5001-9376-86267F7DA50A}" dt="2022-05-09T08:49:56.355" v="1" actId="1076"/>
          <ac:picMkLst>
            <pc:docMk/>
            <pc:sldMk cId="1366034969" sldId="375"/>
            <ac:picMk id="4" creationId="{00000000-0000-0000-0000-000000000000}"/>
          </ac:picMkLst>
        </pc:picChg>
      </pc:sldChg>
    </pc:docChg>
  </pc:docChgLst>
  <pc:docChgLst>
    <pc:chgData name="Nguyễn Hữu Lễ" userId="S::dt040131@actvn.edu.vn::f13e266c-49c2-46aa-b1da-18107f0c8d3c" providerId="AD" clId="Web-{9A4EDBEB-3A6B-49DF-80DE-F8D52225FA5C}"/>
    <pc:docChg chg="modSld">
      <pc:chgData name="Nguyễn Hữu Lễ" userId="S::dt040131@actvn.edu.vn::f13e266c-49c2-46aa-b1da-18107f0c8d3c" providerId="AD" clId="Web-{9A4EDBEB-3A6B-49DF-80DE-F8D52225FA5C}" dt="2022-05-13T06:41:11.629" v="0"/>
      <pc:docMkLst>
        <pc:docMk/>
      </pc:docMkLst>
      <pc:sldChg chg="addSp">
        <pc:chgData name="Nguyễn Hữu Lễ" userId="S::dt040131@actvn.edu.vn::f13e266c-49c2-46aa-b1da-18107f0c8d3c" providerId="AD" clId="Web-{9A4EDBEB-3A6B-49DF-80DE-F8D52225FA5C}" dt="2022-05-13T06:41:11.629" v="0"/>
        <pc:sldMkLst>
          <pc:docMk/>
          <pc:sldMk cId="1133769769" sldId="392"/>
        </pc:sldMkLst>
        <pc:spChg chg="add">
          <ac:chgData name="Nguyễn Hữu Lễ" userId="S::dt040131@actvn.edu.vn::f13e266c-49c2-46aa-b1da-18107f0c8d3c" providerId="AD" clId="Web-{9A4EDBEB-3A6B-49DF-80DE-F8D52225FA5C}" dt="2022-05-13T06:41:11.629" v="0"/>
          <ac:spMkLst>
            <pc:docMk/>
            <pc:sldMk cId="1133769769" sldId="392"/>
            <ac:spMk id="2" creationId="{251326C3-B587-38C9-E601-67BB3719B48A}"/>
          </ac:spMkLst>
        </pc:spChg>
      </pc:sldChg>
    </pc:docChg>
  </pc:docChgLst>
  <pc:docChgLst>
    <pc:chgData name="Nguyễn Thị Lan" userId="S::dt040130@actvn.edu.vn::02af0e61-2e9d-4706-82f2-b93754e30afd" providerId="AD" clId="Web-{857E8250-43DD-4A62-84BC-CD94D804E4E1}"/>
    <pc:docChg chg="modSld">
      <pc:chgData name="Nguyễn Thị Lan" userId="S::dt040130@actvn.edu.vn::02af0e61-2e9d-4706-82f2-b93754e30afd" providerId="AD" clId="Web-{857E8250-43DD-4A62-84BC-CD94D804E4E1}" dt="2022-05-13T06:17:35.528" v="80" actId="14100"/>
      <pc:docMkLst>
        <pc:docMk/>
      </pc:docMkLst>
      <pc:sldChg chg="modSp">
        <pc:chgData name="Nguyễn Thị Lan" userId="S::dt040130@actvn.edu.vn::02af0e61-2e9d-4706-82f2-b93754e30afd" providerId="AD" clId="Web-{857E8250-43DD-4A62-84BC-CD94D804E4E1}" dt="2022-05-13T06:08:17.796" v="46" actId="20577"/>
        <pc:sldMkLst>
          <pc:docMk/>
          <pc:sldMk cId="4246320975" sldId="325"/>
        </pc:sldMkLst>
        <pc:spChg chg="mod">
          <ac:chgData name="Nguyễn Thị Lan" userId="S::dt040130@actvn.edu.vn::02af0e61-2e9d-4706-82f2-b93754e30afd" providerId="AD" clId="Web-{857E8250-43DD-4A62-84BC-CD94D804E4E1}" dt="2022-05-13T06:08:17.796" v="46" actId="20577"/>
          <ac:spMkLst>
            <pc:docMk/>
            <pc:sldMk cId="4246320975" sldId="325"/>
            <ac:spMk id="5" creationId="{00000000-0000-0000-0000-000000000000}"/>
          </ac:spMkLst>
        </pc:spChg>
      </pc:sldChg>
      <pc:sldChg chg="modSp">
        <pc:chgData name="Nguyễn Thị Lan" userId="S::dt040130@actvn.edu.vn::02af0e61-2e9d-4706-82f2-b93754e30afd" providerId="AD" clId="Web-{857E8250-43DD-4A62-84BC-CD94D804E4E1}" dt="2022-05-13T06:04:13.025" v="18" actId="14100"/>
        <pc:sldMkLst>
          <pc:docMk/>
          <pc:sldMk cId="4201857145" sldId="326"/>
        </pc:sldMkLst>
        <pc:spChg chg="mod">
          <ac:chgData name="Nguyễn Thị Lan" userId="S::dt040130@actvn.edu.vn::02af0e61-2e9d-4706-82f2-b93754e30afd" providerId="AD" clId="Web-{857E8250-43DD-4A62-84BC-CD94D804E4E1}" dt="2022-05-13T06:04:13.025" v="18" actId="14100"/>
          <ac:spMkLst>
            <pc:docMk/>
            <pc:sldMk cId="4201857145" sldId="326"/>
            <ac:spMk id="2" creationId="{00000000-0000-0000-0000-000000000000}"/>
          </ac:spMkLst>
        </pc:spChg>
        <pc:spChg chg="mod">
          <ac:chgData name="Nguyễn Thị Lan" userId="S::dt040130@actvn.edu.vn::02af0e61-2e9d-4706-82f2-b93754e30afd" providerId="AD" clId="Web-{857E8250-43DD-4A62-84BC-CD94D804E4E1}" dt="2022-05-13T06:03:19.524" v="9" actId="20577"/>
          <ac:spMkLst>
            <pc:docMk/>
            <pc:sldMk cId="4201857145" sldId="326"/>
            <ac:spMk id="3" creationId="{00000000-0000-0000-0000-000000000000}"/>
          </ac:spMkLst>
        </pc:spChg>
      </pc:sldChg>
      <pc:sldChg chg="modSp">
        <pc:chgData name="Nguyễn Thị Lan" userId="S::dt040130@actvn.edu.vn::02af0e61-2e9d-4706-82f2-b93754e30afd" providerId="AD" clId="Web-{857E8250-43DD-4A62-84BC-CD94D804E4E1}" dt="2022-05-13T06:13:04.350" v="47" actId="1076"/>
        <pc:sldMkLst>
          <pc:docMk/>
          <pc:sldMk cId="1559205062" sldId="327"/>
        </pc:sldMkLst>
        <pc:spChg chg="mod">
          <ac:chgData name="Nguyễn Thị Lan" userId="S::dt040130@actvn.edu.vn::02af0e61-2e9d-4706-82f2-b93754e30afd" providerId="AD" clId="Web-{857E8250-43DD-4A62-84BC-CD94D804E4E1}" dt="2022-05-13T06:05:24.027" v="26" actId="20577"/>
          <ac:spMkLst>
            <pc:docMk/>
            <pc:sldMk cId="1559205062" sldId="327"/>
            <ac:spMk id="2" creationId="{00000000-0000-0000-0000-000000000000}"/>
          </ac:spMkLst>
        </pc:spChg>
        <pc:spChg chg="mod">
          <ac:chgData name="Nguyễn Thị Lan" userId="S::dt040130@actvn.edu.vn::02af0e61-2e9d-4706-82f2-b93754e30afd" providerId="AD" clId="Web-{857E8250-43DD-4A62-84BC-CD94D804E4E1}" dt="2022-05-13T06:04:55.870" v="19" actId="1076"/>
          <ac:spMkLst>
            <pc:docMk/>
            <pc:sldMk cId="1559205062" sldId="327"/>
            <ac:spMk id="3" creationId="{FBCA07C9-EBF8-3A26-81F1-07A8888E146B}"/>
          </ac:spMkLst>
        </pc:spChg>
        <pc:spChg chg="mod">
          <ac:chgData name="Nguyễn Thị Lan" userId="S::dt040130@actvn.edu.vn::02af0e61-2e9d-4706-82f2-b93754e30afd" providerId="AD" clId="Web-{857E8250-43DD-4A62-84BC-CD94D804E4E1}" dt="2022-05-13T06:05:07.261" v="22" actId="20577"/>
          <ac:spMkLst>
            <pc:docMk/>
            <pc:sldMk cId="1559205062" sldId="327"/>
            <ac:spMk id="4" creationId="{00000000-0000-0000-0000-000000000000}"/>
          </ac:spMkLst>
        </pc:spChg>
        <pc:graphicFrameChg chg="mod">
          <ac:chgData name="Nguyễn Thị Lan" userId="S::dt040130@actvn.edu.vn::02af0e61-2e9d-4706-82f2-b93754e30afd" providerId="AD" clId="Web-{857E8250-43DD-4A62-84BC-CD94D804E4E1}" dt="2022-05-13T06:05:15.105" v="24" actId="1076"/>
          <ac:graphicFrameMkLst>
            <pc:docMk/>
            <pc:sldMk cId="1559205062" sldId="327"/>
            <ac:graphicFrameMk id="5" creationId="{00000000-0000-0000-0000-000000000000}"/>
          </ac:graphicFrameMkLst>
        </pc:graphicFrameChg>
        <pc:graphicFrameChg chg="mod">
          <ac:chgData name="Nguyễn Thị Lan" userId="S::dt040130@actvn.edu.vn::02af0e61-2e9d-4706-82f2-b93754e30afd" providerId="AD" clId="Web-{857E8250-43DD-4A62-84BC-CD94D804E4E1}" dt="2022-05-13T06:13:04.350" v="47" actId="1076"/>
          <ac:graphicFrameMkLst>
            <pc:docMk/>
            <pc:sldMk cId="1559205062" sldId="327"/>
            <ac:graphicFrameMk id="8" creationId="{00000000-0000-0000-0000-000000000000}"/>
          </ac:graphicFrameMkLst>
        </pc:graphicFrameChg>
        <pc:graphicFrameChg chg="mod">
          <ac:chgData name="Nguyễn Thị Lan" userId="S::dt040130@actvn.edu.vn::02af0e61-2e9d-4706-82f2-b93754e30afd" providerId="AD" clId="Web-{857E8250-43DD-4A62-84BC-CD94D804E4E1}" dt="2022-05-13T06:05:08.979" v="23" actId="1076"/>
          <ac:graphicFrameMkLst>
            <pc:docMk/>
            <pc:sldMk cId="1559205062" sldId="327"/>
            <ac:graphicFrameMk id="17413" creationId="{00000000-0000-0000-0000-000000000000}"/>
          </ac:graphicFrameMkLst>
        </pc:graphicFrameChg>
      </pc:sldChg>
      <pc:sldChg chg="modSp">
        <pc:chgData name="Nguyễn Thị Lan" userId="S::dt040130@actvn.edu.vn::02af0e61-2e9d-4706-82f2-b93754e30afd" providerId="AD" clId="Web-{857E8250-43DD-4A62-84BC-CD94D804E4E1}" dt="2022-05-13T06:06:37.013" v="35" actId="20577"/>
        <pc:sldMkLst>
          <pc:docMk/>
          <pc:sldMk cId="3782955786" sldId="328"/>
        </pc:sldMkLst>
        <pc:spChg chg="mod">
          <ac:chgData name="Nguyễn Thị Lan" userId="S::dt040130@actvn.edu.vn::02af0e61-2e9d-4706-82f2-b93754e30afd" providerId="AD" clId="Web-{857E8250-43DD-4A62-84BC-CD94D804E4E1}" dt="2022-05-13T06:06:37.013" v="35" actId="20577"/>
          <ac:spMkLst>
            <pc:docMk/>
            <pc:sldMk cId="3782955786" sldId="328"/>
            <ac:spMk id="2" creationId="{00000000-0000-0000-0000-000000000000}"/>
          </ac:spMkLst>
        </pc:spChg>
        <pc:spChg chg="mod">
          <ac:chgData name="Nguyễn Thị Lan" userId="S::dt040130@actvn.edu.vn::02af0e61-2e9d-4706-82f2-b93754e30afd" providerId="AD" clId="Web-{857E8250-43DD-4A62-84BC-CD94D804E4E1}" dt="2022-05-13T06:06:04.856" v="30" actId="1076"/>
          <ac:spMkLst>
            <pc:docMk/>
            <pc:sldMk cId="3782955786" sldId="328"/>
            <ac:spMk id="4" creationId="{00000000-0000-0000-0000-000000000000}"/>
          </ac:spMkLst>
        </pc:spChg>
      </pc:sldChg>
      <pc:sldChg chg="modSp">
        <pc:chgData name="Nguyễn Thị Lan" userId="S::dt040130@actvn.edu.vn::02af0e61-2e9d-4706-82f2-b93754e30afd" providerId="AD" clId="Web-{857E8250-43DD-4A62-84BC-CD94D804E4E1}" dt="2022-05-13T06:06:53.951" v="38" actId="20577"/>
        <pc:sldMkLst>
          <pc:docMk/>
          <pc:sldMk cId="2632081630" sldId="330"/>
        </pc:sldMkLst>
        <pc:spChg chg="mod">
          <ac:chgData name="Nguyễn Thị Lan" userId="S::dt040130@actvn.edu.vn::02af0e61-2e9d-4706-82f2-b93754e30afd" providerId="AD" clId="Web-{857E8250-43DD-4A62-84BC-CD94D804E4E1}" dt="2022-05-13T06:06:53.951" v="38" actId="20577"/>
          <ac:spMkLst>
            <pc:docMk/>
            <pc:sldMk cId="2632081630" sldId="330"/>
            <ac:spMk id="2" creationId="{00000000-0000-0000-0000-000000000000}"/>
          </ac:spMkLst>
        </pc:spChg>
      </pc:sldChg>
      <pc:sldChg chg="modSp">
        <pc:chgData name="Nguyễn Thị Lan" userId="S::dt040130@actvn.edu.vn::02af0e61-2e9d-4706-82f2-b93754e30afd" providerId="AD" clId="Web-{857E8250-43DD-4A62-84BC-CD94D804E4E1}" dt="2022-05-13T06:07:30.201" v="44" actId="20577"/>
        <pc:sldMkLst>
          <pc:docMk/>
          <pc:sldMk cId="1751752589" sldId="331"/>
        </pc:sldMkLst>
        <pc:spChg chg="mod">
          <ac:chgData name="Nguyễn Thị Lan" userId="S::dt040130@actvn.edu.vn::02af0e61-2e9d-4706-82f2-b93754e30afd" providerId="AD" clId="Web-{857E8250-43DD-4A62-84BC-CD94D804E4E1}" dt="2022-05-13T06:06:59.451" v="39" actId="20577"/>
          <ac:spMkLst>
            <pc:docMk/>
            <pc:sldMk cId="1751752589" sldId="331"/>
            <ac:spMk id="2" creationId="{00000000-0000-0000-0000-000000000000}"/>
          </ac:spMkLst>
        </pc:spChg>
        <pc:spChg chg="mod">
          <ac:chgData name="Nguyễn Thị Lan" userId="S::dt040130@actvn.edu.vn::02af0e61-2e9d-4706-82f2-b93754e30afd" providerId="AD" clId="Web-{857E8250-43DD-4A62-84BC-CD94D804E4E1}" dt="2022-05-13T06:07:30.201" v="44" actId="20577"/>
          <ac:spMkLst>
            <pc:docMk/>
            <pc:sldMk cId="1751752589" sldId="331"/>
            <ac:spMk id="5" creationId="{00000000-0000-0000-0000-000000000000}"/>
          </ac:spMkLst>
        </pc:spChg>
      </pc:sldChg>
      <pc:sldChg chg="modSp">
        <pc:chgData name="Nguyễn Thị Lan" userId="S::dt040130@actvn.edu.vn::02af0e61-2e9d-4706-82f2-b93754e30afd" providerId="AD" clId="Web-{857E8250-43DD-4A62-84BC-CD94D804E4E1}" dt="2022-05-13T06:14:33.821" v="54" actId="14100"/>
        <pc:sldMkLst>
          <pc:docMk/>
          <pc:sldMk cId="1643345686" sldId="340"/>
        </pc:sldMkLst>
        <pc:spChg chg="mod">
          <ac:chgData name="Nguyễn Thị Lan" userId="S::dt040130@actvn.edu.vn::02af0e61-2e9d-4706-82f2-b93754e30afd" providerId="AD" clId="Web-{857E8250-43DD-4A62-84BC-CD94D804E4E1}" dt="2022-05-13T06:14:30.961" v="53" actId="20577"/>
          <ac:spMkLst>
            <pc:docMk/>
            <pc:sldMk cId="1643345686" sldId="340"/>
            <ac:spMk id="3" creationId="{00000000-0000-0000-0000-000000000000}"/>
          </ac:spMkLst>
        </pc:spChg>
        <pc:picChg chg="mod">
          <ac:chgData name="Nguyễn Thị Lan" userId="S::dt040130@actvn.edu.vn::02af0e61-2e9d-4706-82f2-b93754e30afd" providerId="AD" clId="Web-{857E8250-43DD-4A62-84BC-CD94D804E4E1}" dt="2022-05-13T06:14:33.821" v="54" actId="14100"/>
          <ac:picMkLst>
            <pc:docMk/>
            <pc:sldMk cId="1643345686" sldId="340"/>
            <ac:picMk id="4" creationId="{00000000-0000-0000-0000-000000000000}"/>
          </ac:picMkLst>
        </pc:picChg>
      </pc:sldChg>
      <pc:sldChg chg="modSp">
        <pc:chgData name="Nguyễn Thị Lan" userId="S::dt040130@actvn.edu.vn::02af0e61-2e9d-4706-82f2-b93754e30afd" providerId="AD" clId="Web-{857E8250-43DD-4A62-84BC-CD94D804E4E1}" dt="2022-05-13T06:15:12.134" v="58" actId="20577"/>
        <pc:sldMkLst>
          <pc:docMk/>
          <pc:sldMk cId="1182868902" sldId="341"/>
        </pc:sldMkLst>
        <pc:spChg chg="mod">
          <ac:chgData name="Nguyễn Thị Lan" userId="S::dt040130@actvn.edu.vn::02af0e61-2e9d-4706-82f2-b93754e30afd" providerId="AD" clId="Web-{857E8250-43DD-4A62-84BC-CD94D804E4E1}" dt="2022-05-13T06:15:12.134" v="58" actId="20577"/>
          <ac:spMkLst>
            <pc:docMk/>
            <pc:sldMk cId="1182868902" sldId="341"/>
            <ac:spMk id="3" creationId="{00000000-0000-0000-0000-000000000000}"/>
          </ac:spMkLst>
        </pc:spChg>
        <pc:graphicFrameChg chg="mod">
          <ac:chgData name="Nguyễn Thị Lan" userId="S::dt040130@actvn.edu.vn::02af0e61-2e9d-4706-82f2-b93754e30afd" providerId="AD" clId="Web-{857E8250-43DD-4A62-84BC-CD94D804E4E1}" dt="2022-05-13T06:14:59.415" v="55" actId="1076"/>
          <ac:graphicFrameMkLst>
            <pc:docMk/>
            <pc:sldMk cId="1182868902" sldId="341"/>
            <ac:graphicFrameMk id="4" creationId="{00000000-0000-0000-0000-000000000000}"/>
          </ac:graphicFrameMkLst>
        </pc:graphicFrameChg>
      </pc:sldChg>
      <pc:sldChg chg="modSp">
        <pc:chgData name="Nguyễn Thị Lan" userId="S::dt040130@actvn.edu.vn::02af0e61-2e9d-4706-82f2-b93754e30afd" providerId="AD" clId="Web-{857E8250-43DD-4A62-84BC-CD94D804E4E1}" dt="2022-05-13T06:15:28.900" v="61" actId="20577"/>
        <pc:sldMkLst>
          <pc:docMk/>
          <pc:sldMk cId="3735613826" sldId="342"/>
        </pc:sldMkLst>
        <pc:spChg chg="mod">
          <ac:chgData name="Nguyễn Thị Lan" userId="S::dt040130@actvn.edu.vn::02af0e61-2e9d-4706-82f2-b93754e30afd" providerId="AD" clId="Web-{857E8250-43DD-4A62-84BC-CD94D804E4E1}" dt="2022-05-13T06:15:28.900" v="61" actId="20577"/>
          <ac:spMkLst>
            <pc:docMk/>
            <pc:sldMk cId="3735613826" sldId="342"/>
            <ac:spMk id="3" creationId="{00000000-0000-0000-0000-000000000000}"/>
          </ac:spMkLst>
        </pc:spChg>
      </pc:sldChg>
      <pc:sldChg chg="modSp">
        <pc:chgData name="Nguyễn Thị Lan" userId="S::dt040130@actvn.edu.vn::02af0e61-2e9d-4706-82f2-b93754e30afd" providerId="AD" clId="Web-{857E8250-43DD-4A62-84BC-CD94D804E4E1}" dt="2022-05-13T06:16:19.636" v="70" actId="20577"/>
        <pc:sldMkLst>
          <pc:docMk/>
          <pc:sldMk cId="1468888387" sldId="344"/>
        </pc:sldMkLst>
        <pc:spChg chg="mod">
          <ac:chgData name="Nguyễn Thị Lan" userId="S::dt040130@actvn.edu.vn::02af0e61-2e9d-4706-82f2-b93754e30afd" providerId="AD" clId="Web-{857E8250-43DD-4A62-84BC-CD94D804E4E1}" dt="2022-05-13T06:16:19.636" v="70" actId="20577"/>
          <ac:spMkLst>
            <pc:docMk/>
            <pc:sldMk cId="1468888387" sldId="344"/>
            <ac:spMk id="2" creationId="{00000000-0000-0000-0000-000000000000}"/>
          </ac:spMkLst>
        </pc:spChg>
        <pc:spChg chg="mod">
          <ac:chgData name="Nguyễn Thị Lan" userId="S::dt040130@actvn.edu.vn::02af0e61-2e9d-4706-82f2-b93754e30afd" providerId="AD" clId="Web-{857E8250-43DD-4A62-84BC-CD94D804E4E1}" dt="2022-05-13T06:15:49.401" v="64" actId="20577"/>
          <ac:spMkLst>
            <pc:docMk/>
            <pc:sldMk cId="1468888387" sldId="344"/>
            <ac:spMk id="3" creationId="{00000000-0000-0000-0000-000000000000}"/>
          </ac:spMkLst>
        </pc:spChg>
      </pc:sldChg>
      <pc:sldChg chg="modSp">
        <pc:chgData name="Nguyễn Thị Lan" userId="S::dt040130@actvn.edu.vn::02af0e61-2e9d-4706-82f2-b93754e30afd" providerId="AD" clId="Web-{857E8250-43DD-4A62-84BC-CD94D804E4E1}" dt="2022-05-13T06:16:37.886" v="73" actId="20577"/>
        <pc:sldMkLst>
          <pc:docMk/>
          <pc:sldMk cId="3985994660" sldId="345"/>
        </pc:sldMkLst>
        <pc:spChg chg="mod">
          <ac:chgData name="Nguyễn Thị Lan" userId="S::dt040130@actvn.edu.vn::02af0e61-2e9d-4706-82f2-b93754e30afd" providerId="AD" clId="Web-{857E8250-43DD-4A62-84BC-CD94D804E4E1}" dt="2022-05-13T06:16:37.886" v="73" actId="20577"/>
          <ac:spMkLst>
            <pc:docMk/>
            <pc:sldMk cId="3985994660" sldId="345"/>
            <ac:spMk id="3" creationId="{00000000-0000-0000-0000-000000000000}"/>
          </ac:spMkLst>
        </pc:spChg>
      </pc:sldChg>
      <pc:sldChg chg="modSp">
        <pc:chgData name="Nguyễn Thị Lan" userId="S::dt040130@actvn.edu.vn::02af0e61-2e9d-4706-82f2-b93754e30afd" providerId="AD" clId="Web-{857E8250-43DD-4A62-84BC-CD94D804E4E1}" dt="2022-05-13T06:17:35.528" v="80" actId="14100"/>
        <pc:sldMkLst>
          <pc:docMk/>
          <pc:sldMk cId="3980553504" sldId="349"/>
        </pc:sldMkLst>
        <pc:spChg chg="mod">
          <ac:chgData name="Nguyễn Thị Lan" userId="S::dt040130@actvn.edu.vn::02af0e61-2e9d-4706-82f2-b93754e30afd" providerId="AD" clId="Web-{857E8250-43DD-4A62-84BC-CD94D804E4E1}" dt="2022-05-13T06:17:06.168" v="76" actId="20577"/>
          <ac:spMkLst>
            <pc:docMk/>
            <pc:sldMk cId="3980553504" sldId="349"/>
            <ac:spMk id="3" creationId="{00000000-0000-0000-0000-000000000000}"/>
          </ac:spMkLst>
        </pc:spChg>
        <pc:graphicFrameChg chg="mod">
          <ac:chgData name="Nguyễn Thị Lan" userId="S::dt040130@actvn.edu.vn::02af0e61-2e9d-4706-82f2-b93754e30afd" providerId="AD" clId="Web-{857E8250-43DD-4A62-84BC-CD94D804E4E1}" dt="2022-05-13T06:17:13.403" v="78" actId="1076"/>
          <ac:graphicFrameMkLst>
            <pc:docMk/>
            <pc:sldMk cId="3980553504" sldId="349"/>
            <ac:graphicFrameMk id="5" creationId="{00000000-0000-0000-0000-000000000000}"/>
          </ac:graphicFrameMkLst>
        </pc:graphicFrameChg>
        <pc:graphicFrameChg chg="mod">
          <ac:chgData name="Nguyễn Thị Lan" userId="S::dt040130@actvn.edu.vn::02af0e61-2e9d-4706-82f2-b93754e30afd" providerId="AD" clId="Web-{857E8250-43DD-4A62-84BC-CD94D804E4E1}" dt="2022-05-13T06:17:10.106" v="77" actId="1076"/>
          <ac:graphicFrameMkLst>
            <pc:docMk/>
            <pc:sldMk cId="3980553504" sldId="349"/>
            <ac:graphicFrameMk id="98306" creationId="{00000000-0000-0000-0000-000000000000}"/>
          </ac:graphicFrameMkLst>
        </pc:graphicFrameChg>
        <pc:picChg chg="mod">
          <ac:chgData name="Nguyễn Thị Lan" userId="S::dt040130@actvn.edu.vn::02af0e61-2e9d-4706-82f2-b93754e30afd" providerId="AD" clId="Web-{857E8250-43DD-4A62-84BC-CD94D804E4E1}" dt="2022-05-13T06:17:35.528" v="80" actId="14100"/>
          <ac:picMkLst>
            <pc:docMk/>
            <pc:sldMk cId="3980553504" sldId="349"/>
            <ac:picMk id="6" creationId="{00000000-0000-0000-0000-000000000000}"/>
          </ac:picMkLst>
        </pc:picChg>
      </pc:sldChg>
    </pc:docChg>
  </pc:docChgLst>
  <pc:docChgLst>
    <pc:chgData name="Nguyễn Văn Tùng" userId="S::dt040154@actvn.edu.vn::b37efb71-8a60-4b44-a842-07a6e29c42d1" providerId="AD" clId="Web-{29CC1DF9-F5C7-4B4C-A8FD-2839C0101156}"/>
    <pc:docChg chg="modSld">
      <pc:chgData name="Nguyễn Văn Tùng" userId="S::dt040154@actvn.edu.vn::b37efb71-8a60-4b44-a842-07a6e29c42d1" providerId="AD" clId="Web-{29CC1DF9-F5C7-4B4C-A8FD-2839C0101156}" dt="2022-05-09T08:31:16.790" v="0"/>
      <pc:docMkLst>
        <pc:docMk/>
      </pc:docMkLst>
      <pc:sldChg chg="addSp">
        <pc:chgData name="Nguyễn Văn Tùng" userId="S::dt040154@actvn.edu.vn::b37efb71-8a60-4b44-a842-07a6e29c42d1" providerId="AD" clId="Web-{29CC1DF9-F5C7-4B4C-A8FD-2839C0101156}" dt="2022-05-09T08:31:16.790" v="0"/>
        <pc:sldMkLst>
          <pc:docMk/>
          <pc:sldMk cId="1788798167" sldId="380"/>
        </pc:sldMkLst>
        <pc:spChg chg="add">
          <ac:chgData name="Nguyễn Văn Tùng" userId="S::dt040154@actvn.edu.vn::b37efb71-8a60-4b44-a842-07a6e29c42d1" providerId="AD" clId="Web-{29CC1DF9-F5C7-4B4C-A8FD-2839C0101156}" dt="2022-05-09T08:31:16.790" v="0"/>
          <ac:spMkLst>
            <pc:docMk/>
            <pc:sldMk cId="1788798167" sldId="380"/>
            <ac:spMk id="4" creationId="{9B50929E-EF36-051B-2A47-480B667813AA}"/>
          </ac:spMkLst>
        </pc:spChg>
      </pc:sldChg>
    </pc:docChg>
  </pc:docChgLst>
  <pc:docChgLst>
    <pc:chgData name="Lại Cao Dũng" userId="S::dt040115@actvn.edu.vn::7b83c37f-ced1-45f9-8d41-5cc94f867914" providerId="AD" clId="Web-{00C8037C-CBC8-4AD1-91D6-F10331F360DA}"/>
    <pc:docChg chg="modSld">
      <pc:chgData name="Lại Cao Dũng" userId="S::dt040115@actvn.edu.vn::7b83c37f-ced1-45f9-8d41-5cc94f867914" providerId="AD" clId="Web-{00C8037C-CBC8-4AD1-91D6-F10331F360DA}" dt="2022-05-13T06:04:00.973" v="2" actId="20577"/>
      <pc:docMkLst>
        <pc:docMk/>
      </pc:docMkLst>
      <pc:sldChg chg="modSp">
        <pc:chgData name="Lại Cao Dũng" userId="S::dt040115@actvn.edu.vn::7b83c37f-ced1-45f9-8d41-5cc94f867914" providerId="AD" clId="Web-{00C8037C-CBC8-4AD1-91D6-F10331F360DA}" dt="2022-05-13T06:04:00.973" v="2" actId="20577"/>
        <pc:sldMkLst>
          <pc:docMk/>
          <pc:sldMk cId="1897379010" sldId="394"/>
        </pc:sldMkLst>
        <pc:spChg chg="mod">
          <ac:chgData name="Lại Cao Dũng" userId="S::dt040115@actvn.edu.vn::7b83c37f-ced1-45f9-8d41-5cc94f867914" providerId="AD" clId="Web-{00C8037C-CBC8-4AD1-91D6-F10331F360DA}" dt="2022-05-13T06:04:00.973" v="2" actId="20577"/>
          <ac:spMkLst>
            <pc:docMk/>
            <pc:sldMk cId="1897379010" sldId="394"/>
            <ac:spMk id="3" creationId="{00000000-0000-0000-0000-000000000000}"/>
          </ac:spMkLst>
        </pc:spChg>
      </pc:sldChg>
    </pc:docChg>
  </pc:docChgLst>
  <pc:docChgLst>
    <pc:chgData name="Lê Văn Bình" userId="S::dt040107@actvn.edu.vn::9bb88a85-b3ac-4f39-b357-269d758705f8" providerId="AD" clId="Web-{23E212DF-E09A-47D2-83A4-248331D44770}"/>
    <pc:docChg chg="modSld">
      <pc:chgData name="Lê Văn Bình" userId="S::dt040107@actvn.edu.vn::9bb88a85-b3ac-4f39-b357-269d758705f8" providerId="AD" clId="Web-{23E212DF-E09A-47D2-83A4-248331D44770}" dt="2022-05-10T09:00:35.871" v="0" actId="1076"/>
      <pc:docMkLst>
        <pc:docMk/>
      </pc:docMkLst>
      <pc:sldChg chg="modSp">
        <pc:chgData name="Lê Văn Bình" userId="S::dt040107@actvn.edu.vn::9bb88a85-b3ac-4f39-b357-269d758705f8" providerId="AD" clId="Web-{23E212DF-E09A-47D2-83A4-248331D44770}" dt="2022-05-10T09:00:35.871" v="0" actId="1076"/>
        <pc:sldMkLst>
          <pc:docMk/>
          <pc:sldMk cId="3748635701" sldId="388"/>
        </pc:sldMkLst>
        <pc:graphicFrameChg chg="mod">
          <ac:chgData name="Lê Văn Bình" userId="S::dt040107@actvn.edu.vn::9bb88a85-b3ac-4f39-b357-269d758705f8" providerId="AD" clId="Web-{23E212DF-E09A-47D2-83A4-248331D44770}" dt="2022-05-10T09:00:35.871" v="0" actId="1076"/>
          <ac:graphicFrameMkLst>
            <pc:docMk/>
            <pc:sldMk cId="3748635701" sldId="388"/>
            <ac:graphicFrameMk id="6151" creationId="{00000000-0000-0000-0000-000000000000}"/>
          </ac:graphicFrameMkLst>
        </pc:graphicFrameChg>
      </pc:sldChg>
    </pc:docChg>
  </pc:docChgLst>
  <pc:docChgLst>
    <pc:chgData name="Trần Hải Lý" userId="S::dt040133@actvn.edu.vn::13e94b95-6c99-4486-b7f7-584d4a49731f" providerId="AD" clId="Web-{09629396-E55D-4467-8274-318DAE053EC1}"/>
    <pc:docChg chg="modSld">
      <pc:chgData name="Trần Hải Lý" userId="S::dt040133@actvn.edu.vn::13e94b95-6c99-4486-b7f7-584d4a49731f" providerId="AD" clId="Web-{09629396-E55D-4467-8274-318DAE053EC1}" dt="2022-05-09T08:22:51.453" v="0"/>
      <pc:docMkLst>
        <pc:docMk/>
      </pc:docMkLst>
      <pc:sldChg chg="delSp">
        <pc:chgData name="Trần Hải Lý" userId="S::dt040133@actvn.edu.vn::13e94b95-6c99-4486-b7f7-584d4a49731f" providerId="AD" clId="Web-{09629396-E55D-4467-8274-318DAE053EC1}" dt="2022-05-09T08:22:51.453" v="0"/>
        <pc:sldMkLst>
          <pc:docMk/>
          <pc:sldMk cId="2789724042" sldId="338"/>
        </pc:sldMkLst>
        <pc:spChg chg="del">
          <ac:chgData name="Trần Hải Lý" userId="S::dt040133@actvn.edu.vn::13e94b95-6c99-4486-b7f7-584d4a49731f" providerId="AD" clId="Web-{09629396-E55D-4467-8274-318DAE053EC1}" dt="2022-05-09T08:22:51.453" v="0"/>
          <ac:spMkLst>
            <pc:docMk/>
            <pc:sldMk cId="2789724042" sldId="338"/>
            <ac:spMk id="6" creationId="{B34D5AA5-D86E-292A-8DB2-02AC121AC347}"/>
          </ac:spMkLst>
        </pc:spChg>
      </pc:sldChg>
    </pc:docChg>
  </pc:docChgLst>
  <pc:docChgLst>
    <pc:chgData name="Nguyễn Tiến Quang" userId="S::dt040145@actvn.edu.vn::bc34e4ba-bbd8-4ae1-b04b-22cb55718423" providerId="AD" clId="Web-{47BC173D-388D-4C61-B453-B966241DAA63}"/>
    <pc:docChg chg="addSld delSld">
      <pc:chgData name="Nguyễn Tiến Quang" userId="S::dt040145@actvn.edu.vn::bc34e4ba-bbd8-4ae1-b04b-22cb55718423" providerId="AD" clId="Web-{47BC173D-388D-4C61-B453-B966241DAA63}" dt="2022-05-09T08:16:49.795" v="1"/>
      <pc:docMkLst>
        <pc:docMk/>
      </pc:docMkLst>
      <pc:sldChg chg="new del">
        <pc:chgData name="Nguyễn Tiến Quang" userId="S::dt040145@actvn.edu.vn::bc34e4ba-bbd8-4ae1-b04b-22cb55718423" providerId="AD" clId="Web-{47BC173D-388D-4C61-B453-B966241DAA63}" dt="2022-05-09T08:16:49.795" v="1"/>
        <pc:sldMkLst>
          <pc:docMk/>
          <pc:sldMk cId="3099888669" sldId="499"/>
        </pc:sldMkLst>
      </pc:sldChg>
    </pc:docChg>
  </pc:docChgLst>
  <pc:docChgLst>
    <pc:chgData name="Đặng Đình Phi" userId="S::dt040140@actvn.edu.vn::3c6400c7-3fcf-4c3d-b255-91e974329998" providerId="AD" clId="Web-{AE8D6726-79FD-4CBC-88CA-AECDD6BEB7CF}"/>
    <pc:docChg chg="modSld">
      <pc:chgData name="Đặng Đình Phi" userId="S::dt040140@actvn.edu.vn::3c6400c7-3fcf-4c3d-b255-91e974329998" providerId="AD" clId="Web-{AE8D6726-79FD-4CBC-88CA-AECDD6BEB7CF}" dt="2022-04-29T00:26:36.838" v="1" actId="1076"/>
      <pc:docMkLst>
        <pc:docMk/>
      </pc:docMkLst>
      <pc:sldChg chg="addSp modSp">
        <pc:chgData name="Đặng Đình Phi" userId="S::dt040140@actvn.edu.vn::3c6400c7-3fcf-4c3d-b255-91e974329998" providerId="AD" clId="Web-{AE8D6726-79FD-4CBC-88CA-AECDD6BEB7CF}" dt="2022-04-29T00:26:36.838" v="1" actId="1076"/>
        <pc:sldMkLst>
          <pc:docMk/>
          <pc:sldMk cId="3667351016" sldId="294"/>
        </pc:sldMkLst>
        <pc:spChg chg="mod">
          <ac:chgData name="Đặng Đình Phi" userId="S::dt040140@actvn.edu.vn::3c6400c7-3fcf-4c3d-b255-91e974329998" providerId="AD" clId="Web-{AE8D6726-79FD-4CBC-88CA-AECDD6BEB7CF}" dt="2022-04-29T00:26:36.838" v="1" actId="1076"/>
          <ac:spMkLst>
            <pc:docMk/>
            <pc:sldMk cId="3667351016" sldId="294"/>
            <ac:spMk id="5" creationId="{00000000-0000-0000-0000-000000000000}"/>
          </ac:spMkLst>
        </pc:spChg>
        <pc:spChg chg="add">
          <ac:chgData name="Đặng Đình Phi" userId="S::dt040140@actvn.edu.vn::3c6400c7-3fcf-4c3d-b255-91e974329998" providerId="AD" clId="Web-{AE8D6726-79FD-4CBC-88CA-AECDD6BEB7CF}" dt="2022-04-29T00:26:30.869" v="0"/>
          <ac:spMkLst>
            <pc:docMk/>
            <pc:sldMk cId="3667351016" sldId="294"/>
            <ac:spMk id="6" creationId="{6C9EB53F-B113-ECED-FC15-45264165D184}"/>
          </ac:spMkLst>
        </pc:spChg>
      </pc:sldChg>
    </pc:docChg>
  </pc:docChgLst>
  <pc:docChgLst>
    <pc:chgData name="Bùi Quang Huy" userId="57d38cad-935d-484e-bcf5-becf0fe1fd5b" providerId="ADAL" clId="{4C00D186-7A89-442F-9F20-352B61D0BEDF}"/>
    <pc:docChg chg="modSld">
      <pc:chgData name="Bùi Quang Huy" userId="57d38cad-935d-484e-bcf5-becf0fe1fd5b" providerId="ADAL" clId="{4C00D186-7A89-442F-9F20-352B61D0BEDF}" dt="2022-04-25T08:42:03.071" v="18" actId="20577"/>
      <pc:docMkLst>
        <pc:docMk/>
      </pc:docMkLst>
      <pc:sldChg chg="addSp delSp modSp">
        <pc:chgData name="Bùi Quang Huy" userId="57d38cad-935d-484e-bcf5-becf0fe1fd5b" providerId="ADAL" clId="{4C00D186-7A89-442F-9F20-352B61D0BEDF}" dt="2022-04-25T08:42:03.071" v="18" actId="20577"/>
        <pc:sldMkLst>
          <pc:docMk/>
          <pc:sldMk cId="2632081630" sldId="330"/>
        </pc:sldMkLst>
        <pc:spChg chg="add">
          <ac:chgData name="Bùi Quang Huy" userId="57d38cad-935d-484e-bcf5-becf0fe1fd5b" providerId="ADAL" clId="{4C00D186-7A89-442F-9F20-352B61D0BEDF}" dt="2022-04-25T08:40:49.187" v="1"/>
          <ac:spMkLst>
            <pc:docMk/>
            <pc:sldMk cId="2632081630" sldId="330"/>
            <ac:spMk id="6" creationId="{00000000-0000-0000-0000-000000000000}"/>
          </ac:spMkLst>
        </pc:spChg>
        <pc:spChg chg="add mod">
          <ac:chgData name="Bùi Quang Huy" userId="57d38cad-935d-484e-bcf5-becf0fe1fd5b" providerId="ADAL" clId="{4C00D186-7A89-442F-9F20-352B61D0BEDF}" dt="2022-04-25T08:42:03.071" v="18" actId="20577"/>
          <ac:spMkLst>
            <pc:docMk/>
            <pc:sldMk cId="2632081630" sldId="330"/>
            <ac:spMk id="7" creationId="{F368AD05-5890-4A2B-85C1-0EB6CBA4BD5F}"/>
          </ac:spMkLst>
        </pc:spChg>
        <pc:graphicFrameChg chg="del mod replId">
          <ac:chgData name="Bùi Quang Huy" userId="57d38cad-935d-484e-bcf5-becf0fe1fd5b" providerId="ADAL" clId="{4C00D186-7A89-442F-9F20-352B61D0BEDF}" dt="2022-04-25T08:40:49.187" v="1"/>
          <ac:graphicFrameMkLst>
            <pc:docMk/>
            <pc:sldMk cId="2632081630" sldId="330"/>
            <ac:graphicFrameMk id="3" creationId="{00000000-0000-0000-0000-000000000000}"/>
          </ac:graphicFrameMkLst>
        </pc:graphicFrameChg>
      </pc:sldChg>
    </pc:docChg>
  </pc:docChgLst>
  <pc:docChgLst>
    <pc:chgData name="Đinh Ngọc Minh Quân" userId="1ab11240-0e52-4abc-a1d1-1883489f4e79" providerId="ADAL" clId="{E3737FDA-73C4-BF41-AB69-382E474B020E}"/>
    <pc:docChg chg="modSld">
      <pc:chgData name="Đinh Ngọc Minh Quân" userId="1ab11240-0e52-4abc-a1d1-1883489f4e79" providerId="ADAL" clId="{E3737FDA-73C4-BF41-AB69-382E474B020E}" dt="2022-05-23T09:45:34.402" v="0" actId="1076"/>
      <pc:docMkLst>
        <pc:docMk/>
      </pc:docMkLst>
      <pc:sldChg chg="modSp">
        <pc:chgData name="Đinh Ngọc Minh Quân" userId="1ab11240-0e52-4abc-a1d1-1883489f4e79" providerId="ADAL" clId="{E3737FDA-73C4-BF41-AB69-382E474B020E}" dt="2022-05-23T09:45:34.402" v="0" actId="1076"/>
        <pc:sldMkLst>
          <pc:docMk/>
          <pc:sldMk cId="1362967908" sldId="292"/>
        </pc:sldMkLst>
        <pc:spChg chg="mod">
          <ac:chgData name="Đinh Ngọc Minh Quân" userId="1ab11240-0e52-4abc-a1d1-1883489f4e79" providerId="ADAL" clId="{E3737FDA-73C4-BF41-AB69-382E474B020E}" dt="2022-05-23T09:45:34.402" v="0" actId="1076"/>
          <ac:spMkLst>
            <pc:docMk/>
            <pc:sldMk cId="1362967908" sldId="292"/>
            <ac:spMk id="2" creationId="{00000000-0000-0000-0000-000000000000}"/>
          </ac:spMkLst>
        </pc:spChg>
      </pc:sldChg>
    </pc:docChg>
  </pc:docChgLst>
  <pc:docChgLst>
    <pc:chgData name="Nguyễn Hữu Lễ" userId="S::dt040131@actvn.edu.vn::f13e266c-49c2-46aa-b1da-18107f0c8d3c" providerId="AD" clId="Web-{283B318F-FE20-4970-913D-3B3ED13B7581}"/>
    <pc:docChg chg="modSld">
      <pc:chgData name="Nguyễn Hữu Lễ" userId="S::dt040131@actvn.edu.vn::f13e266c-49c2-46aa-b1da-18107f0c8d3c" providerId="AD" clId="Web-{283B318F-FE20-4970-913D-3B3ED13B7581}" dt="2022-05-17T09:06:10.741" v="0"/>
      <pc:docMkLst>
        <pc:docMk/>
      </pc:docMkLst>
      <pc:sldChg chg="addSp">
        <pc:chgData name="Nguyễn Hữu Lễ" userId="S::dt040131@actvn.edu.vn::f13e266c-49c2-46aa-b1da-18107f0c8d3c" providerId="AD" clId="Web-{283B318F-FE20-4970-913D-3B3ED13B7581}" dt="2022-05-17T09:06:10.741" v="0"/>
        <pc:sldMkLst>
          <pc:docMk/>
          <pc:sldMk cId="2164359450" sldId="441"/>
        </pc:sldMkLst>
        <pc:spChg chg="add">
          <ac:chgData name="Nguyễn Hữu Lễ" userId="S::dt040131@actvn.edu.vn::f13e266c-49c2-46aa-b1da-18107f0c8d3c" providerId="AD" clId="Web-{283B318F-FE20-4970-913D-3B3ED13B7581}" dt="2022-05-17T09:06:10.741" v="0"/>
          <ac:spMkLst>
            <pc:docMk/>
            <pc:sldMk cId="2164359450" sldId="441"/>
            <ac:spMk id="2" creationId="{A379B226-D1B4-9F38-4F61-A0AD583F300E}"/>
          </ac:spMkLst>
        </pc:spChg>
      </pc:sldChg>
    </pc:docChg>
  </pc:docChgLst>
  <pc:docChgLst>
    <pc:chgData name="Đinh Công Hoàng" userId="S::dt040123@actvn.edu.vn::2c8efda2-9d5f-4925-8f4c-c5263754202a" providerId="AD" clId="Web-{84FE2991-C6DC-443F-AA1E-5B136EDD30AC}"/>
    <pc:docChg chg="modSld">
      <pc:chgData name="Đinh Công Hoàng" userId="S::dt040123@actvn.edu.vn::2c8efda2-9d5f-4925-8f4c-c5263754202a" providerId="AD" clId="Web-{84FE2991-C6DC-443F-AA1E-5B136EDD30AC}" dt="2022-06-13T04:55:55.895" v="5" actId="1076"/>
      <pc:docMkLst>
        <pc:docMk/>
      </pc:docMkLst>
      <pc:sldChg chg="modSp">
        <pc:chgData name="Đinh Công Hoàng" userId="S::dt040123@actvn.edu.vn::2c8efda2-9d5f-4925-8f4c-c5263754202a" providerId="AD" clId="Web-{84FE2991-C6DC-443F-AA1E-5B136EDD30AC}" dt="2022-06-13T04:52:12.188" v="0" actId="1076"/>
        <pc:sldMkLst>
          <pc:docMk/>
          <pc:sldMk cId="1362967908" sldId="292"/>
        </pc:sldMkLst>
        <pc:picChg chg="mod">
          <ac:chgData name="Đinh Công Hoàng" userId="S::dt040123@actvn.edu.vn::2c8efda2-9d5f-4925-8f4c-c5263754202a" providerId="AD" clId="Web-{84FE2991-C6DC-443F-AA1E-5B136EDD30AC}" dt="2022-06-13T04:52:12.188" v="0" actId="1076"/>
          <ac:picMkLst>
            <pc:docMk/>
            <pc:sldMk cId="1362967908" sldId="292"/>
            <ac:picMk id="4098" creationId="{00000000-0000-0000-0000-000000000000}"/>
          </ac:picMkLst>
        </pc:picChg>
      </pc:sldChg>
      <pc:sldChg chg="addSp delSp modSp">
        <pc:chgData name="Đinh Công Hoàng" userId="S::dt040123@actvn.edu.vn::2c8efda2-9d5f-4925-8f4c-c5263754202a" providerId="AD" clId="Web-{84FE2991-C6DC-443F-AA1E-5B136EDD30AC}" dt="2022-06-13T04:55:32.958" v="4"/>
        <pc:sldMkLst>
          <pc:docMk/>
          <pc:sldMk cId="300587723" sldId="296"/>
        </pc:sldMkLst>
        <pc:spChg chg="del mod">
          <ac:chgData name="Đinh Công Hoàng" userId="S::dt040123@actvn.edu.vn::2c8efda2-9d5f-4925-8f4c-c5263754202a" providerId="AD" clId="Web-{84FE2991-C6DC-443F-AA1E-5B136EDD30AC}" dt="2022-06-13T04:55:32.958" v="4"/>
          <ac:spMkLst>
            <pc:docMk/>
            <pc:sldMk cId="300587723" sldId="296"/>
            <ac:spMk id="2" creationId="{00000000-0000-0000-0000-000000000000}"/>
          </ac:spMkLst>
        </pc:spChg>
        <pc:spChg chg="add mod">
          <ac:chgData name="Đinh Công Hoàng" userId="S::dt040123@actvn.edu.vn::2c8efda2-9d5f-4925-8f4c-c5263754202a" providerId="AD" clId="Web-{84FE2991-C6DC-443F-AA1E-5B136EDD30AC}" dt="2022-06-13T04:55:32.958" v="4"/>
          <ac:spMkLst>
            <pc:docMk/>
            <pc:sldMk cId="300587723" sldId="296"/>
            <ac:spMk id="7" creationId="{A1218A18-3007-294D-6599-91C9E672027B}"/>
          </ac:spMkLst>
        </pc:spChg>
      </pc:sldChg>
      <pc:sldChg chg="modSp">
        <pc:chgData name="Đinh Công Hoàng" userId="S::dt040123@actvn.edu.vn::2c8efda2-9d5f-4925-8f4c-c5263754202a" providerId="AD" clId="Web-{84FE2991-C6DC-443F-AA1E-5B136EDD30AC}" dt="2022-06-13T04:55:55.895" v="5" actId="1076"/>
        <pc:sldMkLst>
          <pc:docMk/>
          <pc:sldMk cId="3888648268" sldId="297"/>
        </pc:sldMkLst>
        <pc:picChg chg="mod">
          <ac:chgData name="Đinh Công Hoàng" userId="S::dt040123@actvn.edu.vn::2c8efda2-9d5f-4925-8f4c-c5263754202a" providerId="AD" clId="Web-{84FE2991-C6DC-443F-AA1E-5B136EDD30AC}" dt="2022-06-13T04:55:55.895" v="5" actId="1076"/>
          <ac:picMkLst>
            <pc:docMk/>
            <pc:sldMk cId="3888648268" sldId="297"/>
            <ac:picMk id="37889" creationId="{00000000-0000-0000-0000-000000000000}"/>
          </ac:picMkLst>
        </pc:picChg>
      </pc:sldChg>
    </pc:docChg>
  </pc:docChgLst>
  <pc:docChgLst>
    <pc:chgData name="Hoàng Lê Hiếu Hảo" userId="S::dt040120@actvn.edu.vn::b0a2b740-eb34-41f0-b1bb-3e1c7a4b568b" providerId="AD" clId="Web-{EFA2E56D-548D-4E96-BAFE-6A50E5C921BD}"/>
    <pc:docChg chg="modSld">
      <pc:chgData name="Hoàng Lê Hiếu Hảo" userId="S::dt040120@actvn.edu.vn::b0a2b740-eb34-41f0-b1bb-3e1c7a4b568b" providerId="AD" clId="Web-{EFA2E56D-548D-4E96-BAFE-6A50E5C921BD}" dt="2022-05-09T09:34:10.144" v="0"/>
      <pc:docMkLst>
        <pc:docMk/>
      </pc:docMkLst>
      <pc:sldChg chg="addSp">
        <pc:chgData name="Hoàng Lê Hiếu Hảo" userId="S::dt040120@actvn.edu.vn::b0a2b740-eb34-41f0-b1bb-3e1c7a4b568b" providerId="AD" clId="Web-{EFA2E56D-548D-4E96-BAFE-6A50E5C921BD}" dt="2022-05-09T09:34:10.144" v="0"/>
        <pc:sldMkLst>
          <pc:docMk/>
          <pc:sldMk cId="1559205062" sldId="327"/>
        </pc:sldMkLst>
        <pc:spChg chg="add">
          <ac:chgData name="Hoàng Lê Hiếu Hảo" userId="S::dt040120@actvn.edu.vn::b0a2b740-eb34-41f0-b1bb-3e1c7a4b568b" providerId="AD" clId="Web-{EFA2E56D-548D-4E96-BAFE-6A50E5C921BD}" dt="2022-05-09T09:34:10.144" v="0"/>
          <ac:spMkLst>
            <pc:docMk/>
            <pc:sldMk cId="1559205062" sldId="327"/>
            <ac:spMk id="3" creationId="{FBCA07C9-EBF8-3A26-81F1-07A8888E146B}"/>
          </ac:spMkLst>
        </pc:spChg>
      </pc:sldChg>
    </pc:docChg>
  </pc:docChgLst>
  <pc:docChgLst>
    <pc:chgData name="Lê Văn Thái" userId="S::dt040147@actvn.edu.vn::c5c4ed74-6e4c-4114-bcf1-af9991b5d3fc" providerId="AD" clId="Web-{789DBA28-C606-43E2-A9B2-B1C20BD34327}"/>
    <pc:docChg chg="modSld">
      <pc:chgData name="Lê Văn Thái" userId="S::dt040147@actvn.edu.vn::c5c4ed74-6e4c-4114-bcf1-af9991b5d3fc" providerId="AD" clId="Web-{789DBA28-C606-43E2-A9B2-B1C20BD34327}" dt="2022-04-19T14:39:19.465" v="4" actId="1076"/>
      <pc:docMkLst>
        <pc:docMk/>
      </pc:docMkLst>
      <pc:sldChg chg="modSp">
        <pc:chgData name="Lê Văn Thái" userId="S::dt040147@actvn.edu.vn::c5c4ed74-6e4c-4114-bcf1-af9991b5d3fc" providerId="AD" clId="Web-{789DBA28-C606-43E2-A9B2-B1C20BD34327}" dt="2022-04-19T14:39:19.465" v="4" actId="1076"/>
        <pc:sldMkLst>
          <pc:docMk/>
          <pc:sldMk cId="1651539788" sldId="282"/>
        </pc:sldMkLst>
        <pc:picChg chg="mod">
          <ac:chgData name="Lê Văn Thái" userId="S::dt040147@actvn.edu.vn::c5c4ed74-6e4c-4114-bcf1-af9991b5d3fc" providerId="AD" clId="Web-{789DBA28-C606-43E2-A9B2-B1C20BD34327}" dt="2022-04-19T14:39:19.465" v="4" actId="1076"/>
          <ac:picMkLst>
            <pc:docMk/>
            <pc:sldMk cId="1651539788" sldId="282"/>
            <ac:picMk id="6" creationId="{00000000-0000-0000-0000-000000000000}"/>
          </ac:picMkLst>
        </pc:picChg>
        <pc:picChg chg="mod">
          <ac:chgData name="Lê Văn Thái" userId="S::dt040147@actvn.edu.vn::c5c4ed74-6e4c-4114-bcf1-af9991b5d3fc" providerId="AD" clId="Web-{789DBA28-C606-43E2-A9B2-B1C20BD34327}" dt="2022-04-19T14:37:32.884" v="0" actId="1076"/>
          <ac:picMkLst>
            <pc:docMk/>
            <pc:sldMk cId="1651539788" sldId="282"/>
            <ac:picMk id="26627" creationId="{00000000-0000-0000-0000-000000000000}"/>
          </ac:picMkLst>
        </pc:picChg>
      </pc:sldChg>
    </pc:docChg>
  </pc:docChgLst>
  <pc:docChgLst>
    <pc:chgData name="Lê Văn Bình" userId="S::dt040107@actvn.edu.vn::9bb88a85-b3ac-4f39-b357-269d758705f8" providerId="AD" clId="Web-{FC9F58C2-009E-4E90-8CA7-C750DD465459}"/>
    <pc:docChg chg="modSld">
      <pc:chgData name="Lê Văn Bình" userId="S::dt040107@actvn.edu.vn::9bb88a85-b3ac-4f39-b357-269d758705f8" providerId="AD" clId="Web-{FC9F58C2-009E-4E90-8CA7-C750DD465459}" dt="2022-05-06T06:35:55.003" v="2" actId="1076"/>
      <pc:docMkLst>
        <pc:docMk/>
      </pc:docMkLst>
      <pc:sldChg chg="modSp">
        <pc:chgData name="Lê Văn Bình" userId="S::dt040107@actvn.edu.vn::9bb88a85-b3ac-4f39-b357-269d758705f8" providerId="AD" clId="Web-{FC9F58C2-009E-4E90-8CA7-C750DD465459}" dt="2022-05-06T06:35:55.003" v="2" actId="1076"/>
        <pc:sldMkLst>
          <pc:docMk/>
          <pc:sldMk cId="1183777855" sldId="355"/>
        </pc:sldMkLst>
        <pc:graphicFrameChg chg="mod">
          <ac:chgData name="Lê Văn Bình" userId="S::dt040107@actvn.edu.vn::9bb88a85-b3ac-4f39-b357-269d758705f8" providerId="AD" clId="Web-{FC9F58C2-009E-4E90-8CA7-C750DD465459}" dt="2022-05-06T06:35:55.003" v="2" actId="1076"/>
          <ac:graphicFrameMkLst>
            <pc:docMk/>
            <pc:sldMk cId="1183777855" sldId="355"/>
            <ac:graphicFrameMk id="4" creationId="{00000000-0000-0000-0000-000000000000}"/>
          </ac:graphicFrameMkLst>
        </pc:graphicFrameChg>
        <pc:graphicFrameChg chg="mod">
          <ac:chgData name="Lê Văn Bình" userId="S::dt040107@actvn.edu.vn::9bb88a85-b3ac-4f39-b357-269d758705f8" providerId="AD" clId="Web-{FC9F58C2-009E-4E90-8CA7-C750DD465459}" dt="2022-05-06T06:35:54.909" v="1" actId="1076"/>
          <ac:graphicFrameMkLst>
            <pc:docMk/>
            <pc:sldMk cId="1183777855" sldId="355"/>
            <ac:graphicFrameMk id="5" creationId="{00000000-0000-0000-0000-000000000000}"/>
          </ac:graphicFrameMkLst>
        </pc:graphicFrameChg>
      </pc:sldChg>
    </pc:docChg>
  </pc:docChgLst>
  <pc:docChgLst>
    <pc:chgData name="Trần Văn Dũng" userId="S::dt040113@actvn.edu.vn::fd84d82f-d363-4963-b493-1b11db699e07" providerId="AD" clId="Web-{458F7DCD-4207-4BA3-ADE8-E16543C7FC26}"/>
    <pc:docChg chg="modSld">
      <pc:chgData name="Trần Văn Dũng" userId="S::dt040113@actvn.edu.vn::fd84d82f-d363-4963-b493-1b11db699e07" providerId="AD" clId="Web-{458F7DCD-4207-4BA3-ADE8-E16543C7FC26}" dt="2022-05-23T14:45:15.351" v="2" actId="1076"/>
      <pc:docMkLst>
        <pc:docMk/>
      </pc:docMkLst>
      <pc:sldChg chg="addSp modSp">
        <pc:chgData name="Trần Văn Dũng" userId="S::dt040113@actvn.edu.vn::fd84d82f-d363-4963-b493-1b11db699e07" providerId="AD" clId="Web-{458F7DCD-4207-4BA3-ADE8-E16543C7FC26}" dt="2022-05-23T14:45:15.351" v="2" actId="1076"/>
        <pc:sldMkLst>
          <pc:docMk/>
          <pc:sldMk cId="3224287818" sldId="416"/>
        </pc:sldMkLst>
        <pc:spChg chg="add mod">
          <ac:chgData name="Trần Văn Dũng" userId="S::dt040113@actvn.edu.vn::fd84d82f-d363-4963-b493-1b11db699e07" providerId="AD" clId="Web-{458F7DCD-4207-4BA3-ADE8-E16543C7FC26}" dt="2022-05-23T14:45:15.351" v="2" actId="1076"/>
          <ac:spMkLst>
            <pc:docMk/>
            <pc:sldMk cId="3224287818" sldId="416"/>
            <ac:spMk id="2" creationId="{1EBBEA4A-FF55-9BF1-34A7-C81513B09CD6}"/>
          </ac:spMkLst>
        </pc:sp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452.w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455.wmf"/></Relationships>
</file>

<file path=ppt/drawings/_rels/vmlDrawing102.vml.rels><?xml version="1.0" encoding="UTF-8" standalone="yes"?>
<Relationships xmlns="http://schemas.openxmlformats.org/package/2006/relationships"><Relationship Id="rId2" Type="http://schemas.openxmlformats.org/officeDocument/2006/relationships/image" Target="../media/image459.wmf"/><Relationship Id="rId1" Type="http://schemas.openxmlformats.org/officeDocument/2006/relationships/image" Target="../media/image458.w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460.w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462.w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464.wmf"/></Relationships>
</file>

<file path=ppt/drawings/_rels/vmlDrawing106.vml.rels><?xml version="1.0" encoding="UTF-8" standalone="yes"?>
<Relationships xmlns="http://schemas.openxmlformats.org/package/2006/relationships"><Relationship Id="rId3" Type="http://schemas.openxmlformats.org/officeDocument/2006/relationships/image" Target="../media/image467.wmf"/><Relationship Id="rId2" Type="http://schemas.openxmlformats.org/officeDocument/2006/relationships/image" Target="../media/image466.wmf"/><Relationship Id="rId1" Type="http://schemas.openxmlformats.org/officeDocument/2006/relationships/image" Target="../media/image465.wmf"/><Relationship Id="rId4" Type="http://schemas.openxmlformats.org/officeDocument/2006/relationships/image" Target="../media/image468.w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478.w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480.wmf"/></Relationships>
</file>

<file path=ppt/drawings/_rels/vmlDrawing109.vml.rels><?xml version="1.0" encoding="UTF-8" standalone="yes"?>
<Relationships xmlns="http://schemas.openxmlformats.org/package/2006/relationships"><Relationship Id="rId3" Type="http://schemas.openxmlformats.org/officeDocument/2006/relationships/image" Target="../media/image486.wmf"/><Relationship Id="rId2" Type="http://schemas.openxmlformats.org/officeDocument/2006/relationships/image" Target="../media/image485.wmf"/><Relationship Id="rId1" Type="http://schemas.openxmlformats.org/officeDocument/2006/relationships/image" Target="../media/image48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7.wmf"/></Relationships>
</file>

<file path=ppt/drawings/_rels/vmlDrawing110.vml.rels><?xml version="1.0" encoding="UTF-8" standalone="yes"?>
<Relationships xmlns="http://schemas.openxmlformats.org/package/2006/relationships"><Relationship Id="rId3" Type="http://schemas.openxmlformats.org/officeDocument/2006/relationships/image" Target="../media/image489.wmf"/><Relationship Id="rId2" Type="http://schemas.openxmlformats.org/officeDocument/2006/relationships/image" Target="../media/image488.wmf"/><Relationship Id="rId1" Type="http://schemas.openxmlformats.org/officeDocument/2006/relationships/image" Target="../media/image487.wmf"/></Relationships>
</file>

<file path=ppt/drawings/_rels/vmlDrawing111.vml.rels><?xml version="1.0" encoding="UTF-8" standalone="yes"?>
<Relationships xmlns="http://schemas.openxmlformats.org/package/2006/relationships"><Relationship Id="rId2" Type="http://schemas.openxmlformats.org/officeDocument/2006/relationships/image" Target="../media/image493.wmf"/><Relationship Id="rId1" Type="http://schemas.openxmlformats.org/officeDocument/2006/relationships/image" Target="../media/image492.wmf"/></Relationships>
</file>

<file path=ppt/drawings/_rels/vmlDrawing112.vml.rels><?xml version="1.0" encoding="UTF-8" standalone="yes"?>
<Relationships xmlns="http://schemas.openxmlformats.org/package/2006/relationships"><Relationship Id="rId3" Type="http://schemas.openxmlformats.org/officeDocument/2006/relationships/image" Target="../media/image499.wmf"/><Relationship Id="rId2" Type="http://schemas.openxmlformats.org/officeDocument/2006/relationships/image" Target="../media/image498.wmf"/><Relationship Id="rId1" Type="http://schemas.openxmlformats.org/officeDocument/2006/relationships/image" Target="../media/image497.w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501.wmf"/></Relationships>
</file>

<file path=ppt/drawings/_rels/vmlDrawing114.vml.rels><?xml version="1.0" encoding="UTF-8" standalone="yes"?>
<Relationships xmlns="http://schemas.openxmlformats.org/package/2006/relationships"><Relationship Id="rId3" Type="http://schemas.openxmlformats.org/officeDocument/2006/relationships/image" Target="../media/image504.wmf"/><Relationship Id="rId2" Type="http://schemas.openxmlformats.org/officeDocument/2006/relationships/image" Target="../media/image503.wmf"/><Relationship Id="rId1" Type="http://schemas.openxmlformats.org/officeDocument/2006/relationships/image" Target="../media/image502.wmf"/><Relationship Id="rId4" Type="http://schemas.openxmlformats.org/officeDocument/2006/relationships/image" Target="../media/image505.wmf"/></Relationships>
</file>

<file path=ppt/drawings/_rels/vmlDrawing115.vml.rels><?xml version="1.0" encoding="UTF-8" standalone="yes"?>
<Relationships xmlns="http://schemas.openxmlformats.org/package/2006/relationships"><Relationship Id="rId2" Type="http://schemas.openxmlformats.org/officeDocument/2006/relationships/image" Target="../media/image509.wmf"/><Relationship Id="rId1" Type="http://schemas.openxmlformats.org/officeDocument/2006/relationships/image" Target="../media/image508.wmf"/></Relationships>
</file>

<file path=ppt/drawings/_rels/vmlDrawing116.vml.rels><?xml version="1.0" encoding="UTF-8" standalone="yes"?>
<Relationships xmlns="http://schemas.openxmlformats.org/package/2006/relationships"><Relationship Id="rId3" Type="http://schemas.openxmlformats.org/officeDocument/2006/relationships/image" Target="../media/image512.wmf"/><Relationship Id="rId2" Type="http://schemas.openxmlformats.org/officeDocument/2006/relationships/image" Target="../media/image511.emf"/><Relationship Id="rId1" Type="http://schemas.openxmlformats.org/officeDocument/2006/relationships/image" Target="../media/image510.wmf"/></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515.wmf"/></Relationships>
</file>

<file path=ppt/drawings/_rels/vmlDrawing118.vml.rels><?xml version="1.0" encoding="UTF-8" standalone="yes"?>
<Relationships xmlns="http://schemas.openxmlformats.org/package/2006/relationships"><Relationship Id="rId2" Type="http://schemas.openxmlformats.org/officeDocument/2006/relationships/image" Target="../media/image517.wmf"/><Relationship Id="rId1" Type="http://schemas.openxmlformats.org/officeDocument/2006/relationships/image" Target="../media/image516.wmf"/></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51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19.wmf"/><Relationship Id="rId4" Type="http://schemas.openxmlformats.org/officeDocument/2006/relationships/image" Target="../media/image53.wmf"/></Relationships>
</file>

<file path=ppt/drawings/_rels/vmlDrawing120.vml.rels><?xml version="1.0" encoding="UTF-8" standalone="yes"?>
<Relationships xmlns="http://schemas.openxmlformats.org/package/2006/relationships"><Relationship Id="rId2" Type="http://schemas.openxmlformats.org/officeDocument/2006/relationships/image" Target="../media/image522.emf"/><Relationship Id="rId1" Type="http://schemas.openxmlformats.org/officeDocument/2006/relationships/image" Target="../media/image521.w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524.w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526.wmf"/></Relationships>
</file>

<file path=ppt/drawings/_rels/vmlDrawing123.vml.rels><?xml version="1.0" encoding="UTF-8" standalone="yes"?>
<Relationships xmlns="http://schemas.openxmlformats.org/package/2006/relationships"><Relationship Id="rId2" Type="http://schemas.openxmlformats.org/officeDocument/2006/relationships/image" Target="../media/image530.wmf"/><Relationship Id="rId1" Type="http://schemas.openxmlformats.org/officeDocument/2006/relationships/image" Target="../media/image529.wmf"/></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533.w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535.w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536.wmf"/></Relationships>
</file>

<file path=ppt/drawings/_rels/vmlDrawing127.vml.rels><?xml version="1.0" encoding="UTF-8" standalone="yes"?>
<Relationships xmlns="http://schemas.openxmlformats.org/package/2006/relationships"><Relationship Id="rId3" Type="http://schemas.openxmlformats.org/officeDocument/2006/relationships/image" Target="../media/image540.wmf"/><Relationship Id="rId2" Type="http://schemas.openxmlformats.org/officeDocument/2006/relationships/image" Target="../media/image539.wmf"/><Relationship Id="rId1" Type="http://schemas.openxmlformats.org/officeDocument/2006/relationships/image" Target="../media/image538.wmf"/><Relationship Id="rId6" Type="http://schemas.openxmlformats.org/officeDocument/2006/relationships/image" Target="../media/image543.wmf"/><Relationship Id="rId5" Type="http://schemas.openxmlformats.org/officeDocument/2006/relationships/image" Target="../media/image542.wmf"/><Relationship Id="rId4" Type="http://schemas.openxmlformats.org/officeDocument/2006/relationships/image" Target="../media/image541.wmf"/></Relationships>
</file>

<file path=ppt/drawings/_rels/vmlDrawing128.vml.rels><?xml version="1.0" encoding="UTF-8" standalone="yes"?>
<Relationships xmlns="http://schemas.openxmlformats.org/package/2006/relationships"><Relationship Id="rId3" Type="http://schemas.openxmlformats.org/officeDocument/2006/relationships/image" Target="../media/image547.wmf"/><Relationship Id="rId2" Type="http://schemas.openxmlformats.org/officeDocument/2006/relationships/image" Target="../media/image546.wmf"/><Relationship Id="rId1" Type="http://schemas.openxmlformats.org/officeDocument/2006/relationships/image" Target="../media/image545.wmf"/></Relationships>
</file>

<file path=ppt/drawings/_rels/vmlDrawing129.vml.rels><?xml version="1.0" encoding="UTF-8" standalone="yes"?>
<Relationships xmlns="http://schemas.openxmlformats.org/package/2006/relationships"><Relationship Id="rId2" Type="http://schemas.openxmlformats.org/officeDocument/2006/relationships/image" Target="../media/image550.wmf"/><Relationship Id="rId1" Type="http://schemas.openxmlformats.org/officeDocument/2006/relationships/image" Target="../media/image54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552.wmf"/></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555.wmf"/></Relationships>
</file>

<file path=ppt/drawings/_rels/vmlDrawing132.vml.rels><?xml version="1.0" encoding="UTF-8" standalone="yes"?>
<Relationships xmlns="http://schemas.openxmlformats.org/package/2006/relationships"><Relationship Id="rId3" Type="http://schemas.openxmlformats.org/officeDocument/2006/relationships/image" Target="../media/image558.wmf"/><Relationship Id="rId2" Type="http://schemas.openxmlformats.org/officeDocument/2006/relationships/image" Target="../media/image557.wmf"/><Relationship Id="rId1" Type="http://schemas.openxmlformats.org/officeDocument/2006/relationships/image" Target="../media/image545.wmf"/></Relationships>
</file>

<file path=ppt/drawings/_rels/vmlDrawing133.vml.rels><?xml version="1.0" encoding="UTF-8" standalone="yes"?>
<Relationships xmlns="http://schemas.openxmlformats.org/package/2006/relationships"><Relationship Id="rId2" Type="http://schemas.openxmlformats.org/officeDocument/2006/relationships/image" Target="../media/image561.wmf"/><Relationship Id="rId1" Type="http://schemas.openxmlformats.org/officeDocument/2006/relationships/image" Target="../media/image560.wmf"/></Relationships>
</file>

<file path=ppt/drawings/_rels/vmlDrawing134.vml.rels><?xml version="1.0" encoding="UTF-8" standalone="yes"?>
<Relationships xmlns="http://schemas.openxmlformats.org/package/2006/relationships"><Relationship Id="rId1" Type="http://schemas.openxmlformats.org/officeDocument/2006/relationships/image" Target="../media/image56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23.wmf"/><Relationship Id="rId4"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85.wmf"/><Relationship Id="rId1" Type="http://schemas.openxmlformats.org/officeDocument/2006/relationships/image" Target="../media/image8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5" Type="http://schemas.openxmlformats.org/officeDocument/2006/relationships/image" Target="../media/image123.wmf"/><Relationship Id="rId4" Type="http://schemas.openxmlformats.org/officeDocument/2006/relationships/image" Target="../media/image122.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9.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148.wmf"/><Relationship Id="rId1" Type="http://schemas.openxmlformats.org/officeDocument/2006/relationships/image" Target="../media/image147.wmf"/><Relationship Id="rId5" Type="http://schemas.openxmlformats.org/officeDocument/2006/relationships/image" Target="../media/image150.wmf"/><Relationship Id="rId4" Type="http://schemas.openxmlformats.org/officeDocument/2006/relationships/image" Target="../media/image14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52.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55.wmf"/><Relationship Id="rId1" Type="http://schemas.openxmlformats.org/officeDocument/2006/relationships/image" Target="../media/image154.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7.wmf"/><Relationship Id="rId1" Type="http://schemas.openxmlformats.org/officeDocument/2006/relationships/image" Target="../media/image158.wmf"/><Relationship Id="rId5" Type="http://schemas.openxmlformats.org/officeDocument/2006/relationships/image" Target="../media/image155.wmf"/><Relationship Id="rId4" Type="http://schemas.openxmlformats.org/officeDocument/2006/relationships/image" Target="../media/image160.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64.wmf"/><Relationship Id="rId1" Type="http://schemas.openxmlformats.org/officeDocument/2006/relationships/image" Target="../media/image163.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67.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 Id="rId5" Type="http://schemas.openxmlformats.org/officeDocument/2006/relationships/image" Target="../media/image173.wmf"/><Relationship Id="rId4" Type="http://schemas.openxmlformats.org/officeDocument/2006/relationships/image" Target="../media/image17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80.wmf"/><Relationship Id="rId1" Type="http://schemas.openxmlformats.org/officeDocument/2006/relationships/image" Target="../media/image179.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88.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89.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91.wmf"/><Relationship Id="rId1" Type="http://schemas.openxmlformats.org/officeDocument/2006/relationships/image" Target="../media/image190.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92.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94.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95.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image" Target="../media/image202.wmf"/><Relationship Id="rId1" Type="http://schemas.openxmlformats.org/officeDocument/2006/relationships/image" Target="../media/image201.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205.wmf"/><Relationship Id="rId1" Type="http://schemas.openxmlformats.org/officeDocument/2006/relationships/image" Target="../media/image20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07.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17.wmf"/><Relationship Id="rId2" Type="http://schemas.openxmlformats.org/officeDocument/2006/relationships/image" Target="../media/image216.wmf"/><Relationship Id="rId1" Type="http://schemas.openxmlformats.org/officeDocument/2006/relationships/image" Target="../media/image215.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20.wmf"/><Relationship Id="rId2" Type="http://schemas.openxmlformats.org/officeDocument/2006/relationships/image" Target="../media/image219.wmf"/><Relationship Id="rId1" Type="http://schemas.openxmlformats.org/officeDocument/2006/relationships/image" Target="../media/image218.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 Id="rId5" Type="http://schemas.openxmlformats.org/officeDocument/2006/relationships/image" Target="../media/image230.wmf"/><Relationship Id="rId4" Type="http://schemas.openxmlformats.org/officeDocument/2006/relationships/image" Target="../media/image229.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31.wmf"/><Relationship Id="rId2" Type="http://schemas.openxmlformats.org/officeDocument/2006/relationships/image" Target="../media/image180.wmf"/><Relationship Id="rId1" Type="http://schemas.openxmlformats.org/officeDocument/2006/relationships/image" Target="../media/image179.wmf"/><Relationship Id="rId6" Type="http://schemas.openxmlformats.org/officeDocument/2006/relationships/image" Target="../media/image234.wmf"/><Relationship Id="rId5" Type="http://schemas.openxmlformats.org/officeDocument/2006/relationships/image" Target="../media/image233.wmf"/><Relationship Id="rId4" Type="http://schemas.openxmlformats.org/officeDocument/2006/relationships/image" Target="../media/image232.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43.wmf"/><Relationship Id="rId2" Type="http://schemas.openxmlformats.org/officeDocument/2006/relationships/image" Target="../media/image242.wmf"/><Relationship Id="rId1" Type="http://schemas.openxmlformats.org/officeDocument/2006/relationships/image" Target="../media/image241.wmf"/><Relationship Id="rId4" Type="http://schemas.openxmlformats.org/officeDocument/2006/relationships/image" Target="../media/image244.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47.wmf"/><Relationship Id="rId2" Type="http://schemas.openxmlformats.org/officeDocument/2006/relationships/image" Target="../media/image246.wmf"/><Relationship Id="rId1" Type="http://schemas.openxmlformats.org/officeDocument/2006/relationships/image" Target="../media/image245.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251.wmf"/><Relationship Id="rId1" Type="http://schemas.openxmlformats.org/officeDocument/2006/relationships/image" Target="../media/image250.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255.wmf"/><Relationship Id="rId1" Type="http://schemas.openxmlformats.org/officeDocument/2006/relationships/image" Target="../media/image25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58.wmf"/><Relationship Id="rId2" Type="http://schemas.openxmlformats.org/officeDocument/2006/relationships/image" Target="../media/image257.wmf"/><Relationship Id="rId1" Type="http://schemas.openxmlformats.org/officeDocument/2006/relationships/image" Target="../media/image256.wmf"/><Relationship Id="rId4" Type="http://schemas.openxmlformats.org/officeDocument/2006/relationships/image" Target="../media/image259.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70.wmf"/><Relationship Id="rId2" Type="http://schemas.openxmlformats.org/officeDocument/2006/relationships/image" Target="../media/image269.wmf"/><Relationship Id="rId1" Type="http://schemas.openxmlformats.org/officeDocument/2006/relationships/image" Target="../media/image268.wmf"/><Relationship Id="rId6" Type="http://schemas.openxmlformats.org/officeDocument/2006/relationships/image" Target="../media/image273.wmf"/><Relationship Id="rId5" Type="http://schemas.openxmlformats.org/officeDocument/2006/relationships/image" Target="../media/image272.wmf"/><Relationship Id="rId4" Type="http://schemas.openxmlformats.org/officeDocument/2006/relationships/image" Target="../media/image271.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76.w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286.wmf"/><Relationship Id="rId3" Type="http://schemas.openxmlformats.org/officeDocument/2006/relationships/image" Target="../media/image281.wmf"/><Relationship Id="rId7" Type="http://schemas.openxmlformats.org/officeDocument/2006/relationships/image" Target="../media/image285.wmf"/><Relationship Id="rId2" Type="http://schemas.openxmlformats.org/officeDocument/2006/relationships/image" Target="../media/image280.wmf"/><Relationship Id="rId1" Type="http://schemas.openxmlformats.org/officeDocument/2006/relationships/image" Target="../media/image279.wmf"/><Relationship Id="rId6" Type="http://schemas.openxmlformats.org/officeDocument/2006/relationships/image" Target="../media/image284.wmf"/><Relationship Id="rId5" Type="http://schemas.openxmlformats.org/officeDocument/2006/relationships/image" Target="../media/image283.wmf"/><Relationship Id="rId10" Type="http://schemas.openxmlformats.org/officeDocument/2006/relationships/image" Target="../media/image288.wmf"/><Relationship Id="rId4" Type="http://schemas.openxmlformats.org/officeDocument/2006/relationships/image" Target="../media/image282.wmf"/><Relationship Id="rId9" Type="http://schemas.openxmlformats.org/officeDocument/2006/relationships/image" Target="../media/image287.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89.w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296.wmf"/><Relationship Id="rId3" Type="http://schemas.openxmlformats.org/officeDocument/2006/relationships/image" Target="../media/image293.wmf"/><Relationship Id="rId7" Type="http://schemas.openxmlformats.org/officeDocument/2006/relationships/image" Target="../media/image295.wmf"/><Relationship Id="rId2" Type="http://schemas.openxmlformats.org/officeDocument/2006/relationships/image" Target="../media/image292.wmf"/><Relationship Id="rId1" Type="http://schemas.openxmlformats.org/officeDocument/2006/relationships/image" Target="../media/image279.wmf"/><Relationship Id="rId6" Type="http://schemas.openxmlformats.org/officeDocument/2006/relationships/image" Target="../media/image285.wmf"/><Relationship Id="rId5" Type="http://schemas.openxmlformats.org/officeDocument/2006/relationships/image" Target="../media/image284.wmf"/><Relationship Id="rId4" Type="http://schemas.openxmlformats.org/officeDocument/2006/relationships/image" Target="../media/image294.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305.wmf"/><Relationship Id="rId2" Type="http://schemas.openxmlformats.org/officeDocument/2006/relationships/image" Target="../media/image304.wmf"/><Relationship Id="rId1" Type="http://schemas.openxmlformats.org/officeDocument/2006/relationships/image" Target="../media/image303.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309.wmf"/><Relationship Id="rId1" Type="http://schemas.openxmlformats.org/officeDocument/2006/relationships/image" Target="../media/image308.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313.wmf"/><Relationship Id="rId2" Type="http://schemas.openxmlformats.org/officeDocument/2006/relationships/image" Target="../media/image312.wmf"/><Relationship Id="rId1" Type="http://schemas.openxmlformats.org/officeDocument/2006/relationships/image" Target="../media/image311.wmf"/><Relationship Id="rId6" Type="http://schemas.openxmlformats.org/officeDocument/2006/relationships/image" Target="../media/image316.wmf"/><Relationship Id="rId5" Type="http://schemas.openxmlformats.org/officeDocument/2006/relationships/image" Target="../media/image315.wmf"/><Relationship Id="rId4" Type="http://schemas.openxmlformats.org/officeDocument/2006/relationships/image" Target="../media/image314.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320.wmf"/><Relationship Id="rId2" Type="http://schemas.openxmlformats.org/officeDocument/2006/relationships/image" Target="../media/image319.wmf"/><Relationship Id="rId1" Type="http://schemas.openxmlformats.org/officeDocument/2006/relationships/image" Target="../media/image318.wmf"/><Relationship Id="rId6" Type="http://schemas.openxmlformats.org/officeDocument/2006/relationships/image" Target="../media/image323.wmf"/><Relationship Id="rId5" Type="http://schemas.openxmlformats.org/officeDocument/2006/relationships/image" Target="../media/image322.wmf"/><Relationship Id="rId4" Type="http://schemas.openxmlformats.org/officeDocument/2006/relationships/image" Target="../media/image32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329.wmf"/><Relationship Id="rId2" Type="http://schemas.openxmlformats.org/officeDocument/2006/relationships/image" Target="../media/image328.wmf"/><Relationship Id="rId1" Type="http://schemas.openxmlformats.org/officeDocument/2006/relationships/image" Target="../media/image327.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334.wmf"/><Relationship Id="rId2" Type="http://schemas.openxmlformats.org/officeDocument/2006/relationships/image" Target="../media/image333.wmf"/><Relationship Id="rId1" Type="http://schemas.openxmlformats.org/officeDocument/2006/relationships/image" Target="../media/image332.wmf"/><Relationship Id="rId4" Type="http://schemas.openxmlformats.org/officeDocument/2006/relationships/image" Target="../media/image335.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336.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342.wmf"/><Relationship Id="rId2" Type="http://schemas.openxmlformats.org/officeDocument/2006/relationships/image" Target="../media/image341.wmf"/><Relationship Id="rId1" Type="http://schemas.openxmlformats.org/officeDocument/2006/relationships/image" Target="../media/image340.wmf"/><Relationship Id="rId4" Type="http://schemas.openxmlformats.org/officeDocument/2006/relationships/image" Target="../media/image343.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346.wmf"/><Relationship Id="rId2" Type="http://schemas.openxmlformats.org/officeDocument/2006/relationships/image" Target="../media/image345.wmf"/><Relationship Id="rId1" Type="http://schemas.openxmlformats.org/officeDocument/2006/relationships/image" Target="../media/image344.wmf"/><Relationship Id="rId4" Type="http://schemas.openxmlformats.org/officeDocument/2006/relationships/image" Target="../media/image347.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352.wmf"/><Relationship Id="rId2" Type="http://schemas.openxmlformats.org/officeDocument/2006/relationships/image" Target="../media/image351.wmf"/><Relationship Id="rId1" Type="http://schemas.openxmlformats.org/officeDocument/2006/relationships/image" Target="../media/image350.wmf"/><Relationship Id="rId5" Type="http://schemas.openxmlformats.org/officeDocument/2006/relationships/image" Target="../media/image354.wmf"/><Relationship Id="rId4" Type="http://schemas.openxmlformats.org/officeDocument/2006/relationships/image" Target="../media/image353.w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355.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361.wmf"/><Relationship Id="rId2" Type="http://schemas.openxmlformats.org/officeDocument/2006/relationships/image" Target="../media/image360.wmf"/><Relationship Id="rId1" Type="http://schemas.openxmlformats.org/officeDocument/2006/relationships/image" Target="../media/image7.w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362.w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36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370.wmf"/><Relationship Id="rId2" Type="http://schemas.openxmlformats.org/officeDocument/2006/relationships/image" Target="../media/image369.wmf"/><Relationship Id="rId1" Type="http://schemas.openxmlformats.org/officeDocument/2006/relationships/image" Target="../media/image368.wmf"/><Relationship Id="rId5" Type="http://schemas.openxmlformats.org/officeDocument/2006/relationships/image" Target="../media/image372.wmf"/><Relationship Id="rId4" Type="http://schemas.openxmlformats.org/officeDocument/2006/relationships/image" Target="../media/image371.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376.wmf"/><Relationship Id="rId2" Type="http://schemas.openxmlformats.org/officeDocument/2006/relationships/image" Target="../media/image375.wmf"/><Relationship Id="rId1" Type="http://schemas.openxmlformats.org/officeDocument/2006/relationships/image" Target="../media/image7.wmf"/><Relationship Id="rId5" Type="http://schemas.openxmlformats.org/officeDocument/2006/relationships/image" Target="../media/image378.wmf"/><Relationship Id="rId4" Type="http://schemas.openxmlformats.org/officeDocument/2006/relationships/image" Target="../media/image377.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383.wmf"/><Relationship Id="rId2" Type="http://schemas.openxmlformats.org/officeDocument/2006/relationships/image" Target="../media/image382.wmf"/><Relationship Id="rId1" Type="http://schemas.openxmlformats.org/officeDocument/2006/relationships/image" Target="../media/image381.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386.wmf"/><Relationship Id="rId2" Type="http://schemas.openxmlformats.org/officeDocument/2006/relationships/image" Target="../media/image385.wmf"/><Relationship Id="rId1" Type="http://schemas.openxmlformats.org/officeDocument/2006/relationships/image" Target="../media/image384.wmf"/><Relationship Id="rId5" Type="http://schemas.openxmlformats.org/officeDocument/2006/relationships/image" Target="../media/image388.wmf"/><Relationship Id="rId4" Type="http://schemas.openxmlformats.org/officeDocument/2006/relationships/image" Target="../media/image387.w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391.wmf"/><Relationship Id="rId2" Type="http://schemas.openxmlformats.org/officeDocument/2006/relationships/image" Target="../media/image390.wmf"/><Relationship Id="rId1" Type="http://schemas.openxmlformats.org/officeDocument/2006/relationships/image" Target="../media/image389.w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398.wmf"/><Relationship Id="rId1" Type="http://schemas.openxmlformats.org/officeDocument/2006/relationships/image" Target="../media/image397.wmf"/><Relationship Id="rId4" Type="http://schemas.openxmlformats.org/officeDocument/2006/relationships/image" Target="../media/image399.w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400.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403.wmf"/><Relationship Id="rId2" Type="http://schemas.openxmlformats.org/officeDocument/2006/relationships/image" Target="../media/image402.wmf"/><Relationship Id="rId1" Type="http://schemas.openxmlformats.org/officeDocument/2006/relationships/image" Target="../media/image401.w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408.wmf"/><Relationship Id="rId2" Type="http://schemas.openxmlformats.org/officeDocument/2006/relationships/image" Target="../media/image407.wmf"/><Relationship Id="rId1" Type="http://schemas.openxmlformats.org/officeDocument/2006/relationships/image" Target="../media/image340.wmf"/><Relationship Id="rId4" Type="http://schemas.openxmlformats.org/officeDocument/2006/relationships/image" Target="../media/image409.w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41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415.wmf"/><Relationship Id="rId2" Type="http://schemas.openxmlformats.org/officeDocument/2006/relationships/image" Target="../media/image414.wmf"/><Relationship Id="rId1" Type="http://schemas.openxmlformats.org/officeDocument/2006/relationships/image" Target="../media/image413.wmf"/></Relationships>
</file>

<file path=ppt/drawings/_rels/vmlDrawing91.vml.rels><?xml version="1.0" encoding="UTF-8" standalone="yes"?>
<Relationships xmlns="http://schemas.openxmlformats.org/package/2006/relationships"><Relationship Id="rId3" Type="http://schemas.openxmlformats.org/officeDocument/2006/relationships/image" Target="../media/image420.wmf"/><Relationship Id="rId2" Type="http://schemas.openxmlformats.org/officeDocument/2006/relationships/image" Target="../media/image419.wmf"/><Relationship Id="rId1" Type="http://schemas.openxmlformats.org/officeDocument/2006/relationships/image" Target="../media/image418.wmf"/></Relationships>
</file>

<file path=ppt/drawings/_rels/vmlDrawing92.vml.rels><?xml version="1.0" encoding="UTF-8" standalone="yes"?>
<Relationships xmlns="http://schemas.openxmlformats.org/package/2006/relationships"><Relationship Id="rId2" Type="http://schemas.openxmlformats.org/officeDocument/2006/relationships/image" Target="../media/image422.wmf"/><Relationship Id="rId1" Type="http://schemas.openxmlformats.org/officeDocument/2006/relationships/image" Target="../media/image421.wmf"/></Relationships>
</file>

<file path=ppt/drawings/_rels/vmlDrawing93.vml.rels><?xml version="1.0" encoding="UTF-8" standalone="yes"?>
<Relationships xmlns="http://schemas.openxmlformats.org/package/2006/relationships"><Relationship Id="rId2" Type="http://schemas.openxmlformats.org/officeDocument/2006/relationships/image" Target="../media/image426.wmf"/><Relationship Id="rId1" Type="http://schemas.openxmlformats.org/officeDocument/2006/relationships/image" Target="../media/image425.wmf"/></Relationships>
</file>

<file path=ppt/drawings/_rels/vmlDrawing94.vml.rels><?xml version="1.0" encoding="UTF-8" standalone="yes"?>
<Relationships xmlns="http://schemas.openxmlformats.org/package/2006/relationships"><Relationship Id="rId3" Type="http://schemas.openxmlformats.org/officeDocument/2006/relationships/image" Target="../media/image429.wmf"/><Relationship Id="rId2" Type="http://schemas.openxmlformats.org/officeDocument/2006/relationships/image" Target="../media/image428.wmf"/><Relationship Id="rId1" Type="http://schemas.openxmlformats.org/officeDocument/2006/relationships/image" Target="../media/image427.wmf"/><Relationship Id="rId4" Type="http://schemas.openxmlformats.org/officeDocument/2006/relationships/image" Target="../media/image430.wmf"/></Relationships>
</file>

<file path=ppt/drawings/_rels/vmlDrawing95.vml.rels><?xml version="1.0" encoding="UTF-8" standalone="yes"?>
<Relationships xmlns="http://schemas.openxmlformats.org/package/2006/relationships"><Relationship Id="rId2" Type="http://schemas.openxmlformats.org/officeDocument/2006/relationships/image" Target="../media/image432.wmf"/><Relationship Id="rId1" Type="http://schemas.openxmlformats.org/officeDocument/2006/relationships/image" Target="../media/image431.wmf"/></Relationships>
</file>

<file path=ppt/drawings/_rels/vmlDrawing96.vml.rels><?xml version="1.0" encoding="UTF-8" standalone="yes"?>
<Relationships xmlns="http://schemas.openxmlformats.org/package/2006/relationships"><Relationship Id="rId3" Type="http://schemas.openxmlformats.org/officeDocument/2006/relationships/image" Target="../media/image437.wmf"/><Relationship Id="rId2" Type="http://schemas.openxmlformats.org/officeDocument/2006/relationships/image" Target="../media/image436.wmf"/><Relationship Id="rId1" Type="http://schemas.openxmlformats.org/officeDocument/2006/relationships/image" Target="../media/image435.wmf"/><Relationship Id="rId5" Type="http://schemas.openxmlformats.org/officeDocument/2006/relationships/image" Target="../media/image439.wmf"/><Relationship Id="rId4" Type="http://schemas.openxmlformats.org/officeDocument/2006/relationships/image" Target="../media/image438.w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441.w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444.wmf"/></Relationships>
</file>

<file path=ppt/drawings/_rels/vmlDrawing99.vml.rels><?xml version="1.0" encoding="UTF-8" standalone="yes"?>
<Relationships xmlns="http://schemas.openxmlformats.org/package/2006/relationships"><Relationship Id="rId3" Type="http://schemas.openxmlformats.org/officeDocument/2006/relationships/image" Target="../media/image449.wmf"/><Relationship Id="rId2" Type="http://schemas.openxmlformats.org/officeDocument/2006/relationships/image" Target="../media/image448.wmf"/><Relationship Id="rId1" Type="http://schemas.openxmlformats.org/officeDocument/2006/relationships/image" Target="../media/image447.wmf"/><Relationship Id="rId4" Type="http://schemas.openxmlformats.org/officeDocument/2006/relationships/image" Target="../media/image4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3D16BA-973C-458E-A5CE-5C0BFB0312EB}" type="datetimeFigureOut">
              <a:rPr lang="en-US" smtClean="0"/>
              <a:t>6/12/2022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4FA7A-5A1D-404A-9188-02FADAB3A944}" type="slidenum">
              <a:rPr lang="en-US" smtClean="0"/>
              <a:t>‹#›</a:t>
            </a:fld>
            <a:endParaRPr lang="en-US"/>
          </a:p>
        </p:txBody>
      </p:sp>
    </p:spTree>
    <p:extLst>
      <p:ext uri="{BB962C8B-B14F-4D97-AF65-F5344CB8AC3E}">
        <p14:creationId xmlns:p14="http://schemas.microsoft.com/office/powerpoint/2010/main" val="497582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Khi UBE tăng →IB tăng →IC tăng</a:t>
            </a:r>
          </a:p>
          <a:p>
            <a:r>
              <a:rPr lang="vi-VN"/>
              <a:t>Khi UBE giảm →IB giảm →IC giảm </a:t>
            </a:r>
          </a:p>
          <a:p>
            <a:endParaRPr lang="vi-VN"/>
          </a:p>
        </p:txBody>
      </p:sp>
      <p:sp>
        <p:nvSpPr>
          <p:cNvPr id="4" name="Slide Number Placeholder 3"/>
          <p:cNvSpPr>
            <a:spLocks noGrp="1"/>
          </p:cNvSpPr>
          <p:nvPr>
            <p:ph type="sldNum" sz="quarter" idx="10"/>
          </p:nvPr>
        </p:nvSpPr>
        <p:spPr/>
        <p:txBody>
          <a:bodyPr/>
          <a:lstStyle/>
          <a:p>
            <a:fld id="{7949E639-4F7D-49AA-9979-86485EFBB362}" type="slidenum">
              <a:rPr lang="vi-VN" smtClean="0"/>
              <a:pPr/>
              <a:t>38</a:t>
            </a:fld>
            <a:endParaRPr lang="vi-VN"/>
          </a:p>
        </p:txBody>
      </p:sp>
    </p:spTree>
    <p:extLst>
      <p:ext uri="{BB962C8B-B14F-4D97-AF65-F5344CB8AC3E}">
        <p14:creationId xmlns:p14="http://schemas.microsoft.com/office/powerpoint/2010/main" val="106690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0F610CDF-F297-4228-99EB-E58ED0E8DCC7}" type="slidenum">
              <a:rPr lang="vi-VN" smtClean="0"/>
              <a:pPr/>
              <a:t>69</a:t>
            </a:fld>
            <a:endParaRPr lang="vi-VN"/>
          </a:p>
        </p:txBody>
      </p:sp>
    </p:spTree>
    <p:extLst>
      <p:ext uri="{BB962C8B-B14F-4D97-AF65-F5344CB8AC3E}">
        <p14:creationId xmlns:p14="http://schemas.microsoft.com/office/powerpoint/2010/main" val="1187017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610CDF-F297-4228-99EB-E58ED0E8DCC7}" type="slidenum">
              <a:rPr lang="vi-VN" smtClean="0"/>
              <a:pPr/>
              <a:t>106</a:t>
            </a:fld>
            <a:endParaRPr lang="vi-VN"/>
          </a:p>
        </p:txBody>
      </p:sp>
    </p:spTree>
    <p:extLst>
      <p:ext uri="{BB962C8B-B14F-4D97-AF65-F5344CB8AC3E}">
        <p14:creationId xmlns:p14="http://schemas.microsoft.com/office/powerpoint/2010/main" val="1119768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0BEDD7-6D67-4087-8613-C50300E1423B}" type="datetimeFigureOut">
              <a:rPr lang="en-US" smtClean="0"/>
              <a:pPr/>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01558-7C6D-4DA1-AA67-43FB5EF0DD7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0BEDD7-6D67-4087-8613-C50300E1423B}" type="datetimeFigureOut">
              <a:rPr lang="en-US" smtClean="0"/>
              <a:pPr/>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01558-7C6D-4DA1-AA67-43FB5EF0DD7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0BEDD7-6D67-4087-8613-C50300E1423B}" type="datetimeFigureOut">
              <a:rPr lang="en-US" smtClean="0"/>
              <a:pPr/>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01558-7C6D-4DA1-AA67-43FB5EF0DD7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0BEDD7-6D67-4087-8613-C50300E1423B}" type="datetimeFigureOut">
              <a:rPr lang="en-US" smtClean="0"/>
              <a:pPr/>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01558-7C6D-4DA1-AA67-43FB5EF0DD7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0BEDD7-6D67-4087-8613-C50300E1423B}" type="datetimeFigureOut">
              <a:rPr lang="en-US" smtClean="0"/>
              <a:pPr/>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01558-7C6D-4DA1-AA67-43FB5EF0DD7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0BEDD7-6D67-4087-8613-C50300E1423B}" type="datetimeFigureOut">
              <a:rPr lang="en-US" smtClean="0"/>
              <a:pPr/>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01558-7C6D-4DA1-AA67-43FB5EF0DD7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0BEDD7-6D67-4087-8613-C50300E1423B}" type="datetimeFigureOut">
              <a:rPr lang="en-US" smtClean="0"/>
              <a:pPr/>
              <a:t>6/12/2022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01558-7C6D-4DA1-AA67-43FB5EF0DD7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0BEDD7-6D67-4087-8613-C50300E1423B}" type="datetimeFigureOut">
              <a:rPr lang="en-US" smtClean="0"/>
              <a:pPr/>
              <a:t>6/12/2022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01558-7C6D-4DA1-AA67-43FB5EF0DD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BEDD7-6D67-4087-8613-C50300E1423B}" type="datetimeFigureOut">
              <a:rPr lang="en-US" smtClean="0"/>
              <a:pPr/>
              <a:t>6/12/2022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01558-7C6D-4DA1-AA67-43FB5EF0DD7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0BEDD7-6D67-4087-8613-C50300E1423B}" type="datetimeFigureOut">
              <a:rPr lang="en-US" smtClean="0"/>
              <a:pPr/>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01558-7C6D-4DA1-AA67-43FB5EF0DD7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0BEDD7-6D67-4087-8613-C50300E1423B}" type="datetimeFigureOut">
              <a:rPr lang="en-US" smtClean="0"/>
              <a:pPr/>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01558-7C6D-4DA1-AA67-43FB5EF0DD7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BEDD7-6D67-4087-8613-C50300E1423B}" type="datetimeFigureOut">
              <a:rPr lang="en-US" smtClean="0"/>
              <a:pPr/>
              <a:t>6/12/2022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01558-7C6D-4DA1-AA67-43FB5EF0DD7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33.wmf"/><Relationship Id="rId3" Type="http://schemas.openxmlformats.org/officeDocument/2006/relationships/image" Target="../media/image34.png"/><Relationship Id="rId7" Type="http://schemas.openxmlformats.org/officeDocument/2006/relationships/image" Target="../media/image30.wmf"/><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9.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31.wmf"/></Relationships>
</file>

<file path=ppt/slides/_rels/slide100.x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oleObject" Target="../embeddings/oleObject144.bin"/><Relationship Id="rId7" Type="http://schemas.openxmlformats.org/officeDocument/2006/relationships/oleObject" Target="../embeddings/oleObject146.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219.wmf"/><Relationship Id="rId5" Type="http://schemas.openxmlformats.org/officeDocument/2006/relationships/oleObject" Target="../embeddings/oleObject145.bin"/><Relationship Id="rId4" Type="http://schemas.openxmlformats.org/officeDocument/2006/relationships/image" Target="../media/image218.wmf"/></Relationships>
</file>

<file path=ppt/slides/_rels/slide101.xml.rels><?xml version="1.0" encoding="UTF-8" standalone="yes"?>
<Relationships xmlns="http://schemas.openxmlformats.org/package/2006/relationships"><Relationship Id="rId3" Type="http://schemas.openxmlformats.org/officeDocument/2006/relationships/image" Target="../media/image222.png"/><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image" Target="../media/image22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25.png"/><Relationship Id="rId2" Type="http://schemas.openxmlformats.org/officeDocument/2006/relationships/image" Target="../media/image22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228.wmf"/><Relationship Id="rId3" Type="http://schemas.openxmlformats.org/officeDocument/2006/relationships/oleObject" Target="../embeddings/oleObject147.bin"/><Relationship Id="rId7" Type="http://schemas.openxmlformats.org/officeDocument/2006/relationships/oleObject" Target="../embeddings/oleObject149.bin"/><Relationship Id="rId12" Type="http://schemas.openxmlformats.org/officeDocument/2006/relationships/image" Target="../media/image230.wmf"/><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227.wmf"/><Relationship Id="rId11" Type="http://schemas.openxmlformats.org/officeDocument/2006/relationships/oleObject" Target="../embeddings/oleObject151.bin"/><Relationship Id="rId5" Type="http://schemas.openxmlformats.org/officeDocument/2006/relationships/oleObject" Target="../embeddings/oleObject148.bin"/><Relationship Id="rId10" Type="http://schemas.openxmlformats.org/officeDocument/2006/relationships/image" Target="../media/image229.wmf"/><Relationship Id="rId4" Type="http://schemas.openxmlformats.org/officeDocument/2006/relationships/image" Target="../media/image226.wmf"/><Relationship Id="rId9" Type="http://schemas.openxmlformats.org/officeDocument/2006/relationships/oleObject" Target="../embeddings/oleObject150.bin"/></Relationships>
</file>

<file path=ppt/slides/_rels/slide105.xml.rels><?xml version="1.0" encoding="UTF-8" standalone="yes"?>
<Relationships xmlns="http://schemas.openxmlformats.org/package/2006/relationships"><Relationship Id="rId8" Type="http://schemas.openxmlformats.org/officeDocument/2006/relationships/image" Target="../media/image231.wmf"/><Relationship Id="rId13" Type="http://schemas.openxmlformats.org/officeDocument/2006/relationships/oleObject" Target="../embeddings/oleObject157.bin"/><Relationship Id="rId3" Type="http://schemas.openxmlformats.org/officeDocument/2006/relationships/oleObject" Target="../embeddings/oleObject152.bin"/><Relationship Id="rId7" Type="http://schemas.openxmlformats.org/officeDocument/2006/relationships/oleObject" Target="../embeddings/oleObject154.bin"/><Relationship Id="rId12" Type="http://schemas.openxmlformats.org/officeDocument/2006/relationships/image" Target="../media/image233.wmf"/><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180.wmf"/><Relationship Id="rId11" Type="http://schemas.openxmlformats.org/officeDocument/2006/relationships/oleObject" Target="../embeddings/oleObject156.bin"/><Relationship Id="rId5" Type="http://schemas.openxmlformats.org/officeDocument/2006/relationships/oleObject" Target="../embeddings/oleObject153.bin"/><Relationship Id="rId10" Type="http://schemas.openxmlformats.org/officeDocument/2006/relationships/image" Target="../media/image232.wmf"/><Relationship Id="rId4" Type="http://schemas.openxmlformats.org/officeDocument/2006/relationships/image" Target="../media/image179.wmf"/><Relationship Id="rId9" Type="http://schemas.openxmlformats.org/officeDocument/2006/relationships/oleObject" Target="../embeddings/oleObject155.bin"/><Relationship Id="rId14" Type="http://schemas.openxmlformats.org/officeDocument/2006/relationships/image" Target="../media/image234.wmf"/></Relationships>
</file>

<file path=ppt/slides/_rels/slide106.xml.rels><?xml version="1.0" encoding="UTF-8" standalone="yes"?>
<Relationships xmlns="http://schemas.openxmlformats.org/package/2006/relationships"><Relationship Id="rId3" Type="http://schemas.openxmlformats.org/officeDocument/2006/relationships/image" Target="../media/image23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6.png"/></Relationships>
</file>

<file path=ppt/slides/_rels/slide107.xml.rels><?xml version="1.0" encoding="UTF-8" standalone="yes"?>
<Relationships xmlns="http://schemas.openxmlformats.org/package/2006/relationships"><Relationship Id="rId3" Type="http://schemas.openxmlformats.org/officeDocument/2006/relationships/image" Target="../media/image236.png"/><Relationship Id="rId2" Type="http://schemas.openxmlformats.org/officeDocument/2006/relationships/image" Target="../media/image23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3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3.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24.bin"/><Relationship Id="rId4" Type="http://schemas.openxmlformats.org/officeDocument/2006/relationships/image" Target="../media/image22.wmf"/></Relationships>
</file>

<file path=ppt/slides/_rels/slide110.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8" Type="http://schemas.openxmlformats.org/officeDocument/2006/relationships/image" Target="../media/image243.wmf"/><Relationship Id="rId3" Type="http://schemas.openxmlformats.org/officeDocument/2006/relationships/oleObject" Target="../embeddings/oleObject158.bin"/><Relationship Id="rId7" Type="http://schemas.openxmlformats.org/officeDocument/2006/relationships/oleObject" Target="../embeddings/oleObject160.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image" Target="../media/image242.wmf"/><Relationship Id="rId5" Type="http://schemas.openxmlformats.org/officeDocument/2006/relationships/oleObject" Target="../embeddings/oleObject159.bin"/><Relationship Id="rId10" Type="http://schemas.openxmlformats.org/officeDocument/2006/relationships/image" Target="../media/image244.wmf"/><Relationship Id="rId4" Type="http://schemas.openxmlformats.org/officeDocument/2006/relationships/image" Target="../media/image241.wmf"/><Relationship Id="rId9" Type="http://schemas.openxmlformats.org/officeDocument/2006/relationships/oleObject" Target="../embeddings/oleObject161.bin"/></Relationships>
</file>

<file path=ppt/slides/_rels/slide112.xml.rels><?xml version="1.0" encoding="UTF-8" standalone="yes"?>
<Relationships xmlns="http://schemas.openxmlformats.org/package/2006/relationships"><Relationship Id="rId8" Type="http://schemas.openxmlformats.org/officeDocument/2006/relationships/image" Target="../media/image247.wmf"/><Relationship Id="rId3" Type="http://schemas.openxmlformats.org/officeDocument/2006/relationships/oleObject" Target="../embeddings/oleObject162.bin"/><Relationship Id="rId7" Type="http://schemas.openxmlformats.org/officeDocument/2006/relationships/oleObject" Target="../embeddings/oleObject164.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246.wmf"/><Relationship Id="rId5" Type="http://schemas.openxmlformats.org/officeDocument/2006/relationships/oleObject" Target="../embeddings/oleObject163.bin"/><Relationship Id="rId4" Type="http://schemas.openxmlformats.org/officeDocument/2006/relationships/image" Target="../media/image245.wmf"/></Relationships>
</file>

<file path=ppt/slides/_rels/slide113.xml.rels><?xml version="1.0" encoding="UTF-8" standalone="yes"?>
<Relationships xmlns="http://schemas.openxmlformats.org/package/2006/relationships"><Relationship Id="rId3" Type="http://schemas.openxmlformats.org/officeDocument/2006/relationships/image" Target="../media/image249.png"/><Relationship Id="rId2" Type="http://schemas.openxmlformats.org/officeDocument/2006/relationships/image" Target="../media/image24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8" Type="http://schemas.openxmlformats.org/officeDocument/2006/relationships/image" Target="../media/image251.wmf"/><Relationship Id="rId3" Type="http://schemas.openxmlformats.org/officeDocument/2006/relationships/image" Target="../media/image252.png"/><Relationship Id="rId7" Type="http://schemas.openxmlformats.org/officeDocument/2006/relationships/oleObject" Target="../embeddings/oleObject166.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250.wmf"/><Relationship Id="rId5" Type="http://schemas.openxmlformats.org/officeDocument/2006/relationships/oleObject" Target="../embeddings/oleObject165.bin"/><Relationship Id="rId4" Type="http://schemas.openxmlformats.org/officeDocument/2006/relationships/image" Target="../media/image253.png"/></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67.bin"/><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255.wmf"/><Relationship Id="rId5" Type="http://schemas.openxmlformats.org/officeDocument/2006/relationships/oleObject" Target="../embeddings/oleObject168.bin"/><Relationship Id="rId4" Type="http://schemas.openxmlformats.org/officeDocument/2006/relationships/image" Target="../media/image254.wmf"/></Relationships>
</file>

<file path=ppt/slides/_rels/slide116.xml.rels><?xml version="1.0" encoding="UTF-8" standalone="yes"?>
<Relationships xmlns="http://schemas.openxmlformats.org/package/2006/relationships"><Relationship Id="rId8" Type="http://schemas.openxmlformats.org/officeDocument/2006/relationships/image" Target="../media/image258.wmf"/><Relationship Id="rId3" Type="http://schemas.openxmlformats.org/officeDocument/2006/relationships/oleObject" Target="../embeddings/oleObject169.bin"/><Relationship Id="rId7" Type="http://schemas.openxmlformats.org/officeDocument/2006/relationships/oleObject" Target="../embeddings/oleObject171.bin"/><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image" Target="../media/image257.wmf"/><Relationship Id="rId5" Type="http://schemas.openxmlformats.org/officeDocument/2006/relationships/oleObject" Target="../embeddings/oleObject170.bin"/><Relationship Id="rId10" Type="http://schemas.openxmlformats.org/officeDocument/2006/relationships/image" Target="../media/image259.wmf"/><Relationship Id="rId4" Type="http://schemas.openxmlformats.org/officeDocument/2006/relationships/image" Target="../media/image256.wmf"/><Relationship Id="rId9" Type="http://schemas.openxmlformats.org/officeDocument/2006/relationships/oleObject" Target="../embeddings/oleObject172.bin"/></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61.png"/><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63.png"/><Relationship Id="rId2" Type="http://schemas.openxmlformats.org/officeDocument/2006/relationships/image" Target="../media/image26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6.wmf"/><Relationship Id="rId4" Type="http://schemas.openxmlformats.org/officeDocument/2006/relationships/oleObject" Target="../embeddings/oleObject25.bin"/></Relationships>
</file>

<file path=ppt/slides/_rels/slide120.xml.rels><?xml version="1.0" encoding="UTF-8" standalone="yes"?>
<Relationships xmlns="http://schemas.openxmlformats.org/package/2006/relationships"><Relationship Id="rId3" Type="http://schemas.openxmlformats.org/officeDocument/2006/relationships/image" Target="../media/image265.png"/><Relationship Id="rId2" Type="http://schemas.openxmlformats.org/officeDocument/2006/relationships/image" Target="../media/image26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67.png"/><Relationship Id="rId2" Type="http://schemas.openxmlformats.org/officeDocument/2006/relationships/image" Target="../media/image26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8" Type="http://schemas.openxmlformats.org/officeDocument/2006/relationships/image" Target="../media/image270.wmf"/><Relationship Id="rId13" Type="http://schemas.openxmlformats.org/officeDocument/2006/relationships/oleObject" Target="../embeddings/oleObject178.bin"/><Relationship Id="rId3" Type="http://schemas.openxmlformats.org/officeDocument/2006/relationships/oleObject" Target="../embeddings/oleObject173.bin"/><Relationship Id="rId7" Type="http://schemas.openxmlformats.org/officeDocument/2006/relationships/oleObject" Target="../embeddings/oleObject175.bin"/><Relationship Id="rId12" Type="http://schemas.openxmlformats.org/officeDocument/2006/relationships/image" Target="../media/image272.wmf"/><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269.wmf"/><Relationship Id="rId11" Type="http://schemas.openxmlformats.org/officeDocument/2006/relationships/oleObject" Target="../embeddings/oleObject177.bin"/><Relationship Id="rId5" Type="http://schemas.openxmlformats.org/officeDocument/2006/relationships/oleObject" Target="../embeddings/oleObject174.bin"/><Relationship Id="rId10" Type="http://schemas.openxmlformats.org/officeDocument/2006/relationships/image" Target="../media/image271.wmf"/><Relationship Id="rId4" Type="http://schemas.openxmlformats.org/officeDocument/2006/relationships/image" Target="../media/image268.wmf"/><Relationship Id="rId9" Type="http://schemas.openxmlformats.org/officeDocument/2006/relationships/oleObject" Target="../embeddings/oleObject176.bin"/><Relationship Id="rId14" Type="http://schemas.openxmlformats.org/officeDocument/2006/relationships/image" Target="../media/image273.wmf"/></Relationships>
</file>

<file path=ppt/slides/_rels/slide126.xml.rels><?xml version="1.0" encoding="UTF-8" standalone="yes"?>
<Relationships xmlns="http://schemas.openxmlformats.org/package/2006/relationships"><Relationship Id="rId2" Type="http://schemas.openxmlformats.org/officeDocument/2006/relationships/image" Target="../media/image274.emf"/><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7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77.png"/><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image" Target="../media/image276.wmf"/><Relationship Id="rId5" Type="http://schemas.openxmlformats.org/officeDocument/2006/relationships/oleObject" Target="../embeddings/oleObject179.bin"/><Relationship Id="rId4" Type="http://schemas.openxmlformats.org/officeDocument/2006/relationships/image" Target="../media/image278.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42.wmf"/><Relationship Id="rId3" Type="http://schemas.openxmlformats.org/officeDocument/2006/relationships/oleObject" Target="../embeddings/oleObject26.bin"/><Relationship Id="rId7" Type="http://schemas.openxmlformats.org/officeDocument/2006/relationships/image" Target="../media/image39.wmf"/><Relationship Id="rId12"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7.bin"/><Relationship Id="rId11" Type="http://schemas.openxmlformats.org/officeDocument/2006/relationships/image" Target="../media/image41.wmf"/><Relationship Id="rId5" Type="http://schemas.openxmlformats.org/officeDocument/2006/relationships/image" Target="../media/image43.png"/><Relationship Id="rId10" Type="http://schemas.openxmlformats.org/officeDocument/2006/relationships/oleObject" Target="../embeddings/oleObject29.bin"/><Relationship Id="rId4" Type="http://schemas.openxmlformats.org/officeDocument/2006/relationships/image" Target="../media/image38.wmf"/><Relationship Id="rId9" Type="http://schemas.openxmlformats.org/officeDocument/2006/relationships/image" Target="../media/image40.wmf"/></Relationships>
</file>

<file path=ppt/slides/_rels/slide130.xml.rels><?xml version="1.0" encoding="UTF-8" standalone="yes"?>
<Relationships xmlns="http://schemas.openxmlformats.org/package/2006/relationships"><Relationship Id="rId8" Type="http://schemas.openxmlformats.org/officeDocument/2006/relationships/image" Target="../media/image281.wmf"/><Relationship Id="rId13" Type="http://schemas.openxmlformats.org/officeDocument/2006/relationships/oleObject" Target="../embeddings/oleObject185.bin"/><Relationship Id="rId18" Type="http://schemas.openxmlformats.org/officeDocument/2006/relationships/image" Target="../media/image286.wmf"/><Relationship Id="rId3" Type="http://schemas.openxmlformats.org/officeDocument/2006/relationships/oleObject" Target="../embeddings/oleObject180.bin"/><Relationship Id="rId21" Type="http://schemas.openxmlformats.org/officeDocument/2006/relationships/oleObject" Target="../embeddings/oleObject189.bin"/><Relationship Id="rId7" Type="http://schemas.openxmlformats.org/officeDocument/2006/relationships/oleObject" Target="../embeddings/oleObject182.bin"/><Relationship Id="rId12" Type="http://schemas.openxmlformats.org/officeDocument/2006/relationships/image" Target="../media/image283.wmf"/><Relationship Id="rId17" Type="http://schemas.openxmlformats.org/officeDocument/2006/relationships/oleObject" Target="../embeddings/oleObject187.bin"/><Relationship Id="rId2" Type="http://schemas.openxmlformats.org/officeDocument/2006/relationships/slideLayout" Target="../slideLayouts/slideLayout2.xml"/><Relationship Id="rId16" Type="http://schemas.openxmlformats.org/officeDocument/2006/relationships/image" Target="../media/image285.wmf"/><Relationship Id="rId20" Type="http://schemas.openxmlformats.org/officeDocument/2006/relationships/image" Target="../media/image287.wmf"/><Relationship Id="rId1" Type="http://schemas.openxmlformats.org/officeDocument/2006/relationships/vmlDrawing" Target="../drawings/vmlDrawing63.vml"/><Relationship Id="rId6" Type="http://schemas.openxmlformats.org/officeDocument/2006/relationships/image" Target="../media/image280.wmf"/><Relationship Id="rId11" Type="http://schemas.openxmlformats.org/officeDocument/2006/relationships/oleObject" Target="../embeddings/oleObject184.bin"/><Relationship Id="rId5" Type="http://schemas.openxmlformats.org/officeDocument/2006/relationships/oleObject" Target="../embeddings/oleObject181.bin"/><Relationship Id="rId15" Type="http://schemas.openxmlformats.org/officeDocument/2006/relationships/oleObject" Target="../embeddings/oleObject186.bin"/><Relationship Id="rId10" Type="http://schemas.openxmlformats.org/officeDocument/2006/relationships/image" Target="../media/image282.wmf"/><Relationship Id="rId19" Type="http://schemas.openxmlformats.org/officeDocument/2006/relationships/oleObject" Target="../embeddings/oleObject188.bin"/><Relationship Id="rId4" Type="http://schemas.openxmlformats.org/officeDocument/2006/relationships/image" Target="../media/image279.wmf"/><Relationship Id="rId9" Type="http://schemas.openxmlformats.org/officeDocument/2006/relationships/oleObject" Target="../embeddings/oleObject183.bin"/><Relationship Id="rId14" Type="http://schemas.openxmlformats.org/officeDocument/2006/relationships/image" Target="../media/image284.wmf"/><Relationship Id="rId22" Type="http://schemas.openxmlformats.org/officeDocument/2006/relationships/image" Target="../media/image288.wmf"/></Relationships>
</file>

<file path=ppt/slides/_rels/slide131.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slideLayout" Target="../slideLayouts/slideLayout2.xml"/><Relationship Id="rId1" Type="http://schemas.openxmlformats.org/officeDocument/2006/relationships/vmlDrawing" Target="../drawings/vmlDrawing64.vml"/><Relationship Id="rId6" Type="http://schemas.openxmlformats.org/officeDocument/2006/relationships/image" Target="../media/image289.wmf"/><Relationship Id="rId5" Type="http://schemas.openxmlformats.org/officeDocument/2006/relationships/oleObject" Target="../embeddings/oleObject190.bin"/><Relationship Id="rId4" Type="http://schemas.openxmlformats.org/officeDocument/2006/relationships/image" Target="../media/image291.png"/></Relationships>
</file>

<file path=ppt/slides/_rels/slide132.xml.rels><?xml version="1.0" encoding="UTF-8" standalone="yes"?>
<Relationships xmlns="http://schemas.openxmlformats.org/package/2006/relationships"><Relationship Id="rId8" Type="http://schemas.openxmlformats.org/officeDocument/2006/relationships/image" Target="../media/image293.wmf"/><Relationship Id="rId13" Type="http://schemas.openxmlformats.org/officeDocument/2006/relationships/oleObject" Target="../embeddings/oleObject196.bin"/><Relationship Id="rId18" Type="http://schemas.openxmlformats.org/officeDocument/2006/relationships/image" Target="../media/image296.wmf"/><Relationship Id="rId3" Type="http://schemas.openxmlformats.org/officeDocument/2006/relationships/oleObject" Target="../embeddings/oleObject191.bin"/><Relationship Id="rId7" Type="http://schemas.openxmlformats.org/officeDocument/2006/relationships/oleObject" Target="../embeddings/oleObject193.bin"/><Relationship Id="rId12" Type="http://schemas.openxmlformats.org/officeDocument/2006/relationships/image" Target="../media/image284.wmf"/><Relationship Id="rId17" Type="http://schemas.openxmlformats.org/officeDocument/2006/relationships/oleObject" Target="../embeddings/oleObject198.bin"/><Relationship Id="rId2" Type="http://schemas.openxmlformats.org/officeDocument/2006/relationships/slideLayout" Target="../slideLayouts/slideLayout2.xml"/><Relationship Id="rId16" Type="http://schemas.openxmlformats.org/officeDocument/2006/relationships/image" Target="../media/image295.wmf"/><Relationship Id="rId1" Type="http://schemas.openxmlformats.org/officeDocument/2006/relationships/vmlDrawing" Target="../drawings/vmlDrawing65.vml"/><Relationship Id="rId6" Type="http://schemas.openxmlformats.org/officeDocument/2006/relationships/image" Target="../media/image292.wmf"/><Relationship Id="rId11" Type="http://schemas.openxmlformats.org/officeDocument/2006/relationships/oleObject" Target="../embeddings/oleObject195.bin"/><Relationship Id="rId5" Type="http://schemas.openxmlformats.org/officeDocument/2006/relationships/oleObject" Target="../embeddings/oleObject192.bin"/><Relationship Id="rId15" Type="http://schemas.openxmlformats.org/officeDocument/2006/relationships/oleObject" Target="../embeddings/oleObject197.bin"/><Relationship Id="rId10" Type="http://schemas.openxmlformats.org/officeDocument/2006/relationships/image" Target="../media/image294.wmf"/><Relationship Id="rId4" Type="http://schemas.openxmlformats.org/officeDocument/2006/relationships/image" Target="../media/image279.wmf"/><Relationship Id="rId9" Type="http://schemas.openxmlformats.org/officeDocument/2006/relationships/oleObject" Target="../embeddings/oleObject194.bin"/><Relationship Id="rId14" Type="http://schemas.openxmlformats.org/officeDocument/2006/relationships/image" Target="../media/image285.wmf"/></Relationships>
</file>

<file path=ppt/slides/_rels/slide133.xml.rels><?xml version="1.0" encoding="UTF-8" standalone="yes"?>
<Relationships xmlns="http://schemas.openxmlformats.org/package/2006/relationships"><Relationship Id="rId2" Type="http://schemas.openxmlformats.org/officeDocument/2006/relationships/image" Target="../media/image297.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99.png"/><Relationship Id="rId2" Type="http://schemas.openxmlformats.org/officeDocument/2006/relationships/image" Target="../media/image298.png"/><Relationship Id="rId1" Type="http://schemas.openxmlformats.org/officeDocument/2006/relationships/slideLayout" Target="../slideLayouts/slideLayout2.xml"/><Relationship Id="rId6" Type="http://schemas.openxmlformats.org/officeDocument/2006/relationships/image" Target="../media/image302.png"/><Relationship Id="rId5" Type="http://schemas.openxmlformats.org/officeDocument/2006/relationships/image" Target="../media/image301.png"/><Relationship Id="rId4" Type="http://schemas.openxmlformats.org/officeDocument/2006/relationships/image" Target="../media/image300.png"/></Relationships>
</file>

<file path=ppt/slides/_rels/slide135.xml.rels><?xml version="1.0" encoding="UTF-8" standalone="yes"?>
<Relationships xmlns="http://schemas.openxmlformats.org/package/2006/relationships"><Relationship Id="rId8" Type="http://schemas.openxmlformats.org/officeDocument/2006/relationships/oleObject" Target="../embeddings/oleObject201.bin"/><Relationship Id="rId3" Type="http://schemas.openxmlformats.org/officeDocument/2006/relationships/image" Target="../media/image306.png"/><Relationship Id="rId7" Type="http://schemas.openxmlformats.org/officeDocument/2006/relationships/image" Target="../media/image304.wmf"/><Relationship Id="rId2" Type="http://schemas.openxmlformats.org/officeDocument/2006/relationships/slideLayout" Target="../slideLayouts/slideLayout2.xml"/><Relationship Id="rId1" Type="http://schemas.openxmlformats.org/officeDocument/2006/relationships/vmlDrawing" Target="../drawings/vmlDrawing66.vml"/><Relationship Id="rId6" Type="http://schemas.openxmlformats.org/officeDocument/2006/relationships/oleObject" Target="../embeddings/oleObject200.bin"/><Relationship Id="rId5" Type="http://schemas.openxmlformats.org/officeDocument/2006/relationships/image" Target="../media/image303.wmf"/><Relationship Id="rId4" Type="http://schemas.openxmlformats.org/officeDocument/2006/relationships/oleObject" Target="../embeddings/oleObject199.bin"/><Relationship Id="rId9" Type="http://schemas.openxmlformats.org/officeDocument/2006/relationships/image" Target="../media/image305.wmf"/></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07.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309.wmf"/><Relationship Id="rId2" Type="http://schemas.openxmlformats.org/officeDocument/2006/relationships/slideLayout" Target="../slideLayouts/slideLayout2.xml"/><Relationship Id="rId1" Type="http://schemas.openxmlformats.org/officeDocument/2006/relationships/vmlDrawing" Target="../drawings/vmlDrawing67.vml"/><Relationship Id="rId6" Type="http://schemas.openxmlformats.org/officeDocument/2006/relationships/oleObject" Target="../embeddings/oleObject203.bin"/><Relationship Id="rId5" Type="http://schemas.openxmlformats.org/officeDocument/2006/relationships/image" Target="../media/image308.wmf"/><Relationship Id="rId4" Type="http://schemas.openxmlformats.org/officeDocument/2006/relationships/oleObject" Target="../embeddings/oleObject202.bin"/></Relationships>
</file>

<file path=ppt/slides/_rels/slide139.xml.rels><?xml version="1.0" encoding="UTF-8" standalone="yes"?>
<Relationships xmlns="http://schemas.openxmlformats.org/package/2006/relationships"><Relationship Id="rId8" Type="http://schemas.openxmlformats.org/officeDocument/2006/relationships/oleObject" Target="../embeddings/oleObject206.bin"/><Relationship Id="rId13" Type="http://schemas.openxmlformats.org/officeDocument/2006/relationships/image" Target="../media/image315.wmf"/><Relationship Id="rId3" Type="http://schemas.openxmlformats.org/officeDocument/2006/relationships/oleObject" Target="../embeddings/oleObject204.bin"/><Relationship Id="rId7" Type="http://schemas.openxmlformats.org/officeDocument/2006/relationships/image" Target="../media/image312.wmf"/><Relationship Id="rId12" Type="http://schemas.openxmlformats.org/officeDocument/2006/relationships/oleObject" Target="../embeddings/oleObject208.bin"/><Relationship Id="rId2" Type="http://schemas.openxmlformats.org/officeDocument/2006/relationships/slideLayout" Target="../slideLayouts/slideLayout2.xml"/><Relationship Id="rId1" Type="http://schemas.openxmlformats.org/officeDocument/2006/relationships/vmlDrawing" Target="../drawings/vmlDrawing68.vml"/><Relationship Id="rId6" Type="http://schemas.openxmlformats.org/officeDocument/2006/relationships/oleObject" Target="../embeddings/oleObject205.bin"/><Relationship Id="rId11" Type="http://schemas.openxmlformats.org/officeDocument/2006/relationships/image" Target="../media/image314.wmf"/><Relationship Id="rId5" Type="http://schemas.openxmlformats.org/officeDocument/2006/relationships/image" Target="../media/image317.png"/><Relationship Id="rId15" Type="http://schemas.openxmlformats.org/officeDocument/2006/relationships/image" Target="../media/image316.wmf"/><Relationship Id="rId10" Type="http://schemas.openxmlformats.org/officeDocument/2006/relationships/oleObject" Target="../embeddings/oleObject207.bin"/><Relationship Id="rId4" Type="http://schemas.openxmlformats.org/officeDocument/2006/relationships/image" Target="../media/image311.wmf"/><Relationship Id="rId9" Type="http://schemas.openxmlformats.org/officeDocument/2006/relationships/image" Target="../media/image313.wmf"/><Relationship Id="rId14" Type="http://schemas.openxmlformats.org/officeDocument/2006/relationships/oleObject" Target="../embeddings/oleObject209.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48.png"/><Relationship Id="rId7" Type="http://schemas.openxmlformats.org/officeDocument/2006/relationships/image" Target="../media/image45.wmf"/><Relationship Id="rId12"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2.bin"/><Relationship Id="rId11" Type="http://schemas.openxmlformats.org/officeDocument/2006/relationships/oleObject" Target="../embeddings/oleObject35.bin"/><Relationship Id="rId5" Type="http://schemas.openxmlformats.org/officeDocument/2006/relationships/image" Target="../media/image44.wmf"/><Relationship Id="rId10" Type="http://schemas.openxmlformats.org/officeDocument/2006/relationships/image" Target="../media/image46.wmf"/><Relationship Id="rId4" Type="http://schemas.openxmlformats.org/officeDocument/2006/relationships/oleObject" Target="../embeddings/oleObject31.bin"/><Relationship Id="rId9" Type="http://schemas.openxmlformats.org/officeDocument/2006/relationships/oleObject" Target="../embeddings/oleObject34.bin"/></Relationships>
</file>

<file path=ppt/slides/_rels/slide140.xml.rels><?xml version="1.0" encoding="UTF-8" standalone="yes"?>
<Relationships xmlns="http://schemas.openxmlformats.org/package/2006/relationships"><Relationship Id="rId8" Type="http://schemas.openxmlformats.org/officeDocument/2006/relationships/image" Target="../media/image320.wmf"/><Relationship Id="rId13" Type="http://schemas.openxmlformats.org/officeDocument/2006/relationships/oleObject" Target="../embeddings/oleObject215.bin"/><Relationship Id="rId3" Type="http://schemas.openxmlformats.org/officeDocument/2006/relationships/oleObject" Target="../embeddings/oleObject210.bin"/><Relationship Id="rId7" Type="http://schemas.openxmlformats.org/officeDocument/2006/relationships/oleObject" Target="../embeddings/oleObject212.bin"/><Relationship Id="rId12" Type="http://schemas.openxmlformats.org/officeDocument/2006/relationships/image" Target="../media/image322.wmf"/><Relationship Id="rId2" Type="http://schemas.openxmlformats.org/officeDocument/2006/relationships/slideLayout" Target="../slideLayouts/slideLayout2.xml"/><Relationship Id="rId1" Type="http://schemas.openxmlformats.org/officeDocument/2006/relationships/vmlDrawing" Target="../drawings/vmlDrawing69.vml"/><Relationship Id="rId6" Type="http://schemas.openxmlformats.org/officeDocument/2006/relationships/image" Target="../media/image319.wmf"/><Relationship Id="rId11" Type="http://schemas.openxmlformats.org/officeDocument/2006/relationships/oleObject" Target="../embeddings/oleObject214.bin"/><Relationship Id="rId5" Type="http://schemas.openxmlformats.org/officeDocument/2006/relationships/oleObject" Target="../embeddings/oleObject211.bin"/><Relationship Id="rId10" Type="http://schemas.openxmlformats.org/officeDocument/2006/relationships/image" Target="../media/image321.wmf"/><Relationship Id="rId4" Type="http://schemas.openxmlformats.org/officeDocument/2006/relationships/image" Target="../media/image318.wmf"/><Relationship Id="rId9" Type="http://schemas.openxmlformats.org/officeDocument/2006/relationships/oleObject" Target="../embeddings/oleObject213.bin"/><Relationship Id="rId14" Type="http://schemas.openxmlformats.org/officeDocument/2006/relationships/image" Target="../media/image323.wmf"/></Relationships>
</file>

<file path=ppt/slides/_rels/slide141.xml.rels><?xml version="1.0" encoding="UTF-8" standalone="yes"?>
<Relationships xmlns="http://schemas.openxmlformats.org/package/2006/relationships"><Relationship Id="rId2" Type="http://schemas.openxmlformats.org/officeDocument/2006/relationships/image" Target="../media/image324.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2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324.png"/><Relationship Id="rId2" Type="http://schemas.openxmlformats.org/officeDocument/2006/relationships/image" Target="../media/image325.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324.png"/><Relationship Id="rId2" Type="http://schemas.openxmlformats.org/officeDocument/2006/relationships/image" Target="../media/image326.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8" Type="http://schemas.openxmlformats.org/officeDocument/2006/relationships/oleObject" Target="../embeddings/oleObject218.bin"/><Relationship Id="rId3" Type="http://schemas.openxmlformats.org/officeDocument/2006/relationships/oleObject" Target="../embeddings/oleObject216.bin"/><Relationship Id="rId7" Type="http://schemas.openxmlformats.org/officeDocument/2006/relationships/image" Target="../media/image330.png"/><Relationship Id="rId2" Type="http://schemas.openxmlformats.org/officeDocument/2006/relationships/slideLayout" Target="../slideLayouts/slideLayout2.xml"/><Relationship Id="rId1" Type="http://schemas.openxmlformats.org/officeDocument/2006/relationships/vmlDrawing" Target="../drawings/vmlDrawing70.vml"/><Relationship Id="rId6" Type="http://schemas.openxmlformats.org/officeDocument/2006/relationships/image" Target="../media/image328.wmf"/><Relationship Id="rId5" Type="http://schemas.openxmlformats.org/officeDocument/2006/relationships/oleObject" Target="../embeddings/oleObject217.bin"/><Relationship Id="rId4" Type="http://schemas.openxmlformats.org/officeDocument/2006/relationships/image" Target="../media/image327.wmf"/><Relationship Id="rId9" Type="http://schemas.openxmlformats.org/officeDocument/2006/relationships/image" Target="../media/image329.wmf"/></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image" Target="../media/image331.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8" Type="http://schemas.openxmlformats.org/officeDocument/2006/relationships/image" Target="../media/image334.wmf"/><Relationship Id="rId3" Type="http://schemas.openxmlformats.org/officeDocument/2006/relationships/oleObject" Target="../embeddings/oleObject219.bin"/><Relationship Id="rId7" Type="http://schemas.openxmlformats.org/officeDocument/2006/relationships/oleObject" Target="../embeddings/oleObject221.bin"/><Relationship Id="rId2" Type="http://schemas.openxmlformats.org/officeDocument/2006/relationships/slideLayout" Target="../slideLayouts/slideLayout2.xml"/><Relationship Id="rId1" Type="http://schemas.openxmlformats.org/officeDocument/2006/relationships/vmlDrawing" Target="../drawings/vmlDrawing71.vml"/><Relationship Id="rId6" Type="http://schemas.openxmlformats.org/officeDocument/2006/relationships/image" Target="../media/image333.wmf"/><Relationship Id="rId11" Type="http://schemas.openxmlformats.org/officeDocument/2006/relationships/image" Target="../media/image331.png"/><Relationship Id="rId5" Type="http://schemas.openxmlformats.org/officeDocument/2006/relationships/oleObject" Target="../embeddings/oleObject220.bin"/><Relationship Id="rId10" Type="http://schemas.openxmlformats.org/officeDocument/2006/relationships/image" Target="../media/image335.wmf"/><Relationship Id="rId4" Type="http://schemas.openxmlformats.org/officeDocument/2006/relationships/image" Target="../media/image332.wmf"/><Relationship Id="rId9" Type="http://schemas.openxmlformats.org/officeDocument/2006/relationships/oleObject" Target="../embeddings/oleObject222.bin"/></Relationships>
</file>

<file path=ppt/slides/_rels/slide15.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9.wmf"/><Relationship Id="rId5" Type="http://schemas.openxmlformats.org/officeDocument/2006/relationships/oleObject" Target="../embeddings/oleObject37.bin"/><Relationship Id="rId4" Type="http://schemas.openxmlformats.org/officeDocument/2006/relationships/image" Target="../media/image7.wmf"/></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223.bin"/><Relationship Id="rId2" Type="http://schemas.openxmlformats.org/officeDocument/2006/relationships/slideLayout" Target="../slideLayouts/slideLayout2.xml"/><Relationship Id="rId1" Type="http://schemas.openxmlformats.org/officeDocument/2006/relationships/vmlDrawing" Target="../drawings/vmlDrawing72.vml"/><Relationship Id="rId4" Type="http://schemas.openxmlformats.org/officeDocument/2006/relationships/image" Target="../media/image336.wmf"/></Relationships>
</file>

<file path=ppt/slides/_rels/slide151.xml.rels><?xml version="1.0" encoding="UTF-8" standalone="yes"?>
<Relationships xmlns="http://schemas.openxmlformats.org/package/2006/relationships"><Relationship Id="rId2" Type="http://schemas.openxmlformats.org/officeDocument/2006/relationships/image" Target="../media/image337.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339.png"/><Relationship Id="rId2" Type="http://schemas.openxmlformats.org/officeDocument/2006/relationships/image" Target="../media/image338.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8" Type="http://schemas.openxmlformats.org/officeDocument/2006/relationships/image" Target="../media/image342.wmf"/><Relationship Id="rId3" Type="http://schemas.openxmlformats.org/officeDocument/2006/relationships/oleObject" Target="../embeddings/oleObject224.bin"/><Relationship Id="rId7" Type="http://schemas.openxmlformats.org/officeDocument/2006/relationships/oleObject" Target="../embeddings/oleObject226.bin"/><Relationship Id="rId2" Type="http://schemas.openxmlformats.org/officeDocument/2006/relationships/slideLayout" Target="../slideLayouts/slideLayout2.xml"/><Relationship Id="rId1" Type="http://schemas.openxmlformats.org/officeDocument/2006/relationships/vmlDrawing" Target="../drawings/vmlDrawing73.vml"/><Relationship Id="rId6" Type="http://schemas.openxmlformats.org/officeDocument/2006/relationships/image" Target="../media/image341.wmf"/><Relationship Id="rId5" Type="http://schemas.openxmlformats.org/officeDocument/2006/relationships/oleObject" Target="../embeddings/oleObject225.bin"/><Relationship Id="rId10" Type="http://schemas.openxmlformats.org/officeDocument/2006/relationships/image" Target="../media/image343.wmf"/><Relationship Id="rId4" Type="http://schemas.openxmlformats.org/officeDocument/2006/relationships/image" Target="../media/image340.wmf"/><Relationship Id="rId9" Type="http://schemas.openxmlformats.org/officeDocument/2006/relationships/oleObject" Target="../embeddings/oleObject227.bin"/></Relationships>
</file>

<file path=ppt/slides/_rels/slide155.xml.rels><?xml version="1.0" encoding="UTF-8" standalone="yes"?>
<Relationships xmlns="http://schemas.openxmlformats.org/package/2006/relationships"><Relationship Id="rId8" Type="http://schemas.openxmlformats.org/officeDocument/2006/relationships/image" Target="../media/image346.wmf"/><Relationship Id="rId3" Type="http://schemas.openxmlformats.org/officeDocument/2006/relationships/oleObject" Target="../embeddings/oleObject228.bin"/><Relationship Id="rId7" Type="http://schemas.openxmlformats.org/officeDocument/2006/relationships/oleObject" Target="../embeddings/oleObject230.bin"/><Relationship Id="rId2" Type="http://schemas.openxmlformats.org/officeDocument/2006/relationships/slideLayout" Target="../slideLayouts/slideLayout2.xml"/><Relationship Id="rId1" Type="http://schemas.openxmlformats.org/officeDocument/2006/relationships/vmlDrawing" Target="../drawings/vmlDrawing74.vml"/><Relationship Id="rId6" Type="http://schemas.openxmlformats.org/officeDocument/2006/relationships/image" Target="../media/image345.wmf"/><Relationship Id="rId5" Type="http://schemas.openxmlformats.org/officeDocument/2006/relationships/oleObject" Target="../embeddings/oleObject229.bin"/><Relationship Id="rId10" Type="http://schemas.openxmlformats.org/officeDocument/2006/relationships/image" Target="../media/image347.wmf"/><Relationship Id="rId4" Type="http://schemas.openxmlformats.org/officeDocument/2006/relationships/image" Target="../media/image344.wmf"/><Relationship Id="rId9" Type="http://schemas.openxmlformats.org/officeDocument/2006/relationships/oleObject" Target="../embeddings/oleObject231.bin"/></Relationships>
</file>

<file path=ppt/slides/_rels/slide156.xml.rels><?xml version="1.0" encoding="UTF-8" standalone="yes"?>
<Relationships xmlns="http://schemas.openxmlformats.org/package/2006/relationships"><Relationship Id="rId3" Type="http://schemas.openxmlformats.org/officeDocument/2006/relationships/image" Target="../media/image349.png"/><Relationship Id="rId2" Type="http://schemas.openxmlformats.org/officeDocument/2006/relationships/image" Target="../media/image348.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8" Type="http://schemas.openxmlformats.org/officeDocument/2006/relationships/image" Target="../media/image352.wmf"/><Relationship Id="rId3" Type="http://schemas.openxmlformats.org/officeDocument/2006/relationships/oleObject" Target="../embeddings/oleObject232.bin"/><Relationship Id="rId7" Type="http://schemas.openxmlformats.org/officeDocument/2006/relationships/oleObject" Target="../embeddings/oleObject234.bin"/><Relationship Id="rId12" Type="http://schemas.openxmlformats.org/officeDocument/2006/relationships/image" Target="../media/image354.wmf"/><Relationship Id="rId2" Type="http://schemas.openxmlformats.org/officeDocument/2006/relationships/slideLayout" Target="../slideLayouts/slideLayout2.xml"/><Relationship Id="rId1" Type="http://schemas.openxmlformats.org/officeDocument/2006/relationships/vmlDrawing" Target="../drawings/vmlDrawing75.vml"/><Relationship Id="rId6" Type="http://schemas.openxmlformats.org/officeDocument/2006/relationships/image" Target="../media/image351.wmf"/><Relationship Id="rId11" Type="http://schemas.openxmlformats.org/officeDocument/2006/relationships/oleObject" Target="../embeddings/oleObject236.bin"/><Relationship Id="rId5" Type="http://schemas.openxmlformats.org/officeDocument/2006/relationships/oleObject" Target="../embeddings/oleObject233.bin"/><Relationship Id="rId10" Type="http://schemas.openxmlformats.org/officeDocument/2006/relationships/image" Target="../media/image353.wmf"/><Relationship Id="rId4" Type="http://schemas.openxmlformats.org/officeDocument/2006/relationships/image" Target="../media/image350.wmf"/><Relationship Id="rId9" Type="http://schemas.openxmlformats.org/officeDocument/2006/relationships/oleObject" Target="../embeddings/oleObject235.bin"/></Relationships>
</file>

<file path=ppt/slides/_rels/slide158.xml.rels><?xml version="1.0" encoding="UTF-8" standalone="yes"?>
<Relationships xmlns="http://schemas.openxmlformats.org/package/2006/relationships"><Relationship Id="rId3" Type="http://schemas.openxmlformats.org/officeDocument/2006/relationships/oleObject" Target="../embeddings/oleObject237.bin"/><Relationship Id="rId2" Type="http://schemas.openxmlformats.org/officeDocument/2006/relationships/slideLayout" Target="../slideLayouts/slideLayout2.xml"/><Relationship Id="rId1" Type="http://schemas.openxmlformats.org/officeDocument/2006/relationships/vmlDrawing" Target="../drawings/vmlDrawing76.vml"/><Relationship Id="rId6" Type="http://schemas.openxmlformats.org/officeDocument/2006/relationships/image" Target="../media/image357.png"/><Relationship Id="rId5" Type="http://schemas.openxmlformats.org/officeDocument/2006/relationships/image" Target="../media/image356.png"/><Relationship Id="rId4" Type="http://schemas.openxmlformats.org/officeDocument/2006/relationships/image" Target="../media/image355.wmf"/></Relationships>
</file>

<file path=ppt/slides/_rels/slide159.xml.rels><?xml version="1.0" encoding="UTF-8" standalone="yes"?>
<Relationships xmlns="http://schemas.openxmlformats.org/package/2006/relationships"><Relationship Id="rId3" Type="http://schemas.openxmlformats.org/officeDocument/2006/relationships/image" Target="../media/image359.png"/><Relationship Id="rId2" Type="http://schemas.openxmlformats.org/officeDocument/2006/relationships/image" Target="../media/image35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43.png"/><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0.bin"/><Relationship Id="rId11" Type="http://schemas.openxmlformats.org/officeDocument/2006/relationships/image" Target="../media/image53.wmf"/><Relationship Id="rId5" Type="http://schemas.openxmlformats.org/officeDocument/2006/relationships/image" Target="../media/image19.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52.wmf"/></Relationships>
</file>

<file path=ppt/slides/_rels/slide160.xml.rels><?xml version="1.0" encoding="UTF-8" standalone="yes"?>
<Relationships xmlns="http://schemas.openxmlformats.org/package/2006/relationships"><Relationship Id="rId8" Type="http://schemas.openxmlformats.org/officeDocument/2006/relationships/image" Target="../media/image361.wmf"/><Relationship Id="rId3" Type="http://schemas.openxmlformats.org/officeDocument/2006/relationships/oleObject" Target="../embeddings/oleObject238.bin"/><Relationship Id="rId7" Type="http://schemas.openxmlformats.org/officeDocument/2006/relationships/oleObject" Target="../embeddings/oleObject240.bin"/><Relationship Id="rId2" Type="http://schemas.openxmlformats.org/officeDocument/2006/relationships/slideLayout" Target="../slideLayouts/slideLayout2.xml"/><Relationship Id="rId1" Type="http://schemas.openxmlformats.org/officeDocument/2006/relationships/vmlDrawing" Target="../drawings/vmlDrawing77.vml"/><Relationship Id="rId6" Type="http://schemas.openxmlformats.org/officeDocument/2006/relationships/image" Target="../media/image360.wmf"/><Relationship Id="rId5" Type="http://schemas.openxmlformats.org/officeDocument/2006/relationships/oleObject" Target="../embeddings/oleObject239.bin"/><Relationship Id="rId4" Type="http://schemas.openxmlformats.org/officeDocument/2006/relationships/image" Target="../media/image7.wmf"/></Relationships>
</file>

<file path=ppt/slides/_rels/slide161.xml.rels><?xml version="1.0" encoding="UTF-8" standalone="yes"?>
<Relationships xmlns="http://schemas.openxmlformats.org/package/2006/relationships"><Relationship Id="rId3" Type="http://schemas.openxmlformats.org/officeDocument/2006/relationships/image" Target="../media/image363.png"/><Relationship Id="rId2" Type="http://schemas.openxmlformats.org/officeDocument/2006/relationships/slideLayout" Target="../slideLayouts/slideLayout2.xml"/><Relationship Id="rId1" Type="http://schemas.openxmlformats.org/officeDocument/2006/relationships/vmlDrawing" Target="../drawings/vmlDrawing78.vml"/><Relationship Id="rId6" Type="http://schemas.openxmlformats.org/officeDocument/2006/relationships/image" Target="../media/image362.wmf"/><Relationship Id="rId5" Type="http://schemas.openxmlformats.org/officeDocument/2006/relationships/oleObject" Target="../embeddings/oleObject241.bin"/><Relationship Id="rId4" Type="http://schemas.openxmlformats.org/officeDocument/2006/relationships/image" Target="../media/image364.png"/></Relationships>
</file>

<file path=ppt/slides/_rels/slide162.xml.rels><?xml version="1.0" encoding="UTF-8" standalone="yes"?>
<Relationships xmlns="http://schemas.openxmlformats.org/package/2006/relationships"><Relationship Id="rId3" Type="http://schemas.openxmlformats.org/officeDocument/2006/relationships/oleObject" Target="../embeddings/oleObject242.bin"/><Relationship Id="rId2" Type="http://schemas.openxmlformats.org/officeDocument/2006/relationships/slideLayout" Target="../slideLayouts/slideLayout2.xml"/><Relationship Id="rId1" Type="http://schemas.openxmlformats.org/officeDocument/2006/relationships/vmlDrawing" Target="../drawings/vmlDrawing79.vml"/><Relationship Id="rId6" Type="http://schemas.openxmlformats.org/officeDocument/2006/relationships/image" Target="../media/image367.png"/><Relationship Id="rId5" Type="http://schemas.openxmlformats.org/officeDocument/2006/relationships/image" Target="../media/image366.png"/><Relationship Id="rId4" Type="http://schemas.openxmlformats.org/officeDocument/2006/relationships/image" Target="../media/image365.wmf"/></Relationships>
</file>

<file path=ppt/slides/_rels/slide163.xml.rels><?xml version="1.0" encoding="UTF-8" standalone="yes"?>
<Relationships xmlns="http://schemas.openxmlformats.org/package/2006/relationships"><Relationship Id="rId8" Type="http://schemas.openxmlformats.org/officeDocument/2006/relationships/image" Target="../media/image370.wmf"/><Relationship Id="rId3" Type="http://schemas.openxmlformats.org/officeDocument/2006/relationships/oleObject" Target="../embeddings/oleObject243.bin"/><Relationship Id="rId7" Type="http://schemas.openxmlformats.org/officeDocument/2006/relationships/oleObject" Target="../embeddings/oleObject245.bin"/><Relationship Id="rId12" Type="http://schemas.openxmlformats.org/officeDocument/2006/relationships/image" Target="../media/image372.wmf"/><Relationship Id="rId2" Type="http://schemas.openxmlformats.org/officeDocument/2006/relationships/slideLayout" Target="../slideLayouts/slideLayout2.xml"/><Relationship Id="rId1" Type="http://schemas.openxmlformats.org/officeDocument/2006/relationships/vmlDrawing" Target="../drawings/vmlDrawing80.vml"/><Relationship Id="rId6" Type="http://schemas.openxmlformats.org/officeDocument/2006/relationships/image" Target="../media/image369.wmf"/><Relationship Id="rId11" Type="http://schemas.openxmlformats.org/officeDocument/2006/relationships/oleObject" Target="../embeddings/oleObject247.bin"/><Relationship Id="rId5" Type="http://schemas.openxmlformats.org/officeDocument/2006/relationships/oleObject" Target="../embeddings/oleObject244.bin"/><Relationship Id="rId10" Type="http://schemas.openxmlformats.org/officeDocument/2006/relationships/image" Target="../media/image371.wmf"/><Relationship Id="rId4" Type="http://schemas.openxmlformats.org/officeDocument/2006/relationships/image" Target="../media/image368.wmf"/><Relationship Id="rId9" Type="http://schemas.openxmlformats.org/officeDocument/2006/relationships/oleObject" Target="../embeddings/oleObject246.bin"/></Relationships>
</file>

<file path=ppt/slides/_rels/slide164.xml.rels><?xml version="1.0" encoding="UTF-8" standalone="yes"?>
<Relationships xmlns="http://schemas.openxmlformats.org/package/2006/relationships"><Relationship Id="rId3" Type="http://schemas.openxmlformats.org/officeDocument/2006/relationships/image" Target="../media/image374.png"/><Relationship Id="rId2" Type="http://schemas.openxmlformats.org/officeDocument/2006/relationships/image" Target="../media/image373.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8" Type="http://schemas.openxmlformats.org/officeDocument/2006/relationships/image" Target="../media/image376.wmf"/><Relationship Id="rId13" Type="http://schemas.openxmlformats.org/officeDocument/2006/relationships/image" Target="../media/image378.wmf"/><Relationship Id="rId3" Type="http://schemas.openxmlformats.org/officeDocument/2006/relationships/oleObject" Target="../embeddings/oleObject248.bin"/><Relationship Id="rId7" Type="http://schemas.openxmlformats.org/officeDocument/2006/relationships/oleObject" Target="../embeddings/oleObject250.bin"/><Relationship Id="rId12" Type="http://schemas.openxmlformats.org/officeDocument/2006/relationships/oleObject" Target="../embeddings/oleObject253.bin"/><Relationship Id="rId2" Type="http://schemas.openxmlformats.org/officeDocument/2006/relationships/slideLayout" Target="../slideLayouts/slideLayout2.xml"/><Relationship Id="rId1" Type="http://schemas.openxmlformats.org/officeDocument/2006/relationships/vmlDrawing" Target="../drawings/vmlDrawing81.vml"/><Relationship Id="rId6" Type="http://schemas.openxmlformats.org/officeDocument/2006/relationships/image" Target="../media/image375.wmf"/><Relationship Id="rId11" Type="http://schemas.openxmlformats.org/officeDocument/2006/relationships/image" Target="../media/image377.wmf"/><Relationship Id="rId5" Type="http://schemas.openxmlformats.org/officeDocument/2006/relationships/oleObject" Target="../embeddings/oleObject249.bin"/><Relationship Id="rId10" Type="http://schemas.openxmlformats.org/officeDocument/2006/relationships/oleObject" Target="../embeddings/oleObject252.bin"/><Relationship Id="rId4" Type="http://schemas.openxmlformats.org/officeDocument/2006/relationships/image" Target="../media/image7.wmf"/><Relationship Id="rId9" Type="http://schemas.openxmlformats.org/officeDocument/2006/relationships/oleObject" Target="../embeddings/oleObject251.bin"/></Relationships>
</file>

<file path=ppt/slides/_rels/slide166.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79.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8" Type="http://schemas.openxmlformats.org/officeDocument/2006/relationships/image" Target="../media/image383.wmf"/><Relationship Id="rId3" Type="http://schemas.openxmlformats.org/officeDocument/2006/relationships/oleObject" Target="../embeddings/oleObject254.bin"/><Relationship Id="rId7" Type="http://schemas.openxmlformats.org/officeDocument/2006/relationships/oleObject" Target="../embeddings/oleObject256.bin"/><Relationship Id="rId2" Type="http://schemas.openxmlformats.org/officeDocument/2006/relationships/slideLayout" Target="../slideLayouts/slideLayout2.xml"/><Relationship Id="rId1" Type="http://schemas.openxmlformats.org/officeDocument/2006/relationships/vmlDrawing" Target="../drawings/vmlDrawing82.vml"/><Relationship Id="rId6" Type="http://schemas.openxmlformats.org/officeDocument/2006/relationships/image" Target="../media/image382.wmf"/><Relationship Id="rId5" Type="http://schemas.openxmlformats.org/officeDocument/2006/relationships/oleObject" Target="../embeddings/oleObject255.bin"/><Relationship Id="rId4" Type="http://schemas.openxmlformats.org/officeDocument/2006/relationships/image" Target="../media/image381.wmf"/></Relationships>
</file>

<file path=ppt/slides/_rels/slide168.xml.rels><?xml version="1.0" encoding="UTF-8" standalone="yes"?>
<Relationships xmlns="http://schemas.openxmlformats.org/package/2006/relationships"><Relationship Id="rId8" Type="http://schemas.openxmlformats.org/officeDocument/2006/relationships/image" Target="../media/image386.wmf"/><Relationship Id="rId3" Type="http://schemas.openxmlformats.org/officeDocument/2006/relationships/oleObject" Target="../embeddings/oleObject257.bin"/><Relationship Id="rId7" Type="http://schemas.openxmlformats.org/officeDocument/2006/relationships/oleObject" Target="../embeddings/oleObject259.bin"/><Relationship Id="rId12" Type="http://schemas.openxmlformats.org/officeDocument/2006/relationships/image" Target="../media/image388.wmf"/><Relationship Id="rId2" Type="http://schemas.openxmlformats.org/officeDocument/2006/relationships/slideLayout" Target="../slideLayouts/slideLayout2.xml"/><Relationship Id="rId1" Type="http://schemas.openxmlformats.org/officeDocument/2006/relationships/vmlDrawing" Target="../drawings/vmlDrawing83.vml"/><Relationship Id="rId6" Type="http://schemas.openxmlformats.org/officeDocument/2006/relationships/image" Target="../media/image385.wmf"/><Relationship Id="rId11" Type="http://schemas.openxmlformats.org/officeDocument/2006/relationships/oleObject" Target="../embeddings/oleObject261.bin"/><Relationship Id="rId5" Type="http://schemas.openxmlformats.org/officeDocument/2006/relationships/oleObject" Target="../embeddings/oleObject258.bin"/><Relationship Id="rId10" Type="http://schemas.openxmlformats.org/officeDocument/2006/relationships/image" Target="../media/image387.wmf"/><Relationship Id="rId4" Type="http://schemas.openxmlformats.org/officeDocument/2006/relationships/image" Target="../media/image384.wmf"/><Relationship Id="rId9" Type="http://schemas.openxmlformats.org/officeDocument/2006/relationships/oleObject" Target="../embeddings/oleObject260.bin"/></Relationships>
</file>

<file path=ppt/slides/_rels/slide169.xml.rels><?xml version="1.0" encoding="UTF-8" standalone="yes"?>
<Relationships xmlns="http://schemas.openxmlformats.org/package/2006/relationships"><Relationship Id="rId8" Type="http://schemas.openxmlformats.org/officeDocument/2006/relationships/image" Target="../media/image390.wmf"/><Relationship Id="rId3" Type="http://schemas.openxmlformats.org/officeDocument/2006/relationships/image" Target="../media/image392.png"/><Relationship Id="rId7" Type="http://schemas.openxmlformats.org/officeDocument/2006/relationships/oleObject" Target="../embeddings/oleObject263.bin"/><Relationship Id="rId2" Type="http://schemas.openxmlformats.org/officeDocument/2006/relationships/slideLayout" Target="../slideLayouts/slideLayout2.xml"/><Relationship Id="rId1" Type="http://schemas.openxmlformats.org/officeDocument/2006/relationships/vmlDrawing" Target="../drawings/vmlDrawing84.vml"/><Relationship Id="rId6" Type="http://schemas.openxmlformats.org/officeDocument/2006/relationships/image" Target="../media/image389.wmf"/><Relationship Id="rId5" Type="http://schemas.openxmlformats.org/officeDocument/2006/relationships/oleObject" Target="../embeddings/oleObject262.bin"/><Relationship Id="rId10" Type="http://schemas.openxmlformats.org/officeDocument/2006/relationships/image" Target="../media/image391.wmf"/><Relationship Id="rId4" Type="http://schemas.openxmlformats.org/officeDocument/2006/relationships/image" Target="../media/image393.png"/><Relationship Id="rId9" Type="http://schemas.openxmlformats.org/officeDocument/2006/relationships/oleObject" Target="../embeddings/oleObject264.bin"/></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4.wmf"/><Relationship Id="rId5" Type="http://schemas.openxmlformats.org/officeDocument/2006/relationships/oleObject" Target="../embeddings/oleObject43.bin"/><Relationship Id="rId4" Type="http://schemas.openxmlformats.org/officeDocument/2006/relationships/image" Target="../media/image56.png"/></Relationships>
</file>

<file path=ppt/slides/_rels/slide170.xml.rels><?xml version="1.0" encoding="UTF-8" standalone="yes"?>
<Relationships xmlns="http://schemas.openxmlformats.org/package/2006/relationships"><Relationship Id="rId2" Type="http://schemas.openxmlformats.org/officeDocument/2006/relationships/image" Target="../media/image394.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396.png"/><Relationship Id="rId2" Type="http://schemas.openxmlformats.org/officeDocument/2006/relationships/image" Target="../media/image395.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95.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8" Type="http://schemas.openxmlformats.org/officeDocument/2006/relationships/oleObject" Target="../embeddings/oleObject267.bin"/><Relationship Id="rId3" Type="http://schemas.openxmlformats.org/officeDocument/2006/relationships/oleObject" Target="../embeddings/oleObject265.bin"/><Relationship Id="rId7" Type="http://schemas.openxmlformats.org/officeDocument/2006/relationships/image" Target="../media/image398.wmf"/><Relationship Id="rId2" Type="http://schemas.openxmlformats.org/officeDocument/2006/relationships/slideLayout" Target="../slideLayouts/slideLayout2.xml"/><Relationship Id="rId1" Type="http://schemas.openxmlformats.org/officeDocument/2006/relationships/vmlDrawing" Target="../drawings/vmlDrawing85.vml"/><Relationship Id="rId6" Type="http://schemas.openxmlformats.org/officeDocument/2006/relationships/oleObject" Target="../embeddings/oleObject266.bin"/><Relationship Id="rId11" Type="http://schemas.openxmlformats.org/officeDocument/2006/relationships/image" Target="../media/image399.wmf"/><Relationship Id="rId5" Type="http://schemas.openxmlformats.org/officeDocument/2006/relationships/image" Target="../media/image395.png"/><Relationship Id="rId10" Type="http://schemas.openxmlformats.org/officeDocument/2006/relationships/oleObject" Target="../embeddings/oleObject268.bin"/><Relationship Id="rId4" Type="http://schemas.openxmlformats.org/officeDocument/2006/relationships/image" Target="../media/image397.wmf"/><Relationship Id="rId9" Type="http://schemas.openxmlformats.org/officeDocument/2006/relationships/image" Target="../media/image173.wmf"/></Relationships>
</file>

<file path=ppt/slides/_rels/slide174.xml.rels><?xml version="1.0" encoding="UTF-8" standalone="yes"?>
<Relationships xmlns="http://schemas.openxmlformats.org/package/2006/relationships"><Relationship Id="rId3" Type="http://schemas.openxmlformats.org/officeDocument/2006/relationships/oleObject" Target="../embeddings/oleObject269.bin"/><Relationship Id="rId2" Type="http://schemas.openxmlformats.org/officeDocument/2006/relationships/slideLayout" Target="../slideLayouts/slideLayout2.xml"/><Relationship Id="rId1" Type="http://schemas.openxmlformats.org/officeDocument/2006/relationships/vmlDrawing" Target="../drawings/vmlDrawing86.vml"/><Relationship Id="rId4" Type="http://schemas.openxmlformats.org/officeDocument/2006/relationships/image" Target="../media/image400.wmf"/></Relationships>
</file>

<file path=ppt/slides/_rels/slide175.xml.rels><?xml version="1.0" encoding="UTF-8" standalone="yes"?>
<Relationships xmlns="http://schemas.openxmlformats.org/package/2006/relationships"><Relationship Id="rId8" Type="http://schemas.openxmlformats.org/officeDocument/2006/relationships/image" Target="../media/image403.wmf"/><Relationship Id="rId3" Type="http://schemas.openxmlformats.org/officeDocument/2006/relationships/oleObject" Target="../embeddings/oleObject270.bin"/><Relationship Id="rId7" Type="http://schemas.openxmlformats.org/officeDocument/2006/relationships/oleObject" Target="../embeddings/oleObject272.bin"/><Relationship Id="rId2" Type="http://schemas.openxmlformats.org/officeDocument/2006/relationships/slideLayout" Target="../slideLayouts/slideLayout2.xml"/><Relationship Id="rId1" Type="http://schemas.openxmlformats.org/officeDocument/2006/relationships/vmlDrawing" Target="../drawings/vmlDrawing87.vml"/><Relationship Id="rId6" Type="http://schemas.openxmlformats.org/officeDocument/2006/relationships/image" Target="../media/image402.wmf"/><Relationship Id="rId5" Type="http://schemas.openxmlformats.org/officeDocument/2006/relationships/oleObject" Target="../embeddings/oleObject271.bin"/><Relationship Id="rId4" Type="http://schemas.openxmlformats.org/officeDocument/2006/relationships/image" Target="../media/image401.wmf"/><Relationship Id="rId9" Type="http://schemas.openxmlformats.org/officeDocument/2006/relationships/image" Target="../media/image404.png"/></Relationships>
</file>

<file path=ppt/slides/_rels/slide176.xml.rels><?xml version="1.0" encoding="UTF-8" standalone="yes"?>
<Relationships xmlns="http://schemas.openxmlformats.org/package/2006/relationships"><Relationship Id="rId3" Type="http://schemas.openxmlformats.org/officeDocument/2006/relationships/image" Target="../media/image406.png"/><Relationship Id="rId2" Type="http://schemas.openxmlformats.org/officeDocument/2006/relationships/image" Target="../media/image405.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8" Type="http://schemas.openxmlformats.org/officeDocument/2006/relationships/image" Target="../media/image408.wmf"/><Relationship Id="rId3" Type="http://schemas.openxmlformats.org/officeDocument/2006/relationships/oleObject" Target="../embeddings/oleObject273.bin"/><Relationship Id="rId7" Type="http://schemas.openxmlformats.org/officeDocument/2006/relationships/oleObject" Target="../embeddings/oleObject275.bin"/><Relationship Id="rId2" Type="http://schemas.openxmlformats.org/officeDocument/2006/relationships/slideLayout" Target="../slideLayouts/slideLayout2.xml"/><Relationship Id="rId1" Type="http://schemas.openxmlformats.org/officeDocument/2006/relationships/vmlDrawing" Target="../drawings/vmlDrawing88.vml"/><Relationship Id="rId6" Type="http://schemas.openxmlformats.org/officeDocument/2006/relationships/image" Target="../media/image407.wmf"/><Relationship Id="rId5" Type="http://schemas.openxmlformats.org/officeDocument/2006/relationships/oleObject" Target="../embeddings/oleObject274.bin"/><Relationship Id="rId10" Type="http://schemas.openxmlformats.org/officeDocument/2006/relationships/image" Target="../media/image409.wmf"/><Relationship Id="rId4" Type="http://schemas.openxmlformats.org/officeDocument/2006/relationships/image" Target="../media/image340.wmf"/><Relationship Id="rId9" Type="http://schemas.openxmlformats.org/officeDocument/2006/relationships/oleObject" Target="../embeddings/oleObject276.bin"/></Relationships>
</file>

<file path=ppt/slides/_rels/slide178.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slideLayout" Target="../slideLayouts/slideLayout2.xml"/><Relationship Id="rId1" Type="http://schemas.openxmlformats.org/officeDocument/2006/relationships/vmlDrawing" Target="../drawings/vmlDrawing89.vml"/><Relationship Id="rId6" Type="http://schemas.openxmlformats.org/officeDocument/2006/relationships/image" Target="../media/image410.wmf"/><Relationship Id="rId5" Type="http://schemas.openxmlformats.org/officeDocument/2006/relationships/oleObject" Target="../embeddings/oleObject277.bin"/><Relationship Id="rId4" Type="http://schemas.openxmlformats.org/officeDocument/2006/relationships/image" Target="../media/image412.png"/></Relationships>
</file>

<file path=ppt/slides/_rels/slide179.xml.rels><?xml version="1.0" encoding="UTF-8" standalone="yes"?>
<Relationships xmlns="http://schemas.openxmlformats.org/package/2006/relationships"><Relationship Id="rId8" Type="http://schemas.openxmlformats.org/officeDocument/2006/relationships/image" Target="../media/image415.wmf"/><Relationship Id="rId3" Type="http://schemas.openxmlformats.org/officeDocument/2006/relationships/oleObject" Target="../embeddings/oleObject278.bin"/><Relationship Id="rId7" Type="http://schemas.openxmlformats.org/officeDocument/2006/relationships/oleObject" Target="../embeddings/oleObject280.bin"/><Relationship Id="rId2" Type="http://schemas.openxmlformats.org/officeDocument/2006/relationships/slideLayout" Target="../slideLayouts/slideLayout2.xml"/><Relationship Id="rId1" Type="http://schemas.openxmlformats.org/officeDocument/2006/relationships/vmlDrawing" Target="../drawings/vmlDrawing90.vml"/><Relationship Id="rId6" Type="http://schemas.openxmlformats.org/officeDocument/2006/relationships/image" Target="../media/image414.wmf"/><Relationship Id="rId5" Type="http://schemas.openxmlformats.org/officeDocument/2006/relationships/oleObject" Target="../embeddings/oleObject279.bin"/><Relationship Id="rId10" Type="http://schemas.openxmlformats.org/officeDocument/2006/relationships/image" Target="../media/image417.png"/><Relationship Id="rId4" Type="http://schemas.openxmlformats.org/officeDocument/2006/relationships/image" Target="../media/image413.wmf"/><Relationship Id="rId9" Type="http://schemas.openxmlformats.org/officeDocument/2006/relationships/image" Target="../media/image416.png"/></Relationships>
</file>

<file path=ppt/slides/_rels/slide18.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8.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47.bin"/><Relationship Id="rId14" Type="http://schemas.openxmlformats.org/officeDocument/2006/relationships/image" Target="../media/image62.wmf"/></Relationships>
</file>

<file path=ppt/slides/_rels/slide180.xml.rels><?xml version="1.0" encoding="UTF-8" standalone="yes"?>
<Relationships xmlns="http://schemas.openxmlformats.org/package/2006/relationships"><Relationship Id="rId8" Type="http://schemas.openxmlformats.org/officeDocument/2006/relationships/image" Target="../media/image420.wmf"/><Relationship Id="rId3" Type="http://schemas.openxmlformats.org/officeDocument/2006/relationships/oleObject" Target="../embeddings/oleObject281.bin"/><Relationship Id="rId7" Type="http://schemas.openxmlformats.org/officeDocument/2006/relationships/oleObject" Target="../embeddings/oleObject283.bin"/><Relationship Id="rId2" Type="http://schemas.openxmlformats.org/officeDocument/2006/relationships/slideLayout" Target="../slideLayouts/slideLayout2.xml"/><Relationship Id="rId1" Type="http://schemas.openxmlformats.org/officeDocument/2006/relationships/vmlDrawing" Target="../drawings/vmlDrawing91.vml"/><Relationship Id="rId6" Type="http://schemas.openxmlformats.org/officeDocument/2006/relationships/image" Target="../media/image419.wmf"/><Relationship Id="rId5" Type="http://schemas.openxmlformats.org/officeDocument/2006/relationships/oleObject" Target="../embeddings/oleObject282.bin"/><Relationship Id="rId4" Type="http://schemas.openxmlformats.org/officeDocument/2006/relationships/image" Target="../media/image418.wmf"/></Relationships>
</file>

<file path=ppt/slides/_rels/slide181.xml.rels><?xml version="1.0" encoding="UTF-8" standalone="yes"?>
<Relationships xmlns="http://schemas.openxmlformats.org/package/2006/relationships"><Relationship Id="rId8" Type="http://schemas.openxmlformats.org/officeDocument/2006/relationships/image" Target="../media/image424.png"/><Relationship Id="rId3" Type="http://schemas.openxmlformats.org/officeDocument/2006/relationships/oleObject" Target="../embeddings/oleObject284.bin"/><Relationship Id="rId7" Type="http://schemas.openxmlformats.org/officeDocument/2006/relationships/image" Target="../media/image423.png"/><Relationship Id="rId2" Type="http://schemas.openxmlformats.org/officeDocument/2006/relationships/slideLayout" Target="../slideLayouts/slideLayout2.xml"/><Relationship Id="rId1" Type="http://schemas.openxmlformats.org/officeDocument/2006/relationships/vmlDrawing" Target="../drawings/vmlDrawing92.vml"/><Relationship Id="rId6" Type="http://schemas.openxmlformats.org/officeDocument/2006/relationships/image" Target="../media/image422.wmf"/><Relationship Id="rId5" Type="http://schemas.openxmlformats.org/officeDocument/2006/relationships/oleObject" Target="../embeddings/oleObject285.bin"/><Relationship Id="rId4" Type="http://schemas.openxmlformats.org/officeDocument/2006/relationships/image" Target="../media/image421.wmf"/></Relationships>
</file>

<file path=ppt/slides/_rels/slide182.xml.rels><?xml version="1.0" encoding="UTF-8" standalone="yes"?>
<Relationships xmlns="http://schemas.openxmlformats.org/package/2006/relationships"><Relationship Id="rId3" Type="http://schemas.openxmlformats.org/officeDocument/2006/relationships/oleObject" Target="../embeddings/oleObject286.bin"/><Relationship Id="rId2" Type="http://schemas.openxmlformats.org/officeDocument/2006/relationships/slideLayout" Target="../slideLayouts/slideLayout2.xml"/><Relationship Id="rId1" Type="http://schemas.openxmlformats.org/officeDocument/2006/relationships/vmlDrawing" Target="../drawings/vmlDrawing93.vml"/><Relationship Id="rId6" Type="http://schemas.openxmlformats.org/officeDocument/2006/relationships/image" Target="../media/image426.wmf"/><Relationship Id="rId5" Type="http://schemas.openxmlformats.org/officeDocument/2006/relationships/oleObject" Target="../embeddings/oleObject287.bin"/><Relationship Id="rId4" Type="http://schemas.openxmlformats.org/officeDocument/2006/relationships/image" Target="../media/image425.wmf"/></Relationships>
</file>

<file path=ppt/slides/_rels/slide183.xml.rels><?xml version="1.0" encoding="UTF-8" standalone="yes"?>
<Relationships xmlns="http://schemas.openxmlformats.org/package/2006/relationships"><Relationship Id="rId8" Type="http://schemas.openxmlformats.org/officeDocument/2006/relationships/image" Target="../media/image429.wmf"/><Relationship Id="rId3" Type="http://schemas.openxmlformats.org/officeDocument/2006/relationships/oleObject" Target="../embeddings/oleObject288.bin"/><Relationship Id="rId7" Type="http://schemas.openxmlformats.org/officeDocument/2006/relationships/oleObject" Target="../embeddings/oleObject290.bin"/><Relationship Id="rId2" Type="http://schemas.openxmlformats.org/officeDocument/2006/relationships/slideLayout" Target="../slideLayouts/slideLayout2.xml"/><Relationship Id="rId1" Type="http://schemas.openxmlformats.org/officeDocument/2006/relationships/vmlDrawing" Target="../drawings/vmlDrawing94.vml"/><Relationship Id="rId6" Type="http://schemas.openxmlformats.org/officeDocument/2006/relationships/image" Target="../media/image428.wmf"/><Relationship Id="rId5" Type="http://schemas.openxmlformats.org/officeDocument/2006/relationships/oleObject" Target="../embeddings/oleObject289.bin"/><Relationship Id="rId10" Type="http://schemas.openxmlformats.org/officeDocument/2006/relationships/image" Target="../media/image430.wmf"/><Relationship Id="rId4" Type="http://schemas.openxmlformats.org/officeDocument/2006/relationships/image" Target="../media/image427.wmf"/><Relationship Id="rId9" Type="http://schemas.openxmlformats.org/officeDocument/2006/relationships/oleObject" Target="../embeddings/oleObject291.bin"/></Relationships>
</file>

<file path=ppt/slides/_rels/slide184.xml.rels><?xml version="1.0" encoding="UTF-8" standalone="yes"?>
<Relationships xmlns="http://schemas.openxmlformats.org/package/2006/relationships"><Relationship Id="rId8" Type="http://schemas.openxmlformats.org/officeDocument/2006/relationships/image" Target="../media/image432.wmf"/><Relationship Id="rId3" Type="http://schemas.openxmlformats.org/officeDocument/2006/relationships/image" Target="../media/image433.png"/><Relationship Id="rId7" Type="http://schemas.openxmlformats.org/officeDocument/2006/relationships/oleObject" Target="../embeddings/oleObject293.bin"/><Relationship Id="rId2" Type="http://schemas.openxmlformats.org/officeDocument/2006/relationships/slideLayout" Target="../slideLayouts/slideLayout2.xml"/><Relationship Id="rId1" Type="http://schemas.openxmlformats.org/officeDocument/2006/relationships/vmlDrawing" Target="../drawings/vmlDrawing95.vml"/><Relationship Id="rId6" Type="http://schemas.openxmlformats.org/officeDocument/2006/relationships/image" Target="../media/image431.wmf"/><Relationship Id="rId5" Type="http://schemas.openxmlformats.org/officeDocument/2006/relationships/oleObject" Target="../embeddings/oleObject292.bin"/><Relationship Id="rId4" Type="http://schemas.openxmlformats.org/officeDocument/2006/relationships/image" Target="../media/image434.png"/></Relationships>
</file>

<file path=ppt/slides/_rels/slide185.xml.rels><?xml version="1.0" encoding="UTF-8" standalone="yes"?>
<Relationships xmlns="http://schemas.openxmlformats.org/package/2006/relationships"><Relationship Id="rId8" Type="http://schemas.openxmlformats.org/officeDocument/2006/relationships/image" Target="../media/image437.wmf"/><Relationship Id="rId13" Type="http://schemas.openxmlformats.org/officeDocument/2006/relationships/image" Target="../media/image440.png"/><Relationship Id="rId3" Type="http://schemas.openxmlformats.org/officeDocument/2006/relationships/oleObject" Target="../embeddings/oleObject294.bin"/><Relationship Id="rId7" Type="http://schemas.openxmlformats.org/officeDocument/2006/relationships/oleObject" Target="../embeddings/oleObject296.bin"/><Relationship Id="rId12" Type="http://schemas.openxmlformats.org/officeDocument/2006/relationships/image" Target="../media/image439.wmf"/><Relationship Id="rId2" Type="http://schemas.openxmlformats.org/officeDocument/2006/relationships/slideLayout" Target="../slideLayouts/slideLayout2.xml"/><Relationship Id="rId1" Type="http://schemas.openxmlformats.org/officeDocument/2006/relationships/vmlDrawing" Target="../drawings/vmlDrawing96.vml"/><Relationship Id="rId6" Type="http://schemas.openxmlformats.org/officeDocument/2006/relationships/image" Target="../media/image436.wmf"/><Relationship Id="rId11" Type="http://schemas.openxmlformats.org/officeDocument/2006/relationships/oleObject" Target="../embeddings/oleObject298.bin"/><Relationship Id="rId5" Type="http://schemas.openxmlformats.org/officeDocument/2006/relationships/oleObject" Target="../embeddings/oleObject295.bin"/><Relationship Id="rId10" Type="http://schemas.openxmlformats.org/officeDocument/2006/relationships/image" Target="../media/image438.wmf"/><Relationship Id="rId4" Type="http://schemas.openxmlformats.org/officeDocument/2006/relationships/image" Target="../media/image435.wmf"/><Relationship Id="rId9" Type="http://schemas.openxmlformats.org/officeDocument/2006/relationships/oleObject" Target="../embeddings/oleObject297.bin"/></Relationships>
</file>

<file path=ppt/slides/_rels/slide186.xml.rels><?xml version="1.0" encoding="UTF-8" standalone="yes"?>
<Relationships xmlns="http://schemas.openxmlformats.org/package/2006/relationships"><Relationship Id="rId3" Type="http://schemas.openxmlformats.org/officeDocument/2006/relationships/image" Target="../media/image442.png"/><Relationship Id="rId2" Type="http://schemas.openxmlformats.org/officeDocument/2006/relationships/slideLayout" Target="../slideLayouts/slideLayout2.xml"/><Relationship Id="rId1" Type="http://schemas.openxmlformats.org/officeDocument/2006/relationships/vmlDrawing" Target="../drawings/vmlDrawing97.vml"/><Relationship Id="rId6" Type="http://schemas.openxmlformats.org/officeDocument/2006/relationships/image" Target="../media/image441.wmf"/><Relationship Id="rId5" Type="http://schemas.openxmlformats.org/officeDocument/2006/relationships/oleObject" Target="../embeddings/oleObject299.bin"/><Relationship Id="rId4" Type="http://schemas.openxmlformats.org/officeDocument/2006/relationships/image" Target="../media/image443.png"/></Relationships>
</file>

<file path=ppt/slides/_rels/slide187.xml.rels><?xml version="1.0" encoding="UTF-8" standalone="yes"?>
<Relationships xmlns="http://schemas.openxmlformats.org/package/2006/relationships"><Relationship Id="rId3" Type="http://schemas.openxmlformats.org/officeDocument/2006/relationships/image" Target="../media/image445.png"/><Relationship Id="rId2" Type="http://schemas.openxmlformats.org/officeDocument/2006/relationships/slideLayout" Target="../slideLayouts/slideLayout2.xml"/><Relationship Id="rId1" Type="http://schemas.openxmlformats.org/officeDocument/2006/relationships/vmlDrawing" Target="../drawings/vmlDrawing98.vml"/><Relationship Id="rId6" Type="http://schemas.openxmlformats.org/officeDocument/2006/relationships/image" Target="../media/image444.wmf"/><Relationship Id="rId5" Type="http://schemas.openxmlformats.org/officeDocument/2006/relationships/oleObject" Target="../embeddings/oleObject300.bin"/><Relationship Id="rId4" Type="http://schemas.openxmlformats.org/officeDocument/2006/relationships/image" Target="../media/image446.png"/></Relationships>
</file>

<file path=ppt/slides/_rels/slide188.xml.rels><?xml version="1.0" encoding="UTF-8" standalone="yes"?>
<Relationships xmlns="http://schemas.openxmlformats.org/package/2006/relationships"><Relationship Id="rId8" Type="http://schemas.openxmlformats.org/officeDocument/2006/relationships/image" Target="../media/image449.wmf"/><Relationship Id="rId3" Type="http://schemas.openxmlformats.org/officeDocument/2006/relationships/oleObject" Target="../embeddings/oleObject301.bin"/><Relationship Id="rId7" Type="http://schemas.openxmlformats.org/officeDocument/2006/relationships/oleObject" Target="../embeddings/oleObject303.bin"/><Relationship Id="rId2" Type="http://schemas.openxmlformats.org/officeDocument/2006/relationships/slideLayout" Target="../slideLayouts/slideLayout2.xml"/><Relationship Id="rId1" Type="http://schemas.openxmlformats.org/officeDocument/2006/relationships/vmlDrawing" Target="../drawings/vmlDrawing99.vml"/><Relationship Id="rId6" Type="http://schemas.openxmlformats.org/officeDocument/2006/relationships/image" Target="../media/image448.wmf"/><Relationship Id="rId11" Type="http://schemas.openxmlformats.org/officeDocument/2006/relationships/image" Target="../media/image451.png"/><Relationship Id="rId5" Type="http://schemas.openxmlformats.org/officeDocument/2006/relationships/oleObject" Target="../embeddings/oleObject302.bin"/><Relationship Id="rId10" Type="http://schemas.openxmlformats.org/officeDocument/2006/relationships/image" Target="../media/image450.wmf"/><Relationship Id="rId4" Type="http://schemas.openxmlformats.org/officeDocument/2006/relationships/image" Target="../media/image447.wmf"/><Relationship Id="rId9" Type="http://schemas.openxmlformats.org/officeDocument/2006/relationships/oleObject" Target="../embeddings/oleObject304.bin"/></Relationships>
</file>

<file path=ppt/slides/_rels/slide189.xml.rels><?xml version="1.0" encoding="UTF-8" standalone="yes"?>
<Relationships xmlns="http://schemas.openxmlformats.org/package/2006/relationships"><Relationship Id="rId3" Type="http://schemas.openxmlformats.org/officeDocument/2006/relationships/image" Target="../media/image453.png"/><Relationship Id="rId2" Type="http://schemas.openxmlformats.org/officeDocument/2006/relationships/slideLayout" Target="../slideLayouts/slideLayout2.xml"/><Relationship Id="rId1" Type="http://schemas.openxmlformats.org/officeDocument/2006/relationships/vmlDrawing" Target="../drawings/vmlDrawing100.vml"/><Relationship Id="rId6" Type="http://schemas.openxmlformats.org/officeDocument/2006/relationships/image" Target="../media/image454.png"/><Relationship Id="rId5" Type="http://schemas.openxmlformats.org/officeDocument/2006/relationships/image" Target="../media/image452.wmf"/><Relationship Id="rId4" Type="http://schemas.openxmlformats.org/officeDocument/2006/relationships/oleObject" Target="../embeddings/oleObject305.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image" Target="../media/image66.png"/><Relationship Id="rId7" Type="http://schemas.openxmlformats.org/officeDocument/2006/relationships/image" Target="../media/image63.wmf"/><Relationship Id="rId12"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1.bin"/><Relationship Id="rId11" Type="http://schemas.openxmlformats.org/officeDocument/2006/relationships/image" Target="../media/image65.wmf"/><Relationship Id="rId5" Type="http://schemas.openxmlformats.org/officeDocument/2006/relationships/image" Target="../media/image23.w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64.wmf"/></Relationships>
</file>

<file path=ppt/slides/_rels/slide190.xml.rels><?xml version="1.0" encoding="UTF-8" standalone="yes"?>
<Relationships xmlns="http://schemas.openxmlformats.org/package/2006/relationships"><Relationship Id="rId3" Type="http://schemas.openxmlformats.org/officeDocument/2006/relationships/oleObject" Target="../embeddings/oleObject306.bin"/><Relationship Id="rId2" Type="http://schemas.openxmlformats.org/officeDocument/2006/relationships/slideLayout" Target="../slideLayouts/slideLayout2.xml"/><Relationship Id="rId1" Type="http://schemas.openxmlformats.org/officeDocument/2006/relationships/vmlDrawing" Target="../drawings/vmlDrawing101.vml"/><Relationship Id="rId6" Type="http://schemas.openxmlformats.org/officeDocument/2006/relationships/image" Target="../media/image457.png"/><Relationship Id="rId5" Type="http://schemas.openxmlformats.org/officeDocument/2006/relationships/image" Target="../media/image456.png"/><Relationship Id="rId4" Type="http://schemas.openxmlformats.org/officeDocument/2006/relationships/image" Target="../media/image455.wmf"/></Relationships>
</file>

<file path=ppt/slides/_rels/slide191.xml.rels><?xml version="1.0" encoding="UTF-8" standalone="yes"?>
<Relationships xmlns="http://schemas.openxmlformats.org/package/2006/relationships"><Relationship Id="rId3" Type="http://schemas.openxmlformats.org/officeDocument/2006/relationships/oleObject" Target="../embeddings/oleObject307.bin"/><Relationship Id="rId2" Type="http://schemas.openxmlformats.org/officeDocument/2006/relationships/slideLayout" Target="../slideLayouts/slideLayout2.xml"/><Relationship Id="rId1" Type="http://schemas.openxmlformats.org/officeDocument/2006/relationships/vmlDrawing" Target="../drawings/vmlDrawing102.vml"/><Relationship Id="rId6" Type="http://schemas.openxmlformats.org/officeDocument/2006/relationships/image" Target="../media/image459.wmf"/><Relationship Id="rId5" Type="http://schemas.openxmlformats.org/officeDocument/2006/relationships/oleObject" Target="../embeddings/oleObject308.bin"/><Relationship Id="rId4" Type="http://schemas.openxmlformats.org/officeDocument/2006/relationships/image" Target="../media/image458.wmf"/></Relationships>
</file>

<file path=ppt/slides/_rels/slide192.xml.rels><?xml version="1.0" encoding="UTF-8" standalone="yes"?>
<Relationships xmlns="http://schemas.openxmlformats.org/package/2006/relationships"><Relationship Id="rId3" Type="http://schemas.openxmlformats.org/officeDocument/2006/relationships/image" Target="../media/image461.png"/><Relationship Id="rId2" Type="http://schemas.openxmlformats.org/officeDocument/2006/relationships/slideLayout" Target="../slideLayouts/slideLayout2.xml"/><Relationship Id="rId1" Type="http://schemas.openxmlformats.org/officeDocument/2006/relationships/vmlDrawing" Target="../drawings/vmlDrawing103.vml"/><Relationship Id="rId6" Type="http://schemas.openxmlformats.org/officeDocument/2006/relationships/image" Target="../media/image460.wmf"/><Relationship Id="rId5" Type="http://schemas.openxmlformats.org/officeDocument/2006/relationships/oleObject" Target="../embeddings/oleObject309.bin"/><Relationship Id="rId4" Type="http://schemas.openxmlformats.org/officeDocument/2006/relationships/image" Target="../media/image454.png"/></Relationships>
</file>

<file path=ppt/slides/_rels/slide193.xml.rels><?xml version="1.0" encoding="UTF-8" standalone="yes"?>
<Relationships xmlns="http://schemas.openxmlformats.org/package/2006/relationships"><Relationship Id="rId3" Type="http://schemas.openxmlformats.org/officeDocument/2006/relationships/image" Target="../media/image463.png"/><Relationship Id="rId2" Type="http://schemas.openxmlformats.org/officeDocument/2006/relationships/slideLayout" Target="../slideLayouts/slideLayout2.xml"/><Relationship Id="rId1" Type="http://schemas.openxmlformats.org/officeDocument/2006/relationships/vmlDrawing" Target="../drawings/vmlDrawing104.vml"/><Relationship Id="rId6" Type="http://schemas.openxmlformats.org/officeDocument/2006/relationships/image" Target="../media/image462.wmf"/><Relationship Id="rId5" Type="http://schemas.openxmlformats.org/officeDocument/2006/relationships/oleObject" Target="../embeddings/oleObject310.bin"/><Relationship Id="rId4" Type="http://schemas.openxmlformats.org/officeDocument/2006/relationships/image" Target="../media/image457.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oleObject" Target="../embeddings/oleObject311.bin"/><Relationship Id="rId2" Type="http://schemas.openxmlformats.org/officeDocument/2006/relationships/slideLayout" Target="../slideLayouts/slideLayout2.xml"/><Relationship Id="rId1" Type="http://schemas.openxmlformats.org/officeDocument/2006/relationships/vmlDrawing" Target="../drawings/vmlDrawing105.vml"/><Relationship Id="rId4" Type="http://schemas.openxmlformats.org/officeDocument/2006/relationships/image" Target="../media/image464.wmf"/></Relationships>
</file>

<file path=ppt/slides/_rels/slide198.xml.rels><?xml version="1.0" encoding="UTF-8" standalone="yes"?>
<Relationships xmlns="http://schemas.openxmlformats.org/package/2006/relationships"><Relationship Id="rId8" Type="http://schemas.openxmlformats.org/officeDocument/2006/relationships/oleObject" Target="../embeddings/oleObject314.bin"/><Relationship Id="rId3" Type="http://schemas.openxmlformats.org/officeDocument/2006/relationships/image" Target="../media/image469.png"/><Relationship Id="rId7" Type="http://schemas.openxmlformats.org/officeDocument/2006/relationships/image" Target="../media/image466.wmf"/><Relationship Id="rId2" Type="http://schemas.openxmlformats.org/officeDocument/2006/relationships/slideLayout" Target="../slideLayouts/slideLayout2.xml"/><Relationship Id="rId1" Type="http://schemas.openxmlformats.org/officeDocument/2006/relationships/vmlDrawing" Target="../drawings/vmlDrawing106.vml"/><Relationship Id="rId6" Type="http://schemas.openxmlformats.org/officeDocument/2006/relationships/oleObject" Target="../embeddings/oleObject313.bin"/><Relationship Id="rId11" Type="http://schemas.openxmlformats.org/officeDocument/2006/relationships/image" Target="../media/image468.wmf"/><Relationship Id="rId5" Type="http://schemas.openxmlformats.org/officeDocument/2006/relationships/image" Target="../media/image465.wmf"/><Relationship Id="rId10" Type="http://schemas.openxmlformats.org/officeDocument/2006/relationships/oleObject" Target="../embeddings/oleObject315.bin"/><Relationship Id="rId4" Type="http://schemas.openxmlformats.org/officeDocument/2006/relationships/oleObject" Target="../embeddings/oleObject312.bin"/><Relationship Id="rId9" Type="http://schemas.openxmlformats.org/officeDocument/2006/relationships/image" Target="../media/image467.wmf"/></Relationships>
</file>

<file path=ppt/slides/_rels/slide199.xml.rels><?xml version="1.0" encoding="UTF-8" standalone="yes"?>
<Relationships xmlns="http://schemas.openxmlformats.org/package/2006/relationships"><Relationship Id="rId3" Type="http://schemas.openxmlformats.org/officeDocument/2006/relationships/image" Target="../media/image471.png"/><Relationship Id="rId2" Type="http://schemas.openxmlformats.org/officeDocument/2006/relationships/image" Target="../media/image470.png"/><Relationship Id="rId1" Type="http://schemas.openxmlformats.org/officeDocument/2006/relationships/slideLayout" Target="../slideLayouts/slideLayout2.xml"/><Relationship Id="rId5" Type="http://schemas.openxmlformats.org/officeDocument/2006/relationships/image" Target="../media/image473.png"/><Relationship Id="rId4" Type="http://schemas.openxmlformats.org/officeDocument/2006/relationships/image" Target="../media/image472.png"/></Relationships>
</file>

<file path=ppt/slides/_rels/slide2.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image" Target="../media/image4.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10" Type="http://schemas.openxmlformats.org/officeDocument/2006/relationships/image" Target="../media/image3.wmf"/><Relationship Id="rId4" Type="http://schemas.openxmlformats.org/officeDocument/2006/relationships/image" Target="../media/image5.png"/><Relationship Id="rId9"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9.png"/><Relationship Id="rId5" Type="http://schemas.openxmlformats.org/officeDocument/2006/relationships/image" Target="../media/image68.wmf"/><Relationship Id="rId4" Type="http://schemas.openxmlformats.org/officeDocument/2006/relationships/oleObject" Target="../embeddings/oleObject54.bin"/></Relationships>
</file>

<file path=ppt/slides/_rels/slide200.xml.rels><?xml version="1.0" encoding="UTF-8" standalone="yes"?>
<Relationships xmlns="http://schemas.openxmlformats.org/package/2006/relationships"><Relationship Id="rId3" Type="http://schemas.openxmlformats.org/officeDocument/2006/relationships/image" Target="../media/image475.png"/><Relationship Id="rId2" Type="http://schemas.openxmlformats.org/officeDocument/2006/relationships/image" Target="../media/image474.png"/><Relationship Id="rId1" Type="http://schemas.openxmlformats.org/officeDocument/2006/relationships/slideLayout" Target="../slideLayouts/slideLayout2.xml"/><Relationship Id="rId5" Type="http://schemas.openxmlformats.org/officeDocument/2006/relationships/image" Target="../media/image477.png"/><Relationship Id="rId4" Type="http://schemas.openxmlformats.org/officeDocument/2006/relationships/image" Target="../media/image476.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oleObject" Target="../embeddings/oleObject316.bin"/><Relationship Id="rId2" Type="http://schemas.openxmlformats.org/officeDocument/2006/relationships/slideLayout" Target="../slideLayouts/slideLayout2.xml"/><Relationship Id="rId1" Type="http://schemas.openxmlformats.org/officeDocument/2006/relationships/vmlDrawing" Target="../drawings/vmlDrawing107.vml"/><Relationship Id="rId5" Type="http://schemas.openxmlformats.org/officeDocument/2006/relationships/image" Target="../media/image479.png"/><Relationship Id="rId4" Type="http://schemas.openxmlformats.org/officeDocument/2006/relationships/image" Target="../media/image478.wmf"/></Relationships>
</file>

<file path=ppt/slides/_rels/slide203.xml.rels><?xml version="1.0" encoding="UTF-8" standalone="yes"?>
<Relationships xmlns="http://schemas.openxmlformats.org/package/2006/relationships"><Relationship Id="rId3" Type="http://schemas.openxmlformats.org/officeDocument/2006/relationships/oleObject" Target="../embeddings/oleObject317.bin"/><Relationship Id="rId2" Type="http://schemas.openxmlformats.org/officeDocument/2006/relationships/slideLayout" Target="../slideLayouts/slideLayout2.xml"/><Relationship Id="rId1" Type="http://schemas.openxmlformats.org/officeDocument/2006/relationships/vmlDrawing" Target="../drawings/vmlDrawing108.vml"/><Relationship Id="rId4" Type="http://schemas.openxmlformats.org/officeDocument/2006/relationships/image" Target="../media/image480.wmf"/></Relationships>
</file>

<file path=ppt/slides/_rels/slide204.xml.rels><?xml version="1.0" encoding="UTF-8" standalone="yes"?>
<Relationships xmlns="http://schemas.openxmlformats.org/package/2006/relationships"><Relationship Id="rId3" Type="http://schemas.openxmlformats.org/officeDocument/2006/relationships/image" Target="../media/image482.png"/><Relationship Id="rId2" Type="http://schemas.openxmlformats.org/officeDocument/2006/relationships/image" Target="../media/image481.png"/><Relationship Id="rId1" Type="http://schemas.openxmlformats.org/officeDocument/2006/relationships/slideLayout" Target="../slideLayouts/slideLayout2.xml"/><Relationship Id="rId4" Type="http://schemas.openxmlformats.org/officeDocument/2006/relationships/image" Target="../media/image483.png"/></Relationships>
</file>

<file path=ppt/slides/_rels/slide205.xml.rels><?xml version="1.0" encoding="UTF-8" standalone="yes"?>
<Relationships xmlns="http://schemas.openxmlformats.org/package/2006/relationships"><Relationship Id="rId8" Type="http://schemas.openxmlformats.org/officeDocument/2006/relationships/image" Target="../media/image486.wmf"/><Relationship Id="rId3" Type="http://schemas.openxmlformats.org/officeDocument/2006/relationships/oleObject" Target="../embeddings/oleObject318.bin"/><Relationship Id="rId7" Type="http://schemas.openxmlformats.org/officeDocument/2006/relationships/oleObject" Target="../embeddings/oleObject320.bin"/><Relationship Id="rId2" Type="http://schemas.openxmlformats.org/officeDocument/2006/relationships/slideLayout" Target="../slideLayouts/slideLayout2.xml"/><Relationship Id="rId1" Type="http://schemas.openxmlformats.org/officeDocument/2006/relationships/vmlDrawing" Target="../drawings/vmlDrawing109.vml"/><Relationship Id="rId6" Type="http://schemas.openxmlformats.org/officeDocument/2006/relationships/image" Target="../media/image485.wmf"/><Relationship Id="rId5" Type="http://schemas.openxmlformats.org/officeDocument/2006/relationships/oleObject" Target="../embeddings/oleObject319.bin"/><Relationship Id="rId4" Type="http://schemas.openxmlformats.org/officeDocument/2006/relationships/image" Target="../media/image484.wmf"/></Relationships>
</file>

<file path=ppt/slides/_rels/slide206.xml.rels><?xml version="1.0" encoding="UTF-8" standalone="yes"?>
<Relationships xmlns="http://schemas.openxmlformats.org/package/2006/relationships"><Relationship Id="rId8" Type="http://schemas.openxmlformats.org/officeDocument/2006/relationships/image" Target="../media/image489.wmf"/><Relationship Id="rId3" Type="http://schemas.openxmlformats.org/officeDocument/2006/relationships/oleObject" Target="../embeddings/oleObject321.bin"/><Relationship Id="rId7" Type="http://schemas.openxmlformats.org/officeDocument/2006/relationships/oleObject" Target="../embeddings/oleObject323.bin"/><Relationship Id="rId2" Type="http://schemas.openxmlformats.org/officeDocument/2006/relationships/slideLayout" Target="../slideLayouts/slideLayout2.xml"/><Relationship Id="rId1" Type="http://schemas.openxmlformats.org/officeDocument/2006/relationships/vmlDrawing" Target="../drawings/vmlDrawing110.vml"/><Relationship Id="rId6" Type="http://schemas.openxmlformats.org/officeDocument/2006/relationships/image" Target="../media/image488.wmf"/><Relationship Id="rId5" Type="http://schemas.openxmlformats.org/officeDocument/2006/relationships/oleObject" Target="../embeddings/oleObject322.bin"/><Relationship Id="rId4" Type="http://schemas.openxmlformats.org/officeDocument/2006/relationships/image" Target="../media/image487.wmf"/></Relationships>
</file>

<file path=ppt/slides/_rels/slide207.xml.rels><?xml version="1.0" encoding="UTF-8" standalone="yes"?>
<Relationships xmlns="http://schemas.openxmlformats.org/package/2006/relationships"><Relationship Id="rId2" Type="http://schemas.openxmlformats.org/officeDocument/2006/relationships/image" Target="../media/image490.gif"/><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491.gif"/><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oleObject" Target="../embeddings/oleObject324.bin"/><Relationship Id="rId7" Type="http://schemas.openxmlformats.org/officeDocument/2006/relationships/image" Target="../media/image493.wmf"/><Relationship Id="rId2" Type="http://schemas.openxmlformats.org/officeDocument/2006/relationships/slideLayout" Target="../slideLayouts/slideLayout2.xml"/><Relationship Id="rId1" Type="http://schemas.openxmlformats.org/officeDocument/2006/relationships/vmlDrawing" Target="../drawings/vmlDrawing111.vml"/><Relationship Id="rId6" Type="http://schemas.openxmlformats.org/officeDocument/2006/relationships/oleObject" Target="../embeddings/oleObject325.bin"/><Relationship Id="rId5" Type="http://schemas.openxmlformats.org/officeDocument/2006/relationships/image" Target="../media/image494.png"/><Relationship Id="rId4" Type="http://schemas.openxmlformats.org/officeDocument/2006/relationships/image" Target="../media/image492.wmf"/></Relationships>
</file>

<file path=ppt/slides/_rels/slide212.xml.rels><?xml version="1.0" encoding="UTF-8" standalone="yes"?>
<Relationships xmlns="http://schemas.openxmlformats.org/package/2006/relationships"><Relationship Id="rId3" Type="http://schemas.openxmlformats.org/officeDocument/2006/relationships/image" Target="http://www.hocnghe.com.vn/dientucoban/Picture/Machdaodong/Thieu_sin.gif" TargetMode="External"/><Relationship Id="rId2" Type="http://schemas.openxmlformats.org/officeDocument/2006/relationships/image" Target="../media/image495.gif"/><Relationship Id="rId1" Type="http://schemas.openxmlformats.org/officeDocument/2006/relationships/slideLayout" Target="../slideLayouts/slideLayout2.xml"/><Relationship Id="rId4" Type="http://schemas.openxmlformats.org/officeDocument/2006/relationships/image" Target="../media/image496.png"/></Relationships>
</file>

<file path=ppt/slides/_rels/slide213.xml.rels><?xml version="1.0" encoding="UTF-8" standalone="yes"?>
<Relationships xmlns="http://schemas.openxmlformats.org/package/2006/relationships"><Relationship Id="rId8" Type="http://schemas.openxmlformats.org/officeDocument/2006/relationships/oleObject" Target="../embeddings/oleObject328.bin"/><Relationship Id="rId3" Type="http://schemas.openxmlformats.org/officeDocument/2006/relationships/image" Target="../media/image500.png"/><Relationship Id="rId7" Type="http://schemas.openxmlformats.org/officeDocument/2006/relationships/image" Target="../media/image498.wmf"/><Relationship Id="rId2" Type="http://schemas.openxmlformats.org/officeDocument/2006/relationships/slideLayout" Target="../slideLayouts/slideLayout2.xml"/><Relationship Id="rId1" Type="http://schemas.openxmlformats.org/officeDocument/2006/relationships/vmlDrawing" Target="../drawings/vmlDrawing112.vml"/><Relationship Id="rId6" Type="http://schemas.openxmlformats.org/officeDocument/2006/relationships/oleObject" Target="../embeddings/oleObject327.bin"/><Relationship Id="rId5" Type="http://schemas.openxmlformats.org/officeDocument/2006/relationships/image" Target="../media/image497.wmf"/><Relationship Id="rId4" Type="http://schemas.openxmlformats.org/officeDocument/2006/relationships/oleObject" Target="../embeddings/oleObject326.bin"/><Relationship Id="rId9" Type="http://schemas.openxmlformats.org/officeDocument/2006/relationships/image" Target="../media/image499.wmf"/></Relationships>
</file>

<file path=ppt/slides/_rels/slide214.xml.rels><?xml version="1.0" encoding="UTF-8" standalone="yes"?>
<Relationships xmlns="http://schemas.openxmlformats.org/package/2006/relationships"><Relationship Id="rId3" Type="http://schemas.openxmlformats.org/officeDocument/2006/relationships/oleObject" Target="../embeddings/oleObject329.bin"/><Relationship Id="rId2" Type="http://schemas.openxmlformats.org/officeDocument/2006/relationships/slideLayout" Target="../slideLayouts/slideLayout2.xml"/><Relationship Id="rId1" Type="http://schemas.openxmlformats.org/officeDocument/2006/relationships/vmlDrawing" Target="../drawings/vmlDrawing113.vml"/><Relationship Id="rId4" Type="http://schemas.openxmlformats.org/officeDocument/2006/relationships/image" Target="../media/image501.wmf"/></Relationships>
</file>

<file path=ppt/slides/_rels/slide215.xml.rels><?xml version="1.0" encoding="UTF-8" standalone="yes"?>
<Relationships xmlns="http://schemas.openxmlformats.org/package/2006/relationships"><Relationship Id="rId8" Type="http://schemas.openxmlformats.org/officeDocument/2006/relationships/image" Target="../media/image503.wmf"/><Relationship Id="rId3" Type="http://schemas.openxmlformats.org/officeDocument/2006/relationships/image" Target="../media/image506.png"/><Relationship Id="rId7" Type="http://schemas.openxmlformats.org/officeDocument/2006/relationships/oleObject" Target="../embeddings/oleObject331.bin"/><Relationship Id="rId12" Type="http://schemas.openxmlformats.org/officeDocument/2006/relationships/image" Target="../media/image505.wmf"/><Relationship Id="rId2" Type="http://schemas.openxmlformats.org/officeDocument/2006/relationships/slideLayout" Target="../slideLayouts/slideLayout2.xml"/><Relationship Id="rId1" Type="http://schemas.openxmlformats.org/officeDocument/2006/relationships/vmlDrawing" Target="../drawings/vmlDrawing114.vml"/><Relationship Id="rId6" Type="http://schemas.openxmlformats.org/officeDocument/2006/relationships/image" Target="../media/image502.wmf"/><Relationship Id="rId11" Type="http://schemas.openxmlformats.org/officeDocument/2006/relationships/oleObject" Target="../embeddings/oleObject333.bin"/><Relationship Id="rId5" Type="http://schemas.openxmlformats.org/officeDocument/2006/relationships/oleObject" Target="../embeddings/oleObject330.bin"/><Relationship Id="rId10" Type="http://schemas.openxmlformats.org/officeDocument/2006/relationships/image" Target="../media/image504.wmf"/><Relationship Id="rId4" Type="http://schemas.openxmlformats.org/officeDocument/2006/relationships/image" Target="../media/image507.png"/><Relationship Id="rId9" Type="http://schemas.openxmlformats.org/officeDocument/2006/relationships/oleObject" Target="../embeddings/oleObject332.bin"/></Relationships>
</file>

<file path=ppt/slides/_rels/slide216.xml.rels><?xml version="1.0" encoding="UTF-8" standalone="yes"?>
<Relationships xmlns="http://schemas.openxmlformats.org/package/2006/relationships"><Relationship Id="rId3" Type="http://schemas.openxmlformats.org/officeDocument/2006/relationships/oleObject" Target="../embeddings/oleObject334.bin"/><Relationship Id="rId2" Type="http://schemas.openxmlformats.org/officeDocument/2006/relationships/slideLayout" Target="../slideLayouts/slideLayout2.xml"/><Relationship Id="rId1" Type="http://schemas.openxmlformats.org/officeDocument/2006/relationships/vmlDrawing" Target="../drawings/vmlDrawing115.vml"/><Relationship Id="rId6" Type="http://schemas.openxmlformats.org/officeDocument/2006/relationships/image" Target="../media/image509.wmf"/><Relationship Id="rId5" Type="http://schemas.openxmlformats.org/officeDocument/2006/relationships/oleObject" Target="../embeddings/oleObject335.bin"/><Relationship Id="rId4" Type="http://schemas.openxmlformats.org/officeDocument/2006/relationships/image" Target="../media/image508.wmf"/></Relationships>
</file>

<file path=ppt/slides/_rels/slide217.xml.rels><?xml version="1.0" encoding="UTF-8" standalone="yes"?>
<Relationships xmlns="http://schemas.openxmlformats.org/package/2006/relationships"><Relationship Id="rId8" Type="http://schemas.openxmlformats.org/officeDocument/2006/relationships/oleObject" Target="../embeddings/oleObject338.bin"/><Relationship Id="rId3" Type="http://schemas.openxmlformats.org/officeDocument/2006/relationships/image" Target="../media/image513.png"/><Relationship Id="rId7" Type="http://schemas.openxmlformats.org/officeDocument/2006/relationships/image" Target="../media/image511.emf"/><Relationship Id="rId2" Type="http://schemas.openxmlformats.org/officeDocument/2006/relationships/slideLayout" Target="../slideLayouts/slideLayout2.xml"/><Relationship Id="rId1" Type="http://schemas.openxmlformats.org/officeDocument/2006/relationships/vmlDrawing" Target="../drawings/vmlDrawing116.vml"/><Relationship Id="rId6" Type="http://schemas.openxmlformats.org/officeDocument/2006/relationships/oleObject" Target="../embeddings/oleObject337.bin"/><Relationship Id="rId5" Type="http://schemas.openxmlformats.org/officeDocument/2006/relationships/image" Target="../media/image510.wmf"/><Relationship Id="rId4" Type="http://schemas.openxmlformats.org/officeDocument/2006/relationships/oleObject" Target="../embeddings/oleObject336.bin"/><Relationship Id="rId9" Type="http://schemas.openxmlformats.org/officeDocument/2006/relationships/image" Target="../media/image512.wmf"/></Relationships>
</file>

<file path=ppt/slides/_rels/slide218.xml.rels><?xml version="1.0" encoding="UTF-8" standalone="yes"?>
<Relationships xmlns="http://schemas.openxmlformats.org/package/2006/relationships"><Relationship Id="rId3" Type="http://schemas.openxmlformats.org/officeDocument/2006/relationships/image" Target="../media/image514.gif"/><Relationship Id="rId2" Type="http://schemas.openxmlformats.org/officeDocument/2006/relationships/image" Target="../media/image513.png"/><Relationship Id="rId1" Type="http://schemas.openxmlformats.org/officeDocument/2006/relationships/slideLayout" Target="../slideLayouts/slideLayout2.xml"/><Relationship Id="rId4" Type="http://schemas.openxmlformats.org/officeDocument/2006/relationships/image" Target="http://www.hocnghe.com.vn/dientucoban/Picture/Machdaodong/T_hieu_sin.gif" TargetMode="External"/></Relationships>
</file>

<file path=ppt/slides/_rels/slide219.xml.rels><?xml version="1.0" encoding="UTF-8" standalone="yes"?>
<Relationships xmlns="http://schemas.openxmlformats.org/package/2006/relationships"><Relationship Id="rId3" Type="http://schemas.openxmlformats.org/officeDocument/2006/relationships/oleObject" Target="../embeddings/oleObject339.bin"/><Relationship Id="rId2" Type="http://schemas.openxmlformats.org/officeDocument/2006/relationships/slideLayout" Target="../slideLayouts/slideLayout2.xml"/><Relationship Id="rId1" Type="http://schemas.openxmlformats.org/officeDocument/2006/relationships/vmlDrawing" Target="../drawings/vmlDrawing117.vml"/><Relationship Id="rId4" Type="http://schemas.openxmlformats.org/officeDocument/2006/relationships/image" Target="../media/image51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2.wmf"/><Relationship Id="rId5" Type="http://schemas.openxmlformats.org/officeDocument/2006/relationships/oleObject" Target="../embeddings/oleObject56.bin"/><Relationship Id="rId4" Type="http://schemas.openxmlformats.org/officeDocument/2006/relationships/image" Target="../media/image71.wmf"/></Relationships>
</file>

<file path=ppt/slides/_rels/slide220.xml.rels><?xml version="1.0" encoding="UTF-8" standalone="yes"?>
<Relationships xmlns="http://schemas.openxmlformats.org/package/2006/relationships"><Relationship Id="rId3" Type="http://schemas.openxmlformats.org/officeDocument/2006/relationships/oleObject" Target="../embeddings/oleObject340.bin"/><Relationship Id="rId2" Type="http://schemas.openxmlformats.org/officeDocument/2006/relationships/slideLayout" Target="../slideLayouts/slideLayout2.xml"/><Relationship Id="rId1" Type="http://schemas.openxmlformats.org/officeDocument/2006/relationships/vmlDrawing" Target="../drawings/vmlDrawing118.vml"/><Relationship Id="rId6" Type="http://schemas.openxmlformats.org/officeDocument/2006/relationships/image" Target="../media/image517.wmf"/><Relationship Id="rId5" Type="http://schemas.openxmlformats.org/officeDocument/2006/relationships/oleObject" Target="../embeddings/oleObject341.bin"/><Relationship Id="rId4" Type="http://schemas.openxmlformats.org/officeDocument/2006/relationships/image" Target="../media/image516.wmf"/></Relationships>
</file>

<file path=ppt/slides/_rels/slide221.xml.rels><?xml version="1.0" encoding="UTF-8" standalone="yes"?>
<Relationships xmlns="http://schemas.openxmlformats.org/package/2006/relationships"><Relationship Id="rId3" Type="http://schemas.openxmlformats.org/officeDocument/2006/relationships/image" Target="../media/image519.png"/><Relationship Id="rId2" Type="http://schemas.openxmlformats.org/officeDocument/2006/relationships/slideLayout" Target="../slideLayouts/slideLayout2.xml"/><Relationship Id="rId1" Type="http://schemas.openxmlformats.org/officeDocument/2006/relationships/vmlDrawing" Target="../drawings/vmlDrawing119.vml"/><Relationship Id="rId5" Type="http://schemas.openxmlformats.org/officeDocument/2006/relationships/image" Target="../media/image518.wmf"/><Relationship Id="rId4" Type="http://schemas.openxmlformats.org/officeDocument/2006/relationships/oleObject" Target="../embeddings/oleObject342.bin"/></Relationships>
</file>

<file path=ppt/slides/_rels/slide222.xml.rels><?xml version="1.0" encoding="UTF-8" standalone="yes"?>
<Relationships xmlns="http://schemas.openxmlformats.org/package/2006/relationships"><Relationship Id="rId2" Type="http://schemas.openxmlformats.org/officeDocument/2006/relationships/image" Target="../media/image520.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oleObject" Target="../embeddings/oleObject343.bin"/><Relationship Id="rId2" Type="http://schemas.openxmlformats.org/officeDocument/2006/relationships/slideLayout" Target="../slideLayouts/slideLayout2.xml"/><Relationship Id="rId1" Type="http://schemas.openxmlformats.org/officeDocument/2006/relationships/vmlDrawing" Target="../drawings/vmlDrawing120.vml"/><Relationship Id="rId6" Type="http://schemas.openxmlformats.org/officeDocument/2006/relationships/image" Target="../media/image522.emf"/><Relationship Id="rId5" Type="http://schemas.openxmlformats.org/officeDocument/2006/relationships/oleObject" Target="../embeddings/oleObject344.bin"/><Relationship Id="rId4" Type="http://schemas.openxmlformats.org/officeDocument/2006/relationships/image" Target="../media/image521.wmf"/></Relationships>
</file>

<file path=ppt/slides/_rels/slide224.xml.rels><?xml version="1.0" encoding="UTF-8" standalone="yes"?>
<Relationships xmlns="http://schemas.openxmlformats.org/package/2006/relationships"><Relationship Id="rId3" Type="http://schemas.openxmlformats.org/officeDocument/2006/relationships/image" Target="../media/image514.gif"/><Relationship Id="rId2" Type="http://schemas.openxmlformats.org/officeDocument/2006/relationships/image" Target="../media/image523.png"/><Relationship Id="rId1" Type="http://schemas.openxmlformats.org/officeDocument/2006/relationships/slideLayout" Target="../slideLayouts/slideLayout2.xml"/><Relationship Id="rId4" Type="http://schemas.openxmlformats.org/officeDocument/2006/relationships/image" Target="http://www.hocnghe.com.vn/dientucoban/Picture/Machdaodong/T_hieu_sin.gif" TargetMode="External"/></Relationships>
</file>

<file path=ppt/slides/_rels/slide225.xml.rels><?xml version="1.0" encoding="UTF-8" standalone="yes"?>
<Relationships xmlns="http://schemas.openxmlformats.org/package/2006/relationships"><Relationship Id="rId3" Type="http://schemas.openxmlformats.org/officeDocument/2006/relationships/image" Target="../media/image525.png"/><Relationship Id="rId2" Type="http://schemas.openxmlformats.org/officeDocument/2006/relationships/slideLayout" Target="../slideLayouts/slideLayout2.xml"/><Relationship Id="rId1" Type="http://schemas.openxmlformats.org/officeDocument/2006/relationships/vmlDrawing" Target="../drawings/vmlDrawing121.vml"/><Relationship Id="rId5" Type="http://schemas.openxmlformats.org/officeDocument/2006/relationships/image" Target="../media/image524.wmf"/><Relationship Id="rId4" Type="http://schemas.openxmlformats.org/officeDocument/2006/relationships/oleObject" Target="../embeddings/oleObject345.bin"/></Relationships>
</file>

<file path=ppt/slides/_rels/slide226.xml.rels><?xml version="1.0" encoding="UTF-8" standalone="yes"?>
<Relationships xmlns="http://schemas.openxmlformats.org/package/2006/relationships"><Relationship Id="rId3" Type="http://schemas.openxmlformats.org/officeDocument/2006/relationships/oleObject" Target="../embeddings/oleObject346.bin"/><Relationship Id="rId2" Type="http://schemas.openxmlformats.org/officeDocument/2006/relationships/slideLayout" Target="../slideLayouts/slideLayout2.xml"/><Relationship Id="rId1" Type="http://schemas.openxmlformats.org/officeDocument/2006/relationships/vmlDrawing" Target="../drawings/vmlDrawing122.vml"/><Relationship Id="rId4" Type="http://schemas.openxmlformats.org/officeDocument/2006/relationships/image" Target="../media/image526.wmf"/></Relationships>
</file>

<file path=ppt/slides/_rels/slide227.xml.rels><?xml version="1.0" encoding="UTF-8" standalone="yes"?>
<Relationships xmlns="http://schemas.openxmlformats.org/package/2006/relationships"><Relationship Id="rId3" Type="http://schemas.openxmlformats.org/officeDocument/2006/relationships/image" Target="../media/image528.png"/><Relationship Id="rId2" Type="http://schemas.openxmlformats.org/officeDocument/2006/relationships/image" Target="../media/image527.pn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3" Type="http://schemas.openxmlformats.org/officeDocument/2006/relationships/oleObject" Target="../embeddings/oleObject347.bin"/><Relationship Id="rId2" Type="http://schemas.openxmlformats.org/officeDocument/2006/relationships/slideLayout" Target="../slideLayouts/slideLayout2.xml"/><Relationship Id="rId1" Type="http://schemas.openxmlformats.org/officeDocument/2006/relationships/vmlDrawing" Target="../drawings/vmlDrawing123.vml"/><Relationship Id="rId6" Type="http://schemas.openxmlformats.org/officeDocument/2006/relationships/image" Target="../media/image530.wmf"/><Relationship Id="rId5" Type="http://schemas.openxmlformats.org/officeDocument/2006/relationships/oleObject" Target="../embeddings/oleObject348.bin"/><Relationship Id="rId4" Type="http://schemas.openxmlformats.org/officeDocument/2006/relationships/image" Target="../media/image529.wmf"/></Relationships>
</file>

<file path=ppt/slides/_rels/slide229.xml.rels><?xml version="1.0" encoding="UTF-8" standalone="yes"?>
<Relationships xmlns="http://schemas.openxmlformats.org/package/2006/relationships"><Relationship Id="rId3" Type="http://schemas.openxmlformats.org/officeDocument/2006/relationships/image" Target="../media/image532.png"/><Relationship Id="rId2" Type="http://schemas.openxmlformats.org/officeDocument/2006/relationships/image" Target="../media/image5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3" Type="http://schemas.openxmlformats.org/officeDocument/2006/relationships/oleObject" Target="../embeddings/oleObject349.bin"/><Relationship Id="rId2" Type="http://schemas.openxmlformats.org/officeDocument/2006/relationships/slideLayout" Target="../slideLayouts/slideLayout2.xml"/><Relationship Id="rId1" Type="http://schemas.openxmlformats.org/officeDocument/2006/relationships/vmlDrawing" Target="../drawings/vmlDrawing124.vml"/><Relationship Id="rId4" Type="http://schemas.openxmlformats.org/officeDocument/2006/relationships/image" Target="../media/image533.wmf"/></Relationships>
</file>

<file path=ppt/slides/_rels/slide231.xml.rels><?xml version="1.0" encoding="UTF-8" standalone="yes"?>
<Relationships xmlns="http://schemas.openxmlformats.org/package/2006/relationships"><Relationship Id="rId2" Type="http://schemas.openxmlformats.org/officeDocument/2006/relationships/image" Target="../media/image534.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3" Type="http://schemas.openxmlformats.org/officeDocument/2006/relationships/oleObject" Target="../embeddings/oleObject350.bin"/><Relationship Id="rId2" Type="http://schemas.openxmlformats.org/officeDocument/2006/relationships/slideLayout" Target="../slideLayouts/slideLayout2.xml"/><Relationship Id="rId1" Type="http://schemas.openxmlformats.org/officeDocument/2006/relationships/vmlDrawing" Target="../drawings/vmlDrawing125.vml"/><Relationship Id="rId4" Type="http://schemas.openxmlformats.org/officeDocument/2006/relationships/image" Target="../media/image535.wmf"/></Relationships>
</file>

<file path=ppt/slides/_rels/slide233.xml.rels><?xml version="1.0" encoding="UTF-8" standalone="yes"?>
<Relationships xmlns="http://schemas.openxmlformats.org/package/2006/relationships"><Relationship Id="rId3" Type="http://schemas.openxmlformats.org/officeDocument/2006/relationships/image" Target="../media/image537.png"/><Relationship Id="rId2" Type="http://schemas.openxmlformats.org/officeDocument/2006/relationships/slideLayout" Target="../slideLayouts/slideLayout2.xml"/><Relationship Id="rId1" Type="http://schemas.openxmlformats.org/officeDocument/2006/relationships/vmlDrawing" Target="../drawings/vmlDrawing126.vml"/><Relationship Id="rId5" Type="http://schemas.openxmlformats.org/officeDocument/2006/relationships/image" Target="../media/image536.wmf"/><Relationship Id="rId4" Type="http://schemas.openxmlformats.org/officeDocument/2006/relationships/oleObject" Target="../embeddings/oleObject351.bin"/></Relationships>
</file>

<file path=ppt/slides/_rels/slide234.xml.rels><?xml version="1.0" encoding="UTF-8" standalone="yes"?>
<Relationships xmlns="http://schemas.openxmlformats.org/package/2006/relationships"><Relationship Id="rId8" Type="http://schemas.openxmlformats.org/officeDocument/2006/relationships/oleObject" Target="../embeddings/oleObject354.bin"/><Relationship Id="rId13" Type="http://schemas.openxmlformats.org/officeDocument/2006/relationships/image" Target="../media/image542.wmf"/><Relationship Id="rId3" Type="http://schemas.openxmlformats.org/officeDocument/2006/relationships/image" Target="../media/image544.png"/><Relationship Id="rId7" Type="http://schemas.openxmlformats.org/officeDocument/2006/relationships/image" Target="../media/image539.wmf"/><Relationship Id="rId12" Type="http://schemas.openxmlformats.org/officeDocument/2006/relationships/oleObject" Target="../embeddings/oleObject356.bin"/><Relationship Id="rId2" Type="http://schemas.openxmlformats.org/officeDocument/2006/relationships/slideLayout" Target="../slideLayouts/slideLayout2.xml"/><Relationship Id="rId1" Type="http://schemas.openxmlformats.org/officeDocument/2006/relationships/vmlDrawing" Target="../drawings/vmlDrawing127.vml"/><Relationship Id="rId6" Type="http://schemas.openxmlformats.org/officeDocument/2006/relationships/oleObject" Target="../embeddings/oleObject353.bin"/><Relationship Id="rId11" Type="http://schemas.openxmlformats.org/officeDocument/2006/relationships/image" Target="../media/image541.wmf"/><Relationship Id="rId5" Type="http://schemas.openxmlformats.org/officeDocument/2006/relationships/image" Target="../media/image538.wmf"/><Relationship Id="rId15" Type="http://schemas.openxmlformats.org/officeDocument/2006/relationships/image" Target="../media/image543.wmf"/><Relationship Id="rId10" Type="http://schemas.openxmlformats.org/officeDocument/2006/relationships/oleObject" Target="../embeddings/oleObject355.bin"/><Relationship Id="rId4" Type="http://schemas.openxmlformats.org/officeDocument/2006/relationships/oleObject" Target="../embeddings/oleObject352.bin"/><Relationship Id="rId9" Type="http://schemas.openxmlformats.org/officeDocument/2006/relationships/image" Target="../media/image540.wmf"/><Relationship Id="rId14" Type="http://schemas.openxmlformats.org/officeDocument/2006/relationships/oleObject" Target="../embeddings/oleObject357.bin"/></Relationships>
</file>

<file path=ppt/slides/_rels/slide235.xml.rels><?xml version="1.0" encoding="UTF-8" standalone="yes"?>
<Relationships xmlns="http://schemas.openxmlformats.org/package/2006/relationships"><Relationship Id="rId8" Type="http://schemas.openxmlformats.org/officeDocument/2006/relationships/oleObject" Target="../embeddings/oleObject360.bin"/><Relationship Id="rId3" Type="http://schemas.openxmlformats.org/officeDocument/2006/relationships/image" Target="../media/image548.png"/><Relationship Id="rId7" Type="http://schemas.openxmlformats.org/officeDocument/2006/relationships/image" Target="../media/image546.wmf"/><Relationship Id="rId2" Type="http://schemas.openxmlformats.org/officeDocument/2006/relationships/slideLayout" Target="../slideLayouts/slideLayout2.xml"/><Relationship Id="rId1" Type="http://schemas.openxmlformats.org/officeDocument/2006/relationships/vmlDrawing" Target="../drawings/vmlDrawing128.vml"/><Relationship Id="rId6" Type="http://schemas.openxmlformats.org/officeDocument/2006/relationships/oleObject" Target="../embeddings/oleObject359.bin"/><Relationship Id="rId5" Type="http://schemas.openxmlformats.org/officeDocument/2006/relationships/image" Target="../media/image545.wmf"/><Relationship Id="rId4" Type="http://schemas.openxmlformats.org/officeDocument/2006/relationships/oleObject" Target="../embeddings/oleObject358.bin"/><Relationship Id="rId9" Type="http://schemas.openxmlformats.org/officeDocument/2006/relationships/image" Target="../media/image547.wmf"/></Relationships>
</file>

<file path=ppt/slides/_rels/slide236.xml.rels><?xml version="1.0" encoding="UTF-8" standalone="yes"?>
<Relationships xmlns="http://schemas.openxmlformats.org/package/2006/relationships"><Relationship Id="rId3" Type="http://schemas.openxmlformats.org/officeDocument/2006/relationships/image" Target="../media/image551.png"/><Relationship Id="rId7" Type="http://schemas.openxmlformats.org/officeDocument/2006/relationships/image" Target="../media/image550.wmf"/><Relationship Id="rId2" Type="http://schemas.openxmlformats.org/officeDocument/2006/relationships/slideLayout" Target="../slideLayouts/slideLayout2.xml"/><Relationship Id="rId1" Type="http://schemas.openxmlformats.org/officeDocument/2006/relationships/vmlDrawing" Target="../drawings/vmlDrawing129.vml"/><Relationship Id="rId6" Type="http://schemas.openxmlformats.org/officeDocument/2006/relationships/oleObject" Target="../embeddings/oleObject362.bin"/><Relationship Id="rId5" Type="http://schemas.openxmlformats.org/officeDocument/2006/relationships/image" Target="../media/image549.wmf"/><Relationship Id="rId4" Type="http://schemas.openxmlformats.org/officeDocument/2006/relationships/oleObject" Target="../embeddings/oleObject361.bin"/></Relationships>
</file>

<file path=ppt/slides/_rels/slide237.xml.rels><?xml version="1.0" encoding="UTF-8" standalone="yes"?>
<Relationships xmlns="http://schemas.openxmlformats.org/package/2006/relationships"><Relationship Id="rId3" Type="http://schemas.openxmlformats.org/officeDocument/2006/relationships/oleObject" Target="../embeddings/oleObject363.bin"/><Relationship Id="rId7" Type="http://schemas.openxmlformats.org/officeDocument/2006/relationships/image" Target="http://www.hocnghe.com.vn/dientucoban/Picture/Machdaodong/led2.gif" TargetMode="External"/><Relationship Id="rId2" Type="http://schemas.openxmlformats.org/officeDocument/2006/relationships/slideLayout" Target="../slideLayouts/slideLayout2.xml"/><Relationship Id="rId1" Type="http://schemas.openxmlformats.org/officeDocument/2006/relationships/vmlDrawing" Target="../drawings/vmlDrawing130.vml"/><Relationship Id="rId6" Type="http://schemas.openxmlformats.org/officeDocument/2006/relationships/image" Target="../media/image554.gif"/><Relationship Id="rId5" Type="http://schemas.openxmlformats.org/officeDocument/2006/relationships/image" Target="../media/image553.png"/><Relationship Id="rId4" Type="http://schemas.openxmlformats.org/officeDocument/2006/relationships/image" Target="../media/image552.wmf"/></Relationships>
</file>

<file path=ppt/slides/_rels/slide238.xml.rels><?xml version="1.0" encoding="UTF-8" standalone="yes"?>
<Relationships xmlns="http://schemas.openxmlformats.org/package/2006/relationships"><Relationship Id="rId3" Type="http://schemas.openxmlformats.org/officeDocument/2006/relationships/image" Target="../media/image556.png"/><Relationship Id="rId7" Type="http://schemas.openxmlformats.org/officeDocument/2006/relationships/image" Target="../media/image555.wmf"/><Relationship Id="rId2" Type="http://schemas.openxmlformats.org/officeDocument/2006/relationships/slideLayout" Target="../slideLayouts/slideLayout2.xml"/><Relationship Id="rId1" Type="http://schemas.openxmlformats.org/officeDocument/2006/relationships/vmlDrawing" Target="../drawings/vmlDrawing131.vml"/><Relationship Id="rId6" Type="http://schemas.openxmlformats.org/officeDocument/2006/relationships/oleObject" Target="../embeddings/oleObject364.bin"/><Relationship Id="rId5" Type="http://schemas.openxmlformats.org/officeDocument/2006/relationships/image" Target="http://www.hocnghe.com.vn/dientucoban/Picture/Machdaodong/led2.gif" TargetMode="External"/><Relationship Id="rId4" Type="http://schemas.openxmlformats.org/officeDocument/2006/relationships/image" Target="../media/image554.gif"/></Relationships>
</file>

<file path=ppt/slides/_rels/slide239.xml.rels><?xml version="1.0" encoding="UTF-8" standalone="yes"?>
<Relationships xmlns="http://schemas.openxmlformats.org/package/2006/relationships"><Relationship Id="rId8" Type="http://schemas.openxmlformats.org/officeDocument/2006/relationships/oleObject" Target="../embeddings/oleObject367.bin"/><Relationship Id="rId3" Type="http://schemas.openxmlformats.org/officeDocument/2006/relationships/image" Target="../media/image559.png"/><Relationship Id="rId7" Type="http://schemas.openxmlformats.org/officeDocument/2006/relationships/image" Target="../media/image557.wmf"/><Relationship Id="rId2" Type="http://schemas.openxmlformats.org/officeDocument/2006/relationships/slideLayout" Target="../slideLayouts/slideLayout2.xml"/><Relationship Id="rId1" Type="http://schemas.openxmlformats.org/officeDocument/2006/relationships/vmlDrawing" Target="../drawings/vmlDrawing132.vml"/><Relationship Id="rId6" Type="http://schemas.openxmlformats.org/officeDocument/2006/relationships/oleObject" Target="../embeddings/oleObject366.bin"/><Relationship Id="rId5" Type="http://schemas.openxmlformats.org/officeDocument/2006/relationships/image" Target="../media/image545.wmf"/><Relationship Id="rId4" Type="http://schemas.openxmlformats.org/officeDocument/2006/relationships/oleObject" Target="../embeddings/oleObject365.bin"/><Relationship Id="rId9" Type="http://schemas.openxmlformats.org/officeDocument/2006/relationships/image" Target="../media/image558.wmf"/></Relationships>
</file>

<file path=ppt/slides/_rels/slide2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3" Type="http://schemas.openxmlformats.org/officeDocument/2006/relationships/image" Target="../media/image562.png"/><Relationship Id="rId7" Type="http://schemas.openxmlformats.org/officeDocument/2006/relationships/image" Target="../media/image561.wmf"/><Relationship Id="rId2" Type="http://schemas.openxmlformats.org/officeDocument/2006/relationships/slideLayout" Target="../slideLayouts/slideLayout2.xml"/><Relationship Id="rId1" Type="http://schemas.openxmlformats.org/officeDocument/2006/relationships/vmlDrawing" Target="../drawings/vmlDrawing133.vml"/><Relationship Id="rId6" Type="http://schemas.openxmlformats.org/officeDocument/2006/relationships/oleObject" Target="../embeddings/oleObject369.bin"/><Relationship Id="rId5" Type="http://schemas.openxmlformats.org/officeDocument/2006/relationships/image" Target="../media/image560.wmf"/><Relationship Id="rId4" Type="http://schemas.openxmlformats.org/officeDocument/2006/relationships/oleObject" Target="../embeddings/oleObject368.bin"/></Relationships>
</file>

<file path=ppt/slides/_rels/slide241.xml.rels><?xml version="1.0" encoding="UTF-8" standalone="yes"?>
<Relationships xmlns="http://schemas.openxmlformats.org/package/2006/relationships"><Relationship Id="rId8" Type="http://schemas.openxmlformats.org/officeDocument/2006/relationships/image" Target="http://www.hocnghe.com.vn/dientucoban/Picture/Machdaodong/led1.gif" TargetMode="External"/><Relationship Id="rId3" Type="http://schemas.openxmlformats.org/officeDocument/2006/relationships/image" Target="../media/image564.png"/><Relationship Id="rId7" Type="http://schemas.openxmlformats.org/officeDocument/2006/relationships/image" Target="../media/image565.gif"/><Relationship Id="rId2" Type="http://schemas.openxmlformats.org/officeDocument/2006/relationships/slideLayout" Target="../slideLayouts/slideLayout2.xml"/><Relationship Id="rId1" Type="http://schemas.openxmlformats.org/officeDocument/2006/relationships/vmlDrawing" Target="../drawings/vmlDrawing134.vml"/><Relationship Id="rId6" Type="http://schemas.openxmlformats.org/officeDocument/2006/relationships/image" Target="http://www.hocnghe.com.vn/dientucoban/Picture/Machdaodong/led2.gif" TargetMode="External"/><Relationship Id="rId5" Type="http://schemas.openxmlformats.org/officeDocument/2006/relationships/image" Target="../media/image554.gif"/><Relationship Id="rId10" Type="http://schemas.openxmlformats.org/officeDocument/2006/relationships/image" Target="../media/image563.wmf"/><Relationship Id="rId4" Type="http://schemas.openxmlformats.org/officeDocument/2006/relationships/image" Target="http://www.hocnghe.com.vn/dientucoban/Picture/Machdaodong/Daodongdahai1.gif" TargetMode="External"/><Relationship Id="rId9" Type="http://schemas.openxmlformats.org/officeDocument/2006/relationships/oleObject" Target="../embeddings/oleObject370.bin"/></Relationships>
</file>

<file path=ppt/slides/_rels/slide242.xml.rels><?xml version="1.0" encoding="UTF-8" standalone="yes"?>
<Relationships xmlns="http://schemas.openxmlformats.org/package/2006/relationships"><Relationship Id="rId3" Type="http://schemas.openxmlformats.org/officeDocument/2006/relationships/image" Target="http://www.hocnghe.com.vn/dientucoban/Picture/Machdaodong/OSC_555.gif" TargetMode="External"/><Relationship Id="rId2" Type="http://schemas.openxmlformats.org/officeDocument/2006/relationships/image" Target="../media/image566.png"/><Relationship Id="rId1" Type="http://schemas.openxmlformats.org/officeDocument/2006/relationships/slideLayout" Target="../slideLayouts/slideLayout2.xml"/><Relationship Id="rId5" Type="http://schemas.openxmlformats.org/officeDocument/2006/relationships/image" Target="http://www.hocnghe.com.vn/dientucoban/Picture/Machdaodong/Led555_1_1.gif" TargetMode="External"/><Relationship Id="rId4" Type="http://schemas.openxmlformats.org/officeDocument/2006/relationships/image" Target="../media/image567.gif"/></Relationships>
</file>

<file path=ppt/slides/_rels/slide2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4.png"/></Relationships>
</file>

<file path=ppt/slides/_rels/slide2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9.png"/></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image" Target="../media/image83.png"/><Relationship Id="rId7" Type="http://schemas.openxmlformats.org/officeDocument/2006/relationships/image" Target="../media/image81.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58.bin"/><Relationship Id="rId5" Type="http://schemas.openxmlformats.org/officeDocument/2006/relationships/image" Target="../media/image80.wmf"/><Relationship Id="rId4" Type="http://schemas.openxmlformats.org/officeDocument/2006/relationships/oleObject" Target="../embeddings/oleObject57.bin"/><Relationship Id="rId9" Type="http://schemas.openxmlformats.org/officeDocument/2006/relationships/image" Target="../media/image82.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5.wmf"/><Relationship Id="rId5" Type="http://schemas.openxmlformats.org/officeDocument/2006/relationships/oleObject" Target="../embeddings/oleObject61.bin"/><Relationship Id="rId4" Type="http://schemas.openxmlformats.org/officeDocument/2006/relationships/image" Target="../media/image84.wmf"/></Relationships>
</file>

<file path=ppt/slides/_rels/slide31.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63.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6.wmf"/></Relationships>
</file>

<file path=ppt/slides/_rels/slide32.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91.wmf"/><Relationship Id="rId5" Type="http://schemas.openxmlformats.org/officeDocument/2006/relationships/oleObject" Target="../embeddings/oleObject66.bin"/><Relationship Id="rId4" Type="http://schemas.openxmlformats.org/officeDocument/2006/relationships/image" Target="../media/image90.wmf"/><Relationship Id="rId9" Type="http://schemas.openxmlformats.org/officeDocument/2006/relationships/image" Target="../media/image93.png"/></Relationships>
</file>

<file path=ppt/slides/_rels/slide33.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6.png"/><Relationship Id="rId7" Type="http://schemas.openxmlformats.org/officeDocument/2006/relationships/image" Target="../media/image95.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69.bin"/><Relationship Id="rId5" Type="http://schemas.openxmlformats.org/officeDocument/2006/relationships/image" Target="../media/image94.wmf"/><Relationship Id="rId4" Type="http://schemas.openxmlformats.org/officeDocument/2006/relationships/oleObject" Target="../embeddings/oleObject68.bin"/></Relationships>
</file>

<file path=ppt/slides/_rels/slide3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28.xml"/></Relationships>
</file>

<file path=ppt/slides/_rels/slide36.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01.png"/><Relationship Id="rId5" Type="http://schemas.openxmlformats.org/officeDocument/2006/relationships/image" Target="../media/image100.wmf"/><Relationship Id="rId4" Type="http://schemas.openxmlformats.org/officeDocument/2006/relationships/oleObject" Target="../embeddings/oleObject70.bin"/></Relationships>
</file>

<file path=ppt/slides/_rels/slide3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4.bin"/><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 Id="rId9" Type="http://schemas.openxmlformats.org/officeDocument/2006/relationships/image" Target="../media/image8.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05.wmf"/><Relationship Id="rId5" Type="http://schemas.openxmlformats.org/officeDocument/2006/relationships/oleObject" Target="../embeddings/oleObject72.bin"/><Relationship Id="rId4" Type="http://schemas.openxmlformats.org/officeDocument/2006/relationships/image" Target="../media/image104.wmf"/></Relationships>
</file>

<file path=ppt/slides/_rels/slide41.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4.xml"/><Relationship Id="rId4" Type="http://schemas.openxmlformats.org/officeDocument/2006/relationships/image" Target="../media/image108.png"/></Relationships>
</file>

<file path=ppt/slides/_rels/slide42.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oleObject" Target="../embeddings/oleObject73.bin"/><Relationship Id="rId7" Type="http://schemas.openxmlformats.org/officeDocument/2006/relationships/image" Target="../media/image112.png"/><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10.wmf"/><Relationship Id="rId5" Type="http://schemas.openxmlformats.org/officeDocument/2006/relationships/oleObject" Target="../embeddings/oleObject74.bin"/><Relationship Id="rId10" Type="http://schemas.openxmlformats.org/officeDocument/2006/relationships/image" Target="../media/image111.wmf"/><Relationship Id="rId4" Type="http://schemas.openxmlformats.org/officeDocument/2006/relationships/image" Target="../media/image109.wmf"/><Relationship Id="rId9" Type="http://schemas.openxmlformats.org/officeDocument/2006/relationships/oleObject" Target="../embeddings/oleObject75.bin"/></Relationships>
</file>

<file path=ppt/slides/_rels/slide4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slide" Target="slide24.xml"/><Relationship Id="rId4" Type="http://schemas.openxmlformats.org/officeDocument/2006/relationships/slide" Target="slide22.xml"/></Relationships>
</file>

<file path=ppt/slides/_rels/slide44.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16.wmf"/><Relationship Id="rId5" Type="http://schemas.openxmlformats.org/officeDocument/2006/relationships/oleObject" Target="../embeddings/oleObject77.bin"/><Relationship Id="rId4" Type="http://schemas.openxmlformats.org/officeDocument/2006/relationships/image" Target="../media/image115.wmf"/></Relationships>
</file>

<file path=ppt/slides/_rels/slide46.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123.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20.w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81.bin"/></Relationships>
</file>

<file path=ppt/slides/_rels/slide48.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26.wmf"/><Relationship Id="rId5" Type="http://schemas.openxmlformats.org/officeDocument/2006/relationships/oleObject" Target="../embeddings/oleObject84.bin"/><Relationship Id="rId4" Type="http://schemas.openxmlformats.org/officeDocument/2006/relationships/image" Target="../media/image12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oleObject" Target="../embeddings/oleObject90.bin"/><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132.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30.wmf"/><Relationship Id="rId11" Type="http://schemas.openxmlformats.org/officeDocument/2006/relationships/oleObject" Target="../embeddings/oleObject89.bin"/><Relationship Id="rId5" Type="http://schemas.openxmlformats.org/officeDocument/2006/relationships/oleObject" Target="../embeddings/oleObject86.bin"/><Relationship Id="rId10" Type="http://schemas.openxmlformats.org/officeDocument/2006/relationships/image" Target="../media/image131.wmf"/><Relationship Id="rId4" Type="http://schemas.openxmlformats.org/officeDocument/2006/relationships/image" Target="../media/image129.wmf"/><Relationship Id="rId9" Type="http://schemas.openxmlformats.org/officeDocument/2006/relationships/oleObject" Target="../embeddings/oleObject88.bin"/><Relationship Id="rId14" Type="http://schemas.openxmlformats.org/officeDocument/2006/relationships/image" Target="../media/image133.wmf"/></Relationships>
</file>

<file path=ppt/slides/_rels/slide52.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36.wmf"/><Relationship Id="rId5" Type="http://schemas.openxmlformats.org/officeDocument/2006/relationships/oleObject" Target="../embeddings/oleObject92.bin"/><Relationship Id="rId4" Type="http://schemas.openxmlformats.org/officeDocument/2006/relationships/image" Target="../media/image135.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96.bin"/><Relationship Id="rId3" Type="http://schemas.openxmlformats.org/officeDocument/2006/relationships/oleObject" Target="../embeddings/oleObject94.bin"/><Relationship Id="rId7" Type="http://schemas.openxmlformats.org/officeDocument/2006/relationships/image" Target="../media/image141.png"/><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40.wmf"/><Relationship Id="rId5" Type="http://schemas.openxmlformats.org/officeDocument/2006/relationships/oleObject" Target="../embeddings/oleObject95.bin"/><Relationship Id="rId4" Type="http://schemas.openxmlformats.org/officeDocument/2006/relationships/image" Target="../media/image139.wmf"/></Relationships>
</file>

<file path=ppt/slides/_rels/slide57.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97.bin"/><Relationship Id="rId7" Type="http://schemas.openxmlformats.org/officeDocument/2006/relationships/image" Target="../media/image144.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98.bin"/><Relationship Id="rId5" Type="http://schemas.openxmlformats.org/officeDocument/2006/relationships/image" Target="../media/image145.png"/><Relationship Id="rId4" Type="http://schemas.openxmlformats.org/officeDocument/2006/relationships/image" Target="../media/image143.wmf"/></Relationships>
</file>

<file path=ppt/slides/_rels/slide59.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image" Target="../media/image150.wmf"/><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48.wmf"/><Relationship Id="rId11" Type="http://schemas.openxmlformats.org/officeDocument/2006/relationships/image" Target="../media/image151.png"/><Relationship Id="rId5" Type="http://schemas.openxmlformats.org/officeDocument/2006/relationships/oleObject" Target="../embeddings/oleObject100.bin"/><Relationship Id="rId10" Type="http://schemas.openxmlformats.org/officeDocument/2006/relationships/image" Target="../media/image149.wmf"/><Relationship Id="rId4" Type="http://schemas.openxmlformats.org/officeDocument/2006/relationships/image" Target="../media/image147.wmf"/><Relationship Id="rId9" Type="http://schemas.openxmlformats.org/officeDocument/2006/relationships/oleObject" Target="../embeddings/oleObject102.bin"/></Relationships>
</file>

<file path=ppt/slides/_rels/slide61.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152.wmf"/><Relationship Id="rId4" Type="http://schemas.openxmlformats.org/officeDocument/2006/relationships/oleObject" Target="../embeddings/oleObject104.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05.bin"/><Relationship Id="rId7" Type="http://schemas.openxmlformats.org/officeDocument/2006/relationships/image" Target="../media/image155.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106.bin"/><Relationship Id="rId5" Type="http://schemas.openxmlformats.org/officeDocument/2006/relationships/image" Target="../media/image156.png"/><Relationship Id="rId4" Type="http://schemas.openxmlformats.org/officeDocument/2006/relationships/image" Target="../media/image154.wmf"/></Relationships>
</file>

<file path=ppt/slides/_rels/slide63.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09.bin"/><Relationship Id="rId13" Type="http://schemas.openxmlformats.org/officeDocument/2006/relationships/image" Target="../media/image155.wmf"/><Relationship Id="rId3" Type="http://schemas.openxmlformats.org/officeDocument/2006/relationships/oleObject" Target="../embeddings/oleObject107.bin"/><Relationship Id="rId7" Type="http://schemas.openxmlformats.org/officeDocument/2006/relationships/image" Target="../media/image7.wmf"/><Relationship Id="rId12"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108.bin"/><Relationship Id="rId11" Type="http://schemas.openxmlformats.org/officeDocument/2006/relationships/image" Target="../media/image160.wmf"/><Relationship Id="rId5" Type="http://schemas.openxmlformats.org/officeDocument/2006/relationships/image" Target="../media/image161.png"/><Relationship Id="rId10" Type="http://schemas.openxmlformats.org/officeDocument/2006/relationships/oleObject" Target="../embeddings/oleObject110.bin"/><Relationship Id="rId4" Type="http://schemas.openxmlformats.org/officeDocument/2006/relationships/image" Target="../media/image158.wmf"/><Relationship Id="rId9" Type="http://schemas.openxmlformats.org/officeDocument/2006/relationships/image" Target="../media/image159.wmf"/></Relationships>
</file>

<file path=ppt/slides/_rels/slide65.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12.bin"/><Relationship Id="rId7" Type="http://schemas.openxmlformats.org/officeDocument/2006/relationships/image" Target="../media/image165.png"/><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64.wmf"/><Relationship Id="rId5" Type="http://schemas.openxmlformats.org/officeDocument/2006/relationships/oleObject" Target="../embeddings/oleObject113.bin"/><Relationship Id="rId4" Type="http://schemas.openxmlformats.org/officeDocument/2006/relationships/image" Target="../media/image163.wmf"/></Relationships>
</file>

<file path=ppt/slides/_rels/slide67.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38.vml"/><Relationship Id="rId5" Type="http://schemas.openxmlformats.org/officeDocument/2006/relationships/image" Target="../media/image168.png"/><Relationship Id="rId4" Type="http://schemas.openxmlformats.org/officeDocument/2006/relationships/image" Target="../media/image167.w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oleObject" Target="../embeddings/oleObject115.bin"/><Relationship Id="rId7" Type="http://schemas.openxmlformats.org/officeDocument/2006/relationships/oleObject" Target="../embeddings/oleObject117.bin"/><Relationship Id="rId12" Type="http://schemas.openxmlformats.org/officeDocument/2006/relationships/image" Target="../media/image173.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70.wmf"/><Relationship Id="rId11" Type="http://schemas.openxmlformats.org/officeDocument/2006/relationships/oleObject" Target="../embeddings/oleObject119.bin"/><Relationship Id="rId5" Type="http://schemas.openxmlformats.org/officeDocument/2006/relationships/oleObject" Target="../embeddings/oleObject116.bin"/><Relationship Id="rId10" Type="http://schemas.openxmlformats.org/officeDocument/2006/relationships/image" Target="../media/image172.wmf"/><Relationship Id="rId4" Type="http://schemas.openxmlformats.org/officeDocument/2006/relationships/image" Target="../media/image169.wmf"/><Relationship Id="rId9" Type="http://schemas.openxmlformats.org/officeDocument/2006/relationships/oleObject" Target="../embeddings/oleObject118.bin"/></Relationships>
</file>

<file path=ppt/slides/_rels/slide72.x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75.wmf"/><Relationship Id="rId5" Type="http://schemas.openxmlformats.org/officeDocument/2006/relationships/oleObject" Target="../embeddings/oleObject121.bin"/><Relationship Id="rId4" Type="http://schemas.openxmlformats.org/officeDocument/2006/relationships/image" Target="../media/image174.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81.png"/><Relationship Id="rId7" Type="http://schemas.openxmlformats.org/officeDocument/2006/relationships/image" Target="../media/image180.w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124.bin"/><Relationship Id="rId5" Type="http://schemas.openxmlformats.org/officeDocument/2006/relationships/image" Target="../media/image179.wmf"/><Relationship Id="rId4" Type="http://schemas.openxmlformats.org/officeDocument/2006/relationships/oleObject" Target="../embeddings/oleObject123.bin"/></Relationships>
</file>

<file path=ppt/slides/_rels/slide76.xml.rels><?xml version="1.0" encoding="UTF-8" standalone="yes"?>
<Relationships xmlns="http://schemas.openxmlformats.org/package/2006/relationships"><Relationship Id="rId2" Type="http://schemas.openxmlformats.org/officeDocument/2006/relationships/image" Target="../media/image182.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image" Target="../media/image183.png"/><Relationship Id="rId1" Type="http://schemas.openxmlformats.org/officeDocument/2006/relationships/slideLayout" Target="../slideLayouts/slideLayout2.xml"/><Relationship Id="rId5" Type="http://schemas.openxmlformats.org/officeDocument/2006/relationships/image" Target="../media/image186.png"/><Relationship Id="rId4" Type="http://schemas.openxmlformats.org/officeDocument/2006/relationships/image" Target="../media/image18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2.bin"/><Relationship Id="rId3" Type="http://schemas.openxmlformats.org/officeDocument/2006/relationships/image" Target="../media/image20.png"/><Relationship Id="rId7" Type="http://schemas.openxmlformats.org/officeDocument/2006/relationships/oleObject" Target="../embeddings/oleObject9.bin"/><Relationship Id="rId12"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7.wmf"/><Relationship Id="rId4" Type="http://schemas.openxmlformats.org/officeDocument/2006/relationships/image" Target="../media/image21.png"/><Relationship Id="rId9" Type="http://schemas.openxmlformats.org/officeDocument/2006/relationships/oleObject" Target="../embeddings/oleObject10.bin"/><Relationship Id="rId14" Type="http://schemas.openxmlformats.org/officeDocument/2006/relationships/image" Target="../media/image19.wmf"/></Relationships>
</file>

<file path=ppt/slides/_rels/slide80.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image" Target="../media/image188.wmf"/><Relationship Id="rId4" Type="http://schemas.openxmlformats.org/officeDocument/2006/relationships/oleObject" Target="../embeddings/oleObject125.bin"/></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189.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91.wmf"/><Relationship Id="rId5" Type="http://schemas.openxmlformats.org/officeDocument/2006/relationships/oleObject" Target="../embeddings/oleObject128.bin"/><Relationship Id="rId4" Type="http://schemas.openxmlformats.org/officeDocument/2006/relationships/image" Target="../media/image190.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192.wmf"/></Relationships>
</file>

<file path=ppt/slides/_rels/slide84.xml.rels><?xml version="1.0" encoding="UTF-8" standalone="yes"?>
<Relationships xmlns="http://schemas.openxmlformats.org/package/2006/relationships"><Relationship Id="rId2" Type="http://schemas.openxmlformats.org/officeDocument/2006/relationships/image" Target="../media/image19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194.wmf"/></Relationships>
</file>

<file path=ppt/slides/_rels/slide86.xml.rels><?xml version="1.0" encoding="UTF-8" standalone="yes"?>
<Relationships xmlns="http://schemas.openxmlformats.org/package/2006/relationships"><Relationship Id="rId2" Type="http://schemas.openxmlformats.org/officeDocument/2006/relationships/image" Target="../media/image18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195.wmf"/></Relationships>
</file>

<file path=ppt/slides/_rels/slide88.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image" Target="../media/image18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image" Target="../media/image19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oleObject" Target="../embeddings/oleObject17.bin"/><Relationship Id="rId3" Type="http://schemas.openxmlformats.org/officeDocument/2006/relationships/oleObject" Target="../embeddings/oleObject13.bin"/><Relationship Id="rId7" Type="http://schemas.openxmlformats.org/officeDocument/2006/relationships/image" Target="../media/image27.png"/><Relationship Id="rId12"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3.wmf"/><Relationship Id="rId11" Type="http://schemas.openxmlformats.org/officeDocument/2006/relationships/oleObject" Target="../embeddings/oleObject16.bin"/><Relationship Id="rId5" Type="http://schemas.openxmlformats.org/officeDocument/2006/relationships/oleObject" Target="../embeddings/oleObject14.bin"/><Relationship Id="rId10" Type="http://schemas.openxmlformats.org/officeDocument/2006/relationships/image" Target="../media/image24.wmf"/><Relationship Id="rId4" Type="http://schemas.openxmlformats.org/officeDocument/2006/relationships/image" Target="../media/image22.wmf"/><Relationship Id="rId9" Type="http://schemas.openxmlformats.org/officeDocument/2006/relationships/oleObject" Target="../embeddings/oleObject15.bin"/><Relationship Id="rId14" Type="http://schemas.openxmlformats.org/officeDocument/2006/relationships/image" Target="../media/image26.wmf"/></Relationships>
</file>

<file path=ppt/slides/_rels/slide90.xml.rels><?xml version="1.0" encoding="UTF-8" standalone="yes"?>
<Relationships xmlns="http://schemas.openxmlformats.org/package/2006/relationships"><Relationship Id="rId2" Type="http://schemas.openxmlformats.org/officeDocument/2006/relationships/image" Target="../media/image19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image" Target="../media/image203.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202.wmf"/><Relationship Id="rId5" Type="http://schemas.openxmlformats.org/officeDocument/2006/relationships/oleObject" Target="../embeddings/oleObject133.bin"/><Relationship Id="rId4" Type="http://schemas.openxmlformats.org/officeDocument/2006/relationships/image" Target="../media/image201.w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35.bin"/><Relationship Id="rId7" Type="http://schemas.openxmlformats.org/officeDocument/2006/relationships/image" Target="../media/image206.png"/><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205.wmf"/><Relationship Id="rId5" Type="http://schemas.openxmlformats.org/officeDocument/2006/relationships/oleObject" Target="../embeddings/oleObject136.bin"/><Relationship Id="rId4" Type="http://schemas.openxmlformats.org/officeDocument/2006/relationships/image" Target="../media/image204.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Layout" Target="../slideLayouts/slideLayout2.xml"/><Relationship Id="rId1" Type="http://schemas.openxmlformats.org/officeDocument/2006/relationships/vmlDrawing" Target="../drawings/vmlDrawing50.vml"/><Relationship Id="rId4" Type="http://schemas.openxmlformats.org/officeDocument/2006/relationships/image" Target="../media/image207.wmf"/></Relationships>
</file>

<file path=ppt/slides/_rels/slide95.xml.rels><?xml version="1.0" encoding="UTF-8" standalone="yes"?>
<Relationships xmlns="http://schemas.openxmlformats.org/package/2006/relationships"><Relationship Id="rId8" Type="http://schemas.openxmlformats.org/officeDocument/2006/relationships/image" Target="../media/image210.wmf"/><Relationship Id="rId3" Type="http://schemas.openxmlformats.org/officeDocument/2006/relationships/oleObject" Target="../embeddings/oleObject138.bin"/><Relationship Id="rId7" Type="http://schemas.openxmlformats.org/officeDocument/2006/relationships/oleObject" Target="../embeddings/oleObject140.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209.wmf"/><Relationship Id="rId5" Type="http://schemas.openxmlformats.org/officeDocument/2006/relationships/oleObject" Target="../embeddings/oleObject139.bin"/><Relationship Id="rId4" Type="http://schemas.openxmlformats.org/officeDocument/2006/relationships/image" Target="../media/image208.wmf"/></Relationships>
</file>

<file path=ppt/slides/_rels/slide96.xml.rels><?xml version="1.0" encoding="UTF-8" standalone="yes"?>
<Relationships xmlns="http://schemas.openxmlformats.org/package/2006/relationships"><Relationship Id="rId3" Type="http://schemas.openxmlformats.org/officeDocument/2006/relationships/image" Target="../media/image212.png"/><Relationship Id="rId2" Type="http://schemas.openxmlformats.org/officeDocument/2006/relationships/image" Target="../media/image211.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21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8" Type="http://schemas.openxmlformats.org/officeDocument/2006/relationships/image" Target="../media/image217.wmf"/><Relationship Id="rId3" Type="http://schemas.openxmlformats.org/officeDocument/2006/relationships/oleObject" Target="../embeddings/oleObject141.bin"/><Relationship Id="rId7" Type="http://schemas.openxmlformats.org/officeDocument/2006/relationships/oleObject" Target="../embeddings/oleObject143.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216.wmf"/><Relationship Id="rId5" Type="http://schemas.openxmlformats.org/officeDocument/2006/relationships/oleObject" Target="../embeddings/oleObject142.bin"/><Relationship Id="rId4" Type="http://schemas.openxmlformats.org/officeDocument/2006/relationships/image" Target="../media/image2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8458200" cy="1470025"/>
          </a:xfrm>
        </p:spPr>
        <p:txBody>
          <a:bodyPr/>
          <a:lstStyle/>
          <a:p>
            <a:r>
              <a:rPr lang="en-US">
                <a:solidFill>
                  <a:srgbClr val="FF0000"/>
                </a:solidFill>
                <a:latin typeface="Times New Roman" pitchFamily="18" charset="0"/>
                <a:cs typeface="Times New Roman" pitchFamily="18" charset="0"/>
              </a:rPr>
              <a:t>Chương I. Những khái niệm cơ bản về kỹ thuật xung</a:t>
            </a:r>
          </a:p>
        </p:txBody>
      </p:sp>
      <p:sp>
        <p:nvSpPr>
          <p:cNvPr id="3" name="Subtitle 2"/>
          <p:cNvSpPr>
            <a:spLocks noGrp="1"/>
          </p:cNvSpPr>
          <p:nvPr>
            <p:ph type="subTitle" idx="1"/>
          </p:nvPr>
        </p:nvSpPr>
        <p:spPr>
          <a:xfrm>
            <a:off x="304800" y="1676400"/>
            <a:ext cx="8686800" cy="4953000"/>
          </a:xfrm>
        </p:spPr>
        <p:txBody>
          <a:bodyPr>
            <a:normAutofit fontScale="85000" lnSpcReduction="20000"/>
          </a:bodyPr>
          <a:lstStyle/>
          <a:p>
            <a:r>
              <a:rPr lang="en-US" sz="3600">
                <a:solidFill>
                  <a:srgbClr val="FF0000"/>
                </a:solidFill>
                <a:latin typeface="Times New Roman" pitchFamily="18" charset="0"/>
                <a:cs typeface="Times New Roman" pitchFamily="18" charset="0"/>
              </a:rPr>
              <a:t>§ 1. Khái niệm và định nghĩa cơ bản về tín hiệu xung</a:t>
            </a:r>
          </a:p>
          <a:p>
            <a:pPr algn="l"/>
            <a:r>
              <a:rPr lang="en-US" sz="3600">
                <a:solidFill>
                  <a:srgbClr val="FF0000"/>
                </a:solidFill>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1. Khái niệm cơ bản về kỹ thuật xung</a:t>
            </a:r>
            <a:r>
              <a:rPr lang="en-US" sz="3600">
                <a:solidFill>
                  <a:srgbClr val="FF0000"/>
                </a:solidFill>
                <a:latin typeface="Times New Roman" pitchFamily="18" charset="0"/>
                <a:cs typeface="Times New Roman" pitchFamily="18" charset="0"/>
              </a:rPr>
              <a:t>.</a:t>
            </a:r>
          </a:p>
          <a:p>
            <a:pPr algn="l">
              <a:lnSpc>
                <a:spcPct val="120000"/>
              </a:lnSpc>
              <a:spcBef>
                <a:spcPts val="400"/>
              </a:spcBef>
            </a:pPr>
            <a:r>
              <a:rPr lang="en-US" sz="2800">
                <a:solidFill>
                  <a:srgbClr val="FF0000"/>
                </a:solidFill>
                <a:latin typeface="Times New Roman" pitchFamily="18" charset="0"/>
                <a:cs typeface="Times New Roman" pitchFamily="18" charset="0"/>
              </a:rPr>
              <a:t>+ Định nghĩa: </a:t>
            </a:r>
            <a:r>
              <a:rPr lang="en-US" sz="2800">
                <a:solidFill>
                  <a:schemeClr val="tx1">
                    <a:lumMod val="95000"/>
                    <a:lumOff val="5000"/>
                  </a:schemeClr>
                </a:solidFill>
                <a:latin typeface="Times New Roman" pitchFamily="18" charset="0"/>
                <a:cs typeface="Times New Roman" pitchFamily="18" charset="0"/>
              </a:rPr>
              <a:t>Tín hiệu xung là tín hiệu có điện áp hoặc dòng điện tồn tại trong thời gian ngắn, khoảng thời đó so sánh với thời gian quá trình quá độ (thời gian thiết lập).</a:t>
            </a:r>
          </a:p>
          <a:p>
            <a:pPr algn="l">
              <a:lnSpc>
                <a:spcPct val="120000"/>
              </a:lnSpc>
              <a:spcBef>
                <a:spcPts val="400"/>
              </a:spcBef>
            </a:pPr>
            <a:r>
              <a:rPr lang="en-US" sz="2800">
                <a:solidFill>
                  <a:schemeClr val="tx1">
                    <a:lumMod val="95000"/>
                    <a:lumOff val="5000"/>
                  </a:schemeClr>
                </a:solidFill>
                <a:latin typeface="Times New Roman" pitchFamily="18" charset="0"/>
                <a:cs typeface="Times New Roman" pitchFamily="18" charset="0"/>
              </a:rPr>
              <a:t>+ Trong các thời điểm khởi động thiết bị điện tử (hoặc đóng ngắt mạch điện tử) phát sinh ra các xung điện. Thời gian này gọi là quá trình, quá độ làm phá vỡ chế độ công tác tĩnh của các phần tử tích cực vì vậy kỹ thuật xung nghiên cứu quá trình tác động của xung điện vào mạch điện tử. Ngoài ra nghiên cứu các thiết bị tạo, biến đổi dạng tín hiệu xung.</a:t>
            </a:r>
          </a:p>
          <a:p>
            <a:pPr algn="l">
              <a:lnSpc>
                <a:spcPct val="120000"/>
              </a:lnSpc>
              <a:spcBef>
                <a:spcPts val="400"/>
              </a:spcBef>
            </a:pPr>
            <a:r>
              <a:rPr lang="en-US" sz="2800">
                <a:solidFill>
                  <a:schemeClr val="tx1">
                    <a:lumMod val="95000"/>
                    <a:lumOff val="5000"/>
                  </a:schemeClr>
                </a:solidFill>
                <a:latin typeface="Times New Roman" pitchFamily="18" charset="0"/>
                <a:cs typeface="Times New Roman" pitchFamily="18" charset="0"/>
              </a:rPr>
              <a:t> + Tác động xung điện vào mạch điện có dạng xung đơn, dãy xung.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buNone/>
            </a:pPr>
            <a:r>
              <a:rPr lang="en-US"/>
              <a:t> </a:t>
            </a:r>
            <a:r>
              <a:rPr lang="en-US" sz="2800">
                <a:latin typeface="Times New Roman" pitchFamily="18" charset="0"/>
                <a:cs typeface="Times New Roman" pitchFamily="18" charset="0"/>
              </a:rPr>
              <a:t>Từ các giá trị </a:t>
            </a:r>
            <a:r>
              <a:rPr lang="el-GR" sz="2800">
                <a:latin typeface="Times New Roman" pitchFamily="18" charset="0"/>
                <a:cs typeface="Times New Roman" pitchFamily="18" charset="0"/>
              </a:rPr>
              <a:t>β</a:t>
            </a:r>
            <a:r>
              <a:rPr lang="en-US" sz="2800">
                <a:latin typeface="Times New Roman" pitchFamily="18" charset="0"/>
                <a:cs typeface="Times New Roman" pitchFamily="18" charset="0"/>
              </a:rPr>
              <a:t> ta tính độ rộng sườn xung.</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 Xung điện áp đột biến đối với mạch R – L mắc nối tiếp.</a:t>
            </a:r>
          </a:p>
          <a:p>
            <a:pPr>
              <a:buNone/>
            </a:pPr>
            <a:r>
              <a:rPr lang="en-US" sz="2800">
                <a:latin typeface="Times New Roman" pitchFamily="18" charset="0"/>
                <a:cs typeface="Times New Roman" pitchFamily="18" charset="0"/>
              </a:rPr>
              <a:t>u</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(t) = E →</a:t>
            </a:r>
          </a:p>
        </p:txBody>
      </p:sp>
      <p:graphicFrame>
        <p:nvGraphicFramePr>
          <p:cNvPr id="4" name="Table 3"/>
          <p:cNvGraphicFramePr>
            <a:graphicFrameLocks noGrp="1"/>
          </p:cNvGraphicFramePr>
          <p:nvPr/>
        </p:nvGraphicFramePr>
        <p:xfrm>
          <a:off x="1295400" y="914400"/>
          <a:ext cx="6477000" cy="1463040"/>
        </p:xfrm>
        <a:graphic>
          <a:graphicData uri="http://schemas.openxmlformats.org/drawingml/2006/table">
            <a:tbl>
              <a:tblPr firstRow="1" bandRow="1">
                <a:tableStyleId>{5C22544A-7EE6-4342-B048-85BDC9FD1C3A}</a:tableStyleId>
              </a:tblPr>
              <a:tblGrid>
                <a:gridCol w="1619250">
                  <a:extLst>
                    <a:ext uri="{9D8B030D-6E8A-4147-A177-3AD203B41FA5}">
                      <a16:colId xmlns:a16="http://schemas.microsoft.com/office/drawing/2014/main" val="20000"/>
                    </a:ext>
                  </a:extLst>
                </a:gridCol>
                <a:gridCol w="1619250">
                  <a:extLst>
                    <a:ext uri="{9D8B030D-6E8A-4147-A177-3AD203B41FA5}">
                      <a16:colId xmlns:a16="http://schemas.microsoft.com/office/drawing/2014/main" val="20001"/>
                    </a:ext>
                  </a:extLst>
                </a:gridCol>
                <a:gridCol w="1619250">
                  <a:extLst>
                    <a:ext uri="{9D8B030D-6E8A-4147-A177-3AD203B41FA5}">
                      <a16:colId xmlns:a16="http://schemas.microsoft.com/office/drawing/2014/main" val="20002"/>
                    </a:ext>
                  </a:extLst>
                </a:gridCol>
                <a:gridCol w="1619250">
                  <a:extLst>
                    <a:ext uri="{9D8B030D-6E8A-4147-A177-3AD203B41FA5}">
                      <a16:colId xmlns:a16="http://schemas.microsoft.com/office/drawing/2014/main" val="20003"/>
                    </a:ext>
                  </a:extLst>
                </a:gridCol>
              </a:tblGrid>
              <a:tr h="437198">
                <a:tc>
                  <a:txBody>
                    <a:bodyPr/>
                    <a:lstStyle/>
                    <a:p>
                      <a:pPr algn="ctr"/>
                      <a:r>
                        <a:rPr lang="el-GR" sz="2800">
                          <a:solidFill>
                            <a:srgbClr val="FF0000"/>
                          </a:solidFill>
                          <a:latin typeface="Times New Roman" pitchFamily="18" charset="0"/>
                          <a:cs typeface="Times New Roman" pitchFamily="18" charset="0"/>
                        </a:rPr>
                        <a:t>β</a:t>
                      </a:r>
                      <a:endParaRPr lang="en-US" sz="2800">
                        <a:solidFill>
                          <a:srgbClr val="FF0000"/>
                        </a:solidFill>
                        <a:latin typeface="Times New Roman" pitchFamily="18" charset="0"/>
                        <a:cs typeface="Times New Roman" pitchFamily="18" charset="0"/>
                      </a:endParaRPr>
                    </a:p>
                  </a:txBody>
                  <a:tcPr/>
                </a:tc>
                <a:tc>
                  <a:txBody>
                    <a:bodyPr/>
                    <a:lstStyle/>
                    <a:p>
                      <a:pPr algn="ctr"/>
                      <a:r>
                        <a:rPr lang="en-US" sz="2800">
                          <a:solidFill>
                            <a:srgbClr val="FF0000"/>
                          </a:solidFill>
                        </a:rPr>
                        <a:t>0,01</a:t>
                      </a:r>
                    </a:p>
                  </a:txBody>
                  <a:tcPr/>
                </a:tc>
                <a:tc>
                  <a:txBody>
                    <a:bodyPr/>
                    <a:lstStyle/>
                    <a:p>
                      <a:pPr algn="ctr"/>
                      <a:r>
                        <a:rPr lang="en-US" sz="2800">
                          <a:solidFill>
                            <a:srgbClr val="FF0000"/>
                          </a:solidFill>
                        </a:rPr>
                        <a:t>0,05</a:t>
                      </a:r>
                    </a:p>
                  </a:txBody>
                  <a:tcPr/>
                </a:tc>
                <a:tc>
                  <a:txBody>
                    <a:bodyPr/>
                    <a:lstStyle/>
                    <a:p>
                      <a:pPr algn="ctr"/>
                      <a:r>
                        <a:rPr lang="en-US" sz="2800">
                          <a:solidFill>
                            <a:srgbClr val="FF0000"/>
                          </a:solidFill>
                        </a:rPr>
                        <a:t>0,1</a:t>
                      </a:r>
                    </a:p>
                  </a:txBody>
                  <a:tcPr/>
                </a:tc>
                <a:extLst>
                  <a:ext uri="{0D108BD9-81ED-4DB2-BD59-A6C34878D82A}">
                    <a16:rowId xmlns:a16="http://schemas.microsoft.com/office/drawing/2014/main" val="10000"/>
                  </a:ext>
                </a:extLst>
              </a:tr>
              <a:tr h="797243">
                <a:tc>
                  <a:txBody>
                    <a:bodyPr/>
                    <a:lstStyle/>
                    <a:p>
                      <a:pPr algn="ctr"/>
                      <a:r>
                        <a:rPr lang="en-US" sz="2800">
                          <a:solidFill>
                            <a:srgbClr val="FF0000"/>
                          </a:solidFill>
                        </a:rPr>
                        <a:t>t</a:t>
                      </a:r>
                      <a:r>
                        <a:rPr lang="en-US" sz="2800" baseline="-25000">
                          <a:solidFill>
                            <a:srgbClr val="FF0000"/>
                          </a:solidFill>
                        </a:rPr>
                        <a:t>S</a:t>
                      </a:r>
                      <a:endParaRPr lang="en-US" sz="2800">
                        <a:solidFill>
                          <a:srgbClr val="FF0000"/>
                        </a:solidFill>
                      </a:endParaRPr>
                    </a:p>
                  </a:txBody>
                  <a:tcPr/>
                </a:tc>
                <a:tc>
                  <a:txBody>
                    <a:bodyPr/>
                    <a:lstStyle/>
                    <a:p>
                      <a:pPr algn="ctr"/>
                      <a:r>
                        <a:rPr lang="en-US" sz="2800">
                          <a:solidFill>
                            <a:srgbClr val="FF0000"/>
                          </a:solidFill>
                        </a:rPr>
                        <a:t>4,6</a:t>
                      </a:r>
                      <a:r>
                        <a:rPr lang="el-GR" sz="2800">
                          <a:solidFill>
                            <a:srgbClr val="FF0000"/>
                          </a:solidFill>
                        </a:rPr>
                        <a:t>τ</a:t>
                      </a:r>
                      <a:endParaRPr lang="en-US" sz="280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a:solidFill>
                            <a:srgbClr val="FF0000"/>
                          </a:solidFill>
                        </a:rPr>
                        <a:t>3</a:t>
                      </a:r>
                      <a:r>
                        <a:rPr lang="el-GR" sz="2800">
                          <a:solidFill>
                            <a:srgbClr val="FF0000"/>
                          </a:solidFill>
                        </a:rPr>
                        <a:t>τ</a:t>
                      </a:r>
                      <a:endParaRPr lang="en-US" sz="2800">
                        <a:solidFill>
                          <a:srgbClr val="FF0000"/>
                        </a:solidFill>
                      </a:endParaRPr>
                    </a:p>
                    <a:p>
                      <a:pPr algn="ctr"/>
                      <a:endParaRPr lang="en-US" sz="280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a:solidFill>
                            <a:srgbClr val="FF0000"/>
                          </a:solidFill>
                        </a:rPr>
                        <a:t>2,2</a:t>
                      </a:r>
                      <a:r>
                        <a:rPr lang="el-GR" sz="2800">
                          <a:solidFill>
                            <a:srgbClr val="FF0000"/>
                          </a:solidFill>
                        </a:rPr>
                        <a:t>τ</a:t>
                      </a:r>
                      <a:endParaRPr lang="en-US" sz="2800">
                        <a:solidFill>
                          <a:srgbClr val="FF0000"/>
                        </a:solidFill>
                      </a:endParaRPr>
                    </a:p>
                    <a:p>
                      <a:pPr algn="ctr"/>
                      <a:endParaRPr lang="en-US" sz="2800">
                        <a:solidFill>
                          <a:srgbClr val="FF0000"/>
                        </a:solidFill>
                      </a:endParaRPr>
                    </a:p>
                  </a:txBody>
                  <a:tcPr/>
                </a:tc>
                <a:extLst>
                  <a:ext uri="{0D108BD9-81ED-4DB2-BD59-A6C34878D82A}">
                    <a16:rowId xmlns:a16="http://schemas.microsoft.com/office/drawing/2014/main" val="10001"/>
                  </a:ext>
                </a:extLst>
              </a:tr>
            </a:tbl>
          </a:graphicData>
        </a:graphic>
      </p:graphicFrame>
      <p:pic>
        <p:nvPicPr>
          <p:cNvPr id="24578" name="Picture 2"/>
          <p:cNvPicPr>
            <a:picLocks noChangeAspect="1" noChangeArrowheads="1"/>
          </p:cNvPicPr>
          <p:nvPr/>
        </p:nvPicPr>
        <p:blipFill>
          <a:blip r:embed="rId3"/>
          <a:srcRect/>
          <a:stretch>
            <a:fillRect/>
          </a:stretch>
        </p:blipFill>
        <p:spPr bwMode="auto">
          <a:xfrm>
            <a:off x="5105400" y="3048000"/>
            <a:ext cx="3708518" cy="2005012"/>
          </a:xfrm>
          <a:prstGeom prst="rect">
            <a:avLst/>
          </a:prstGeom>
          <a:noFill/>
          <a:ln w="9525">
            <a:noFill/>
            <a:miter lim="800000"/>
            <a:headEnd/>
            <a:tailEnd/>
          </a:ln>
          <a:effectLst/>
        </p:spPr>
      </p:pic>
      <p:graphicFrame>
        <p:nvGraphicFramePr>
          <p:cNvPr id="24579" name="Object 3"/>
          <p:cNvGraphicFramePr>
            <a:graphicFrameLocks noChangeAspect="1"/>
          </p:cNvGraphicFramePr>
          <p:nvPr/>
        </p:nvGraphicFramePr>
        <p:xfrm>
          <a:off x="2235200" y="2895600"/>
          <a:ext cx="1193800" cy="584200"/>
        </p:xfrm>
        <a:graphic>
          <a:graphicData uri="http://schemas.openxmlformats.org/presentationml/2006/ole">
            <mc:AlternateContent xmlns:mc="http://schemas.openxmlformats.org/markup-compatibility/2006">
              <mc:Choice xmlns:v="urn:schemas-microsoft-com:vml" Requires="v">
                <p:oleObj spid="_x0000_s23553" name="Equation" r:id="rId4" imgW="1193760" imgH="583920" progId="Equation.DSMT4">
                  <p:embed/>
                </p:oleObj>
              </mc:Choice>
              <mc:Fallback>
                <p:oleObj name="Equation" r:id="rId4" imgW="1193760" imgH="583920" progId="Equation.DSMT4">
                  <p:embed/>
                  <p:pic>
                    <p:nvPicPr>
                      <p:cNvPr id="2457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5200" y="2895600"/>
                        <a:ext cx="11938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4"/>
          <p:cNvGraphicFramePr>
            <a:graphicFrameLocks noChangeAspect="1"/>
          </p:cNvGraphicFramePr>
          <p:nvPr/>
        </p:nvGraphicFramePr>
        <p:xfrm>
          <a:off x="330200" y="3556000"/>
          <a:ext cx="4013200" cy="863600"/>
        </p:xfrm>
        <a:graphic>
          <a:graphicData uri="http://schemas.openxmlformats.org/presentationml/2006/ole">
            <mc:AlternateContent xmlns:mc="http://schemas.openxmlformats.org/markup-compatibility/2006">
              <mc:Choice xmlns:v="urn:schemas-microsoft-com:vml" Requires="v">
                <p:oleObj spid="_x0000_s23554" name="Equation" r:id="rId6" imgW="4012920" imgH="863280" progId="Equation.DSMT4">
                  <p:embed/>
                </p:oleObj>
              </mc:Choice>
              <mc:Fallback>
                <p:oleObj name="Equation" r:id="rId6" imgW="4012920" imgH="863280" progId="Equation.DSMT4">
                  <p:embed/>
                  <p:pic>
                    <p:nvPicPr>
                      <p:cNvPr id="2458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200" y="3556000"/>
                        <a:ext cx="40132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1" name="Object 5"/>
          <p:cNvGraphicFramePr>
            <a:graphicFrameLocks noChangeAspect="1"/>
          </p:cNvGraphicFramePr>
          <p:nvPr/>
        </p:nvGraphicFramePr>
        <p:xfrm>
          <a:off x="431800" y="4495800"/>
          <a:ext cx="1079500" cy="584200"/>
        </p:xfrm>
        <a:graphic>
          <a:graphicData uri="http://schemas.openxmlformats.org/presentationml/2006/ole">
            <mc:AlternateContent xmlns:mc="http://schemas.openxmlformats.org/markup-compatibility/2006">
              <mc:Choice xmlns:v="urn:schemas-microsoft-com:vml" Requires="v">
                <p:oleObj spid="_x0000_s23555" name="Equation" r:id="rId8" imgW="1079280" imgH="583920" progId="Equation.DSMT4">
                  <p:embed/>
                </p:oleObj>
              </mc:Choice>
              <mc:Fallback>
                <p:oleObj name="Equation" r:id="rId8" imgW="1079280" imgH="583920" progId="Equation.DSMT4">
                  <p:embed/>
                  <p:pic>
                    <p:nvPicPr>
                      <p:cNvPr id="24581"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1800" y="4495800"/>
                        <a:ext cx="10795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2" name="Object 6"/>
          <p:cNvGraphicFramePr>
            <a:graphicFrameLocks noChangeAspect="1"/>
          </p:cNvGraphicFramePr>
          <p:nvPr/>
        </p:nvGraphicFramePr>
        <p:xfrm>
          <a:off x="1765300" y="4495800"/>
          <a:ext cx="2501900" cy="673100"/>
        </p:xfrm>
        <a:graphic>
          <a:graphicData uri="http://schemas.openxmlformats.org/presentationml/2006/ole">
            <mc:AlternateContent xmlns:mc="http://schemas.openxmlformats.org/markup-compatibility/2006">
              <mc:Choice xmlns:v="urn:schemas-microsoft-com:vml" Requires="v">
                <p:oleObj spid="_x0000_s23556" name="Equation" r:id="rId10" imgW="2501640" imgH="672840" progId="Equation.DSMT4">
                  <p:embed/>
                </p:oleObj>
              </mc:Choice>
              <mc:Fallback>
                <p:oleObj name="Equation" r:id="rId10" imgW="2501640" imgH="672840" progId="Equation.DSMT4">
                  <p:embed/>
                  <p:pic>
                    <p:nvPicPr>
                      <p:cNvPr id="24582"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65300" y="4495800"/>
                        <a:ext cx="25019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3" name="Object 7"/>
          <p:cNvGraphicFramePr>
            <a:graphicFrameLocks noChangeAspect="1"/>
          </p:cNvGraphicFramePr>
          <p:nvPr/>
        </p:nvGraphicFramePr>
        <p:xfrm>
          <a:off x="596900" y="5309526"/>
          <a:ext cx="7023100" cy="1396073"/>
        </p:xfrm>
        <a:graphic>
          <a:graphicData uri="http://schemas.openxmlformats.org/presentationml/2006/ole">
            <mc:AlternateContent xmlns:mc="http://schemas.openxmlformats.org/markup-compatibility/2006">
              <mc:Choice xmlns:v="urn:schemas-microsoft-com:vml" Requires="v">
                <p:oleObj spid="_x0000_s23557" name="Equation" r:id="rId12" imgW="6260760" imgH="1244520" progId="Equation.DSMT4">
                  <p:embed/>
                </p:oleObj>
              </mc:Choice>
              <mc:Fallback>
                <p:oleObj name="Equation" r:id="rId12" imgW="6260760" imgH="1244520" progId="Equation.DSMT4">
                  <p:embed/>
                  <p:pic>
                    <p:nvPicPr>
                      <p:cNvPr id="24583"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6900" y="5309526"/>
                        <a:ext cx="7023100" cy="13960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0000"/>
                </a:solidFill>
                <a:latin typeface="Times New Roman" pitchFamily="18" charset="0"/>
                <a:cs typeface="Times New Roman" pitchFamily="18" charset="0"/>
              </a:rPr>
              <a:t>MẠCH</a:t>
            </a:r>
            <a:r>
              <a:rPr lang="vi-VN">
                <a:solidFill>
                  <a:srgbClr val="FF0000"/>
                </a:solidFill>
              </a:rPr>
              <a:t> </a:t>
            </a:r>
            <a:r>
              <a:rPr lang="en-US">
                <a:solidFill>
                  <a:srgbClr val="FF0000"/>
                </a:solidFill>
                <a:latin typeface="Times New Roman" pitchFamily="18" charset="0"/>
                <a:cs typeface="Times New Roman" pitchFamily="18" charset="0"/>
              </a:rPr>
              <a:t>KHUẾCH ĐẠI TÍN HIỆU </a:t>
            </a:r>
            <a:r>
              <a:rPr lang="vi-VN">
                <a:solidFill>
                  <a:srgbClr val="FF0000"/>
                </a:solidFill>
              </a:rPr>
              <a:t>EMIT</a:t>
            </a:r>
            <a:r>
              <a:rPr lang="en-US">
                <a:solidFill>
                  <a:srgbClr val="FF0000"/>
                </a:solidFill>
              </a:rPr>
              <a:t>TE</a:t>
            </a:r>
            <a:r>
              <a:rPr lang="vi-VN">
                <a:solidFill>
                  <a:srgbClr val="FF0000"/>
                </a:solidFill>
              </a:rPr>
              <a:t>R </a:t>
            </a:r>
            <a:br>
              <a:rPr lang="en-US">
                <a:solidFill>
                  <a:srgbClr val="FF0000"/>
                </a:solidFill>
              </a:rPr>
            </a:br>
            <a:r>
              <a:rPr lang="vi-VN">
                <a:solidFill>
                  <a:srgbClr val="FF0000"/>
                </a:solidFill>
              </a:rPr>
              <a:t>CHUNG</a:t>
            </a:r>
            <a:r>
              <a:rPr lang="en-US">
                <a:solidFill>
                  <a:srgbClr val="FF0000"/>
                </a:solidFill>
              </a:rPr>
              <a:t> </a:t>
            </a:r>
            <a:r>
              <a:rPr lang="en-US">
                <a:solidFill>
                  <a:srgbClr val="FF0000"/>
                </a:solidFill>
                <a:latin typeface="Times New Roman" pitchFamily="18" charset="0"/>
                <a:cs typeface="Times New Roman" pitchFamily="18" charset="0"/>
              </a:rPr>
              <a:t>(EC) </a:t>
            </a:r>
            <a:r>
              <a:rPr lang="vi-VN">
                <a:solidFill>
                  <a:srgbClr val="FF0000"/>
                </a:solidFill>
              </a:rPr>
              <a:t>HỒI TIẾP ÂM ĐIỆN</a:t>
            </a:r>
            <a:r>
              <a:rPr lang="en-US">
                <a:solidFill>
                  <a:srgbClr val="FF0000"/>
                </a:solidFill>
              </a:rPr>
              <a:t> </a:t>
            </a:r>
            <a:r>
              <a:rPr lang="en-US">
                <a:solidFill>
                  <a:srgbClr val="FF0000"/>
                </a:solidFill>
                <a:latin typeface="Times New Roman" pitchFamily="18" charset="0"/>
                <a:cs typeface="Times New Roman" pitchFamily="18" charset="0"/>
              </a:rPr>
              <a:t>ÁP </a:t>
            </a:r>
            <a:endParaRPr lang="en-US"/>
          </a:p>
        </p:txBody>
      </p:sp>
      <p:sp>
        <p:nvSpPr>
          <p:cNvPr id="3" name="Content Placeholder 2"/>
          <p:cNvSpPr>
            <a:spLocks noGrp="1"/>
          </p:cNvSpPr>
          <p:nvPr>
            <p:ph sz="quarter" idx="1"/>
          </p:nvPr>
        </p:nvSpPr>
        <p:spPr/>
        <p:txBody>
          <a:bodyPr/>
          <a:lstStyle/>
          <a:p>
            <a:pPr>
              <a:buNone/>
            </a:pPr>
            <a:r>
              <a:rPr lang="en-US" sz="2800">
                <a:latin typeface="Times New Roman" pitchFamily="18" charset="0"/>
                <a:cs typeface="Times New Roman" pitchFamily="18" charset="0"/>
              </a:rPr>
              <a:t>Hệ số khuếch đại điện áp: </a:t>
            </a:r>
          </a:p>
          <a:p>
            <a:endParaRPr lang="en-US"/>
          </a:p>
          <a:p>
            <a:endParaRPr lang="en-US"/>
          </a:p>
          <a:p>
            <a:pPr>
              <a:buNone/>
            </a:pPr>
            <a:r>
              <a:rPr lang="en-US" sz="2800">
                <a:latin typeface="Times New Roman" pitchFamily="18" charset="0"/>
                <a:cs typeface="Times New Roman" pitchFamily="18" charset="0"/>
              </a:rPr>
              <a:t>Hệ số khuếch đại điện áp toàn phần:</a:t>
            </a:r>
          </a:p>
          <a:p>
            <a:endParaRPr lang="en-US" sz="2800">
              <a:latin typeface="Times New Roman" pitchFamily="18" charset="0"/>
              <a:cs typeface="Times New Roman" pitchFamily="18" charset="0"/>
            </a:endParaRPr>
          </a:p>
          <a:p>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Hệ số khuếch đại dòng điện  </a:t>
            </a:r>
          </a:p>
          <a:p>
            <a:endParaRPr lang="en-US"/>
          </a:p>
        </p:txBody>
      </p:sp>
      <p:graphicFrame>
        <p:nvGraphicFramePr>
          <p:cNvPr id="116738" name="Object 2"/>
          <p:cNvGraphicFramePr>
            <a:graphicFrameLocks noChangeAspect="1"/>
          </p:cNvGraphicFramePr>
          <p:nvPr>
            <p:extLst>
              <p:ext uri="{D42A27DB-BD31-4B8C-83A1-F6EECF244321}">
                <p14:modId xmlns:p14="http://schemas.microsoft.com/office/powerpoint/2010/main" val="373005695"/>
              </p:ext>
            </p:extLst>
          </p:nvPr>
        </p:nvGraphicFramePr>
        <p:xfrm>
          <a:off x="1855572" y="2110946"/>
          <a:ext cx="6198755" cy="990600"/>
        </p:xfrm>
        <a:graphic>
          <a:graphicData uri="http://schemas.openxmlformats.org/presentationml/2006/ole">
            <mc:AlternateContent xmlns:mc="http://schemas.openxmlformats.org/markup-compatibility/2006">
              <mc:Choice xmlns:v="urn:schemas-microsoft-com:vml" Requires="v">
                <p:oleObj spid="_x0000_s117761" name="Equation" r:id="rId3" imgW="2705040" imgH="431640" progId="Equation.DSMT4">
                  <p:embed/>
                </p:oleObj>
              </mc:Choice>
              <mc:Fallback>
                <p:oleObj name="Equation" r:id="rId3" imgW="2705040" imgH="431640" progId="Equation.DSMT4">
                  <p:embed/>
                  <p:pic>
                    <p:nvPicPr>
                      <p:cNvPr id="11673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5572" y="2110946"/>
                        <a:ext cx="619875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39" name="Object 3"/>
          <p:cNvGraphicFramePr>
            <a:graphicFrameLocks noChangeAspect="1"/>
          </p:cNvGraphicFramePr>
          <p:nvPr>
            <p:extLst>
              <p:ext uri="{D42A27DB-BD31-4B8C-83A1-F6EECF244321}">
                <p14:modId xmlns:p14="http://schemas.microsoft.com/office/powerpoint/2010/main" val="290600558"/>
              </p:ext>
            </p:extLst>
          </p:nvPr>
        </p:nvGraphicFramePr>
        <p:xfrm>
          <a:off x="289397" y="3859247"/>
          <a:ext cx="8399462" cy="1081396"/>
        </p:xfrm>
        <a:graphic>
          <a:graphicData uri="http://schemas.openxmlformats.org/presentationml/2006/ole">
            <mc:AlternateContent xmlns:mc="http://schemas.openxmlformats.org/markup-compatibility/2006">
              <mc:Choice xmlns:v="urn:schemas-microsoft-com:vml" Requires="v">
                <p:oleObj spid="_x0000_s117762" name="Equation" r:id="rId5" imgW="3530520" imgH="431640" progId="Equation.DSMT4">
                  <p:embed/>
                </p:oleObj>
              </mc:Choice>
              <mc:Fallback>
                <p:oleObj name="Equation" r:id="rId5" imgW="3530520" imgH="431640" progId="Equation.DSMT4">
                  <p:embed/>
                  <p:pic>
                    <p:nvPicPr>
                      <p:cNvPr id="11673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397" y="3859247"/>
                        <a:ext cx="8399462" cy="10813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0" name="Object 4"/>
          <p:cNvGraphicFramePr>
            <a:graphicFrameLocks noChangeAspect="1"/>
          </p:cNvGraphicFramePr>
          <p:nvPr>
            <p:extLst>
              <p:ext uri="{D42A27DB-BD31-4B8C-83A1-F6EECF244321}">
                <p14:modId xmlns:p14="http://schemas.microsoft.com/office/powerpoint/2010/main" val="1107377137"/>
              </p:ext>
            </p:extLst>
          </p:nvPr>
        </p:nvGraphicFramePr>
        <p:xfrm>
          <a:off x="4842433" y="5270157"/>
          <a:ext cx="2814637" cy="1007710"/>
        </p:xfrm>
        <a:graphic>
          <a:graphicData uri="http://schemas.openxmlformats.org/presentationml/2006/ole">
            <mc:AlternateContent xmlns:mc="http://schemas.openxmlformats.org/markup-compatibility/2006">
              <mc:Choice xmlns:v="urn:schemas-microsoft-com:vml" Requires="v">
                <p:oleObj spid="_x0000_s117763" name="Equation" r:id="rId7" imgW="1269720" imgH="431640" progId="Equation.DSMT4">
                  <p:embed/>
                </p:oleObj>
              </mc:Choice>
              <mc:Fallback>
                <p:oleObj name="Equation" r:id="rId7" imgW="1269720" imgH="431640" progId="Equation.DSMT4">
                  <p:embed/>
                  <p:pic>
                    <p:nvPicPr>
                      <p:cNvPr id="11674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2433" y="5270157"/>
                        <a:ext cx="2814637" cy="10077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797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6738"/>
                                        </p:tgtEl>
                                        <p:attrNameLst>
                                          <p:attrName>style.visibility</p:attrName>
                                        </p:attrNameLst>
                                      </p:cBhvr>
                                      <p:to>
                                        <p:strVal val="visible"/>
                                      </p:to>
                                    </p:set>
                                    <p:anim calcmode="lin" valueType="num">
                                      <p:cBhvr additive="base">
                                        <p:cTn id="7" dur="500" fill="hold"/>
                                        <p:tgtEl>
                                          <p:spTgt spid="116738"/>
                                        </p:tgtEl>
                                        <p:attrNameLst>
                                          <p:attrName>ppt_x</p:attrName>
                                        </p:attrNameLst>
                                      </p:cBhvr>
                                      <p:tavLst>
                                        <p:tav tm="0">
                                          <p:val>
                                            <p:strVal val="#ppt_x"/>
                                          </p:val>
                                        </p:tav>
                                        <p:tav tm="100000">
                                          <p:val>
                                            <p:strVal val="#ppt_x"/>
                                          </p:val>
                                        </p:tav>
                                      </p:tavLst>
                                    </p:anim>
                                    <p:anim calcmode="lin" valueType="num">
                                      <p:cBhvr additive="base">
                                        <p:cTn id="8" dur="500" fill="hold"/>
                                        <p:tgtEl>
                                          <p:spTgt spid="1167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6739"/>
                                        </p:tgtEl>
                                        <p:attrNameLst>
                                          <p:attrName>style.visibility</p:attrName>
                                        </p:attrNameLst>
                                      </p:cBhvr>
                                      <p:to>
                                        <p:strVal val="visible"/>
                                      </p:to>
                                    </p:set>
                                    <p:anim calcmode="lin" valueType="num">
                                      <p:cBhvr additive="base">
                                        <p:cTn id="13" dur="500" fill="hold"/>
                                        <p:tgtEl>
                                          <p:spTgt spid="116739"/>
                                        </p:tgtEl>
                                        <p:attrNameLst>
                                          <p:attrName>ppt_x</p:attrName>
                                        </p:attrNameLst>
                                      </p:cBhvr>
                                      <p:tavLst>
                                        <p:tav tm="0">
                                          <p:val>
                                            <p:strVal val="#ppt_x"/>
                                          </p:val>
                                        </p:tav>
                                        <p:tav tm="100000">
                                          <p:val>
                                            <p:strVal val="#ppt_x"/>
                                          </p:val>
                                        </p:tav>
                                      </p:tavLst>
                                    </p:anim>
                                    <p:anim calcmode="lin" valueType="num">
                                      <p:cBhvr additive="base">
                                        <p:cTn id="14" dur="500" fill="hold"/>
                                        <p:tgtEl>
                                          <p:spTgt spid="11673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6740"/>
                                        </p:tgtEl>
                                        <p:attrNameLst>
                                          <p:attrName>style.visibility</p:attrName>
                                        </p:attrNameLst>
                                      </p:cBhvr>
                                      <p:to>
                                        <p:strVal val="visible"/>
                                      </p:to>
                                    </p:set>
                                    <p:anim calcmode="lin" valueType="num">
                                      <p:cBhvr additive="base">
                                        <p:cTn id="19" dur="500" fill="hold"/>
                                        <p:tgtEl>
                                          <p:spTgt spid="116740"/>
                                        </p:tgtEl>
                                        <p:attrNameLst>
                                          <p:attrName>ppt_x</p:attrName>
                                        </p:attrNameLst>
                                      </p:cBhvr>
                                      <p:tavLst>
                                        <p:tav tm="0">
                                          <p:val>
                                            <p:strVal val="#ppt_x"/>
                                          </p:val>
                                        </p:tav>
                                        <p:tav tm="100000">
                                          <p:val>
                                            <p:strVal val="#ppt_x"/>
                                          </p:val>
                                        </p:tav>
                                      </p:tavLst>
                                    </p:anim>
                                    <p:anim calcmode="lin" valueType="num">
                                      <p:cBhvr additive="base">
                                        <p:cTn id="20" dur="500" fill="hold"/>
                                        <p:tgtEl>
                                          <p:spTgt spid="1167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VN">
                <a:solidFill>
                  <a:srgbClr val="FF0000"/>
                </a:solidFill>
              </a:rPr>
              <a:t>§</a:t>
            </a:r>
            <a:r>
              <a:rPr lang="en-US">
                <a:solidFill>
                  <a:srgbClr val="FF0000"/>
                </a:solidFill>
                <a:latin typeface="Times New Roman" pitchFamily="18" charset="0"/>
                <a:cs typeface="Times New Roman" pitchFamily="18" charset="0"/>
              </a:rPr>
              <a:t>3. MẠCH </a:t>
            </a:r>
            <a:r>
              <a:rPr lang="vi-VN">
                <a:solidFill>
                  <a:srgbClr val="FF0000"/>
                </a:solidFill>
              </a:rPr>
              <a:t>KHUẾCH ĐẠI</a:t>
            </a:r>
            <a:r>
              <a:rPr lang="en-US">
                <a:solidFill>
                  <a:srgbClr val="FF0000"/>
                </a:solidFill>
              </a:rPr>
              <a:t> </a:t>
            </a:r>
            <a:r>
              <a:rPr lang="en-US">
                <a:solidFill>
                  <a:srgbClr val="FF0000"/>
                </a:solidFill>
                <a:latin typeface="Times New Roman" pitchFamily="18" charset="0"/>
                <a:cs typeface="Times New Roman" pitchFamily="18" charset="0"/>
              </a:rPr>
              <a:t>TÍN HIỆU</a:t>
            </a:r>
            <a:r>
              <a:rPr lang="vi-VN">
                <a:solidFill>
                  <a:srgbClr val="FF0000"/>
                </a:solidFill>
                <a:latin typeface="Times New Roman" pitchFamily="18" charset="0"/>
                <a:cs typeface="Times New Roman" pitchFamily="18" charset="0"/>
              </a:rPr>
              <a:t> </a:t>
            </a:r>
            <a:r>
              <a:rPr lang="vi-VN">
                <a:solidFill>
                  <a:srgbClr val="FF0000"/>
                </a:solidFill>
              </a:rPr>
              <a:t>MẮC </a:t>
            </a:r>
            <a:r>
              <a:rPr lang="vi-VN">
                <a:solidFill>
                  <a:srgbClr val="FF0000"/>
                </a:solidFill>
                <a:latin typeface="Times New Roman" pitchFamily="18" charset="0"/>
                <a:cs typeface="Times New Roman" pitchFamily="18" charset="0"/>
              </a:rPr>
              <a:t>S</a:t>
            </a:r>
            <a:r>
              <a:rPr lang="en-US">
                <a:solidFill>
                  <a:srgbClr val="FF0000"/>
                </a:solidFill>
                <a:latin typeface="Times New Roman" pitchFamily="18" charset="0"/>
                <a:cs typeface="Times New Roman" pitchFamily="18" charset="0"/>
              </a:rPr>
              <a:t>OURCE</a:t>
            </a:r>
            <a:r>
              <a:rPr lang="vi-VN">
                <a:solidFill>
                  <a:srgbClr val="FF0000"/>
                </a:solidFill>
                <a:latin typeface="Times New Roman" pitchFamily="18" charset="0"/>
                <a:cs typeface="Times New Roman" pitchFamily="18" charset="0"/>
              </a:rPr>
              <a:t> </a:t>
            </a:r>
            <a:r>
              <a:rPr lang="vi-VN">
                <a:solidFill>
                  <a:srgbClr val="FF0000"/>
                </a:solidFill>
              </a:rPr>
              <a:t>CHUNG</a:t>
            </a:r>
            <a:r>
              <a:rPr lang="en-US">
                <a:solidFill>
                  <a:srgbClr val="FF0000"/>
                </a:solidFill>
              </a:rPr>
              <a:t> </a:t>
            </a:r>
            <a:r>
              <a:rPr lang="en-US">
                <a:solidFill>
                  <a:srgbClr val="FF0000"/>
                </a:solidFill>
                <a:latin typeface="Times New Roman" pitchFamily="18" charset="0"/>
                <a:cs typeface="Times New Roman" pitchFamily="18" charset="0"/>
              </a:rPr>
              <a:t>(SC) </a:t>
            </a:r>
            <a:endParaRPr lang="vi-VN">
              <a:solidFill>
                <a:srgbClr val="FF0000"/>
              </a:solidFill>
              <a:latin typeface="Times New Roman" pitchFamily="18" charset="0"/>
              <a:cs typeface="Times New Roman" pitchFamily="18" charset="0"/>
            </a:endParaRPr>
          </a:p>
        </p:txBody>
      </p:sp>
      <p:sp>
        <p:nvSpPr>
          <p:cNvPr id="4" name="Content Placeholder 3"/>
          <p:cNvSpPr>
            <a:spLocks noGrp="1"/>
          </p:cNvSpPr>
          <p:nvPr>
            <p:ph sz="quarter" idx="1"/>
          </p:nvPr>
        </p:nvSpPr>
        <p:spPr>
          <a:xfrm>
            <a:off x="228600" y="1219200"/>
            <a:ext cx="8686800" cy="4937760"/>
          </a:xfrm>
        </p:spPr>
        <p:txBody>
          <a:bodyPr>
            <a:normAutofit/>
          </a:bodyPr>
          <a:lstStyle/>
          <a:p>
            <a:pPr>
              <a:buNone/>
            </a:pPr>
            <a:r>
              <a:rPr lang="en-US" sz="2800">
                <a:latin typeface="Times New Roman" pitchFamily="18" charset="0"/>
                <a:cs typeface="Times New Roman" pitchFamily="18" charset="0"/>
              </a:rPr>
              <a:t> 1. Sơ đồ nguyên lý</a:t>
            </a:r>
          </a:p>
        </p:txBody>
      </p:sp>
      <p:pic>
        <p:nvPicPr>
          <p:cNvPr id="57345" name="Picture 1"/>
          <p:cNvPicPr>
            <a:picLocks noChangeAspect="1" noChangeArrowheads="1"/>
          </p:cNvPicPr>
          <p:nvPr/>
        </p:nvPicPr>
        <p:blipFill>
          <a:blip r:embed="rId2"/>
          <a:srcRect/>
          <a:stretch>
            <a:fillRect/>
          </a:stretch>
        </p:blipFill>
        <p:spPr bwMode="auto">
          <a:xfrm>
            <a:off x="152400" y="1905000"/>
            <a:ext cx="4354657" cy="3581400"/>
          </a:xfrm>
          <a:prstGeom prst="rect">
            <a:avLst/>
          </a:prstGeom>
          <a:noFill/>
          <a:ln w="9525">
            <a:noFill/>
            <a:miter lim="800000"/>
            <a:headEnd/>
            <a:tailEnd/>
          </a:ln>
          <a:effectLst/>
        </p:spPr>
      </p:pic>
      <p:pic>
        <p:nvPicPr>
          <p:cNvPr id="75777" name="Picture 1"/>
          <p:cNvPicPr>
            <a:picLocks noChangeAspect="1" noChangeArrowheads="1"/>
          </p:cNvPicPr>
          <p:nvPr/>
        </p:nvPicPr>
        <p:blipFill>
          <a:blip r:embed="rId3"/>
          <a:srcRect/>
          <a:stretch>
            <a:fillRect/>
          </a:stretch>
        </p:blipFill>
        <p:spPr bwMode="auto">
          <a:xfrm>
            <a:off x="4495800" y="2514600"/>
            <a:ext cx="4498555" cy="3048000"/>
          </a:xfrm>
          <a:prstGeom prst="rect">
            <a:avLst/>
          </a:prstGeom>
          <a:noFill/>
          <a:ln w="9525">
            <a:noFill/>
            <a:miter lim="800000"/>
            <a:headEnd/>
            <a:tailEnd/>
          </a:ln>
          <a:effectLst/>
        </p:spPr>
      </p:pic>
    </p:spTree>
    <p:extLst>
      <p:ext uri="{BB962C8B-B14F-4D97-AF65-F5344CB8AC3E}">
        <p14:creationId xmlns:p14="http://schemas.microsoft.com/office/powerpoint/2010/main" val="4276299730"/>
      </p:ext>
    </p:extLst>
  </p:cSld>
  <p:clrMapOvr>
    <a:masterClrMapping/>
  </p:clrMapOvr>
  <p:transition spd="slow">
    <p:wip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0000"/>
                </a:solidFill>
                <a:latin typeface="Times New Roman" pitchFamily="18" charset="0"/>
                <a:cs typeface="Times New Roman" pitchFamily="18" charset="0"/>
              </a:rPr>
              <a:t>MẠCH </a:t>
            </a:r>
            <a:r>
              <a:rPr lang="vi-VN">
                <a:solidFill>
                  <a:srgbClr val="FF0000"/>
                </a:solidFill>
              </a:rPr>
              <a:t>KHUẾCH ĐẠI </a:t>
            </a:r>
            <a:r>
              <a:rPr lang="en-US">
                <a:solidFill>
                  <a:srgbClr val="FF0000"/>
                </a:solidFill>
                <a:latin typeface="Times New Roman" pitchFamily="18" charset="0"/>
                <a:cs typeface="Times New Roman" pitchFamily="18" charset="0"/>
              </a:rPr>
              <a:t>TÍN HIỆU</a:t>
            </a:r>
            <a:r>
              <a:rPr lang="vi-VN">
                <a:solidFill>
                  <a:srgbClr val="FF0000"/>
                </a:solidFill>
                <a:latin typeface="Times New Roman" pitchFamily="18" charset="0"/>
                <a:cs typeface="Times New Roman" pitchFamily="18" charset="0"/>
              </a:rPr>
              <a:t> </a:t>
            </a:r>
            <a:r>
              <a:rPr lang="vi-VN">
                <a:solidFill>
                  <a:srgbClr val="FF0000"/>
                </a:solidFill>
              </a:rPr>
              <a:t>MẮC S</a:t>
            </a:r>
            <a:r>
              <a:rPr lang="en-US">
                <a:solidFill>
                  <a:srgbClr val="FF0000"/>
                </a:solidFill>
              </a:rPr>
              <a:t>OURCE</a:t>
            </a:r>
            <a:r>
              <a:rPr lang="vi-VN">
                <a:solidFill>
                  <a:srgbClr val="FF0000"/>
                </a:solidFill>
              </a:rPr>
              <a:t> CHUNG</a:t>
            </a:r>
            <a:r>
              <a:rPr lang="en-US">
                <a:solidFill>
                  <a:srgbClr val="FF0000"/>
                </a:solidFill>
              </a:rPr>
              <a:t> </a:t>
            </a:r>
            <a:r>
              <a:rPr lang="en-US">
                <a:solidFill>
                  <a:srgbClr val="FF0000"/>
                </a:solidFill>
                <a:latin typeface="Times New Roman" pitchFamily="18" charset="0"/>
                <a:cs typeface="Times New Roman" pitchFamily="18" charset="0"/>
              </a:rPr>
              <a:t>(SC)  </a:t>
            </a:r>
            <a:endParaRPr lang="vi-VN">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219200"/>
            <a:ext cx="8229600" cy="5181600"/>
          </a:xfrm>
        </p:spPr>
        <p:txBody>
          <a:bodyPr>
            <a:normAutofit fontScale="85000" lnSpcReduction="20000"/>
          </a:bodyPr>
          <a:lstStyle/>
          <a:p>
            <a:pPr>
              <a:buNone/>
            </a:pPr>
            <a:r>
              <a:rPr lang="en-US">
                <a:latin typeface="Times New Roman" pitchFamily="18" charset="0"/>
                <a:cs typeface="Times New Roman" pitchFamily="18" charset="0"/>
              </a:rPr>
              <a:t> </a:t>
            </a:r>
            <a:r>
              <a:rPr lang="en-US" sz="3000">
                <a:latin typeface="Times New Roman" pitchFamily="18" charset="0"/>
                <a:cs typeface="Times New Roman" pitchFamily="18" charset="0"/>
              </a:rPr>
              <a:t>Hai sơ đồ tương nhau chế độ xoay chiều.</a:t>
            </a:r>
          </a:p>
          <a:p>
            <a:pPr>
              <a:buNone/>
            </a:pPr>
            <a:endParaRPr lang="en-US">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endParaRPr lang="en-US" b="1">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r>
              <a:rPr lang="en-US">
                <a:latin typeface="Times New Roman" pitchFamily="18" charset="0"/>
                <a:cs typeface="Times New Roman" pitchFamily="18" charset="0"/>
              </a:rPr>
              <a:t>               </a:t>
            </a:r>
            <a:r>
              <a:rPr lang="en-US" sz="3000">
                <a:solidFill>
                  <a:srgbClr val="FF0000"/>
                </a:solidFill>
                <a:latin typeface="Times New Roman" pitchFamily="18" charset="0"/>
                <a:cs typeface="Times New Roman" pitchFamily="18" charset="0"/>
              </a:rPr>
              <a:t>Hình 1                                                      Hình 2</a:t>
            </a:r>
            <a:endParaRPr lang="vi-VN" sz="3000">
              <a:solidFill>
                <a:srgbClr val="FF0000"/>
              </a:solidFill>
              <a:latin typeface="Times New Roman" pitchFamily="18" charset="0"/>
              <a:cs typeface="Times New Roman" pitchFamily="18" charset="0"/>
            </a:endParaRPr>
          </a:p>
        </p:txBody>
      </p:sp>
      <p:pic>
        <p:nvPicPr>
          <p:cNvPr id="73729" name="Picture 1"/>
          <p:cNvPicPr>
            <a:picLocks noChangeAspect="1" noChangeArrowheads="1"/>
          </p:cNvPicPr>
          <p:nvPr/>
        </p:nvPicPr>
        <p:blipFill>
          <a:blip r:embed="rId2"/>
          <a:srcRect/>
          <a:stretch>
            <a:fillRect/>
          </a:stretch>
        </p:blipFill>
        <p:spPr bwMode="auto">
          <a:xfrm>
            <a:off x="4724400" y="3200400"/>
            <a:ext cx="4108908" cy="2209800"/>
          </a:xfrm>
          <a:prstGeom prst="rect">
            <a:avLst/>
          </a:prstGeom>
          <a:noFill/>
          <a:ln w="9525">
            <a:noFill/>
            <a:miter lim="800000"/>
            <a:headEnd/>
            <a:tailEnd/>
          </a:ln>
          <a:effectLst/>
        </p:spPr>
      </p:pic>
      <p:pic>
        <p:nvPicPr>
          <p:cNvPr id="5" name="Picture 1"/>
          <p:cNvPicPr>
            <a:picLocks noChangeAspect="1" noChangeArrowheads="1"/>
          </p:cNvPicPr>
          <p:nvPr/>
        </p:nvPicPr>
        <p:blipFill>
          <a:blip r:embed="rId3"/>
          <a:srcRect/>
          <a:stretch>
            <a:fillRect/>
          </a:stretch>
        </p:blipFill>
        <p:spPr bwMode="auto">
          <a:xfrm>
            <a:off x="533400" y="2286000"/>
            <a:ext cx="3657599" cy="3000118"/>
          </a:xfrm>
          <a:prstGeom prst="rect">
            <a:avLst/>
          </a:prstGeom>
          <a:noFill/>
          <a:ln w="9525">
            <a:noFill/>
            <a:miter lim="800000"/>
            <a:headEnd/>
            <a:tailEnd/>
          </a:ln>
          <a:effectLst/>
        </p:spPr>
      </p:pic>
    </p:spTree>
    <p:extLst>
      <p:ext uri="{BB962C8B-B14F-4D97-AF65-F5344CB8AC3E}">
        <p14:creationId xmlns:p14="http://schemas.microsoft.com/office/powerpoint/2010/main" val="36784930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0000"/>
                </a:solidFill>
                <a:latin typeface="Times New Roman" pitchFamily="18" charset="0"/>
                <a:cs typeface="Times New Roman" pitchFamily="18" charset="0"/>
              </a:rPr>
              <a:t>MẠCH </a:t>
            </a:r>
            <a:r>
              <a:rPr lang="vi-VN">
                <a:solidFill>
                  <a:srgbClr val="FF0000"/>
                </a:solidFill>
              </a:rPr>
              <a:t>KHUẾCH ĐẠI</a:t>
            </a:r>
            <a:r>
              <a:rPr lang="en-US">
                <a:solidFill>
                  <a:srgbClr val="FF0000"/>
                </a:solidFill>
              </a:rPr>
              <a:t> </a:t>
            </a:r>
            <a:r>
              <a:rPr lang="en-US">
                <a:solidFill>
                  <a:srgbClr val="FF0000"/>
                </a:solidFill>
                <a:latin typeface="Times New Roman" pitchFamily="18" charset="0"/>
                <a:cs typeface="Times New Roman" pitchFamily="18" charset="0"/>
              </a:rPr>
              <a:t>TÍN HIỆU</a:t>
            </a:r>
            <a:r>
              <a:rPr lang="vi-VN">
                <a:solidFill>
                  <a:srgbClr val="FF0000"/>
                </a:solidFill>
              </a:rPr>
              <a:t> MẮC S</a:t>
            </a:r>
            <a:r>
              <a:rPr lang="en-US">
                <a:solidFill>
                  <a:srgbClr val="FF0000"/>
                </a:solidFill>
              </a:rPr>
              <a:t>OUR</a:t>
            </a:r>
            <a:r>
              <a:rPr lang="en-US">
                <a:solidFill>
                  <a:srgbClr val="FF0000"/>
                </a:solidFill>
                <a:latin typeface="Times New Roman" pitchFamily="18" charset="0"/>
                <a:cs typeface="Times New Roman" pitchFamily="18" charset="0"/>
              </a:rPr>
              <a:t>CE</a:t>
            </a:r>
            <a:r>
              <a:rPr lang="vi-VN">
                <a:solidFill>
                  <a:srgbClr val="FF0000"/>
                </a:solidFill>
              </a:rPr>
              <a:t> CHUNG</a:t>
            </a:r>
            <a:r>
              <a:rPr lang="en-US">
                <a:solidFill>
                  <a:srgbClr val="FF0000"/>
                </a:solidFill>
              </a:rPr>
              <a:t> </a:t>
            </a:r>
            <a:r>
              <a:rPr lang="en-US">
                <a:solidFill>
                  <a:srgbClr val="FF0000"/>
                </a:solidFill>
                <a:latin typeface="Times New Roman" pitchFamily="18" charset="0"/>
                <a:cs typeface="Times New Roman" pitchFamily="18" charset="0"/>
              </a:rPr>
              <a:t>(SC) </a:t>
            </a:r>
            <a:endParaRPr lang="vi-VN">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0" y="1219200"/>
            <a:ext cx="8991600" cy="5105400"/>
          </a:xfrm>
        </p:spPr>
        <p:txBody>
          <a:bodyPr>
            <a:normAutofit fontScale="92500" lnSpcReduction="20000"/>
          </a:bodyPr>
          <a:lstStyle/>
          <a:p>
            <a:pPr>
              <a:buNone/>
            </a:pPr>
            <a:r>
              <a:rPr lang="en-US" sz="2800">
                <a:solidFill>
                  <a:srgbClr val="FF0000"/>
                </a:solidFill>
                <a:latin typeface="Times New Roman" pitchFamily="18" charset="0"/>
                <a:cs typeface="Times New Roman" pitchFamily="18" charset="0"/>
              </a:rPr>
              <a:t>2. Sơ đồ tương đương.</a:t>
            </a:r>
          </a:p>
          <a:p>
            <a:pPr>
              <a:buNone/>
            </a:pPr>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endParaRPr lang="en-US">
              <a:solidFill>
                <a:srgbClr val="FF0000"/>
              </a:solidFill>
              <a:latin typeface="Times New Roman" pitchFamily="18" charset="0"/>
              <a:cs typeface="Times New Roman" pitchFamily="18" charset="0"/>
            </a:endParaRPr>
          </a:p>
          <a:p>
            <a:pPr>
              <a:buNone/>
            </a:pPr>
            <a:r>
              <a:rPr lang="en-US">
                <a:solidFill>
                  <a:srgbClr val="FF0000"/>
                </a:solidFill>
                <a:latin typeface="Times New Roman" pitchFamily="18" charset="0"/>
                <a:cs typeface="Times New Roman" pitchFamily="18" charset="0"/>
              </a:rPr>
              <a:t>        Hình 1                                                 Hình 2 (sơ đồ tđ hình </a:t>
            </a:r>
            <a:r>
              <a:rPr lang="el-GR">
                <a:solidFill>
                  <a:srgbClr val="FF0000"/>
                </a:solidFill>
                <a:latin typeface="Times New Roman" pitchFamily="18" charset="0"/>
                <a:cs typeface="Times New Roman" pitchFamily="18" charset="0"/>
              </a:rPr>
              <a:t>π</a:t>
            </a:r>
            <a:r>
              <a:rPr lang="en-US">
                <a:solidFill>
                  <a:srgbClr val="FF0000"/>
                </a:solidFill>
                <a:latin typeface="Times New Roman" pitchFamily="18" charset="0"/>
                <a:cs typeface="Times New Roman" pitchFamily="18" charset="0"/>
              </a:rPr>
              <a:t>)</a:t>
            </a:r>
            <a:endParaRPr lang="vi-VN">
              <a:solidFill>
                <a:srgbClr val="FF0000"/>
              </a:solidFill>
              <a:latin typeface="Times New Roman" pitchFamily="18" charset="0"/>
              <a:cs typeface="Times New Roman" pitchFamily="18" charset="0"/>
            </a:endParaRPr>
          </a:p>
        </p:txBody>
      </p:sp>
      <p:pic>
        <p:nvPicPr>
          <p:cNvPr id="72705" name="Picture 1"/>
          <p:cNvPicPr>
            <a:picLocks noChangeAspect="1" noChangeArrowheads="1"/>
          </p:cNvPicPr>
          <p:nvPr/>
        </p:nvPicPr>
        <p:blipFill>
          <a:blip r:embed="rId2"/>
          <a:srcRect/>
          <a:stretch>
            <a:fillRect/>
          </a:stretch>
        </p:blipFill>
        <p:spPr bwMode="auto">
          <a:xfrm>
            <a:off x="152400" y="2514600"/>
            <a:ext cx="4353942" cy="2573520"/>
          </a:xfrm>
          <a:prstGeom prst="rect">
            <a:avLst/>
          </a:prstGeom>
          <a:noFill/>
          <a:ln w="9525">
            <a:noFill/>
            <a:miter lim="800000"/>
            <a:headEnd/>
            <a:tailEnd/>
          </a:ln>
          <a:effectLst/>
        </p:spPr>
      </p:pic>
      <p:pic>
        <p:nvPicPr>
          <p:cNvPr id="4" name="Picture 1"/>
          <p:cNvPicPr>
            <a:picLocks noChangeAspect="1" noChangeArrowheads="1"/>
          </p:cNvPicPr>
          <p:nvPr/>
        </p:nvPicPr>
        <p:blipFill>
          <a:blip r:embed="rId3"/>
          <a:srcRect/>
          <a:stretch>
            <a:fillRect/>
          </a:stretch>
        </p:blipFill>
        <p:spPr bwMode="auto">
          <a:xfrm>
            <a:off x="4648200" y="2590800"/>
            <a:ext cx="4409872" cy="2590800"/>
          </a:xfrm>
          <a:prstGeom prst="rect">
            <a:avLst/>
          </a:prstGeom>
          <a:noFill/>
          <a:ln w="9525">
            <a:noFill/>
            <a:miter lim="800000"/>
            <a:headEnd/>
            <a:tailEnd/>
          </a:ln>
          <a:effectLst/>
        </p:spPr>
      </p:pic>
    </p:spTree>
    <p:extLst>
      <p:ext uri="{BB962C8B-B14F-4D97-AF65-F5344CB8AC3E}">
        <p14:creationId xmlns:p14="http://schemas.microsoft.com/office/powerpoint/2010/main" val="13706428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0000"/>
                </a:solidFill>
                <a:latin typeface="Times New Roman" pitchFamily="18" charset="0"/>
                <a:cs typeface="Times New Roman" pitchFamily="18" charset="0"/>
              </a:rPr>
              <a:t>MẠCH </a:t>
            </a:r>
            <a:r>
              <a:rPr lang="vi-VN">
                <a:solidFill>
                  <a:srgbClr val="FF0000"/>
                </a:solidFill>
              </a:rPr>
              <a:t>KHUẾCH ĐẠI</a:t>
            </a:r>
            <a:r>
              <a:rPr lang="en-US">
                <a:solidFill>
                  <a:srgbClr val="FF0000"/>
                </a:solidFill>
              </a:rPr>
              <a:t> </a:t>
            </a:r>
            <a:r>
              <a:rPr lang="en-US">
                <a:solidFill>
                  <a:srgbClr val="FF0000"/>
                </a:solidFill>
                <a:latin typeface="Times New Roman" pitchFamily="18" charset="0"/>
                <a:cs typeface="Times New Roman" pitchFamily="18" charset="0"/>
              </a:rPr>
              <a:t>TÍN HIỆU</a:t>
            </a:r>
            <a:r>
              <a:rPr lang="vi-VN">
                <a:solidFill>
                  <a:srgbClr val="FF0000"/>
                </a:solidFill>
              </a:rPr>
              <a:t> MẮC S</a:t>
            </a:r>
            <a:r>
              <a:rPr lang="en-US">
                <a:solidFill>
                  <a:srgbClr val="FF0000"/>
                </a:solidFill>
              </a:rPr>
              <a:t>OUR</a:t>
            </a:r>
            <a:r>
              <a:rPr lang="en-US">
                <a:solidFill>
                  <a:srgbClr val="FF0000"/>
                </a:solidFill>
                <a:latin typeface="Times New Roman" pitchFamily="18" charset="0"/>
                <a:cs typeface="Times New Roman" pitchFamily="18" charset="0"/>
              </a:rPr>
              <a:t>CE</a:t>
            </a:r>
            <a:r>
              <a:rPr lang="vi-VN">
                <a:solidFill>
                  <a:srgbClr val="FF0000"/>
                </a:solidFill>
              </a:rPr>
              <a:t> CHUNG</a:t>
            </a:r>
            <a:r>
              <a:rPr lang="en-US">
                <a:solidFill>
                  <a:srgbClr val="FF0000"/>
                </a:solidFill>
              </a:rPr>
              <a:t> </a:t>
            </a:r>
            <a:r>
              <a:rPr lang="en-US">
                <a:solidFill>
                  <a:srgbClr val="FF0000"/>
                </a:solidFill>
                <a:latin typeface="Times New Roman" pitchFamily="18" charset="0"/>
                <a:cs typeface="Times New Roman" pitchFamily="18" charset="0"/>
              </a:rPr>
              <a:t>(SC)  </a:t>
            </a:r>
            <a:endParaRPr lang="vi-VN">
              <a:solidFill>
                <a:srgbClr val="FF0000"/>
              </a:solidFill>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57150" y="1706563"/>
          <a:ext cx="8897938" cy="985837"/>
        </p:xfrm>
        <a:graphic>
          <a:graphicData uri="http://schemas.openxmlformats.org/presentationml/2006/ole">
            <mc:AlternateContent xmlns:mc="http://schemas.openxmlformats.org/markup-compatibility/2006">
              <mc:Choice xmlns:v="urn:schemas-microsoft-com:vml" Requires="v">
                <p:oleObj spid="_x0000_s121857" name="Equation" r:id="rId3" imgW="4343400" imgH="482400" progId="Equation.DSMT4">
                  <p:embed/>
                </p:oleObj>
              </mc:Choice>
              <mc:Fallback>
                <p:oleObj name="Equation" r:id="rId3" imgW="4343400" imgH="48240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 y="1706563"/>
                        <a:ext cx="8897938" cy="985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sz="quarter" idx="1"/>
          </p:nvPr>
        </p:nvSpPr>
        <p:spPr>
          <a:xfrm>
            <a:off x="228600" y="1219200"/>
            <a:ext cx="8686800" cy="5334000"/>
          </a:xfrm>
        </p:spPr>
        <p:txBody>
          <a:bodyPr>
            <a:normAutofit fontScale="92500" lnSpcReduction="20000"/>
          </a:bodyPr>
          <a:lstStyle/>
          <a:p>
            <a:pPr>
              <a:buNone/>
            </a:pPr>
            <a:r>
              <a:rPr lang="en-US"/>
              <a:t> </a:t>
            </a:r>
            <a:r>
              <a:rPr lang="en-US">
                <a:solidFill>
                  <a:srgbClr val="FF0000"/>
                </a:solidFill>
                <a:latin typeface="Times New Roman" pitchFamily="18" charset="0"/>
                <a:cs typeface="Times New Roman" pitchFamily="18" charset="0"/>
              </a:rPr>
              <a:t>3. Tính toán các tham số.</a:t>
            </a:r>
          </a:p>
          <a:p>
            <a:pPr>
              <a:buNone/>
            </a:pPr>
            <a:endParaRPr lang="en-US">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endParaRPr lang="en-US">
              <a:solidFill>
                <a:srgbClr val="FF0000"/>
              </a:solidFill>
              <a:latin typeface="Times New Roman" pitchFamily="18" charset="0"/>
              <a:cs typeface="Times New Roman" pitchFamily="18" charset="0"/>
            </a:endParaRPr>
          </a:p>
          <a:p>
            <a:pPr>
              <a:buNone/>
            </a:pPr>
            <a:endParaRPr lang="en-US">
              <a:solidFill>
                <a:srgbClr val="FF0000"/>
              </a:solidFill>
              <a:latin typeface="Times New Roman" pitchFamily="18" charset="0"/>
              <a:cs typeface="Times New Roman" pitchFamily="18" charset="0"/>
            </a:endParaRPr>
          </a:p>
          <a:p>
            <a:pPr>
              <a:buNone/>
            </a:pPr>
            <a:r>
              <a:rPr lang="en-US">
                <a:solidFill>
                  <a:srgbClr val="FF0000"/>
                </a:solidFill>
                <a:latin typeface="Times New Roman" pitchFamily="18" charset="0"/>
                <a:cs typeface="Times New Roman" pitchFamily="18" charset="0"/>
              </a:rPr>
              <a:t>Trở kháng vào. </a:t>
            </a:r>
          </a:p>
          <a:p>
            <a:pPr>
              <a:buNone/>
            </a:pPr>
            <a:r>
              <a:rPr lang="en-US">
                <a:latin typeface="Times New Roman" pitchFamily="18" charset="0"/>
                <a:cs typeface="Times New Roman" pitchFamily="18" charset="0"/>
              </a:rPr>
              <a:t> </a:t>
            </a:r>
          </a:p>
          <a:p>
            <a:pPr>
              <a:buNone/>
            </a:pPr>
            <a:r>
              <a:rPr lang="en-US">
                <a:solidFill>
                  <a:srgbClr val="FF0000"/>
                </a:solidFill>
                <a:latin typeface="Times New Roman" pitchFamily="18" charset="0"/>
                <a:cs typeface="Times New Roman" pitchFamily="18" charset="0"/>
              </a:rPr>
              <a:t>Trở kháng ra.</a:t>
            </a:r>
          </a:p>
          <a:p>
            <a:pPr>
              <a:buNone/>
            </a:pPr>
            <a:endParaRPr lang="en-US">
              <a:latin typeface="Times New Roman" pitchFamily="18" charset="0"/>
              <a:cs typeface="Times New Roman" pitchFamily="18" charset="0"/>
            </a:endParaRPr>
          </a:p>
          <a:p>
            <a:pPr>
              <a:buNone/>
            </a:pPr>
            <a:r>
              <a:rPr lang="en-US">
                <a:latin typeface="Times New Roman" pitchFamily="18" charset="0"/>
                <a:cs typeface="Times New Roman" pitchFamily="18" charset="0"/>
              </a:rPr>
              <a:t>.                          </a:t>
            </a:r>
          </a:p>
        </p:txBody>
      </p:sp>
      <p:graphicFrame>
        <p:nvGraphicFramePr>
          <p:cNvPr id="6" name="Object 5"/>
          <p:cNvGraphicFramePr>
            <a:graphicFrameLocks noChangeAspect="1"/>
          </p:cNvGraphicFramePr>
          <p:nvPr/>
        </p:nvGraphicFramePr>
        <p:xfrm>
          <a:off x="2438400" y="3962400"/>
          <a:ext cx="3505201" cy="889379"/>
        </p:xfrm>
        <a:graphic>
          <a:graphicData uri="http://schemas.openxmlformats.org/presentationml/2006/ole">
            <mc:AlternateContent xmlns:mc="http://schemas.openxmlformats.org/markup-compatibility/2006">
              <mc:Choice xmlns:v="urn:schemas-microsoft-com:vml" Requires="v">
                <p:oleObj spid="_x0000_s121858" name="Equation" r:id="rId5" imgW="1701720" imgH="431640" progId="Equation.DSMT4">
                  <p:embed/>
                </p:oleObj>
              </mc:Choice>
              <mc:Fallback>
                <p:oleObj name="Equation" r:id="rId5" imgW="1701720" imgH="431640" progId="Equation.DSMT4">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962400"/>
                        <a:ext cx="3505201" cy="889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3" name="Object 7"/>
          <p:cNvGraphicFramePr>
            <a:graphicFrameLocks noChangeAspect="1"/>
          </p:cNvGraphicFramePr>
          <p:nvPr/>
        </p:nvGraphicFramePr>
        <p:xfrm>
          <a:off x="2238375" y="4876800"/>
          <a:ext cx="3497263" cy="914400"/>
        </p:xfrm>
        <a:graphic>
          <a:graphicData uri="http://schemas.openxmlformats.org/presentationml/2006/ole">
            <mc:AlternateContent xmlns:mc="http://schemas.openxmlformats.org/markup-compatibility/2006">
              <mc:Choice xmlns:v="urn:schemas-microsoft-com:vml" Requires="v">
                <p:oleObj spid="_x0000_s121859" name="Equation" r:id="rId7" imgW="1650960" imgH="431640" progId="Equation.DSMT4">
                  <p:embed/>
                </p:oleObj>
              </mc:Choice>
              <mc:Fallback>
                <p:oleObj name="Equation" r:id="rId7" imgW="1650960" imgH="431640" progId="Equation.DSMT4">
                  <p:embed/>
                  <p:pic>
                    <p:nvPicPr>
                      <p:cNvPr id="1946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8375" y="4876800"/>
                        <a:ext cx="349726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1803400" y="2733260"/>
          <a:ext cx="4749800" cy="619539"/>
        </p:xfrm>
        <a:graphic>
          <a:graphicData uri="http://schemas.openxmlformats.org/presentationml/2006/ole">
            <mc:AlternateContent xmlns:mc="http://schemas.openxmlformats.org/markup-compatibility/2006">
              <mc:Choice xmlns:v="urn:schemas-microsoft-com:vml" Requires="v">
                <p:oleObj spid="_x0000_s121860" name="Equation" r:id="rId9" imgW="2044440" imgH="266400" progId="Equation.DSMT4">
                  <p:embed/>
                </p:oleObj>
              </mc:Choice>
              <mc:Fallback>
                <p:oleObj name="Equation" r:id="rId9" imgW="2044440" imgH="266400" progId="Equation.DSMT4">
                  <p:embed/>
                  <p:pic>
                    <p:nvPicPr>
                      <p:cNvPr id="1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03400" y="2733260"/>
                        <a:ext cx="4749800" cy="6195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8" name="Object 12"/>
          <p:cNvGraphicFramePr>
            <a:graphicFrameLocks noChangeAspect="1"/>
          </p:cNvGraphicFramePr>
          <p:nvPr/>
        </p:nvGraphicFramePr>
        <p:xfrm>
          <a:off x="1524001" y="3394311"/>
          <a:ext cx="5867399" cy="639242"/>
        </p:xfrm>
        <a:graphic>
          <a:graphicData uri="http://schemas.openxmlformats.org/presentationml/2006/ole">
            <mc:AlternateContent xmlns:mc="http://schemas.openxmlformats.org/markup-compatibility/2006">
              <mc:Choice xmlns:v="urn:schemas-microsoft-com:vml" Requires="v">
                <p:oleObj spid="_x0000_s121861" name="Equation" r:id="rId11" imgW="2323800" imgH="253800" progId="Equation.DSMT4">
                  <p:embed/>
                </p:oleObj>
              </mc:Choice>
              <mc:Fallback>
                <p:oleObj name="Equation" r:id="rId11" imgW="2323800" imgH="253800" progId="Equation.DSMT4">
                  <p:embed/>
                  <p:pic>
                    <p:nvPicPr>
                      <p:cNvPr id="19468"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1" y="3394311"/>
                        <a:ext cx="5867399" cy="639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576884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pPr algn="ctr"/>
            <a:r>
              <a:rPr lang="en-US">
                <a:solidFill>
                  <a:srgbClr val="FF0000"/>
                </a:solidFill>
              </a:rPr>
              <a:t>MẠCH </a:t>
            </a:r>
            <a:r>
              <a:rPr lang="vi-VN">
                <a:solidFill>
                  <a:srgbClr val="FF0000"/>
                </a:solidFill>
              </a:rPr>
              <a:t>KHUẾCH ĐẠI</a:t>
            </a:r>
            <a:r>
              <a:rPr lang="en-US">
                <a:solidFill>
                  <a:srgbClr val="FF0000"/>
                </a:solidFill>
              </a:rPr>
              <a:t> </a:t>
            </a:r>
            <a:r>
              <a:rPr lang="en-US">
                <a:solidFill>
                  <a:srgbClr val="FF0000"/>
                </a:solidFill>
                <a:latin typeface="Times New Roman" pitchFamily="18" charset="0"/>
                <a:cs typeface="Times New Roman" pitchFamily="18" charset="0"/>
              </a:rPr>
              <a:t>TÍN HIỆU</a:t>
            </a:r>
            <a:r>
              <a:rPr lang="vi-VN">
                <a:solidFill>
                  <a:srgbClr val="FF0000"/>
                </a:solidFill>
              </a:rPr>
              <a:t> MẮC S</a:t>
            </a:r>
            <a:r>
              <a:rPr lang="en-US">
                <a:solidFill>
                  <a:srgbClr val="FF0000"/>
                </a:solidFill>
              </a:rPr>
              <a:t>OUR</a:t>
            </a:r>
            <a:r>
              <a:rPr lang="en-US">
                <a:solidFill>
                  <a:srgbClr val="FF0000"/>
                </a:solidFill>
                <a:latin typeface="Times New Roman" pitchFamily="18" charset="0"/>
                <a:cs typeface="Times New Roman" pitchFamily="18" charset="0"/>
              </a:rPr>
              <a:t>CE</a:t>
            </a:r>
            <a:r>
              <a:rPr lang="vi-VN">
                <a:solidFill>
                  <a:srgbClr val="FF0000"/>
                </a:solidFill>
              </a:rPr>
              <a:t> CHUNG</a:t>
            </a:r>
            <a:r>
              <a:rPr lang="en-US">
                <a:solidFill>
                  <a:srgbClr val="FF0000"/>
                </a:solidFill>
              </a:rPr>
              <a:t> </a:t>
            </a:r>
            <a:r>
              <a:rPr lang="en-US">
                <a:solidFill>
                  <a:srgbClr val="FF0000"/>
                </a:solidFill>
                <a:latin typeface="Times New Roman" pitchFamily="18" charset="0"/>
                <a:cs typeface="Times New Roman" pitchFamily="18" charset="0"/>
              </a:rPr>
              <a:t>(SC) </a:t>
            </a:r>
            <a:endParaRPr lang="en-US">
              <a:latin typeface="Times New Roman" pitchFamily="18" charset="0"/>
              <a:cs typeface="Times New Roman" pitchFamily="18" charset="0"/>
            </a:endParaRPr>
          </a:p>
        </p:txBody>
      </p:sp>
      <p:sp>
        <p:nvSpPr>
          <p:cNvPr id="3" name="Content Placeholder 2"/>
          <p:cNvSpPr>
            <a:spLocks noGrp="1"/>
          </p:cNvSpPr>
          <p:nvPr>
            <p:ph sz="quarter" idx="1"/>
          </p:nvPr>
        </p:nvSpPr>
        <p:spPr>
          <a:xfrm>
            <a:off x="228600" y="1219200"/>
            <a:ext cx="8686800" cy="5181600"/>
          </a:xfrm>
        </p:spPr>
        <p:txBody>
          <a:bodyPr>
            <a:normAutofit lnSpcReduction="10000"/>
          </a:bodyPr>
          <a:lstStyle/>
          <a:p>
            <a:pPr>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Hệ số khuếch đại điện áp </a:t>
            </a:r>
            <a:endParaRPr lang="en-US"/>
          </a:p>
          <a:p>
            <a:pPr>
              <a:buNone/>
            </a:pPr>
            <a:endParaRPr lang="en-US"/>
          </a:p>
          <a:p>
            <a:pPr>
              <a:buNone/>
            </a:pPr>
            <a:r>
              <a:rPr lang="en-US"/>
              <a:t> </a:t>
            </a:r>
          </a:p>
          <a:p>
            <a:pPr>
              <a:buNone/>
            </a:pPr>
            <a:r>
              <a:rPr lang="en-US">
                <a:solidFill>
                  <a:srgbClr val="FF0000"/>
                </a:solidFill>
                <a:latin typeface="Times New Roman" pitchFamily="18" charset="0"/>
                <a:cs typeface="Times New Roman" pitchFamily="18" charset="0"/>
              </a:rPr>
              <a:t>Trong đó JFET, MOSFET liên tục.</a:t>
            </a:r>
          </a:p>
          <a:p>
            <a:pPr>
              <a:buNone/>
            </a:pPr>
            <a:endParaRPr lang="en-US">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MOSFET gián đoạn (Kênh cảm ứng).</a:t>
            </a:r>
          </a:p>
          <a:p>
            <a:pPr>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Hệ số khuếch đại dòng điện. </a:t>
            </a:r>
            <a:r>
              <a:rPr lang="en-US">
                <a:latin typeface="Times New Roman" pitchFamily="18" charset="0"/>
                <a:cs typeface="Times New Roman" pitchFamily="18" charset="0"/>
              </a:rPr>
              <a:t> </a:t>
            </a:r>
          </a:p>
          <a:p>
            <a:pPr>
              <a:buNone/>
            </a:pPr>
            <a:r>
              <a:rPr lang="en-US">
                <a:latin typeface="Times New Roman" pitchFamily="18" charset="0"/>
                <a:cs typeface="Times New Roman" pitchFamily="18" charset="0"/>
              </a:rPr>
              <a:t> </a:t>
            </a:r>
          </a:p>
        </p:txBody>
      </p:sp>
      <p:graphicFrame>
        <p:nvGraphicFramePr>
          <p:cNvPr id="4" name="Object 3"/>
          <p:cNvGraphicFramePr>
            <a:graphicFrameLocks noChangeAspect="1"/>
          </p:cNvGraphicFramePr>
          <p:nvPr>
            <p:extLst>
              <p:ext uri="{D42A27DB-BD31-4B8C-83A1-F6EECF244321}">
                <p14:modId xmlns:p14="http://schemas.microsoft.com/office/powerpoint/2010/main" val="2631352319"/>
              </p:ext>
            </p:extLst>
          </p:nvPr>
        </p:nvGraphicFramePr>
        <p:xfrm>
          <a:off x="533503" y="3310194"/>
          <a:ext cx="5497513" cy="990600"/>
        </p:xfrm>
        <a:graphic>
          <a:graphicData uri="http://schemas.openxmlformats.org/presentationml/2006/ole">
            <mc:AlternateContent xmlns:mc="http://schemas.openxmlformats.org/markup-compatibility/2006">
              <mc:Choice xmlns:v="urn:schemas-microsoft-com:vml" Requires="v">
                <p:oleObj spid="_x0000_s122881" name="Equation" r:id="rId3" imgW="2819160" imgH="507960" progId="Equation.DSMT4">
                  <p:embed/>
                </p:oleObj>
              </mc:Choice>
              <mc:Fallback>
                <p:oleObj name="Equation" r:id="rId3" imgW="2819160" imgH="50796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503" y="3310194"/>
                        <a:ext cx="5497513"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3" name="Object 3"/>
          <p:cNvGraphicFramePr>
            <a:graphicFrameLocks noChangeAspect="1"/>
          </p:cNvGraphicFramePr>
          <p:nvPr>
            <p:extLst>
              <p:ext uri="{D42A27DB-BD31-4B8C-83A1-F6EECF244321}">
                <p14:modId xmlns:p14="http://schemas.microsoft.com/office/powerpoint/2010/main" val="2823222518"/>
              </p:ext>
            </p:extLst>
          </p:nvPr>
        </p:nvGraphicFramePr>
        <p:xfrm>
          <a:off x="6658026" y="4336845"/>
          <a:ext cx="2380279" cy="799691"/>
        </p:xfrm>
        <a:graphic>
          <a:graphicData uri="http://schemas.openxmlformats.org/presentationml/2006/ole">
            <mc:AlternateContent xmlns:mc="http://schemas.openxmlformats.org/markup-compatibility/2006">
              <mc:Choice xmlns:v="urn:schemas-microsoft-com:vml" Requires="v">
                <p:oleObj spid="_x0000_s122882" name="Equation" r:id="rId5" imgW="1790640" imgH="507960" progId="Equation.DSMT4">
                  <p:embed/>
                </p:oleObj>
              </mc:Choice>
              <mc:Fallback>
                <p:oleObj name="Equation" r:id="rId5" imgW="1790640" imgH="507960" progId="Equation.DSMT4">
                  <p:embed/>
                  <p:pic>
                    <p:nvPicPr>
                      <p:cNvPr id="8704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8026" y="4336845"/>
                        <a:ext cx="2380279" cy="7996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4" name="Object 4"/>
          <p:cNvGraphicFramePr>
            <a:graphicFrameLocks noChangeAspect="1"/>
          </p:cNvGraphicFramePr>
          <p:nvPr/>
        </p:nvGraphicFramePr>
        <p:xfrm>
          <a:off x="4038600" y="1219200"/>
          <a:ext cx="1754188" cy="736600"/>
        </p:xfrm>
        <a:graphic>
          <a:graphicData uri="http://schemas.openxmlformats.org/presentationml/2006/ole">
            <mc:AlternateContent xmlns:mc="http://schemas.openxmlformats.org/markup-compatibility/2006">
              <mc:Choice xmlns:v="urn:schemas-microsoft-com:vml" Requires="v">
                <p:oleObj spid="_x0000_s122883" name="Equation" r:id="rId7" imgW="1028520" imgH="431640" progId="Equation.DSMT4">
                  <p:embed/>
                </p:oleObj>
              </mc:Choice>
              <mc:Fallback>
                <p:oleObj name="Equation" r:id="rId7" imgW="1028520" imgH="431640" progId="Equation.DSMT4">
                  <p:embed/>
                  <p:pic>
                    <p:nvPicPr>
                      <p:cNvPr id="8704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1219200"/>
                        <a:ext cx="1754188"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5" name="Object 5"/>
          <p:cNvGraphicFramePr>
            <a:graphicFrameLocks noChangeAspect="1"/>
          </p:cNvGraphicFramePr>
          <p:nvPr/>
        </p:nvGraphicFramePr>
        <p:xfrm>
          <a:off x="5880100" y="1371600"/>
          <a:ext cx="2108200" cy="457200"/>
        </p:xfrm>
        <a:graphic>
          <a:graphicData uri="http://schemas.openxmlformats.org/presentationml/2006/ole">
            <mc:AlternateContent xmlns:mc="http://schemas.openxmlformats.org/markup-compatibility/2006">
              <mc:Choice xmlns:v="urn:schemas-microsoft-com:vml" Requires="v">
                <p:oleObj spid="_x0000_s122884" name="Equation" r:id="rId9" imgW="1054080" imgH="228600" progId="Equation.DSMT4">
                  <p:embed/>
                </p:oleObj>
              </mc:Choice>
              <mc:Fallback>
                <p:oleObj name="Equation" r:id="rId9" imgW="1054080" imgH="228600" progId="Equation.DSMT4">
                  <p:embed/>
                  <p:pic>
                    <p:nvPicPr>
                      <p:cNvPr id="87045"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80100" y="1371600"/>
                        <a:ext cx="2108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6" name="Object 6"/>
          <p:cNvGraphicFramePr>
            <a:graphicFrameLocks noChangeAspect="1"/>
          </p:cNvGraphicFramePr>
          <p:nvPr/>
        </p:nvGraphicFramePr>
        <p:xfrm>
          <a:off x="484187" y="1905000"/>
          <a:ext cx="8431213" cy="838200"/>
        </p:xfrm>
        <a:graphic>
          <a:graphicData uri="http://schemas.openxmlformats.org/presentationml/2006/ole">
            <mc:AlternateContent xmlns:mc="http://schemas.openxmlformats.org/markup-compatibility/2006">
              <mc:Choice xmlns:v="urn:schemas-microsoft-com:vml" Requires="v">
                <p:oleObj spid="_x0000_s122885" name="Equation" r:id="rId11" imgW="4343400" imgH="431640" progId="Equation.DSMT4">
                  <p:embed/>
                </p:oleObj>
              </mc:Choice>
              <mc:Fallback>
                <p:oleObj name="Equation" r:id="rId11" imgW="4343400" imgH="431640" progId="Equation.DSMT4">
                  <p:embed/>
                  <p:pic>
                    <p:nvPicPr>
                      <p:cNvPr id="87046"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4187" y="1905000"/>
                        <a:ext cx="843121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933450" y="4924425"/>
          <a:ext cx="4535488" cy="1527175"/>
        </p:xfrm>
        <a:graphic>
          <a:graphicData uri="http://schemas.openxmlformats.org/presentationml/2006/ole">
            <mc:AlternateContent xmlns:mc="http://schemas.openxmlformats.org/markup-compatibility/2006">
              <mc:Choice xmlns:v="urn:schemas-microsoft-com:vml" Requires="v">
                <p:oleObj spid="_x0000_s122886" name="Equation" r:id="rId13" imgW="2489040" imgH="838080" progId="Equation.DSMT4">
                  <p:embed/>
                </p:oleObj>
              </mc:Choice>
              <mc:Fallback>
                <p:oleObj name="Equation" r:id="rId13" imgW="2489040" imgH="838080" progId="Equation.DSMT4">
                  <p:embed/>
                  <p:pic>
                    <p:nvPicPr>
                      <p:cNvPr id="9"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3450" y="4924425"/>
                        <a:ext cx="4535488" cy="152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78774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990600"/>
          </a:xfrm>
        </p:spPr>
        <p:txBody>
          <a:bodyPr>
            <a:noAutofit/>
          </a:bodyPr>
          <a:lstStyle/>
          <a:p>
            <a:pPr algn="ctr"/>
            <a:r>
              <a:rPr lang="vi-VN">
                <a:solidFill>
                  <a:srgbClr val="FF0000"/>
                </a:solidFill>
              </a:rPr>
              <a:t>§</a:t>
            </a:r>
            <a:r>
              <a:rPr lang="en-US">
                <a:solidFill>
                  <a:srgbClr val="FF0000"/>
                </a:solidFill>
                <a:latin typeface="Times New Roman" pitchFamily="18" charset="0"/>
                <a:cs typeface="Times New Roman" pitchFamily="18" charset="0"/>
              </a:rPr>
              <a:t>4</a:t>
            </a:r>
            <a:r>
              <a:rPr lang="en-US">
                <a:solidFill>
                  <a:srgbClr val="FF0000"/>
                </a:solidFill>
              </a:rPr>
              <a:t>. </a:t>
            </a:r>
            <a:r>
              <a:rPr lang="en-US">
                <a:solidFill>
                  <a:srgbClr val="FF0000"/>
                </a:solidFill>
                <a:latin typeface="Times New Roman" pitchFamily="18" charset="0"/>
                <a:cs typeface="Times New Roman" pitchFamily="18" charset="0"/>
              </a:rPr>
              <a:t>MẠCH </a:t>
            </a:r>
            <a:r>
              <a:rPr lang="vi-VN">
                <a:solidFill>
                  <a:srgbClr val="FF0000"/>
                </a:solidFill>
              </a:rPr>
              <a:t>KHUẾCH ĐẠI</a:t>
            </a:r>
            <a:r>
              <a:rPr lang="en-US">
                <a:solidFill>
                  <a:srgbClr val="FF0000"/>
                </a:solidFill>
              </a:rPr>
              <a:t> TÍN HIỆU</a:t>
            </a:r>
            <a:r>
              <a:rPr lang="vi-VN">
                <a:solidFill>
                  <a:srgbClr val="FF0000"/>
                </a:solidFill>
              </a:rPr>
              <a:t> MẮC </a:t>
            </a:r>
            <a:br>
              <a:rPr lang="vi-VN">
                <a:solidFill>
                  <a:srgbClr val="FF0000"/>
                </a:solidFill>
              </a:rPr>
            </a:br>
            <a:r>
              <a:rPr lang="vi-VN">
                <a:solidFill>
                  <a:srgbClr val="FF0000"/>
                </a:solidFill>
              </a:rPr>
              <a:t>COL</a:t>
            </a:r>
            <a:r>
              <a:rPr lang="en-US">
                <a:solidFill>
                  <a:srgbClr val="FF0000"/>
                </a:solidFill>
              </a:rPr>
              <a:t>L</a:t>
            </a:r>
            <a:r>
              <a:rPr lang="vi-VN">
                <a:solidFill>
                  <a:srgbClr val="FF0000"/>
                </a:solidFill>
              </a:rPr>
              <a:t>ECTER CHUNG</a:t>
            </a:r>
            <a:r>
              <a:rPr lang="en-US">
                <a:solidFill>
                  <a:srgbClr val="FF0000"/>
                </a:solidFill>
              </a:rPr>
              <a:t> </a:t>
            </a:r>
            <a:r>
              <a:rPr lang="en-US">
                <a:solidFill>
                  <a:srgbClr val="FF0000"/>
                </a:solidFill>
                <a:latin typeface="Times New Roman" pitchFamily="18" charset="0"/>
                <a:cs typeface="Times New Roman" pitchFamily="18" charset="0"/>
              </a:rPr>
              <a:t>(CC) </a:t>
            </a:r>
            <a:endParaRPr lang="vi-VN">
              <a:solidFill>
                <a:srgbClr val="FF0000"/>
              </a:solidFill>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a:bodyPr>
          <a:lstStyle/>
          <a:p>
            <a:pPr>
              <a:buNone/>
            </a:pPr>
            <a:r>
              <a:rPr lang="en-US" sz="2800">
                <a:latin typeface="Times New Roman" pitchFamily="18" charset="0"/>
                <a:cs typeface="Times New Roman" pitchFamily="18" charset="0"/>
              </a:rPr>
              <a:t> 1. Sơ đồ nguyên lý mạch khuếch đại tín hiệu mắc CC</a:t>
            </a:r>
            <a:endParaRPr lang="vi-VN" sz="2800">
              <a:latin typeface="Times New Roman" pitchFamily="18" charset="0"/>
              <a:cs typeface="Times New Roman" pitchFamily="18" charset="0"/>
            </a:endParaRPr>
          </a:p>
        </p:txBody>
      </p:sp>
      <p:pic>
        <p:nvPicPr>
          <p:cNvPr id="7" name="Picture 1"/>
          <p:cNvPicPr>
            <a:picLocks noChangeAspect="1" noChangeArrowheads="1"/>
          </p:cNvPicPr>
          <p:nvPr/>
        </p:nvPicPr>
        <p:blipFill>
          <a:blip r:embed="rId3"/>
          <a:srcRect/>
          <a:stretch>
            <a:fillRect/>
          </a:stretch>
        </p:blipFill>
        <p:spPr bwMode="auto">
          <a:xfrm>
            <a:off x="685800" y="2514600"/>
            <a:ext cx="3754093" cy="2819400"/>
          </a:xfrm>
          <a:prstGeom prst="rect">
            <a:avLst/>
          </a:prstGeom>
          <a:noFill/>
          <a:ln w="9525">
            <a:noFill/>
            <a:miter lim="800000"/>
            <a:headEnd/>
            <a:tailEnd/>
          </a:ln>
          <a:effectLst/>
        </p:spPr>
      </p:pic>
      <p:pic>
        <p:nvPicPr>
          <p:cNvPr id="62466" name="Picture 2"/>
          <p:cNvPicPr>
            <a:picLocks noChangeAspect="1" noChangeArrowheads="1"/>
          </p:cNvPicPr>
          <p:nvPr/>
        </p:nvPicPr>
        <p:blipFill>
          <a:blip r:embed="rId4"/>
          <a:srcRect/>
          <a:stretch>
            <a:fillRect/>
          </a:stretch>
        </p:blipFill>
        <p:spPr bwMode="auto">
          <a:xfrm>
            <a:off x="5029199" y="2514600"/>
            <a:ext cx="3087725" cy="2895600"/>
          </a:xfrm>
          <a:prstGeom prst="rect">
            <a:avLst/>
          </a:prstGeom>
          <a:noFill/>
          <a:ln w="9525">
            <a:noFill/>
            <a:miter lim="800000"/>
            <a:headEnd/>
            <a:tailEnd/>
          </a:ln>
          <a:effectLst/>
        </p:spPr>
      </p:pic>
    </p:spTree>
    <p:extLst>
      <p:ext uri="{BB962C8B-B14F-4D97-AF65-F5344CB8AC3E}">
        <p14:creationId xmlns:p14="http://schemas.microsoft.com/office/powerpoint/2010/main" val="28379073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466"/>
                                        </p:tgtEl>
                                        <p:attrNameLst>
                                          <p:attrName>style.visibility</p:attrName>
                                        </p:attrNameLst>
                                      </p:cBhvr>
                                      <p:to>
                                        <p:strVal val="visible"/>
                                      </p:to>
                                    </p:set>
                                    <p:animEffect transition="in" filter="blinds(horizontal)">
                                      <p:cBhvr>
                                        <p:cTn id="17" dur="500"/>
                                        <p:tgtEl>
                                          <p:spTgt spid="6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458200" cy="5623560"/>
          </a:xfrm>
        </p:spPr>
        <p:txBody>
          <a:bodyPr/>
          <a:lstStyle/>
          <a:p>
            <a:pPr>
              <a:buNone/>
            </a:pPr>
            <a:r>
              <a:rPr lang="en-US"/>
              <a:t>   </a:t>
            </a:r>
            <a:r>
              <a:rPr lang="en-US" sz="2800">
                <a:solidFill>
                  <a:srgbClr val="FF0000"/>
                </a:solidFill>
                <a:latin typeface="Times New Roman" pitchFamily="18" charset="0"/>
                <a:cs typeface="Times New Roman" pitchFamily="18" charset="0"/>
              </a:rPr>
              <a:t>Sơ đồ cấp nguồn phương      Sơ đồ cấp nguồn phương </a:t>
            </a:r>
          </a:p>
          <a:p>
            <a:pPr>
              <a:buNone/>
            </a:pPr>
            <a:r>
              <a:rPr lang="en-US" sz="2800">
                <a:solidFill>
                  <a:srgbClr val="FF0000"/>
                </a:solidFill>
                <a:latin typeface="Times New Roman" pitchFamily="18" charset="0"/>
                <a:cs typeface="Times New Roman" pitchFamily="18" charset="0"/>
              </a:rPr>
              <a:t>Pháp chia áp có hồi tiếp           pháp định dòng có hồi tiếp</a:t>
            </a:r>
            <a:endParaRPr lang="vi-VN" sz="2800">
              <a:solidFill>
                <a:srgbClr val="FF0000"/>
              </a:solidFill>
              <a:latin typeface="Times New Roman" pitchFamily="18" charset="0"/>
              <a:cs typeface="Times New Roman" pitchFamily="18" charset="0"/>
            </a:endParaRPr>
          </a:p>
          <a:p>
            <a:pPr>
              <a:buNone/>
            </a:pPr>
            <a:endParaRPr lang="en-US"/>
          </a:p>
        </p:txBody>
      </p:sp>
      <p:pic>
        <p:nvPicPr>
          <p:cNvPr id="87042" name="Picture 2"/>
          <p:cNvPicPr>
            <a:picLocks noChangeAspect="1" noChangeArrowheads="1"/>
          </p:cNvPicPr>
          <p:nvPr/>
        </p:nvPicPr>
        <p:blipFill>
          <a:blip r:embed="rId2"/>
          <a:srcRect/>
          <a:stretch>
            <a:fillRect/>
          </a:stretch>
        </p:blipFill>
        <p:spPr bwMode="auto">
          <a:xfrm>
            <a:off x="304800" y="1981200"/>
            <a:ext cx="4343400" cy="3200400"/>
          </a:xfrm>
          <a:prstGeom prst="rect">
            <a:avLst/>
          </a:prstGeom>
          <a:noFill/>
          <a:ln w="9525">
            <a:noFill/>
            <a:miter lim="800000"/>
            <a:headEnd/>
            <a:tailEnd/>
          </a:ln>
          <a:effectLst/>
        </p:spPr>
      </p:pic>
      <p:pic>
        <p:nvPicPr>
          <p:cNvPr id="4" name="Picture 2"/>
          <p:cNvPicPr>
            <a:picLocks noChangeAspect="1" noChangeArrowheads="1"/>
          </p:cNvPicPr>
          <p:nvPr/>
        </p:nvPicPr>
        <p:blipFill>
          <a:blip r:embed="rId3"/>
          <a:srcRect/>
          <a:stretch>
            <a:fillRect/>
          </a:stretch>
        </p:blipFill>
        <p:spPr bwMode="auto">
          <a:xfrm>
            <a:off x="5272967" y="2057400"/>
            <a:ext cx="3412748" cy="3200400"/>
          </a:xfrm>
          <a:prstGeom prst="rect">
            <a:avLst/>
          </a:prstGeom>
          <a:noFill/>
          <a:ln w="9525">
            <a:noFill/>
            <a:miter lim="800000"/>
            <a:headEnd/>
            <a:tailEnd/>
          </a:ln>
          <a:effectLst/>
        </p:spPr>
      </p:pic>
      <p:sp>
        <p:nvSpPr>
          <p:cNvPr id="5" name="TextBox 4"/>
          <p:cNvSpPr txBox="1"/>
          <p:nvPr/>
        </p:nvSpPr>
        <p:spPr>
          <a:xfrm>
            <a:off x="1219200" y="5410200"/>
            <a:ext cx="1752600" cy="523220"/>
          </a:xfrm>
          <a:prstGeom prst="rect">
            <a:avLst/>
          </a:prstGeom>
          <a:noFill/>
        </p:spPr>
        <p:txBody>
          <a:bodyPr wrap="square" rtlCol="0">
            <a:spAutoFit/>
          </a:bodyPr>
          <a:lstStyle/>
          <a:p>
            <a:r>
              <a:rPr lang="en-US" sz="2800">
                <a:latin typeface="Times New Roman" pitchFamily="18" charset="0"/>
                <a:cs typeface="Times New Roman" pitchFamily="18" charset="0"/>
              </a:rPr>
              <a:t>Hình 1</a:t>
            </a:r>
          </a:p>
        </p:txBody>
      </p:sp>
      <p:sp>
        <p:nvSpPr>
          <p:cNvPr id="6" name="TextBox 5"/>
          <p:cNvSpPr txBox="1"/>
          <p:nvPr/>
        </p:nvSpPr>
        <p:spPr>
          <a:xfrm>
            <a:off x="6477000" y="5410200"/>
            <a:ext cx="1143000" cy="523220"/>
          </a:xfrm>
          <a:prstGeom prst="rect">
            <a:avLst/>
          </a:prstGeom>
          <a:noFill/>
        </p:spPr>
        <p:txBody>
          <a:bodyPr wrap="square" rtlCol="0">
            <a:spAutoFit/>
          </a:bodyPr>
          <a:lstStyle/>
          <a:p>
            <a:r>
              <a:rPr lang="en-US" sz="2800">
                <a:latin typeface="Times New Roman" pitchFamily="18" charset="0"/>
                <a:cs typeface="Times New Roman" pitchFamily="18" charset="0"/>
              </a:rPr>
              <a:t>Hình2</a:t>
            </a:r>
          </a:p>
        </p:txBody>
      </p:sp>
    </p:spTree>
    <p:extLst>
      <p:ext uri="{BB962C8B-B14F-4D97-AF65-F5344CB8AC3E}">
        <p14:creationId xmlns:p14="http://schemas.microsoft.com/office/powerpoint/2010/main" val="22083620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838200"/>
          </a:xfrm>
        </p:spPr>
        <p:txBody>
          <a:bodyPr>
            <a:normAutofit fontScale="90000"/>
          </a:bodyPr>
          <a:lstStyle/>
          <a:p>
            <a:pPr algn="ctr"/>
            <a:r>
              <a:rPr lang="en-US">
                <a:solidFill>
                  <a:srgbClr val="FF0000"/>
                </a:solidFill>
                <a:latin typeface="Times New Roman" pitchFamily="18" charset="0"/>
                <a:cs typeface="Times New Roman" pitchFamily="18" charset="0"/>
              </a:rPr>
              <a:t>MẠCH </a:t>
            </a:r>
            <a:r>
              <a:rPr lang="vi-VN">
                <a:solidFill>
                  <a:srgbClr val="FF0000"/>
                </a:solidFill>
              </a:rPr>
              <a:t>KHUẾCH ĐẠI</a:t>
            </a:r>
            <a:r>
              <a:rPr lang="en-US">
                <a:solidFill>
                  <a:srgbClr val="FF0000"/>
                </a:solidFill>
              </a:rPr>
              <a:t> </a:t>
            </a:r>
            <a:r>
              <a:rPr lang="en-US">
                <a:solidFill>
                  <a:srgbClr val="FF0000"/>
                </a:solidFill>
                <a:latin typeface="Times New Roman" pitchFamily="18" charset="0"/>
                <a:cs typeface="Times New Roman" pitchFamily="18" charset="0"/>
              </a:rPr>
              <a:t>TÍN HIỆU</a:t>
            </a:r>
            <a:r>
              <a:rPr lang="vi-VN">
                <a:solidFill>
                  <a:srgbClr val="FF0000"/>
                </a:solidFill>
              </a:rPr>
              <a:t> MẮC C</a:t>
            </a:r>
            <a:r>
              <a:rPr lang="en-US">
                <a:solidFill>
                  <a:srgbClr val="FF0000"/>
                </a:solidFill>
              </a:rPr>
              <a:t>C </a:t>
            </a:r>
            <a:endParaRPr lang="vi-VN">
              <a:solidFill>
                <a:srgbClr val="FF0000"/>
              </a:solidFill>
            </a:endParaRPr>
          </a:p>
        </p:txBody>
      </p:sp>
      <p:sp>
        <p:nvSpPr>
          <p:cNvPr id="4" name="Content Placeholder 3"/>
          <p:cNvSpPr>
            <a:spLocks noGrp="1"/>
          </p:cNvSpPr>
          <p:nvPr>
            <p:ph sz="quarter" idx="1"/>
          </p:nvPr>
        </p:nvSpPr>
        <p:spPr/>
        <p:txBody>
          <a:bodyPr>
            <a:normAutofit/>
          </a:bodyPr>
          <a:lstStyle/>
          <a:p>
            <a:pPr>
              <a:buNone/>
            </a:pPr>
            <a:r>
              <a:rPr lang="en-US" sz="2800">
                <a:solidFill>
                  <a:srgbClr val="FF0000"/>
                </a:solidFill>
                <a:latin typeface="Times New Roman" pitchFamily="18" charset="0"/>
                <a:cs typeface="Times New Roman" pitchFamily="18" charset="0"/>
              </a:rPr>
              <a:t> 2. Sơ đồ tương về chế độ xoay chiều</a:t>
            </a:r>
            <a:endParaRPr lang="vi-VN" sz="2800">
              <a:solidFill>
                <a:srgbClr val="FF0000"/>
              </a:solidFill>
              <a:latin typeface="Times New Roman" pitchFamily="18" charset="0"/>
              <a:cs typeface="Times New Roman" pitchFamily="18" charset="0"/>
            </a:endParaRPr>
          </a:p>
        </p:txBody>
      </p:sp>
      <p:pic>
        <p:nvPicPr>
          <p:cNvPr id="108545" name="Picture 1"/>
          <p:cNvPicPr>
            <a:picLocks noChangeAspect="1" noChangeArrowheads="1"/>
          </p:cNvPicPr>
          <p:nvPr/>
        </p:nvPicPr>
        <p:blipFill>
          <a:blip r:embed="rId2"/>
          <a:srcRect/>
          <a:stretch>
            <a:fillRect/>
          </a:stretch>
        </p:blipFill>
        <p:spPr bwMode="auto">
          <a:xfrm>
            <a:off x="1066800" y="2286000"/>
            <a:ext cx="7411508" cy="3581400"/>
          </a:xfrm>
          <a:prstGeom prst="rect">
            <a:avLst/>
          </a:prstGeom>
          <a:noFill/>
          <a:ln w="9525">
            <a:noFill/>
            <a:miter lim="800000"/>
            <a:headEnd/>
            <a:tailEnd/>
          </a:ln>
          <a:effectLst/>
        </p:spPr>
      </p:pic>
    </p:spTree>
    <p:extLst>
      <p:ext uri="{BB962C8B-B14F-4D97-AF65-F5344CB8AC3E}">
        <p14:creationId xmlns:p14="http://schemas.microsoft.com/office/powerpoint/2010/main" val="661764648"/>
      </p:ext>
    </p:extLst>
  </p:cSld>
  <p:clrMapOvr>
    <a:masterClrMapping/>
  </p:clrMapOvr>
  <p:transition spd="slow">
    <p:wip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990600"/>
          </a:xfrm>
        </p:spPr>
        <p:txBody>
          <a:bodyPr>
            <a:normAutofit fontScale="90000"/>
          </a:bodyPr>
          <a:lstStyle/>
          <a:p>
            <a:pPr algn="ctr"/>
            <a:r>
              <a:rPr lang="en-US">
                <a:solidFill>
                  <a:srgbClr val="FF0000"/>
                </a:solidFill>
                <a:latin typeface="Times New Roman" pitchFamily="18" charset="0"/>
                <a:cs typeface="Times New Roman" pitchFamily="18" charset="0"/>
              </a:rPr>
              <a:t>MẠCH</a:t>
            </a:r>
            <a:r>
              <a:rPr lang="en-US">
                <a:solidFill>
                  <a:srgbClr val="FF0000"/>
                </a:solidFill>
              </a:rPr>
              <a:t> </a:t>
            </a:r>
            <a:r>
              <a:rPr lang="vi-VN">
                <a:solidFill>
                  <a:srgbClr val="FF0000"/>
                </a:solidFill>
              </a:rPr>
              <a:t>KHUẾCH ĐẠI</a:t>
            </a:r>
            <a:r>
              <a:rPr lang="en-US">
                <a:solidFill>
                  <a:srgbClr val="FF0000"/>
                </a:solidFill>
              </a:rPr>
              <a:t> </a:t>
            </a:r>
            <a:r>
              <a:rPr lang="en-US">
                <a:solidFill>
                  <a:srgbClr val="FF0000"/>
                </a:solidFill>
                <a:latin typeface="Times New Roman" pitchFamily="18" charset="0"/>
                <a:cs typeface="Times New Roman" pitchFamily="18" charset="0"/>
              </a:rPr>
              <a:t>TÍN HIỆU</a:t>
            </a:r>
            <a:r>
              <a:rPr lang="vi-VN">
                <a:solidFill>
                  <a:srgbClr val="FF0000"/>
                </a:solidFill>
              </a:rPr>
              <a:t> MẮC C</a:t>
            </a:r>
            <a:r>
              <a:rPr lang="en-US">
                <a:solidFill>
                  <a:srgbClr val="FF0000"/>
                </a:solidFill>
                <a:latin typeface="Times New Roman" pitchFamily="18" charset="0"/>
                <a:cs typeface="Times New Roman" pitchFamily="18" charset="0"/>
              </a:rPr>
              <a:t>C </a:t>
            </a:r>
            <a:endParaRPr lang="vi-VN">
              <a:solidFill>
                <a:srgbClr val="FF0000"/>
              </a:solidFill>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a:bodyPr>
          <a:lstStyle/>
          <a:p>
            <a:pPr>
              <a:buNone/>
            </a:pPr>
            <a:r>
              <a:rPr lang="en-US" sz="3200">
                <a:solidFill>
                  <a:srgbClr val="FF0000"/>
                </a:solidFill>
                <a:latin typeface="Times New Roman" pitchFamily="18" charset="0"/>
                <a:cs typeface="Times New Roman" pitchFamily="18" charset="0"/>
              </a:rPr>
              <a:t>3. Sơ đồ tương đương và các tham số.</a:t>
            </a:r>
            <a:endParaRPr lang="vi-VN" sz="3200">
              <a:solidFill>
                <a:srgbClr val="FF0000"/>
              </a:solidFill>
              <a:latin typeface="Times New Roman" pitchFamily="18" charset="0"/>
              <a:cs typeface="Times New Roman" pitchFamily="18" charset="0"/>
            </a:endParaRPr>
          </a:p>
        </p:txBody>
      </p:sp>
      <p:pic>
        <p:nvPicPr>
          <p:cNvPr id="60418" name="Picture 2"/>
          <p:cNvPicPr>
            <a:picLocks noChangeAspect="1" noChangeArrowheads="1"/>
          </p:cNvPicPr>
          <p:nvPr/>
        </p:nvPicPr>
        <p:blipFill>
          <a:blip r:embed="rId2"/>
          <a:srcRect/>
          <a:stretch>
            <a:fillRect/>
          </a:stretch>
        </p:blipFill>
        <p:spPr bwMode="auto">
          <a:xfrm>
            <a:off x="2286000" y="2438400"/>
            <a:ext cx="5039263" cy="3257085"/>
          </a:xfrm>
          <a:prstGeom prst="rect">
            <a:avLst/>
          </a:prstGeom>
          <a:noFill/>
          <a:ln w="9525">
            <a:noFill/>
            <a:miter lim="800000"/>
            <a:headEnd/>
            <a:tailEnd/>
          </a:ln>
          <a:effectLst/>
        </p:spPr>
      </p:pic>
    </p:spTree>
    <p:extLst>
      <p:ext uri="{BB962C8B-B14F-4D97-AF65-F5344CB8AC3E}">
        <p14:creationId xmlns:p14="http://schemas.microsoft.com/office/powerpoint/2010/main" val="142129130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sz="2800">
                <a:latin typeface="Times New Roman" pitchFamily="18" charset="0"/>
                <a:cs typeface="Times New Roman" pitchFamily="18" charset="0"/>
              </a:rPr>
              <a:t>Điện áp trên R và C:</a:t>
            </a:r>
          </a:p>
          <a:p>
            <a:pPr>
              <a:buNone/>
            </a:pPr>
            <a:endParaRPr lang="en-US">
              <a:latin typeface="Times New Roman" pitchFamily="18" charset="0"/>
              <a:cs typeface="Times New Roman" pitchFamily="18" charset="0"/>
            </a:endParaRPr>
          </a:p>
          <a:p>
            <a:pPr>
              <a:buNone/>
            </a:pPr>
            <a:r>
              <a:rPr lang="en-US">
                <a:latin typeface="Times New Roman" pitchFamily="18" charset="0"/>
                <a:cs typeface="Times New Roman" pitchFamily="18" charset="0"/>
              </a:rPr>
              <a:t> </a:t>
            </a:r>
            <a:r>
              <a:rPr lang="en-US" sz="2800">
                <a:latin typeface="Times New Roman" pitchFamily="18" charset="0"/>
                <a:cs typeface="Times New Roman" pitchFamily="18" charset="0"/>
              </a:rPr>
              <a:t>Điện áp trên R và C biểu thị theo đồ thị.</a:t>
            </a:r>
            <a:endParaRPr lang="en-US" sz="2800"/>
          </a:p>
        </p:txBody>
      </p:sp>
      <p:graphicFrame>
        <p:nvGraphicFramePr>
          <p:cNvPr id="33794" name="Object 2"/>
          <p:cNvGraphicFramePr>
            <a:graphicFrameLocks noChangeAspect="1"/>
          </p:cNvGraphicFramePr>
          <p:nvPr/>
        </p:nvGraphicFramePr>
        <p:xfrm>
          <a:off x="4173537" y="228600"/>
          <a:ext cx="3522663" cy="596900"/>
        </p:xfrm>
        <a:graphic>
          <a:graphicData uri="http://schemas.openxmlformats.org/presentationml/2006/ole">
            <mc:AlternateContent xmlns:mc="http://schemas.openxmlformats.org/markup-compatibility/2006">
              <mc:Choice xmlns:v="urn:schemas-microsoft-com:vml" Requires="v">
                <p:oleObj spid="_x0000_s24577" name="Equation" r:id="rId3" imgW="3073320" imgH="520560" progId="Equation.DSMT4">
                  <p:embed/>
                </p:oleObj>
              </mc:Choice>
              <mc:Fallback>
                <p:oleObj name="Equation" r:id="rId3" imgW="3073320" imgH="520560" progId="Equation.DSMT4">
                  <p:embed/>
                  <p:pic>
                    <p:nvPicPr>
                      <p:cNvPr id="3379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3537" y="228600"/>
                        <a:ext cx="3522663"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3"/>
          <p:cNvGraphicFramePr>
            <a:graphicFrameLocks noChangeAspect="1"/>
          </p:cNvGraphicFramePr>
          <p:nvPr/>
        </p:nvGraphicFramePr>
        <p:xfrm>
          <a:off x="3505199" y="838200"/>
          <a:ext cx="5225143" cy="609600"/>
        </p:xfrm>
        <a:graphic>
          <a:graphicData uri="http://schemas.openxmlformats.org/presentationml/2006/ole">
            <mc:AlternateContent xmlns:mc="http://schemas.openxmlformats.org/markup-compatibility/2006">
              <mc:Choice xmlns:v="urn:schemas-microsoft-com:vml" Requires="v">
                <p:oleObj spid="_x0000_s24578" name="Equation" r:id="rId5" imgW="4572000" imgH="533160" progId="Equation.DSMT4">
                  <p:embed/>
                </p:oleObj>
              </mc:Choice>
              <mc:Fallback>
                <p:oleObj name="Equation" r:id="rId5" imgW="4572000" imgH="533160" progId="Equation.DSMT4">
                  <p:embed/>
                  <p:pic>
                    <p:nvPicPr>
                      <p:cNvPr id="3379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199" y="838200"/>
                        <a:ext cx="522514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796" name="Picture 4"/>
          <p:cNvPicPr>
            <a:picLocks noChangeAspect="1" noChangeArrowheads="1"/>
          </p:cNvPicPr>
          <p:nvPr/>
        </p:nvPicPr>
        <p:blipFill>
          <a:blip r:embed="rId7"/>
          <a:srcRect/>
          <a:stretch>
            <a:fillRect/>
          </a:stretch>
        </p:blipFill>
        <p:spPr bwMode="auto">
          <a:xfrm>
            <a:off x="427346" y="2286000"/>
            <a:ext cx="8153969" cy="3827082"/>
          </a:xfrm>
          <a:prstGeom prst="rect">
            <a:avLst/>
          </a:prstGeom>
          <a:noFill/>
        </p:spPr>
      </p:pic>
      <p:sp>
        <p:nvSpPr>
          <p:cNvPr id="33798" name="Rectangle 6"/>
          <p:cNvSpPr>
            <a:spLocks noChangeArrowheads="1"/>
          </p:cNvSpPr>
          <p:nvPr/>
        </p:nvSpPr>
        <p:spPr bwMode="auto">
          <a:xfrm>
            <a:off x="1752600" y="6182380"/>
            <a:ext cx="6096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Đồ thị dạng tín hiệu trên R u</a:t>
            </a:r>
            <a:r>
              <a:rPr kumimoji="0" lang="en-US" sz="2800" b="0" i="0" u="none" strike="noStrike" cap="none" normalizeH="0" baseline="-30000">
                <a:ln>
                  <a:noFill/>
                </a:ln>
                <a:solidFill>
                  <a:schemeClr val="tx1"/>
                </a:solidFill>
                <a:effectLst/>
                <a:latin typeface="Times New Roman" pitchFamily="18" charset="0"/>
                <a:ea typeface="Calibri" pitchFamily="34" charset="0"/>
                <a:cs typeface="Times New Roman" pitchFamily="18" charset="0"/>
              </a:rPr>
              <a:t>R</a:t>
            </a:r>
            <a:r>
              <a:rPr kumimoji="0" lang="en-US" sz="28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(t); u</a:t>
            </a:r>
            <a:r>
              <a:rPr kumimoji="0" lang="en-US" sz="2800" b="0" i="0" u="none" strike="noStrike" cap="none" normalizeH="0" baseline="-30000">
                <a:ln>
                  <a:noFill/>
                </a:ln>
                <a:solidFill>
                  <a:schemeClr val="tx1"/>
                </a:solidFill>
                <a:effectLst/>
                <a:latin typeface="Times New Roman" pitchFamily="18" charset="0"/>
                <a:ea typeface="Calibri" pitchFamily="34" charset="0"/>
                <a:cs typeface="Times New Roman" pitchFamily="18" charset="0"/>
              </a:rPr>
              <a:t>C</a:t>
            </a:r>
            <a:r>
              <a:rPr kumimoji="0" lang="en-US" sz="28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(t)</a:t>
            </a:r>
            <a:endParaRPr kumimoji="0" lang="en-US" sz="2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15400" cy="990600"/>
          </a:xfrm>
        </p:spPr>
        <p:txBody>
          <a:bodyPr>
            <a:normAutofit fontScale="90000"/>
          </a:bodyPr>
          <a:lstStyle/>
          <a:p>
            <a:pPr algn="ctr"/>
            <a:r>
              <a:rPr lang="en-US">
                <a:solidFill>
                  <a:srgbClr val="FF0000"/>
                </a:solidFill>
                <a:latin typeface="Times New Roman" pitchFamily="18" charset="0"/>
                <a:cs typeface="Times New Roman" pitchFamily="18" charset="0"/>
              </a:rPr>
              <a:t>MẠCH </a:t>
            </a:r>
            <a:r>
              <a:rPr lang="vi-VN">
                <a:solidFill>
                  <a:srgbClr val="FF0000"/>
                </a:solidFill>
              </a:rPr>
              <a:t>KHUẾCH ĐẠI</a:t>
            </a:r>
            <a:r>
              <a:rPr lang="en-US">
                <a:solidFill>
                  <a:srgbClr val="FF0000"/>
                </a:solidFill>
                <a:latin typeface="Times New Roman" pitchFamily="18" charset="0"/>
                <a:cs typeface="Times New Roman" pitchFamily="18" charset="0"/>
              </a:rPr>
              <a:t> TÍN HIỆU </a:t>
            </a:r>
            <a:r>
              <a:rPr lang="vi-VN">
                <a:solidFill>
                  <a:srgbClr val="FF0000"/>
                </a:solidFill>
              </a:rPr>
              <a:t>MẮC C</a:t>
            </a:r>
            <a:r>
              <a:rPr lang="en-US">
                <a:solidFill>
                  <a:srgbClr val="FF0000"/>
                </a:solidFill>
                <a:latin typeface="Times New Roman" pitchFamily="18" charset="0"/>
                <a:cs typeface="Times New Roman" pitchFamily="18" charset="0"/>
              </a:rPr>
              <a:t>C</a:t>
            </a:r>
            <a:endParaRPr lang="vi-VN">
              <a:solidFill>
                <a:srgbClr val="FF0000"/>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lstStyle/>
          <a:p>
            <a:r>
              <a:rPr lang="en-US" sz="2800">
                <a:latin typeface="Times New Roman" pitchFamily="18" charset="0"/>
                <a:cs typeface="Times New Roman" pitchFamily="18" charset="0"/>
              </a:rPr>
              <a:t>Sơ đồ tương đương</a:t>
            </a:r>
            <a:endParaRPr lang="vi-VN" sz="2800">
              <a:latin typeface="Times New Roman" pitchFamily="18" charset="0"/>
              <a:cs typeface="Times New Roman" pitchFamily="18" charset="0"/>
            </a:endParaRPr>
          </a:p>
        </p:txBody>
      </p:sp>
      <p:pic>
        <p:nvPicPr>
          <p:cNvPr id="88065" name="Picture 1"/>
          <p:cNvPicPr>
            <a:picLocks noChangeAspect="1" noChangeArrowheads="1"/>
          </p:cNvPicPr>
          <p:nvPr/>
        </p:nvPicPr>
        <p:blipFill>
          <a:blip r:embed="rId2"/>
          <a:srcRect/>
          <a:stretch>
            <a:fillRect/>
          </a:stretch>
        </p:blipFill>
        <p:spPr bwMode="auto">
          <a:xfrm>
            <a:off x="1676400" y="1981200"/>
            <a:ext cx="6477000" cy="4359519"/>
          </a:xfrm>
          <a:prstGeom prst="rect">
            <a:avLst/>
          </a:prstGeom>
          <a:noFill/>
          <a:ln w="9525">
            <a:noFill/>
            <a:miter lim="800000"/>
            <a:headEnd/>
            <a:tailEnd/>
          </a:ln>
          <a:effectLst/>
        </p:spPr>
      </p:pic>
    </p:spTree>
    <p:extLst>
      <p:ext uri="{BB962C8B-B14F-4D97-AF65-F5344CB8AC3E}">
        <p14:creationId xmlns:p14="http://schemas.microsoft.com/office/powerpoint/2010/main" val="188567398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990600"/>
          </a:xfrm>
        </p:spPr>
        <p:txBody>
          <a:bodyPr>
            <a:normAutofit fontScale="90000"/>
          </a:bodyPr>
          <a:lstStyle/>
          <a:p>
            <a:pPr algn="ctr"/>
            <a:r>
              <a:rPr lang="en-US">
                <a:solidFill>
                  <a:srgbClr val="FF0000"/>
                </a:solidFill>
                <a:latin typeface="Times New Roman" pitchFamily="18" charset="0"/>
                <a:cs typeface="Times New Roman" pitchFamily="18" charset="0"/>
              </a:rPr>
              <a:t>MẠCH </a:t>
            </a:r>
            <a:r>
              <a:rPr lang="vi-VN">
                <a:solidFill>
                  <a:srgbClr val="FF0000"/>
                </a:solidFill>
              </a:rPr>
              <a:t>KHUẾCH ĐẠI </a:t>
            </a:r>
            <a:r>
              <a:rPr lang="en-US">
                <a:solidFill>
                  <a:srgbClr val="FF0000"/>
                </a:solidFill>
                <a:latin typeface="Times New Roman" pitchFamily="18" charset="0"/>
                <a:cs typeface="Times New Roman" pitchFamily="18" charset="0"/>
              </a:rPr>
              <a:t>TÍN HIỆU</a:t>
            </a:r>
            <a:r>
              <a:rPr lang="en-US">
                <a:solidFill>
                  <a:srgbClr val="FF0000"/>
                </a:solidFill>
              </a:rPr>
              <a:t> </a:t>
            </a:r>
            <a:r>
              <a:rPr lang="vi-VN">
                <a:solidFill>
                  <a:srgbClr val="FF0000"/>
                </a:solidFill>
              </a:rPr>
              <a:t>MẮC CC</a:t>
            </a:r>
          </a:p>
        </p:txBody>
      </p:sp>
      <p:sp>
        <p:nvSpPr>
          <p:cNvPr id="3" name="Content Placeholder 2"/>
          <p:cNvSpPr>
            <a:spLocks noGrp="1"/>
          </p:cNvSpPr>
          <p:nvPr>
            <p:ph sz="quarter" idx="1"/>
          </p:nvPr>
        </p:nvSpPr>
        <p:spPr/>
        <p:txBody>
          <a:bodyPr/>
          <a:lstStyle/>
          <a:p>
            <a:pPr>
              <a:buNone/>
            </a:pPr>
            <a:r>
              <a:rPr lang="en-US">
                <a:latin typeface="+mj-lt"/>
              </a:rPr>
              <a:t> + </a:t>
            </a:r>
            <a:r>
              <a:rPr lang="vi-VN">
                <a:latin typeface="+mj-lt"/>
              </a:rPr>
              <a:t>Hệ số khuếch đại điện áp</a:t>
            </a:r>
            <a:r>
              <a:rPr lang="en-US">
                <a:latin typeface="+mj-lt"/>
              </a:rPr>
              <a:t>:</a:t>
            </a:r>
          </a:p>
          <a:p>
            <a:pPr>
              <a:buNone/>
            </a:pPr>
            <a:r>
              <a:rPr lang="en-US">
                <a:latin typeface="+mj-lt"/>
              </a:rPr>
              <a:t> </a:t>
            </a:r>
            <a:endParaRPr lang="vi-VN">
              <a:latin typeface="+mj-lt"/>
            </a:endParaRPr>
          </a:p>
        </p:txBody>
      </p:sp>
      <p:graphicFrame>
        <p:nvGraphicFramePr>
          <p:cNvPr id="7" name="Object 6"/>
          <p:cNvGraphicFramePr>
            <a:graphicFrameLocks noChangeAspect="1"/>
          </p:cNvGraphicFramePr>
          <p:nvPr/>
        </p:nvGraphicFramePr>
        <p:xfrm>
          <a:off x="1609725" y="3540113"/>
          <a:ext cx="5248275" cy="2260611"/>
        </p:xfrm>
        <a:graphic>
          <a:graphicData uri="http://schemas.openxmlformats.org/presentationml/2006/ole">
            <mc:AlternateContent xmlns:mc="http://schemas.openxmlformats.org/markup-compatibility/2006">
              <mc:Choice xmlns:v="urn:schemas-microsoft-com:vml" Requires="v">
                <p:oleObj spid="_x0000_s130049" name="Equation" r:id="rId3" imgW="2590560" imgH="1117440" progId="Equation.DSMT4">
                  <p:embed/>
                </p:oleObj>
              </mc:Choice>
              <mc:Fallback>
                <p:oleObj name="Equation" r:id="rId3" imgW="2590560" imgH="111744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725" y="3540113"/>
                        <a:ext cx="5248275" cy="22606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2" name="Object 10"/>
          <p:cNvGraphicFramePr>
            <a:graphicFrameLocks noChangeAspect="1"/>
          </p:cNvGraphicFramePr>
          <p:nvPr/>
        </p:nvGraphicFramePr>
        <p:xfrm>
          <a:off x="457200" y="1828800"/>
          <a:ext cx="1219200" cy="846252"/>
        </p:xfrm>
        <a:graphic>
          <a:graphicData uri="http://schemas.openxmlformats.org/presentationml/2006/ole">
            <mc:AlternateContent xmlns:mc="http://schemas.openxmlformats.org/markup-compatibility/2006">
              <mc:Choice xmlns:v="urn:schemas-microsoft-com:vml" Requires="v">
                <p:oleObj spid="_x0000_s130050" name="Equation" r:id="rId5" imgW="622080" imgH="431640" progId="Equation.DSMT4">
                  <p:embed/>
                </p:oleObj>
              </mc:Choice>
              <mc:Fallback>
                <p:oleObj name="Equation" r:id="rId5" imgW="622080" imgH="431640" progId="Equation.DSMT4">
                  <p:embed/>
                  <p:pic>
                    <p:nvPicPr>
                      <p:cNvPr id="13322"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828800"/>
                        <a:ext cx="1219200" cy="846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3" name="Object 11"/>
          <p:cNvGraphicFramePr>
            <a:graphicFrameLocks noChangeAspect="1"/>
          </p:cNvGraphicFramePr>
          <p:nvPr/>
        </p:nvGraphicFramePr>
        <p:xfrm>
          <a:off x="2057400" y="1981200"/>
          <a:ext cx="4151313" cy="474662"/>
        </p:xfrm>
        <a:graphic>
          <a:graphicData uri="http://schemas.openxmlformats.org/presentationml/2006/ole">
            <mc:AlternateContent xmlns:mc="http://schemas.openxmlformats.org/markup-compatibility/2006">
              <mc:Choice xmlns:v="urn:schemas-microsoft-com:vml" Requires="v">
                <p:oleObj spid="_x0000_s130051" name="Equation" r:id="rId7" imgW="1993680" imgH="228600" progId="Equation.DSMT4">
                  <p:embed/>
                </p:oleObj>
              </mc:Choice>
              <mc:Fallback>
                <p:oleObj name="Equation" r:id="rId7" imgW="1993680" imgH="228600" progId="Equation.DSMT4">
                  <p:embed/>
                  <p:pic>
                    <p:nvPicPr>
                      <p:cNvPr id="13323"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1981200"/>
                        <a:ext cx="4151313"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4" name="Object 12"/>
          <p:cNvGraphicFramePr>
            <a:graphicFrameLocks noChangeAspect="1"/>
          </p:cNvGraphicFramePr>
          <p:nvPr/>
        </p:nvGraphicFramePr>
        <p:xfrm>
          <a:off x="1771650" y="2743200"/>
          <a:ext cx="5580063" cy="527050"/>
        </p:xfrm>
        <a:graphic>
          <a:graphicData uri="http://schemas.openxmlformats.org/presentationml/2006/ole">
            <mc:AlternateContent xmlns:mc="http://schemas.openxmlformats.org/markup-compatibility/2006">
              <mc:Choice xmlns:v="urn:schemas-microsoft-com:vml" Requires="v">
                <p:oleObj spid="_x0000_s130052" name="Equation" r:id="rId9" imgW="2679480" imgH="253800" progId="Equation.DSMT4">
                  <p:embed/>
                </p:oleObj>
              </mc:Choice>
              <mc:Fallback>
                <p:oleObj name="Equation" r:id="rId9" imgW="2679480" imgH="253800" progId="Equation.DSMT4">
                  <p:embed/>
                  <p:pic>
                    <p:nvPicPr>
                      <p:cNvPr id="13324"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1650" y="2743200"/>
                        <a:ext cx="5580063"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0045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22"/>
                                        </p:tgtEl>
                                        <p:attrNameLst>
                                          <p:attrName>style.visibility</p:attrName>
                                        </p:attrNameLst>
                                      </p:cBhvr>
                                      <p:to>
                                        <p:strVal val="visible"/>
                                      </p:to>
                                    </p:set>
                                    <p:anim calcmode="lin" valueType="num">
                                      <p:cBhvr additive="base">
                                        <p:cTn id="25" dur="500" fill="hold"/>
                                        <p:tgtEl>
                                          <p:spTgt spid="13322"/>
                                        </p:tgtEl>
                                        <p:attrNameLst>
                                          <p:attrName>ppt_x</p:attrName>
                                        </p:attrNameLst>
                                      </p:cBhvr>
                                      <p:tavLst>
                                        <p:tav tm="0">
                                          <p:val>
                                            <p:strVal val="#ppt_x"/>
                                          </p:val>
                                        </p:tav>
                                        <p:tav tm="100000">
                                          <p:val>
                                            <p:strVal val="#ppt_x"/>
                                          </p:val>
                                        </p:tav>
                                      </p:tavLst>
                                    </p:anim>
                                    <p:anim calcmode="lin" valueType="num">
                                      <p:cBhvr additive="base">
                                        <p:cTn id="26" dur="500" fill="hold"/>
                                        <p:tgtEl>
                                          <p:spTgt spid="133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323"/>
                                        </p:tgtEl>
                                        <p:attrNameLst>
                                          <p:attrName>style.visibility</p:attrName>
                                        </p:attrNameLst>
                                      </p:cBhvr>
                                      <p:to>
                                        <p:strVal val="visible"/>
                                      </p:to>
                                    </p:set>
                                    <p:anim calcmode="lin" valueType="num">
                                      <p:cBhvr additive="base">
                                        <p:cTn id="31" dur="500" fill="hold"/>
                                        <p:tgtEl>
                                          <p:spTgt spid="13323"/>
                                        </p:tgtEl>
                                        <p:attrNameLst>
                                          <p:attrName>ppt_x</p:attrName>
                                        </p:attrNameLst>
                                      </p:cBhvr>
                                      <p:tavLst>
                                        <p:tav tm="0">
                                          <p:val>
                                            <p:strVal val="#ppt_x"/>
                                          </p:val>
                                        </p:tav>
                                        <p:tav tm="100000">
                                          <p:val>
                                            <p:strVal val="#ppt_x"/>
                                          </p:val>
                                        </p:tav>
                                      </p:tavLst>
                                    </p:anim>
                                    <p:anim calcmode="lin" valueType="num">
                                      <p:cBhvr additive="base">
                                        <p:cTn id="32" dur="500" fill="hold"/>
                                        <p:tgtEl>
                                          <p:spTgt spid="133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324"/>
                                        </p:tgtEl>
                                        <p:attrNameLst>
                                          <p:attrName>style.visibility</p:attrName>
                                        </p:attrNameLst>
                                      </p:cBhvr>
                                      <p:to>
                                        <p:strVal val="visible"/>
                                      </p:to>
                                    </p:set>
                                    <p:anim calcmode="lin" valueType="num">
                                      <p:cBhvr additive="base">
                                        <p:cTn id="37" dur="500" fill="hold"/>
                                        <p:tgtEl>
                                          <p:spTgt spid="13324"/>
                                        </p:tgtEl>
                                        <p:attrNameLst>
                                          <p:attrName>ppt_x</p:attrName>
                                        </p:attrNameLst>
                                      </p:cBhvr>
                                      <p:tavLst>
                                        <p:tav tm="0">
                                          <p:val>
                                            <p:strVal val="#ppt_x"/>
                                          </p:val>
                                        </p:tav>
                                        <p:tav tm="100000">
                                          <p:val>
                                            <p:strVal val="#ppt_x"/>
                                          </p:val>
                                        </p:tav>
                                      </p:tavLst>
                                    </p:anim>
                                    <p:anim calcmode="lin" valueType="num">
                                      <p:cBhvr additive="base">
                                        <p:cTn id="38" dur="500" fill="hold"/>
                                        <p:tgtEl>
                                          <p:spTgt spid="133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0000"/>
                </a:solidFill>
                <a:latin typeface="Times New Roman" pitchFamily="18" charset="0"/>
                <a:cs typeface="Times New Roman" pitchFamily="18" charset="0"/>
              </a:rPr>
              <a:t>MẠCH </a:t>
            </a:r>
            <a:r>
              <a:rPr lang="vi-VN">
                <a:solidFill>
                  <a:srgbClr val="FF0000"/>
                </a:solidFill>
              </a:rPr>
              <a:t>KHUẾCH ĐẠI</a:t>
            </a:r>
            <a:r>
              <a:rPr lang="en-US">
                <a:solidFill>
                  <a:srgbClr val="FF0000"/>
                </a:solidFill>
              </a:rPr>
              <a:t> </a:t>
            </a:r>
            <a:r>
              <a:rPr lang="en-US">
                <a:solidFill>
                  <a:srgbClr val="FF0000"/>
                </a:solidFill>
                <a:latin typeface="Times New Roman" pitchFamily="18" charset="0"/>
                <a:cs typeface="Times New Roman" pitchFamily="18" charset="0"/>
              </a:rPr>
              <a:t>TÍN HIỆU</a:t>
            </a:r>
            <a:r>
              <a:rPr lang="vi-VN">
                <a:solidFill>
                  <a:srgbClr val="FF0000"/>
                </a:solidFill>
              </a:rPr>
              <a:t> MẮC C</a:t>
            </a:r>
            <a:r>
              <a:rPr lang="en-US">
                <a:solidFill>
                  <a:srgbClr val="FF0000"/>
                </a:solidFill>
              </a:rPr>
              <a:t>C </a:t>
            </a:r>
            <a:endParaRPr lang="en-US"/>
          </a:p>
        </p:txBody>
      </p:sp>
      <p:sp>
        <p:nvSpPr>
          <p:cNvPr id="3" name="Content Placeholder 2"/>
          <p:cNvSpPr>
            <a:spLocks noGrp="1"/>
          </p:cNvSpPr>
          <p:nvPr>
            <p:ph sz="quarter" idx="1"/>
          </p:nvPr>
        </p:nvSpPr>
        <p:spPr>
          <a:xfrm>
            <a:off x="337111" y="686070"/>
            <a:ext cx="8382000" cy="5334000"/>
          </a:xfrm>
        </p:spPr>
        <p:txBody>
          <a:bodyPr>
            <a:normAutofit lnSpcReduction="10000"/>
          </a:bodyPr>
          <a:lstStyle/>
          <a:p>
            <a:pPr>
              <a:buNone/>
            </a:pPr>
            <a:r>
              <a:rPr lang="en-US" sz="2800">
                <a:latin typeface="Times New Roman" pitchFamily="18" charset="0"/>
                <a:cs typeface="Times New Roman" pitchFamily="18" charset="0"/>
              </a:rPr>
              <a:t> + Trở kháng vào:  </a:t>
            </a:r>
          </a:p>
          <a:p>
            <a:pPr>
              <a:buNone/>
            </a:pPr>
            <a:endParaRPr lang="en-US"/>
          </a:p>
          <a:p>
            <a:pPr>
              <a:buNone/>
            </a:pPr>
            <a:endParaRPr lang="en-US"/>
          </a:p>
          <a:p>
            <a:pPr>
              <a:buNone/>
            </a:pPr>
            <a:r>
              <a:rPr lang="en-US" sz="2800">
                <a:latin typeface="Times New Roman" pitchFamily="18" charset="0"/>
                <a:cs typeface="Times New Roman" pitchFamily="18" charset="0"/>
              </a:rPr>
              <a:t> + Trở kháng ra: </a:t>
            </a:r>
          </a:p>
          <a:p>
            <a:pPr>
              <a:buNone/>
            </a:pPr>
            <a:r>
              <a:rPr lang="en-US" sz="2800">
                <a:latin typeface="Times New Roman" pitchFamily="18" charset="0"/>
                <a:cs typeface="Times New Roman" pitchFamily="18" charset="0"/>
              </a:rPr>
              <a:t>   - Với trường hợp R</a:t>
            </a:r>
            <a:r>
              <a:rPr lang="en-US" sz="2800" baseline="-25000">
                <a:latin typeface="Times New Roman" pitchFamily="18" charset="0"/>
                <a:cs typeface="Times New Roman" pitchFamily="18" charset="0"/>
              </a:rPr>
              <a:t>t</a:t>
            </a:r>
            <a:r>
              <a:rPr lang="en-US" sz="2800">
                <a:latin typeface="Times New Roman" pitchFamily="18" charset="0"/>
                <a:cs typeface="Times New Roman" pitchFamily="18" charset="0"/>
              </a:rPr>
              <a:t> = ∞ suy ra </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 Với trường hợp R</a:t>
            </a:r>
            <a:r>
              <a:rPr lang="en-US" sz="2800" baseline="-25000">
                <a:latin typeface="Times New Roman" pitchFamily="18" charset="0"/>
                <a:cs typeface="Times New Roman" pitchFamily="18" charset="0"/>
              </a:rPr>
              <a:t>t</a:t>
            </a:r>
            <a:r>
              <a:rPr lang="en-US" sz="2800">
                <a:latin typeface="Times New Roman" pitchFamily="18" charset="0"/>
                <a:cs typeface="Times New Roman" pitchFamily="18" charset="0"/>
              </a:rPr>
              <a:t> , R</a:t>
            </a:r>
            <a:r>
              <a:rPr lang="en-US" sz="2800" baseline="-25000">
                <a:latin typeface="Times New Roman" pitchFamily="18" charset="0"/>
                <a:cs typeface="Times New Roman" pitchFamily="18" charset="0"/>
              </a:rPr>
              <a:t>E</a:t>
            </a:r>
            <a:r>
              <a:rPr lang="en-US" sz="2800">
                <a:latin typeface="Times New Roman" pitchFamily="18" charset="0"/>
                <a:cs typeface="Times New Roman" pitchFamily="18" charset="0"/>
              </a:rPr>
              <a:t> có giá trị suy ra</a:t>
            </a:r>
          </a:p>
          <a:p>
            <a:pPr>
              <a:buNone/>
            </a:pPr>
            <a:r>
              <a:rPr lang="en-US"/>
              <a:t>						</a:t>
            </a:r>
          </a:p>
        </p:txBody>
      </p:sp>
      <p:graphicFrame>
        <p:nvGraphicFramePr>
          <p:cNvPr id="117763" name="Object 3"/>
          <p:cNvGraphicFramePr>
            <a:graphicFrameLocks noChangeAspect="1"/>
          </p:cNvGraphicFramePr>
          <p:nvPr/>
        </p:nvGraphicFramePr>
        <p:xfrm>
          <a:off x="1489075" y="1695450"/>
          <a:ext cx="6188075" cy="895350"/>
        </p:xfrm>
        <a:graphic>
          <a:graphicData uri="http://schemas.openxmlformats.org/presentationml/2006/ole">
            <mc:AlternateContent xmlns:mc="http://schemas.openxmlformats.org/markup-compatibility/2006">
              <mc:Choice xmlns:v="urn:schemas-microsoft-com:vml" Requires="v">
                <p:oleObj spid="_x0000_s131073" name="Equation" r:id="rId3" imgW="2971800" imgH="431640" progId="Equation.DSMT4">
                  <p:embed/>
                </p:oleObj>
              </mc:Choice>
              <mc:Fallback>
                <p:oleObj name="Equation" r:id="rId3" imgW="2971800" imgH="431640" progId="Equation.DSMT4">
                  <p:embed/>
                  <p:pic>
                    <p:nvPicPr>
                      <p:cNvPr id="1177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075" y="1695450"/>
                        <a:ext cx="6188075"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93986134"/>
              </p:ext>
            </p:extLst>
          </p:nvPr>
        </p:nvGraphicFramePr>
        <p:xfrm>
          <a:off x="1033770" y="3468329"/>
          <a:ext cx="7493000" cy="1295400"/>
        </p:xfrm>
        <a:graphic>
          <a:graphicData uri="http://schemas.openxmlformats.org/presentationml/2006/ole">
            <mc:AlternateContent xmlns:mc="http://schemas.openxmlformats.org/markup-compatibility/2006">
              <mc:Choice xmlns:v="urn:schemas-microsoft-com:vml" Requires="v">
                <p:oleObj spid="_x0000_s131074" name="Equation" r:id="rId5" imgW="3746160" imgH="647640" progId="Equation.DSMT4">
                  <p:embed/>
                </p:oleObj>
              </mc:Choice>
              <mc:Fallback>
                <p:oleObj name="Equation" r:id="rId5" imgW="3746160" imgH="647640" progId="Equation.DSMT4">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3770" y="3468329"/>
                        <a:ext cx="74930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65" name="Object 5"/>
          <p:cNvGraphicFramePr>
            <a:graphicFrameLocks noChangeAspect="1"/>
          </p:cNvGraphicFramePr>
          <p:nvPr/>
        </p:nvGraphicFramePr>
        <p:xfrm>
          <a:off x="3124200" y="5715000"/>
          <a:ext cx="3048000" cy="565372"/>
        </p:xfrm>
        <a:graphic>
          <a:graphicData uri="http://schemas.openxmlformats.org/presentationml/2006/ole">
            <mc:AlternateContent xmlns:mc="http://schemas.openxmlformats.org/markup-compatibility/2006">
              <mc:Choice xmlns:v="urn:schemas-microsoft-com:vml" Requires="v">
                <p:oleObj spid="_x0000_s131075" name="Equation" r:id="rId7" imgW="1231560" imgH="228600" progId="Equation.DSMT4">
                  <p:embed/>
                </p:oleObj>
              </mc:Choice>
              <mc:Fallback>
                <p:oleObj name="Equation" r:id="rId7" imgW="1231560" imgH="228600" progId="Equation.DSMT4">
                  <p:embed/>
                  <p:pic>
                    <p:nvPicPr>
                      <p:cNvPr id="117765"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5715000"/>
                        <a:ext cx="3048000" cy="565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6458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7763"/>
                                        </p:tgtEl>
                                        <p:attrNameLst>
                                          <p:attrName>style.visibility</p:attrName>
                                        </p:attrNameLst>
                                      </p:cBhvr>
                                      <p:to>
                                        <p:strVal val="visible"/>
                                      </p:to>
                                    </p:set>
                                    <p:anim calcmode="lin" valueType="num">
                                      <p:cBhvr additive="base">
                                        <p:cTn id="7" dur="500" fill="hold"/>
                                        <p:tgtEl>
                                          <p:spTgt spid="117763"/>
                                        </p:tgtEl>
                                        <p:attrNameLst>
                                          <p:attrName>ppt_x</p:attrName>
                                        </p:attrNameLst>
                                      </p:cBhvr>
                                      <p:tavLst>
                                        <p:tav tm="0">
                                          <p:val>
                                            <p:strVal val="#ppt_x"/>
                                          </p:val>
                                        </p:tav>
                                        <p:tav tm="100000">
                                          <p:val>
                                            <p:strVal val="#ppt_x"/>
                                          </p:val>
                                        </p:tav>
                                      </p:tavLst>
                                    </p:anim>
                                    <p:anim calcmode="lin" valueType="num">
                                      <p:cBhvr additive="base">
                                        <p:cTn id="8" dur="500" fill="hold"/>
                                        <p:tgtEl>
                                          <p:spTgt spid="1177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fontScale="90000"/>
          </a:bodyPr>
          <a:lstStyle/>
          <a:p>
            <a:pPr algn="ctr"/>
            <a:r>
              <a:rPr lang="vi-VN">
                <a:solidFill>
                  <a:srgbClr val="FF0000"/>
                </a:solidFill>
              </a:rPr>
              <a:t>§</a:t>
            </a:r>
            <a:r>
              <a:rPr lang="en-US">
                <a:solidFill>
                  <a:srgbClr val="FF0000"/>
                </a:solidFill>
                <a:latin typeface="Times New Roman" pitchFamily="18" charset="0"/>
                <a:cs typeface="Times New Roman" pitchFamily="18" charset="0"/>
              </a:rPr>
              <a:t>5. MẠCH </a:t>
            </a:r>
            <a:r>
              <a:rPr lang="vi-VN">
                <a:solidFill>
                  <a:srgbClr val="FF0000"/>
                </a:solidFill>
              </a:rPr>
              <a:t>KHUẾCH ĐẠI</a:t>
            </a:r>
            <a:r>
              <a:rPr lang="en-US">
                <a:solidFill>
                  <a:srgbClr val="FF0000"/>
                </a:solidFill>
              </a:rPr>
              <a:t> </a:t>
            </a:r>
            <a:r>
              <a:rPr lang="en-US">
                <a:solidFill>
                  <a:srgbClr val="FF0000"/>
                </a:solidFill>
                <a:latin typeface="Times New Roman" pitchFamily="18" charset="0"/>
                <a:cs typeface="Times New Roman" pitchFamily="18" charset="0"/>
              </a:rPr>
              <a:t>TÍN HIỆU</a:t>
            </a:r>
            <a:r>
              <a:rPr lang="vi-VN">
                <a:solidFill>
                  <a:srgbClr val="FF0000"/>
                </a:solidFill>
                <a:latin typeface="Times New Roman" pitchFamily="18" charset="0"/>
                <a:cs typeface="Times New Roman" pitchFamily="18" charset="0"/>
              </a:rPr>
              <a:t> </a:t>
            </a:r>
            <a:r>
              <a:rPr lang="vi-VN">
                <a:solidFill>
                  <a:srgbClr val="FF0000"/>
                </a:solidFill>
              </a:rPr>
              <a:t>MẮC BA</a:t>
            </a:r>
            <a:r>
              <a:rPr lang="en-US">
                <a:solidFill>
                  <a:srgbClr val="FF0000"/>
                </a:solidFill>
                <a:latin typeface="Times New Roman" pitchFamily="18" charset="0"/>
                <a:cs typeface="Times New Roman" pitchFamily="18" charset="0"/>
              </a:rPr>
              <a:t>SE CHUNG</a:t>
            </a:r>
            <a:r>
              <a:rPr lang="vi-VN">
                <a:solidFill>
                  <a:srgbClr val="FF0000"/>
                </a:solidFill>
              </a:rPr>
              <a:t> </a:t>
            </a:r>
            <a:r>
              <a:rPr lang="en-US">
                <a:solidFill>
                  <a:srgbClr val="FF0000"/>
                </a:solidFill>
                <a:latin typeface="Times New Roman" pitchFamily="18" charset="0"/>
                <a:cs typeface="Times New Roman" pitchFamily="18" charset="0"/>
              </a:rPr>
              <a:t>(</a:t>
            </a:r>
            <a:r>
              <a:rPr lang="vi-VN">
                <a:solidFill>
                  <a:srgbClr val="FF0000"/>
                </a:solidFill>
                <a:latin typeface="Times New Roman" pitchFamily="18" charset="0"/>
                <a:cs typeface="Times New Roman" pitchFamily="18" charset="0"/>
              </a:rPr>
              <a:t>B</a:t>
            </a:r>
            <a:r>
              <a:rPr lang="en-US">
                <a:solidFill>
                  <a:srgbClr val="FF0000"/>
                </a:solidFill>
                <a:latin typeface="Times New Roman" pitchFamily="18" charset="0"/>
                <a:cs typeface="Times New Roman" pitchFamily="18" charset="0"/>
              </a:rPr>
              <a:t>C)</a:t>
            </a:r>
            <a:endParaRPr lang="vi-VN">
              <a:solidFill>
                <a:srgbClr val="FF0000"/>
              </a:solidFill>
              <a:latin typeface="Times New Roman" pitchFamily="18" charset="0"/>
              <a:cs typeface="Times New Roman" pitchFamily="18" charset="0"/>
            </a:endParaRPr>
          </a:p>
        </p:txBody>
      </p:sp>
      <p:pic>
        <p:nvPicPr>
          <p:cNvPr id="63489" name="Picture 1"/>
          <p:cNvPicPr>
            <a:picLocks noGrp="1" noChangeAspect="1" noChangeArrowheads="1"/>
          </p:cNvPicPr>
          <p:nvPr>
            <p:ph sz="quarter" idx="1"/>
          </p:nvPr>
        </p:nvPicPr>
        <p:blipFill>
          <a:blip r:embed="rId2"/>
          <a:srcRect/>
          <a:stretch>
            <a:fillRect/>
          </a:stretch>
        </p:blipFill>
        <p:spPr bwMode="auto">
          <a:xfrm>
            <a:off x="609601" y="1981200"/>
            <a:ext cx="3610449" cy="3760261"/>
          </a:xfrm>
          <a:prstGeom prst="rect">
            <a:avLst/>
          </a:prstGeom>
          <a:noFill/>
          <a:ln w="9525">
            <a:noFill/>
            <a:miter lim="800000"/>
            <a:headEnd/>
            <a:tailEnd/>
          </a:ln>
          <a:effectLst/>
        </p:spPr>
      </p:pic>
      <p:pic>
        <p:nvPicPr>
          <p:cNvPr id="63490" name="Picture 2"/>
          <p:cNvPicPr>
            <a:picLocks noChangeAspect="1" noChangeArrowheads="1"/>
          </p:cNvPicPr>
          <p:nvPr/>
        </p:nvPicPr>
        <p:blipFill>
          <a:blip r:embed="rId3"/>
          <a:srcRect/>
          <a:stretch>
            <a:fillRect/>
          </a:stretch>
        </p:blipFill>
        <p:spPr bwMode="auto">
          <a:xfrm>
            <a:off x="4255770" y="2133600"/>
            <a:ext cx="4508962" cy="3505200"/>
          </a:xfrm>
          <a:prstGeom prst="rect">
            <a:avLst/>
          </a:prstGeom>
          <a:noFill/>
          <a:ln w="9525">
            <a:noFill/>
            <a:miter lim="800000"/>
            <a:headEnd/>
            <a:tailEnd/>
          </a:ln>
          <a:effectLst/>
        </p:spPr>
      </p:pic>
      <p:sp>
        <p:nvSpPr>
          <p:cNvPr id="5" name="TextBox 4"/>
          <p:cNvSpPr txBox="1"/>
          <p:nvPr/>
        </p:nvSpPr>
        <p:spPr>
          <a:xfrm>
            <a:off x="685800" y="1295400"/>
            <a:ext cx="3505200" cy="523220"/>
          </a:xfrm>
          <a:prstGeom prst="rect">
            <a:avLst/>
          </a:prstGeom>
          <a:noFill/>
        </p:spPr>
        <p:txBody>
          <a:bodyPr wrap="square" rtlCol="0">
            <a:spAutoFit/>
          </a:bodyPr>
          <a:lstStyle/>
          <a:p>
            <a:r>
              <a:rPr lang="en-US" sz="2800">
                <a:solidFill>
                  <a:srgbClr val="FF0000"/>
                </a:solidFill>
                <a:latin typeface="Times New Roman" pitchFamily="18" charset="0"/>
                <a:cs typeface="Times New Roman" pitchFamily="18" charset="0"/>
              </a:rPr>
              <a:t>1. Sơ đồ nguyên lý</a:t>
            </a:r>
          </a:p>
        </p:txBody>
      </p:sp>
    </p:spTree>
    <p:extLst>
      <p:ext uri="{BB962C8B-B14F-4D97-AF65-F5344CB8AC3E}">
        <p14:creationId xmlns:p14="http://schemas.microsoft.com/office/powerpoint/2010/main" val="166851957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a:solidFill>
                  <a:srgbClr val="FF0000"/>
                </a:solidFill>
                <a:latin typeface="Times New Roman" pitchFamily="18" charset="0"/>
                <a:cs typeface="Times New Roman" pitchFamily="18" charset="0"/>
              </a:rPr>
              <a:t>MẠCH </a:t>
            </a:r>
            <a:r>
              <a:rPr lang="vi-VN" sz="3600">
                <a:solidFill>
                  <a:srgbClr val="FF0000"/>
                </a:solidFill>
              </a:rPr>
              <a:t>KHUẾCH ĐẠI</a:t>
            </a:r>
            <a:r>
              <a:rPr lang="en-US" sz="3600">
                <a:solidFill>
                  <a:srgbClr val="FF0000"/>
                </a:solidFill>
              </a:rPr>
              <a:t> </a:t>
            </a:r>
            <a:r>
              <a:rPr lang="en-US" sz="3600">
                <a:solidFill>
                  <a:srgbClr val="FF0000"/>
                </a:solidFill>
                <a:latin typeface="Times New Roman" pitchFamily="18" charset="0"/>
                <a:cs typeface="Times New Roman" pitchFamily="18" charset="0"/>
              </a:rPr>
              <a:t>TÍN HIỆU</a:t>
            </a:r>
            <a:r>
              <a:rPr lang="vi-VN" sz="3600">
                <a:solidFill>
                  <a:srgbClr val="FF0000"/>
                </a:solidFill>
                <a:latin typeface="Times New Roman" pitchFamily="18" charset="0"/>
                <a:cs typeface="Times New Roman" pitchFamily="18" charset="0"/>
              </a:rPr>
              <a:t> </a:t>
            </a:r>
            <a:r>
              <a:rPr lang="vi-VN" sz="3600">
                <a:solidFill>
                  <a:srgbClr val="FF0000"/>
                </a:solidFill>
              </a:rPr>
              <a:t>MẮC B</a:t>
            </a:r>
            <a:r>
              <a:rPr lang="en-US" sz="3600">
                <a:solidFill>
                  <a:srgbClr val="FF0000"/>
                </a:solidFill>
                <a:latin typeface="Times New Roman" pitchFamily="18" charset="0"/>
                <a:cs typeface="Times New Roman" pitchFamily="18" charset="0"/>
              </a:rPr>
              <a:t>C</a:t>
            </a:r>
          </a:p>
        </p:txBody>
      </p:sp>
      <p:pic>
        <p:nvPicPr>
          <p:cNvPr id="69634" name="Picture 2"/>
          <p:cNvPicPr>
            <a:picLocks noGrp="1" noChangeAspect="1" noChangeArrowheads="1"/>
          </p:cNvPicPr>
          <p:nvPr>
            <p:ph sz="quarter" idx="1"/>
          </p:nvPr>
        </p:nvPicPr>
        <p:blipFill>
          <a:blip r:embed="rId3"/>
          <a:srcRect/>
          <a:stretch>
            <a:fillRect/>
          </a:stretch>
        </p:blipFill>
        <p:spPr bwMode="auto">
          <a:xfrm>
            <a:off x="152400" y="2286000"/>
            <a:ext cx="4114800" cy="2666999"/>
          </a:xfrm>
          <a:prstGeom prst="rect">
            <a:avLst/>
          </a:prstGeom>
          <a:noFill/>
          <a:ln w="9525">
            <a:noFill/>
            <a:miter lim="800000"/>
            <a:headEnd/>
            <a:tailEnd/>
          </a:ln>
          <a:effectLst/>
        </p:spPr>
      </p:pic>
      <p:pic>
        <p:nvPicPr>
          <p:cNvPr id="69635" name="Picture 3"/>
          <p:cNvPicPr>
            <a:picLocks noChangeAspect="1" noChangeArrowheads="1"/>
          </p:cNvPicPr>
          <p:nvPr/>
        </p:nvPicPr>
        <p:blipFill>
          <a:blip r:embed="rId4"/>
          <a:srcRect/>
          <a:stretch>
            <a:fillRect/>
          </a:stretch>
        </p:blipFill>
        <p:spPr bwMode="auto">
          <a:xfrm>
            <a:off x="4248312" y="2895600"/>
            <a:ext cx="4895688" cy="2057400"/>
          </a:xfrm>
          <a:prstGeom prst="rect">
            <a:avLst/>
          </a:prstGeom>
          <a:noFill/>
          <a:ln w="9525">
            <a:noFill/>
            <a:miter lim="800000"/>
            <a:headEnd/>
            <a:tailEnd/>
          </a:ln>
          <a:effectLst/>
        </p:spPr>
      </p:pic>
      <p:sp>
        <p:nvSpPr>
          <p:cNvPr id="5" name="TextBox 4"/>
          <p:cNvSpPr txBox="1"/>
          <p:nvPr/>
        </p:nvSpPr>
        <p:spPr>
          <a:xfrm>
            <a:off x="1447800" y="5791200"/>
            <a:ext cx="6400800" cy="523220"/>
          </a:xfrm>
          <a:prstGeom prst="rect">
            <a:avLst/>
          </a:prstGeom>
          <a:noFill/>
        </p:spPr>
        <p:txBody>
          <a:bodyPr wrap="square" rtlCol="0">
            <a:spAutoFit/>
          </a:bodyPr>
          <a:lstStyle/>
          <a:p>
            <a:r>
              <a:rPr lang="en-US" sz="2800">
                <a:solidFill>
                  <a:srgbClr val="FF0000"/>
                </a:solidFill>
                <a:latin typeface="Times New Roman" pitchFamily="18" charset="0"/>
                <a:cs typeface="Times New Roman" pitchFamily="18" charset="0"/>
              </a:rPr>
              <a:t>Sơ đồ tương đương khuếch đại mắc BC</a:t>
            </a:r>
          </a:p>
        </p:txBody>
      </p:sp>
      <p:sp>
        <p:nvSpPr>
          <p:cNvPr id="6" name="TextBox 5"/>
          <p:cNvSpPr txBox="1"/>
          <p:nvPr/>
        </p:nvSpPr>
        <p:spPr>
          <a:xfrm>
            <a:off x="533400" y="1371600"/>
            <a:ext cx="4724400" cy="523220"/>
          </a:xfrm>
          <a:prstGeom prst="rect">
            <a:avLst/>
          </a:prstGeom>
          <a:noFill/>
        </p:spPr>
        <p:txBody>
          <a:bodyPr wrap="square" rtlCol="0">
            <a:spAutoFit/>
          </a:bodyPr>
          <a:lstStyle/>
          <a:p>
            <a:r>
              <a:rPr lang="en-US" sz="2800">
                <a:solidFill>
                  <a:srgbClr val="FF0000"/>
                </a:solidFill>
                <a:latin typeface="Times New Roman" pitchFamily="18" charset="0"/>
                <a:cs typeface="Times New Roman" pitchFamily="18" charset="0"/>
              </a:rPr>
              <a:t>2. Sơ đồ tương đương</a:t>
            </a:r>
          </a:p>
        </p:txBody>
      </p:sp>
      <p:sp>
        <p:nvSpPr>
          <p:cNvPr id="7" name="TextBox 6"/>
          <p:cNvSpPr txBox="1"/>
          <p:nvPr/>
        </p:nvSpPr>
        <p:spPr>
          <a:xfrm>
            <a:off x="1295400" y="5105400"/>
            <a:ext cx="1600200" cy="523220"/>
          </a:xfrm>
          <a:prstGeom prst="rect">
            <a:avLst/>
          </a:prstGeom>
          <a:noFill/>
        </p:spPr>
        <p:txBody>
          <a:bodyPr wrap="square" rtlCol="0">
            <a:spAutoFit/>
          </a:bodyPr>
          <a:lstStyle/>
          <a:p>
            <a:r>
              <a:rPr lang="en-US" sz="2800">
                <a:latin typeface="Times New Roman" pitchFamily="18" charset="0"/>
                <a:cs typeface="Times New Roman" pitchFamily="18" charset="0"/>
              </a:rPr>
              <a:t>Hình 1</a:t>
            </a:r>
          </a:p>
        </p:txBody>
      </p:sp>
      <p:sp>
        <p:nvSpPr>
          <p:cNvPr id="8" name="TextBox 7"/>
          <p:cNvSpPr txBox="1"/>
          <p:nvPr/>
        </p:nvSpPr>
        <p:spPr>
          <a:xfrm>
            <a:off x="3810000" y="5181600"/>
            <a:ext cx="5334000" cy="523220"/>
          </a:xfrm>
          <a:prstGeom prst="rect">
            <a:avLst/>
          </a:prstGeom>
          <a:noFill/>
        </p:spPr>
        <p:txBody>
          <a:bodyPr wrap="square" rtlCol="0">
            <a:spAutoFit/>
          </a:bodyPr>
          <a:lstStyle/>
          <a:p>
            <a:r>
              <a:rPr lang="en-US" sz="2800">
                <a:latin typeface="Times New Roman" pitchFamily="18" charset="0"/>
                <a:cs typeface="Times New Roman" pitchFamily="18" charset="0"/>
              </a:rPr>
              <a:t>Hình 2 sơ đồ tương đương hình  </a:t>
            </a:r>
          </a:p>
        </p:txBody>
      </p:sp>
      <p:graphicFrame>
        <p:nvGraphicFramePr>
          <p:cNvPr id="9" name="Object 8"/>
          <p:cNvGraphicFramePr>
            <a:graphicFrameLocks noChangeAspect="1"/>
          </p:cNvGraphicFramePr>
          <p:nvPr>
            <p:extLst>
              <p:ext uri="{D42A27DB-BD31-4B8C-83A1-F6EECF244321}">
                <p14:modId xmlns:p14="http://schemas.microsoft.com/office/powerpoint/2010/main" val="3540215740"/>
              </p:ext>
            </p:extLst>
          </p:nvPr>
        </p:nvGraphicFramePr>
        <p:xfrm>
          <a:off x="8389722" y="1299803"/>
          <a:ext cx="299004" cy="410516"/>
        </p:xfrm>
        <a:graphic>
          <a:graphicData uri="http://schemas.openxmlformats.org/presentationml/2006/ole">
            <mc:AlternateContent xmlns:mc="http://schemas.openxmlformats.org/markup-compatibility/2006">
              <mc:Choice xmlns:v="urn:schemas-microsoft-com:vml" Requires="v">
                <p:oleObj spid="_x0000_s133121" name="Equation" r:id="rId5" imgW="139680" imgH="139680" progId="Equation.DSMT4">
                  <p:embed/>
                </p:oleObj>
              </mc:Choice>
              <mc:Fallback>
                <p:oleObj name="Equation" r:id="rId5" imgW="139680" imgH="139680" progId="Equation.DSMT4">
                  <p:embed/>
                  <p:pic>
                    <p:nvPicPr>
                      <p:cNvPr id="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9722" y="1299803"/>
                        <a:ext cx="299004" cy="4105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689364966"/>
              </p:ext>
            </p:extLst>
          </p:nvPr>
        </p:nvGraphicFramePr>
        <p:xfrm>
          <a:off x="8007638" y="1283076"/>
          <a:ext cx="527050" cy="425450"/>
        </p:xfrm>
        <a:graphic>
          <a:graphicData uri="http://schemas.openxmlformats.org/presentationml/2006/ole">
            <mc:AlternateContent xmlns:mc="http://schemas.openxmlformats.org/markup-compatibility/2006">
              <mc:Choice xmlns:v="urn:schemas-microsoft-com:vml" Requires="v">
                <p:oleObj spid="_x0000_s133122" name="Equation" r:id="rId7" imgW="139680" imgH="139680" progId="Equation.DSMT4">
                  <p:embed/>
                </p:oleObj>
              </mc:Choice>
              <mc:Fallback>
                <p:oleObj name="Equation" r:id="rId7" imgW="139680" imgH="139680" progId="Equation.DSMT4">
                  <p:embed/>
                  <p:pic>
                    <p:nvPicPr>
                      <p:cNvPr id="1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07638" y="1283076"/>
                        <a:ext cx="52705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102124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990600"/>
          </a:xfrm>
        </p:spPr>
        <p:txBody>
          <a:bodyPr>
            <a:normAutofit fontScale="90000"/>
          </a:bodyPr>
          <a:lstStyle/>
          <a:p>
            <a:r>
              <a:rPr lang="en-US">
                <a:solidFill>
                  <a:srgbClr val="FF0000"/>
                </a:solidFill>
                <a:latin typeface="Times New Roman" pitchFamily="18" charset="0"/>
                <a:cs typeface="Times New Roman" pitchFamily="18" charset="0"/>
              </a:rPr>
              <a:t>MẠCH </a:t>
            </a:r>
            <a:r>
              <a:rPr lang="vi-VN">
                <a:solidFill>
                  <a:srgbClr val="FF0000"/>
                </a:solidFill>
              </a:rPr>
              <a:t>KHUẾCH ĐẠI</a:t>
            </a:r>
            <a:r>
              <a:rPr lang="en-US">
                <a:solidFill>
                  <a:srgbClr val="FF0000"/>
                </a:solidFill>
              </a:rPr>
              <a:t> </a:t>
            </a:r>
            <a:r>
              <a:rPr lang="en-US">
                <a:solidFill>
                  <a:srgbClr val="FF0000"/>
                </a:solidFill>
                <a:latin typeface="Times New Roman" pitchFamily="18" charset="0"/>
                <a:cs typeface="Times New Roman" pitchFamily="18" charset="0"/>
              </a:rPr>
              <a:t>TÍN HIỆU</a:t>
            </a:r>
            <a:r>
              <a:rPr lang="vi-VN">
                <a:solidFill>
                  <a:srgbClr val="FF0000"/>
                </a:solidFill>
              </a:rPr>
              <a:t> MẮC B</a:t>
            </a:r>
            <a:r>
              <a:rPr lang="en-US">
                <a:solidFill>
                  <a:srgbClr val="FF0000"/>
                </a:solidFill>
              </a:rPr>
              <a:t>C </a:t>
            </a:r>
            <a:endParaRPr lang="vi-VN">
              <a:solidFill>
                <a:srgbClr val="FF0000"/>
              </a:solidFill>
            </a:endParaRPr>
          </a:p>
        </p:txBody>
      </p:sp>
      <p:sp>
        <p:nvSpPr>
          <p:cNvPr id="3" name="Content Placeholder 2"/>
          <p:cNvSpPr>
            <a:spLocks noGrp="1"/>
          </p:cNvSpPr>
          <p:nvPr>
            <p:ph sz="quarter" idx="1"/>
          </p:nvPr>
        </p:nvSpPr>
        <p:spPr/>
        <p:txBody>
          <a:bodyPr/>
          <a:lstStyle/>
          <a:p>
            <a:endParaRPr lang="vi-VN"/>
          </a:p>
          <a:p>
            <a:endParaRPr lang="vi-VN"/>
          </a:p>
        </p:txBody>
      </p:sp>
      <p:graphicFrame>
        <p:nvGraphicFramePr>
          <p:cNvPr id="4" name="Object 3"/>
          <p:cNvGraphicFramePr>
            <a:graphicFrameLocks noChangeAspect="1"/>
          </p:cNvGraphicFramePr>
          <p:nvPr/>
        </p:nvGraphicFramePr>
        <p:xfrm>
          <a:off x="1585913" y="1752600"/>
          <a:ext cx="5857875" cy="1981200"/>
        </p:xfrm>
        <a:graphic>
          <a:graphicData uri="http://schemas.openxmlformats.org/presentationml/2006/ole">
            <mc:AlternateContent xmlns:mc="http://schemas.openxmlformats.org/markup-compatibility/2006">
              <mc:Choice xmlns:v="urn:schemas-microsoft-com:vml" Requires="v">
                <p:oleObj spid="_x0000_s134145" name="Equation" r:id="rId3" imgW="1828800" imgH="888840" progId="Equation.DSMT4">
                  <p:embed/>
                </p:oleObj>
              </mc:Choice>
              <mc:Fallback>
                <p:oleObj name="Equation" r:id="rId3" imgW="1828800" imgH="88884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5913" y="1752600"/>
                        <a:ext cx="5857875"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1552575" y="4114800"/>
          <a:ext cx="6343650" cy="1163638"/>
        </p:xfrm>
        <a:graphic>
          <a:graphicData uri="http://schemas.openxmlformats.org/presentationml/2006/ole">
            <mc:AlternateContent xmlns:mc="http://schemas.openxmlformats.org/markup-compatibility/2006">
              <mc:Choice xmlns:v="urn:schemas-microsoft-com:vml" Requires="v">
                <p:oleObj spid="_x0000_s134146" name="Equation" r:id="rId5" imgW="2806560" imgH="431640" progId="Equation.DSMT4">
                  <p:embed/>
                </p:oleObj>
              </mc:Choice>
              <mc:Fallback>
                <p:oleObj name="Equation" r:id="rId5" imgW="2806560" imgH="43164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2575" y="4114800"/>
                        <a:ext cx="6343650" cy="116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1158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990600"/>
          </a:xfrm>
        </p:spPr>
        <p:txBody>
          <a:bodyPr>
            <a:normAutofit fontScale="90000"/>
          </a:bodyPr>
          <a:lstStyle/>
          <a:p>
            <a:pPr algn="ctr"/>
            <a:r>
              <a:rPr lang="en-US">
                <a:solidFill>
                  <a:srgbClr val="FF0000"/>
                </a:solidFill>
                <a:latin typeface="Times New Roman" pitchFamily="18" charset="0"/>
                <a:cs typeface="Times New Roman" pitchFamily="18" charset="0"/>
              </a:rPr>
              <a:t>MẠCH </a:t>
            </a:r>
            <a:r>
              <a:rPr lang="vi-VN">
                <a:solidFill>
                  <a:srgbClr val="FF0000"/>
                </a:solidFill>
              </a:rPr>
              <a:t>KHUẾCH ĐẠI</a:t>
            </a:r>
            <a:r>
              <a:rPr lang="en-US">
                <a:solidFill>
                  <a:srgbClr val="FF0000"/>
                </a:solidFill>
              </a:rPr>
              <a:t> </a:t>
            </a:r>
            <a:r>
              <a:rPr lang="en-US">
                <a:solidFill>
                  <a:srgbClr val="FF0000"/>
                </a:solidFill>
                <a:latin typeface="Times New Roman" pitchFamily="18" charset="0"/>
                <a:cs typeface="Times New Roman" pitchFamily="18" charset="0"/>
              </a:rPr>
              <a:t>TÍN HIỆU</a:t>
            </a:r>
            <a:r>
              <a:rPr lang="vi-VN">
                <a:solidFill>
                  <a:srgbClr val="FF0000"/>
                </a:solidFill>
              </a:rPr>
              <a:t> MẮC B CHUNG</a:t>
            </a:r>
          </a:p>
        </p:txBody>
      </p:sp>
      <p:sp>
        <p:nvSpPr>
          <p:cNvPr id="3" name="Content Placeholder 2"/>
          <p:cNvSpPr>
            <a:spLocks noGrp="1"/>
          </p:cNvSpPr>
          <p:nvPr>
            <p:ph sz="quarter" idx="1"/>
          </p:nvPr>
        </p:nvSpPr>
        <p:spPr/>
        <p:txBody>
          <a:bodyPr>
            <a:normAutofit fontScale="92500" lnSpcReduction="10000"/>
          </a:bodyPr>
          <a:lstStyle/>
          <a:p>
            <a:r>
              <a:rPr lang="vi-VN" sz="2800">
                <a:latin typeface="+mj-lt"/>
              </a:rPr>
              <a:t>Trở kháng vào:</a:t>
            </a:r>
          </a:p>
          <a:p>
            <a:pPr marL="0" indent="0">
              <a:buNone/>
            </a:pPr>
            <a:endParaRPr lang="vi-VN">
              <a:latin typeface="+mj-lt"/>
            </a:endParaRPr>
          </a:p>
          <a:p>
            <a:r>
              <a:rPr lang="vi-VN" sz="2800">
                <a:latin typeface="+mj-lt"/>
              </a:rPr>
              <a:t>Trở kháng ra: </a:t>
            </a:r>
          </a:p>
          <a:p>
            <a:pPr marL="0" indent="0">
              <a:buNone/>
            </a:pPr>
            <a:endParaRPr lang="vi-VN">
              <a:latin typeface="+mj-lt"/>
            </a:endParaRPr>
          </a:p>
          <a:p>
            <a:r>
              <a:rPr lang="vi-VN" sz="2800">
                <a:latin typeface="Times New Roman" pitchFamily="18" charset="0"/>
                <a:cs typeface="Times New Roman" pitchFamily="18" charset="0"/>
              </a:rPr>
              <a:t>Hệ số khuếch đại điện áp:</a:t>
            </a:r>
          </a:p>
          <a:p>
            <a:endParaRPr lang="en-US">
              <a:latin typeface="+mj-lt"/>
            </a:endParaRPr>
          </a:p>
          <a:p>
            <a:endParaRPr lang="en-US">
              <a:latin typeface="+mj-lt"/>
            </a:endParaRPr>
          </a:p>
          <a:p>
            <a:endParaRPr lang="en-US">
              <a:latin typeface="+mj-lt"/>
            </a:endParaRPr>
          </a:p>
          <a:p>
            <a:pPr>
              <a:buNone/>
            </a:pPr>
            <a:r>
              <a:rPr lang="en-US">
                <a:latin typeface="+mj-lt"/>
              </a:rPr>
              <a:t> </a:t>
            </a:r>
            <a:r>
              <a:rPr lang="vi-VN" sz="2800">
                <a:latin typeface="+mj-lt"/>
              </a:rPr>
              <a:t>Hệ số khuếch đại dòng:</a:t>
            </a:r>
          </a:p>
          <a:p>
            <a:endParaRPr lang="vi-VN">
              <a:latin typeface="+mj-lt"/>
            </a:endParaRPr>
          </a:p>
          <a:p>
            <a:endParaRPr lang="vi-VN">
              <a:latin typeface="+mj-lt"/>
            </a:endParaRPr>
          </a:p>
          <a:p>
            <a:endParaRPr lang="vi-VN"/>
          </a:p>
        </p:txBody>
      </p:sp>
      <p:graphicFrame>
        <p:nvGraphicFramePr>
          <p:cNvPr id="4" name="Object 3"/>
          <p:cNvGraphicFramePr>
            <a:graphicFrameLocks noChangeAspect="1"/>
          </p:cNvGraphicFramePr>
          <p:nvPr/>
        </p:nvGraphicFramePr>
        <p:xfrm>
          <a:off x="3462338" y="1295400"/>
          <a:ext cx="3090862" cy="862402"/>
        </p:xfrm>
        <a:graphic>
          <a:graphicData uri="http://schemas.openxmlformats.org/presentationml/2006/ole">
            <mc:AlternateContent xmlns:mc="http://schemas.openxmlformats.org/markup-compatibility/2006">
              <mc:Choice xmlns:v="urn:schemas-microsoft-com:vml" Requires="v">
                <p:oleObj spid="_x0000_s135169" name="Equation" r:id="rId3" imgW="1549080" imgH="431640" progId="Equation.DSMT4">
                  <p:embed/>
                </p:oleObj>
              </mc:Choice>
              <mc:Fallback>
                <p:oleObj name="Equation" r:id="rId3" imgW="1549080" imgH="43164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2338" y="1295400"/>
                        <a:ext cx="3090862" cy="8624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3117850" y="2286000"/>
          <a:ext cx="4578350" cy="880452"/>
        </p:xfrm>
        <a:graphic>
          <a:graphicData uri="http://schemas.openxmlformats.org/presentationml/2006/ole">
            <mc:AlternateContent xmlns:mc="http://schemas.openxmlformats.org/markup-compatibility/2006">
              <mc:Choice xmlns:v="urn:schemas-microsoft-com:vml" Requires="v">
                <p:oleObj spid="_x0000_s135170" name="Equation" r:id="rId5" imgW="2247840" imgH="431640" progId="Equation.DSMT4">
                  <p:embed/>
                </p:oleObj>
              </mc:Choice>
              <mc:Fallback>
                <p:oleObj name="Equation" r:id="rId5" imgW="2247840" imgH="43164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7850" y="2286000"/>
                        <a:ext cx="4578350" cy="8804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2895600" y="5562600"/>
          <a:ext cx="5086350" cy="934444"/>
        </p:xfrm>
        <a:graphic>
          <a:graphicData uri="http://schemas.openxmlformats.org/presentationml/2006/ole">
            <mc:AlternateContent xmlns:mc="http://schemas.openxmlformats.org/markup-compatibility/2006">
              <mc:Choice xmlns:v="urn:schemas-microsoft-com:vml" Requires="v">
                <p:oleObj spid="_x0000_s135171" name="Equation" r:id="rId7" imgW="2349360" imgH="431640" progId="Equation.DSMT4">
                  <p:embed/>
                </p:oleObj>
              </mc:Choice>
              <mc:Fallback>
                <p:oleObj name="Equation" r:id="rId7" imgW="2349360" imgH="431640" progId="Equation.DSMT4">
                  <p:embed/>
                  <p:pic>
                    <p:nvPicPr>
                      <p:cNvPr id="6"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5562600"/>
                        <a:ext cx="5086350" cy="9344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228600" y="3933825"/>
          <a:ext cx="8670925" cy="1323975"/>
        </p:xfrm>
        <a:graphic>
          <a:graphicData uri="http://schemas.openxmlformats.org/presentationml/2006/ole">
            <mc:AlternateContent xmlns:mc="http://schemas.openxmlformats.org/markup-compatibility/2006">
              <mc:Choice xmlns:v="urn:schemas-microsoft-com:vml" Requires="v">
                <p:oleObj spid="_x0000_s135172" name="Equation" r:id="rId9" imgW="5092560" imgH="698400" progId="Equation.DSMT4">
                  <p:embed/>
                </p:oleObj>
              </mc:Choice>
              <mc:Fallback>
                <p:oleObj name="Equation" r:id="rId9" imgW="5092560" imgH="698400" progId="Equation.DSMT4">
                  <p:embed/>
                  <p:pic>
                    <p:nvPicPr>
                      <p:cNvPr id="7"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3933825"/>
                        <a:ext cx="8670925" cy="132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977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915400" cy="1447800"/>
          </a:xfrm>
        </p:spPr>
        <p:txBody>
          <a:bodyPr>
            <a:noAutofit/>
          </a:bodyPr>
          <a:lstStyle/>
          <a:p>
            <a:pPr algn="ctr"/>
            <a:r>
              <a:rPr lang="vi-VN" sz="3000">
                <a:solidFill>
                  <a:srgbClr val="FF0000"/>
                </a:solidFill>
              </a:rPr>
              <a:t>§</a:t>
            </a:r>
            <a:r>
              <a:rPr lang="en-US" sz="3000">
                <a:solidFill>
                  <a:srgbClr val="FF0000"/>
                </a:solidFill>
              </a:rPr>
              <a:t> </a:t>
            </a:r>
            <a:r>
              <a:rPr lang="en-US" sz="3000">
                <a:solidFill>
                  <a:srgbClr val="FF0000"/>
                </a:solidFill>
                <a:latin typeface="Times New Roman" pitchFamily="18" charset="0"/>
                <a:cs typeface="Times New Roman" pitchFamily="18" charset="0"/>
              </a:rPr>
              <a:t>6.</a:t>
            </a:r>
            <a:r>
              <a:rPr lang="vi-VN" sz="3000">
                <a:solidFill>
                  <a:srgbClr val="FF0000"/>
                </a:solidFill>
                <a:latin typeface="Times New Roman" pitchFamily="18" charset="0"/>
                <a:cs typeface="Times New Roman" pitchFamily="18" charset="0"/>
              </a:rPr>
              <a:t> </a:t>
            </a:r>
            <a:r>
              <a:rPr lang="vi-VN" sz="3000">
                <a:solidFill>
                  <a:srgbClr val="FF0000"/>
                </a:solidFill>
              </a:rPr>
              <a:t>CÁC </a:t>
            </a:r>
            <a:r>
              <a:rPr lang="en-US" sz="3000">
                <a:solidFill>
                  <a:srgbClr val="FF0000"/>
                </a:solidFill>
                <a:latin typeface="Times New Roman" pitchFamily="18" charset="0"/>
                <a:cs typeface="Times New Roman" pitchFamily="18" charset="0"/>
              </a:rPr>
              <a:t>MẠCH KHUẾCH ĐẠI </a:t>
            </a:r>
            <a:r>
              <a:rPr lang="en-US" sz="2800">
                <a:solidFill>
                  <a:srgbClr val="FF0000"/>
                </a:solidFill>
                <a:latin typeface="Times New Roman" pitchFamily="18" charset="0"/>
                <a:cs typeface="Times New Roman" pitchFamily="18" charset="0"/>
              </a:rPr>
              <a:t>TÍN HIỆU</a:t>
            </a:r>
            <a:r>
              <a:rPr lang="en-US" sz="3000">
                <a:solidFill>
                  <a:srgbClr val="FF0000"/>
                </a:solidFill>
                <a:latin typeface="Times New Roman" pitchFamily="18" charset="0"/>
                <a:cs typeface="Times New Roman" pitchFamily="18" charset="0"/>
              </a:rPr>
              <a:t> </a:t>
            </a:r>
            <a:r>
              <a:rPr lang="vi-VN" sz="3000">
                <a:solidFill>
                  <a:srgbClr val="FF0000"/>
                </a:solidFill>
              </a:rPr>
              <a:t>ĐẶC BIỆT DÙNG TRANSISTOR</a:t>
            </a:r>
            <a:br>
              <a:rPr lang="vi-VN"/>
            </a:br>
            <a:endParaRPr lang="vi-VN"/>
          </a:p>
        </p:txBody>
      </p:sp>
      <p:sp>
        <p:nvSpPr>
          <p:cNvPr id="3" name="Content Placeholder 2"/>
          <p:cNvSpPr>
            <a:spLocks noGrp="1"/>
          </p:cNvSpPr>
          <p:nvPr>
            <p:ph sz="quarter" idx="1"/>
          </p:nvPr>
        </p:nvSpPr>
        <p:spPr>
          <a:xfrm>
            <a:off x="228600" y="1219200"/>
            <a:ext cx="8686800" cy="4937760"/>
          </a:xfrm>
        </p:spPr>
        <p:txBody>
          <a:bodyPr>
            <a:normAutofit/>
          </a:bodyPr>
          <a:lstStyle/>
          <a:p>
            <a:pPr>
              <a:lnSpc>
                <a:spcPct val="150000"/>
              </a:lnSpc>
              <a:buNone/>
            </a:pPr>
            <a:r>
              <a:rPr lang="en-US" sz="3000">
                <a:latin typeface="+mj-lt"/>
              </a:rPr>
              <a:t> </a:t>
            </a:r>
            <a:r>
              <a:rPr lang="en-US" sz="3000">
                <a:latin typeface="Times New Roman" pitchFamily="18" charset="0"/>
                <a:cs typeface="Times New Roman" pitchFamily="18" charset="0"/>
              </a:rPr>
              <a:t>1. </a:t>
            </a:r>
            <a:r>
              <a:rPr lang="vi-VN" sz="3000">
                <a:latin typeface="+mj-lt"/>
              </a:rPr>
              <a:t>Sơ đồ mắc theo kiểu Darlington</a:t>
            </a:r>
          </a:p>
          <a:p>
            <a:pPr>
              <a:lnSpc>
                <a:spcPct val="150000"/>
              </a:lnSpc>
              <a:buNone/>
            </a:pPr>
            <a:r>
              <a:rPr lang="en-US" sz="3000">
                <a:latin typeface="+mj-lt"/>
              </a:rPr>
              <a:t> </a:t>
            </a:r>
            <a:r>
              <a:rPr lang="en-US" sz="3000">
                <a:latin typeface="Times New Roman" pitchFamily="18" charset="0"/>
                <a:cs typeface="Times New Roman" pitchFamily="18" charset="0"/>
              </a:rPr>
              <a:t>2. </a:t>
            </a:r>
            <a:r>
              <a:rPr lang="vi-VN" sz="3000">
                <a:latin typeface="+mj-lt"/>
              </a:rPr>
              <a:t>Sơ đồ mắc theo kiểu Kaskode</a:t>
            </a:r>
            <a:r>
              <a:rPr lang="en-US" sz="3000">
                <a:latin typeface="+mj-lt"/>
              </a:rPr>
              <a:t>.</a:t>
            </a:r>
            <a:endParaRPr lang="vi-VN" sz="3000">
              <a:latin typeface="+mj-lt"/>
            </a:endParaRPr>
          </a:p>
          <a:p>
            <a:pPr>
              <a:lnSpc>
                <a:spcPct val="150000"/>
              </a:lnSpc>
              <a:buNone/>
            </a:pPr>
            <a:r>
              <a:rPr lang="en-US" sz="3000">
                <a:latin typeface="+mj-lt"/>
              </a:rPr>
              <a:t> </a:t>
            </a:r>
            <a:r>
              <a:rPr lang="en-US" sz="3000">
                <a:latin typeface="Times New Roman" pitchFamily="18" charset="0"/>
                <a:cs typeface="Times New Roman" pitchFamily="18" charset="0"/>
              </a:rPr>
              <a:t>3. </a:t>
            </a:r>
            <a:r>
              <a:rPr lang="vi-VN" sz="3000">
                <a:latin typeface="+mj-lt"/>
              </a:rPr>
              <a:t>Sơ đồ mắc transistor </a:t>
            </a:r>
            <a:r>
              <a:rPr lang="en-US" sz="3000">
                <a:latin typeface="Times New Roman" pitchFamily="18" charset="0"/>
                <a:cs typeface="Times New Roman" pitchFamily="18" charset="0"/>
              </a:rPr>
              <a:t>BJT</a:t>
            </a:r>
            <a:r>
              <a:rPr lang="vi-VN" sz="3000">
                <a:latin typeface="+mj-lt"/>
              </a:rPr>
              <a:t> và transistor</a:t>
            </a:r>
            <a:r>
              <a:rPr lang="en-US" sz="3000">
                <a:latin typeface="+mj-lt"/>
              </a:rPr>
              <a:t> </a:t>
            </a:r>
            <a:r>
              <a:rPr lang="en-US" sz="3000">
                <a:latin typeface="Times New Roman" pitchFamily="18" charset="0"/>
                <a:cs typeface="Times New Roman" pitchFamily="18" charset="0"/>
              </a:rPr>
              <a:t>FET</a:t>
            </a:r>
            <a:r>
              <a:rPr lang="en-US" sz="3000">
                <a:latin typeface="+mj-lt"/>
              </a:rPr>
              <a:t>.</a:t>
            </a:r>
            <a:endParaRPr lang="vi-VN" sz="3000">
              <a:latin typeface="+mj-lt"/>
            </a:endParaRPr>
          </a:p>
          <a:p>
            <a:pPr>
              <a:lnSpc>
                <a:spcPct val="150000"/>
              </a:lnSpc>
              <a:buNone/>
            </a:pPr>
            <a:r>
              <a:rPr lang="en-US" sz="3000">
                <a:latin typeface="+mj-lt"/>
              </a:rPr>
              <a:t> </a:t>
            </a:r>
            <a:r>
              <a:rPr lang="en-US" sz="3000">
                <a:latin typeface="Times New Roman" pitchFamily="18" charset="0"/>
                <a:cs typeface="Times New Roman" pitchFamily="18" charset="0"/>
              </a:rPr>
              <a:t>4. </a:t>
            </a:r>
            <a:r>
              <a:rPr lang="vi-VN" sz="3000">
                <a:latin typeface="+mj-lt"/>
              </a:rPr>
              <a:t>Sơ đồ khuếch đại cộng hưởng</a:t>
            </a:r>
            <a:r>
              <a:rPr lang="en-US" sz="3000">
                <a:latin typeface="+mj-lt"/>
              </a:rPr>
              <a:t>.</a:t>
            </a:r>
            <a:endParaRPr lang="vi-VN" sz="3000">
              <a:latin typeface="+mj-lt"/>
            </a:endParaRPr>
          </a:p>
        </p:txBody>
      </p:sp>
    </p:spTree>
    <p:extLst>
      <p:ext uri="{BB962C8B-B14F-4D97-AF65-F5344CB8AC3E}">
        <p14:creationId xmlns:p14="http://schemas.microsoft.com/office/powerpoint/2010/main" val="33527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00200"/>
            <a:ext cx="8229600" cy="990600"/>
          </a:xfrm>
        </p:spPr>
        <p:txBody>
          <a:bodyPr>
            <a:normAutofit fontScale="90000"/>
          </a:bodyPr>
          <a:lstStyle/>
          <a:p>
            <a:r>
              <a:rPr lang="en-US" sz="3600">
                <a:solidFill>
                  <a:srgbClr val="FF0000"/>
                </a:solidFill>
              </a:rPr>
              <a:t>1. </a:t>
            </a:r>
            <a:r>
              <a:rPr lang="vi-VN" sz="3600">
                <a:solidFill>
                  <a:srgbClr val="FF0000"/>
                </a:solidFill>
              </a:rPr>
              <a:t>Sơ đồ mắc theo kiểu Darlington</a:t>
            </a:r>
            <a:br>
              <a:rPr lang="vi-VN"/>
            </a:br>
            <a:endParaRPr lang="en-US"/>
          </a:p>
        </p:txBody>
      </p:sp>
      <p:pic>
        <p:nvPicPr>
          <p:cNvPr id="70658" name="Picture 2"/>
          <p:cNvPicPr>
            <a:picLocks noGrp="1" noChangeAspect="1" noChangeArrowheads="1"/>
          </p:cNvPicPr>
          <p:nvPr>
            <p:ph sz="quarter" idx="1"/>
          </p:nvPr>
        </p:nvPicPr>
        <p:blipFill>
          <a:blip r:embed="rId2"/>
          <a:srcRect/>
          <a:stretch>
            <a:fillRect/>
          </a:stretch>
        </p:blipFill>
        <p:spPr bwMode="auto">
          <a:xfrm>
            <a:off x="381000" y="2667000"/>
            <a:ext cx="2658979" cy="2971800"/>
          </a:xfrm>
          <a:prstGeom prst="rect">
            <a:avLst/>
          </a:prstGeom>
          <a:noFill/>
          <a:ln w="9525">
            <a:noFill/>
            <a:miter lim="800000"/>
            <a:headEnd/>
            <a:tailEnd/>
          </a:ln>
          <a:effectLst/>
        </p:spPr>
      </p:pic>
      <p:pic>
        <p:nvPicPr>
          <p:cNvPr id="70659" name="Picture 3"/>
          <p:cNvPicPr>
            <a:picLocks noChangeAspect="1" noChangeArrowheads="1"/>
          </p:cNvPicPr>
          <p:nvPr/>
        </p:nvPicPr>
        <p:blipFill>
          <a:blip r:embed="rId3"/>
          <a:srcRect/>
          <a:stretch>
            <a:fillRect/>
          </a:stretch>
        </p:blipFill>
        <p:spPr bwMode="auto">
          <a:xfrm>
            <a:off x="3581400" y="2667000"/>
            <a:ext cx="5307106" cy="2819400"/>
          </a:xfrm>
          <a:prstGeom prst="rect">
            <a:avLst/>
          </a:prstGeom>
          <a:noFill/>
          <a:ln w="9525">
            <a:noFill/>
            <a:miter lim="800000"/>
            <a:headEnd/>
            <a:tailEnd/>
          </a:ln>
          <a:effectLst/>
        </p:spPr>
      </p:pic>
      <p:sp>
        <p:nvSpPr>
          <p:cNvPr id="5" name="TextBox 4"/>
          <p:cNvSpPr txBox="1"/>
          <p:nvPr/>
        </p:nvSpPr>
        <p:spPr>
          <a:xfrm>
            <a:off x="533400" y="304800"/>
            <a:ext cx="8382000" cy="1046440"/>
          </a:xfrm>
          <a:prstGeom prst="rect">
            <a:avLst/>
          </a:prstGeom>
          <a:noFill/>
        </p:spPr>
        <p:txBody>
          <a:bodyPr wrap="square" rtlCol="0">
            <a:spAutoFit/>
          </a:bodyPr>
          <a:lstStyle/>
          <a:p>
            <a:pPr algn="ctr"/>
            <a:r>
              <a:rPr lang="vi-VN" sz="3000">
                <a:solidFill>
                  <a:srgbClr val="FF0000"/>
                </a:solidFill>
                <a:latin typeface="Times New Roman" pitchFamily="18" charset="0"/>
                <a:cs typeface="Times New Roman" pitchFamily="18" charset="0"/>
              </a:rPr>
              <a:t>CÁC </a:t>
            </a:r>
            <a:r>
              <a:rPr lang="en-US" sz="3000">
                <a:solidFill>
                  <a:srgbClr val="FF0000"/>
                </a:solidFill>
                <a:latin typeface="Times New Roman" pitchFamily="18" charset="0"/>
                <a:cs typeface="Times New Roman" pitchFamily="18" charset="0"/>
              </a:rPr>
              <a:t>MẠCH </a:t>
            </a:r>
            <a:r>
              <a:rPr lang="en-US" sz="3200">
                <a:solidFill>
                  <a:srgbClr val="FF0000"/>
                </a:solidFill>
                <a:latin typeface="Times New Roman" pitchFamily="18" charset="0"/>
                <a:cs typeface="Times New Roman" pitchFamily="18" charset="0"/>
              </a:rPr>
              <a:t>KHUẾCH ĐẠI TÍN HIỆU</a:t>
            </a:r>
            <a:r>
              <a:rPr lang="vi-VN" sz="3200">
                <a:solidFill>
                  <a:srgbClr val="FF0000"/>
                </a:solidFill>
              </a:rPr>
              <a:t> </a:t>
            </a:r>
            <a:r>
              <a:rPr lang="vi-VN" sz="3000">
                <a:solidFill>
                  <a:srgbClr val="FF0000"/>
                </a:solidFill>
                <a:latin typeface="Times New Roman" pitchFamily="18" charset="0"/>
                <a:cs typeface="Times New Roman" pitchFamily="18" charset="0"/>
              </a:rPr>
              <a:t>ĐẶC BIỆT DÙNG TRANSISTOR</a:t>
            </a:r>
            <a:endParaRPr lang="en-US" sz="3000">
              <a:latin typeface="Times New Roman" pitchFamily="18" charset="0"/>
              <a:cs typeface="Times New Roman" pitchFamily="18" charset="0"/>
            </a:endParaRPr>
          </a:p>
        </p:txBody>
      </p:sp>
      <p:sp>
        <p:nvSpPr>
          <p:cNvPr id="6" name="TextBox 5"/>
          <p:cNvSpPr txBox="1"/>
          <p:nvPr/>
        </p:nvSpPr>
        <p:spPr>
          <a:xfrm>
            <a:off x="3810000" y="5791200"/>
            <a:ext cx="5029200" cy="461665"/>
          </a:xfrm>
          <a:prstGeom prst="rect">
            <a:avLst/>
          </a:prstGeom>
          <a:noFill/>
        </p:spPr>
        <p:txBody>
          <a:bodyPr wrap="square" rtlCol="0">
            <a:spAutoFit/>
          </a:bodyPr>
          <a:lstStyle/>
          <a:p>
            <a:r>
              <a:rPr lang="en-US" sz="2400">
                <a:solidFill>
                  <a:srgbClr val="FF0000"/>
                </a:solidFill>
                <a:latin typeface="Times New Roman" pitchFamily="18" charset="0"/>
                <a:cs typeface="Times New Roman" pitchFamily="18" charset="0"/>
              </a:rPr>
              <a:t>Sơ đồ tương đương mạch Darlington    </a:t>
            </a:r>
          </a:p>
        </p:txBody>
      </p:sp>
    </p:spTree>
    <p:extLst>
      <p:ext uri="{BB962C8B-B14F-4D97-AF65-F5344CB8AC3E}">
        <p14:creationId xmlns:p14="http://schemas.microsoft.com/office/powerpoint/2010/main" val="32573080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pPr algn="ctr"/>
            <a:r>
              <a:rPr lang="vi-VN">
                <a:solidFill>
                  <a:srgbClr val="FF0000"/>
                </a:solidFill>
              </a:rPr>
              <a:t>CÁC </a:t>
            </a:r>
            <a:r>
              <a:rPr lang="en-US" sz="3000">
                <a:solidFill>
                  <a:srgbClr val="FF0000"/>
                </a:solidFill>
                <a:latin typeface="Times New Roman" pitchFamily="18" charset="0"/>
                <a:cs typeface="Times New Roman" pitchFamily="18" charset="0"/>
              </a:rPr>
              <a:t>MẠCH </a:t>
            </a:r>
            <a:r>
              <a:rPr lang="en-US">
                <a:solidFill>
                  <a:srgbClr val="FF0000"/>
                </a:solidFill>
                <a:latin typeface="Times New Roman" pitchFamily="18" charset="0"/>
                <a:cs typeface="Times New Roman" pitchFamily="18" charset="0"/>
              </a:rPr>
              <a:t>KHUẾCH ĐẠI TÍN HIỆU</a:t>
            </a:r>
            <a:r>
              <a:rPr lang="vi-VN">
                <a:solidFill>
                  <a:srgbClr val="FF0000"/>
                </a:solidFill>
              </a:rPr>
              <a:t> ĐẶC BIỆT DÙNG TRANSISTOR</a:t>
            </a:r>
            <a:endParaRPr lang="en-US"/>
          </a:p>
        </p:txBody>
      </p:sp>
      <p:sp>
        <p:nvSpPr>
          <p:cNvPr id="3" name="Content Placeholder 2"/>
          <p:cNvSpPr>
            <a:spLocks noGrp="1"/>
          </p:cNvSpPr>
          <p:nvPr>
            <p:ph sz="quarter" idx="1"/>
          </p:nvPr>
        </p:nvSpPr>
        <p:spPr/>
        <p:txBody>
          <a:bodyPr>
            <a:normAutofit/>
          </a:bodyPr>
          <a:lstStyle/>
          <a:p>
            <a:pPr>
              <a:buNone/>
            </a:pPr>
            <a:endParaRPr lang="en-US" sz="3200">
              <a:solidFill>
                <a:srgbClr val="FF0000"/>
              </a:solidFill>
              <a:latin typeface="Times New Roman" pitchFamily="18" charset="0"/>
              <a:cs typeface="Times New Roman" pitchFamily="18" charset="0"/>
            </a:endParaRPr>
          </a:p>
          <a:p>
            <a:pPr>
              <a:buNone/>
            </a:pPr>
            <a:r>
              <a:rPr lang="en-US" sz="3200">
                <a:solidFill>
                  <a:srgbClr val="FF0000"/>
                </a:solidFill>
                <a:latin typeface="Times New Roman" pitchFamily="18" charset="0"/>
                <a:cs typeface="Times New Roman" pitchFamily="18" charset="0"/>
              </a:rPr>
              <a:t>2. Sơ đồ khuếch đại tín hiệu mắc KasKode</a:t>
            </a:r>
          </a:p>
        </p:txBody>
      </p:sp>
      <p:pic>
        <p:nvPicPr>
          <p:cNvPr id="131074" name="Picture 2"/>
          <p:cNvPicPr>
            <a:picLocks noChangeAspect="1" noChangeArrowheads="1"/>
          </p:cNvPicPr>
          <p:nvPr/>
        </p:nvPicPr>
        <p:blipFill>
          <a:blip r:embed="rId2"/>
          <a:srcRect/>
          <a:stretch>
            <a:fillRect/>
          </a:stretch>
        </p:blipFill>
        <p:spPr bwMode="auto">
          <a:xfrm>
            <a:off x="457199" y="2667000"/>
            <a:ext cx="3380785" cy="2819400"/>
          </a:xfrm>
          <a:prstGeom prst="rect">
            <a:avLst/>
          </a:prstGeom>
          <a:noFill/>
          <a:ln w="9525">
            <a:noFill/>
            <a:miter lim="800000"/>
            <a:headEnd/>
            <a:tailEnd/>
          </a:ln>
          <a:effectLst/>
        </p:spPr>
      </p:pic>
      <p:pic>
        <p:nvPicPr>
          <p:cNvPr id="4" name="Picture 2"/>
          <p:cNvPicPr>
            <a:picLocks noChangeAspect="1" noChangeArrowheads="1"/>
          </p:cNvPicPr>
          <p:nvPr/>
        </p:nvPicPr>
        <p:blipFill>
          <a:blip r:embed="rId3"/>
          <a:srcRect/>
          <a:stretch>
            <a:fillRect/>
          </a:stretch>
        </p:blipFill>
        <p:spPr bwMode="auto">
          <a:xfrm>
            <a:off x="4114800" y="3300323"/>
            <a:ext cx="4793398" cy="1790700"/>
          </a:xfrm>
          <a:prstGeom prst="rect">
            <a:avLst/>
          </a:prstGeom>
          <a:noFill/>
          <a:ln w="9525">
            <a:noFill/>
            <a:miter lim="800000"/>
            <a:headEnd/>
            <a:tailEnd/>
          </a:ln>
          <a:effectLst/>
        </p:spPr>
      </p:pic>
      <p:sp>
        <p:nvSpPr>
          <p:cNvPr id="6" name="TextBox 5"/>
          <p:cNvSpPr txBox="1"/>
          <p:nvPr/>
        </p:nvSpPr>
        <p:spPr>
          <a:xfrm>
            <a:off x="4267200" y="5486400"/>
            <a:ext cx="4495800" cy="400110"/>
          </a:xfrm>
          <a:prstGeom prst="rect">
            <a:avLst/>
          </a:prstGeom>
          <a:noFill/>
        </p:spPr>
        <p:txBody>
          <a:bodyPr wrap="square" rtlCol="0">
            <a:spAutoFit/>
          </a:bodyPr>
          <a:lstStyle/>
          <a:p>
            <a:r>
              <a:rPr lang="en-US" sz="2000">
                <a:solidFill>
                  <a:srgbClr val="FF0000"/>
                </a:solidFill>
                <a:latin typeface="Times New Roman" pitchFamily="18" charset="0"/>
                <a:cs typeface="Times New Roman" pitchFamily="18" charset="0"/>
              </a:rPr>
              <a:t>Sơ đồ tương đương hình </a:t>
            </a:r>
            <a:r>
              <a:rPr lang="el-GR" sz="2000">
                <a:solidFill>
                  <a:srgbClr val="FF0000"/>
                </a:solidFill>
                <a:latin typeface="Times New Roman" pitchFamily="18" charset="0"/>
                <a:cs typeface="Times New Roman" pitchFamily="18" charset="0"/>
              </a:rPr>
              <a:t>π</a:t>
            </a:r>
            <a:r>
              <a:rPr lang="en-US" sz="2000">
                <a:solidFill>
                  <a:srgbClr val="FF0000"/>
                </a:solidFill>
                <a:latin typeface="Times New Roman" pitchFamily="18" charset="0"/>
                <a:cs typeface="Times New Roman" pitchFamily="18" charset="0"/>
              </a:rPr>
              <a:t> mạch KasKode</a:t>
            </a:r>
          </a:p>
        </p:txBody>
      </p:sp>
      <p:sp>
        <p:nvSpPr>
          <p:cNvPr id="7" name="TextBox 6"/>
          <p:cNvSpPr txBox="1"/>
          <p:nvPr/>
        </p:nvSpPr>
        <p:spPr>
          <a:xfrm>
            <a:off x="838200" y="5562600"/>
            <a:ext cx="2286000" cy="461665"/>
          </a:xfrm>
          <a:prstGeom prst="rect">
            <a:avLst/>
          </a:prstGeom>
          <a:noFill/>
        </p:spPr>
        <p:txBody>
          <a:bodyPr wrap="square" rtlCol="0">
            <a:spAutoFit/>
          </a:bodyPr>
          <a:lstStyle/>
          <a:p>
            <a:r>
              <a:rPr lang="en-US" sz="2400">
                <a:solidFill>
                  <a:srgbClr val="FF0000"/>
                </a:solidFill>
                <a:latin typeface="Times New Roman" pitchFamily="18" charset="0"/>
                <a:cs typeface="Times New Roman" pitchFamily="18" charset="0"/>
              </a:rPr>
              <a:t>Sơ đồ nguyên lý</a:t>
            </a:r>
          </a:p>
        </p:txBody>
      </p:sp>
    </p:spTree>
    <p:extLst>
      <p:ext uri="{BB962C8B-B14F-4D97-AF65-F5344CB8AC3E}">
        <p14:creationId xmlns:p14="http://schemas.microsoft.com/office/powerpoint/2010/main" val="1366034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a:bodyPr>
          <a:lstStyle/>
          <a:p>
            <a:pPr>
              <a:buNone/>
            </a:pPr>
            <a:r>
              <a:rPr lang="en-US" sz="2800">
                <a:latin typeface="Times New Roman" pitchFamily="18" charset="0"/>
                <a:cs typeface="Times New Roman" pitchFamily="18" charset="0"/>
              </a:rPr>
              <a:t>Điện áp trên R và L biểu thị theo đồ thị.</a:t>
            </a:r>
            <a:endParaRPr lang="en-US" sz="2800"/>
          </a:p>
        </p:txBody>
      </p:sp>
      <p:pic>
        <p:nvPicPr>
          <p:cNvPr id="6" name="Picture 5"/>
          <p:cNvPicPr/>
          <p:nvPr/>
        </p:nvPicPr>
        <p:blipFill>
          <a:blip r:embed="rId3"/>
          <a:srcRect/>
          <a:stretch>
            <a:fillRect/>
          </a:stretch>
        </p:blipFill>
        <p:spPr bwMode="auto">
          <a:xfrm>
            <a:off x="609600" y="2057400"/>
            <a:ext cx="7848600" cy="3429000"/>
          </a:xfrm>
          <a:prstGeom prst="rect">
            <a:avLst/>
          </a:prstGeom>
          <a:noFill/>
          <a:ln w="9525">
            <a:noFill/>
            <a:miter lim="800000"/>
            <a:headEnd/>
            <a:tailEnd/>
          </a:ln>
        </p:spPr>
      </p:pic>
      <p:sp>
        <p:nvSpPr>
          <p:cNvPr id="8" name="TextBox 7"/>
          <p:cNvSpPr txBox="1"/>
          <p:nvPr/>
        </p:nvSpPr>
        <p:spPr>
          <a:xfrm>
            <a:off x="381000" y="5562600"/>
            <a:ext cx="8458200" cy="1200329"/>
          </a:xfrm>
          <a:prstGeom prst="rect">
            <a:avLst/>
          </a:prstGeom>
          <a:noFill/>
        </p:spPr>
        <p:txBody>
          <a:bodyPr wrap="square" rtlCol="0">
            <a:spAutoFit/>
          </a:bodyPr>
          <a:lstStyle/>
          <a:p>
            <a:r>
              <a:rPr lang="en-US" sz="2400">
                <a:latin typeface="Times New Roman" pitchFamily="18" charset="0"/>
                <a:cs typeface="Times New Roman" pitchFamily="18" charset="0"/>
              </a:rPr>
              <a:t>Điện áp trên L mầu đỏ, điện áp trên R mầu xanh lục với u</a:t>
            </a:r>
            <a:r>
              <a:rPr lang="en-US" sz="2400" baseline="-25000">
                <a:latin typeface="Times New Roman" pitchFamily="18" charset="0"/>
                <a:cs typeface="Times New Roman" pitchFamily="18" charset="0"/>
              </a:rPr>
              <a:t>1</a:t>
            </a:r>
            <a:r>
              <a:rPr lang="en-US" sz="2400">
                <a:latin typeface="Times New Roman" pitchFamily="18" charset="0"/>
                <a:cs typeface="Times New Roman" pitchFamily="18" charset="0"/>
              </a:rPr>
              <a:t>(t) xung đột biến có tần số f = 10 (Hz); E</a:t>
            </a:r>
            <a:r>
              <a:rPr lang="en-US" sz="2400" baseline="-25000">
                <a:latin typeface="Times New Roman" pitchFamily="18" charset="0"/>
                <a:cs typeface="Times New Roman" pitchFamily="18" charset="0"/>
              </a:rPr>
              <a:t>m</a:t>
            </a:r>
            <a:r>
              <a:rPr lang="en-US" sz="2400">
                <a:latin typeface="Times New Roman" pitchFamily="18" charset="0"/>
                <a:cs typeface="Times New Roman" pitchFamily="18" charset="0"/>
              </a:rPr>
              <a:t> = 5 (V); L = 100 (mH); R = 10 (Ω)</a:t>
            </a:r>
          </a:p>
        </p:txBody>
      </p:sp>
      <p:graphicFrame>
        <p:nvGraphicFramePr>
          <p:cNvPr id="34819" name="Object 3"/>
          <p:cNvGraphicFramePr>
            <a:graphicFrameLocks noChangeAspect="1"/>
          </p:cNvGraphicFramePr>
          <p:nvPr/>
        </p:nvGraphicFramePr>
        <p:xfrm>
          <a:off x="2590800" y="788988"/>
          <a:ext cx="3762375" cy="1197467"/>
        </p:xfrm>
        <a:graphic>
          <a:graphicData uri="http://schemas.openxmlformats.org/presentationml/2006/ole">
            <mc:AlternateContent xmlns:mc="http://schemas.openxmlformats.org/markup-compatibility/2006">
              <mc:Choice xmlns:v="urn:schemas-microsoft-com:vml" Requires="v">
                <p:oleObj spid="_x0000_s25601" name="Equation" r:id="rId4" imgW="3352680" imgH="1066680" progId="Equation.DSMT4">
                  <p:embed/>
                </p:oleObj>
              </mc:Choice>
              <mc:Fallback>
                <p:oleObj name="Equation" r:id="rId4" imgW="3352680" imgH="1066680" progId="Equation.DSMT4">
                  <p:embed/>
                  <p:pic>
                    <p:nvPicPr>
                      <p:cNvPr id="3481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788988"/>
                        <a:ext cx="3762375" cy="11974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normAutofit fontScale="90000"/>
          </a:bodyPr>
          <a:lstStyle/>
          <a:p>
            <a:pPr algn="ctr"/>
            <a:r>
              <a:rPr lang="vi-VN" sz="4000">
                <a:solidFill>
                  <a:srgbClr val="FF0000"/>
                </a:solidFill>
              </a:rPr>
              <a:t>§</a:t>
            </a:r>
            <a:r>
              <a:rPr lang="en-US" sz="4000">
                <a:solidFill>
                  <a:srgbClr val="FF0000"/>
                </a:solidFill>
                <a:latin typeface="Times New Roman" pitchFamily="18" charset="0"/>
                <a:cs typeface="Times New Roman" pitchFamily="18" charset="0"/>
              </a:rPr>
              <a:t> 7</a:t>
            </a:r>
            <a:r>
              <a:rPr lang="en-US" sz="4000">
                <a:solidFill>
                  <a:srgbClr val="FF0000"/>
                </a:solidFill>
              </a:rPr>
              <a:t>.</a:t>
            </a:r>
            <a:r>
              <a:rPr lang="vi-VN" sz="4000">
                <a:solidFill>
                  <a:srgbClr val="FF0000"/>
                </a:solidFill>
              </a:rPr>
              <a:t> </a:t>
            </a:r>
            <a:r>
              <a:rPr lang="en-US" sz="4000">
                <a:solidFill>
                  <a:srgbClr val="FF0000"/>
                </a:solidFill>
                <a:latin typeface="Times New Roman" pitchFamily="18" charset="0"/>
                <a:cs typeface="Times New Roman" pitchFamily="18" charset="0"/>
              </a:rPr>
              <a:t>MẠCH KHUẾCH ĐẠI TÍN HIỆU</a:t>
            </a:r>
            <a:r>
              <a:rPr lang="vi-VN" sz="4000">
                <a:solidFill>
                  <a:srgbClr val="FF0000"/>
                </a:solidFill>
              </a:rPr>
              <a:t> VI SAI.</a:t>
            </a:r>
            <a:br>
              <a:rPr lang="vi-VN"/>
            </a:br>
            <a:endParaRPr lang="vi-VN"/>
          </a:p>
        </p:txBody>
      </p:sp>
      <p:sp>
        <p:nvSpPr>
          <p:cNvPr id="3" name="Content Placeholder 2"/>
          <p:cNvSpPr>
            <a:spLocks noGrp="1"/>
          </p:cNvSpPr>
          <p:nvPr>
            <p:ph sz="quarter" idx="1"/>
          </p:nvPr>
        </p:nvSpPr>
        <p:spPr/>
        <p:txBody>
          <a:bodyPr>
            <a:normAutofit/>
          </a:bodyPr>
          <a:lstStyle/>
          <a:p>
            <a:pPr>
              <a:lnSpc>
                <a:spcPct val="150000"/>
              </a:lnSpc>
              <a:buNone/>
            </a:pPr>
            <a:r>
              <a:rPr lang="en-US" sz="3200">
                <a:latin typeface="Times New Roman" pitchFamily="18" charset="0"/>
                <a:cs typeface="Times New Roman" pitchFamily="18" charset="0"/>
              </a:rPr>
              <a:t>1. Chế độ khuếch đại vi sai</a:t>
            </a:r>
          </a:p>
          <a:p>
            <a:pPr>
              <a:lnSpc>
                <a:spcPct val="150000"/>
              </a:lnSpc>
            </a:pPr>
            <a:endParaRPr lang="en-US" sz="3600">
              <a:latin typeface="+mj-lt"/>
            </a:endParaRPr>
          </a:p>
          <a:p>
            <a:pPr>
              <a:lnSpc>
                <a:spcPct val="150000"/>
              </a:lnSpc>
            </a:pPr>
            <a:endParaRPr lang="en-US" sz="3600">
              <a:latin typeface="+mj-lt"/>
            </a:endParaRPr>
          </a:p>
          <a:p>
            <a:pPr>
              <a:lnSpc>
                <a:spcPct val="150000"/>
              </a:lnSpc>
            </a:pPr>
            <a:endParaRPr lang="en-US" sz="3600">
              <a:latin typeface="+mj-lt"/>
            </a:endParaRPr>
          </a:p>
          <a:p>
            <a:pPr>
              <a:lnSpc>
                <a:spcPct val="150000"/>
              </a:lnSpc>
              <a:buNone/>
            </a:pPr>
            <a:endParaRPr lang="vi-VN" sz="3600">
              <a:latin typeface="+mj-lt"/>
            </a:endParaRPr>
          </a:p>
        </p:txBody>
      </p:sp>
      <p:pic>
        <p:nvPicPr>
          <p:cNvPr id="131074" name="Picture 2"/>
          <p:cNvPicPr>
            <a:picLocks noChangeAspect="1" noChangeArrowheads="1"/>
          </p:cNvPicPr>
          <p:nvPr/>
        </p:nvPicPr>
        <p:blipFill>
          <a:blip r:embed="rId2"/>
          <a:srcRect/>
          <a:stretch>
            <a:fillRect/>
          </a:stretch>
        </p:blipFill>
        <p:spPr bwMode="auto">
          <a:xfrm>
            <a:off x="381000" y="2347317"/>
            <a:ext cx="3505200" cy="2834283"/>
          </a:xfrm>
          <a:prstGeom prst="rect">
            <a:avLst/>
          </a:prstGeom>
          <a:noFill/>
          <a:ln w="9525">
            <a:noFill/>
            <a:miter lim="800000"/>
            <a:headEnd/>
            <a:tailEnd/>
          </a:ln>
          <a:effectLst/>
        </p:spPr>
      </p:pic>
      <p:pic>
        <p:nvPicPr>
          <p:cNvPr id="131075" name="Picture 3"/>
          <p:cNvPicPr>
            <a:picLocks noChangeAspect="1" noChangeArrowheads="1"/>
          </p:cNvPicPr>
          <p:nvPr/>
        </p:nvPicPr>
        <p:blipFill>
          <a:blip r:embed="rId3"/>
          <a:srcRect/>
          <a:stretch>
            <a:fillRect/>
          </a:stretch>
        </p:blipFill>
        <p:spPr bwMode="auto">
          <a:xfrm>
            <a:off x="4419600" y="2743200"/>
            <a:ext cx="4591050" cy="1628775"/>
          </a:xfrm>
          <a:prstGeom prst="rect">
            <a:avLst/>
          </a:prstGeom>
          <a:noFill/>
          <a:ln w="9525">
            <a:noFill/>
            <a:miter lim="800000"/>
            <a:headEnd/>
            <a:tailEnd/>
          </a:ln>
          <a:effectLst/>
        </p:spPr>
      </p:pic>
      <p:sp>
        <p:nvSpPr>
          <p:cNvPr id="7" name="TextBox 6"/>
          <p:cNvSpPr txBox="1"/>
          <p:nvPr/>
        </p:nvSpPr>
        <p:spPr>
          <a:xfrm>
            <a:off x="4724400" y="4505980"/>
            <a:ext cx="4114800" cy="523220"/>
          </a:xfrm>
          <a:prstGeom prst="rect">
            <a:avLst/>
          </a:prstGeom>
          <a:noFill/>
        </p:spPr>
        <p:txBody>
          <a:bodyPr wrap="square" rtlCol="0">
            <a:spAutoFit/>
          </a:bodyPr>
          <a:lstStyle/>
          <a:p>
            <a:r>
              <a:rPr lang="en-US" sz="2800">
                <a:solidFill>
                  <a:srgbClr val="FF0000"/>
                </a:solidFill>
                <a:latin typeface="Times New Roman" pitchFamily="18" charset="0"/>
                <a:cs typeface="Times New Roman" pitchFamily="18" charset="0"/>
              </a:rPr>
              <a:t>Sơ đồ tương đương hình </a:t>
            </a:r>
            <a:r>
              <a:rPr lang="el-GR" sz="2800">
                <a:solidFill>
                  <a:srgbClr val="FF0000"/>
                </a:solidFill>
                <a:latin typeface="Times New Roman" pitchFamily="18" charset="0"/>
                <a:cs typeface="Times New Roman" pitchFamily="18" charset="0"/>
              </a:rPr>
              <a:t>π</a:t>
            </a:r>
            <a:endParaRPr lang="en-US" sz="2800">
              <a:solidFill>
                <a:srgbClr val="FF0000"/>
              </a:solidFill>
              <a:latin typeface="Times New Roman" pitchFamily="18" charset="0"/>
              <a:cs typeface="Times New Roman" pitchFamily="18" charset="0"/>
            </a:endParaRPr>
          </a:p>
        </p:txBody>
      </p:sp>
      <p:sp>
        <p:nvSpPr>
          <p:cNvPr id="10" name="TextBox 9"/>
          <p:cNvSpPr txBox="1"/>
          <p:nvPr/>
        </p:nvSpPr>
        <p:spPr>
          <a:xfrm>
            <a:off x="762000" y="5410200"/>
            <a:ext cx="2362200" cy="461665"/>
          </a:xfrm>
          <a:prstGeom prst="rect">
            <a:avLst/>
          </a:prstGeom>
          <a:noFill/>
        </p:spPr>
        <p:txBody>
          <a:bodyPr wrap="square" rtlCol="0">
            <a:spAutoFit/>
          </a:bodyPr>
          <a:lstStyle/>
          <a:p>
            <a:r>
              <a:rPr lang="en-US" sz="2400">
                <a:solidFill>
                  <a:srgbClr val="FF0000"/>
                </a:solidFill>
                <a:latin typeface="Times New Roman" pitchFamily="18" charset="0"/>
                <a:cs typeface="Times New Roman" pitchFamily="18" charset="0"/>
              </a:rPr>
              <a:t>Sơ đồ nguyên lý</a:t>
            </a:r>
          </a:p>
        </p:txBody>
      </p:sp>
    </p:spTree>
    <p:extLst>
      <p:ext uri="{BB962C8B-B14F-4D97-AF65-F5344CB8AC3E}">
        <p14:creationId xmlns:p14="http://schemas.microsoft.com/office/powerpoint/2010/main" val="1957348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5105400"/>
          </a:xfrm>
        </p:spPr>
        <p:txBody>
          <a:bodyPr/>
          <a:lstStyle/>
          <a:p>
            <a:pPr>
              <a:buNone/>
            </a:pPr>
            <a:r>
              <a:rPr lang="en-US" sz="2800">
                <a:latin typeface="Times New Roman" pitchFamily="18" charset="0"/>
                <a:cs typeface="Times New Roman" pitchFamily="18" charset="0"/>
              </a:rPr>
              <a:t>2. C</a:t>
            </a:r>
            <a:r>
              <a:rPr lang="vi-VN" sz="2800">
                <a:latin typeface="Times New Roman" pitchFamily="18" charset="0"/>
                <a:cs typeface="Times New Roman" pitchFamily="18" charset="0"/>
              </a:rPr>
              <a:t>hế độ</a:t>
            </a:r>
            <a:r>
              <a:rPr lang="en-US" sz="2800">
                <a:latin typeface="Times New Roman" pitchFamily="18" charset="0"/>
                <a:cs typeface="Times New Roman" pitchFamily="18" charset="0"/>
              </a:rPr>
              <a:t> khuếch đại</a:t>
            </a:r>
            <a:r>
              <a:rPr lang="vi-VN" sz="2800">
                <a:latin typeface="Times New Roman" pitchFamily="18" charset="0"/>
                <a:cs typeface="Times New Roman" pitchFamily="18" charset="0"/>
              </a:rPr>
              <a:t> đồng pha</a:t>
            </a:r>
          </a:p>
          <a:p>
            <a:endParaRPr lang="en-US"/>
          </a:p>
        </p:txBody>
      </p:sp>
      <p:pic>
        <p:nvPicPr>
          <p:cNvPr id="132098" name="Picture 2"/>
          <p:cNvPicPr>
            <a:picLocks noChangeAspect="1" noChangeArrowheads="1"/>
          </p:cNvPicPr>
          <p:nvPr/>
        </p:nvPicPr>
        <p:blipFill>
          <a:blip r:embed="rId2"/>
          <a:srcRect/>
          <a:stretch>
            <a:fillRect/>
          </a:stretch>
        </p:blipFill>
        <p:spPr bwMode="auto">
          <a:xfrm>
            <a:off x="4141714" y="2438400"/>
            <a:ext cx="4926086" cy="2743200"/>
          </a:xfrm>
          <a:prstGeom prst="rect">
            <a:avLst/>
          </a:prstGeom>
          <a:noFill/>
          <a:ln w="9525">
            <a:noFill/>
            <a:miter lim="800000"/>
            <a:headEnd/>
            <a:tailEnd/>
          </a:ln>
          <a:effectLst/>
        </p:spPr>
      </p:pic>
      <p:sp>
        <p:nvSpPr>
          <p:cNvPr id="6" name="TextBox 5"/>
          <p:cNvSpPr txBox="1"/>
          <p:nvPr/>
        </p:nvSpPr>
        <p:spPr>
          <a:xfrm>
            <a:off x="4114800" y="5334000"/>
            <a:ext cx="4724400" cy="461665"/>
          </a:xfrm>
          <a:prstGeom prst="rect">
            <a:avLst/>
          </a:prstGeom>
          <a:noFill/>
        </p:spPr>
        <p:txBody>
          <a:bodyPr wrap="square" rtlCol="0">
            <a:spAutoFit/>
          </a:bodyPr>
          <a:lstStyle/>
          <a:p>
            <a:r>
              <a:rPr lang="en-US" sz="2400">
                <a:solidFill>
                  <a:srgbClr val="FF0000"/>
                </a:solidFill>
                <a:latin typeface="Times New Roman" pitchFamily="18" charset="0"/>
                <a:cs typeface="Times New Roman" pitchFamily="18" charset="0"/>
              </a:rPr>
              <a:t>Sơ đồ tương đương chế độ đồng pha</a:t>
            </a:r>
            <a:endParaRPr lang="en-US" sz="2400"/>
          </a:p>
        </p:txBody>
      </p:sp>
      <p:pic>
        <p:nvPicPr>
          <p:cNvPr id="132099" name="Picture 3"/>
          <p:cNvPicPr>
            <a:picLocks noChangeAspect="1" noChangeArrowheads="1"/>
          </p:cNvPicPr>
          <p:nvPr/>
        </p:nvPicPr>
        <p:blipFill>
          <a:blip r:embed="rId3"/>
          <a:srcRect/>
          <a:stretch>
            <a:fillRect/>
          </a:stretch>
        </p:blipFill>
        <p:spPr bwMode="auto">
          <a:xfrm>
            <a:off x="252896" y="2438400"/>
            <a:ext cx="3252304" cy="2650500"/>
          </a:xfrm>
          <a:prstGeom prst="rect">
            <a:avLst/>
          </a:prstGeom>
          <a:noFill/>
          <a:ln w="9525">
            <a:noFill/>
            <a:miter lim="800000"/>
            <a:headEnd/>
            <a:tailEnd/>
          </a:ln>
          <a:effectLst/>
        </p:spPr>
      </p:pic>
      <p:sp>
        <p:nvSpPr>
          <p:cNvPr id="9" name="TextBox 8"/>
          <p:cNvSpPr txBox="1"/>
          <p:nvPr/>
        </p:nvSpPr>
        <p:spPr>
          <a:xfrm>
            <a:off x="685800" y="5181600"/>
            <a:ext cx="2362200" cy="461665"/>
          </a:xfrm>
          <a:prstGeom prst="rect">
            <a:avLst/>
          </a:prstGeom>
          <a:noFill/>
        </p:spPr>
        <p:txBody>
          <a:bodyPr wrap="square" rtlCol="0">
            <a:spAutoFit/>
          </a:bodyPr>
          <a:lstStyle/>
          <a:p>
            <a:r>
              <a:rPr lang="en-US" sz="2400">
                <a:solidFill>
                  <a:srgbClr val="FF0000"/>
                </a:solidFill>
                <a:latin typeface="Times New Roman" pitchFamily="18" charset="0"/>
                <a:cs typeface="Times New Roman" pitchFamily="18" charset="0"/>
              </a:rPr>
              <a:t>Sơ đồ nguyên lý </a:t>
            </a:r>
          </a:p>
        </p:txBody>
      </p:sp>
      <p:sp>
        <p:nvSpPr>
          <p:cNvPr id="8" name="TextBox 7"/>
          <p:cNvSpPr txBox="1"/>
          <p:nvPr/>
        </p:nvSpPr>
        <p:spPr>
          <a:xfrm>
            <a:off x="1447800" y="533400"/>
            <a:ext cx="6248400" cy="584775"/>
          </a:xfrm>
          <a:prstGeom prst="rect">
            <a:avLst/>
          </a:prstGeom>
          <a:noFill/>
        </p:spPr>
        <p:txBody>
          <a:bodyPr wrap="square" rtlCol="0">
            <a:spAutoFit/>
          </a:bodyPr>
          <a:lstStyle/>
          <a:p>
            <a:pPr algn="ctr"/>
            <a:r>
              <a:rPr lang="vi-VN" sz="3200">
                <a:solidFill>
                  <a:srgbClr val="FF0000"/>
                </a:solidFill>
                <a:latin typeface="+mj-lt"/>
              </a:rPr>
              <a:t>MẠCH  KHUẾCH ĐẠI VI SAI</a:t>
            </a:r>
            <a:endParaRPr lang="en-US" sz="3200">
              <a:latin typeface="+mj-lt"/>
            </a:endParaRPr>
          </a:p>
        </p:txBody>
      </p:sp>
    </p:spTree>
    <p:extLst>
      <p:ext uri="{BB962C8B-B14F-4D97-AF65-F5344CB8AC3E}">
        <p14:creationId xmlns:p14="http://schemas.microsoft.com/office/powerpoint/2010/main" val="33156978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pPr algn="ctr"/>
            <a:r>
              <a:rPr lang="vi-VN" sz="4000">
                <a:solidFill>
                  <a:srgbClr val="FF0000"/>
                </a:solidFill>
              </a:rPr>
              <a:t>§</a:t>
            </a:r>
            <a:r>
              <a:rPr lang="en-US" sz="4000">
                <a:solidFill>
                  <a:srgbClr val="FF0000"/>
                </a:solidFill>
                <a:latin typeface="Times New Roman" pitchFamily="18" charset="0"/>
                <a:cs typeface="Times New Roman" pitchFamily="18" charset="0"/>
              </a:rPr>
              <a:t>8.</a:t>
            </a:r>
            <a:r>
              <a:rPr lang="vi-VN" sz="4000">
                <a:solidFill>
                  <a:srgbClr val="FF0000"/>
                </a:solidFill>
                <a:latin typeface="Times New Roman" pitchFamily="18" charset="0"/>
                <a:cs typeface="Times New Roman" pitchFamily="18" charset="0"/>
              </a:rPr>
              <a:t> </a:t>
            </a:r>
            <a:r>
              <a:rPr lang="vi-VN" sz="4000">
                <a:solidFill>
                  <a:srgbClr val="FF0000"/>
                </a:solidFill>
              </a:rPr>
              <a:t>CÁC MẠCH GHÉP TẦNG</a:t>
            </a:r>
            <a:br>
              <a:rPr lang="vi-VN"/>
            </a:br>
            <a:endParaRPr lang="vi-VN"/>
          </a:p>
        </p:txBody>
      </p:sp>
      <p:sp>
        <p:nvSpPr>
          <p:cNvPr id="3" name="Content Placeholder 2"/>
          <p:cNvSpPr>
            <a:spLocks noGrp="1"/>
          </p:cNvSpPr>
          <p:nvPr>
            <p:ph sz="quarter" idx="1"/>
          </p:nvPr>
        </p:nvSpPr>
        <p:spPr/>
        <p:txBody>
          <a:bodyPr>
            <a:noAutofit/>
          </a:bodyPr>
          <a:lstStyle/>
          <a:p>
            <a:pPr>
              <a:lnSpc>
                <a:spcPct val="150000"/>
              </a:lnSpc>
            </a:pPr>
            <a:r>
              <a:rPr lang="vi-VN" sz="2800">
                <a:latin typeface="+mj-lt"/>
              </a:rPr>
              <a:t>Ghép trực tiếp</a:t>
            </a:r>
          </a:p>
          <a:p>
            <a:pPr>
              <a:lnSpc>
                <a:spcPct val="150000"/>
              </a:lnSpc>
            </a:pPr>
            <a:r>
              <a:rPr lang="vi-VN" sz="2800">
                <a:latin typeface="+mj-lt"/>
              </a:rPr>
              <a:t>Ghép bằng điện trở</a:t>
            </a:r>
          </a:p>
          <a:p>
            <a:pPr>
              <a:lnSpc>
                <a:spcPct val="150000"/>
              </a:lnSpc>
            </a:pPr>
            <a:r>
              <a:rPr lang="vi-VN" sz="2800">
                <a:latin typeface="+mj-lt"/>
              </a:rPr>
              <a:t>Ghép bằng tụ điện</a:t>
            </a:r>
          </a:p>
          <a:p>
            <a:pPr>
              <a:lnSpc>
                <a:spcPct val="150000"/>
              </a:lnSpc>
            </a:pPr>
            <a:r>
              <a:rPr lang="vi-VN" sz="2800">
                <a:latin typeface="+mj-lt"/>
              </a:rPr>
              <a:t>Ghép bằng </a:t>
            </a:r>
            <a:r>
              <a:rPr lang="en-US" sz="2800">
                <a:latin typeface="+mj-lt"/>
              </a:rPr>
              <a:t>t</a:t>
            </a:r>
            <a:r>
              <a:rPr lang="vi-VN" sz="2800">
                <a:latin typeface="+mj-lt"/>
              </a:rPr>
              <a:t>ransistor</a:t>
            </a:r>
          </a:p>
          <a:p>
            <a:pPr>
              <a:lnSpc>
                <a:spcPct val="150000"/>
              </a:lnSpc>
            </a:pPr>
            <a:r>
              <a:rPr lang="vi-VN" sz="2800">
                <a:latin typeface="+mj-lt"/>
              </a:rPr>
              <a:t>Ghép bằng biến áp</a:t>
            </a:r>
          </a:p>
          <a:p>
            <a:pPr>
              <a:lnSpc>
                <a:spcPct val="150000"/>
              </a:lnSpc>
            </a:pPr>
            <a:r>
              <a:rPr lang="vi-VN" sz="2800">
                <a:latin typeface="+mj-lt"/>
              </a:rPr>
              <a:t>Ghép bằng transistor quang</a:t>
            </a:r>
          </a:p>
          <a:p>
            <a:pPr>
              <a:lnSpc>
                <a:spcPct val="150000"/>
              </a:lnSpc>
            </a:pPr>
            <a:r>
              <a:rPr lang="vi-VN" sz="2800">
                <a:latin typeface="+mj-lt"/>
              </a:rPr>
              <a:t>Ghép bằng diode ổn áp</a:t>
            </a:r>
          </a:p>
        </p:txBody>
      </p:sp>
    </p:spTree>
    <p:extLst>
      <p:ext uri="{BB962C8B-B14F-4D97-AF65-F5344CB8AC3E}">
        <p14:creationId xmlns:p14="http://schemas.microsoft.com/office/powerpoint/2010/main" val="87066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9039240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772400" cy="1524001"/>
          </a:xfrm>
        </p:spPr>
        <p:txBody>
          <a:bodyPr>
            <a:normAutofit/>
          </a:bodyPr>
          <a:lstStyle/>
          <a:p>
            <a:r>
              <a:rPr lang="en-US" sz="4000">
                <a:solidFill>
                  <a:srgbClr val="FF0000"/>
                </a:solidFill>
                <a:latin typeface="Times New Roman" pitchFamily="18" charset="0"/>
                <a:cs typeface="Times New Roman" pitchFamily="18" charset="0"/>
              </a:rPr>
              <a:t>Chương V. Mạch khuếch đại công suất dùng transistor </a:t>
            </a:r>
          </a:p>
        </p:txBody>
      </p:sp>
      <p:sp>
        <p:nvSpPr>
          <p:cNvPr id="3" name="Subtitle 2"/>
          <p:cNvSpPr>
            <a:spLocks noGrp="1"/>
          </p:cNvSpPr>
          <p:nvPr>
            <p:ph type="subTitle" idx="1"/>
          </p:nvPr>
        </p:nvSpPr>
        <p:spPr>
          <a:xfrm>
            <a:off x="0" y="1828800"/>
            <a:ext cx="9144000" cy="5029200"/>
          </a:xfrm>
        </p:spPr>
        <p:txBody>
          <a:bodyPr>
            <a:normAutofit fontScale="92500" lnSpcReduction="20000"/>
          </a:bodyPr>
          <a:lstStyle/>
          <a:p>
            <a:pPr>
              <a:spcBef>
                <a:spcPts val="0"/>
              </a:spcBef>
            </a:pPr>
            <a:r>
              <a:rPr lang="en-US">
                <a:solidFill>
                  <a:srgbClr val="FF0000"/>
                </a:solidFill>
              </a:rPr>
              <a:t> </a:t>
            </a:r>
            <a:r>
              <a:rPr lang="en-US">
                <a:solidFill>
                  <a:srgbClr val="FF0000"/>
                </a:solidFill>
                <a:latin typeface="Times New Roman" pitchFamily="18" charset="0"/>
                <a:cs typeface="Times New Roman" pitchFamily="18" charset="0"/>
              </a:rPr>
              <a:t>5.1. Khái niệm chung về tầng khuếch đại công suất và các tham số.</a:t>
            </a:r>
          </a:p>
          <a:p>
            <a:pPr algn="l">
              <a:spcBef>
                <a:spcPts val="600"/>
              </a:spcBef>
              <a:spcAft>
                <a:spcPts val="600"/>
              </a:spcAft>
            </a:pPr>
            <a:r>
              <a:rPr lang="en-US">
                <a:solidFill>
                  <a:srgbClr val="FF0000"/>
                </a:solidFill>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1</a:t>
            </a:r>
            <a:r>
              <a:rPr lang="en-US" sz="3000">
                <a:solidFill>
                  <a:srgbClr val="FF0000"/>
                </a:solidFill>
                <a:latin typeface="Times New Roman" pitchFamily="18" charset="0"/>
                <a:cs typeface="Times New Roman" pitchFamily="18" charset="0"/>
              </a:rPr>
              <a:t>. Khái niệm chung về tầng khuếch đại công suất dùng transistor.</a:t>
            </a:r>
          </a:p>
          <a:p>
            <a:pPr algn="l">
              <a:spcBef>
                <a:spcPts val="600"/>
              </a:spcBef>
              <a:spcAft>
                <a:spcPts val="600"/>
              </a:spcAft>
            </a:pPr>
            <a:r>
              <a:rPr lang="en-US" sz="3000">
                <a:solidFill>
                  <a:schemeClr val="tx1">
                    <a:lumMod val="95000"/>
                    <a:lumOff val="5000"/>
                  </a:schemeClr>
                </a:solidFill>
                <a:latin typeface="Times New Roman" pitchFamily="18" charset="0"/>
                <a:cs typeface="Times New Roman" pitchFamily="18" charset="0"/>
              </a:rPr>
              <a:t> </a:t>
            </a:r>
            <a:r>
              <a:rPr lang="en-US" sz="3000">
                <a:solidFill>
                  <a:srgbClr val="FF0000"/>
                </a:solidFill>
                <a:latin typeface="Times New Roman" pitchFamily="18" charset="0"/>
                <a:cs typeface="Times New Roman" pitchFamily="18" charset="0"/>
              </a:rPr>
              <a:t>+ Định nghĩa: </a:t>
            </a:r>
            <a:r>
              <a:rPr lang="en-US" sz="3000">
                <a:solidFill>
                  <a:schemeClr val="tx1">
                    <a:lumMod val="95000"/>
                    <a:lumOff val="5000"/>
                  </a:schemeClr>
                </a:solidFill>
                <a:latin typeface="Times New Roman" pitchFamily="18" charset="0"/>
                <a:cs typeface="Times New Roman" pitchFamily="18" charset="0"/>
              </a:rPr>
              <a:t>Tầng khuếch công suất là tầng khuếch cuối cùng để đưa tín hiệu ra điều khiển tải.</a:t>
            </a:r>
          </a:p>
          <a:p>
            <a:pPr algn="l">
              <a:spcBef>
                <a:spcPts val="600"/>
              </a:spcBef>
              <a:spcAft>
                <a:spcPts val="600"/>
              </a:spcAft>
            </a:pPr>
            <a:r>
              <a:rPr lang="en-US" sz="3000">
                <a:solidFill>
                  <a:schemeClr val="tx1">
                    <a:lumMod val="95000"/>
                    <a:lumOff val="5000"/>
                  </a:schemeClr>
                </a:solidFill>
                <a:latin typeface="Times New Roman" pitchFamily="18" charset="0"/>
                <a:cs typeface="Times New Roman" pitchFamily="18" charset="0"/>
              </a:rPr>
              <a:t> </a:t>
            </a:r>
            <a:r>
              <a:rPr lang="en-US" sz="3000">
                <a:solidFill>
                  <a:srgbClr val="FF0000"/>
                </a:solidFill>
                <a:latin typeface="Times New Roman" pitchFamily="18" charset="0"/>
                <a:cs typeface="Times New Roman" pitchFamily="18" charset="0"/>
              </a:rPr>
              <a:t>+ Đặc điểm: </a:t>
            </a:r>
            <a:r>
              <a:rPr lang="en-US" sz="3000">
                <a:solidFill>
                  <a:schemeClr val="tx1">
                    <a:lumMod val="95000"/>
                    <a:lumOff val="5000"/>
                  </a:schemeClr>
                </a:solidFill>
                <a:latin typeface="Times New Roman" pitchFamily="18" charset="0"/>
                <a:cs typeface="Times New Roman" pitchFamily="18" charset="0"/>
              </a:rPr>
              <a:t>- Tín hiệu vào có biên độ đủ lớn. </a:t>
            </a:r>
          </a:p>
          <a:p>
            <a:pPr algn="l">
              <a:spcBef>
                <a:spcPts val="600"/>
              </a:spcBef>
              <a:spcAft>
                <a:spcPts val="600"/>
              </a:spcAft>
            </a:pPr>
            <a:r>
              <a:rPr lang="en-US" sz="3000">
                <a:solidFill>
                  <a:schemeClr val="tx1">
                    <a:lumMod val="95000"/>
                    <a:lumOff val="5000"/>
                  </a:schemeClr>
                </a:solidFill>
                <a:latin typeface="Times New Roman" pitchFamily="18" charset="0"/>
                <a:cs typeface="Times New Roman" pitchFamily="18" charset="0"/>
              </a:rPr>
              <a:t> - Ta không dùng sơ đồ tương đương để tính toán các tham số dùng phương pháp đồ thị.</a:t>
            </a:r>
          </a:p>
          <a:p>
            <a:pPr algn="l">
              <a:spcBef>
                <a:spcPts val="600"/>
              </a:spcBef>
              <a:spcAft>
                <a:spcPts val="600"/>
              </a:spcAft>
            </a:pPr>
            <a:r>
              <a:rPr lang="en-US" sz="3000">
                <a:solidFill>
                  <a:schemeClr val="tx1">
                    <a:lumMod val="95000"/>
                    <a:lumOff val="5000"/>
                  </a:schemeClr>
                </a:solidFill>
                <a:latin typeface="Times New Roman" pitchFamily="18" charset="0"/>
                <a:cs typeface="Times New Roman" pitchFamily="18" charset="0"/>
              </a:rPr>
              <a:t> - Do tải có trở kháng nhỏ tầng khuếch đại công suất có nhiệm vụ phối hợp trở kháng với tải.</a:t>
            </a:r>
          </a:p>
        </p:txBody>
      </p:sp>
      <p:sp>
        <p:nvSpPr>
          <p:cNvPr id="4" name="TextBox 3">
            <a:extLst>
              <a:ext uri="{FF2B5EF4-FFF2-40B4-BE49-F238E27FC236}">
                <a16:creationId xmlns:a16="http://schemas.microsoft.com/office/drawing/2014/main" id="{9B50929E-EF36-051B-2A47-480B667813AA}"/>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78879816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172200"/>
          </a:xfrm>
        </p:spPr>
        <p:txBody>
          <a:bodyPr/>
          <a:lstStyle/>
          <a:p>
            <a:pPr>
              <a:buNone/>
            </a:pPr>
            <a:r>
              <a:rPr lang="en-US"/>
              <a:t> </a:t>
            </a:r>
            <a:r>
              <a:rPr lang="en-US">
                <a:solidFill>
                  <a:srgbClr val="FF0000"/>
                </a:solidFill>
                <a:latin typeface="Times New Roman" pitchFamily="18" charset="0"/>
                <a:cs typeface="Times New Roman" pitchFamily="18" charset="0"/>
              </a:rPr>
              <a:t>2. Các tham số của tầng khuếch đại công suất</a:t>
            </a:r>
          </a:p>
          <a:p>
            <a:pPr>
              <a:buNone/>
            </a:pPr>
            <a:r>
              <a:rPr lang="en-US">
                <a:solidFill>
                  <a:srgbClr val="FF0000"/>
                </a:solidFill>
                <a:latin typeface="Times New Roman" pitchFamily="18" charset="0"/>
                <a:cs typeface="Times New Roman" pitchFamily="18" charset="0"/>
              </a:rPr>
              <a:t>dùng transistor.</a:t>
            </a:r>
          </a:p>
          <a:p>
            <a:pPr>
              <a:buNone/>
            </a:pPr>
            <a:r>
              <a:rPr lang="en-US" sz="2800">
                <a:latin typeface="Times New Roman" pitchFamily="18" charset="0"/>
                <a:cs typeface="Times New Roman" pitchFamily="18" charset="0"/>
              </a:rPr>
              <a:t> + Hệ số khuếch đại công suất.</a:t>
            </a:r>
          </a:p>
          <a:p>
            <a:pPr>
              <a:buNone/>
            </a:pPr>
            <a:r>
              <a:rPr lang="en-US" sz="2800">
                <a:latin typeface="Times New Roman" pitchFamily="18" charset="0"/>
                <a:cs typeface="Times New Roman" pitchFamily="18" charset="0"/>
              </a:rPr>
              <a:t>Để tính hệ số công suất có công suất vào thực tế ta</a:t>
            </a:r>
          </a:p>
          <a:p>
            <a:pPr>
              <a:buNone/>
            </a:pPr>
            <a:r>
              <a:rPr lang="en-US" sz="2800">
                <a:latin typeface="Times New Roman" pitchFamily="18" charset="0"/>
                <a:cs typeface="Times New Roman" pitchFamily="18" charset="0"/>
              </a:rPr>
              <a:t>tính công suất ra. </a:t>
            </a:r>
          </a:p>
          <a:p>
            <a:pPr>
              <a:buNone/>
            </a:pPr>
            <a:r>
              <a:rPr lang="en-US">
                <a:latin typeface="Times New Roman" pitchFamily="18" charset="0"/>
                <a:cs typeface="Times New Roman" pitchFamily="18" charset="0"/>
              </a:rPr>
              <a:t> </a:t>
            </a:r>
            <a:r>
              <a:rPr lang="en-US" sz="2800">
                <a:latin typeface="Times New Roman" pitchFamily="18" charset="0"/>
                <a:cs typeface="Times New Roman" pitchFamily="18" charset="0"/>
              </a:rPr>
              <a:t>+ Hiệu suất vì tầng khuếch đại công suất làm</a:t>
            </a:r>
          </a:p>
          <a:p>
            <a:pPr>
              <a:buNone/>
            </a:pPr>
            <a:r>
              <a:rPr lang="en-US" sz="2800">
                <a:latin typeface="Times New Roman" pitchFamily="18" charset="0"/>
                <a:cs typeface="Times New Roman" pitchFamily="18" charset="0"/>
              </a:rPr>
              <a:t>nhiệm vụ biến đổi năng lượng.                      Trong đó</a:t>
            </a:r>
          </a:p>
          <a:p>
            <a:pPr>
              <a:buNone/>
            </a:pPr>
            <a:r>
              <a:rPr lang="en-US" sz="2800">
                <a:latin typeface="Times New Roman" pitchFamily="18" charset="0"/>
                <a:cs typeface="Times New Roman" pitchFamily="18" charset="0"/>
              </a:rPr>
              <a:t>công suất tiêu thụ nguồn một chiều của transistor trong</a:t>
            </a:r>
          </a:p>
          <a:p>
            <a:pPr>
              <a:buNone/>
            </a:pPr>
            <a:r>
              <a:rPr lang="en-US" sz="2800">
                <a:latin typeface="Times New Roman" pitchFamily="18" charset="0"/>
                <a:cs typeface="Times New Roman" pitchFamily="18" charset="0"/>
              </a:rPr>
              <a:t>tầng khuếch công suất.</a:t>
            </a:r>
          </a:p>
          <a:p>
            <a:pPr>
              <a:buNone/>
            </a:pPr>
            <a:r>
              <a:rPr lang="en-US" sz="2800">
                <a:latin typeface="Times New Roman" pitchFamily="18" charset="0"/>
                <a:cs typeface="Times New Roman" pitchFamily="18" charset="0"/>
              </a:rPr>
              <a:t> + Trở kháng vào. </a:t>
            </a:r>
          </a:p>
          <a:p>
            <a:pPr>
              <a:buNone/>
            </a:pPr>
            <a:r>
              <a:rPr lang="en-US" sz="2800">
                <a:latin typeface="Times New Roman" pitchFamily="18" charset="0"/>
                <a:cs typeface="Times New Roman" pitchFamily="18" charset="0"/>
              </a:rPr>
              <a:t> + Trở kháng ra:  </a:t>
            </a:r>
          </a:p>
        </p:txBody>
      </p:sp>
      <p:graphicFrame>
        <p:nvGraphicFramePr>
          <p:cNvPr id="4" name="Object 3"/>
          <p:cNvGraphicFramePr>
            <a:graphicFrameLocks noChangeAspect="1"/>
          </p:cNvGraphicFramePr>
          <p:nvPr/>
        </p:nvGraphicFramePr>
        <p:xfrm>
          <a:off x="4876800" y="1447800"/>
          <a:ext cx="952500" cy="622300"/>
        </p:xfrm>
        <a:graphic>
          <a:graphicData uri="http://schemas.openxmlformats.org/presentationml/2006/ole">
            <mc:AlternateContent xmlns:mc="http://schemas.openxmlformats.org/markup-compatibility/2006">
              <mc:Choice xmlns:v="urn:schemas-microsoft-com:vml" Requires="v">
                <p:oleObj spid="_x0000_s144385" name="Equation" r:id="rId3" imgW="952200" imgH="622080" progId="Equation.DSMT4">
                  <p:embed/>
                </p:oleObj>
              </mc:Choice>
              <mc:Fallback>
                <p:oleObj name="Equation" r:id="rId3" imgW="952200" imgH="62208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447800"/>
                        <a:ext cx="9525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3302000" y="2438400"/>
          <a:ext cx="3403600" cy="736600"/>
        </p:xfrm>
        <a:graphic>
          <a:graphicData uri="http://schemas.openxmlformats.org/presentationml/2006/ole">
            <mc:AlternateContent xmlns:mc="http://schemas.openxmlformats.org/markup-compatibility/2006">
              <mc:Choice xmlns:v="urn:schemas-microsoft-com:vml" Requires="v">
                <p:oleObj spid="_x0000_s144386" name="Equation" r:id="rId5" imgW="3403440" imgH="736560" progId="Equation.DSMT4">
                  <p:embed/>
                </p:oleObj>
              </mc:Choice>
              <mc:Fallback>
                <p:oleObj name="Equation" r:id="rId5" imgW="3403440" imgH="736560" progId="Equation.DSMT4">
                  <p:embed/>
                  <p:pic>
                    <p:nvPicPr>
                      <p:cNvPr id="102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2000" y="2438400"/>
                        <a:ext cx="34036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4800600" y="3505200"/>
          <a:ext cx="1752600" cy="749300"/>
        </p:xfrm>
        <a:graphic>
          <a:graphicData uri="http://schemas.openxmlformats.org/presentationml/2006/ole">
            <mc:AlternateContent xmlns:mc="http://schemas.openxmlformats.org/markup-compatibility/2006">
              <mc:Choice xmlns:v="urn:schemas-microsoft-com:vml" Requires="v">
                <p:oleObj spid="_x0000_s144387" name="Equation" r:id="rId7" imgW="1752480" imgH="749160" progId="Equation.DSMT4">
                  <p:embed/>
                </p:oleObj>
              </mc:Choice>
              <mc:Fallback>
                <p:oleObj name="Equation" r:id="rId7" imgW="1752480" imgH="749160" progId="Equation.DSMT4">
                  <p:embed/>
                  <p:pic>
                    <p:nvPicPr>
                      <p:cNvPr id="5"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600" y="3505200"/>
                        <a:ext cx="175260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8001000" y="3759200"/>
          <a:ext cx="558800" cy="431800"/>
        </p:xfrm>
        <a:graphic>
          <a:graphicData uri="http://schemas.openxmlformats.org/presentationml/2006/ole">
            <mc:AlternateContent xmlns:mc="http://schemas.openxmlformats.org/markup-compatibility/2006">
              <mc:Choice xmlns:v="urn:schemas-microsoft-com:vml" Requires="v">
                <p:oleObj spid="_x0000_s144388" name="Equation" r:id="rId9" imgW="558720" imgH="431640" progId="Equation.DSMT4">
                  <p:embed/>
                </p:oleObj>
              </mc:Choice>
              <mc:Fallback>
                <p:oleObj name="Equation" r:id="rId9" imgW="558720" imgH="431640" progId="Equation.DSMT4">
                  <p:embed/>
                  <p:pic>
                    <p:nvPicPr>
                      <p:cNvPr id="6"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01000" y="3759200"/>
                        <a:ext cx="558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3657600" y="5092700"/>
          <a:ext cx="1409700" cy="622300"/>
        </p:xfrm>
        <a:graphic>
          <a:graphicData uri="http://schemas.openxmlformats.org/presentationml/2006/ole">
            <mc:AlternateContent xmlns:mc="http://schemas.openxmlformats.org/markup-compatibility/2006">
              <mc:Choice xmlns:v="urn:schemas-microsoft-com:vml" Requires="v">
                <p:oleObj spid="_x0000_s144389" name="Equation" r:id="rId11" imgW="1409400" imgH="622080" progId="Equation.DSMT4">
                  <p:embed/>
                </p:oleObj>
              </mc:Choice>
              <mc:Fallback>
                <p:oleObj name="Equation" r:id="rId11" imgW="1409400" imgH="622080" progId="Equation.DSMT4">
                  <p:embed/>
                  <p:pic>
                    <p:nvPicPr>
                      <p:cNvPr id="7"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7600" y="5092700"/>
                        <a:ext cx="14097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1" name="Object 7"/>
          <p:cNvGraphicFramePr>
            <a:graphicFrameLocks noChangeAspect="1"/>
          </p:cNvGraphicFramePr>
          <p:nvPr/>
        </p:nvGraphicFramePr>
        <p:xfrm>
          <a:off x="3619500" y="5778500"/>
          <a:ext cx="1257300" cy="622300"/>
        </p:xfrm>
        <a:graphic>
          <a:graphicData uri="http://schemas.openxmlformats.org/presentationml/2006/ole">
            <mc:AlternateContent xmlns:mc="http://schemas.openxmlformats.org/markup-compatibility/2006">
              <mc:Choice xmlns:v="urn:schemas-microsoft-com:vml" Requires="v">
                <p:oleObj spid="_x0000_s144390" name="Equation" r:id="rId13" imgW="1257120" imgH="622080" progId="Equation.DSMT4">
                  <p:embed/>
                </p:oleObj>
              </mc:Choice>
              <mc:Fallback>
                <p:oleObj name="Equation" r:id="rId13" imgW="1257120" imgH="622080" progId="Equation.DSMT4">
                  <p:embed/>
                  <p:pic>
                    <p:nvPicPr>
                      <p:cNvPr id="1031"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19500" y="5778500"/>
                        <a:ext cx="12573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4230494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lstStyle/>
          <a:p>
            <a:pPr>
              <a:spcBef>
                <a:spcPts val="0"/>
              </a:spcBef>
              <a:buNone/>
            </a:pPr>
            <a:r>
              <a:rPr lang="en-US"/>
              <a:t> </a:t>
            </a:r>
            <a:r>
              <a:rPr lang="en-US">
                <a:solidFill>
                  <a:srgbClr val="FF0000"/>
                </a:solidFill>
                <a:latin typeface="Times New Roman" pitchFamily="18" charset="0"/>
                <a:cs typeface="Times New Roman" pitchFamily="18" charset="0"/>
              </a:rPr>
              <a:t>3. Chế độ làm việc của transistor trong tầng</a:t>
            </a:r>
          </a:p>
          <a:p>
            <a:pPr>
              <a:spcBef>
                <a:spcPts val="0"/>
              </a:spcBef>
              <a:buNone/>
            </a:pPr>
            <a:r>
              <a:rPr lang="en-US">
                <a:solidFill>
                  <a:srgbClr val="FF0000"/>
                </a:solidFill>
                <a:latin typeface="Times New Roman" pitchFamily="18" charset="0"/>
                <a:cs typeface="Times New Roman" pitchFamily="18" charset="0"/>
              </a:rPr>
              <a:t>khuếch đại công suất. </a:t>
            </a:r>
          </a:p>
          <a:p>
            <a:pPr>
              <a:spcBef>
                <a:spcPts val="0"/>
              </a:spcBef>
              <a:buNone/>
            </a:pPr>
            <a:r>
              <a:rPr lang="en-US" sz="2800">
                <a:latin typeface="Times New Roman" pitchFamily="18" charset="0"/>
                <a:cs typeface="Times New Roman" pitchFamily="18" charset="0"/>
              </a:rPr>
              <a:t> Tùy thuộc điểm làm của transistor trên đường tải tĩnh có</a:t>
            </a:r>
          </a:p>
          <a:p>
            <a:pPr>
              <a:spcBef>
                <a:spcPts val="0"/>
              </a:spcBef>
              <a:buNone/>
            </a:pPr>
            <a:r>
              <a:rPr lang="en-US" sz="2800">
                <a:latin typeface="Times New Roman" pitchFamily="18" charset="0"/>
                <a:cs typeface="Times New Roman" pitchFamily="18" charset="0"/>
              </a:rPr>
              <a:t>chế độ A, AB, B, C. như trong hình vẽ</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666" y="2514600"/>
            <a:ext cx="4985934" cy="347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50395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 Chế độ A: </a:t>
            </a:r>
            <a:r>
              <a:rPr lang="en-US" sz="2800">
                <a:latin typeface="Times New Roman" pitchFamily="18" charset="0"/>
                <a:cs typeface="Times New Roman" pitchFamily="18" charset="0"/>
              </a:rPr>
              <a:t>điểm làm việc tĩnh nằm giữa đường tải tĩnh</a:t>
            </a:r>
          </a:p>
          <a:p>
            <a:pPr>
              <a:buNone/>
            </a:pPr>
            <a:r>
              <a:rPr lang="en-US" sz="2800">
                <a:latin typeface="Times New Roman" pitchFamily="18" charset="0"/>
                <a:cs typeface="Times New Roman" pitchFamily="18" charset="0"/>
              </a:rPr>
              <a:t>tín hiệu vào hình sin ra hình sin (khuếch đại cả chu kỳ)</a:t>
            </a:r>
          </a:p>
          <a:p>
            <a:pPr>
              <a:buNone/>
            </a:pPr>
            <a:r>
              <a:rPr lang="en-US" sz="2800">
                <a:latin typeface="Times New Roman" pitchFamily="18" charset="0"/>
                <a:cs typeface="Times New Roman" pitchFamily="18" charset="0"/>
              </a:rPr>
              <a:t>hiệu suất ra rất thấp </a:t>
            </a:r>
            <a:r>
              <a:rPr lang="el-GR" sz="2800">
                <a:latin typeface="Times New Roman" pitchFamily="18" charset="0"/>
                <a:cs typeface="Times New Roman" pitchFamily="18" charset="0"/>
              </a:rPr>
              <a:t>η</a:t>
            </a:r>
            <a:r>
              <a:rPr lang="en-US" sz="2800">
                <a:latin typeface="Times New Roman" pitchFamily="18" charset="0"/>
                <a:cs typeface="Times New Roman" pitchFamily="18" charset="0"/>
              </a:rPr>
              <a:t> = 25%.</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 Chế độ B: </a:t>
            </a:r>
            <a:r>
              <a:rPr lang="en-US" sz="2800">
                <a:latin typeface="Times New Roman" pitchFamily="18" charset="0"/>
                <a:cs typeface="Times New Roman" pitchFamily="18" charset="0"/>
              </a:rPr>
              <a:t>điểm làm tĩnh nằm giáp ranh với chế độ ngắt</a:t>
            </a:r>
          </a:p>
          <a:p>
            <a:pPr>
              <a:buNone/>
            </a:pPr>
            <a:r>
              <a:rPr lang="en-US" sz="2800">
                <a:latin typeface="Times New Roman" pitchFamily="18" charset="0"/>
                <a:cs typeface="Times New Roman" pitchFamily="18" charset="0"/>
              </a:rPr>
              <a:t>và chế độ khếch đại tín hiệu vào hình sin tín hiệu ra một</a:t>
            </a:r>
          </a:p>
          <a:p>
            <a:pPr>
              <a:buNone/>
            </a:pPr>
            <a:r>
              <a:rPr lang="en-US" sz="2800">
                <a:latin typeface="Times New Roman" pitchFamily="18" charset="0"/>
                <a:cs typeface="Times New Roman" pitchFamily="18" charset="0"/>
              </a:rPr>
              <a:t>nửa hình sin (khuếch đại nửa chu kỳ) </a:t>
            </a:r>
            <a:r>
              <a:rPr lang="el-GR" sz="2800">
                <a:latin typeface="Times New Roman" pitchFamily="18" charset="0"/>
                <a:cs typeface="Times New Roman" pitchFamily="18" charset="0"/>
              </a:rPr>
              <a:t>η</a:t>
            </a:r>
            <a:r>
              <a:rPr lang="en-US" sz="2800">
                <a:latin typeface="Times New Roman" pitchFamily="18" charset="0"/>
                <a:cs typeface="Times New Roman" pitchFamily="18" charset="0"/>
              </a:rPr>
              <a:t> = 78%.và dòng</a:t>
            </a:r>
          </a:p>
          <a:p>
            <a:pPr>
              <a:buNone/>
            </a:pPr>
            <a:r>
              <a:rPr lang="en-US" sz="2800">
                <a:latin typeface="Times New Roman" pitchFamily="18" charset="0"/>
                <a:cs typeface="Times New Roman" pitchFamily="18" charset="0"/>
              </a:rPr>
              <a:t>tĩnh bằng 0.</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 Chế độ AB: </a:t>
            </a:r>
            <a:r>
              <a:rPr lang="en-US" sz="2800">
                <a:latin typeface="Times New Roman" pitchFamily="18" charset="0"/>
                <a:cs typeface="Times New Roman" pitchFamily="18" charset="0"/>
              </a:rPr>
              <a:t>có điểm làm tĩnh trong khoảng chế độ A và</a:t>
            </a:r>
          </a:p>
          <a:p>
            <a:pPr>
              <a:buNone/>
            </a:pPr>
            <a:r>
              <a:rPr lang="en-US" sz="2800">
                <a:latin typeface="Times New Roman" pitchFamily="18" charset="0"/>
                <a:cs typeface="Times New Roman" pitchFamily="18" charset="0"/>
              </a:rPr>
              <a:t>chế độ B có hiệu suất:  25% &lt; </a:t>
            </a:r>
            <a:r>
              <a:rPr lang="el-GR" sz="2800">
                <a:latin typeface="Times New Roman" pitchFamily="18" charset="0"/>
                <a:cs typeface="Times New Roman" pitchFamily="18" charset="0"/>
              </a:rPr>
              <a:t>η</a:t>
            </a:r>
            <a:r>
              <a:rPr lang="en-US" sz="2800">
                <a:latin typeface="Times New Roman" pitchFamily="18" charset="0"/>
                <a:cs typeface="Times New Roman" pitchFamily="18" charset="0"/>
              </a:rPr>
              <a:t> &lt; 78% có hiệu suất cao</a:t>
            </a:r>
          </a:p>
          <a:p>
            <a:pPr>
              <a:buNone/>
            </a:pPr>
            <a:r>
              <a:rPr lang="en-US" sz="2800">
                <a:latin typeface="Times New Roman" pitchFamily="18" charset="0"/>
                <a:cs typeface="Times New Roman" pitchFamily="18" charset="0"/>
              </a:rPr>
              <a:t>méo phi tuyến lớn dùng khuếch đại công suất đẩy khéo.</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a:t>
            </a: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Chế độ C: </a:t>
            </a:r>
            <a:r>
              <a:rPr lang="en-US" sz="2800">
                <a:latin typeface="Times New Roman" pitchFamily="18" charset="0"/>
                <a:cs typeface="Times New Roman" pitchFamily="18" charset="0"/>
              </a:rPr>
              <a:t>có điểm làm việc tĩnh nằm trong vùng ngắt có </a:t>
            </a:r>
          </a:p>
          <a:p>
            <a:pPr>
              <a:buNone/>
            </a:pPr>
            <a:r>
              <a:rPr lang="en-US" sz="2800">
                <a:latin typeface="Times New Roman" pitchFamily="18" charset="0"/>
                <a:cs typeface="Times New Roman" pitchFamily="18" charset="0"/>
              </a:rPr>
              <a:t>hiệu suất cao tín hiệu ra nhỏ hơn nửa chu kỳ.</a:t>
            </a:r>
          </a:p>
        </p:txBody>
      </p:sp>
    </p:spTree>
    <p:extLst>
      <p:ext uri="{BB962C8B-B14F-4D97-AF65-F5344CB8AC3E}">
        <p14:creationId xmlns:p14="http://schemas.microsoft.com/office/powerpoint/2010/main" val="398339644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77000"/>
          </a:xfrm>
        </p:spPr>
        <p:txBody>
          <a:bodyPr/>
          <a:lstStyle/>
          <a:p>
            <a:pPr>
              <a:spcBef>
                <a:spcPts val="0"/>
              </a:spcBef>
              <a:buNone/>
            </a:pPr>
            <a:r>
              <a:rPr lang="en-US"/>
              <a:t> </a:t>
            </a:r>
          </a:p>
          <a:p>
            <a:pPr>
              <a:spcBef>
                <a:spcPts val="0"/>
              </a:spcBef>
              <a:buNone/>
            </a:pPr>
            <a:endParaRPr lang="en-US">
              <a:latin typeface="Times New Roman" pitchFamily="18" charset="0"/>
              <a:cs typeface="Times New Roman" pitchFamily="18" charset="0"/>
            </a:endParaRPr>
          </a:p>
          <a:p>
            <a:pPr>
              <a:spcBef>
                <a:spcPts val="0"/>
              </a:spcBef>
              <a:buNone/>
            </a:pPr>
            <a:endParaRPr lang="en-US">
              <a:latin typeface="Times New Roman" pitchFamily="18" charset="0"/>
              <a:cs typeface="Times New Roman" pitchFamily="18" charset="0"/>
            </a:endParaRPr>
          </a:p>
          <a:p>
            <a:pPr>
              <a:spcBef>
                <a:spcPts val="0"/>
              </a:spcBef>
              <a:buNone/>
            </a:pPr>
            <a:endParaRPr lang="en-US">
              <a:latin typeface="Times New Roman" pitchFamily="18" charset="0"/>
              <a:cs typeface="Times New Roman" pitchFamily="18" charset="0"/>
            </a:endParaRPr>
          </a:p>
          <a:p>
            <a:pPr>
              <a:spcBef>
                <a:spcPts val="0"/>
              </a:spcBef>
              <a:buNone/>
            </a:pPr>
            <a:r>
              <a:rPr lang="en-US">
                <a:solidFill>
                  <a:srgbClr val="FF0000"/>
                </a:solidFill>
                <a:latin typeface="Times New Roman" pitchFamily="18" charset="0"/>
                <a:cs typeface="Times New Roman" pitchFamily="18" charset="0"/>
              </a:rPr>
              <a:t>4. Phân loại khuếch đại công suất dùng transistor.</a:t>
            </a:r>
          </a:p>
          <a:p>
            <a:pPr>
              <a:spcBef>
                <a:spcPts val="0"/>
              </a:spcBef>
              <a:buNone/>
            </a:pPr>
            <a:r>
              <a:rPr lang="en-US">
                <a:latin typeface="Times New Roman" pitchFamily="18" charset="0"/>
                <a:cs typeface="Times New Roman" pitchFamily="18" charset="0"/>
              </a:rPr>
              <a:t> </a:t>
            </a:r>
            <a:r>
              <a:rPr lang="en-US" sz="2800">
                <a:latin typeface="Times New Roman" pitchFamily="18" charset="0"/>
                <a:cs typeface="Times New Roman" pitchFamily="18" charset="0"/>
              </a:rPr>
              <a:t>Căn cứ vào chế độ làm việc của transistor trong tầng</a:t>
            </a:r>
          </a:p>
          <a:p>
            <a:pPr>
              <a:spcBef>
                <a:spcPts val="0"/>
              </a:spcBef>
              <a:buNone/>
            </a:pPr>
            <a:r>
              <a:rPr lang="en-US" sz="2800">
                <a:latin typeface="Times New Roman" pitchFamily="18" charset="0"/>
                <a:cs typeface="Times New Roman" pitchFamily="18" charset="0"/>
              </a:rPr>
              <a:t>khuếch đại công suất phân loại tầng khuếch đại công suất.</a:t>
            </a:r>
          </a:p>
          <a:p>
            <a:pPr>
              <a:spcBef>
                <a:spcPts val="0"/>
              </a:spcBef>
              <a:buNone/>
            </a:pPr>
            <a:r>
              <a:rPr lang="en-US" sz="2800">
                <a:latin typeface="Times New Roman" pitchFamily="18" charset="0"/>
                <a:cs typeface="Times New Roman" pitchFamily="18" charset="0"/>
              </a:rPr>
              <a:t> + Khuếch đại công suất đơn là tầng khuếch đại chỉ có một</a:t>
            </a:r>
          </a:p>
          <a:p>
            <a:pPr>
              <a:spcBef>
                <a:spcPts val="0"/>
              </a:spcBef>
              <a:buNone/>
            </a:pPr>
            <a:r>
              <a:rPr lang="en-US" sz="2800">
                <a:latin typeface="Times New Roman" pitchFamily="18" charset="0"/>
                <a:cs typeface="Times New Roman" pitchFamily="18" charset="0"/>
              </a:rPr>
              <a:t>transistor làm việc ở chế độ A hoặc AB gần A </a:t>
            </a:r>
          </a:p>
          <a:p>
            <a:pPr>
              <a:spcBef>
                <a:spcPts val="0"/>
              </a:spcBef>
              <a:buNone/>
            </a:pPr>
            <a:r>
              <a:rPr lang="en-US" sz="2800">
                <a:latin typeface="Times New Roman" pitchFamily="18" charset="0"/>
                <a:cs typeface="Times New Roman" pitchFamily="18" charset="0"/>
              </a:rPr>
              <a:t>    - Khuếch đại công suất đơn mắc EC hoặc SC.</a:t>
            </a:r>
          </a:p>
          <a:p>
            <a:pPr>
              <a:spcBef>
                <a:spcPts val="0"/>
              </a:spcBef>
              <a:buNone/>
            </a:pPr>
            <a:r>
              <a:rPr lang="en-US" sz="2800">
                <a:latin typeface="Times New Roman" pitchFamily="18" charset="0"/>
                <a:cs typeface="Times New Roman" pitchFamily="18" charset="0"/>
              </a:rPr>
              <a:t>    - Khuếch đại công suất đơn mắc CC hoặc DC.</a:t>
            </a:r>
          </a:p>
          <a:p>
            <a:pPr>
              <a:spcBef>
                <a:spcPts val="0"/>
              </a:spcBef>
              <a:buNone/>
            </a:pPr>
            <a:r>
              <a:rPr lang="en-US" sz="2800">
                <a:latin typeface="Times New Roman" pitchFamily="18" charset="0"/>
                <a:cs typeface="Times New Roman" pitchFamily="18" charset="0"/>
              </a:rPr>
              <a:t> + Khuếch đại công suất mắc theo kiểu đẩy kéo là tầng</a:t>
            </a:r>
          </a:p>
          <a:p>
            <a:pPr>
              <a:spcBef>
                <a:spcPts val="0"/>
              </a:spcBef>
              <a:buNone/>
            </a:pPr>
            <a:r>
              <a:rPr lang="en-US" sz="2800">
                <a:latin typeface="Times New Roman" pitchFamily="18" charset="0"/>
                <a:cs typeface="Times New Roman" pitchFamily="18" charset="0"/>
              </a:rPr>
              <a:t>khuếch đại có ít nhất hai transistor làm việc ở chế độ B</a:t>
            </a:r>
          </a:p>
          <a:p>
            <a:pPr>
              <a:spcBef>
                <a:spcPts val="0"/>
              </a:spcBef>
              <a:buNone/>
            </a:pPr>
            <a:r>
              <a:rPr lang="en-US" sz="2800">
                <a:latin typeface="Times New Roman" pitchFamily="18" charset="0"/>
                <a:cs typeface="Times New Roman" pitchFamily="18" charset="0"/>
              </a:rPr>
              <a:t>hoặc AB gần B </a:t>
            </a:r>
          </a:p>
          <a:p>
            <a:pPr>
              <a:spcBef>
                <a:spcPts val="0"/>
              </a:spcBef>
              <a:buNone/>
            </a:pPr>
            <a:endParaRPr lang="en-US" sz="280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152400" y="304800"/>
            <a:ext cx="8731704" cy="1752600"/>
          </a:xfrm>
          <a:prstGeom prst="rect">
            <a:avLst/>
          </a:prstGeom>
          <a:noFill/>
          <a:ln w="9525">
            <a:noFill/>
            <a:miter lim="800000"/>
            <a:headEnd/>
            <a:tailEnd/>
          </a:ln>
          <a:effectLst/>
        </p:spPr>
      </p:pic>
    </p:spTree>
    <p:extLst>
      <p:ext uri="{BB962C8B-B14F-4D97-AF65-F5344CB8AC3E}">
        <p14:creationId xmlns:p14="http://schemas.microsoft.com/office/powerpoint/2010/main" val="41240307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FF0000"/>
                </a:solidFill>
                <a:latin typeface="Times New Roman" pitchFamily="18" charset="0"/>
                <a:cs typeface="Times New Roman" pitchFamily="18" charset="0"/>
              </a:rPr>
              <a:t>5.2. Khuếch đại công suất đơn dùng transistor</a:t>
            </a:r>
          </a:p>
        </p:txBody>
      </p:sp>
      <p:sp>
        <p:nvSpPr>
          <p:cNvPr id="3" name="Content Placeholder 2"/>
          <p:cNvSpPr>
            <a:spLocks noGrp="1"/>
          </p:cNvSpPr>
          <p:nvPr>
            <p:ph idx="1"/>
          </p:nvPr>
        </p:nvSpPr>
        <p:spPr>
          <a:xfrm>
            <a:off x="304800" y="1600200"/>
            <a:ext cx="8610600" cy="5029200"/>
          </a:xfrm>
        </p:spPr>
        <p:txBody>
          <a:bodyPr/>
          <a:lstStyle/>
          <a:p>
            <a:pPr marL="514350" indent="-514350">
              <a:buAutoNum type="arabicPeriod"/>
            </a:pPr>
            <a:r>
              <a:rPr lang="en-US">
                <a:solidFill>
                  <a:srgbClr val="FF0000"/>
                </a:solidFill>
                <a:latin typeface="Times New Roman" pitchFamily="18" charset="0"/>
                <a:cs typeface="Times New Roman" pitchFamily="18" charset="0"/>
              </a:rPr>
              <a:t>Khuếch đại công suất đơn mắc EC.</a:t>
            </a:r>
          </a:p>
          <a:p>
            <a:pPr marL="514350" indent="-514350">
              <a:buNone/>
            </a:pPr>
            <a:endParaRPr lang="en-US">
              <a:latin typeface="Times New Roman" pitchFamily="18" charset="0"/>
              <a:cs typeface="Times New Roman" pitchFamily="18" charset="0"/>
            </a:endParaRPr>
          </a:p>
          <a:p>
            <a:pPr marL="514350" indent="-514350">
              <a:buNone/>
            </a:pPr>
            <a:endParaRPr lang="en-US">
              <a:latin typeface="Times New Roman" pitchFamily="18" charset="0"/>
              <a:cs typeface="Times New Roman" pitchFamily="18" charset="0"/>
            </a:endParaRPr>
          </a:p>
          <a:p>
            <a:pPr marL="514350" indent="-514350">
              <a:buNone/>
            </a:pPr>
            <a:endParaRPr lang="en-US">
              <a:latin typeface="Times New Roman" pitchFamily="18" charset="0"/>
              <a:cs typeface="Times New Roman" pitchFamily="18" charset="0"/>
            </a:endParaRPr>
          </a:p>
          <a:p>
            <a:pPr marL="514350" indent="-514350">
              <a:buNone/>
            </a:pPr>
            <a:endParaRPr lang="en-US">
              <a:latin typeface="Times New Roman" pitchFamily="18" charset="0"/>
              <a:cs typeface="Times New Roman" pitchFamily="18" charset="0"/>
            </a:endParaRPr>
          </a:p>
          <a:p>
            <a:pPr marL="514350" indent="-514350">
              <a:buNone/>
            </a:pPr>
            <a:endParaRPr lang="en-US">
              <a:latin typeface="Times New Roman" pitchFamily="18" charset="0"/>
              <a:cs typeface="Times New Roman" pitchFamily="18" charset="0"/>
            </a:endParaRPr>
          </a:p>
          <a:p>
            <a:pPr marL="514350" indent="-514350">
              <a:buNone/>
            </a:pPr>
            <a:r>
              <a:rPr lang="en-US">
                <a:latin typeface="Times New Roman" pitchFamily="18" charset="0"/>
                <a:cs typeface="Times New Roman" pitchFamily="18" charset="0"/>
              </a:rPr>
              <a:t>                            </a:t>
            </a:r>
          </a:p>
        </p:txBody>
      </p:sp>
      <p:pic>
        <p:nvPicPr>
          <p:cNvPr id="3074" name="Picture 2"/>
          <p:cNvPicPr>
            <a:picLocks noChangeAspect="1" noChangeArrowheads="1"/>
          </p:cNvPicPr>
          <p:nvPr/>
        </p:nvPicPr>
        <p:blipFill>
          <a:blip r:embed="rId3"/>
          <a:srcRect/>
          <a:stretch>
            <a:fillRect/>
          </a:stretch>
        </p:blipFill>
        <p:spPr bwMode="auto">
          <a:xfrm>
            <a:off x="4638675" y="2514600"/>
            <a:ext cx="3971925" cy="2286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533400" y="2590800"/>
            <a:ext cx="3990387" cy="3581400"/>
          </a:xfrm>
          <a:prstGeom prst="rect">
            <a:avLst/>
          </a:prstGeom>
          <a:noFill/>
          <a:ln w="9525">
            <a:noFill/>
            <a:miter lim="800000"/>
            <a:headEnd/>
            <a:tailEnd/>
          </a:ln>
          <a:effectLst/>
        </p:spPr>
      </p:pic>
      <p:graphicFrame>
        <p:nvGraphicFramePr>
          <p:cNvPr id="8" name="Object 7"/>
          <p:cNvGraphicFramePr>
            <a:graphicFrameLocks noChangeAspect="1"/>
          </p:cNvGraphicFramePr>
          <p:nvPr/>
        </p:nvGraphicFramePr>
        <p:xfrm>
          <a:off x="4533900" y="5105400"/>
          <a:ext cx="2425700" cy="1295400"/>
        </p:xfrm>
        <a:graphic>
          <a:graphicData uri="http://schemas.openxmlformats.org/presentationml/2006/ole">
            <mc:AlternateContent xmlns:mc="http://schemas.openxmlformats.org/markup-compatibility/2006">
              <mc:Choice xmlns:v="urn:schemas-microsoft-com:vml" Requires="v">
                <p:oleObj spid="_x0000_s148481" name="Equation" r:id="rId5" imgW="2425680" imgH="1295280" progId="Equation.DSMT4">
                  <p:embed/>
                </p:oleObj>
              </mc:Choice>
              <mc:Fallback>
                <p:oleObj name="Equation" r:id="rId5" imgW="2425680" imgH="1295280" progId="Equation.DSMT4">
                  <p:embed/>
                  <p:pic>
                    <p:nvPicPr>
                      <p:cNvPr id="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3900" y="5105400"/>
                        <a:ext cx="24257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87329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a:spcBef>
                <a:spcPts val="600"/>
              </a:spcBef>
              <a:buNone/>
            </a:pPr>
            <a:r>
              <a:rPr lang="en-US"/>
              <a:t> </a:t>
            </a:r>
            <a:r>
              <a:rPr lang="en-US">
                <a:solidFill>
                  <a:srgbClr val="FF0000"/>
                </a:solidFill>
                <a:latin typeface="Times New Roman" pitchFamily="18" charset="0"/>
                <a:cs typeface="Times New Roman" pitchFamily="18" charset="0"/>
              </a:rPr>
              <a:t>b. Xung điện áp biến đổi tuyến tính.</a:t>
            </a:r>
          </a:p>
          <a:p>
            <a:pPr>
              <a:spcBef>
                <a:spcPts val="600"/>
              </a:spcBef>
              <a:buNone/>
            </a:pPr>
            <a:r>
              <a:rPr lang="en-US">
                <a:solidFill>
                  <a:srgbClr val="FF0000"/>
                </a:solidFill>
                <a:latin typeface="Times New Roman" pitchFamily="18" charset="0"/>
                <a:cs typeface="Times New Roman" pitchFamily="18" charset="0"/>
              </a:rPr>
              <a:t> </a:t>
            </a:r>
            <a:r>
              <a:rPr lang="en-US" sz="2800">
                <a:solidFill>
                  <a:schemeClr val="tx1">
                    <a:lumMod val="95000"/>
                    <a:lumOff val="5000"/>
                  </a:schemeClr>
                </a:solidFill>
                <a:latin typeface="Times New Roman" pitchFamily="18" charset="0"/>
                <a:cs typeface="Times New Roman" pitchFamily="18" charset="0"/>
              </a:rPr>
              <a:t>+ Xung điện áp biến đổi tuyến tính tác động vào mạch RC</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mắc nối tiếp. Tín hiệu xung biểu diễn bằng công thức toán</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học u</a:t>
            </a:r>
            <a:r>
              <a:rPr lang="en-US" sz="2800" baseline="-25000">
                <a:solidFill>
                  <a:schemeClr val="tx1">
                    <a:lumMod val="95000"/>
                    <a:lumOff val="5000"/>
                  </a:schemeClr>
                </a:solidFill>
                <a:latin typeface="Times New Roman" pitchFamily="18" charset="0"/>
                <a:cs typeface="Times New Roman" pitchFamily="18" charset="0"/>
              </a:rPr>
              <a:t>1</a:t>
            </a:r>
            <a:r>
              <a:rPr lang="en-US" sz="2800">
                <a:solidFill>
                  <a:schemeClr val="tx1">
                    <a:lumMod val="95000"/>
                    <a:lumOff val="5000"/>
                  </a:schemeClr>
                </a:solidFill>
                <a:latin typeface="Times New Roman" pitchFamily="18" charset="0"/>
                <a:cs typeface="Times New Roman" pitchFamily="18" charset="0"/>
              </a:rPr>
              <a:t>(t) = k.t hàm ảnh</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 Sử dụng phương pháp biến đổi</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Laplace dòng điện chạy trong </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nhánh RC mắc nối tiếp</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 I(P) = U(P).Y(P)</a:t>
            </a:r>
            <a:endParaRPr lang="en-US" sz="2800">
              <a:solidFill>
                <a:schemeClr val="tx1">
                  <a:lumMod val="95000"/>
                  <a:lumOff val="5000"/>
                </a:schemeClr>
              </a:solidFill>
            </a:endParaRPr>
          </a:p>
        </p:txBody>
      </p:sp>
      <p:graphicFrame>
        <p:nvGraphicFramePr>
          <p:cNvPr id="25603" name="Object 3"/>
          <p:cNvGraphicFramePr>
            <a:graphicFrameLocks noChangeAspect="1"/>
          </p:cNvGraphicFramePr>
          <p:nvPr/>
        </p:nvGraphicFramePr>
        <p:xfrm>
          <a:off x="3714750" y="1898650"/>
          <a:ext cx="1282700" cy="596900"/>
        </p:xfrm>
        <a:graphic>
          <a:graphicData uri="http://schemas.openxmlformats.org/presentationml/2006/ole">
            <mc:AlternateContent xmlns:mc="http://schemas.openxmlformats.org/markup-compatibility/2006">
              <mc:Choice xmlns:v="urn:schemas-microsoft-com:vml" Requires="v">
                <p:oleObj spid="_x0000_s26625" name="Equation" r:id="rId3" imgW="1282680" imgH="596880" progId="Equation.DSMT4">
                  <p:embed/>
                </p:oleObj>
              </mc:Choice>
              <mc:Fallback>
                <p:oleObj name="Equation" r:id="rId3" imgW="1282680" imgH="596880" progId="Equation.DSMT4">
                  <p:embed/>
                  <p:pic>
                    <p:nvPicPr>
                      <p:cNvPr id="2560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0" y="1898650"/>
                        <a:ext cx="12827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5605" name="Picture 5"/>
          <p:cNvPicPr>
            <a:picLocks noChangeAspect="1" noChangeArrowheads="1"/>
          </p:cNvPicPr>
          <p:nvPr/>
        </p:nvPicPr>
        <p:blipFill>
          <a:blip r:embed="rId5"/>
          <a:srcRect/>
          <a:stretch>
            <a:fillRect/>
          </a:stretch>
        </p:blipFill>
        <p:spPr bwMode="auto">
          <a:xfrm>
            <a:off x="5224183" y="2133600"/>
            <a:ext cx="3691217" cy="2057399"/>
          </a:xfrm>
          <a:prstGeom prst="rect">
            <a:avLst/>
          </a:prstGeom>
          <a:noFill/>
          <a:ln w="9525">
            <a:noFill/>
            <a:miter lim="800000"/>
            <a:headEnd/>
            <a:tailEnd/>
          </a:ln>
          <a:effectLst/>
        </p:spPr>
      </p:pic>
      <p:graphicFrame>
        <p:nvGraphicFramePr>
          <p:cNvPr id="25606" name="Object 6"/>
          <p:cNvGraphicFramePr>
            <a:graphicFrameLocks noChangeAspect="1"/>
          </p:cNvGraphicFramePr>
          <p:nvPr/>
        </p:nvGraphicFramePr>
        <p:xfrm>
          <a:off x="292100" y="4375150"/>
          <a:ext cx="4356100" cy="927100"/>
        </p:xfrm>
        <a:graphic>
          <a:graphicData uri="http://schemas.openxmlformats.org/presentationml/2006/ole">
            <mc:AlternateContent xmlns:mc="http://schemas.openxmlformats.org/markup-compatibility/2006">
              <mc:Choice xmlns:v="urn:schemas-microsoft-com:vml" Requires="v">
                <p:oleObj spid="_x0000_s26626" name="Equation" r:id="rId6" imgW="4356000" imgH="927000" progId="Equation.DSMT4">
                  <p:embed/>
                </p:oleObj>
              </mc:Choice>
              <mc:Fallback>
                <p:oleObj name="Equation" r:id="rId6" imgW="4356000" imgH="927000" progId="Equation.DSMT4">
                  <p:embed/>
                  <p:pic>
                    <p:nvPicPr>
                      <p:cNvPr id="2560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100" y="4375150"/>
                        <a:ext cx="43561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7" name="Object 7"/>
          <p:cNvGraphicFramePr>
            <a:graphicFrameLocks noChangeAspect="1"/>
          </p:cNvGraphicFramePr>
          <p:nvPr/>
        </p:nvGraphicFramePr>
        <p:xfrm>
          <a:off x="393700" y="5334000"/>
          <a:ext cx="6718300" cy="685800"/>
        </p:xfrm>
        <a:graphic>
          <a:graphicData uri="http://schemas.openxmlformats.org/presentationml/2006/ole">
            <mc:AlternateContent xmlns:mc="http://schemas.openxmlformats.org/markup-compatibility/2006">
              <mc:Choice xmlns:v="urn:schemas-microsoft-com:vml" Requires="v">
                <p:oleObj spid="_x0000_s26627" name="Equation" r:id="rId8" imgW="6717960" imgH="685800" progId="Equation.DSMT4">
                  <p:embed/>
                </p:oleObj>
              </mc:Choice>
              <mc:Fallback>
                <p:oleObj name="Equation" r:id="rId8" imgW="6717960" imgH="685800" progId="Equation.DSMT4">
                  <p:embed/>
                  <p:pic>
                    <p:nvPicPr>
                      <p:cNvPr id="25607"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700" y="5334000"/>
                        <a:ext cx="67183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8" name="Object 8"/>
          <p:cNvGraphicFramePr>
            <a:graphicFrameLocks noChangeAspect="1"/>
          </p:cNvGraphicFramePr>
          <p:nvPr/>
        </p:nvGraphicFramePr>
        <p:xfrm>
          <a:off x="325438" y="6096000"/>
          <a:ext cx="8618537" cy="609600"/>
        </p:xfrm>
        <a:graphic>
          <a:graphicData uri="http://schemas.openxmlformats.org/presentationml/2006/ole">
            <mc:AlternateContent xmlns:mc="http://schemas.openxmlformats.org/markup-compatibility/2006">
              <mc:Choice xmlns:v="urn:schemas-microsoft-com:vml" Requires="v">
                <p:oleObj spid="_x0000_s26628" name="Equation" r:id="rId10" imgW="7899120" imgH="558720" progId="Equation.DSMT4">
                  <p:embed/>
                </p:oleObj>
              </mc:Choice>
              <mc:Fallback>
                <p:oleObj name="Equation" r:id="rId10" imgW="7899120" imgH="558720" progId="Equation.DSMT4">
                  <p:embed/>
                  <p:pic>
                    <p:nvPicPr>
                      <p:cNvPr id="25608"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5438" y="6096000"/>
                        <a:ext cx="861853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5181599" y="4286795"/>
          <a:ext cx="2772697" cy="818605"/>
        </p:xfrm>
        <a:graphic>
          <a:graphicData uri="http://schemas.openxmlformats.org/presentationml/2006/ole">
            <mc:AlternateContent xmlns:mc="http://schemas.openxmlformats.org/markup-compatibility/2006">
              <mc:Choice xmlns:v="urn:schemas-microsoft-com:vml" Requires="v">
                <p:oleObj spid="_x0000_s26629" name="Equation" r:id="rId12" imgW="1333440" imgH="393480" progId="Equation.DSMT4">
                  <p:embed/>
                </p:oleObj>
              </mc:Choice>
              <mc:Fallback>
                <p:oleObj name="Equation" r:id="rId12" imgW="1333440" imgH="393480" progId="Equation.DSMT4">
                  <p:embed/>
                  <p:pic>
                    <p:nvPicPr>
                      <p:cNvPr id="8"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1599" y="4286795"/>
                        <a:ext cx="2772697" cy="8186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buNone/>
            </a:pPr>
            <a:r>
              <a:rPr lang="en-US"/>
              <a:t> </a:t>
            </a:r>
            <a:r>
              <a:rPr lang="en-US">
                <a:solidFill>
                  <a:srgbClr val="FF0000"/>
                </a:solidFill>
                <a:latin typeface="Times New Roman" pitchFamily="18" charset="0"/>
                <a:cs typeface="Times New Roman" pitchFamily="18" charset="0"/>
              </a:rPr>
              <a:t>+ Tính công suất ra theo đồ thị.</a:t>
            </a:r>
          </a:p>
          <a:p>
            <a:pPr>
              <a:buNone/>
            </a:pPr>
            <a:endParaRPr lang="en-US">
              <a:latin typeface="Times New Roman" pitchFamily="18" charset="0"/>
              <a:cs typeface="Times New Roman" pitchFamily="18" charset="0"/>
            </a:endParaRPr>
          </a:p>
          <a:p>
            <a:pPr>
              <a:buNone/>
            </a:pPr>
            <a:r>
              <a:rPr lang="en-US">
                <a:latin typeface="Times New Roman" pitchFamily="18" charset="0"/>
                <a:cs typeface="Times New Roman" pitchFamily="18" charset="0"/>
              </a:rPr>
              <a:t>  </a:t>
            </a:r>
            <a:r>
              <a:rPr lang="en-US" sz="2800">
                <a:latin typeface="Times New Roman" pitchFamily="18" charset="0"/>
                <a:cs typeface="Times New Roman" pitchFamily="18" charset="0"/>
              </a:rPr>
              <a:t>Theo đồ thị ta tính điện áp và dòng điện.</a:t>
            </a:r>
          </a:p>
          <a:p>
            <a:pPr>
              <a:buNone/>
            </a:pPr>
            <a:endParaRPr lang="en-US">
              <a:latin typeface="Times New Roman" pitchFamily="18" charset="0"/>
              <a:cs typeface="Times New Roman" pitchFamily="18" charset="0"/>
            </a:endParaRPr>
          </a:p>
          <a:p>
            <a:pPr>
              <a:buNone/>
            </a:pPr>
            <a:r>
              <a:rPr lang="en-US">
                <a:latin typeface="Times New Roman" pitchFamily="18" charset="0"/>
                <a:cs typeface="Times New Roman" pitchFamily="18" charset="0"/>
              </a:rPr>
              <a:t> </a:t>
            </a:r>
            <a:r>
              <a:rPr lang="en-US" sz="2800">
                <a:latin typeface="Times New Roman" pitchFamily="18" charset="0"/>
                <a:cs typeface="Times New Roman" pitchFamily="18" charset="0"/>
              </a:rPr>
              <a:t>P</a:t>
            </a:r>
            <a:r>
              <a:rPr lang="en-US" sz="2800" baseline="-25000">
                <a:latin typeface="Times New Roman" pitchFamily="18" charset="0"/>
                <a:cs typeface="Times New Roman" pitchFamily="18" charset="0"/>
              </a:rPr>
              <a:t>ra</a:t>
            </a:r>
            <a:r>
              <a:rPr lang="en-US" sz="2800">
                <a:latin typeface="Times New Roman" pitchFamily="18" charset="0"/>
                <a:cs typeface="Times New Roman" pitchFamily="18" charset="0"/>
              </a:rPr>
              <a:t> đạt giá trị max khi                                  đạt giá trị lớn</a:t>
            </a:r>
          </a:p>
          <a:p>
            <a:pPr>
              <a:buNone/>
            </a:pPr>
            <a:r>
              <a:rPr lang="en-US" sz="2800">
                <a:latin typeface="Times New Roman" pitchFamily="18" charset="0"/>
                <a:cs typeface="Times New Roman" pitchFamily="18" charset="0"/>
              </a:rPr>
              <a:t>nhất khi                              và                         →</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 Tính hiệu suất:</a:t>
            </a:r>
          </a:p>
          <a:p>
            <a:pPr>
              <a:buNone/>
            </a:pPr>
            <a:endParaRPr lang="en-US" sz="2800">
              <a:solidFill>
                <a:srgbClr val="FF0000"/>
              </a:solidFill>
              <a:latin typeface="Times New Roman" pitchFamily="18" charset="0"/>
              <a:cs typeface="Times New Roman" pitchFamily="18" charset="0"/>
            </a:endParaRPr>
          </a:p>
          <a:p>
            <a:pPr>
              <a:buNone/>
            </a:pPr>
            <a:r>
              <a:rPr lang="en-US" sz="2800">
                <a:solidFill>
                  <a:srgbClr val="FF0000"/>
                </a:solidFill>
                <a:latin typeface="Times New Roman" pitchFamily="18" charset="0"/>
                <a:cs typeface="Times New Roman" pitchFamily="18" charset="0"/>
              </a:rPr>
              <a:t>  + Trở kháng vào: </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 Trở kháng ra:                              </a:t>
            </a:r>
            <a:r>
              <a:rPr lang="en-US" sz="2800">
                <a:solidFill>
                  <a:schemeClr val="tx1">
                    <a:lumMod val="95000"/>
                    <a:lumOff val="5000"/>
                  </a:schemeClr>
                </a:solidFill>
                <a:latin typeface="Times New Roman" pitchFamily="18" charset="0"/>
                <a:cs typeface="Times New Roman" pitchFamily="18" charset="0"/>
              </a:rPr>
              <a:t>tính</a:t>
            </a:r>
          </a:p>
          <a:p>
            <a:pPr>
              <a:buNone/>
            </a:pPr>
            <a:r>
              <a:rPr lang="en-US" sz="2800">
                <a:solidFill>
                  <a:srgbClr val="FF0000"/>
                </a:solidFill>
                <a:latin typeface="Times New Roman" pitchFamily="18" charset="0"/>
                <a:cs typeface="Times New Roman" pitchFamily="18" charset="0"/>
              </a:rPr>
              <a:t>   + Khi R</a:t>
            </a:r>
            <a:r>
              <a:rPr lang="en-US" sz="2800" baseline="-25000">
                <a:solidFill>
                  <a:srgbClr val="FF0000"/>
                </a:solidFill>
                <a:latin typeface="Times New Roman" pitchFamily="18" charset="0"/>
                <a:cs typeface="Times New Roman" pitchFamily="18" charset="0"/>
              </a:rPr>
              <a:t>C</a:t>
            </a:r>
            <a:r>
              <a:rPr lang="en-US" sz="2800">
                <a:solidFill>
                  <a:srgbClr val="FF0000"/>
                </a:solidFill>
                <a:latin typeface="Times New Roman" pitchFamily="18" charset="0"/>
                <a:cs typeface="Times New Roman" pitchFamily="18" charset="0"/>
              </a:rPr>
              <a:t> = L hiệu suất </a:t>
            </a:r>
            <a:r>
              <a:rPr lang="el-GR" sz="2800">
                <a:solidFill>
                  <a:srgbClr val="FF0000"/>
                </a:solidFill>
                <a:latin typeface="Times New Roman" pitchFamily="18" charset="0"/>
                <a:cs typeface="Times New Roman" pitchFamily="18" charset="0"/>
              </a:rPr>
              <a:t>η</a:t>
            </a:r>
            <a:r>
              <a:rPr lang="en-US" sz="2800">
                <a:solidFill>
                  <a:srgbClr val="FF0000"/>
                </a:solidFill>
                <a:latin typeface="Times New Roman" pitchFamily="18" charset="0"/>
                <a:cs typeface="Times New Roman" pitchFamily="18" charset="0"/>
              </a:rPr>
              <a:t> = 50% </a:t>
            </a:r>
            <a:endParaRPr lang="en-US" sz="2800">
              <a:latin typeface="Times New Roman" pitchFamily="18" charset="0"/>
              <a:cs typeface="Times New Roman" pitchFamily="18" charset="0"/>
            </a:endParaRPr>
          </a:p>
        </p:txBody>
      </p:sp>
      <p:graphicFrame>
        <p:nvGraphicFramePr>
          <p:cNvPr id="4098" name="Object 2"/>
          <p:cNvGraphicFramePr>
            <a:graphicFrameLocks noChangeAspect="1"/>
          </p:cNvGraphicFramePr>
          <p:nvPr/>
        </p:nvGraphicFramePr>
        <p:xfrm>
          <a:off x="1765300" y="889000"/>
          <a:ext cx="2463800" cy="558800"/>
        </p:xfrm>
        <a:graphic>
          <a:graphicData uri="http://schemas.openxmlformats.org/presentationml/2006/ole">
            <mc:AlternateContent xmlns:mc="http://schemas.openxmlformats.org/markup-compatibility/2006">
              <mc:Choice xmlns:v="urn:schemas-microsoft-com:vml" Requires="v">
                <p:oleObj spid="_x0000_s149505" name="Equation" r:id="rId3" imgW="2463480" imgH="558720" progId="Equation.DSMT4">
                  <p:embed/>
                </p:oleObj>
              </mc:Choice>
              <mc:Fallback>
                <p:oleObj name="Equation" r:id="rId3" imgW="2463480" imgH="558720" progId="Equation.DSMT4">
                  <p:embed/>
                  <p:pic>
                    <p:nvPicPr>
                      <p:cNvPr id="40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5300" y="889000"/>
                        <a:ext cx="24638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1435100" y="2044700"/>
          <a:ext cx="4356100" cy="622300"/>
        </p:xfrm>
        <a:graphic>
          <a:graphicData uri="http://schemas.openxmlformats.org/presentationml/2006/ole">
            <mc:AlternateContent xmlns:mc="http://schemas.openxmlformats.org/markup-compatibility/2006">
              <mc:Choice xmlns:v="urn:schemas-microsoft-com:vml" Requires="v">
                <p:oleObj spid="_x0000_s149506" name="Equation" r:id="rId5" imgW="4356000" imgH="622080" progId="Equation.DSMT4">
                  <p:embed/>
                </p:oleObj>
              </mc:Choice>
              <mc:Fallback>
                <p:oleObj name="Equation" r:id="rId5" imgW="4356000" imgH="622080" progId="Equation.DSMT4">
                  <p:embed/>
                  <p:pic>
                    <p:nvPicPr>
                      <p:cNvPr id="409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5100" y="2044700"/>
                        <a:ext cx="43561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3670300" y="2743200"/>
          <a:ext cx="2806700" cy="431800"/>
        </p:xfrm>
        <a:graphic>
          <a:graphicData uri="http://schemas.openxmlformats.org/presentationml/2006/ole">
            <mc:AlternateContent xmlns:mc="http://schemas.openxmlformats.org/markup-compatibility/2006">
              <mc:Choice xmlns:v="urn:schemas-microsoft-com:vml" Requires="v">
                <p:oleObj spid="_x0000_s149507" name="Equation" r:id="rId7" imgW="2806560" imgH="431640" progId="Equation.DSMT4">
                  <p:embed/>
                </p:oleObj>
              </mc:Choice>
              <mc:Fallback>
                <p:oleObj name="Equation" r:id="rId7" imgW="2806560" imgH="431640" progId="Equation.DSMT4">
                  <p:embed/>
                  <p:pic>
                    <p:nvPicPr>
                      <p:cNvPr id="6"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70300" y="2743200"/>
                        <a:ext cx="28067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1619250" y="3295650"/>
          <a:ext cx="2438400" cy="444500"/>
        </p:xfrm>
        <a:graphic>
          <a:graphicData uri="http://schemas.openxmlformats.org/presentationml/2006/ole">
            <mc:AlternateContent xmlns:mc="http://schemas.openxmlformats.org/markup-compatibility/2006">
              <mc:Choice xmlns:v="urn:schemas-microsoft-com:vml" Requires="v">
                <p:oleObj spid="_x0000_s149508" name="Equation" r:id="rId9" imgW="2438280" imgH="444240" progId="Equation.DSMT4">
                  <p:embed/>
                </p:oleObj>
              </mc:Choice>
              <mc:Fallback>
                <p:oleObj name="Equation" r:id="rId9" imgW="2438280" imgH="444240" progId="Equation.DSMT4">
                  <p:embed/>
                  <p:pic>
                    <p:nvPicPr>
                      <p:cNvPr id="7"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3295650"/>
                        <a:ext cx="24384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4648200" y="3276600"/>
          <a:ext cx="1955800" cy="482600"/>
        </p:xfrm>
        <a:graphic>
          <a:graphicData uri="http://schemas.openxmlformats.org/presentationml/2006/ole">
            <mc:AlternateContent xmlns:mc="http://schemas.openxmlformats.org/markup-compatibility/2006">
              <mc:Choice xmlns:v="urn:schemas-microsoft-com:vml" Requires="v">
                <p:oleObj spid="_x0000_s149509" name="Equation" r:id="rId11" imgW="1955520" imgH="482400" progId="Equation.DSMT4">
                  <p:embed/>
                </p:oleObj>
              </mc:Choice>
              <mc:Fallback>
                <p:oleObj name="Equation" r:id="rId11" imgW="1955520" imgH="482400" progId="Equation.DSMT4">
                  <p:embed/>
                  <p:pic>
                    <p:nvPicPr>
                      <p:cNvPr id="8"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8200" y="3276600"/>
                        <a:ext cx="19558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3" name="Object 7"/>
          <p:cNvGraphicFramePr>
            <a:graphicFrameLocks noChangeAspect="1"/>
          </p:cNvGraphicFramePr>
          <p:nvPr/>
        </p:nvGraphicFramePr>
        <p:xfrm>
          <a:off x="7086600" y="3200400"/>
          <a:ext cx="1816100" cy="558800"/>
        </p:xfrm>
        <a:graphic>
          <a:graphicData uri="http://schemas.openxmlformats.org/presentationml/2006/ole">
            <mc:AlternateContent xmlns:mc="http://schemas.openxmlformats.org/markup-compatibility/2006">
              <mc:Choice xmlns:v="urn:schemas-microsoft-com:vml" Requires="v">
                <p:oleObj spid="_x0000_s149510" name="Equation" r:id="rId13" imgW="1815840" imgH="558720" progId="Equation.DSMT4">
                  <p:embed/>
                </p:oleObj>
              </mc:Choice>
              <mc:Fallback>
                <p:oleObj name="Equation" r:id="rId13" imgW="1815840" imgH="558720" progId="Equation.DSMT4">
                  <p:embed/>
                  <p:pic>
                    <p:nvPicPr>
                      <p:cNvPr id="4103"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86600" y="3200400"/>
                        <a:ext cx="18161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2743200" y="4114800"/>
          <a:ext cx="5918200" cy="609600"/>
        </p:xfrm>
        <a:graphic>
          <a:graphicData uri="http://schemas.openxmlformats.org/presentationml/2006/ole">
            <mc:AlternateContent xmlns:mc="http://schemas.openxmlformats.org/markup-compatibility/2006">
              <mc:Choice xmlns:v="urn:schemas-microsoft-com:vml" Requires="v">
                <p:oleObj spid="_x0000_s149511" name="Equation" r:id="rId15" imgW="5918040" imgH="609480" progId="Equation.DSMT4">
                  <p:embed/>
                </p:oleObj>
              </mc:Choice>
              <mc:Fallback>
                <p:oleObj name="Equation" r:id="rId15" imgW="5918040" imgH="609480" progId="Equation.DSMT4">
                  <p:embed/>
                  <p:pic>
                    <p:nvPicPr>
                      <p:cNvPr id="1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43200" y="4114800"/>
                        <a:ext cx="5918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3060700" y="4724400"/>
          <a:ext cx="2044700" cy="622300"/>
        </p:xfrm>
        <a:graphic>
          <a:graphicData uri="http://schemas.openxmlformats.org/presentationml/2006/ole">
            <mc:AlternateContent xmlns:mc="http://schemas.openxmlformats.org/markup-compatibility/2006">
              <mc:Choice xmlns:v="urn:schemas-microsoft-com:vml" Requires="v">
                <p:oleObj spid="_x0000_s149512" name="Equation" r:id="rId17" imgW="2044440" imgH="622080" progId="Equation.DSMT4">
                  <p:embed/>
                </p:oleObj>
              </mc:Choice>
              <mc:Fallback>
                <p:oleObj name="Equation" r:id="rId17" imgW="2044440" imgH="622080" progId="Equation.DSMT4">
                  <p:embed/>
                  <p:pic>
                    <p:nvPicPr>
                      <p:cNvPr id="11"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60700" y="4724400"/>
                        <a:ext cx="20447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6" name="Object 10"/>
          <p:cNvGraphicFramePr>
            <a:graphicFrameLocks noChangeAspect="1"/>
          </p:cNvGraphicFramePr>
          <p:nvPr/>
        </p:nvGraphicFramePr>
        <p:xfrm>
          <a:off x="2895600" y="5257800"/>
          <a:ext cx="2413000" cy="622300"/>
        </p:xfrm>
        <a:graphic>
          <a:graphicData uri="http://schemas.openxmlformats.org/presentationml/2006/ole">
            <mc:AlternateContent xmlns:mc="http://schemas.openxmlformats.org/markup-compatibility/2006">
              <mc:Choice xmlns:v="urn:schemas-microsoft-com:vml" Requires="v">
                <p:oleObj spid="_x0000_s149513" name="Equation" r:id="rId19" imgW="2412720" imgH="622080" progId="Equation.DSMT4">
                  <p:embed/>
                </p:oleObj>
              </mc:Choice>
              <mc:Fallback>
                <p:oleObj name="Equation" r:id="rId19" imgW="2412720" imgH="622080" progId="Equation.DSMT4">
                  <p:embed/>
                  <p:pic>
                    <p:nvPicPr>
                      <p:cNvPr id="4106"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95600" y="5257800"/>
                        <a:ext cx="24130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6172200" y="5257800"/>
          <a:ext cx="1257300" cy="711200"/>
        </p:xfrm>
        <a:graphic>
          <a:graphicData uri="http://schemas.openxmlformats.org/presentationml/2006/ole">
            <mc:AlternateContent xmlns:mc="http://schemas.openxmlformats.org/markup-compatibility/2006">
              <mc:Choice xmlns:v="urn:schemas-microsoft-com:vml" Requires="v">
                <p:oleObj spid="_x0000_s149514" name="Equation" r:id="rId21" imgW="1257120" imgH="711000" progId="Equation.DSMT4">
                  <p:embed/>
                </p:oleObj>
              </mc:Choice>
              <mc:Fallback>
                <p:oleObj name="Equation" r:id="rId21" imgW="1257120" imgH="711000" progId="Equation.DSMT4">
                  <p:embed/>
                  <p:pic>
                    <p:nvPicPr>
                      <p:cNvPr id="13"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72200" y="5257800"/>
                        <a:ext cx="12573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660552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324600"/>
          </a:xfrm>
        </p:spPr>
        <p:txBody>
          <a:bodyPr/>
          <a:lstStyle/>
          <a:p>
            <a:pPr>
              <a:buNone/>
            </a:pPr>
            <a:r>
              <a:rPr lang="en-US">
                <a:solidFill>
                  <a:srgbClr val="FF0000"/>
                </a:solidFill>
                <a:latin typeface="Times New Roman" pitchFamily="18" charset="0"/>
                <a:cs typeface="Times New Roman" pitchFamily="18" charset="0"/>
              </a:rPr>
              <a:t> 2. Khuếch đại công suất đơn mắc CC.</a:t>
            </a:r>
          </a:p>
          <a:p>
            <a:pPr>
              <a:buNone/>
            </a:pPr>
            <a:endParaRPr lang="en-US">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a:srcRect/>
          <a:stretch>
            <a:fillRect/>
          </a:stretch>
        </p:blipFill>
        <p:spPr bwMode="auto">
          <a:xfrm>
            <a:off x="5105400" y="1066800"/>
            <a:ext cx="3533775" cy="2249921"/>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457200" y="2580969"/>
            <a:ext cx="4648200" cy="4048431"/>
          </a:xfrm>
          <a:prstGeom prst="rect">
            <a:avLst/>
          </a:prstGeom>
          <a:noFill/>
          <a:ln w="9525">
            <a:noFill/>
            <a:miter lim="800000"/>
            <a:headEnd/>
            <a:tailEnd/>
          </a:ln>
          <a:effectLst/>
        </p:spPr>
      </p:pic>
      <p:graphicFrame>
        <p:nvGraphicFramePr>
          <p:cNvPr id="5124" name="Object 4"/>
          <p:cNvGraphicFramePr>
            <a:graphicFrameLocks noChangeAspect="1"/>
          </p:cNvGraphicFramePr>
          <p:nvPr/>
        </p:nvGraphicFramePr>
        <p:xfrm>
          <a:off x="1371600" y="1066800"/>
          <a:ext cx="2425700" cy="1295400"/>
        </p:xfrm>
        <a:graphic>
          <a:graphicData uri="http://schemas.openxmlformats.org/presentationml/2006/ole">
            <mc:AlternateContent xmlns:mc="http://schemas.openxmlformats.org/markup-compatibility/2006">
              <mc:Choice xmlns:v="urn:schemas-microsoft-com:vml" Requires="v">
                <p:oleObj spid="_x0000_s150529" name="Equation" r:id="rId5" imgW="2425680" imgH="1295280" progId="Equation.DSMT4">
                  <p:embed/>
                </p:oleObj>
              </mc:Choice>
              <mc:Fallback>
                <p:oleObj name="Equation" r:id="rId5" imgW="2425680" imgH="1295280" progId="Equation.DSMT4">
                  <p:embed/>
                  <p:pic>
                    <p:nvPicPr>
                      <p:cNvPr id="512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066800"/>
                        <a:ext cx="24257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90688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buNone/>
            </a:pPr>
            <a:r>
              <a:rPr lang="en-US"/>
              <a:t> </a:t>
            </a:r>
            <a:r>
              <a:rPr lang="en-US">
                <a:solidFill>
                  <a:srgbClr val="FF0000"/>
                </a:solidFill>
                <a:latin typeface="Times New Roman" pitchFamily="18" charset="0"/>
                <a:cs typeface="Times New Roman" pitchFamily="18" charset="0"/>
              </a:rPr>
              <a:t>+ Công suất ra:</a:t>
            </a:r>
          </a:p>
          <a:p>
            <a:pPr>
              <a:buNone/>
            </a:pPr>
            <a:r>
              <a:rPr lang="en-US">
                <a:latin typeface="Times New Roman" pitchFamily="18" charset="0"/>
                <a:cs typeface="Times New Roman" pitchFamily="18" charset="0"/>
              </a:rPr>
              <a:t> Theo đồ thị trên công suất ra tính được.</a:t>
            </a:r>
          </a:p>
          <a:p>
            <a:pPr>
              <a:buNone/>
            </a:pPr>
            <a:endParaRPr lang="en-US">
              <a:latin typeface="Times New Roman" pitchFamily="18" charset="0"/>
              <a:cs typeface="Times New Roman" pitchFamily="18" charset="0"/>
            </a:endParaRPr>
          </a:p>
          <a:p>
            <a:pPr>
              <a:buNone/>
            </a:pPr>
            <a:r>
              <a:rPr lang="en-US">
                <a:latin typeface="Times New Roman" pitchFamily="18" charset="0"/>
                <a:cs typeface="Times New Roman" pitchFamily="18" charset="0"/>
              </a:rPr>
              <a:t>  Theo đồ thị công suất ra đạt giá trị lớn nhất khi</a:t>
            </a:r>
          </a:p>
          <a:p>
            <a:pPr>
              <a:buNone/>
            </a:pPr>
            <a:r>
              <a:rPr lang="en-US">
                <a:latin typeface="Times New Roman" pitchFamily="18" charset="0"/>
                <a:cs typeface="Times New Roman" pitchFamily="18" charset="0"/>
              </a:rPr>
              <a:t>                            và                       →</a:t>
            </a:r>
          </a:p>
          <a:p>
            <a:pPr>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 Hiệu xuất:</a:t>
            </a:r>
          </a:p>
          <a:p>
            <a:pPr>
              <a:buNone/>
            </a:pPr>
            <a:endParaRPr lang="en-US">
              <a:latin typeface="Times New Roman" pitchFamily="18" charset="0"/>
              <a:cs typeface="Times New Roman" pitchFamily="18" charset="0"/>
            </a:endParaRPr>
          </a:p>
          <a:p>
            <a:pPr>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 Trở kháng vào:</a:t>
            </a:r>
          </a:p>
          <a:p>
            <a:pPr>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 Trở kháng ra:  </a:t>
            </a:r>
          </a:p>
          <a:p>
            <a:pPr>
              <a:buNone/>
            </a:pPr>
            <a:r>
              <a:rPr lang="en-US">
                <a:latin typeface="Times New Roman" pitchFamily="18" charset="0"/>
                <a:cs typeface="Times New Roman" pitchFamily="18" charset="0"/>
              </a:rPr>
              <a:t> </a:t>
            </a:r>
          </a:p>
        </p:txBody>
      </p:sp>
      <p:graphicFrame>
        <p:nvGraphicFramePr>
          <p:cNvPr id="6146" name="Object 2"/>
          <p:cNvGraphicFramePr>
            <a:graphicFrameLocks noChangeAspect="1"/>
          </p:cNvGraphicFramePr>
          <p:nvPr/>
        </p:nvGraphicFramePr>
        <p:xfrm>
          <a:off x="3276600" y="304800"/>
          <a:ext cx="2463800" cy="558800"/>
        </p:xfrm>
        <a:graphic>
          <a:graphicData uri="http://schemas.openxmlformats.org/presentationml/2006/ole">
            <mc:AlternateContent xmlns:mc="http://schemas.openxmlformats.org/markup-compatibility/2006">
              <mc:Choice xmlns:v="urn:schemas-microsoft-com:vml" Requires="v">
                <p:oleObj spid="_x0000_s151553" name="Equation" r:id="rId3" imgW="2463480" imgH="558720" progId="Equation.DSMT4">
                  <p:embed/>
                </p:oleObj>
              </mc:Choice>
              <mc:Fallback>
                <p:oleObj name="Equation" r:id="rId3" imgW="2463480" imgH="558720" progId="Equation.DSMT4">
                  <p:embed/>
                  <p:pic>
                    <p:nvPicPr>
                      <p:cNvPr id="61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04800"/>
                        <a:ext cx="24638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3"/>
          <p:cNvGraphicFramePr>
            <a:graphicFrameLocks noChangeAspect="1"/>
          </p:cNvGraphicFramePr>
          <p:nvPr/>
        </p:nvGraphicFramePr>
        <p:xfrm>
          <a:off x="2082800" y="1371600"/>
          <a:ext cx="4152900" cy="622300"/>
        </p:xfrm>
        <a:graphic>
          <a:graphicData uri="http://schemas.openxmlformats.org/presentationml/2006/ole">
            <mc:AlternateContent xmlns:mc="http://schemas.openxmlformats.org/markup-compatibility/2006">
              <mc:Choice xmlns:v="urn:schemas-microsoft-com:vml" Requires="v">
                <p:oleObj spid="_x0000_s151554" name="Equation" r:id="rId5" imgW="4152600" imgH="622080" progId="Equation.DSMT4">
                  <p:embed/>
                </p:oleObj>
              </mc:Choice>
              <mc:Fallback>
                <p:oleObj name="Equation" r:id="rId5" imgW="4152600" imgH="622080" progId="Equation.DSMT4">
                  <p:embed/>
                  <p:pic>
                    <p:nvPicPr>
                      <p:cNvPr id="614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2800" y="1371600"/>
                        <a:ext cx="41529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4"/>
          <p:cNvGraphicFramePr>
            <a:graphicFrameLocks noChangeAspect="1"/>
          </p:cNvGraphicFramePr>
          <p:nvPr/>
        </p:nvGraphicFramePr>
        <p:xfrm>
          <a:off x="704850" y="2755900"/>
          <a:ext cx="2247900" cy="444500"/>
        </p:xfrm>
        <a:graphic>
          <a:graphicData uri="http://schemas.openxmlformats.org/presentationml/2006/ole">
            <mc:AlternateContent xmlns:mc="http://schemas.openxmlformats.org/markup-compatibility/2006">
              <mc:Choice xmlns:v="urn:schemas-microsoft-com:vml" Requires="v">
                <p:oleObj spid="_x0000_s151555" name="Equation" r:id="rId7" imgW="2247840" imgH="444240" progId="Equation.DSMT4">
                  <p:embed/>
                </p:oleObj>
              </mc:Choice>
              <mc:Fallback>
                <p:oleObj name="Equation" r:id="rId7" imgW="2247840" imgH="444240" progId="Equation.DSMT4">
                  <p:embed/>
                  <p:pic>
                    <p:nvPicPr>
                      <p:cNvPr id="614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850" y="2755900"/>
                        <a:ext cx="22479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5"/>
          <p:cNvGraphicFramePr>
            <a:graphicFrameLocks noChangeAspect="1"/>
          </p:cNvGraphicFramePr>
          <p:nvPr/>
        </p:nvGraphicFramePr>
        <p:xfrm>
          <a:off x="3733800" y="2743200"/>
          <a:ext cx="1955800" cy="482600"/>
        </p:xfrm>
        <a:graphic>
          <a:graphicData uri="http://schemas.openxmlformats.org/presentationml/2006/ole">
            <mc:AlternateContent xmlns:mc="http://schemas.openxmlformats.org/markup-compatibility/2006">
              <mc:Choice xmlns:v="urn:schemas-microsoft-com:vml" Requires="v">
                <p:oleObj spid="_x0000_s151556" name="Equation" r:id="rId9" imgW="1955520" imgH="482400" progId="Equation.DSMT4">
                  <p:embed/>
                </p:oleObj>
              </mc:Choice>
              <mc:Fallback>
                <p:oleObj name="Equation" r:id="rId9" imgW="1955520" imgH="482400" progId="Equation.DSMT4">
                  <p:embed/>
                  <p:pic>
                    <p:nvPicPr>
                      <p:cNvPr id="6149"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3800" y="2743200"/>
                        <a:ext cx="19558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6"/>
          <p:cNvGraphicFramePr>
            <a:graphicFrameLocks noChangeAspect="1"/>
          </p:cNvGraphicFramePr>
          <p:nvPr/>
        </p:nvGraphicFramePr>
        <p:xfrm>
          <a:off x="6553200" y="2667000"/>
          <a:ext cx="1816100" cy="558800"/>
        </p:xfrm>
        <a:graphic>
          <a:graphicData uri="http://schemas.openxmlformats.org/presentationml/2006/ole">
            <mc:AlternateContent xmlns:mc="http://schemas.openxmlformats.org/markup-compatibility/2006">
              <mc:Choice xmlns:v="urn:schemas-microsoft-com:vml" Requires="v">
                <p:oleObj spid="_x0000_s151557" name="Equation" r:id="rId11" imgW="1815840" imgH="558720" progId="Equation.DSMT4">
                  <p:embed/>
                </p:oleObj>
              </mc:Choice>
              <mc:Fallback>
                <p:oleObj name="Equation" r:id="rId11" imgW="1815840" imgH="558720" progId="Equation.DSMT4">
                  <p:embed/>
                  <p:pic>
                    <p:nvPicPr>
                      <p:cNvPr id="615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53200" y="2667000"/>
                        <a:ext cx="18161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1" name="Object 7"/>
          <p:cNvGraphicFramePr>
            <a:graphicFrameLocks noChangeAspect="1"/>
          </p:cNvGraphicFramePr>
          <p:nvPr>
            <p:extLst>
              <p:ext uri="{D42A27DB-BD31-4B8C-83A1-F6EECF244321}">
                <p14:modId xmlns:p14="http://schemas.microsoft.com/office/powerpoint/2010/main" val="1859325048"/>
              </p:ext>
            </p:extLst>
          </p:nvPr>
        </p:nvGraphicFramePr>
        <p:xfrm>
          <a:off x="1983596" y="3797060"/>
          <a:ext cx="5918200" cy="609600"/>
        </p:xfrm>
        <a:graphic>
          <a:graphicData uri="http://schemas.openxmlformats.org/presentationml/2006/ole">
            <mc:AlternateContent xmlns:mc="http://schemas.openxmlformats.org/markup-compatibility/2006">
              <mc:Choice xmlns:v="urn:schemas-microsoft-com:vml" Requires="v">
                <p:oleObj spid="_x0000_s151558" name="Equation" r:id="rId13" imgW="5918040" imgH="609480" progId="Equation.DSMT4">
                  <p:embed/>
                </p:oleObj>
              </mc:Choice>
              <mc:Fallback>
                <p:oleObj name="Equation" r:id="rId13" imgW="5918040" imgH="609480" progId="Equation.DSMT4">
                  <p:embed/>
                  <p:pic>
                    <p:nvPicPr>
                      <p:cNvPr id="6151"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3596" y="3797060"/>
                        <a:ext cx="5918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3581400" y="4419600"/>
          <a:ext cx="2730500" cy="622300"/>
        </p:xfrm>
        <a:graphic>
          <a:graphicData uri="http://schemas.openxmlformats.org/presentationml/2006/ole">
            <mc:AlternateContent xmlns:mc="http://schemas.openxmlformats.org/markup-compatibility/2006">
              <mc:Choice xmlns:v="urn:schemas-microsoft-com:vml" Requires="v">
                <p:oleObj spid="_x0000_s151559" name="Equation" r:id="rId15" imgW="2730240" imgH="622080" progId="Equation.DSMT4">
                  <p:embed/>
                </p:oleObj>
              </mc:Choice>
              <mc:Fallback>
                <p:oleObj name="Equation" r:id="rId15" imgW="2730240" imgH="622080" progId="Equation.DSMT4">
                  <p:embed/>
                  <p:pic>
                    <p:nvPicPr>
                      <p:cNvPr id="1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1400" y="4419600"/>
                        <a:ext cx="27305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3505200" y="5257800"/>
          <a:ext cx="1193800" cy="622300"/>
        </p:xfrm>
        <a:graphic>
          <a:graphicData uri="http://schemas.openxmlformats.org/presentationml/2006/ole">
            <mc:AlternateContent xmlns:mc="http://schemas.openxmlformats.org/markup-compatibility/2006">
              <mc:Choice xmlns:v="urn:schemas-microsoft-com:vml" Requires="v">
                <p:oleObj spid="_x0000_s151560" name="Equation" r:id="rId17" imgW="1193760" imgH="622080" progId="Equation.DSMT4">
                  <p:embed/>
                </p:oleObj>
              </mc:Choice>
              <mc:Fallback>
                <p:oleObj name="Equation" r:id="rId17" imgW="1193760" imgH="622080" progId="Equation.DSMT4">
                  <p:embed/>
                  <p:pic>
                    <p:nvPicPr>
                      <p:cNvPr id="11"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5200" y="5257800"/>
                        <a:ext cx="11938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863570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a:solidFill>
                  <a:srgbClr val="FF0000"/>
                </a:solidFill>
                <a:latin typeface="Times New Roman" pitchFamily="18" charset="0"/>
                <a:cs typeface="Times New Roman" pitchFamily="18" charset="0"/>
              </a:rPr>
              <a:t>5.3. Khuếch đại công suất đẩy kéo dùng transistor</a:t>
            </a:r>
          </a:p>
        </p:txBody>
      </p:sp>
      <p:sp>
        <p:nvSpPr>
          <p:cNvPr id="3" name="Content Placeholder 2"/>
          <p:cNvSpPr>
            <a:spLocks noGrp="1"/>
          </p:cNvSpPr>
          <p:nvPr>
            <p:ph idx="1"/>
          </p:nvPr>
        </p:nvSpPr>
        <p:spPr>
          <a:xfrm>
            <a:off x="228600" y="1600200"/>
            <a:ext cx="8686800" cy="4953000"/>
          </a:xfrm>
        </p:spPr>
        <p:txBody>
          <a:bodyPr/>
          <a:lstStyle/>
          <a:p>
            <a:pPr>
              <a:buNone/>
            </a:pPr>
            <a:r>
              <a:rPr lang="en-US"/>
              <a:t> </a:t>
            </a:r>
            <a:r>
              <a:rPr lang="en-US">
                <a:solidFill>
                  <a:srgbClr val="FF0000"/>
                </a:solidFill>
                <a:latin typeface="Times New Roman" pitchFamily="18" charset="0"/>
                <a:cs typeface="Times New Roman" pitchFamily="18" charset="0"/>
              </a:rPr>
              <a:t>1. Khái niệm chung về tầng khuếch đại công suất</a:t>
            </a:r>
          </a:p>
          <a:p>
            <a:pPr>
              <a:buNone/>
            </a:pPr>
            <a:r>
              <a:rPr lang="en-US">
                <a:solidFill>
                  <a:srgbClr val="FF0000"/>
                </a:solidFill>
                <a:latin typeface="Times New Roman" pitchFamily="18" charset="0"/>
                <a:cs typeface="Times New Roman" pitchFamily="18" charset="0"/>
              </a:rPr>
              <a:t>đẩy kéo.</a:t>
            </a:r>
          </a:p>
          <a:p>
            <a:pPr>
              <a:buNone/>
            </a:pPr>
            <a:r>
              <a:rPr lang="en-US">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 Mục đích: </a:t>
            </a:r>
            <a:r>
              <a:rPr lang="en-US" sz="2800">
                <a:latin typeface="Times New Roman" pitchFamily="18" charset="0"/>
                <a:cs typeface="Times New Roman" pitchFamily="18" charset="0"/>
              </a:rPr>
              <a:t>- Tăng công suất ra.</a:t>
            </a:r>
          </a:p>
          <a:p>
            <a:pPr>
              <a:buNone/>
            </a:pPr>
            <a:r>
              <a:rPr lang="en-US" sz="2800">
                <a:latin typeface="Times New Roman" pitchFamily="18" charset="0"/>
                <a:cs typeface="Times New Roman" pitchFamily="18" charset="0"/>
              </a:rPr>
              <a:t>                      - Giảm méo phi tuyến.</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 Kết cấu của mạch: </a:t>
            </a:r>
            <a:r>
              <a:rPr lang="en-US" sz="2800">
                <a:latin typeface="Times New Roman" pitchFamily="18" charset="0"/>
                <a:cs typeface="Times New Roman" pitchFamily="18" charset="0"/>
              </a:rPr>
              <a:t>có ít nhất hai phần tử tích cực mắc</a:t>
            </a:r>
          </a:p>
          <a:p>
            <a:pPr>
              <a:buNone/>
            </a:pPr>
            <a:r>
              <a:rPr lang="en-US" sz="2800">
                <a:latin typeface="Times New Roman" pitchFamily="18" charset="0"/>
                <a:cs typeface="Times New Roman" pitchFamily="18" charset="0"/>
              </a:rPr>
              <a:t>chung tải.</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 Đẩy kéo song: </a:t>
            </a:r>
            <a:r>
              <a:rPr lang="en-US" sz="2800">
                <a:latin typeface="Times New Roman" pitchFamily="18" charset="0"/>
                <a:cs typeface="Times New Roman" pitchFamily="18" charset="0"/>
              </a:rPr>
              <a:t>các phần tử tích cực </a:t>
            </a:r>
          </a:p>
          <a:p>
            <a:pPr>
              <a:buNone/>
            </a:pPr>
            <a:r>
              <a:rPr lang="en-US" sz="2800">
                <a:latin typeface="Times New Roman" pitchFamily="18" charset="0"/>
                <a:cs typeface="Times New Roman" pitchFamily="18" charset="0"/>
              </a:rPr>
              <a:t>mắc song song về chế độ một chiều</a:t>
            </a:r>
          </a:p>
          <a:p>
            <a:pPr>
              <a:buNone/>
            </a:pPr>
            <a:r>
              <a:rPr lang="en-US" sz="2800">
                <a:latin typeface="Times New Roman" pitchFamily="18" charset="0"/>
                <a:cs typeface="Times New Roman" pitchFamily="18" charset="0"/>
              </a:rPr>
              <a:t>mắc nối tiếp với nhau về chế độ xoay chiều</a:t>
            </a:r>
          </a:p>
        </p:txBody>
      </p:sp>
      <p:pic>
        <p:nvPicPr>
          <p:cNvPr id="7170" name="Picture 2"/>
          <p:cNvPicPr>
            <a:picLocks noChangeAspect="1" noChangeArrowheads="1"/>
          </p:cNvPicPr>
          <p:nvPr/>
        </p:nvPicPr>
        <p:blipFill>
          <a:blip r:embed="rId2"/>
          <a:srcRect/>
          <a:stretch>
            <a:fillRect/>
          </a:stretch>
        </p:blipFill>
        <p:spPr bwMode="auto">
          <a:xfrm>
            <a:off x="6400800" y="4495800"/>
            <a:ext cx="2438400" cy="1385194"/>
          </a:xfrm>
          <a:prstGeom prst="rect">
            <a:avLst/>
          </a:prstGeom>
          <a:noFill/>
          <a:ln w="9525">
            <a:noFill/>
            <a:miter lim="800000"/>
            <a:headEnd/>
            <a:tailEnd/>
          </a:ln>
          <a:effectLst/>
        </p:spPr>
      </p:pic>
    </p:spTree>
    <p:extLst>
      <p:ext uri="{BB962C8B-B14F-4D97-AF65-F5344CB8AC3E}">
        <p14:creationId xmlns:p14="http://schemas.microsoft.com/office/powerpoint/2010/main" val="26352744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lstStyle/>
          <a:p>
            <a:pPr>
              <a:buNone/>
            </a:pPr>
            <a:r>
              <a:rPr lang="en-US"/>
              <a:t> </a:t>
            </a:r>
            <a:r>
              <a:rPr lang="en-US" sz="2800">
                <a:solidFill>
                  <a:srgbClr val="FF0000"/>
                </a:solidFill>
                <a:latin typeface="Times New Roman" pitchFamily="18" charset="0"/>
                <a:cs typeface="Times New Roman" pitchFamily="18" charset="0"/>
              </a:rPr>
              <a:t>+ Đẩy kéo nối tiếp: </a:t>
            </a:r>
            <a:r>
              <a:rPr lang="en-US" sz="2800">
                <a:latin typeface="Times New Roman" pitchFamily="18" charset="0"/>
                <a:cs typeface="Times New Roman" pitchFamily="18" charset="0"/>
              </a:rPr>
              <a:t>các phần tử tích cực</a:t>
            </a:r>
          </a:p>
          <a:p>
            <a:pPr>
              <a:buNone/>
            </a:pPr>
            <a:r>
              <a:rPr lang="en-US" sz="2800">
                <a:latin typeface="Times New Roman" pitchFamily="18" charset="0"/>
                <a:cs typeface="Times New Roman" pitchFamily="18" charset="0"/>
              </a:rPr>
              <a:t>mắc nối tiếp nhau về chế độ một chiều</a:t>
            </a:r>
          </a:p>
          <a:p>
            <a:pPr>
              <a:buNone/>
            </a:pPr>
            <a:r>
              <a:rPr lang="en-US" sz="2800">
                <a:latin typeface="Times New Roman" pitchFamily="18" charset="0"/>
                <a:cs typeface="Times New Roman" pitchFamily="18" charset="0"/>
              </a:rPr>
              <a:t>mắc song song với nhau về chế độ xoay</a:t>
            </a:r>
          </a:p>
          <a:p>
            <a:pPr>
              <a:buNone/>
            </a:pPr>
            <a:r>
              <a:rPr lang="en-US" sz="2800">
                <a:latin typeface="Times New Roman" pitchFamily="18" charset="0"/>
                <a:cs typeface="Times New Roman" pitchFamily="18" charset="0"/>
              </a:rPr>
              <a:t>chiều.</a:t>
            </a:r>
          </a:p>
        </p:txBody>
      </p:sp>
      <p:pic>
        <p:nvPicPr>
          <p:cNvPr id="8194" name="Picture 2"/>
          <p:cNvPicPr>
            <a:picLocks noChangeAspect="1" noChangeArrowheads="1"/>
          </p:cNvPicPr>
          <p:nvPr/>
        </p:nvPicPr>
        <p:blipFill>
          <a:blip r:embed="rId2"/>
          <a:srcRect/>
          <a:stretch>
            <a:fillRect/>
          </a:stretch>
        </p:blipFill>
        <p:spPr bwMode="auto">
          <a:xfrm>
            <a:off x="6248400" y="457200"/>
            <a:ext cx="2444264" cy="1338262"/>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304801" y="2667000"/>
          <a:ext cx="8534400" cy="396240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20000"/>
                    </a:ext>
                  </a:extLst>
                </a:gridCol>
                <a:gridCol w="4050904">
                  <a:extLst>
                    <a:ext uri="{9D8B030D-6E8A-4147-A177-3AD203B41FA5}">
                      <a16:colId xmlns:a16="http://schemas.microsoft.com/office/drawing/2014/main" val="20001"/>
                    </a:ext>
                  </a:extLst>
                </a:gridCol>
                <a:gridCol w="3523376">
                  <a:extLst>
                    <a:ext uri="{9D8B030D-6E8A-4147-A177-3AD203B41FA5}">
                      <a16:colId xmlns:a16="http://schemas.microsoft.com/office/drawing/2014/main" val="20002"/>
                    </a:ext>
                  </a:extLst>
                </a:gridCol>
              </a:tblGrid>
              <a:tr h="560073">
                <a:tc>
                  <a:txBody>
                    <a:bodyPr/>
                    <a:lstStyle/>
                    <a:p>
                      <a:endParaRPr lang="en-US"/>
                    </a:p>
                  </a:txBody>
                  <a:tcPr/>
                </a:tc>
                <a:tc>
                  <a:txBody>
                    <a:bodyPr/>
                    <a:lstStyle/>
                    <a:p>
                      <a:r>
                        <a:rPr lang="en-US" sz="2800">
                          <a:latin typeface="Times New Roman" pitchFamily="18" charset="0"/>
                          <a:cs typeface="Times New Roman" pitchFamily="18" charset="0"/>
                        </a:rPr>
                        <a:t>     </a:t>
                      </a:r>
                      <a:r>
                        <a:rPr lang="en-US" sz="2800" b="0">
                          <a:solidFill>
                            <a:srgbClr val="FF0000"/>
                          </a:solidFill>
                          <a:latin typeface="Times New Roman" pitchFamily="18" charset="0"/>
                          <a:cs typeface="Times New Roman" pitchFamily="18" charset="0"/>
                        </a:rPr>
                        <a:t>Đẩy</a:t>
                      </a:r>
                      <a:r>
                        <a:rPr lang="en-US" sz="2800" b="0" baseline="0">
                          <a:solidFill>
                            <a:srgbClr val="FF0000"/>
                          </a:solidFill>
                          <a:latin typeface="Times New Roman" pitchFamily="18" charset="0"/>
                          <a:cs typeface="Times New Roman" pitchFamily="18" charset="0"/>
                        </a:rPr>
                        <a:t> kéo song song</a:t>
                      </a:r>
                      <a:endParaRPr lang="en-US" sz="2800" b="0">
                        <a:solidFill>
                          <a:srgbClr val="FF0000"/>
                        </a:solidFill>
                        <a:latin typeface="Times New Roman" pitchFamily="18" charset="0"/>
                        <a:cs typeface="Times New Roman" pitchFamily="18" charset="0"/>
                      </a:endParaRPr>
                    </a:p>
                  </a:txBody>
                  <a:tcPr/>
                </a:tc>
                <a:tc>
                  <a:txBody>
                    <a:bodyPr/>
                    <a:lstStyle/>
                    <a:p>
                      <a:r>
                        <a:rPr lang="en-US" sz="2800">
                          <a:latin typeface="Times New Roman" pitchFamily="18" charset="0"/>
                          <a:cs typeface="Times New Roman" pitchFamily="18" charset="0"/>
                        </a:rPr>
                        <a:t>   </a:t>
                      </a:r>
                      <a:r>
                        <a:rPr lang="en-US" sz="2800" b="0">
                          <a:solidFill>
                            <a:srgbClr val="FF0000"/>
                          </a:solidFill>
                          <a:latin typeface="Times New Roman" pitchFamily="18" charset="0"/>
                          <a:cs typeface="Times New Roman" pitchFamily="18" charset="0"/>
                        </a:rPr>
                        <a:t>Đẩy</a:t>
                      </a:r>
                      <a:r>
                        <a:rPr lang="en-US" sz="2800" b="0" baseline="0">
                          <a:solidFill>
                            <a:srgbClr val="FF0000"/>
                          </a:solidFill>
                          <a:latin typeface="Times New Roman" pitchFamily="18" charset="0"/>
                          <a:cs typeface="Times New Roman" pitchFamily="18" charset="0"/>
                        </a:rPr>
                        <a:t> kéo nối tiếp </a:t>
                      </a:r>
                      <a:endParaRPr lang="en-US" sz="2800" b="0">
                        <a:solidFill>
                          <a:srgbClr val="FF0000"/>
                        </a:solidFill>
                      </a:endParaRPr>
                    </a:p>
                  </a:txBody>
                  <a:tcPr/>
                </a:tc>
                <a:extLst>
                  <a:ext uri="{0D108BD9-81ED-4DB2-BD59-A6C34878D82A}">
                    <a16:rowId xmlns:a16="http://schemas.microsoft.com/office/drawing/2014/main" val="10000"/>
                  </a:ext>
                </a:extLst>
              </a:tr>
              <a:tr h="1607025">
                <a:tc>
                  <a:txBody>
                    <a:bodyPr/>
                    <a:lstStyle/>
                    <a:p>
                      <a:pPr algn="ctr"/>
                      <a:r>
                        <a:rPr lang="en-US" sz="2400">
                          <a:solidFill>
                            <a:srgbClr val="FF0000"/>
                          </a:solidFill>
                          <a:latin typeface="Times New Roman" pitchFamily="18" charset="0"/>
                          <a:cs typeface="Times New Roman" pitchFamily="18" charset="0"/>
                        </a:rPr>
                        <a:t>T cùng</a:t>
                      </a:r>
                    </a:p>
                    <a:p>
                      <a:pPr algn="ctr"/>
                      <a:r>
                        <a:rPr lang="en-US" sz="2400">
                          <a:solidFill>
                            <a:srgbClr val="FF0000"/>
                          </a:solidFill>
                          <a:latin typeface="Times New Roman" pitchFamily="18" charset="0"/>
                          <a:cs typeface="Times New Roman" pitchFamily="18" charset="0"/>
                        </a:rPr>
                        <a:t>loại</a:t>
                      </a:r>
                    </a:p>
                  </a:txBody>
                  <a:tcPr/>
                </a:tc>
                <a:tc>
                  <a:txBody>
                    <a:bodyPr/>
                    <a:lstStyle/>
                    <a:p>
                      <a:endParaRPr lang="en-US">
                        <a:solidFill>
                          <a:srgbClr val="FF0000"/>
                        </a:solidFill>
                      </a:endParaRPr>
                    </a:p>
                  </a:txBody>
                  <a:tcPr/>
                </a:tc>
                <a:tc>
                  <a:txBody>
                    <a:bodyPr/>
                    <a:lstStyle/>
                    <a:p>
                      <a:endParaRPr lang="en-US"/>
                    </a:p>
                    <a:p>
                      <a:endParaRPr lang="en-US"/>
                    </a:p>
                    <a:p>
                      <a:endParaRPr lang="en-US"/>
                    </a:p>
                  </a:txBody>
                  <a:tcPr/>
                </a:tc>
                <a:extLst>
                  <a:ext uri="{0D108BD9-81ED-4DB2-BD59-A6C34878D82A}">
                    <a16:rowId xmlns:a16="http://schemas.microsoft.com/office/drawing/2014/main" val="10001"/>
                  </a:ext>
                </a:extLst>
              </a:tr>
              <a:tr h="1795302">
                <a:tc>
                  <a:txBody>
                    <a:bodyPr/>
                    <a:lstStyle/>
                    <a:p>
                      <a:pPr algn="ctr"/>
                      <a:r>
                        <a:rPr lang="en-US" sz="2400">
                          <a:solidFill>
                            <a:srgbClr val="FF0000"/>
                          </a:solidFill>
                          <a:latin typeface="Times New Roman" pitchFamily="18" charset="0"/>
                          <a:cs typeface="Times New Roman" pitchFamily="18" charset="0"/>
                        </a:rPr>
                        <a:t>T khác</a:t>
                      </a:r>
                    </a:p>
                    <a:p>
                      <a:pPr algn="ctr"/>
                      <a:r>
                        <a:rPr lang="en-US" sz="2400">
                          <a:solidFill>
                            <a:srgbClr val="FF0000"/>
                          </a:solidFill>
                          <a:latin typeface="Times New Roman" pitchFamily="18" charset="0"/>
                          <a:cs typeface="Times New Roman" pitchFamily="18" charset="0"/>
                        </a:rPr>
                        <a:t>loại</a:t>
                      </a:r>
                    </a:p>
                    <a:p>
                      <a:endParaRPr lang="en-US"/>
                    </a:p>
                  </a:txBody>
                  <a:tcPr/>
                </a:tc>
                <a:tc>
                  <a:txBody>
                    <a:bodyPr/>
                    <a:lstStyle/>
                    <a:p>
                      <a:endParaRPr lang="en-US"/>
                    </a:p>
                  </a:txBody>
                  <a:tcPr/>
                </a:tc>
                <a:tc>
                  <a:txBody>
                    <a:bodyPr/>
                    <a:lstStyle/>
                    <a:p>
                      <a:endParaRPr lang="en-US"/>
                    </a:p>
                    <a:p>
                      <a:endParaRPr lang="en-US"/>
                    </a:p>
                    <a:p>
                      <a:endParaRPr lang="en-US"/>
                    </a:p>
                    <a:p>
                      <a:endParaRPr lang="en-US"/>
                    </a:p>
                  </a:txBody>
                  <a:tcPr/>
                </a:tc>
                <a:extLst>
                  <a:ext uri="{0D108BD9-81ED-4DB2-BD59-A6C34878D82A}">
                    <a16:rowId xmlns:a16="http://schemas.microsoft.com/office/drawing/2014/main" val="10002"/>
                  </a:ext>
                </a:extLst>
              </a:tr>
            </a:tbl>
          </a:graphicData>
        </a:graphic>
      </p:graphicFrame>
      <p:pic>
        <p:nvPicPr>
          <p:cNvPr id="8195" name="Picture 3"/>
          <p:cNvPicPr>
            <a:picLocks noChangeAspect="1" noChangeArrowheads="1"/>
          </p:cNvPicPr>
          <p:nvPr/>
        </p:nvPicPr>
        <p:blipFill>
          <a:blip r:embed="rId3"/>
          <a:srcRect/>
          <a:stretch>
            <a:fillRect/>
          </a:stretch>
        </p:blipFill>
        <p:spPr bwMode="auto">
          <a:xfrm>
            <a:off x="2286000" y="3276600"/>
            <a:ext cx="1676400" cy="1457263"/>
          </a:xfrm>
          <a:prstGeom prst="rect">
            <a:avLst/>
          </a:prstGeom>
          <a:noFill/>
          <a:ln w="9525">
            <a:noFill/>
            <a:miter lim="800000"/>
            <a:headEnd/>
            <a:tailEnd/>
          </a:ln>
          <a:effectLst/>
        </p:spPr>
      </p:pic>
      <p:sp>
        <p:nvSpPr>
          <p:cNvPr id="12" name="TextBox 11"/>
          <p:cNvSpPr txBox="1"/>
          <p:nvPr/>
        </p:nvSpPr>
        <p:spPr>
          <a:xfrm>
            <a:off x="3048000" y="5791200"/>
            <a:ext cx="184731" cy="369332"/>
          </a:xfrm>
          <a:prstGeom prst="rect">
            <a:avLst/>
          </a:prstGeom>
          <a:noFill/>
        </p:spPr>
        <p:txBody>
          <a:bodyPr wrap="none" rtlCol="0">
            <a:spAutoFit/>
          </a:bodyPr>
          <a:lstStyle/>
          <a:p>
            <a:endParaRPr lang="en-US"/>
          </a:p>
        </p:txBody>
      </p:sp>
      <p:pic>
        <p:nvPicPr>
          <p:cNvPr id="8197" name="Picture 5"/>
          <p:cNvPicPr>
            <a:picLocks noChangeAspect="1" noChangeArrowheads="1"/>
          </p:cNvPicPr>
          <p:nvPr/>
        </p:nvPicPr>
        <p:blipFill>
          <a:blip r:embed="rId4"/>
          <a:srcRect/>
          <a:stretch>
            <a:fillRect/>
          </a:stretch>
        </p:blipFill>
        <p:spPr bwMode="auto">
          <a:xfrm>
            <a:off x="2275114" y="5105400"/>
            <a:ext cx="1687286" cy="1447800"/>
          </a:xfrm>
          <a:prstGeom prst="rect">
            <a:avLst/>
          </a:prstGeom>
          <a:noFill/>
          <a:ln w="9525">
            <a:noFill/>
            <a:miter lim="800000"/>
            <a:headEnd/>
            <a:tailEnd/>
          </a:ln>
          <a:effectLst/>
        </p:spPr>
      </p:pic>
      <p:sp>
        <p:nvSpPr>
          <p:cNvPr id="14" name="TextBox 13"/>
          <p:cNvSpPr txBox="1"/>
          <p:nvPr/>
        </p:nvSpPr>
        <p:spPr>
          <a:xfrm>
            <a:off x="6934200" y="5638800"/>
            <a:ext cx="184731" cy="369332"/>
          </a:xfrm>
          <a:prstGeom prst="rect">
            <a:avLst/>
          </a:prstGeom>
          <a:noFill/>
        </p:spPr>
        <p:txBody>
          <a:bodyPr wrap="none" rtlCol="0">
            <a:spAutoFit/>
          </a:bodyPr>
          <a:lstStyle/>
          <a:p>
            <a:endParaRPr lang="en-US"/>
          </a:p>
        </p:txBody>
      </p:sp>
      <p:pic>
        <p:nvPicPr>
          <p:cNvPr id="8198" name="Picture 6"/>
          <p:cNvPicPr>
            <a:picLocks noChangeAspect="1" noChangeArrowheads="1"/>
          </p:cNvPicPr>
          <p:nvPr/>
        </p:nvPicPr>
        <p:blipFill>
          <a:blip r:embed="rId5"/>
          <a:srcRect/>
          <a:stretch>
            <a:fillRect/>
          </a:stretch>
        </p:blipFill>
        <p:spPr bwMode="auto">
          <a:xfrm>
            <a:off x="6019800" y="4995472"/>
            <a:ext cx="2133600" cy="1538990"/>
          </a:xfrm>
          <a:prstGeom prst="rect">
            <a:avLst/>
          </a:prstGeom>
          <a:noFill/>
          <a:ln w="9525">
            <a:noFill/>
            <a:miter lim="800000"/>
            <a:headEnd/>
            <a:tailEnd/>
          </a:ln>
          <a:effectLst/>
        </p:spPr>
      </p:pic>
      <p:sp>
        <p:nvSpPr>
          <p:cNvPr id="16" name="TextBox 15"/>
          <p:cNvSpPr txBox="1"/>
          <p:nvPr/>
        </p:nvSpPr>
        <p:spPr>
          <a:xfrm>
            <a:off x="6934200" y="3886200"/>
            <a:ext cx="184731" cy="369332"/>
          </a:xfrm>
          <a:prstGeom prst="rect">
            <a:avLst/>
          </a:prstGeom>
          <a:noFill/>
        </p:spPr>
        <p:txBody>
          <a:bodyPr wrap="none" rtlCol="0">
            <a:spAutoFit/>
          </a:bodyPr>
          <a:lstStyle/>
          <a:p>
            <a:endParaRPr lang="en-US"/>
          </a:p>
        </p:txBody>
      </p:sp>
      <p:pic>
        <p:nvPicPr>
          <p:cNvPr id="8199" name="Picture 7"/>
          <p:cNvPicPr>
            <a:picLocks noChangeAspect="1" noChangeArrowheads="1"/>
          </p:cNvPicPr>
          <p:nvPr/>
        </p:nvPicPr>
        <p:blipFill>
          <a:blip r:embed="rId6"/>
          <a:srcRect/>
          <a:stretch>
            <a:fillRect/>
          </a:stretch>
        </p:blipFill>
        <p:spPr bwMode="auto">
          <a:xfrm>
            <a:off x="6019800" y="3276600"/>
            <a:ext cx="1997363" cy="1524000"/>
          </a:xfrm>
          <a:prstGeom prst="rect">
            <a:avLst/>
          </a:prstGeom>
          <a:noFill/>
          <a:ln w="9525">
            <a:noFill/>
            <a:miter lim="800000"/>
            <a:headEnd/>
            <a:tailEnd/>
          </a:ln>
          <a:effectLst/>
        </p:spPr>
      </p:pic>
    </p:spTree>
    <p:extLst>
      <p:ext uri="{BB962C8B-B14F-4D97-AF65-F5344CB8AC3E}">
        <p14:creationId xmlns:p14="http://schemas.microsoft.com/office/powerpoint/2010/main" val="8037169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buNone/>
            </a:pPr>
            <a:r>
              <a:rPr lang="en-US" sz="3000">
                <a:solidFill>
                  <a:srgbClr val="FF0000"/>
                </a:solidFill>
                <a:latin typeface="Times New Roman" pitchFamily="18" charset="0"/>
                <a:cs typeface="Times New Roman" pitchFamily="18" charset="0"/>
              </a:rPr>
              <a:t>+ Xác định các tham số xoay chiều</a:t>
            </a:r>
            <a:endParaRPr lang="en-US" sz="3000"/>
          </a:p>
          <a:p>
            <a:pPr>
              <a:buNone/>
            </a:pPr>
            <a:r>
              <a:rPr lang="en-US"/>
              <a:t> </a:t>
            </a:r>
            <a:r>
              <a:rPr lang="en-US" sz="2800">
                <a:solidFill>
                  <a:srgbClr val="FF0000"/>
                </a:solidFill>
                <a:latin typeface="Times New Roman" pitchFamily="18" charset="0"/>
                <a:cs typeface="Times New Roman" pitchFamily="18" charset="0"/>
              </a:rPr>
              <a:t>- Công suất ra.</a:t>
            </a:r>
          </a:p>
          <a:p>
            <a:pPr>
              <a:buNone/>
            </a:pPr>
            <a:r>
              <a:rPr lang="en-US" sz="2800">
                <a:latin typeface="Times New Roman" pitchFamily="18" charset="0"/>
                <a:cs typeface="Times New Roman" pitchFamily="18" charset="0"/>
              </a:rPr>
              <a:t>Theo đồ thị</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a:t>
            </a: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Hiệu suất. </a:t>
            </a:r>
          </a:p>
          <a:p>
            <a:pPr>
              <a:buNone/>
            </a:pPr>
            <a:endParaRPr lang="en-US" sz="2800">
              <a:latin typeface="Times New Roman" pitchFamily="18" charset="0"/>
              <a:cs typeface="Times New Roman" pitchFamily="18" charset="0"/>
            </a:endParaRPr>
          </a:p>
        </p:txBody>
      </p:sp>
      <p:pic>
        <p:nvPicPr>
          <p:cNvPr id="26626" name="Picture 2"/>
          <p:cNvPicPr>
            <a:picLocks noChangeAspect="1" noChangeArrowheads="1"/>
          </p:cNvPicPr>
          <p:nvPr/>
        </p:nvPicPr>
        <p:blipFill>
          <a:blip r:embed="rId3"/>
          <a:srcRect/>
          <a:stretch>
            <a:fillRect/>
          </a:stretch>
        </p:blipFill>
        <p:spPr bwMode="auto">
          <a:xfrm>
            <a:off x="4276724" y="763943"/>
            <a:ext cx="4791076" cy="4189057"/>
          </a:xfrm>
          <a:prstGeom prst="rect">
            <a:avLst/>
          </a:prstGeom>
          <a:noFill/>
          <a:ln w="9525">
            <a:noFill/>
            <a:miter lim="800000"/>
            <a:headEnd/>
            <a:tailEnd/>
          </a:ln>
          <a:effectLst/>
        </p:spPr>
      </p:pic>
      <p:graphicFrame>
        <p:nvGraphicFramePr>
          <p:cNvPr id="31745" name="Object 1"/>
          <p:cNvGraphicFramePr>
            <a:graphicFrameLocks noChangeAspect="1"/>
          </p:cNvGraphicFramePr>
          <p:nvPr/>
        </p:nvGraphicFramePr>
        <p:xfrm>
          <a:off x="260350" y="1905000"/>
          <a:ext cx="3771900" cy="838200"/>
        </p:xfrm>
        <a:graphic>
          <a:graphicData uri="http://schemas.openxmlformats.org/presentationml/2006/ole">
            <mc:AlternateContent xmlns:mc="http://schemas.openxmlformats.org/markup-compatibility/2006">
              <mc:Choice xmlns:v="urn:schemas-microsoft-com:vml" Requires="v">
                <p:oleObj spid="_x0000_s154625" name="Equation" r:id="rId4" imgW="2971800" imgH="660240" progId="Equation.DSMT4">
                  <p:embed/>
                </p:oleObj>
              </mc:Choice>
              <mc:Fallback>
                <p:oleObj name="Equation" r:id="rId4" imgW="2971800" imgH="660240" progId="Equation.DSMT4">
                  <p:embed/>
                  <p:pic>
                    <p:nvPicPr>
                      <p:cNvPr id="31745"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50" y="1905000"/>
                        <a:ext cx="37719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6" name="Object 2"/>
          <p:cNvGraphicFramePr>
            <a:graphicFrameLocks noChangeAspect="1"/>
          </p:cNvGraphicFramePr>
          <p:nvPr/>
        </p:nvGraphicFramePr>
        <p:xfrm>
          <a:off x="327025" y="2743200"/>
          <a:ext cx="3449638" cy="1701800"/>
        </p:xfrm>
        <a:graphic>
          <a:graphicData uri="http://schemas.openxmlformats.org/presentationml/2006/ole">
            <mc:AlternateContent xmlns:mc="http://schemas.openxmlformats.org/markup-compatibility/2006">
              <mc:Choice xmlns:v="urn:schemas-microsoft-com:vml" Requires="v">
                <p:oleObj spid="_x0000_s154626" name="Equation" r:id="rId6" imgW="2831760" imgH="1396800" progId="Equation.DSMT4">
                  <p:embed/>
                </p:oleObj>
              </mc:Choice>
              <mc:Fallback>
                <p:oleObj name="Equation" r:id="rId6" imgW="2831760" imgH="1396800" progId="Equation.DSMT4">
                  <p:embed/>
                  <p:pic>
                    <p:nvPicPr>
                      <p:cNvPr id="31746"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025" y="2743200"/>
                        <a:ext cx="3449638" cy="170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8" name="Object 4"/>
          <p:cNvGraphicFramePr>
            <a:graphicFrameLocks noChangeAspect="1"/>
          </p:cNvGraphicFramePr>
          <p:nvPr/>
        </p:nvGraphicFramePr>
        <p:xfrm>
          <a:off x="1870075" y="4800600"/>
          <a:ext cx="6892925" cy="2065338"/>
        </p:xfrm>
        <a:graphic>
          <a:graphicData uri="http://schemas.openxmlformats.org/presentationml/2006/ole">
            <mc:AlternateContent xmlns:mc="http://schemas.openxmlformats.org/markup-compatibility/2006">
              <mc:Choice xmlns:v="urn:schemas-microsoft-com:vml" Requires="v">
                <p:oleObj spid="_x0000_s154627" name="Equation" r:id="rId8" imgW="5257800" imgH="1574640" progId="Equation.DSMT4">
                  <p:embed/>
                </p:oleObj>
              </mc:Choice>
              <mc:Fallback>
                <p:oleObj name="Equation" r:id="rId8" imgW="5257800" imgH="1574640" progId="Equation.DSMT4">
                  <p:embed/>
                  <p:pic>
                    <p:nvPicPr>
                      <p:cNvPr id="3174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0075" y="4800600"/>
                        <a:ext cx="6892925" cy="206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4242598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00800"/>
          </a:xfrm>
        </p:spPr>
        <p:txBody>
          <a:bodyPr>
            <a:normAutofit fontScale="92500" lnSpcReduction="20000"/>
          </a:bodyPr>
          <a:lstStyle/>
          <a:p>
            <a:pPr>
              <a:buNone/>
            </a:pPr>
            <a:r>
              <a:rPr lang="en-US"/>
              <a:t> </a:t>
            </a:r>
            <a:r>
              <a:rPr lang="en-US">
                <a:solidFill>
                  <a:srgbClr val="FF0000"/>
                </a:solidFill>
                <a:latin typeface="Times New Roman" pitchFamily="18" charset="0"/>
                <a:cs typeface="Times New Roman" pitchFamily="18" charset="0"/>
              </a:rPr>
              <a:t>+ Đặc điểm: </a:t>
            </a:r>
            <a:r>
              <a:rPr lang="en-US" sz="3000">
                <a:latin typeface="Times New Roman" pitchFamily="18" charset="0"/>
                <a:cs typeface="Times New Roman" pitchFamily="18" charset="0"/>
              </a:rPr>
              <a:t>mạch khuếch đại công suất mắc đẩy kéo</a:t>
            </a:r>
          </a:p>
          <a:p>
            <a:pPr>
              <a:lnSpc>
                <a:spcPct val="120000"/>
              </a:lnSpc>
              <a:spcBef>
                <a:spcPts val="0"/>
              </a:spcBef>
              <a:buNone/>
            </a:pPr>
            <a:r>
              <a:rPr lang="en-US" sz="3000">
                <a:latin typeface="Times New Roman" pitchFamily="18" charset="0"/>
                <a:cs typeface="Times New Roman" pitchFamily="18" charset="0"/>
              </a:rPr>
              <a:t>   - Chế độ một chiều: đối đẩy kéo song song dùng một</a:t>
            </a:r>
          </a:p>
          <a:p>
            <a:pPr>
              <a:lnSpc>
                <a:spcPct val="120000"/>
              </a:lnSpc>
              <a:spcBef>
                <a:spcPts val="0"/>
              </a:spcBef>
              <a:buNone/>
            </a:pPr>
            <a:r>
              <a:rPr lang="en-US" sz="3000">
                <a:latin typeface="Times New Roman" pitchFamily="18" charset="0"/>
                <a:cs typeface="Times New Roman" pitchFamily="18" charset="0"/>
              </a:rPr>
              <a:t>nguồn cung cấp. Đẩy kéo nối tiếp dùng hai nguồn cung</a:t>
            </a:r>
          </a:p>
          <a:p>
            <a:pPr>
              <a:lnSpc>
                <a:spcPct val="120000"/>
              </a:lnSpc>
              <a:spcBef>
                <a:spcPts val="0"/>
              </a:spcBef>
              <a:buNone/>
            </a:pPr>
            <a:r>
              <a:rPr lang="en-US" sz="3000">
                <a:latin typeface="Times New Roman" pitchFamily="18" charset="0"/>
                <a:cs typeface="Times New Roman" pitchFamily="18" charset="0"/>
              </a:rPr>
              <a:t>cấp. </a:t>
            </a:r>
          </a:p>
          <a:p>
            <a:pPr>
              <a:lnSpc>
                <a:spcPct val="120000"/>
              </a:lnSpc>
              <a:spcBef>
                <a:spcPts val="0"/>
              </a:spcBef>
              <a:buNone/>
            </a:pPr>
            <a:r>
              <a:rPr lang="en-US" sz="3000">
                <a:latin typeface="Times New Roman" pitchFamily="18" charset="0"/>
                <a:cs typeface="Times New Roman" pitchFamily="18" charset="0"/>
              </a:rPr>
              <a:t>  - Chế độ xoay chiều đẩy kéo song dùng hai tải do vậy có </a:t>
            </a:r>
          </a:p>
          <a:p>
            <a:pPr>
              <a:lnSpc>
                <a:spcPct val="120000"/>
              </a:lnSpc>
              <a:spcBef>
                <a:spcPts val="0"/>
              </a:spcBef>
              <a:buNone/>
            </a:pPr>
            <a:r>
              <a:rPr lang="en-US" sz="3000">
                <a:latin typeface="Times New Roman" pitchFamily="18" charset="0"/>
                <a:cs typeface="Times New Roman" pitchFamily="18" charset="0"/>
              </a:rPr>
              <a:t>mạch biến đổi tải. Đẩy kéo nối tiếp dùng một tải.</a:t>
            </a:r>
          </a:p>
          <a:p>
            <a:pPr>
              <a:lnSpc>
                <a:spcPct val="120000"/>
              </a:lnSpc>
              <a:spcBef>
                <a:spcPts val="0"/>
              </a:spcBef>
              <a:buNone/>
            </a:pPr>
            <a:r>
              <a:rPr lang="en-US" sz="3000">
                <a:latin typeface="Times New Roman" pitchFamily="18" charset="0"/>
                <a:cs typeface="Times New Roman" pitchFamily="18" charset="0"/>
              </a:rPr>
              <a:t>  - Chế độ làm việc: làm việc ở chế độ B hoạc chế độ AB</a:t>
            </a:r>
          </a:p>
          <a:p>
            <a:pPr>
              <a:lnSpc>
                <a:spcPct val="120000"/>
              </a:lnSpc>
              <a:spcBef>
                <a:spcPts val="0"/>
              </a:spcBef>
              <a:buNone/>
            </a:pPr>
            <a:r>
              <a:rPr lang="en-US" sz="3000">
                <a:latin typeface="Times New Roman" pitchFamily="18" charset="0"/>
                <a:cs typeface="Times New Roman" pitchFamily="18" charset="0"/>
              </a:rPr>
              <a:t>gần B. Chế độ này có đặc điểm điểm làm việc chỉ được</a:t>
            </a:r>
          </a:p>
          <a:p>
            <a:pPr>
              <a:lnSpc>
                <a:spcPct val="120000"/>
              </a:lnSpc>
              <a:spcBef>
                <a:spcPts val="0"/>
              </a:spcBef>
              <a:buNone/>
            </a:pPr>
            <a:r>
              <a:rPr lang="en-US" sz="3000">
                <a:latin typeface="Times New Roman" pitchFamily="18" charset="0"/>
                <a:cs typeface="Times New Roman" pitchFamily="18" charset="0"/>
              </a:rPr>
              <a:t>xác lập khi có tín hiệu vào.</a:t>
            </a:r>
          </a:p>
          <a:p>
            <a:pPr>
              <a:lnSpc>
                <a:spcPct val="120000"/>
              </a:lnSpc>
              <a:spcBef>
                <a:spcPts val="0"/>
              </a:spcBef>
              <a:buNone/>
            </a:pPr>
            <a:r>
              <a:rPr lang="en-US" sz="3000">
                <a:latin typeface="Times New Roman" pitchFamily="18" charset="0"/>
                <a:cs typeface="Times New Roman" pitchFamily="18" charset="0"/>
              </a:rPr>
              <a:t>  Đối transistor NPN điểm làm việc chỉ được xác lập khi có</a:t>
            </a:r>
          </a:p>
          <a:p>
            <a:pPr>
              <a:lnSpc>
                <a:spcPct val="120000"/>
              </a:lnSpc>
              <a:spcBef>
                <a:spcPts val="0"/>
              </a:spcBef>
              <a:buNone/>
            </a:pPr>
            <a:r>
              <a:rPr lang="en-US" sz="3000">
                <a:latin typeface="Times New Roman" pitchFamily="18" charset="0"/>
                <a:cs typeface="Times New Roman" pitchFamily="18" charset="0"/>
              </a:rPr>
              <a:t>tín hiệu vào là pha dương. </a:t>
            </a:r>
          </a:p>
          <a:p>
            <a:pPr>
              <a:lnSpc>
                <a:spcPct val="120000"/>
              </a:lnSpc>
              <a:spcBef>
                <a:spcPts val="0"/>
              </a:spcBef>
              <a:buNone/>
            </a:pPr>
            <a:r>
              <a:rPr lang="en-US" sz="3000">
                <a:latin typeface="Times New Roman" pitchFamily="18" charset="0"/>
                <a:cs typeface="Times New Roman" pitchFamily="18" charset="0"/>
              </a:rPr>
              <a:t> Đối transistor PNP điểm làm việc chỉ được xác lập khi</a:t>
            </a:r>
          </a:p>
          <a:p>
            <a:pPr>
              <a:lnSpc>
                <a:spcPct val="120000"/>
              </a:lnSpc>
              <a:spcBef>
                <a:spcPts val="0"/>
              </a:spcBef>
              <a:buNone/>
            </a:pPr>
            <a:r>
              <a:rPr lang="en-US" sz="3000">
                <a:latin typeface="Times New Roman" pitchFamily="18" charset="0"/>
                <a:cs typeface="Times New Roman" pitchFamily="18" charset="0"/>
              </a:rPr>
              <a:t>có tín hiệu vào là pha âm.</a:t>
            </a:r>
          </a:p>
          <a:p>
            <a:pPr>
              <a:buNone/>
            </a:pPr>
            <a:r>
              <a:rPr lang="en-US" sz="2800">
                <a:latin typeface="Times New Roman" pitchFamily="18" charset="0"/>
                <a:cs typeface="Times New Roman" pitchFamily="18" charset="0"/>
              </a:rPr>
              <a:t>  </a:t>
            </a:r>
          </a:p>
        </p:txBody>
      </p:sp>
    </p:spTree>
    <p:extLst>
      <p:ext uri="{BB962C8B-B14F-4D97-AF65-F5344CB8AC3E}">
        <p14:creationId xmlns:p14="http://schemas.microsoft.com/office/powerpoint/2010/main" val="18436494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400800"/>
          </a:xfrm>
        </p:spPr>
        <p:txBody>
          <a:bodyPr/>
          <a:lstStyle/>
          <a:p>
            <a:pPr>
              <a:spcBef>
                <a:spcPts val="600"/>
              </a:spcBef>
              <a:buNone/>
            </a:pPr>
            <a:r>
              <a:rPr lang="en-US">
                <a:solidFill>
                  <a:srgbClr val="FF0000"/>
                </a:solidFill>
              </a:rPr>
              <a:t> </a:t>
            </a:r>
            <a:r>
              <a:rPr lang="en-US">
                <a:solidFill>
                  <a:srgbClr val="FF0000"/>
                </a:solidFill>
                <a:latin typeface="Times New Roman" pitchFamily="18" charset="0"/>
                <a:cs typeface="Times New Roman" pitchFamily="18" charset="0"/>
              </a:rPr>
              <a:t>2. Khuếch đại công suất đẩy kéo song song dùng</a:t>
            </a:r>
          </a:p>
          <a:p>
            <a:pPr>
              <a:spcBef>
                <a:spcPts val="600"/>
              </a:spcBef>
              <a:buNone/>
            </a:pPr>
            <a:r>
              <a:rPr lang="en-US">
                <a:solidFill>
                  <a:srgbClr val="FF0000"/>
                </a:solidFill>
                <a:latin typeface="Times New Roman" pitchFamily="18" charset="0"/>
                <a:cs typeface="Times New Roman" pitchFamily="18" charset="0"/>
              </a:rPr>
              <a:t>hai transistor cùng loại.</a:t>
            </a:r>
          </a:p>
          <a:p>
            <a:pPr>
              <a:spcBef>
                <a:spcPts val="600"/>
              </a:spcBef>
              <a:buNone/>
            </a:pPr>
            <a:r>
              <a:rPr lang="en-US" sz="2800">
                <a:latin typeface="Times New Roman" pitchFamily="18" charset="0"/>
                <a:cs typeface="Times New Roman" pitchFamily="18" charset="0"/>
              </a:rPr>
              <a:t>- BA</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biến áp đảo pha</a:t>
            </a:r>
          </a:p>
          <a:p>
            <a:pPr>
              <a:spcBef>
                <a:spcPts val="600"/>
              </a:spcBef>
              <a:buNone/>
            </a:pPr>
            <a:r>
              <a:rPr lang="en-US" sz="2800">
                <a:latin typeface="Times New Roman" pitchFamily="18" charset="0"/>
                <a:cs typeface="Times New Roman" pitchFamily="18" charset="0"/>
              </a:rPr>
              <a:t>tín hiệu tại A và tín</a:t>
            </a:r>
          </a:p>
          <a:p>
            <a:pPr>
              <a:spcBef>
                <a:spcPts val="600"/>
              </a:spcBef>
              <a:buNone/>
            </a:pPr>
            <a:r>
              <a:rPr lang="en-US" sz="2800">
                <a:latin typeface="Times New Roman" pitchFamily="18" charset="0"/>
                <a:cs typeface="Times New Roman" pitchFamily="18" charset="0"/>
              </a:rPr>
              <a:t>hiệu tại B ngược pha</a:t>
            </a:r>
          </a:p>
          <a:p>
            <a:pPr>
              <a:spcBef>
                <a:spcPts val="600"/>
              </a:spcBef>
              <a:buNone/>
            </a:pPr>
            <a:r>
              <a:rPr lang="en-US" sz="2800">
                <a:latin typeface="Times New Roman" pitchFamily="18" charset="0"/>
                <a:cs typeface="Times New Roman" pitchFamily="18" charset="0"/>
              </a:rPr>
              <a:t>- BA</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biến áp 2 biến áp </a:t>
            </a:r>
          </a:p>
          <a:p>
            <a:pPr>
              <a:spcBef>
                <a:spcPts val="600"/>
              </a:spcBef>
              <a:buNone/>
            </a:pPr>
            <a:r>
              <a:rPr lang="en-US" sz="2800">
                <a:latin typeface="Times New Roman" pitchFamily="18" charset="0"/>
                <a:cs typeface="Times New Roman" pitchFamily="18" charset="0"/>
              </a:rPr>
              <a:t>biến đổi tải</a:t>
            </a:r>
          </a:p>
          <a:p>
            <a:pPr>
              <a:spcBef>
                <a:spcPts val="600"/>
              </a:spcBef>
              <a:buNone/>
            </a:pPr>
            <a:r>
              <a:rPr lang="en-US" sz="2800">
                <a:latin typeface="Times New Roman" pitchFamily="18" charset="0"/>
                <a:cs typeface="Times New Roman" pitchFamily="18" charset="0"/>
              </a:rPr>
              <a:t>- R</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R</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cấp nguồn T</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T</a:t>
            </a:r>
            <a:r>
              <a:rPr lang="en-US" sz="2800" baseline="-25000">
                <a:latin typeface="Times New Roman" pitchFamily="18" charset="0"/>
                <a:cs typeface="Times New Roman" pitchFamily="18" charset="0"/>
              </a:rPr>
              <a:t>2 </a:t>
            </a:r>
            <a:r>
              <a:rPr lang="en-US" sz="2800">
                <a:latin typeface="Times New Roman" pitchFamily="18" charset="0"/>
                <a:cs typeface="Times New Roman" pitchFamily="18" charset="0"/>
              </a:rPr>
              <a:t> </a:t>
            </a:r>
          </a:p>
          <a:p>
            <a:pPr>
              <a:spcBef>
                <a:spcPts val="600"/>
              </a:spcBef>
              <a:buNone/>
            </a:pPr>
            <a:r>
              <a:rPr lang="en-US" sz="2800">
                <a:latin typeface="Times New Roman" pitchFamily="18" charset="0"/>
                <a:cs typeface="Times New Roman" pitchFamily="18" charset="0"/>
              </a:rPr>
              <a:t>- T</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T</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do vậy hai transistor giống nhau về tham số (chọn</a:t>
            </a:r>
          </a:p>
          <a:p>
            <a:pPr>
              <a:spcBef>
                <a:spcPts val="600"/>
              </a:spcBef>
              <a:buNone/>
            </a:pPr>
            <a:r>
              <a:rPr lang="en-US" sz="2800">
                <a:latin typeface="Times New Roman" pitchFamily="18" charset="0"/>
                <a:cs typeface="Times New Roman" pitchFamily="18" charset="0"/>
              </a:rPr>
              <a:t>cùng tên)</a:t>
            </a:r>
          </a:p>
          <a:p>
            <a:pPr>
              <a:spcBef>
                <a:spcPts val="600"/>
              </a:spcBef>
              <a:buNone/>
            </a:pPr>
            <a:r>
              <a:rPr lang="en-US" sz="2800">
                <a:latin typeface="Times New Roman" pitchFamily="18" charset="0"/>
                <a:cs typeface="Times New Roman" pitchFamily="18" charset="0"/>
              </a:rPr>
              <a:t> </a:t>
            </a:r>
            <a:r>
              <a:rPr lang="en-US" sz="3000">
                <a:solidFill>
                  <a:srgbClr val="FF0000"/>
                </a:solidFill>
                <a:latin typeface="Times New Roman" pitchFamily="18" charset="0"/>
                <a:cs typeface="Times New Roman" pitchFamily="18" charset="0"/>
              </a:rPr>
              <a:t>Nguyên lý hoạt động: </a:t>
            </a:r>
            <a:r>
              <a:rPr lang="en-US" sz="2800">
                <a:latin typeface="Times New Roman" pitchFamily="18" charset="0"/>
                <a:cs typeface="Times New Roman" pitchFamily="18" charset="0"/>
              </a:rPr>
              <a:t>giả sử tín hiệu tại A pha dương, tín</a:t>
            </a:r>
          </a:p>
          <a:p>
            <a:pPr>
              <a:spcBef>
                <a:spcPts val="600"/>
              </a:spcBef>
              <a:buNone/>
            </a:pPr>
            <a:r>
              <a:rPr lang="en-US" sz="2800">
                <a:latin typeface="Times New Roman" pitchFamily="18" charset="0"/>
                <a:cs typeface="Times New Roman" pitchFamily="18" charset="0"/>
              </a:rPr>
              <a:t>hiệu tại B pha âm.  T</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điểm làm việc được xác lập. </a:t>
            </a:r>
          </a:p>
        </p:txBody>
      </p:sp>
      <p:pic>
        <p:nvPicPr>
          <p:cNvPr id="27649" name="Picture 1"/>
          <p:cNvPicPr>
            <a:picLocks noChangeAspect="1" noChangeArrowheads="1"/>
          </p:cNvPicPr>
          <p:nvPr/>
        </p:nvPicPr>
        <p:blipFill>
          <a:blip r:embed="rId2"/>
          <a:srcRect/>
          <a:stretch>
            <a:fillRect/>
          </a:stretch>
        </p:blipFill>
        <p:spPr bwMode="auto">
          <a:xfrm>
            <a:off x="4114800" y="1454366"/>
            <a:ext cx="4662576" cy="3041434"/>
          </a:xfrm>
          <a:prstGeom prst="rect">
            <a:avLst/>
          </a:prstGeom>
          <a:noFill/>
          <a:ln w="9525">
            <a:noFill/>
            <a:miter lim="800000"/>
            <a:headEnd/>
            <a:tailEnd/>
          </a:ln>
          <a:effectLst/>
        </p:spPr>
      </p:pic>
      <p:sp>
        <p:nvSpPr>
          <p:cNvPr id="2" name="Hộp Văn bản 1">
            <a:extLst>
              <a:ext uri="{FF2B5EF4-FFF2-40B4-BE49-F238E27FC236}">
                <a16:creationId xmlns:a16="http://schemas.microsoft.com/office/drawing/2014/main" id="{251326C3-B587-38C9-E601-67BB3719B48A}"/>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a:t>Bấm để thêm nội dung</a:t>
            </a:r>
          </a:p>
        </p:txBody>
      </p:sp>
    </p:spTree>
    <p:extLst>
      <p:ext uri="{BB962C8B-B14F-4D97-AF65-F5344CB8AC3E}">
        <p14:creationId xmlns:p14="http://schemas.microsoft.com/office/powerpoint/2010/main" val="11337697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991600" cy="6324600"/>
          </a:xfrm>
        </p:spPr>
        <p:txBody>
          <a:bodyPr/>
          <a:lstStyle/>
          <a:p>
            <a:pPr>
              <a:buNone/>
            </a:pPr>
            <a:r>
              <a:rPr lang="en-US"/>
              <a:t> </a:t>
            </a:r>
            <a:r>
              <a:rPr lang="en-US" sz="2800">
                <a:latin typeface="Times New Roman" pitchFamily="18" charset="0"/>
                <a:cs typeface="Times New Roman" pitchFamily="18" charset="0"/>
              </a:rPr>
              <a:t>T</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ở chế độ ngắt I</a:t>
            </a:r>
            <a:r>
              <a:rPr lang="en-US" sz="2800" baseline="-25000">
                <a:latin typeface="Times New Roman" pitchFamily="18" charset="0"/>
                <a:cs typeface="Times New Roman" pitchFamily="18" charset="0"/>
              </a:rPr>
              <a:t>CT1</a:t>
            </a:r>
            <a:r>
              <a:rPr lang="en-US" sz="2800">
                <a:latin typeface="Times New Roman" pitchFamily="18" charset="0"/>
                <a:cs typeface="Times New Roman" pitchFamily="18" charset="0"/>
              </a:rPr>
              <a:t> ≠ 0; I</a:t>
            </a:r>
            <a:r>
              <a:rPr lang="en-US" sz="2800" baseline="-25000">
                <a:latin typeface="Times New Roman" pitchFamily="18" charset="0"/>
                <a:cs typeface="Times New Roman" pitchFamily="18" charset="0"/>
              </a:rPr>
              <a:t>CT2</a:t>
            </a:r>
            <a:r>
              <a:rPr lang="en-US" sz="2800">
                <a:latin typeface="Times New Roman" pitchFamily="18" charset="0"/>
                <a:cs typeface="Times New Roman" pitchFamily="18" charset="0"/>
              </a:rPr>
              <a:t> = 0 chiều dòng I</a:t>
            </a:r>
            <a:r>
              <a:rPr lang="en-US" sz="2800" baseline="-25000">
                <a:latin typeface="Times New Roman" pitchFamily="18" charset="0"/>
                <a:cs typeface="Times New Roman" pitchFamily="18" charset="0"/>
              </a:rPr>
              <a:t>CT1</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CC  </a:t>
            </a:r>
            <a:r>
              <a:rPr lang="en-US" sz="2800">
                <a:latin typeface="Times New Roman" pitchFamily="18" charset="0"/>
                <a:cs typeface="Times New Roman" pitchFamily="18" charset="0"/>
              </a:rPr>
              <a:t>qua BA</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qua CE của T</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về - U</a:t>
            </a:r>
            <a:r>
              <a:rPr lang="en-US" sz="2800" baseline="-25000">
                <a:latin typeface="Times New Roman" pitchFamily="18" charset="0"/>
                <a:cs typeface="Times New Roman" pitchFamily="18" charset="0"/>
              </a:rPr>
              <a:t>CC </a:t>
            </a:r>
            <a:r>
              <a:rPr lang="en-US" sz="2800">
                <a:latin typeface="Times New Roman" pitchFamily="18" charset="0"/>
                <a:cs typeface="Times New Roman" pitchFamily="18" charset="0"/>
              </a:rPr>
              <a:t>] trên tải nhận được</a:t>
            </a:r>
          </a:p>
          <a:p>
            <a:pPr>
              <a:buNone/>
            </a:pPr>
            <a:r>
              <a:rPr lang="en-US" sz="2800">
                <a:latin typeface="Times New Roman" pitchFamily="18" charset="0"/>
                <a:cs typeface="Times New Roman" pitchFamily="18" charset="0"/>
              </a:rPr>
              <a:t>nửa chu kỳ tín hiệu. </a:t>
            </a:r>
          </a:p>
          <a:p>
            <a:pPr>
              <a:buNone/>
            </a:pPr>
            <a:r>
              <a:rPr lang="en-US" sz="2800">
                <a:latin typeface="Times New Roman" pitchFamily="18" charset="0"/>
                <a:cs typeface="Times New Roman" pitchFamily="18" charset="0"/>
              </a:rPr>
              <a:t> Nửa chu kỳ tín hiệu tiếp theo tín hiệu tại A là pha âm thì tín</a:t>
            </a:r>
          </a:p>
          <a:p>
            <a:pPr>
              <a:buNone/>
            </a:pPr>
            <a:r>
              <a:rPr lang="en-US" sz="2800">
                <a:latin typeface="Times New Roman" pitchFamily="18" charset="0"/>
                <a:cs typeface="Times New Roman" pitchFamily="18" charset="0"/>
              </a:rPr>
              <a:t>hiệu tại B là pha dương T</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chế độ ngắt T</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điểm làm việc tĩnh</a:t>
            </a:r>
          </a:p>
          <a:p>
            <a:pPr>
              <a:buNone/>
            </a:pPr>
            <a:r>
              <a:rPr lang="en-US" sz="2800">
                <a:latin typeface="Times New Roman" pitchFamily="18" charset="0"/>
                <a:cs typeface="Times New Roman" pitchFamily="18" charset="0"/>
              </a:rPr>
              <a:t>được xác lập. I</a:t>
            </a:r>
            <a:r>
              <a:rPr lang="en-US" sz="2800" baseline="-25000">
                <a:latin typeface="Times New Roman" pitchFamily="18" charset="0"/>
                <a:cs typeface="Times New Roman" pitchFamily="18" charset="0"/>
              </a:rPr>
              <a:t>CT1</a:t>
            </a:r>
            <a:r>
              <a:rPr lang="en-US" sz="2800">
                <a:latin typeface="Times New Roman" pitchFamily="18" charset="0"/>
                <a:cs typeface="Times New Roman" pitchFamily="18" charset="0"/>
              </a:rPr>
              <a:t> = 0; I</a:t>
            </a:r>
            <a:r>
              <a:rPr lang="en-US" sz="2800" baseline="-25000">
                <a:latin typeface="Times New Roman" pitchFamily="18" charset="0"/>
                <a:cs typeface="Times New Roman" pitchFamily="18" charset="0"/>
              </a:rPr>
              <a:t>CT2</a:t>
            </a:r>
            <a:r>
              <a:rPr lang="en-US" sz="2800">
                <a:latin typeface="Times New Roman" pitchFamily="18" charset="0"/>
                <a:cs typeface="Times New Roman" pitchFamily="18" charset="0"/>
              </a:rPr>
              <a:t> ≠ 0, chiều của dòng điện I</a:t>
            </a:r>
            <a:r>
              <a:rPr lang="en-US" sz="2800" baseline="-25000">
                <a:latin typeface="Times New Roman" pitchFamily="18" charset="0"/>
                <a:cs typeface="Times New Roman" pitchFamily="18" charset="0"/>
              </a:rPr>
              <a:t>CT2</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U</a:t>
            </a:r>
            <a:r>
              <a:rPr lang="en-US" sz="2800" baseline="-25000">
                <a:latin typeface="Times New Roman" pitchFamily="18" charset="0"/>
                <a:cs typeface="Times New Roman" pitchFamily="18" charset="0"/>
              </a:rPr>
              <a:t>CC </a:t>
            </a:r>
            <a:r>
              <a:rPr lang="en-US" sz="2800">
                <a:latin typeface="Times New Roman" pitchFamily="18" charset="0"/>
                <a:cs typeface="Times New Roman" pitchFamily="18" charset="0"/>
              </a:rPr>
              <a:t>  qua biến Áp BA2 qua CE của T</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về - U</a:t>
            </a:r>
            <a:r>
              <a:rPr lang="en-US" sz="2800" baseline="-25000">
                <a:latin typeface="Times New Roman" pitchFamily="18" charset="0"/>
                <a:cs typeface="Times New Roman" pitchFamily="18" charset="0"/>
              </a:rPr>
              <a:t>CC</a:t>
            </a:r>
            <a:r>
              <a:rPr lang="en-US" sz="2800">
                <a:latin typeface="Times New Roman" pitchFamily="18" charset="0"/>
                <a:cs typeface="Times New Roman" pitchFamily="18" charset="0"/>
              </a:rPr>
              <a:t> ] . Tại  đầu ra</a:t>
            </a:r>
          </a:p>
          <a:p>
            <a:pPr>
              <a:buNone/>
            </a:pPr>
            <a:r>
              <a:rPr lang="en-US" sz="2800">
                <a:latin typeface="Times New Roman" pitchFamily="18" charset="0"/>
                <a:cs typeface="Times New Roman" pitchFamily="18" charset="0"/>
              </a:rPr>
              <a:t>nhận nưa chu kỳ tín hiệu tiếp theo.</a:t>
            </a:r>
          </a:p>
          <a:p>
            <a:pPr>
              <a:buNone/>
            </a:pPr>
            <a:r>
              <a:rPr lang="en-US" sz="2800">
                <a:latin typeface="Times New Roman" pitchFamily="18" charset="0"/>
                <a:cs typeface="Times New Roman" pitchFamily="18" charset="0"/>
              </a:rPr>
              <a:t> Biến áp có nhiệm vụ chuyển</a:t>
            </a:r>
          </a:p>
          <a:p>
            <a:pPr>
              <a:buNone/>
            </a:pPr>
            <a:r>
              <a:rPr lang="en-US" sz="2800">
                <a:latin typeface="Times New Roman" pitchFamily="18" charset="0"/>
                <a:cs typeface="Times New Roman" pitchFamily="18" charset="0"/>
              </a:rPr>
              <a:t>công suất từ sơ cấp sang thứ cấp</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p:txBody>
      </p:sp>
      <p:pic>
        <p:nvPicPr>
          <p:cNvPr id="22531" name="Picture 3"/>
          <p:cNvPicPr>
            <a:picLocks noChangeAspect="1" noChangeArrowheads="1"/>
          </p:cNvPicPr>
          <p:nvPr/>
        </p:nvPicPr>
        <p:blipFill>
          <a:blip r:embed="rId3"/>
          <a:srcRect/>
          <a:stretch>
            <a:fillRect/>
          </a:stretch>
        </p:blipFill>
        <p:spPr bwMode="auto">
          <a:xfrm>
            <a:off x="5486400" y="4038600"/>
            <a:ext cx="3299381" cy="1524000"/>
          </a:xfrm>
          <a:prstGeom prst="rect">
            <a:avLst/>
          </a:prstGeom>
          <a:noFill/>
          <a:ln w="9525">
            <a:noFill/>
            <a:miter lim="800000"/>
            <a:headEnd/>
            <a:tailEnd/>
          </a:ln>
          <a:effectLst/>
        </p:spPr>
      </p:pic>
      <p:graphicFrame>
        <p:nvGraphicFramePr>
          <p:cNvPr id="7" name="Object 6"/>
          <p:cNvGraphicFramePr>
            <a:graphicFrameLocks noChangeAspect="1"/>
          </p:cNvGraphicFramePr>
          <p:nvPr/>
        </p:nvGraphicFramePr>
        <p:xfrm>
          <a:off x="381000" y="5664199"/>
          <a:ext cx="3276600" cy="701165"/>
        </p:xfrm>
        <a:graphic>
          <a:graphicData uri="http://schemas.openxmlformats.org/presentationml/2006/ole">
            <mc:AlternateContent xmlns:mc="http://schemas.openxmlformats.org/markup-compatibility/2006">
              <mc:Choice xmlns:v="urn:schemas-microsoft-com:vml" Requires="v">
                <p:oleObj spid="_x0000_s157697" name="Equation" r:id="rId4" imgW="3085920" imgH="660240" progId="Equation.DSMT4">
                  <p:embed/>
                </p:oleObj>
              </mc:Choice>
              <mc:Fallback>
                <p:oleObj name="Equation" r:id="rId4" imgW="3085920" imgH="660240" progId="Equation.DSMT4">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664199"/>
                        <a:ext cx="3276600" cy="701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3924300" y="5664200"/>
          <a:ext cx="2324100" cy="732444"/>
        </p:xfrm>
        <a:graphic>
          <a:graphicData uri="http://schemas.openxmlformats.org/presentationml/2006/ole">
            <mc:AlternateContent xmlns:mc="http://schemas.openxmlformats.org/markup-compatibility/2006">
              <mc:Choice xmlns:v="urn:schemas-microsoft-com:vml" Requires="v">
                <p:oleObj spid="_x0000_s157698" name="Equation" r:id="rId6" imgW="2095200" imgH="660240" progId="Equation.DSMT4">
                  <p:embed/>
                </p:oleObj>
              </mc:Choice>
              <mc:Fallback>
                <p:oleObj name="Equation" r:id="rId6" imgW="2095200" imgH="660240" progId="Equation.DSMT4">
                  <p:embed/>
                  <p:pic>
                    <p:nvPicPr>
                      <p:cNvPr id="8"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4300" y="5664200"/>
                        <a:ext cx="2324100" cy="7324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1875729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vert="horz" lIns="91440" tIns="45720" rIns="91440" bIns="45720" rtlCol="0" anchor="t">
            <a:normAutofit/>
          </a:bodyPr>
          <a:lstStyle/>
          <a:p>
            <a:pPr>
              <a:buNone/>
            </a:pPr>
            <a:r>
              <a:rPr lang="en-US"/>
              <a:t> </a:t>
            </a:r>
            <a:r>
              <a:rPr lang="en-US" sz="2800">
                <a:latin typeface="Times New Roman"/>
                <a:cs typeface="Times New Roman"/>
              </a:rPr>
              <a:t>Trong </a:t>
            </a:r>
            <a:r>
              <a:rPr lang="en-US" sz="2800" err="1">
                <a:latin typeface="Times New Roman"/>
                <a:cs typeface="Times New Roman"/>
              </a:rPr>
              <a:t>đó</a:t>
            </a:r>
            <a:r>
              <a:rPr lang="en-US" sz="2800">
                <a:latin typeface="Times New Roman"/>
                <a:cs typeface="Times New Roman"/>
              </a:rPr>
              <a:t> n </a:t>
            </a:r>
            <a:r>
              <a:rPr lang="en-US" sz="2800" err="1">
                <a:latin typeface="Times New Roman"/>
                <a:cs typeface="Times New Roman"/>
              </a:rPr>
              <a:t>hệ</a:t>
            </a:r>
            <a:r>
              <a:rPr lang="en-US" sz="2800">
                <a:latin typeface="Times New Roman"/>
                <a:cs typeface="Times New Roman"/>
              </a:rPr>
              <a:t> </a:t>
            </a:r>
            <a:r>
              <a:rPr lang="en-US" sz="2800" err="1">
                <a:latin typeface="Times New Roman"/>
                <a:cs typeface="Times New Roman"/>
              </a:rPr>
              <a:t>số</a:t>
            </a:r>
            <a:r>
              <a:rPr lang="en-US" sz="2800">
                <a:latin typeface="Times New Roman"/>
                <a:cs typeface="Times New Roman"/>
              </a:rPr>
              <a:t> </a:t>
            </a:r>
            <a:r>
              <a:rPr lang="en-US" sz="2800" err="1">
                <a:latin typeface="Times New Roman"/>
                <a:cs typeface="Times New Roman"/>
              </a:rPr>
              <a:t>biến</a:t>
            </a:r>
            <a:r>
              <a:rPr lang="en-US" sz="2800">
                <a:latin typeface="Times New Roman"/>
                <a:cs typeface="Times New Roman"/>
              </a:rPr>
              <a:t> </a:t>
            </a:r>
            <a:r>
              <a:rPr lang="en-US" sz="2800" err="1">
                <a:latin typeface="Times New Roman"/>
                <a:cs typeface="Times New Roman"/>
              </a:rPr>
              <a:t>áp</a:t>
            </a:r>
            <a:r>
              <a:rPr lang="en-US" sz="2800">
                <a:latin typeface="Times New Roman"/>
                <a:cs typeface="Times New Roman"/>
              </a:rPr>
              <a:t> </a:t>
            </a:r>
            <a:r>
              <a:rPr lang="en-US" sz="2800" err="1">
                <a:latin typeface="Times New Roman"/>
                <a:cs typeface="Times New Roman"/>
              </a:rPr>
              <a:t>được</a:t>
            </a:r>
            <a:r>
              <a:rPr lang="en-US" sz="2800">
                <a:latin typeface="Times New Roman"/>
                <a:cs typeface="Times New Roman"/>
              </a:rPr>
              <a:t> </a:t>
            </a:r>
            <a:r>
              <a:rPr lang="en-US" sz="2800" err="1">
                <a:latin typeface="Times New Roman"/>
                <a:cs typeface="Times New Roman"/>
              </a:rPr>
              <a:t>tính</a:t>
            </a:r>
            <a:r>
              <a:rPr lang="en-US" sz="2800">
                <a:latin typeface="Times New Roman"/>
                <a:cs typeface="Times New Roman"/>
              </a:rPr>
              <a:t> </a:t>
            </a:r>
            <a:r>
              <a:rPr lang="en-US" sz="2800" err="1">
                <a:latin typeface="Times New Roman"/>
                <a:cs typeface="Times New Roman"/>
              </a:rPr>
              <a:t>bằng</a:t>
            </a:r>
            <a:r>
              <a:rPr lang="en-US" sz="2800">
                <a:latin typeface="Times New Roman"/>
                <a:cs typeface="Times New Roman"/>
              </a:rPr>
              <a:t> </a:t>
            </a:r>
            <a:r>
              <a:rPr lang="en-US" sz="2800" err="1">
                <a:latin typeface="Times New Roman"/>
                <a:cs typeface="Times New Roman"/>
              </a:rPr>
              <a:t>tỉ</a:t>
            </a:r>
            <a:r>
              <a:rPr lang="en-US" sz="2800">
                <a:latin typeface="Times New Roman"/>
                <a:cs typeface="Times New Roman"/>
              </a:rPr>
              <a:t> </a:t>
            </a:r>
            <a:r>
              <a:rPr lang="en-US" sz="2800" err="1">
                <a:latin typeface="Times New Roman"/>
                <a:cs typeface="Times New Roman"/>
              </a:rPr>
              <a:t>số</a:t>
            </a:r>
            <a:r>
              <a:rPr lang="en-US" sz="2800">
                <a:latin typeface="Times New Roman"/>
                <a:cs typeface="Times New Roman"/>
              </a:rPr>
              <a:t> </a:t>
            </a:r>
            <a:r>
              <a:rPr lang="en-US" sz="2800" err="1">
                <a:latin typeface="Times New Roman"/>
                <a:cs typeface="Times New Roman"/>
              </a:rPr>
              <a:t>vòng</a:t>
            </a:r>
            <a:r>
              <a:rPr lang="en-US" sz="2800">
                <a:latin typeface="Times New Roman"/>
                <a:cs typeface="Times New Roman"/>
              </a:rPr>
              <a:t> </a:t>
            </a:r>
            <a:r>
              <a:rPr lang="en-US" sz="2800" err="1">
                <a:latin typeface="Times New Roman"/>
                <a:cs typeface="Times New Roman"/>
              </a:rPr>
              <a:t>dây</a:t>
            </a:r>
            <a:r>
              <a:rPr lang="en-US" sz="2800">
                <a:latin typeface="Times New Roman"/>
                <a:cs typeface="Times New Roman"/>
              </a:rPr>
              <a:t> </a:t>
            </a:r>
            <a:r>
              <a:rPr lang="en-US" sz="2800" err="1">
                <a:latin typeface="Times New Roman"/>
                <a:cs typeface="Times New Roman"/>
              </a:rPr>
              <a:t>sơ</a:t>
            </a:r>
            <a:r>
              <a:rPr lang="en-US" sz="2800">
                <a:latin typeface="Times New Roman"/>
                <a:cs typeface="Times New Roman"/>
              </a:rPr>
              <a:t> </a:t>
            </a:r>
            <a:endParaRPr lang="en-US" sz="2800">
              <a:latin typeface="Times New Roman" pitchFamily="18" charset="0"/>
              <a:cs typeface="Times New Roman" pitchFamily="18" charset="0"/>
            </a:endParaRPr>
          </a:p>
          <a:p>
            <a:pPr>
              <a:buNone/>
            </a:pPr>
            <a:r>
              <a:rPr lang="en-US" sz="2800" err="1">
                <a:latin typeface="Times New Roman"/>
                <a:cs typeface="Times New Roman"/>
              </a:rPr>
              <a:t>cấp</a:t>
            </a:r>
            <a:r>
              <a:rPr lang="en-US" sz="2800">
                <a:latin typeface="Times New Roman"/>
                <a:cs typeface="Times New Roman"/>
              </a:rPr>
              <a:t> ( w</a:t>
            </a:r>
            <a:r>
              <a:rPr lang="en-US" sz="2800" baseline="-25000">
                <a:latin typeface="Times New Roman"/>
                <a:cs typeface="Times New Roman"/>
              </a:rPr>
              <a:t>1</a:t>
            </a:r>
            <a:r>
              <a:rPr lang="en-US" sz="2800">
                <a:latin typeface="Times New Roman"/>
                <a:cs typeface="Times New Roman"/>
              </a:rPr>
              <a:t> ) </a:t>
            </a:r>
            <a:r>
              <a:rPr lang="en-US" sz="2800" err="1">
                <a:latin typeface="Times New Roman"/>
                <a:cs typeface="Times New Roman"/>
              </a:rPr>
              <a:t>và</a:t>
            </a:r>
            <a:r>
              <a:rPr lang="en-US" sz="2800">
                <a:latin typeface="Times New Roman"/>
                <a:cs typeface="Times New Roman"/>
              </a:rPr>
              <a:t> </a:t>
            </a:r>
            <a:r>
              <a:rPr lang="en-US" sz="2800" err="1">
                <a:latin typeface="Times New Roman"/>
                <a:cs typeface="Times New Roman"/>
              </a:rPr>
              <a:t>số</a:t>
            </a:r>
            <a:r>
              <a:rPr lang="en-US" sz="2800">
                <a:latin typeface="Times New Roman"/>
                <a:cs typeface="Times New Roman"/>
              </a:rPr>
              <a:t> </a:t>
            </a:r>
            <a:r>
              <a:rPr lang="en-US" sz="2800" err="1">
                <a:latin typeface="Times New Roman"/>
                <a:cs typeface="Times New Roman"/>
              </a:rPr>
              <a:t>vòng</a:t>
            </a:r>
            <a:r>
              <a:rPr lang="en-US" sz="2800">
                <a:latin typeface="Times New Roman"/>
                <a:cs typeface="Times New Roman"/>
              </a:rPr>
              <a:t> </a:t>
            </a:r>
            <a:r>
              <a:rPr lang="en-US" sz="2800" err="1">
                <a:latin typeface="Times New Roman"/>
                <a:cs typeface="Times New Roman"/>
              </a:rPr>
              <a:t>dây</a:t>
            </a:r>
            <a:r>
              <a:rPr lang="en-US" sz="2800">
                <a:latin typeface="Times New Roman"/>
                <a:cs typeface="Times New Roman"/>
              </a:rPr>
              <a:t> </a:t>
            </a:r>
            <a:r>
              <a:rPr lang="en-US" sz="2800" err="1">
                <a:latin typeface="Times New Roman"/>
                <a:cs typeface="Times New Roman"/>
              </a:rPr>
              <a:t>thứ</a:t>
            </a:r>
            <a:r>
              <a:rPr lang="en-US" sz="2800">
                <a:latin typeface="Times New Roman"/>
                <a:cs typeface="Times New Roman"/>
              </a:rPr>
              <a:t> </a:t>
            </a:r>
            <a:r>
              <a:rPr lang="en-US" sz="2800" err="1">
                <a:latin typeface="Times New Roman"/>
                <a:cs typeface="Times New Roman"/>
              </a:rPr>
              <a:t>cấp</a:t>
            </a:r>
            <a:r>
              <a:rPr lang="en-US" sz="2800">
                <a:latin typeface="Times New Roman"/>
                <a:cs typeface="Times New Roman"/>
              </a:rPr>
              <a:t> ( w</a:t>
            </a:r>
            <a:r>
              <a:rPr lang="en-US" sz="2800" baseline="-25000">
                <a:latin typeface="Times New Roman"/>
                <a:cs typeface="Times New Roman"/>
              </a:rPr>
              <a:t>2</a:t>
            </a:r>
            <a:r>
              <a:rPr lang="en-US" sz="2800">
                <a:latin typeface="Times New Roman"/>
                <a:cs typeface="Times New Roman"/>
              </a:rPr>
              <a:t> ): </a:t>
            </a:r>
            <a:endParaRPr lang="en-US" sz="2800">
              <a:latin typeface="Times New Roman" pitchFamily="18" charset="0"/>
              <a:cs typeface="Times New Roman" pitchFamily="18" charset="0"/>
            </a:endParaRPr>
          </a:p>
          <a:p>
            <a:pPr>
              <a:buNone/>
            </a:pPr>
            <a:r>
              <a:rPr lang="en-US" sz="2800">
                <a:latin typeface="Times New Roman"/>
                <a:cs typeface="Times New Roman"/>
              </a:rPr>
              <a:t> </a:t>
            </a:r>
            <a:r>
              <a:rPr lang="en-US" sz="2800">
                <a:solidFill>
                  <a:srgbClr val="FF0000"/>
                </a:solidFill>
                <a:latin typeface="Times New Roman"/>
                <a:cs typeface="Times New Roman"/>
              </a:rPr>
              <a:t>+ </a:t>
            </a:r>
            <a:r>
              <a:rPr lang="en-US" sz="2800" err="1">
                <a:solidFill>
                  <a:srgbClr val="FF0000"/>
                </a:solidFill>
                <a:latin typeface="Times New Roman"/>
                <a:cs typeface="Times New Roman"/>
              </a:rPr>
              <a:t>Tính</a:t>
            </a:r>
            <a:r>
              <a:rPr lang="en-US" sz="2800">
                <a:solidFill>
                  <a:srgbClr val="FF0000"/>
                </a:solidFill>
                <a:latin typeface="Times New Roman"/>
                <a:cs typeface="Times New Roman"/>
              </a:rPr>
              <a:t> </a:t>
            </a:r>
            <a:r>
              <a:rPr lang="en-US" sz="2800" err="1">
                <a:solidFill>
                  <a:srgbClr val="FF0000"/>
                </a:solidFill>
                <a:latin typeface="Times New Roman"/>
                <a:cs typeface="Times New Roman"/>
              </a:rPr>
              <a:t>công</a:t>
            </a:r>
            <a:r>
              <a:rPr lang="en-US" sz="2800">
                <a:solidFill>
                  <a:srgbClr val="FF0000"/>
                </a:solidFill>
                <a:latin typeface="Times New Roman"/>
                <a:cs typeface="Times New Roman"/>
              </a:rPr>
              <a:t> </a:t>
            </a:r>
            <a:r>
              <a:rPr lang="en-US" sz="2800" err="1">
                <a:solidFill>
                  <a:srgbClr val="FF0000"/>
                </a:solidFill>
                <a:latin typeface="Times New Roman"/>
                <a:cs typeface="Times New Roman"/>
              </a:rPr>
              <a:t>suất</a:t>
            </a:r>
            <a:r>
              <a:rPr lang="en-US" sz="2800">
                <a:solidFill>
                  <a:srgbClr val="FF0000"/>
                </a:solidFill>
                <a:latin typeface="Times New Roman"/>
                <a:cs typeface="Times New Roman"/>
              </a:rPr>
              <a:t> </a:t>
            </a:r>
            <a:r>
              <a:rPr lang="en-US" sz="2800" err="1">
                <a:solidFill>
                  <a:srgbClr val="FF0000"/>
                </a:solidFill>
                <a:latin typeface="Times New Roman"/>
                <a:cs typeface="Times New Roman"/>
              </a:rPr>
              <a:t>ra</a:t>
            </a:r>
            <a:r>
              <a:rPr lang="en-US" sz="2800">
                <a:solidFill>
                  <a:srgbClr val="FF0000"/>
                </a:solidFill>
                <a:latin typeface="Times New Roman"/>
                <a:cs typeface="Times New Roman"/>
              </a:rPr>
              <a:t>:</a:t>
            </a:r>
          </a:p>
          <a:p>
            <a:pPr>
              <a:buNone/>
            </a:pPr>
            <a:endParaRPr lang="en-US" sz="2800">
              <a:solidFill>
                <a:srgbClr val="FF0000"/>
              </a:solidFill>
              <a:latin typeface="Times New Roman" pitchFamily="18" charset="0"/>
              <a:cs typeface="Times New Roman" pitchFamily="18" charset="0"/>
            </a:endParaRPr>
          </a:p>
          <a:p>
            <a:pPr>
              <a:buNone/>
            </a:pPr>
            <a:r>
              <a:rPr lang="en-US" sz="2800">
                <a:solidFill>
                  <a:srgbClr val="FF0000"/>
                </a:solidFill>
                <a:latin typeface="Times New Roman"/>
                <a:cs typeface="Times New Roman"/>
              </a:rPr>
              <a:t>Trong </a:t>
            </a:r>
            <a:r>
              <a:rPr lang="en-US" sz="2800" err="1">
                <a:solidFill>
                  <a:srgbClr val="FF0000"/>
                </a:solidFill>
                <a:latin typeface="Times New Roman"/>
                <a:cs typeface="Times New Roman"/>
              </a:rPr>
              <a:t>đó</a:t>
            </a:r>
            <a:r>
              <a:rPr lang="en-US" sz="2800">
                <a:solidFill>
                  <a:srgbClr val="FF0000"/>
                </a:solidFill>
                <a:latin typeface="Times New Roman"/>
                <a:cs typeface="Times New Roman"/>
              </a:rPr>
              <a:t>:  </a:t>
            </a: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r>
              <a:rPr lang="en-US" sz="2800">
                <a:solidFill>
                  <a:srgbClr val="FF0000"/>
                </a:solidFill>
                <a:latin typeface="Times New Roman"/>
                <a:cs typeface="Times New Roman"/>
              </a:rPr>
              <a:t> Suy </a:t>
            </a:r>
            <a:r>
              <a:rPr lang="en-US" sz="2800" err="1">
                <a:solidFill>
                  <a:srgbClr val="FF0000"/>
                </a:solidFill>
                <a:latin typeface="Times New Roman"/>
                <a:cs typeface="Times New Roman"/>
              </a:rPr>
              <a:t>ra</a:t>
            </a:r>
            <a:r>
              <a:rPr lang="en-US" sz="2800">
                <a:solidFill>
                  <a:srgbClr val="FF0000"/>
                </a:solidFill>
                <a:latin typeface="Times New Roman"/>
                <a:cs typeface="Times New Roman"/>
              </a:rPr>
              <a:t>: </a:t>
            </a: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r>
              <a:rPr lang="en-US" sz="2800">
                <a:solidFill>
                  <a:srgbClr val="FF0000"/>
                </a:solidFill>
                <a:latin typeface="Times New Roman"/>
                <a:cs typeface="Times New Roman"/>
              </a:rPr>
              <a:t>  Theo </a:t>
            </a:r>
            <a:r>
              <a:rPr lang="en-US" sz="2800" err="1">
                <a:solidFill>
                  <a:srgbClr val="FF0000"/>
                </a:solidFill>
                <a:latin typeface="Times New Roman"/>
                <a:cs typeface="Times New Roman"/>
              </a:rPr>
              <a:t>đồ</a:t>
            </a:r>
            <a:r>
              <a:rPr lang="en-US" sz="2800">
                <a:solidFill>
                  <a:srgbClr val="FF0000"/>
                </a:solidFill>
                <a:latin typeface="Times New Roman"/>
                <a:cs typeface="Times New Roman"/>
              </a:rPr>
              <a:t> </a:t>
            </a:r>
            <a:r>
              <a:rPr lang="en-US" sz="2800" err="1">
                <a:solidFill>
                  <a:srgbClr val="FF0000"/>
                </a:solidFill>
                <a:latin typeface="Times New Roman"/>
                <a:cs typeface="Times New Roman"/>
              </a:rPr>
              <a:t>thị</a:t>
            </a:r>
            <a:r>
              <a:rPr lang="en-US" sz="2800">
                <a:solidFill>
                  <a:srgbClr val="FF0000"/>
                </a:solidFill>
                <a:latin typeface="Times New Roman"/>
                <a:cs typeface="Times New Roman"/>
              </a:rPr>
              <a:t> </a:t>
            </a:r>
            <a:r>
              <a:rPr lang="en-US" sz="2800" err="1">
                <a:solidFill>
                  <a:srgbClr val="FF0000"/>
                </a:solidFill>
                <a:latin typeface="Times New Roman"/>
                <a:cs typeface="Times New Roman"/>
              </a:rPr>
              <a:t>điện</a:t>
            </a:r>
            <a:r>
              <a:rPr lang="en-US" sz="2800">
                <a:solidFill>
                  <a:srgbClr val="FF0000"/>
                </a:solidFill>
                <a:latin typeface="Times New Roman"/>
                <a:cs typeface="Times New Roman"/>
              </a:rPr>
              <a:t> </a:t>
            </a:r>
            <a:r>
              <a:rPr lang="en-US" sz="2800" err="1">
                <a:solidFill>
                  <a:srgbClr val="FF0000"/>
                </a:solidFill>
                <a:latin typeface="Times New Roman"/>
                <a:cs typeface="Times New Roman"/>
              </a:rPr>
              <a:t>áp</a:t>
            </a: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6248400" y="838200"/>
          <a:ext cx="698500" cy="609600"/>
        </p:xfrm>
        <a:graphic>
          <a:graphicData uri="http://schemas.openxmlformats.org/presentationml/2006/ole">
            <mc:AlternateContent xmlns:mc="http://schemas.openxmlformats.org/markup-compatibility/2006">
              <mc:Choice xmlns:v="urn:schemas-microsoft-com:vml" Requires="v">
                <p:oleObj spid="_x0000_s158721" name="Equation" r:id="rId3" imgW="698400" imgH="609480" progId="Equation.DSMT4">
                  <p:embed/>
                </p:oleObj>
              </mc:Choice>
              <mc:Fallback>
                <p:oleObj name="Equation" r:id="rId3" imgW="698400" imgH="60948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838200"/>
                        <a:ext cx="6985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3556" name="Picture 4"/>
          <p:cNvPicPr>
            <a:picLocks noChangeAspect="1" noChangeArrowheads="1"/>
          </p:cNvPicPr>
          <p:nvPr/>
        </p:nvPicPr>
        <p:blipFill>
          <a:blip r:embed="rId5"/>
          <a:srcRect/>
          <a:stretch>
            <a:fillRect/>
          </a:stretch>
        </p:blipFill>
        <p:spPr bwMode="auto">
          <a:xfrm>
            <a:off x="4048125" y="1524000"/>
            <a:ext cx="4943475" cy="5029200"/>
          </a:xfrm>
          <a:prstGeom prst="rect">
            <a:avLst/>
          </a:prstGeom>
          <a:noFill/>
          <a:ln w="9525">
            <a:noFill/>
            <a:miter lim="800000"/>
            <a:headEnd/>
            <a:tailEnd/>
          </a:ln>
          <a:effectLst/>
        </p:spPr>
      </p:pic>
      <p:graphicFrame>
        <p:nvGraphicFramePr>
          <p:cNvPr id="23557" name="Object 5"/>
          <p:cNvGraphicFramePr>
            <a:graphicFrameLocks noChangeAspect="1"/>
          </p:cNvGraphicFramePr>
          <p:nvPr/>
        </p:nvGraphicFramePr>
        <p:xfrm>
          <a:off x="482600" y="1778000"/>
          <a:ext cx="2971800" cy="660400"/>
        </p:xfrm>
        <a:graphic>
          <a:graphicData uri="http://schemas.openxmlformats.org/presentationml/2006/ole">
            <mc:AlternateContent xmlns:mc="http://schemas.openxmlformats.org/markup-compatibility/2006">
              <mc:Choice xmlns:v="urn:schemas-microsoft-com:vml" Requires="v">
                <p:oleObj spid="_x0000_s158722" name="Equation" r:id="rId6" imgW="2971800" imgH="660240" progId="Equation.DSMT4">
                  <p:embed/>
                </p:oleObj>
              </mc:Choice>
              <mc:Fallback>
                <p:oleObj name="Equation" r:id="rId6" imgW="2971800" imgH="660240" progId="Equation.DSMT4">
                  <p:embed/>
                  <p:pic>
                    <p:nvPicPr>
                      <p:cNvPr id="2355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600" y="1778000"/>
                        <a:ext cx="29718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1346200" y="2819400"/>
          <a:ext cx="2082800" cy="660400"/>
        </p:xfrm>
        <a:graphic>
          <a:graphicData uri="http://schemas.openxmlformats.org/presentationml/2006/ole">
            <mc:AlternateContent xmlns:mc="http://schemas.openxmlformats.org/markup-compatibility/2006">
              <mc:Choice xmlns:v="urn:schemas-microsoft-com:vml" Requires="v">
                <p:oleObj spid="_x0000_s158723" name="Equation" r:id="rId8" imgW="2082600" imgH="660240" progId="Equation.DSMT4">
                  <p:embed/>
                </p:oleObj>
              </mc:Choice>
              <mc:Fallback>
                <p:oleObj name="Equation" r:id="rId8" imgW="2082600" imgH="660240" progId="Equation.DSMT4">
                  <p:embed/>
                  <p:pic>
                    <p:nvPicPr>
                      <p:cNvPr id="1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6200" y="2819400"/>
                        <a:ext cx="20828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1409700" y="3810000"/>
          <a:ext cx="1181100" cy="660400"/>
        </p:xfrm>
        <a:graphic>
          <a:graphicData uri="http://schemas.openxmlformats.org/presentationml/2006/ole">
            <mc:AlternateContent xmlns:mc="http://schemas.openxmlformats.org/markup-compatibility/2006">
              <mc:Choice xmlns:v="urn:schemas-microsoft-com:vml" Requires="v">
                <p:oleObj spid="_x0000_s158724" name="Equation" r:id="rId10" imgW="1180800" imgH="660240" progId="Equation.DSMT4">
                  <p:embed/>
                </p:oleObj>
              </mc:Choice>
              <mc:Fallback>
                <p:oleObj name="Equation" r:id="rId10" imgW="1180800" imgH="660240" progId="Equation.DSMT4">
                  <p:embed/>
                  <p:pic>
                    <p:nvPicPr>
                      <p:cNvPr id="11"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09700" y="3810000"/>
                        <a:ext cx="11811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nvGraphicFramePr>
        <p:xfrm>
          <a:off x="990600" y="4953000"/>
          <a:ext cx="2184400" cy="533400"/>
        </p:xfrm>
        <a:graphic>
          <a:graphicData uri="http://schemas.openxmlformats.org/presentationml/2006/ole">
            <mc:AlternateContent xmlns:mc="http://schemas.openxmlformats.org/markup-compatibility/2006">
              <mc:Choice xmlns:v="urn:schemas-microsoft-com:vml" Requires="v">
                <p:oleObj spid="_x0000_s158725" name="Equation" r:id="rId12" imgW="2184120" imgH="533160" progId="Equation.DSMT4">
                  <p:embed/>
                </p:oleObj>
              </mc:Choice>
              <mc:Fallback>
                <p:oleObj name="Equation" r:id="rId12" imgW="2184120" imgH="533160" progId="Equation.DSMT4">
                  <p:embed/>
                  <p:pic>
                    <p:nvPicPr>
                      <p:cNvPr id="12"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0600" y="4953000"/>
                        <a:ext cx="2184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1" name="Object 9"/>
          <p:cNvGraphicFramePr>
            <a:graphicFrameLocks noChangeAspect="1"/>
          </p:cNvGraphicFramePr>
          <p:nvPr/>
        </p:nvGraphicFramePr>
        <p:xfrm>
          <a:off x="419100" y="5638800"/>
          <a:ext cx="3390900" cy="736600"/>
        </p:xfrm>
        <a:graphic>
          <a:graphicData uri="http://schemas.openxmlformats.org/presentationml/2006/ole">
            <mc:AlternateContent xmlns:mc="http://schemas.openxmlformats.org/markup-compatibility/2006">
              <mc:Choice xmlns:v="urn:schemas-microsoft-com:vml" Requires="v">
                <p:oleObj spid="_x0000_s158726" name="Equation" r:id="rId14" imgW="3390840" imgH="736560" progId="Equation.DSMT4">
                  <p:embed/>
                </p:oleObj>
              </mc:Choice>
              <mc:Fallback>
                <p:oleObj name="Equation" r:id="rId14" imgW="3390840" imgH="736560" progId="Equation.DSMT4">
                  <p:embed/>
                  <p:pic>
                    <p:nvPicPr>
                      <p:cNvPr id="23561"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100" y="5638800"/>
                        <a:ext cx="33909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97379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lstStyle/>
          <a:p>
            <a:pPr>
              <a:buNone/>
            </a:pPr>
            <a:r>
              <a:rPr lang="en-US"/>
              <a:t> </a:t>
            </a:r>
            <a:r>
              <a:rPr lang="en-US" sz="2800">
                <a:latin typeface="Times New Roman" pitchFamily="18" charset="0"/>
                <a:cs typeface="Times New Roman" pitchFamily="18" charset="0"/>
              </a:rPr>
              <a:t>Điện áp trên R và C biểu thị theo đồ thị.</a:t>
            </a:r>
          </a:p>
          <a:p>
            <a:pPr>
              <a:buNone/>
            </a:pPr>
            <a:r>
              <a:rPr lang="en-US" sz="2800">
                <a:latin typeface="Times New Roman" pitchFamily="18" charset="0"/>
                <a:cs typeface="Times New Roman" pitchFamily="18" charset="0"/>
              </a:rPr>
              <a:t> t =      u</a:t>
            </a:r>
            <a:r>
              <a:rPr lang="en-US" sz="2800" baseline="-25000">
                <a:latin typeface="Times New Roman" pitchFamily="18" charset="0"/>
                <a:cs typeface="Times New Roman" pitchFamily="18" charset="0"/>
              </a:rPr>
              <a:t>R</a:t>
            </a:r>
            <a:r>
              <a:rPr lang="en-US" sz="2800">
                <a:latin typeface="Times New Roman" pitchFamily="18" charset="0"/>
                <a:cs typeface="Times New Roman" pitchFamily="18" charset="0"/>
              </a:rPr>
              <a:t> (t=     ) = k.</a:t>
            </a:r>
            <a:r>
              <a:rPr lang="el-GR" sz="2800">
                <a:latin typeface="Times New Roman" pitchFamily="18" charset="0"/>
                <a:cs typeface="Times New Roman" pitchFamily="18" charset="0"/>
              </a:rPr>
              <a:t>τ</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C</a:t>
            </a:r>
            <a:r>
              <a:rPr lang="en-US" sz="2800">
                <a:latin typeface="Times New Roman" pitchFamily="18" charset="0"/>
                <a:cs typeface="Times New Roman" pitchFamily="18" charset="0"/>
              </a:rPr>
              <a:t>(t =    ) = k.t – k.</a:t>
            </a:r>
            <a:r>
              <a:rPr lang="el-GR" sz="2800">
                <a:latin typeface="Times New Roman" pitchFamily="18" charset="0"/>
                <a:cs typeface="Times New Roman" pitchFamily="18" charset="0"/>
              </a:rPr>
              <a:t>τ</a:t>
            </a:r>
            <a:r>
              <a:rPr lang="en-US" sz="2800">
                <a:latin typeface="Times New Roman" pitchFamily="18" charset="0"/>
                <a:cs typeface="Times New Roman" pitchFamily="18" charset="0"/>
              </a:rPr>
              <a:t> = k.(t – </a:t>
            </a:r>
            <a:r>
              <a:rPr lang="el-GR" sz="2800">
                <a:latin typeface="Times New Roman" pitchFamily="18" charset="0"/>
                <a:cs typeface="Times New Roman" pitchFamily="18" charset="0"/>
              </a:rPr>
              <a:t>τ</a:t>
            </a:r>
            <a:r>
              <a:rPr lang="en-US" sz="2800">
                <a:latin typeface="Times New Roman" pitchFamily="18" charset="0"/>
                <a:cs typeface="Times New Roman" pitchFamily="18" charset="0"/>
              </a:rPr>
              <a:t>)</a:t>
            </a:r>
          </a:p>
          <a:p>
            <a:pPr>
              <a:spcBef>
                <a:spcPts val="600"/>
              </a:spcBef>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 </a:t>
            </a:r>
            <a:r>
              <a:rPr lang="en-US" sz="2800">
                <a:solidFill>
                  <a:schemeClr val="tx1">
                    <a:lumMod val="95000"/>
                    <a:lumOff val="5000"/>
                  </a:schemeClr>
                </a:solidFill>
                <a:latin typeface="Times New Roman" pitchFamily="18" charset="0"/>
                <a:cs typeface="Times New Roman" pitchFamily="18" charset="0"/>
              </a:rPr>
              <a:t>+ Xung điện áp biến đổi tuyến tính </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tác động vào mạch RL mắc nối tiếp. </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 u</a:t>
            </a:r>
            <a:r>
              <a:rPr lang="en-US" sz="2800" baseline="-25000">
                <a:solidFill>
                  <a:schemeClr val="tx1">
                    <a:lumMod val="95000"/>
                    <a:lumOff val="5000"/>
                  </a:schemeClr>
                </a:solidFill>
                <a:latin typeface="Times New Roman" pitchFamily="18" charset="0"/>
                <a:cs typeface="Times New Roman" pitchFamily="18" charset="0"/>
              </a:rPr>
              <a:t>L</a:t>
            </a:r>
            <a:r>
              <a:rPr lang="en-US" sz="2800">
                <a:solidFill>
                  <a:schemeClr val="tx1">
                    <a:lumMod val="95000"/>
                    <a:lumOff val="5000"/>
                  </a:schemeClr>
                </a:solidFill>
                <a:latin typeface="Times New Roman" pitchFamily="18" charset="0"/>
                <a:cs typeface="Times New Roman" pitchFamily="18" charset="0"/>
              </a:rPr>
              <a:t>(t) = i(t).R = k.</a:t>
            </a:r>
            <a:r>
              <a:rPr lang="el-GR" sz="2800">
                <a:solidFill>
                  <a:schemeClr val="tx1">
                    <a:lumMod val="95000"/>
                    <a:lumOff val="5000"/>
                  </a:schemeClr>
                </a:solidFill>
                <a:latin typeface="Times New Roman" pitchFamily="18" charset="0"/>
                <a:cs typeface="Times New Roman" pitchFamily="18" charset="0"/>
              </a:rPr>
              <a:t>τ</a:t>
            </a:r>
            <a:r>
              <a:rPr lang="en-US" sz="2800">
                <a:solidFill>
                  <a:schemeClr val="tx1">
                    <a:lumMod val="95000"/>
                    <a:lumOff val="5000"/>
                  </a:schemeClr>
                </a:solidFill>
                <a:latin typeface="Times New Roman" pitchFamily="18" charset="0"/>
                <a:cs typeface="Times New Roman" pitchFamily="18" charset="0"/>
              </a:rPr>
              <a:t>.[1- exp(-</a:t>
            </a:r>
            <a:r>
              <a:rPr lang="el-GR" sz="2800">
                <a:solidFill>
                  <a:schemeClr val="tx1">
                    <a:lumMod val="95000"/>
                    <a:lumOff val="5000"/>
                  </a:schemeClr>
                </a:solidFill>
                <a:latin typeface="Times New Roman" pitchFamily="18" charset="0"/>
                <a:cs typeface="Times New Roman" pitchFamily="18" charset="0"/>
              </a:rPr>
              <a:t>α</a:t>
            </a:r>
            <a:r>
              <a:rPr lang="en-US" sz="2800">
                <a:solidFill>
                  <a:schemeClr val="tx1">
                    <a:lumMod val="95000"/>
                    <a:lumOff val="5000"/>
                  </a:schemeClr>
                </a:solidFill>
                <a:latin typeface="Times New Roman" pitchFamily="18" charset="0"/>
                <a:cs typeface="Times New Roman" pitchFamily="18" charset="0"/>
              </a:rPr>
              <a:t>t )]</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 u</a:t>
            </a:r>
            <a:r>
              <a:rPr lang="en-US" sz="2800" baseline="-25000">
                <a:solidFill>
                  <a:schemeClr val="tx1">
                    <a:lumMod val="95000"/>
                    <a:lumOff val="5000"/>
                  </a:schemeClr>
                </a:solidFill>
                <a:latin typeface="Times New Roman" pitchFamily="18" charset="0"/>
                <a:cs typeface="Times New Roman" pitchFamily="18" charset="0"/>
              </a:rPr>
              <a:t>R</a:t>
            </a:r>
            <a:r>
              <a:rPr lang="en-US" sz="2800">
                <a:solidFill>
                  <a:schemeClr val="tx1">
                    <a:lumMod val="95000"/>
                    <a:lumOff val="5000"/>
                  </a:schemeClr>
                </a:solidFill>
                <a:latin typeface="Times New Roman" pitchFamily="18" charset="0"/>
                <a:cs typeface="Times New Roman" pitchFamily="18" charset="0"/>
              </a:rPr>
              <a:t>(t) = k.t - k.</a:t>
            </a:r>
            <a:r>
              <a:rPr lang="el-GR" sz="2800">
                <a:solidFill>
                  <a:schemeClr val="tx1">
                    <a:lumMod val="95000"/>
                    <a:lumOff val="5000"/>
                  </a:schemeClr>
                </a:solidFill>
                <a:latin typeface="Times New Roman" pitchFamily="18" charset="0"/>
                <a:cs typeface="Times New Roman" pitchFamily="18" charset="0"/>
              </a:rPr>
              <a:t>τ</a:t>
            </a:r>
            <a:r>
              <a:rPr lang="en-US" sz="2800">
                <a:solidFill>
                  <a:schemeClr val="tx1">
                    <a:lumMod val="95000"/>
                    <a:lumOff val="5000"/>
                  </a:schemeClr>
                </a:solidFill>
                <a:latin typeface="Times New Roman" pitchFamily="18" charset="0"/>
                <a:cs typeface="Times New Roman" pitchFamily="18" charset="0"/>
              </a:rPr>
              <a:t>.( 1- exp-</a:t>
            </a:r>
            <a:r>
              <a:rPr lang="el-GR" sz="2800">
                <a:solidFill>
                  <a:schemeClr val="tx1">
                    <a:lumMod val="95000"/>
                    <a:lumOff val="5000"/>
                  </a:schemeClr>
                </a:solidFill>
                <a:latin typeface="Times New Roman" pitchFamily="18" charset="0"/>
                <a:cs typeface="Times New Roman" pitchFamily="18" charset="0"/>
              </a:rPr>
              <a:t>α</a:t>
            </a:r>
            <a:r>
              <a:rPr lang="en-US" sz="2800">
                <a:solidFill>
                  <a:schemeClr val="tx1">
                    <a:lumMod val="95000"/>
                    <a:lumOff val="5000"/>
                  </a:schemeClr>
                </a:solidFill>
                <a:latin typeface="Times New Roman" pitchFamily="18" charset="0"/>
                <a:cs typeface="Times New Roman" pitchFamily="18" charset="0"/>
              </a:rPr>
              <a:t>t ) = k.{t - </a:t>
            </a:r>
            <a:r>
              <a:rPr lang="el-GR" sz="2800">
                <a:solidFill>
                  <a:schemeClr val="tx1">
                    <a:lumMod val="95000"/>
                    <a:lumOff val="5000"/>
                  </a:schemeClr>
                </a:solidFill>
                <a:latin typeface="Times New Roman" pitchFamily="18" charset="0"/>
                <a:cs typeface="Times New Roman" pitchFamily="18" charset="0"/>
              </a:rPr>
              <a:t>τ</a:t>
            </a:r>
            <a:r>
              <a:rPr lang="en-US" sz="2800">
                <a:solidFill>
                  <a:schemeClr val="tx1">
                    <a:lumMod val="95000"/>
                    <a:lumOff val="5000"/>
                  </a:schemeClr>
                </a:solidFill>
                <a:latin typeface="Times New Roman" pitchFamily="18" charset="0"/>
                <a:cs typeface="Times New Roman" pitchFamily="18" charset="0"/>
              </a:rPr>
              <a:t>.[1- exp(-</a:t>
            </a:r>
            <a:r>
              <a:rPr lang="el-GR" sz="2800">
                <a:solidFill>
                  <a:schemeClr val="tx1">
                    <a:lumMod val="95000"/>
                    <a:lumOff val="5000"/>
                  </a:schemeClr>
                </a:solidFill>
                <a:latin typeface="Times New Roman" pitchFamily="18" charset="0"/>
                <a:cs typeface="Times New Roman" pitchFamily="18" charset="0"/>
              </a:rPr>
              <a:t>α</a:t>
            </a:r>
            <a:r>
              <a:rPr lang="en-US" sz="2800">
                <a:solidFill>
                  <a:schemeClr val="tx1">
                    <a:lumMod val="95000"/>
                    <a:lumOff val="5000"/>
                  </a:schemeClr>
                </a:solidFill>
                <a:latin typeface="Times New Roman" pitchFamily="18" charset="0"/>
                <a:cs typeface="Times New Roman" pitchFamily="18" charset="0"/>
              </a:rPr>
              <a:t>t ) ]}</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c. Xung điện áp biến đổi theo quy luật hàm mũ.</a:t>
            </a:r>
          </a:p>
          <a:p>
            <a:pPr>
              <a:spcBef>
                <a:spcPts val="600"/>
              </a:spcBef>
              <a:buNone/>
            </a:pPr>
            <a:r>
              <a:rPr lang="en-US" sz="2800">
                <a:solidFill>
                  <a:srgbClr val="FF0000"/>
                </a:solidFill>
                <a:latin typeface="Times New Roman" pitchFamily="18" charset="0"/>
                <a:cs typeface="Times New Roman" pitchFamily="18" charset="0"/>
              </a:rPr>
              <a:t> </a:t>
            </a:r>
            <a:r>
              <a:rPr lang="en-US" sz="2800">
                <a:solidFill>
                  <a:schemeClr val="tx1">
                    <a:lumMod val="95000"/>
                    <a:lumOff val="5000"/>
                  </a:schemeClr>
                </a:solidFill>
                <a:latin typeface="Times New Roman" pitchFamily="18" charset="0"/>
                <a:cs typeface="Times New Roman" pitchFamily="18" charset="0"/>
              </a:rPr>
              <a:t>Xung tác động theo quy luật hàm mũ biểu diễn dưới dạng</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toán học  u</a:t>
            </a:r>
            <a:r>
              <a:rPr lang="en-US" sz="2800" baseline="-25000">
                <a:solidFill>
                  <a:schemeClr val="tx1">
                    <a:lumMod val="95000"/>
                    <a:lumOff val="5000"/>
                  </a:schemeClr>
                </a:solidFill>
                <a:latin typeface="Times New Roman" pitchFamily="18" charset="0"/>
                <a:cs typeface="Times New Roman" pitchFamily="18" charset="0"/>
              </a:rPr>
              <a:t>1</a:t>
            </a:r>
            <a:r>
              <a:rPr lang="en-US" sz="2800">
                <a:solidFill>
                  <a:schemeClr val="tx1">
                    <a:lumMod val="95000"/>
                    <a:lumOff val="5000"/>
                  </a:schemeClr>
                </a:solidFill>
                <a:latin typeface="Times New Roman" pitchFamily="18" charset="0"/>
                <a:cs typeface="Times New Roman" pitchFamily="18" charset="0"/>
              </a:rPr>
              <a:t>(t) = E.[1–exp(-</a:t>
            </a:r>
            <a:r>
              <a:rPr lang="el-GR" sz="2800">
                <a:solidFill>
                  <a:schemeClr val="tx1">
                    <a:lumMod val="95000"/>
                    <a:lumOff val="5000"/>
                  </a:schemeClr>
                </a:solidFill>
                <a:latin typeface="Times New Roman" pitchFamily="18" charset="0"/>
                <a:cs typeface="Times New Roman" pitchFamily="18" charset="0"/>
              </a:rPr>
              <a:t>α</a:t>
            </a:r>
            <a:r>
              <a:rPr lang="en-US" sz="2800" baseline="-25000">
                <a:solidFill>
                  <a:schemeClr val="tx1">
                    <a:lumMod val="95000"/>
                    <a:lumOff val="5000"/>
                  </a:schemeClr>
                </a:solidFill>
                <a:latin typeface="Times New Roman" pitchFamily="18" charset="0"/>
                <a:cs typeface="Times New Roman" pitchFamily="18" charset="0"/>
              </a:rPr>
              <a:t>1</a:t>
            </a:r>
            <a:r>
              <a:rPr lang="en-US" sz="2800">
                <a:solidFill>
                  <a:schemeClr val="tx1">
                    <a:lumMod val="95000"/>
                    <a:lumOff val="5000"/>
                  </a:schemeClr>
                </a:solidFill>
                <a:latin typeface="Times New Roman" pitchFamily="18" charset="0"/>
                <a:cs typeface="Times New Roman" pitchFamily="18" charset="0"/>
              </a:rPr>
              <a:t>t)] có hàm ảnh</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 Sử dụng phép biến đổi ngược Laplace áp dụng công thức </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 Heaveside tính được hàm gốc i(t):</a:t>
            </a:r>
            <a:endParaRPr lang="en-US" sz="2800"/>
          </a:p>
        </p:txBody>
      </p:sp>
      <p:pic>
        <p:nvPicPr>
          <p:cNvPr id="26626" name="Picture 2"/>
          <p:cNvPicPr>
            <a:picLocks noChangeAspect="1" noChangeArrowheads="1"/>
          </p:cNvPicPr>
          <p:nvPr/>
        </p:nvPicPr>
        <p:blipFill>
          <a:blip r:embed="rId3"/>
          <a:srcRect/>
          <a:stretch>
            <a:fillRect/>
          </a:stretch>
        </p:blipFill>
        <p:spPr bwMode="auto">
          <a:xfrm>
            <a:off x="6112616" y="914400"/>
            <a:ext cx="2650384" cy="1871663"/>
          </a:xfrm>
          <a:prstGeom prst="rect">
            <a:avLst/>
          </a:prstGeom>
          <a:noFill/>
          <a:ln w="9525">
            <a:noFill/>
            <a:miter lim="800000"/>
            <a:headEnd/>
            <a:tailEnd/>
          </a:ln>
          <a:effectLst/>
        </p:spPr>
      </p:pic>
      <p:graphicFrame>
        <p:nvGraphicFramePr>
          <p:cNvPr id="6" name="Object 5"/>
          <p:cNvGraphicFramePr>
            <a:graphicFrameLocks noChangeAspect="1"/>
          </p:cNvGraphicFramePr>
          <p:nvPr/>
        </p:nvGraphicFramePr>
        <p:xfrm>
          <a:off x="952500" y="1092200"/>
          <a:ext cx="266700" cy="203200"/>
        </p:xfrm>
        <a:graphic>
          <a:graphicData uri="http://schemas.openxmlformats.org/presentationml/2006/ole">
            <mc:AlternateContent xmlns:mc="http://schemas.openxmlformats.org/markup-compatibility/2006">
              <mc:Choice xmlns:v="urn:schemas-microsoft-com:vml" Requires="v">
                <p:oleObj spid="_x0000_s27649" name="Equation" r:id="rId4" imgW="266400" imgH="203040" progId="Equation.DSMT4">
                  <p:embed/>
                </p:oleObj>
              </mc:Choice>
              <mc:Fallback>
                <p:oleObj name="Equation" r:id="rId4" imgW="266400" imgH="203040" progId="Equation.DSMT4">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00" y="1092200"/>
                        <a:ext cx="266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0" name="Object 6"/>
          <p:cNvGraphicFramePr>
            <a:graphicFrameLocks noChangeAspect="1"/>
          </p:cNvGraphicFramePr>
          <p:nvPr/>
        </p:nvGraphicFramePr>
        <p:xfrm>
          <a:off x="2247900" y="1066800"/>
          <a:ext cx="266700" cy="203200"/>
        </p:xfrm>
        <a:graphic>
          <a:graphicData uri="http://schemas.openxmlformats.org/presentationml/2006/ole">
            <mc:AlternateContent xmlns:mc="http://schemas.openxmlformats.org/markup-compatibility/2006">
              <mc:Choice xmlns:v="urn:schemas-microsoft-com:vml" Requires="v">
                <p:oleObj spid="_x0000_s27650" name="Equation" r:id="rId6" imgW="266400" imgH="203040" progId="Equation.DSMT4">
                  <p:embed/>
                </p:oleObj>
              </mc:Choice>
              <mc:Fallback>
                <p:oleObj name="Equation" r:id="rId6" imgW="266400" imgH="203040" progId="Equation.DSMT4">
                  <p:embed/>
                  <p:pic>
                    <p:nvPicPr>
                      <p:cNvPr id="2663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7900" y="1066800"/>
                        <a:ext cx="266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1" name="Object 7"/>
          <p:cNvGraphicFramePr>
            <a:graphicFrameLocks noChangeAspect="1"/>
          </p:cNvGraphicFramePr>
          <p:nvPr/>
        </p:nvGraphicFramePr>
        <p:xfrm>
          <a:off x="1295400" y="1549400"/>
          <a:ext cx="266700" cy="203200"/>
        </p:xfrm>
        <a:graphic>
          <a:graphicData uri="http://schemas.openxmlformats.org/presentationml/2006/ole">
            <mc:AlternateContent xmlns:mc="http://schemas.openxmlformats.org/markup-compatibility/2006">
              <mc:Choice xmlns:v="urn:schemas-microsoft-com:vml" Requires="v">
                <p:oleObj spid="_x0000_s27651" name="Equation" r:id="rId8" imgW="266400" imgH="203040" progId="Equation.DSMT4">
                  <p:embed/>
                </p:oleObj>
              </mc:Choice>
              <mc:Fallback>
                <p:oleObj name="Equation" r:id="rId8" imgW="266400" imgH="203040" progId="Equation.DSMT4">
                  <p:embed/>
                  <p:pic>
                    <p:nvPicPr>
                      <p:cNvPr id="26631"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1549400"/>
                        <a:ext cx="266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6705600" y="4953000"/>
          <a:ext cx="2514600" cy="660400"/>
        </p:xfrm>
        <a:graphic>
          <a:graphicData uri="http://schemas.openxmlformats.org/presentationml/2006/ole">
            <mc:AlternateContent xmlns:mc="http://schemas.openxmlformats.org/markup-compatibility/2006">
              <mc:Choice xmlns:v="urn:schemas-microsoft-com:vml" Requires="v">
                <p:oleObj spid="_x0000_s27652" name="Equation" r:id="rId9" imgW="2514600" imgH="660240" progId="Equation.DSMT4">
                  <p:embed/>
                </p:oleObj>
              </mc:Choice>
              <mc:Fallback>
                <p:oleObj name="Equation" r:id="rId9" imgW="2514600" imgH="660240" progId="Equation.DSMT4">
                  <p:embed/>
                  <p:pic>
                    <p:nvPicPr>
                      <p:cNvPr id="11"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4953000"/>
                        <a:ext cx="25146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nvGraphicFramePr>
        <p:xfrm>
          <a:off x="5321300" y="5867400"/>
          <a:ext cx="3517900" cy="698500"/>
        </p:xfrm>
        <a:graphic>
          <a:graphicData uri="http://schemas.openxmlformats.org/presentationml/2006/ole">
            <mc:AlternateContent xmlns:mc="http://schemas.openxmlformats.org/markup-compatibility/2006">
              <mc:Choice xmlns:v="urn:schemas-microsoft-com:vml" Requires="v">
                <p:oleObj spid="_x0000_s27653" name="Equation" r:id="rId11" imgW="3517560" imgH="698400" progId="Equation.DSMT4">
                  <p:embed/>
                </p:oleObj>
              </mc:Choice>
              <mc:Fallback>
                <p:oleObj name="Equation" r:id="rId11" imgW="3517560" imgH="698400" progId="Equation.DSMT4">
                  <p:embed/>
                  <p:pic>
                    <p:nvPicPr>
                      <p:cNvPr id="12"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21300" y="5867400"/>
                        <a:ext cx="35179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lstStyle/>
          <a:p>
            <a:pPr>
              <a:buNone/>
            </a:pPr>
            <a:r>
              <a:rPr lang="en-US"/>
              <a:t> </a:t>
            </a:r>
            <a:r>
              <a:rPr lang="en-US" sz="2800">
                <a:latin typeface="Times New Roman" pitchFamily="18" charset="0"/>
                <a:cs typeface="Times New Roman" pitchFamily="18" charset="0"/>
              </a:rPr>
              <a:t>Từ đồ thị tính được công suất ra đạt giá trị cực đại.</a:t>
            </a: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Ta tính điện trở tải tối ưu</a:t>
            </a:r>
            <a:endParaRPr lang="en-US" sz="2800">
              <a:solidFill>
                <a:srgbClr val="FF0000"/>
              </a:solidFill>
              <a:latin typeface="Times New Roman" pitchFamily="18" charset="0"/>
              <a:cs typeface="Times New Roman" pitchFamily="18" charset="0"/>
            </a:endParaRPr>
          </a:p>
          <a:p>
            <a:pPr>
              <a:buNone/>
            </a:pPr>
            <a:r>
              <a:rPr lang="en-US" sz="2800">
                <a:solidFill>
                  <a:srgbClr val="FF0000"/>
                </a:solidFill>
                <a:latin typeface="Times New Roman" pitchFamily="18" charset="0"/>
                <a:cs typeface="Times New Roman" pitchFamily="18" charset="0"/>
              </a:rPr>
              <a:t> + Tính hiệu suất.                   trong đó.</a:t>
            </a:r>
          </a:p>
          <a:p>
            <a:pPr>
              <a:buNone/>
            </a:pPr>
            <a:endParaRPr lang="en-US" sz="2800">
              <a:solidFill>
                <a:srgbClr val="FF0000"/>
              </a:solidFill>
              <a:latin typeface="Times New Roman" pitchFamily="18" charset="0"/>
              <a:cs typeface="Times New Roman" pitchFamily="18" charset="0"/>
            </a:endParaRPr>
          </a:p>
          <a:p>
            <a:pPr>
              <a:buNone/>
            </a:pPr>
            <a:r>
              <a:rPr lang="en-US" sz="2800">
                <a:latin typeface="Times New Roman" pitchFamily="18" charset="0"/>
                <a:cs typeface="Times New Roman" pitchFamily="18" charset="0"/>
              </a:rPr>
              <a:t> </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r>
              <a:rPr lang="en-US" sz="2800">
                <a:solidFill>
                  <a:srgbClr val="FF0000"/>
                </a:solidFill>
                <a:latin typeface="Times New Roman" pitchFamily="18" charset="0"/>
                <a:cs typeface="Times New Roman" pitchFamily="18" charset="0"/>
              </a:rPr>
              <a:t> 3. Mạch khuếch đại công suất đẩy khéo nối tiếp dùng hai</a:t>
            </a:r>
          </a:p>
          <a:p>
            <a:pPr>
              <a:buNone/>
            </a:pPr>
            <a:r>
              <a:rPr lang="en-US" sz="2800">
                <a:solidFill>
                  <a:srgbClr val="FF0000"/>
                </a:solidFill>
                <a:latin typeface="Times New Roman" pitchFamily="18" charset="0"/>
                <a:cs typeface="Times New Roman" pitchFamily="18" charset="0"/>
              </a:rPr>
              <a:t>transistor cùng loại.</a:t>
            </a:r>
          </a:p>
        </p:txBody>
      </p:sp>
      <p:graphicFrame>
        <p:nvGraphicFramePr>
          <p:cNvPr id="24578" name="Object 2"/>
          <p:cNvGraphicFramePr>
            <a:graphicFrameLocks noChangeAspect="1"/>
          </p:cNvGraphicFramePr>
          <p:nvPr/>
        </p:nvGraphicFramePr>
        <p:xfrm>
          <a:off x="919163" y="787400"/>
          <a:ext cx="4246562" cy="812800"/>
        </p:xfrm>
        <a:graphic>
          <a:graphicData uri="http://schemas.openxmlformats.org/presentationml/2006/ole">
            <mc:AlternateContent xmlns:mc="http://schemas.openxmlformats.org/markup-compatibility/2006">
              <mc:Choice xmlns:v="urn:schemas-microsoft-com:vml" Requires="v">
                <p:oleObj spid="_x0000_s159745" name="Equation" r:id="rId3" imgW="3848040" imgH="736560" progId="Equation.DSMT4">
                  <p:embed/>
                </p:oleObj>
              </mc:Choice>
              <mc:Fallback>
                <p:oleObj name="Equation" r:id="rId3" imgW="3848040" imgH="736560" progId="Equation.DSMT4">
                  <p:embed/>
                  <p:pic>
                    <p:nvPicPr>
                      <p:cNvPr id="2457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163" y="787400"/>
                        <a:ext cx="4246562"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4419600" y="1612900"/>
          <a:ext cx="1397000" cy="825500"/>
        </p:xfrm>
        <a:graphic>
          <a:graphicData uri="http://schemas.openxmlformats.org/presentationml/2006/ole">
            <mc:AlternateContent xmlns:mc="http://schemas.openxmlformats.org/markup-compatibility/2006">
              <mc:Choice xmlns:v="urn:schemas-microsoft-com:vml" Requires="v">
                <p:oleObj spid="_x0000_s159746" name="Equation" r:id="rId5" imgW="1396800" imgH="825480" progId="Equation.DSMT4">
                  <p:embed/>
                </p:oleObj>
              </mc:Choice>
              <mc:Fallback>
                <p:oleObj name="Equation" r:id="rId5" imgW="1396800" imgH="82548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1612900"/>
                        <a:ext cx="13970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2819400" y="2488045"/>
          <a:ext cx="1419013" cy="483755"/>
        </p:xfrm>
        <a:graphic>
          <a:graphicData uri="http://schemas.openxmlformats.org/presentationml/2006/ole">
            <mc:AlternateContent xmlns:mc="http://schemas.openxmlformats.org/markup-compatibility/2006">
              <mc:Choice xmlns:v="urn:schemas-microsoft-com:vml" Requires="v">
                <p:oleObj spid="_x0000_s159747" name="Equation" r:id="rId7" imgW="1117440" imgH="380880" progId="Equation.DSMT4">
                  <p:embed/>
                </p:oleObj>
              </mc:Choice>
              <mc:Fallback>
                <p:oleObj name="Equation" r:id="rId7" imgW="1117440" imgH="380880" progId="Equation.DSMT4">
                  <p:embed/>
                  <p:pic>
                    <p:nvPicPr>
                      <p:cNvPr id="6"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2488045"/>
                        <a:ext cx="1419013" cy="4837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1689100" y="3073400"/>
          <a:ext cx="4320442" cy="736600"/>
        </p:xfrm>
        <a:graphic>
          <a:graphicData uri="http://schemas.openxmlformats.org/presentationml/2006/ole">
            <mc:AlternateContent xmlns:mc="http://schemas.openxmlformats.org/markup-compatibility/2006">
              <mc:Choice xmlns:v="urn:schemas-microsoft-com:vml" Requires="v">
                <p:oleObj spid="_x0000_s159748" name="Equation" r:id="rId9" imgW="3873240" imgH="660240" progId="Equation.DSMT4">
                  <p:embed/>
                </p:oleObj>
              </mc:Choice>
              <mc:Fallback>
                <p:oleObj name="Equation" r:id="rId9" imgW="3873240" imgH="660240" progId="Equation.DSMT4">
                  <p:embed/>
                  <p:pic>
                    <p:nvPicPr>
                      <p:cNvPr id="7"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9100" y="3073400"/>
                        <a:ext cx="4320442"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2" name="Object 6"/>
          <p:cNvGraphicFramePr>
            <a:graphicFrameLocks noChangeAspect="1"/>
          </p:cNvGraphicFramePr>
          <p:nvPr/>
        </p:nvGraphicFramePr>
        <p:xfrm>
          <a:off x="1598613" y="3886200"/>
          <a:ext cx="5997575" cy="762000"/>
        </p:xfrm>
        <a:graphic>
          <a:graphicData uri="http://schemas.openxmlformats.org/presentationml/2006/ole">
            <mc:AlternateContent xmlns:mc="http://schemas.openxmlformats.org/markup-compatibility/2006">
              <mc:Choice xmlns:v="urn:schemas-microsoft-com:vml" Requires="v">
                <p:oleObj spid="_x0000_s159749" name="Equation" r:id="rId11" imgW="5397480" imgH="685800" progId="Equation.DSMT4">
                  <p:embed/>
                </p:oleObj>
              </mc:Choice>
              <mc:Fallback>
                <p:oleObj name="Equation" r:id="rId11" imgW="5397480" imgH="685800" progId="Equation.DSMT4">
                  <p:embed/>
                  <p:pic>
                    <p:nvPicPr>
                      <p:cNvPr id="24582"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98613" y="3886200"/>
                        <a:ext cx="599757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1409700" y="4660900"/>
          <a:ext cx="3238500" cy="786302"/>
        </p:xfrm>
        <a:graphic>
          <a:graphicData uri="http://schemas.openxmlformats.org/presentationml/2006/ole">
            <mc:AlternateContent xmlns:mc="http://schemas.openxmlformats.org/markup-compatibility/2006">
              <mc:Choice xmlns:v="urn:schemas-microsoft-com:vml" Requires="v">
                <p:oleObj spid="_x0000_s159750" name="Equation" r:id="rId13" imgW="3085920" imgH="749160" progId="Equation.DSMT4">
                  <p:embed/>
                </p:oleObj>
              </mc:Choice>
              <mc:Fallback>
                <p:oleObj name="Equation" r:id="rId13" imgW="3085920" imgH="749160" progId="Equation.DSMT4">
                  <p:embed/>
                  <p:pic>
                    <p:nvPicPr>
                      <p:cNvPr id="9"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9700" y="4660900"/>
                        <a:ext cx="3238500" cy="786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2946627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lstStyle/>
          <a:p>
            <a:pPr>
              <a:buNone/>
            </a:pPr>
            <a:r>
              <a:rPr lang="en-US" sz="3000">
                <a:solidFill>
                  <a:srgbClr val="FF0000"/>
                </a:solidFill>
              </a:rPr>
              <a:t>  + </a:t>
            </a:r>
            <a:r>
              <a:rPr lang="en-US" sz="3000">
                <a:solidFill>
                  <a:srgbClr val="FF0000"/>
                </a:solidFill>
                <a:latin typeface="Times New Roman" pitchFamily="18" charset="0"/>
                <a:cs typeface="Times New Roman" pitchFamily="18" charset="0"/>
              </a:rPr>
              <a:t>Tác dụng các linh kiện trong sơ đồ.</a:t>
            </a:r>
          </a:p>
          <a:p>
            <a:pPr>
              <a:buNone/>
            </a:pPr>
            <a:r>
              <a:rPr lang="en-US" sz="2800">
                <a:latin typeface="Times New Roman" pitchFamily="18" charset="0"/>
                <a:cs typeface="Times New Roman" pitchFamily="18" charset="0"/>
              </a:rPr>
              <a:t> - T khuếch đại đảo </a:t>
            </a:r>
          </a:p>
          <a:p>
            <a:pPr>
              <a:buNone/>
            </a:pPr>
            <a:r>
              <a:rPr lang="en-US" sz="2800">
                <a:latin typeface="Times New Roman" pitchFamily="18" charset="0"/>
                <a:cs typeface="Times New Roman" pitchFamily="18" charset="0"/>
              </a:rPr>
              <a:t>pha. </a:t>
            </a:r>
          </a:p>
          <a:p>
            <a:pPr>
              <a:buNone/>
            </a:pPr>
            <a:r>
              <a:rPr lang="en-US" sz="2800">
                <a:latin typeface="Times New Roman" pitchFamily="18" charset="0"/>
                <a:cs typeface="Times New Roman" pitchFamily="18" charset="0"/>
              </a:rPr>
              <a:t> - R</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 R</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điện trở cấp </a:t>
            </a:r>
          </a:p>
          <a:p>
            <a:pPr>
              <a:buNone/>
            </a:pPr>
            <a:r>
              <a:rPr lang="en-US" sz="2800">
                <a:latin typeface="Times New Roman" pitchFamily="18" charset="0"/>
                <a:cs typeface="Times New Roman" pitchFamily="18" charset="0"/>
              </a:rPr>
              <a:t>nguồn cho KĐ đảo </a:t>
            </a:r>
          </a:p>
          <a:p>
            <a:pPr>
              <a:buNone/>
            </a:pPr>
            <a:r>
              <a:rPr lang="en-US" sz="2800">
                <a:latin typeface="Times New Roman" pitchFamily="18" charset="0"/>
                <a:cs typeface="Times New Roman" pitchFamily="18" charset="0"/>
              </a:rPr>
              <a:t>pha và tầng KĐ công</a:t>
            </a:r>
          </a:p>
          <a:p>
            <a:pPr>
              <a:buNone/>
            </a:pPr>
            <a:r>
              <a:rPr lang="en-US" sz="2800">
                <a:latin typeface="Times New Roman" pitchFamily="18" charset="0"/>
                <a:cs typeface="Times New Roman" pitchFamily="18" charset="0"/>
              </a:rPr>
              <a:t>suất, </a:t>
            </a:r>
          </a:p>
          <a:p>
            <a:pPr>
              <a:buNone/>
            </a:pPr>
            <a:r>
              <a:rPr lang="en-US" sz="2800">
                <a:latin typeface="Times New Roman" pitchFamily="18" charset="0"/>
                <a:cs typeface="Times New Roman" pitchFamily="18" charset="0"/>
              </a:rPr>
              <a:t> - R</a:t>
            </a:r>
            <a:r>
              <a:rPr lang="en-US" sz="2800" baseline="-25000">
                <a:latin typeface="Times New Roman" pitchFamily="18" charset="0"/>
                <a:cs typeface="Times New Roman" pitchFamily="18" charset="0"/>
              </a:rPr>
              <a:t>C</a:t>
            </a:r>
            <a:r>
              <a:rPr lang="en-US" sz="2800">
                <a:latin typeface="Times New Roman" pitchFamily="18" charset="0"/>
                <a:cs typeface="Times New Roman" pitchFamily="18" charset="0"/>
              </a:rPr>
              <a:t> , R</a:t>
            </a:r>
            <a:r>
              <a:rPr lang="en-US" sz="2800" baseline="-25000">
                <a:latin typeface="Times New Roman" pitchFamily="18" charset="0"/>
                <a:cs typeface="Times New Roman" pitchFamily="18" charset="0"/>
              </a:rPr>
              <a:t>E</a:t>
            </a:r>
            <a:r>
              <a:rPr lang="en-US" sz="2800">
                <a:latin typeface="Times New Roman" pitchFamily="18" charset="0"/>
                <a:cs typeface="Times New Roman" pitchFamily="18" charset="0"/>
              </a:rPr>
              <a:t> tải một </a:t>
            </a:r>
          </a:p>
          <a:p>
            <a:pPr>
              <a:buNone/>
            </a:pPr>
            <a:r>
              <a:rPr lang="en-US" sz="2800">
                <a:latin typeface="Times New Roman" pitchFamily="18" charset="0"/>
                <a:cs typeface="Times New Roman" pitchFamily="18" charset="0"/>
              </a:rPr>
              <a:t>chiều và tải xoay </a:t>
            </a:r>
          </a:p>
          <a:p>
            <a:pPr>
              <a:buNone/>
            </a:pPr>
            <a:r>
              <a:rPr lang="en-US" sz="2800">
                <a:latin typeface="Times New Roman" pitchFamily="18" charset="0"/>
                <a:cs typeface="Times New Roman" pitchFamily="18" charset="0"/>
              </a:rPr>
              <a:t>chiều, R</a:t>
            </a:r>
            <a:r>
              <a:rPr lang="en-US" sz="2800" baseline="-25000">
                <a:latin typeface="Times New Roman" pitchFamily="18" charset="0"/>
                <a:cs typeface="Times New Roman" pitchFamily="18" charset="0"/>
              </a:rPr>
              <a:t>C</a:t>
            </a:r>
            <a:r>
              <a:rPr lang="en-US" sz="2800">
                <a:latin typeface="Times New Roman" pitchFamily="18" charset="0"/>
                <a:cs typeface="Times New Roman" pitchFamily="18" charset="0"/>
              </a:rPr>
              <a:t> = R</a:t>
            </a:r>
            <a:r>
              <a:rPr lang="en-US" sz="2800" baseline="-25000">
                <a:latin typeface="Times New Roman" pitchFamily="18" charset="0"/>
                <a:cs typeface="Times New Roman" pitchFamily="18" charset="0"/>
              </a:rPr>
              <a:t>E</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 R</a:t>
            </a:r>
            <a:r>
              <a:rPr lang="en-US" sz="2800" baseline="-25000">
                <a:latin typeface="Times New Roman" pitchFamily="18" charset="0"/>
                <a:cs typeface="Times New Roman" pitchFamily="18" charset="0"/>
              </a:rPr>
              <a:t>t</a:t>
            </a:r>
            <a:r>
              <a:rPr lang="en-US" sz="2800">
                <a:latin typeface="Times New Roman" pitchFamily="18" charset="0"/>
                <a:cs typeface="Times New Roman" pitchFamily="18" charset="0"/>
              </a:rPr>
              <a:t> tải tầng KĐ công suất</a:t>
            </a:r>
          </a:p>
          <a:p>
            <a:pPr>
              <a:buNone/>
            </a:pPr>
            <a:r>
              <a:rPr lang="en-US" sz="2800">
                <a:latin typeface="Times New Roman" pitchFamily="18" charset="0"/>
                <a:cs typeface="Times New Roman" pitchFamily="18" charset="0"/>
              </a:rPr>
              <a:t> </a:t>
            </a:r>
            <a:endParaRPr lang="en-US" sz="3000">
              <a:solidFill>
                <a:srgbClr val="FF0000"/>
              </a:solidFill>
              <a:latin typeface="Times New Roman" pitchFamily="18" charset="0"/>
              <a:cs typeface="Times New Roman" pitchFamily="18" charset="0"/>
            </a:endParaRPr>
          </a:p>
        </p:txBody>
      </p:sp>
      <p:pic>
        <p:nvPicPr>
          <p:cNvPr id="29698" name="Picture 2"/>
          <p:cNvPicPr>
            <a:picLocks noChangeAspect="1" noChangeArrowheads="1"/>
          </p:cNvPicPr>
          <p:nvPr/>
        </p:nvPicPr>
        <p:blipFill>
          <a:blip r:embed="rId2"/>
          <a:srcRect/>
          <a:stretch>
            <a:fillRect/>
          </a:stretch>
        </p:blipFill>
        <p:spPr bwMode="auto">
          <a:xfrm>
            <a:off x="3520272" y="1371600"/>
            <a:ext cx="5471328" cy="3352800"/>
          </a:xfrm>
          <a:prstGeom prst="rect">
            <a:avLst/>
          </a:prstGeom>
          <a:noFill/>
          <a:ln w="9525">
            <a:noFill/>
            <a:miter lim="800000"/>
            <a:headEnd/>
            <a:tailEnd/>
          </a:ln>
          <a:effectLst/>
        </p:spPr>
      </p:pic>
    </p:spTree>
    <p:extLst>
      <p:ext uri="{BB962C8B-B14F-4D97-AF65-F5344CB8AC3E}">
        <p14:creationId xmlns:p14="http://schemas.microsoft.com/office/powerpoint/2010/main" val="41657168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553200"/>
          </a:xfrm>
        </p:spPr>
        <p:txBody>
          <a:bodyPr/>
          <a:lstStyle/>
          <a:p>
            <a:pPr>
              <a:buNone/>
            </a:pPr>
            <a:r>
              <a:rPr lang="en-US"/>
              <a:t> </a:t>
            </a:r>
            <a:r>
              <a:rPr lang="en-US" sz="3000">
                <a:solidFill>
                  <a:srgbClr val="FF0000"/>
                </a:solidFill>
              </a:rPr>
              <a:t>+ </a:t>
            </a:r>
            <a:r>
              <a:rPr lang="en-US" sz="3000">
                <a:solidFill>
                  <a:srgbClr val="FF0000"/>
                </a:solidFill>
                <a:latin typeface="Times New Roman" pitchFamily="18" charset="0"/>
                <a:cs typeface="Times New Roman" pitchFamily="18" charset="0"/>
              </a:rPr>
              <a:t>Nguyên lý hoạt động.</a:t>
            </a:r>
          </a:p>
          <a:p>
            <a:pPr>
              <a:buNone/>
            </a:pPr>
            <a:r>
              <a:rPr lang="en-US" sz="2800">
                <a:latin typeface="Times New Roman" pitchFamily="18" charset="0"/>
                <a:cs typeface="Times New Roman" pitchFamily="18" charset="0"/>
              </a:rPr>
              <a:t> Giả sử tín hiệu vào pha </a:t>
            </a:r>
          </a:p>
          <a:p>
            <a:pPr>
              <a:buNone/>
            </a:pPr>
            <a:r>
              <a:rPr lang="en-US" sz="2800">
                <a:latin typeface="Times New Roman" pitchFamily="18" charset="0"/>
                <a:cs typeface="Times New Roman" pitchFamily="18" charset="0"/>
              </a:rPr>
              <a:t>dương thì tín hiệu tại A </a:t>
            </a:r>
          </a:p>
          <a:p>
            <a:pPr>
              <a:buNone/>
            </a:pPr>
            <a:r>
              <a:rPr lang="en-US" sz="2800">
                <a:latin typeface="Times New Roman" pitchFamily="18" charset="0"/>
                <a:cs typeface="Times New Roman" pitchFamily="18" charset="0"/>
              </a:rPr>
              <a:t>pha  âm, t/h tại B pha </a:t>
            </a:r>
          </a:p>
          <a:p>
            <a:pPr>
              <a:buNone/>
            </a:pPr>
            <a:r>
              <a:rPr lang="en-US" sz="2800">
                <a:latin typeface="Times New Roman" pitchFamily="18" charset="0"/>
                <a:cs typeface="Times New Roman" pitchFamily="18" charset="0"/>
              </a:rPr>
              <a:t>dương khi đó T</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chế độ </a:t>
            </a:r>
          </a:p>
          <a:p>
            <a:pPr>
              <a:buNone/>
            </a:pPr>
            <a:r>
              <a:rPr lang="en-US" sz="2800">
                <a:latin typeface="Times New Roman" pitchFamily="18" charset="0"/>
                <a:cs typeface="Times New Roman" pitchFamily="18" charset="0"/>
              </a:rPr>
              <a:t>ngắt (I</a:t>
            </a:r>
            <a:r>
              <a:rPr lang="en-US" sz="2800" baseline="-25000">
                <a:latin typeface="Times New Roman" pitchFamily="18" charset="0"/>
                <a:cs typeface="Times New Roman" pitchFamily="18" charset="0"/>
              </a:rPr>
              <a:t>CT1</a:t>
            </a:r>
            <a:r>
              <a:rPr lang="en-US" sz="2800">
                <a:latin typeface="Times New Roman" pitchFamily="18" charset="0"/>
                <a:cs typeface="Times New Roman" pitchFamily="18" charset="0"/>
              </a:rPr>
              <a:t> = 0)</a:t>
            </a:r>
          </a:p>
          <a:p>
            <a:pPr>
              <a:buNone/>
            </a:pPr>
            <a:r>
              <a:rPr lang="en-US" sz="2800">
                <a:latin typeface="Times New Roman" pitchFamily="18" charset="0"/>
                <a:cs typeface="Times New Roman" pitchFamily="18" charset="0"/>
              </a:rPr>
              <a:t>T</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làm việc (I</a:t>
            </a:r>
            <a:r>
              <a:rPr lang="en-US" sz="2800" baseline="-25000">
                <a:latin typeface="Times New Roman" pitchFamily="18" charset="0"/>
                <a:cs typeface="Times New Roman" pitchFamily="18" charset="0"/>
              </a:rPr>
              <a:t>CT2</a:t>
            </a:r>
            <a:r>
              <a:rPr lang="en-US" sz="2800">
                <a:latin typeface="Times New Roman" pitchFamily="18" charset="0"/>
                <a:cs typeface="Times New Roman" pitchFamily="18" charset="0"/>
              </a:rPr>
              <a:t> ≠ 0) </a:t>
            </a:r>
          </a:p>
          <a:p>
            <a:pPr>
              <a:buNone/>
            </a:pPr>
            <a:r>
              <a:rPr lang="en-US" sz="2800">
                <a:latin typeface="Times New Roman" pitchFamily="18" charset="0"/>
                <a:cs typeface="Times New Roman" pitchFamily="18" charset="0"/>
              </a:rPr>
              <a:t>chiều dòng điện I</a:t>
            </a:r>
            <a:r>
              <a:rPr lang="en-US" sz="2800" baseline="-25000">
                <a:latin typeface="Times New Roman" pitchFamily="18" charset="0"/>
                <a:cs typeface="Times New Roman" pitchFamily="18" charset="0"/>
              </a:rPr>
              <a:t>CT2</a:t>
            </a:r>
            <a:r>
              <a:rPr lang="en-US" sz="2800">
                <a:latin typeface="Times New Roman" pitchFamily="18" charset="0"/>
                <a:cs typeface="Times New Roman" pitchFamily="18" charset="0"/>
              </a:rPr>
              <a:t> [ GND → R</a:t>
            </a:r>
            <a:r>
              <a:rPr lang="en-US" sz="2800" baseline="-25000">
                <a:latin typeface="Times New Roman" pitchFamily="18" charset="0"/>
                <a:cs typeface="Times New Roman" pitchFamily="18" charset="0"/>
              </a:rPr>
              <a:t>t</a:t>
            </a:r>
            <a:r>
              <a:rPr lang="en-US" sz="2800">
                <a:latin typeface="Times New Roman" pitchFamily="18" charset="0"/>
                <a:cs typeface="Times New Roman" pitchFamily="18" charset="0"/>
              </a:rPr>
              <a:t> → CE</a:t>
            </a:r>
            <a:r>
              <a:rPr lang="en-US" sz="2800" baseline="-25000">
                <a:latin typeface="Times New Roman" pitchFamily="18" charset="0"/>
                <a:cs typeface="Times New Roman" pitchFamily="18" charset="0"/>
              </a:rPr>
              <a:t>T2</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CC</a:t>
            </a:r>
            <a:r>
              <a:rPr lang="en-US" sz="2800">
                <a:latin typeface="Times New Roman" pitchFamily="18" charset="0"/>
                <a:cs typeface="Times New Roman" pitchFamily="18" charset="0"/>
              </a:rPr>
              <a:t> ] trên</a:t>
            </a:r>
          </a:p>
          <a:p>
            <a:pPr>
              <a:buNone/>
            </a:pPr>
            <a:r>
              <a:rPr lang="en-US" sz="2800">
                <a:latin typeface="Times New Roman" pitchFamily="18" charset="0"/>
                <a:cs typeface="Times New Roman" pitchFamily="18" charset="0"/>
              </a:rPr>
              <a:t>tải nhận ½ chu kỳ tín hiệu. Nửa chu kỳ tín hiệu tiếp theo</a:t>
            </a:r>
          </a:p>
          <a:p>
            <a:pPr>
              <a:buNone/>
            </a:pPr>
            <a:r>
              <a:rPr lang="en-US" sz="2800">
                <a:latin typeface="Times New Roman" pitchFamily="18" charset="0"/>
                <a:cs typeface="Times New Roman" pitchFamily="18" charset="0"/>
              </a:rPr>
              <a:t>u</a:t>
            </a:r>
            <a:r>
              <a:rPr lang="en-US" sz="2800" baseline="-25000">
                <a:latin typeface="Times New Roman" pitchFamily="18" charset="0"/>
                <a:cs typeface="Times New Roman" pitchFamily="18" charset="0"/>
              </a:rPr>
              <a:t>vao</a:t>
            </a:r>
            <a:r>
              <a:rPr lang="en-US" sz="2800">
                <a:latin typeface="Times New Roman" pitchFamily="18" charset="0"/>
                <a:cs typeface="Times New Roman" pitchFamily="18" charset="0"/>
              </a:rPr>
              <a:t> pha âm tín hiệu tại A pha dương, tín hiệu tại B pha âm</a:t>
            </a:r>
          </a:p>
          <a:p>
            <a:pPr>
              <a:buNone/>
            </a:pPr>
            <a:r>
              <a:rPr lang="en-US" sz="2800">
                <a:latin typeface="Times New Roman" pitchFamily="18" charset="0"/>
                <a:cs typeface="Times New Roman" pitchFamily="18" charset="0"/>
              </a:rPr>
              <a:t>khi đó T</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chế độ ngắt (I</a:t>
            </a:r>
            <a:r>
              <a:rPr lang="en-US" sz="2800" baseline="-25000">
                <a:latin typeface="Times New Roman" pitchFamily="18" charset="0"/>
                <a:cs typeface="Times New Roman" pitchFamily="18" charset="0"/>
              </a:rPr>
              <a:t>CT2</a:t>
            </a:r>
            <a:r>
              <a:rPr lang="en-US" sz="2800">
                <a:latin typeface="Times New Roman" pitchFamily="18" charset="0"/>
                <a:cs typeface="Times New Roman" pitchFamily="18" charset="0"/>
              </a:rPr>
              <a:t> = 0), T</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làm việc (I</a:t>
            </a:r>
            <a:r>
              <a:rPr lang="en-US" sz="2800" baseline="-25000">
                <a:latin typeface="Times New Roman" pitchFamily="18" charset="0"/>
                <a:cs typeface="Times New Roman" pitchFamily="18" charset="0"/>
              </a:rPr>
              <a:t>CT1</a:t>
            </a:r>
            <a:r>
              <a:rPr lang="en-US" sz="2800">
                <a:latin typeface="Times New Roman" pitchFamily="18" charset="0"/>
                <a:cs typeface="Times New Roman" pitchFamily="18" charset="0"/>
              </a:rPr>
              <a:t> ≠ 0)</a:t>
            </a:r>
          </a:p>
          <a:p>
            <a:pPr>
              <a:buNone/>
            </a:pPr>
            <a:r>
              <a:rPr lang="en-US" sz="2800">
                <a:latin typeface="Times New Roman" pitchFamily="18" charset="0"/>
                <a:cs typeface="Times New Roman" pitchFamily="18" charset="0"/>
              </a:rPr>
              <a:t>chiều dòng điện I</a:t>
            </a:r>
            <a:r>
              <a:rPr lang="en-US" sz="2800" baseline="-25000">
                <a:latin typeface="Times New Roman" pitchFamily="18" charset="0"/>
                <a:cs typeface="Times New Roman" pitchFamily="18" charset="0"/>
              </a:rPr>
              <a:t>CT1</a:t>
            </a: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CC</a:t>
            </a:r>
            <a:r>
              <a:rPr lang="en-US" sz="2800">
                <a:latin typeface="Times New Roman" pitchFamily="18" charset="0"/>
                <a:cs typeface="Times New Roman" pitchFamily="18" charset="0"/>
              </a:rPr>
              <a:t> → CE</a:t>
            </a:r>
            <a:r>
              <a:rPr lang="en-US" sz="2800" baseline="-25000">
                <a:latin typeface="Times New Roman" pitchFamily="18" charset="0"/>
                <a:cs typeface="Times New Roman" pitchFamily="18" charset="0"/>
              </a:rPr>
              <a:t>T1</a:t>
            </a:r>
            <a:r>
              <a:rPr lang="en-US" sz="2800">
                <a:latin typeface="Times New Roman" pitchFamily="18" charset="0"/>
                <a:cs typeface="Times New Roman" pitchFamily="18" charset="0"/>
              </a:rPr>
              <a:t> → R</a:t>
            </a:r>
            <a:r>
              <a:rPr lang="en-US" sz="2800" baseline="-25000">
                <a:latin typeface="Times New Roman" pitchFamily="18" charset="0"/>
                <a:cs typeface="Times New Roman" pitchFamily="18" charset="0"/>
              </a:rPr>
              <a:t>t</a:t>
            </a:r>
            <a:r>
              <a:rPr lang="en-US" sz="2800">
                <a:latin typeface="Times New Roman" pitchFamily="18" charset="0"/>
                <a:cs typeface="Times New Roman" pitchFamily="18" charset="0"/>
              </a:rPr>
              <a:t> → GND]  </a:t>
            </a:r>
          </a:p>
        </p:txBody>
      </p:sp>
      <p:pic>
        <p:nvPicPr>
          <p:cNvPr id="4" name="Picture 2"/>
          <p:cNvPicPr>
            <a:picLocks noChangeAspect="1" noChangeArrowheads="1"/>
          </p:cNvPicPr>
          <p:nvPr/>
        </p:nvPicPr>
        <p:blipFill>
          <a:blip r:embed="rId2"/>
          <a:srcRect/>
          <a:stretch>
            <a:fillRect/>
          </a:stretch>
        </p:blipFill>
        <p:spPr bwMode="auto">
          <a:xfrm>
            <a:off x="4039849" y="799475"/>
            <a:ext cx="4973935" cy="3048000"/>
          </a:xfrm>
          <a:prstGeom prst="rect">
            <a:avLst/>
          </a:prstGeom>
          <a:noFill/>
          <a:ln w="9525">
            <a:noFill/>
            <a:miter lim="800000"/>
            <a:headEnd/>
            <a:tailEnd/>
          </a:ln>
          <a:effectLst/>
        </p:spPr>
      </p:pic>
    </p:spTree>
    <p:extLst>
      <p:ext uri="{BB962C8B-B14F-4D97-AF65-F5344CB8AC3E}">
        <p14:creationId xmlns:p14="http://schemas.microsoft.com/office/powerpoint/2010/main" val="108762415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lstStyle/>
          <a:p>
            <a:pPr>
              <a:buNone/>
            </a:pPr>
            <a:r>
              <a:rPr lang="en-US"/>
              <a:t> </a:t>
            </a:r>
            <a:r>
              <a:rPr lang="en-US" sz="2700">
                <a:solidFill>
                  <a:srgbClr val="FF0000"/>
                </a:solidFill>
                <a:latin typeface="Times New Roman" pitchFamily="18" charset="0"/>
                <a:cs typeface="Times New Roman" pitchFamily="18" charset="0"/>
              </a:rPr>
              <a:t>4. Sơ đồ khuếch đại công suất mắc đẩy kéo nối tiếp dùng 2</a:t>
            </a:r>
          </a:p>
          <a:p>
            <a:pPr>
              <a:buNone/>
            </a:pPr>
            <a:r>
              <a:rPr lang="en-US" sz="2700">
                <a:solidFill>
                  <a:srgbClr val="FF0000"/>
                </a:solidFill>
                <a:latin typeface="Times New Roman" pitchFamily="18" charset="0"/>
                <a:cs typeface="Times New Roman" pitchFamily="18" charset="0"/>
              </a:rPr>
              <a:t>transistor cùng loại nguồn một cực tính.</a:t>
            </a:r>
          </a:p>
        </p:txBody>
      </p:sp>
      <p:pic>
        <p:nvPicPr>
          <p:cNvPr id="29698" name="Picture 2"/>
          <p:cNvPicPr>
            <a:picLocks noChangeAspect="1" noChangeArrowheads="1"/>
          </p:cNvPicPr>
          <p:nvPr/>
        </p:nvPicPr>
        <p:blipFill>
          <a:blip r:embed="rId2"/>
          <a:srcRect/>
          <a:stretch>
            <a:fillRect/>
          </a:stretch>
        </p:blipFill>
        <p:spPr bwMode="auto">
          <a:xfrm>
            <a:off x="109104" y="1752600"/>
            <a:ext cx="4310496" cy="2895600"/>
          </a:xfrm>
          <a:prstGeom prst="rect">
            <a:avLst/>
          </a:prstGeom>
          <a:noFill/>
          <a:ln w="9525">
            <a:noFill/>
            <a:miter lim="800000"/>
            <a:headEnd/>
            <a:tailEnd/>
          </a:ln>
          <a:effectLst/>
        </p:spPr>
      </p:pic>
      <p:pic>
        <p:nvPicPr>
          <p:cNvPr id="4" name="Picture 2"/>
          <p:cNvPicPr>
            <a:picLocks noChangeAspect="1" noChangeArrowheads="1"/>
          </p:cNvPicPr>
          <p:nvPr/>
        </p:nvPicPr>
        <p:blipFill>
          <a:blip r:embed="rId3"/>
          <a:srcRect/>
          <a:stretch>
            <a:fillRect/>
          </a:stretch>
        </p:blipFill>
        <p:spPr bwMode="auto">
          <a:xfrm>
            <a:off x="4572000" y="1828800"/>
            <a:ext cx="4476542" cy="2743200"/>
          </a:xfrm>
          <a:prstGeom prst="rect">
            <a:avLst/>
          </a:prstGeom>
          <a:noFill/>
          <a:ln w="9525">
            <a:noFill/>
            <a:miter lim="800000"/>
            <a:headEnd/>
            <a:tailEnd/>
          </a:ln>
          <a:effectLst/>
        </p:spPr>
      </p:pic>
      <p:sp>
        <p:nvSpPr>
          <p:cNvPr id="5" name="TextBox 4"/>
          <p:cNvSpPr txBox="1"/>
          <p:nvPr/>
        </p:nvSpPr>
        <p:spPr>
          <a:xfrm>
            <a:off x="1066800" y="4953000"/>
            <a:ext cx="2895600" cy="461665"/>
          </a:xfrm>
          <a:prstGeom prst="rect">
            <a:avLst/>
          </a:prstGeom>
          <a:noFill/>
        </p:spPr>
        <p:txBody>
          <a:bodyPr wrap="square" rtlCol="0">
            <a:spAutoFit/>
          </a:bodyPr>
          <a:lstStyle/>
          <a:p>
            <a:r>
              <a:rPr lang="en-US" sz="2400">
                <a:latin typeface="Times New Roman" pitchFamily="18" charset="0"/>
                <a:cs typeface="Times New Roman" pitchFamily="18" charset="0"/>
              </a:rPr>
              <a:t>Nguồn một cực tính</a:t>
            </a:r>
          </a:p>
        </p:txBody>
      </p:sp>
      <p:sp>
        <p:nvSpPr>
          <p:cNvPr id="6" name="TextBox 5"/>
          <p:cNvSpPr txBox="1"/>
          <p:nvPr/>
        </p:nvSpPr>
        <p:spPr>
          <a:xfrm>
            <a:off x="5867400" y="4953000"/>
            <a:ext cx="2743200" cy="461665"/>
          </a:xfrm>
          <a:prstGeom prst="rect">
            <a:avLst/>
          </a:prstGeom>
          <a:noFill/>
        </p:spPr>
        <p:txBody>
          <a:bodyPr wrap="square" rtlCol="0">
            <a:spAutoFit/>
          </a:bodyPr>
          <a:lstStyle/>
          <a:p>
            <a:r>
              <a:rPr lang="en-US" sz="2400">
                <a:latin typeface="Times New Roman" pitchFamily="18" charset="0"/>
                <a:cs typeface="Times New Roman" pitchFamily="18" charset="0"/>
              </a:rPr>
              <a:t>Nguồn hai cực tính</a:t>
            </a:r>
          </a:p>
        </p:txBody>
      </p:sp>
    </p:spTree>
    <p:extLst>
      <p:ext uri="{BB962C8B-B14F-4D97-AF65-F5344CB8AC3E}">
        <p14:creationId xmlns:p14="http://schemas.microsoft.com/office/powerpoint/2010/main" val="2817050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US"/>
              <a:t> </a:t>
            </a:r>
            <a:r>
              <a:rPr lang="en-US" sz="2800">
                <a:solidFill>
                  <a:srgbClr val="FF0000"/>
                </a:solidFill>
                <a:latin typeface="Times New Roman" pitchFamily="18" charset="0"/>
                <a:cs typeface="Times New Roman" pitchFamily="18" charset="0"/>
              </a:rPr>
              <a:t>5. Sơ đồ khuếch đại công suất mắc đẩy kéo nối tiếp dùng 2</a:t>
            </a:r>
          </a:p>
          <a:p>
            <a:pPr>
              <a:buNone/>
            </a:pPr>
            <a:r>
              <a:rPr lang="en-US" sz="2800">
                <a:solidFill>
                  <a:srgbClr val="FF0000"/>
                </a:solidFill>
                <a:latin typeface="Times New Roman" pitchFamily="18" charset="0"/>
                <a:cs typeface="Times New Roman" pitchFamily="18" charset="0"/>
              </a:rPr>
              <a:t>transistor khác loại.</a:t>
            </a: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r>
              <a:rPr lang="en-US" sz="2700">
                <a:solidFill>
                  <a:srgbClr val="FF0000"/>
                </a:solidFill>
                <a:latin typeface="Times New Roman" pitchFamily="18" charset="0"/>
                <a:cs typeface="Times New Roman" pitchFamily="18" charset="0"/>
              </a:rPr>
              <a:t>  Nguyên lý hoạt động.</a:t>
            </a:r>
            <a:r>
              <a:rPr lang="en-US" sz="2800">
                <a:solidFill>
                  <a:srgbClr val="FF0000"/>
                </a:solidFill>
                <a:latin typeface="Times New Roman" pitchFamily="18" charset="0"/>
                <a:cs typeface="Times New Roman" pitchFamily="18" charset="0"/>
              </a:rPr>
              <a:t> </a:t>
            </a:r>
            <a:r>
              <a:rPr lang="en-US" sz="2800">
                <a:latin typeface="Times New Roman" pitchFamily="18" charset="0"/>
                <a:cs typeface="Times New Roman" pitchFamily="18" charset="0"/>
              </a:rPr>
              <a:t>Giả</a:t>
            </a:r>
            <a:r>
              <a:rPr lang="en-US" sz="2800">
                <a:solidFill>
                  <a:srgbClr val="FF0000"/>
                </a:solidFill>
                <a:latin typeface="Times New Roman" pitchFamily="18" charset="0"/>
                <a:cs typeface="Times New Roman" pitchFamily="18" charset="0"/>
              </a:rPr>
              <a:t> </a:t>
            </a:r>
            <a:r>
              <a:rPr lang="en-US" sz="2800">
                <a:latin typeface="Times New Roman" pitchFamily="18" charset="0"/>
                <a:cs typeface="Times New Roman" pitchFamily="18" charset="0"/>
              </a:rPr>
              <a:t>sử tín hiệu vào pha dương khi đó</a:t>
            </a:r>
          </a:p>
          <a:p>
            <a:pPr>
              <a:buNone/>
            </a:pPr>
            <a:r>
              <a:rPr lang="en-US" sz="2800">
                <a:latin typeface="Times New Roman" pitchFamily="18" charset="0"/>
                <a:cs typeface="Times New Roman" pitchFamily="18" charset="0"/>
              </a:rPr>
              <a:t>T</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chế độ ngắt (I</a:t>
            </a:r>
            <a:r>
              <a:rPr lang="en-US" sz="2800" baseline="-25000">
                <a:latin typeface="Times New Roman" pitchFamily="18" charset="0"/>
                <a:cs typeface="Times New Roman" pitchFamily="18" charset="0"/>
              </a:rPr>
              <a:t>CT2</a:t>
            </a:r>
            <a:r>
              <a:rPr lang="en-US" sz="2800">
                <a:latin typeface="Times New Roman" pitchFamily="18" charset="0"/>
                <a:cs typeface="Times New Roman" pitchFamily="18" charset="0"/>
              </a:rPr>
              <a:t> = 0), T</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làm việc (I</a:t>
            </a:r>
            <a:r>
              <a:rPr lang="en-US" sz="2800" baseline="-25000">
                <a:latin typeface="Times New Roman" pitchFamily="18" charset="0"/>
                <a:cs typeface="Times New Roman" pitchFamily="18" charset="0"/>
              </a:rPr>
              <a:t>CT1</a:t>
            </a:r>
            <a:r>
              <a:rPr lang="en-US" sz="2800">
                <a:latin typeface="Times New Roman" pitchFamily="18" charset="0"/>
                <a:cs typeface="Times New Roman" pitchFamily="18" charset="0"/>
              </a:rPr>
              <a:t> ≠ 0) chiều dòng</a:t>
            </a:r>
          </a:p>
          <a:p>
            <a:pPr>
              <a:buNone/>
            </a:pPr>
            <a:r>
              <a:rPr lang="en-US" sz="2800">
                <a:latin typeface="Times New Roman" pitchFamily="18" charset="0"/>
                <a:cs typeface="Times New Roman" pitchFamily="18" charset="0"/>
              </a:rPr>
              <a:t>điện I</a:t>
            </a:r>
            <a:r>
              <a:rPr lang="en-US" sz="2800" baseline="-25000">
                <a:latin typeface="Times New Roman" pitchFamily="18" charset="0"/>
                <a:cs typeface="Times New Roman" pitchFamily="18" charset="0"/>
              </a:rPr>
              <a:t>CT1</a:t>
            </a:r>
            <a:r>
              <a:rPr lang="en-US" sz="2800">
                <a:latin typeface="Times New Roman" pitchFamily="18" charset="0"/>
                <a:cs typeface="Times New Roman" pitchFamily="18" charset="0"/>
              </a:rPr>
              <a:t>[+U</a:t>
            </a:r>
            <a:r>
              <a:rPr lang="en-US" sz="2800" baseline="-25000">
                <a:latin typeface="Times New Roman" pitchFamily="18" charset="0"/>
                <a:cs typeface="Times New Roman" pitchFamily="18" charset="0"/>
              </a:rPr>
              <a:t>CC</a:t>
            </a:r>
            <a:r>
              <a:rPr lang="en-US" sz="2800">
                <a:latin typeface="Times New Roman" pitchFamily="18" charset="0"/>
                <a:cs typeface="Times New Roman" pitchFamily="18" charset="0"/>
              </a:rPr>
              <a:t> → CE</a:t>
            </a:r>
            <a:r>
              <a:rPr lang="en-US" sz="2800" baseline="-25000">
                <a:latin typeface="Times New Roman" pitchFamily="18" charset="0"/>
                <a:cs typeface="Times New Roman" pitchFamily="18" charset="0"/>
              </a:rPr>
              <a:t>T1</a:t>
            </a:r>
            <a:r>
              <a:rPr lang="en-US" sz="2800">
                <a:latin typeface="Times New Roman" pitchFamily="18" charset="0"/>
                <a:cs typeface="Times New Roman" pitchFamily="18" charset="0"/>
              </a:rPr>
              <a:t> → R</a:t>
            </a:r>
            <a:r>
              <a:rPr lang="en-US" sz="2800" baseline="-25000">
                <a:latin typeface="Times New Roman" pitchFamily="18" charset="0"/>
                <a:cs typeface="Times New Roman" pitchFamily="18" charset="0"/>
              </a:rPr>
              <a:t>t</a:t>
            </a:r>
            <a:r>
              <a:rPr lang="en-US" sz="2800">
                <a:latin typeface="Times New Roman" pitchFamily="18" charset="0"/>
                <a:cs typeface="Times New Roman" pitchFamily="18" charset="0"/>
              </a:rPr>
              <a:t> → GND]. Nửa chu kỳ tín hiệu</a:t>
            </a:r>
          </a:p>
          <a:p>
            <a:pPr>
              <a:buNone/>
            </a:pPr>
            <a:r>
              <a:rPr lang="en-US" sz="2800">
                <a:latin typeface="Times New Roman" pitchFamily="18" charset="0"/>
                <a:cs typeface="Times New Roman" pitchFamily="18" charset="0"/>
              </a:rPr>
              <a:t>tiếp theo u</a:t>
            </a:r>
            <a:r>
              <a:rPr lang="en-US" sz="2800" baseline="-25000">
                <a:latin typeface="Times New Roman" pitchFamily="18" charset="0"/>
                <a:cs typeface="Times New Roman" pitchFamily="18" charset="0"/>
              </a:rPr>
              <a:t>vao</a:t>
            </a:r>
            <a:r>
              <a:rPr lang="en-US" sz="2800">
                <a:latin typeface="Times New Roman" pitchFamily="18" charset="0"/>
                <a:cs typeface="Times New Roman" pitchFamily="18" charset="0"/>
              </a:rPr>
              <a:t> pha âm khi đó T</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chế độ ngắt (I</a:t>
            </a:r>
            <a:r>
              <a:rPr lang="en-US" sz="2800" baseline="-25000">
                <a:latin typeface="Times New Roman" pitchFamily="18" charset="0"/>
                <a:cs typeface="Times New Roman" pitchFamily="18" charset="0"/>
              </a:rPr>
              <a:t>CT1</a:t>
            </a:r>
            <a:r>
              <a:rPr lang="en-US" sz="2800">
                <a:latin typeface="Times New Roman" pitchFamily="18" charset="0"/>
                <a:cs typeface="Times New Roman" pitchFamily="18" charset="0"/>
              </a:rPr>
              <a:t> = 0), T</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làm</a:t>
            </a:r>
          </a:p>
          <a:p>
            <a:pPr>
              <a:buNone/>
            </a:pPr>
            <a:r>
              <a:rPr lang="en-US" sz="2800">
                <a:latin typeface="Times New Roman" pitchFamily="18" charset="0"/>
                <a:cs typeface="Times New Roman" pitchFamily="18" charset="0"/>
              </a:rPr>
              <a:t>việc (I</a:t>
            </a:r>
            <a:r>
              <a:rPr lang="en-US" sz="2800" baseline="-25000">
                <a:latin typeface="Times New Roman" pitchFamily="18" charset="0"/>
                <a:cs typeface="Times New Roman" pitchFamily="18" charset="0"/>
              </a:rPr>
              <a:t>CT2</a:t>
            </a:r>
            <a:r>
              <a:rPr lang="en-US" sz="2800">
                <a:latin typeface="Times New Roman" pitchFamily="18" charset="0"/>
                <a:cs typeface="Times New Roman" pitchFamily="18" charset="0"/>
              </a:rPr>
              <a:t> ≠ 0) chiều dòng điện I</a:t>
            </a:r>
            <a:r>
              <a:rPr lang="en-US" sz="2800" baseline="-25000">
                <a:latin typeface="Times New Roman" pitchFamily="18" charset="0"/>
                <a:cs typeface="Times New Roman" pitchFamily="18" charset="0"/>
              </a:rPr>
              <a:t>CT2</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GND → R</a:t>
            </a:r>
            <a:r>
              <a:rPr lang="en-US" sz="2800" baseline="-25000">
                <a:latin typeface="Times New Roman" pitchFamily="18" charset="0"/>
                <a:cs typeface="Times New Roman" pitchFamily="18" charset="0"/>
              </a:rPr>
              <a:t>t</a:t>
            </a:r>
            <a:r>
              <a:rPr lang="en-US" sz="2800">
                <a:latin typeface="Times New Roman" pitchFamily="18" charset="0"/>
                <a:cs typeface="Times New Roman" pitchFamily="18" charset="0"/>
              </a:rPr>
              <a:t> → CE</a:t>
            </a:r>
            <a:r>
              <a:rPr lang="en-US" sz="2800" baseline="-25000">
                <a:latin typeface="Times New Roman" pitchFamily="18" charset="0"/>
                <a:cs typeface="Times New Roman" pitchFamily="18" charset="0"/>
              </a:rPr>
              <a:t>T2</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CC</a:t>
            </a:r>
            <a:r>
              <a:rPr lang="en-US" sz="2800">
                <a:latin typeface="Times New Roman" pitchFamily="18" charset="0"/>
                <a:cs typeface="Times New Roman" pitchFamily="18" charset="0"/>
              </a:rPr>
              <a:t> ]  </a:t>
            </a: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p:txBody>
      </p:sp>
      <p:pic>
        <p:nvPicPr>
          <p:cNvPr id="30722" name="Picture 2"/>
          <p:cNvPicPr>
            <a:picLocks noChangeAspect="1" noChangeArrowheads="1"/>
          </p:cNvPicPr>
          <p:nvPr/>
        </p:nvPicPr>
        <p:blipFill>
          <a:blip r:embed="rId2"/>
          <a:srcRect/>
          <a:stretch>
            <a:fillRect/>
          </a:stretch>
        </p:blipFill>
        <p:spPr bwMode="auto">
          <a:xfrm>
            <a:off x="4800600" y="881743"/>
            <a:ext cx="3048000" cy="2699657"/>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457199" y="1066800"/>
            <a:ext cx="4134897" cy="2533842"/>
          </a:xfrm>
          <a:prstGeom prst="rect">
            <a:avLst/>
          </a:prstGeom>
          <a:noFill/>
          <a:ln w="9525">
            <a:noFill/>
            <a:miter lim="800000"/>
            <a:headEnd/>
            <a:tailEnd/>
          </a:ln>
          <a:effectLst/>
        </p:spPr>
      </p:pic>
    </p:spTree>
    <p:extLst>
      <p:ext uri="{BB962C8B-B14F-4D97-AF65-F5344CB8AC3E}">
        <p14:creationId xmlns:p14="http://schemas.microsoft.com/office/powerpoint/2010/main" val="374960129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629400"/>
          </a:xfrm>
        </p:spPr>
        <p:txBody>
          <a:bodyPr/>
          <a:lstStyle/>
          <a:p>
            <a:pPr>
              <a:buNone/>
            </a:pPr>
            <a:r>
              <a:rPr lang="en-US">
                <a:solidFill>
                  <a:srgbClr val="FF0000"/>
                </a:solidFill>
                <a:latin typeface="Times New Roman" pitchFamily="18" charset="0"/>
                <a:cs typeface="Times New Roman" pitchFamily="18" charset="0"/>
              </a:rPr>
              <a:t>+ Công suất ra</a:t>
            </a:r>
          </a:p>
          <a:p>
            <a:pPr>
              <a:buNone/>
            </a:pPr>
            <a:endParaRPr lang="en-US">
              <a:solidFill>
                <a:srgbClr val="FF0000"/>
              </a:solidFill>
              <a:latin typeface="Times New Roman" pitchFamily="18" charset="0"/>
              <a:cs typeface="Times New Roman" pitchFamily="18" charset="0"/>
            </a:endParaRPr>
          </a:p>
          <a:p>
            <a:pPr>
              <a:buNone/>
            </a:pPr>
            <a:endParaRPr lang="en-US">
              <a:solidFill>
                <a:srgbClr val="FF0000"/>
              </a:solidFill>
              <a:latin typeface="Times New Roman" pitchFamily="18" charset="0"/>
              <a:cs typeface="Times New Roman" pitchFamily="18" charset="0"/>
            </a:endParaRPr>
          </a:p>
          <a:p>
            <a:pPr>
              <a:buNone/>
            </a:pPr>
            <a:r>
              <a:rPr lang="en-US">
                <a:solidFill>
                  <a:srgbClr val="FF0000"/>
                </a:solidFill>
                <a:latin typeface="Times New Roman" pitchFamily="18" charset="0"/>
                <a:cs typeface="Times New Roman" pitchFamily="18" charset="0"/>
              </a:rPr>
              <a:t>+ </a:t>
            </a:r>
            <a:r>
              <a:rPr lang="en-US" sz="3000">
                <a:solidFill>
                  <a:srgbClr val="FF0000"/>
                </a:solidFill>
                <a:latin typeface="Times New Roman" pitchFamily="18" charset="0"/>
                <a:cs typeface="Times New Roman" pitchFamily="18" charset="0"/>
              </a:rPr>
              <a:t>Trở kháng ra.</a:t>
            </a:r>
          </a:p>
          <a:p>
            <a:pPr>
              <a:buNone/>
            </a:pPr>
            <a:endParaRPr lang="en-US">
              <a:solidFill>
                <a:srgbClr val="FF0000"/>
              </a:solidFill>
              <a:latin typeface="Times New Roman" pitchFamily="18" charset="0"/>
              <a:cs typeface="Times New Roman" pitchFamily="18" charset="0"/>
            </a:endParaRPr>
          </a:p>
          <a:p>
            <a:pPr>
              <a:buNone/>
            </a:pPr>
            <a:endParaRPr lang="en-US" sz="3000">
              <a:solidFill>
                <a:srgbClr val="FF0000"/>
              </a:solidFill>
              <a:latin typeface="Times New Roman" pitchFamily="18" charset="0"/>
              <a:cs typeface="Times New Roman" pitchFamily="18" charset="0"/>
            </a:endParaRPr>
          </a:p>
          <a:p>
            <a:pPr>
              <a:buNone/>
            </a:pPr>
            <a:r>
              <a:rPr lang="en-US" sz="3000">
                <a:solidFill>
                  <a:srgbClr val="FF0000"/>
                </a:solidFill>
                <a:latin typeface="Times New Roman" pitchFamily="18" charset="0"/>
                <a:cs typeface="Times New Roman" pitchFamily="18" charset="0"/>
              </a:rPr>
              <a:t> + Hiệu suất.  </a:t>
            </a:r>
          </a:p>
        </p:txBody>
      </p:sp>
      <p:graphicFrame>
        <p:nvGraphicFramePr>
          <p:cNvPr id="34819" name="Object 3"/>
          <p:cNvGraphicFramePr>
            <a:graphicFrameLocks noChangeAspect="1"/>
          </p:cNvGraphicFramePr>
          <p:nvPr/>
        </p:nvGraphicFramePr>
        <p:xfrm>
          <a:off x="457200" y="2590800"/>
          <a:ext cx="3191505" cy="914400"/>
        </p:xfrm>
        <a:graphic>
          <a:graphicData uri="http://schemas.openxmlformats.org/presentationml/2006/ole">
            <mc:AlternateContent xmlns:mc="http://schemas.openxmlformats.org/markup-compatibility/2006">
              <mc:Choice xmlns:v="urn:schemas-microsoft-com:vml" Requires="v">
                <p:oleObj spid="_x0000_s164865" name="Equation" r:id="rId3" imgW="2171520" imgH="622080" progId="Equation.DSMT4">
                  <p:embed/>
                </p:oleObj>
              </mc:Choice>
              <mc:Fallback>
                <p:oleObj name="Equation" r:id="rId3" imgW="2171520" imgH="622080" progId="Equation.DSMT4">
                  <p:embed/>
                  <p:pic>
                    <p:nvPicPr>
                      <p:cNvPr id="348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90800"/>
                        <a:ext cx="319150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1" name="Object 5"/>
          <p:cNvGraphicFramePr>
            <a:graphicFrameLocks noChangeAspect="1"/>
          </p:cNvGraphicFramePr>
          <p:nvPr/>
        </p:nvGraphicFramePr>
        <p:xfrm>
          <a:off x="866775" y="4419600"/>
          <a:ext cx="7469188" cy="2238375"/>
        </p:xfrm>
        <a:graphic>
          <a:graphicData uri="http://schemas.openxmlformats.org/presentationml/2006/ole">
            <mc:AlternateContent xmlns:mc="http://schemas.openxmlformats.org/markup-compatibility/2006">
              <mc:Choice xmlns:v="urn:schemas-microsoft-com:vml" Requires="v">
                <p:oleObj spid="_x0000_s164866" name="Equation" r:id="rId5" imgW="5257800" imgH="1574640" progId="Equation.DSMT4">
                  <p:embed/>
                </p:oleObj>
              </mc:Choice>
              <mc:Fallback>
                <p:oleObj name="Equation" r:id="rId5" imgW="5257800" imgH="1574640" progId="Equation.DSMT4">
                  <p:embed/>
                  <p:pic>
                    <p:nvPicPr>
                      <p:cNvPr id="3482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775" y="4419600"/>
                        <a:ext cx="7469188" cy="223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3"/>
          <p:cNvPicPr>
            <a:picLocks noChangeAspect="1" noChangeArrowheads="1"/>
          </p:cNvPicPr>
          <p:nvPr/>
        </p:nvPicPr>
        <p:blipFill>
          <a:blip r:embed="rId7"/>
          <a:srcRect/>
          <a:stretch>
            <a:fillRect/>
          </a:stretch>
        </p:blipFill>
        <p:spPr bwMode="auto">
          <a:xfrm>
            <a:off x="4662468" y="228600"/>
            <a:ext cx="4329132" cy="4343400"/>
          </a:xfrm>
          <a:prstGeom prst="rect">
            <a:avLst/>
          </a:prstGeom>
          <a:noFill/>
          <a:ln w="9525">
            <a:noFill/>
            <a:miter lim="800000"/>
            <a:headEnd/>
            <a:tailEnd/>
          </a:ln>
          <a:effectLst/>
        </p:spPr>
      </p:pic>
      <p:graphicFrame>
        <p:nvGraphicFramePr>
          <p:cNvPr id="34822" name="Object 6"/>
          <p:cNvGraphicFramePr>
            <a:graphicFrameLocks noChangeAspect="1"/>
          </p:cNvGraphicFramePr>
          <p:nvPr/>
        </p:nvGraphicFramePr>
        <p:xfrm>
          <a:off x="279400" y="762000"/>
          <a:ext cx="4162425" cy="838200"/>
        </p:xfrm>
        <a:graphic>
          <a:graphicData uri="http://schemas.openxmlformats.org/presentationml/2006/ole">
            <mc:AlternateContent xmlns:mc="http://schemas.openxmlformats.org/markup-compatibility/2006">
              <mc:Choice xmlns:v="urn:schemas-microsoft-com:vml" Requires="v">
                <p:oleObj spid="_x0000_s164867" name="Equation" r:id="rId8" imgW="3657600" imgH="736560" progId="Equation.DSMT4">
                  <p:embed/>
                </p:oleObj>
              </mc:Choice>
              <mc:Fallback>
                <p:oleObj name="Equation" r:id="rId8" imgW="3657600" imgH="736560" progId="Equation.DSMT4">
                  <p:embed/>
                  <p:pic>
                    <p:nvPicPr>
                      <p:cNvPr id="34822"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400" y="762000"/>
                        <a:ext cx="41624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273962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0610586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153400" cy="1219200"/>
          </a:xfrm>
        </p:spPr>
        <p:txBody>
          <a:bodyPr>
            <a:normAutofit fontScale="90000"/>
          </a:bodyPr>
          <a:lstStyle/>
          <a:p>
            <a:r>
              <a:rPr lang="en-US">
                <a:solidFill>
                  <a:srgbClr val="FF0000"/>
                </a:solidFill>
                <a:latin typeface="Times New Roman" pitchFamily="18" charset="0"/>
                <a:cs typeface="Times New Roman" pitchFamily="18" charset="0"/>
              </a:rPr>
              <a:t>Chương VI. Khuếch đại thuật toán và ứng dụng</a:t>
            </a:r>
          </a:p>
        </p:txBody>
      </p:sp>
      <p:sp>
        <p:nvSpPr>
          <p:cNvPr id="3" name="Subtitle 2"/>
          <p:cNvSpPr>
            <a:spLocks noGrp="1"/>
          </p:cNvSpPr>
          <p:nvPr>
            <p:ph type="subTitle" idx="1"/>
          </p:nvPr>
        </p:nvSpPr>
        <p:spPr>
          <a:xfrm>
            <a:off x="152400" y="1371600"/>
            <a:ext cx="8839200" cy="5334000"/>
          </a:xfrm>
        </p:spPr>
        <p:txBody>
          <a:bodyPr>
            <a:normAutofit/>
          </a:bodyPr>
          <a:lstStyle/>
          <a:p>
            <a:r>
              <a:rPr lang="en-US" sz="4000">
                <a:solidFill>
                  <a:srgbClr val="FF0000"/>
                </a:solidFill>
                <a:latin typeface="Times New Roman" pitchFamily="18" charset="0"/>
                <a:cs typeface="Times New Roman" pitchFamily="18" charset="0"/>
              </a:rPr>
              <a:t>§1. Khái niệm chung về khuếch đại thuật toán và các tham số</a:t>
            </a:r>
          </a:p>
          <a:p>
            <a:pPr algn="l"/>
            <a:r>
              <a:rPr lang="en-US">
                <a:solidFill>
                  <a:schemeClr val="tx1">
                    <a:lumMod val="95000"/>
                    <a:lumOff val="5000"/>
                  </a:schemeClr>
                </a:solidFill>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1. khái niệm chung về khuếch đại thuật toán.</a:t>
            </a:r>
          </a:p>
          <a:p>
            <a:pPr algn="l"/>
            <a:r>
              <a:rPr lang="en-US" sz="2800">
                <a:solidFill>
                  <a:schemeClr val="tx1">
                    <a:lumMod val="95000"/>
                    <a:lumOff val="5000"/>
                  </a:schemeClr>
                </a:solidFill>
                <a:latin typeface="Times New Roman" pitchFamily="18" charset="0"/>
                <a:cs typeface="Times New Roman" pitchFamily="18" charset="0"/>
              </a:rPr>
              <a:t> + Khuếch thuật toán về cơ bản không có gì khác các bộ khuếch khác dùng để khuếch đại. Khác nhau về tính chất, đối với khuếch thuật toán hệ số khuếch đại không phụ thuộc vào nội dung bên trong của KĐTT chỉ phụ thuộc vào các linh kiện mắc phía ngoài.</a:t>
            </a:r>
          </a:p>
          <a:p>
            <a:pPr algn="l"/>
            <a:r>
              <a:rPr lang="en-US" sz="2800">
                <a:solidFill>
                  <a:schemeClr val="tx1">
                    <a:lumMod val="95000"/>
                    <a:lumOff val="5000"/>
                  </a:schemeClr>
                </a:solidFill>
                <a:latin typeface="Times New Roman" pitchFamily="18" charset="0"/>
                <a:cs typeface="Times New Roman" pitchFamily="18" charset="0"/>
              </a:rPr>
              <a:t> + Đối bộ khuếch đại dùng transistor hệ số khuếch đại phụ thuộc vào chế độ làm việc và tham số của transistor</a:t>
            </a:r>
          </a:p>
          <a:p>
            <a:pPr algn="l"/>
            <a:endParaRPr lang="en-US" sz="2800">
              <a:solidFill>
                <a:schemeClr val="tx1">
                  <a:lumMod val="95000"/>
                  <a:lumOff val="5000"/>
                </a:schemeClr>
              </a:solidFill>
              <a:latin typeface="Times New Roman" pitchFamily="18" charset="0"/>
              <a:cs typeface="Times New Roman" pitchFamily="18" charset="0"/>
            </a:endParaRPr>
          </a:p>
          <a:p>
            <a:pPr algn="l"/>
            <a:endParaRPr lang="en-US">
              <a:solidFill>
                <a:schemeClr val="tx1">
                  <a:lumMod val="95000"/>
                  <a:lumOff val="5000"/>
                </a:schemeClr>
              </a:solidFill>
              <a:latin typeface="Times New Roman" pitchFamily="18" charset="0"/>
              <a:cs typeface="Times New Roman" pitchFamily="18" charset="0"/>
            </a:endParaRPr>
          </a:p>
          <a:p>
            <a:pPr algn="l"/>
            <a:endParaRPr lang="en-US" sz="400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241097586"/>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buNone/>
            </a:pPr>
            <a:r>
              <a:rPr lang="en-US"/>
              <a:t> </a:t>
            </a:r>
            <a:r>
              <a:rPr lang="en-US" sz="2800">
                <a:latin typeface="Times New Roman" pitchFamily="18" charset="0"/>
                <a:cs typeface="Times New Roman" pitchFamily="18" charset="0"/>
              </a:rPr>
              <a:t>Đối bộ khuếch đại dùng transistor hệ số khuếch đại phụ</a:t>
            </a:r>
          </a:p>
          <a:p>
            <a:pPr>
              <a:buNone/>
            </a:pPr>
            <a:r>
              <a:rPr lang="en-US" sz="2800">
                <a:latin typeface="Times New Roman" pitchFamily="18" charset="0"/>
                <a:cs typeface="Times New Roman" pitchFamily="18" charset="0"/>
              </a:rPr>
              <a:t>thuộc vào chế độ làm việc của transistor</a:t>
            </a:r>
          </a:p>
          <a:p>
            <a:pPr>
              <a:buNone/>
            </a:pPr>
            <a:r>
              <a:rPr lang="en-US" sz="2800">
                <a:latin typeface="Times New Roman" pitchFamily="18" charset="0"/>
                <a:cs typeface="Times New Roman" pitchFamily="18" charset="0"/>
              </a:rPr>
              <a:t> Bộ khuếch thuật toán có 2 ngõ vào và một ngõ ra như hình</a:t>
            </a:r>
          </a:p>
          <a:p>
            <a:pPr>
              <a:buNone/>
            </a:pPr>
            <a:r>
              <a:rPr lang="en-US" sz="2800">
                <a:latin typeface="Times New Roman" pitchFamily="18" charset="0"/>
                <a:cs typeface="Times New Roman" pitchFamily="18" charset="0"/>
              </a:rPr>
              <a:t>vẽ. </a:t>
            </a:r>
          </a:p>
          <a:p>
            <a:pPr>
              <a:buNone/>
            </a:pPr>
            <a:r>
              <a:rPr lang="en-US" sz="2800">
                <a:latin typeface="Times New Roman" pitchFamily="18" charset="0"/>
                <a:cs typeface="Times New Roman" pitchFamily="18" charset="0"/>
              </a:rPr>
              <a:t> + Cửa vào P gọi cửa vào thuận</a:t>
            </a:r>
          </a:p>
          <a:p>
            <a:pPr>
              <a:buNone/>
            </a:pPr>
            <a:r>
              <a:rPr lang="en-US" sz="2800">
                <a:latin typeface="Times New Roman" pitchFamily="18" charset="0"/>
                <a:cs typeface="Times New Roman" pitchFamily="18" charset="0"/>
              </a:rPr>
              <a:t>có dòng điện vào I</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và điện áp</a:t>
            </a:r>
          </a:p>
          <a:p>
            <a:pPr>
              <a:buNone/>
            </a:pPr>
            <a:r>
              <a:rPr lang="en-US" sz="2800">
                <a:latin typeface="Times New Roman" pitchFamily="18" charset="0"/>
                <a:cs typeface="Times New Roman" pitchFamily="18" charset="0"/>
              </a:rPr>
              <a:t>vào U</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ký hiệu dấu dương + </a:t>
            </a:r>
          </a:p>
          <a:p>
            <a:pPr>
              <a:buNone/>
            </a:pPr>
            <a:r>
              <a:rPr lang="en-US" sz="2800">
                <a:latin typeface="Times New Roman" pitchFamily="18" charset="0"/>
                <a:cs typeface="Times New Roman" pitchFamily="18" charset="0"/>
              </a:rPr>
              <a:t> + Cửa vào N gọi cửa vào đảo</a:t>
            </a:r>
          </a:p>
          <a:p>
            <a:pPr>
              <a:buNone/>
            </a:pPr>
            <a:r>
              <a:rPr lang="en-US" sz="2800">
                <a:latin typeface="Times New Roman" pitchFamily="18" charset="0"/>
                <a:cs typeface="Times New Roman" pitchFamily="18" charset="0"/>
              </a:rPr>
              <a:t>có dòng điện vào I</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và điện áp</a:t>
            </a:r>
          </a:p>
          <a:p>
            <a:pPr>
              <a:buNone/>
            </a:pPr>
            <a:r>
              <a:rPr lang="en-US" sz="2800">
                <a:latin typeface="Times New Roman" pitchFamily="18" charset="0"/>
                <a:cs typeface="Times New Roman" pitchFamily="18" charset="0"/>
              </a:rPr>
              <a:t>vào U</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ký hiệu dấu âm –</a:t>
            </a:r>
          </a:p>
          <a:p>
            <a:pPr>
              <a:buNone/>
            </a:pPr>
            <a:r>
              <a:rPr lang="en-US" sz="2800">
                <a:latin typeface="Times New Roman" pitchFamily="18" charset="0"/>
                <a:cs typeface="Times New Roman" pitchFamily="18" charset="0"/>
              </a:rPr>
              <a:t> + Điện áp U</a:t>
            </a:r>
            <a:r>
              <a:rPr lang="en-US" sz="2800" baseline="-25000">
                <a:latin typeface="Times New Roman" pitchFamily="18" charset="0"/>
                <a:cs typeface="Times New Roman" pitchFamily="18" charset="0"/>
              </a:rPr>
              <a:t>d</a:t>
            </a:r>
            <a:r>
              <a:rPr lang="en-US" sz="2800">
                <a:latin typeface="Times New Roman" pitchFamily="18" charset="0"/>
                <a:cs typeface="Times New Roman" pitchFamily="18" charset="0"/>
              </a:rPr>
              <a:t> gọi điện áp vào hiệu: U</a:t>
            </a:r>
            <a:r>
              <a:rPr lang="en-US" sz="2800" baseline="-25000">
                <a:latin typeface="Times New Roman" pitchFamily="18" charset="0"/>
                <a:cs typeface="Times New Roman" pitchFamily="18" charset="0"/>
              </a:rPr>
              <a:t>d</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P </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 Bộ khuếch đại thuật toán có hệ số khuếch điện áp K</a:t>
            </a:r>
            <a:r>
              <a:rPr lang="en-US" sz="2800" baseline="-25000">
                <a:latin typeface="Times New Roman" pitchFamily="18" charset="0"/>
                <a:cs typeface="Times New Roman" pitchFamily="18" charset="0"/>
              </a:rPr>
              <a:t>d</a:t>
            </a:r>
            <a:r>
              <a:rPr lang="en-US" sz="2800">
                <a:latin typeface="Times New Roman" pitchFamily="18" charset="0"/>
                <a:cs typeface="Times New Roman" pitchFamily="18" charset="0"/>
              </a:rPr>
              <a:t> </a:t>
            </a:r>
          </a:p>
          <a:p>
            <a:pPr>
              <a:buNone/>
            </a:pPr>
            <a:endParaRPr lang="en-US" sz="280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5165704" y="2554904"/>
            <a:ext cx="3673496" cy="2474296"/>
          </a:xfrm>
          <a:prstGeom prst="rect">
            <a:avLst/>
          </a:prstGeom>
          <a:noFill/>
          <a:ln w="9525">
            <a:noFill/>
            <a:miter lim="800000"/>
            <a:headEnd/>
            <a:tailEnd/>
          </a:ln>
          <a:effectLst/>
        </p:spPr>
      </p:pic>
    </p:spTree>
    <p:extLst>
      <p:ext uri="{BB962C8B-B14F-4D97-AF65-F5344CB8AC3E}">
        <p14:creationId xmlns:p14="http://schemas.microsoft.com/office/powerpoint/2010/main" val="1553738719"/>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324600"/>
          </a:xfrm>
        </p:spPr>
        <p:txBody>
          <a:bodyPr>
            <a:normAutofit/>
          </a:bodyPr>
          <a:lstStyle/>
          <a:p>
            <a:pPr>
              <a:buNone/>
            </a:pPr>
            <a:r>
              <a:rPr lang="en-US">
                <a:solidFill>
                  <a:srgbClr val="FF0000"/>
                </a:solidFill>
                <a:latin typeface="Times New Roman" pitchFamily="18" charset="0"/>
                <a:cs typeface="Times New Roman" pitchFamily="18" charset="0"/>
              </a:rPr>
              <a:t> 2. Các tham số của khuếch đại thuật toán.</a:t>
            </a:r>
          </a:p>
          <a:p>
            <a:pPr>
              <a:buNone/>
            </a:pPr>
            <a:r>
              <a:rPr lang="en-US">
                <a:solidFill>
                  <a:srgbClr val="FF0000"/>
                </a:solidFill>
                <a:latin typeface="Times New Roman" pitchFamily="18" charset="0"/>
                <a:cs typeface="Times New Roman" pitchFamily="18" charset="0"/>
              </a:rPr>
              <a:t>  </a:t>
            </a:r>
            <a:r>
              <a:rPr lang="en-US" sz="2800">
                <a:solidFill>
                  <a:schemeClr val="tx1">
                    <a:lumMod val="95000"/>
                    <a:lumOff val="5000"/>
                  </a:schemeClr>
                </a:solidFill>
                <a:latin typeface="Times New Roman" pitchFamily="18" charset="0"/>
                <a:cs typeface="Times New Roman" pitchFamily="18" charset="0"/>
              </a:rPr>
              <a:t>+ Hệ số khuếch đại hiệu K</a:t>
            </a:r>
            <a:r>
              <a:rPr lang="en-US" sz="2800" baseline="-25000">
                <a:solidFill>
                  <a:schemeClr val="tx1">
                    <a:lumMod val="95000"/>
                    <a:lumOff val="5000"/>
                  </a:schemeClr>
                </a:solidFill>
                <a:latin typeface="Times New Roman" pitchFamily="18" charset="0"/>
                <a:cs typeface="Times New Roman" pitchFamily="18" charset="0"/>
              </a:rPr>
              <a:t>d</a:t>
            </a:r>
            <a:r>
              <a:rPr lang="en-US" sz="2800">
                <a:solidFill>
                  <a:schemeClr val="tx1">
                    <a:lumMod val="95000"/>
                    <a:lumOff val="5000"/>
                  </a:schemeClr>
                </a:solidFill>
                <a:latin typeface="Times New Roman" pitchFamily="18" charset="0"/>
                <a:cs typeface="Times New Roman" pitchFamily="18" charset="0"/>
              </a:rPr>
              <a:t> : U</a:t>
            </a:r>
            <a:r>
              <a:rPr lang="en-US" sz="2800" baseline="-25000">
                <a:solidFill>
                  <a:schemeClr val="tx1">
                    <a:lumMod val="95000"/>
                    <a:lumOff val="5000"/>
                  </a:schemeClr>
                </a:solidFill>
                <a:latin typeface="Times New Roman" pitchFamily="18" charset="0"/>
                <a:cs typeface="Times New Roman" pitchFamily="18" charset="0"/>
              </a:rPr>
              <a:t>P</a:t>
            </a:r>
            <a:r>
              <a:rPr lang="en-US" sz="2800">
                <a:solidFill>
                  <a:schemeClr val="tx1">
                    <a:lumMod val="95000"/>
                    <a:lumOff val="5000"/>
                  </a:schemeClr>
                </a:solidFill>
                <a:latin typeface="Times New Roman" pitchFamily="18" charset="0"/>
                <a:cs typeface="Times New Roman" pitchFamily="18" charset="0"/>
              </a:rPr>
              <a:t> , U</a:t>
            </a:r>
            <a:r>
              <a:rPr lang="en-US" sz="2800" baseline="-25000">
                <a:solidFill>
                  <a:schemeClr val="tx1">
                    <a:lumMod val="95000"/>
                    <a:lumOff val="5000"/>
                  </a:schemeClr>
                </a:solidFill>
                <a:latin typeface="Times New Roman" pitchFamily="18" charset="0"/>
                <a:cs typeface="Times New Roman" pitchFamily="18" charset="0"/>
              </a:rPr>
              <a:t>N</a:t>
            </a:r>
            <a:r>
              <a:rPr lang="en-US" sz="2800">
                <a:solidFill>
                  <a:schemeClr val="tx1">
                    <a:lumMod val="95000"/>
                    <a:lumOff val="5000"/>
                  </a:schemeClr>
                </a:solidFill>
                <a:latin typeface="Times New Roman" pitchFamily="18" charset="0"/>
                <a:cs typeface="Times New Roman" pitchFamily="18" charset="0"/>
              </a:rPr>
              <a:t> ngược pha  </a:t>
            </a:r>
          </a:p>
          <a:p>
            <a:pPr>
              <a:buNone/>
            </a:pPr>
            <a:endParaRPr lang="en-US" sz="2800">
              <a:solidFill>
                <a:schemeClr val="tx1">
                  <a:lumMod val="95000"/>
                  <a:lumOff val="5000"/>
                </a:schemeClr>
              </a:solidFill>
              <a:latin typeface="Times New Roman" pitchFamily="18" charset="0"/>
              <a:cs typeface="Times New Roman" pitchFamily="18" charset="0"/>
            </a:endParaRPr>
          </a:p>
          <a:p>
            <a:pPr>
              <a:buNone/>
            </a:pPr>
            <a:r>
              <a:rPr lang="en-US" sz="2800">
                <a:solidFill>
                  <a:schemeClr val="tx1">
                    <a:lumMod val="95000"/>
                    <a:lumOff val="5000"/>
                  </a:schemeClr>
                </a:solidFill>
                <a:latin typeface="Times New Roman" pitchFamily="18" charset="0"/>
                <a:cs typeface="Times New Roman" pitchFamily="18" charset="0"/>
              </a:rPr>
              <a:t>                                                                      </a:t>
            </a:r>
          </a:p>
          <a:p>
            <a:pPr>
              <a:buNone/>
            </a:pPr>
            <a:r>
              <a:rPr lang="en-US" sz="2800">
                <a:solidFill>
                  <a:schemeClr val="tx1">
                    <a:lumMod val="95000"/>
                    <a:lumOff val="5000"/>
                  </a:schemeClr>
                </a:solidFill>
                <a:latin typeface="Times New Roman" pitchFamily="18" charset="0"/>
                <a:cs typeface="Times New Roman" pitchFamily="18" charset="0"/>
              </a:rPr>
              <a:t>  + Hệ số khuếch đại tín hiệu đồng pha: Với tín hiệu vào 2 cửa </a:t>
            </a:r>
          </a:p>
          <a:p>
            <a:pPr>
              <a:buNone/>
            </a:pPr>
            <a:r>
              <a:rPr lang="en-US" sz="2800">
                <a:solidFill>
                  <a:schemeClr val="tx1">
                    <a:lumMod val="95000"/>
                    <a:lumOff val="5000"/>
                  </a:schemeClr>
                </a:solidFill>
                <a:latin typeface="Times New Roman" pitchFamily="18" charset="0"/>
                <a:cs typeface="Times New Roman" pitchFamily="18" charset="0"/>
              </a:rPr>
              <a:t> đồng  pha                          trong đó</a:t>
            </a:r>
          </a:p>
          <a:p>
            <a:pPr>
              <a:buNone/>
            </a:pPr>
            <a:r>
              <a:rPr lang="en-US" sz="2800">
                <a:solidFill>
                  <a:schemeClr val="tx1">
                    <a:lumMod val="95000"/>
                    <a:lumOff val="5000"/>
                  </a:schemeClr>
                </a:solidFill>
                <a:latin typeface="Times New Roman" pitchFamily="18" charset="0"/>
                <a:cs typeface="Times New Roman" pitchFamily="18" charset="0"/>
              </a:rPr>
              <a:t>                                                                  </a:t>
            </a:r>
          </a:p>
          <a:p>
            <a:pPr>
              <a:buNone/>
            </a:pPr>
            <a:r>
              <a:rPr lang="en-US" sz="2800">
                <a:solidFill>
                  <a:schemeClr val="tx1">
                    <a:lumMod val="95000"/>
                    <a:lumOff val="5000"/>
                  </a:schemeClr>
                </a:solidFill>
                <a:latin typeface="Times New Roman" pitchFamily="18" charset="0"/>
                <a:cs typeface="Times New Roman" pitchFamily="18" charset="0"/>
              </a:rPr>
              <a:t>  + Hệ số nén tín hiệu đồng pha. </a:t>
            </a:r>
          </a:p>
          <a:p>
            <a:pPr>
              <a:buNone/>
            </a:pPr>
            <a:endParaRPr lang="en-US" sz="2800">
              <a:solidFill>
                <a:schemeClr val="tx1">
                  <a:lumMod val="95000"/>
                  <a:lumOff val="5000"/>
                </a:schemeClr>
              </a:solidFill>
              <a:latin typeface="Times New Roman" pitchFamily="18" charset="0"/>
              <a:cs typeface="Times New Roman" pitchFamily="18" charset="0"/>
            </a:endParaRPr>
          </a:p>
          <a:p>
            <a:pPr>
              <a:buNone/>
            </a:pPr>
            <a:endParaRPr lang="en-US" sz="2800">
              <a:solidFill>
                <a:schemeClr val="tx1">
                  <a:lumMod val="95000"/>
                  <a:lumOff val="5000"/>
                </a:schemeClr>
              </a:solidFill>
              <a:latin typeface="Times New Roman" pitchFamily="18" charset="0"/>
              <a:cs typeface="Times New Roman" pitchFamily="18" charset="0"/>
            </a:endParaRPr>
          </a:p>
          <a:p>
            <a:pPr>
              <a:buNone/>
            </a:pPr>
            <a:r>
              <a:rPr lang="en-US" sz="2800">
                <a:solidFill>
                  <a:schemeClr val="tx1">
                    <a:lumMod val="95000"/>
                    <a:lumOff val="5000"/>
                  </a:schemeClr>
                </a:solidFill>
                <a:latin typeface="Times New Roman" pitchFamily="18" charset="0"/>
                <a:cs typeface="Times New Roman" pitchFamily="18" charset="0"/>
              </a:rPr>
              <a:t>  + Điện trở vào và điện trở ra.</a:t>
            </a:r>
          </a:p>
          <a:p>
            <a:pPr>
              <a:buNone/>
            </a:pPr>
            <a:r>
              <a:rPr lang="en-US" sz="2800">
                <a:solidFill>
                  <a:schemeClr val="tx1">
                    <a:lumMod val="95000"/>
                    <a:lumOff val="5000"/>
                  </a:schemeClr>
                </a:solidFill>
                <a:latin typeface="Times New Roman" pitchFamily="18" charset="0"/>
                <a:cs typeface="Times New Roman" pitchFamily="18" charset="0"/>
              </a:rPr>
              <a:t>  + Dòng điện lệch không và điện áp lệch không.</a:t>
            </a:r>
          </a:p>
        </p:txBody>
      </p:sp>
      <p:graphicFrame>
        <p:nvGraphicFramePr>
          <p:cNvPr id="4" name="Object 3"/>
          <p:cNvGraphicFramePr>
            <a:graphicFrameLocks noChangeAspect="1"/>
          </p:cNvGraphicFramePr>
          <p:nvPr/>
        </p:nvGraphicFramePr>
        <p:xfrm>
          <a:off x="76200" y="1447800"/>
          <a:ext cx="6053138" cy="914400"/>
        </p:xfrm>
        <a:graphic>
          <a:graphicData uri="http://schemas.openxmlformats.org/presentationml/2006/ole">
            <mc:AlternateContent xmlns:mc="http://schemas.openxmlformats.org/markup-compatibility/2006">
              <mc:Choice xmlns:v="urn:schemas-microsoft-com:vml" Requires="v">
                <p:oleObj spid="_x0000_s168961" name="Equation" r:id="rId3" imgW="2857320" imgH="431640" progId="Equation.DSMT4">
                  <p:embed/>
                </p:oleObj>
              </mc:Choice>
              <mc:Fallback>
                <p:oleObj name="Equation" r:id="rId3" imgW="2857320" imgH="43164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447800"/>
                        <a:ext cx="605313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2057400" y="2765425"/>
          <a:ext cx="1587500" cy="968375"/>
        </p:xfrm>
        <a:graphic>
          <a:graphicData uri="http://schemas.openxmlformats.org/presentationml/2006/ole">
            <mc:AlternateContent xmlns:mc="http://schemas.openxmlformats.org/markup-compatibility/2006">
              <mc:Choice xmlns:v="urn:schemas-microsoft-com:vml" Requires="v">
                <p:oleObj spid="_x0000_s168962" name="Equation" r:id="rId5" imgW="749160" imgH="457200" progId="Equation.DSMT4">
                  <p:embed/>
                </p:oleObj>
              </mc:Choice>
              <mc:Fallback>
                <p:oleObj name="Equation" r:id="rId5" imgW="749160" imgH="457200" progId="Equation.DSMT4">
                  <p:embed/>
                  <p:pic>
                    <p:nvPicPr>
                      <p:cNvPr id="205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2765425"/>
                        <a:ext cx="1587500"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nvGraphicFramePr>
        <p:xfrm>
          <a:off x="5334000" y="2824162"/>
          <a:ext cx="1968500" cy="802378"/>
        </p:xfrm>
        <a:graphic>
          <a:graphicData uri="http://schemas.openxmlformats.org/presentationml/2006/ole">
            <mc:AlternateContent xmlns:mc="http://schemas.openxmlformats.org/markup-compatibility/2006">
              <mc:Choice xmlns:v="urn:schemas-microsoft-com:vml" Requires="v">
                <p:oleObj spid="_x0000_s168963" name="Equation" r:id="rId7" imgW="965160" imgH="393480" progId="Equation.DSMT4">
                  <p:embed/>
                </p:oleObj>
              </mc:Choice>
              <mc:Fallback>
                <p:oleObj name="Equation" r:id="rId7" imgW="965160" imgH="393480" progId="Equation.DSMT4">
                  <p:embed/>
                  <p:pic>
                    <p:nvPicPr>
                      <p:cNvPr id="205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2824162"/>
                        <a:ext cx="1968500" cy="802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5"/>
          <p:cNvGraphicFramePr>
            <a:graphicFrameLocks noChangeAspect="1"/>
          </p:cNvGraphicFramePr>
          <p:nvPr/>
        </p:nvGraphicFramePr>
        <p:xfrm>
          <a:off x="3159125" y="4598988"/>
          <a:ext cx="1211263" cy="914400"/>
        </p:xfrm>
        <a:graphic>
          <a:graphicData uri="http://schemas.openxmlformats.org/presentationml/2006/ole">
            <mc:AlternateContent xmlns:mc="http://schemas.openxmlformats.org/markup-compatibility/2006">
              <mc:Choice xmlns:v="urn:schemas-microsoft-com:vml" Requires="v">
                <p:oleObj spid="_x0000_s168964" name="Equation" r:id="rId9" imgW="571320" imgH="431640" progId="Equation.DSMT4">
                  <p:embed/>
                </p:oleObj>
              </mc:Choice>
              <mc:Fallback>
                <p:oleObj name="Equation" r:id="rId9" imgW="571320" imgH="431640" progId="Equation.DSMT4">
                  <p:embed/>
                  <p:pic>
                    <p:nvPicPr>
                      <p:cNvPr id="205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9125" y="4598988"/>
                        <a:ext cx="121126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2"/>
          <p:cNvPicPr>
            <a:picLocks noChangeAspect="1" noChangeArrowheads="1"/>
          </p:cNvPicPr>
          <p:nvPr/>
        </p:nvPicPr>
        <p:blipFill>
          <a:blip r:embed="rId11"/>
          <a:srcRect/>
          <a:stretch>
            <a:fillRect/>
          </a:stretch>
        </p:blipFill>
        <p:spPr bwMode="auto">
          <a:xfrm>
            <a:off x="5715000" y="3974680"/>
            <a:ext cx="3048000" cy="2052991"/>
          </a:xfrm>
          <a:prstGeom prst="rect">
            <a:avLst/>
          </a:prstGeom>
          <a:noFill/>
          <a:ln w="9525">
            <a:noFill/>
            <a:miter lim="800000"/>
            <a:headEnd/>
            <a:tailEnd/>
          </a:ln>
          <a:effectLst/>
        </p:spPr>
      </p:pic>
    </p:spTree>
    <p:extLst>
      <p:ext uri="{BB962C8B-B14F-4D97-AF65-F5344CB8AC3E}">
        <p14:creationId xmlns:p14="http://schemas.microsoft.com/office/powerpoint/2010/main" val="289029973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buNone/>
            </a:pPr>
            <a:r>
              <a:rPr lang="en-US"/>
              <a:t> </a:t>
            </a:r>
            <a:r>
              <a:rPr lang="en-US" sz="2800">
                <a:latin typeface="Times New Roman" pitchFamily="18" charset="0"/>
                <a:cs typeface="Times New Roman" pitchFamily="18" charset="0"/>
              </a:rPr>
              <a:t>Ta tính điện áp đặt trên R và C.</a:t>
            </a:r>
          </a:p>
        </p:txBody>
      </p:sp>
      <p:graphicFrame>
        <p:nvGraphicFramePr>
          <p:cNvPr id="4" name="Object 3"/>
          <p:cNvGraphicFramePr>
            <a:graphicFrameLocks noChangeAspect="1"/>
          </p:cNvGraphicFramePr>
          <p:nvPr/>
        </p:nvGraphicFramePr>
        <p:xfrm>
          <a:off x="4394200" y="1905000"/>
          <a:ext cx="914400" cy="198438"/>
        </p:xfrm>
        <a:graphic>
          <a:graphicData uri="http://schemas.openxmlformats.org/presentationml/2006/ole">
            <mc:AlternateContent xmlns:mc="http://schemas.openxmlformats.org/markup-compatibility/2006">
              <mc:Choice xmlns:v="urn:schemas-microsoft-com:vml" Requires="v">
                <p:oleObj spid="_x0000_s28673" name="Equation" r:id="rId3" imgW="914400" imgH="198720" progId="Equation.DSMT4">
                  <p:embed/>
                </p:oleObj>
              </mc:Choice>
              <mc:Fallback>
                <p:oleObj name="Equation" r:id="rId3" imgW="914400" imgH="19872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200" y="19050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3"/>
          <p:cNvGraphicFramePr>
            <a:graphicFrameLocks noChangeAspect="1"/>
          </p:cNvGraphicFramePr>
          <p:nvPr/>
        </p:nvGraphicFramePr>
        <p:xfrm>
          <a:off x="838200" y="914400"/>
          <a:ext cx="6623050" cy="704863"/>
        </p:xfrm>
        <a:graphic>
          <a:graphicData uri="http://schemas.openxmlformats.org/presentationml/2006/ole">
            <mc:AlternateContent xmlns:mc="http://schemas.openxmlformats.org/markup-compatibility/2006">
              <mc:Choice xmlns:v="urn:schemas-microsoft-com:vml" Requires="v">
                <p:oleObj spid="_x0000_s28674" name="Equation" r:id="rId5" imgW="6324480" imgH="672840" progId="Equation.DSMT4">
                  <p:embed/>
                </p:oleObj>
              </mc:Choice>
              <mc:Fallback>
                <p:oleObj name="Equation" r:id="rId5" imgW="6324480" imgH="672840" progId="Equation.DSMT4">
                  <p:embed/>
                  <p:pic>
                    <p:nvPicPr>
                      <p:cNvPr id="2765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914400"/>
                        <a:ext cx="6623050" cy="7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2" name="Object 4"/>
          <p:cNvGraphicFramePr>
            <a:graphicFrameLocks noChangeAspect="1"/>
          </p:cNvGraphicFramePr>
          <p:nvPr/>
        </p:nvGraphicFramePr>
        <p:xfrm>
          <a:off x="831850" y="1765300"/>
          <a:ext cx="6483350" cy="704134"/>
        </p:xfrm>
        <a:graphic>
          <a:graphicData uri="http://schemas.openxmlformats.org/presentationml/2006/ole">
            <mc:AlternateContent xmlns:mc="http://schemas.openxmlformats.org/markup-compatibility/2006">
              <mc:Choice xmlns:v="urn:schemas-microsoft-com:vml" Requires="v">
                <p:oleObj spid="_x0000_s28675" name="Equation" r:id="rId7" imgW="6197400" imgH="672840" progId="Equation.DSMT4">
                  <p:embed/>
                </p:oleObj>
              </mc:Choice>
              <mc:Fallback>
                <p:oleObj name="Equation" r:id="rId7" imgW="6197400" imgH="672840" progId="Equation.DSMT4">
                  <p:embed/>
                  <p:pic>
                    <p:nvPicPr>
                      <p:cNvPr id="2765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850" y="1765300"/>
                        <a:ext cx="6483350" cy="7041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172200"/>
          </a:xfrm>
        </p:spPr>
        <p:txBody>
          <a:bodyPr/>
          <a:lstStyle/>
          <a:p>
            <a:pPr>
              <a:buNone/>
            </a:pPr>
            <a:r>
              <a:rPr lang="en-US">
                <a:solidFill>
                  <a:srgbClr val="FF0000"/>
                </a:solidFill>
              </a:rPr>
              <a:t> </a:t>
            </a:r>
            <a:r>
              <a:rPr lang="en-US">
                <a:solidFill>
                  <a:srgbClr val="FF0000"/>
                </a:solidFill>
                <a:latin typeface="Times New Roman" pitchFamily="18" charset="0"/>
                <a:cs typeface="Times New Roman" pitchFamily="18" charset="0"/>
              </a:rPr>
              <a:t>3. Khuếch đại thuật toán lý tưởng. </a:t>
            </a:r>
          </a:p>
          <a:p>
            <a:pPr>
              <a:buNone/>
            </a:pPr>
            <a:r>
              <a:rPr lang="en-US">
                <a:latin typeface="Times New Roman" pitchFamily="18" charset="0"/>
                <a:cs typeface="Times New Roman" pitchFamily="18" charset="0"/>
              </a:rPr>
              <a:t>    </a:t>
            </a:r>
            <a:r>
              <a:rPr lang="en-US" sz="2800">
                <a:latin typeface="Times New Roman" pitchFamily="18" charset="0"/>
                <a:cs typeface="Times New Roman" pitchFamily="18" charset="0"/>
              </a:rPr>
              <a:t>+ Hệ số khuếch đại điện áp rất lớn K</a:t>
            </a:r>
            <a:r>
              <a:rPr lang="en-US" sz="2800" baseline="-25000">
                <a:latin typeface="Times New Roman" pitchFamily="18" charset="0"/>
                <a:cs typeface="Times New Roman" pitchFamily="18" charset="0"/>
              </a:rPr>
              <a:t>d</a:t>
            </a:r>
            <a:r>
              <a:rPr lang="en-US" sz="2800">
                <a:latin typeface="Times New Roman" pitchFamily="18" charset="0"/>
                <a:cs typeface="Times New Roman" pitchFamily="18" charset="0"/>
              </a:rPr>
              <a:t> = ∞</a:t>
            </a:r>
          </a:p>
          <a:p>
            <a:pPr>
              <a:buNone/>
            </a:pPr>
            <a:endParaRPr lang="en-US">
              <a:latin typeface="Times New Roman" pitchFamily="18" charset="0"/>
              <a:cs typeface="Times New Roman" pitchFamily="18" charset="0"/>
            </a:endParaRPr>
          </a:p>
          <a:p>
            <a:pPr>
              <a:buNone/>
            </a:pPr>
            <a:r>
              <a:rPr lang="en-US">
                <a:latin typeface="Times New Roman" pitchFamily="18" charset="0"/>
                <a:cs typeface="Times New Roman" pitchFamily="18" charset="0"/>
              </a:rPr>
              <a:t>    </a:t>
            </a:r>
            <a:r>
              <a:rPr lang="en-US" sz="2800">
                <a:latin typeface="Times New Roman" pitchFamily="18" charset="0"/>
                <a:cs typeface="Times New Roman" pitchFamily="18" charset="0"/>
              </a:rPr>
              <a:t>+ Các dòng điện vào khuếch đại thuật toán bằng</a:t>
            </a:r>
          </a:p>
          <a:p>
            <a:pPr>
              <a:buNone/>
            </a:pPr>
            <a:r>
              <a:rPr lang="en-US" sz="2800">
                <a:latin typeface="Times New Roman" pitchFamily="18" charset="0"/>
                <a:cs typeface="Times New Roman" pitchFamily="18" charset="0"/>
              </a:rPr>
              <a:t>không.  I</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0 (A)</a:t>
            </a:r>
          </a:p>
          <a:p>
            <a:pPr>
              <a:buNone/>
            </a:pPr>
            <a:r>
              <a:rPr lang="en-US" sz="2800">
                <a:latin typeface="Times New Roman" pitchFamily="18" charset="0"/>
                <a:cs typeface="Times New Roman" pitchFamily="18" charset="0"/>
              </a:rPr>
              <a:t>    + Trở kháng vào rất lớn. Z</a:t>
            </a:r>
            <a:r>
              <a:rPr lang="en-US" sz="2800" baseline="-25000">
                <a:latin typeface="Times New Roman" pitchFamily="18" charset="0"/>
                <a:cs typeface="Times New Roman" pitchFamily="18" charset="0"/>
              </a:rPr>
              <a:t>vào</a:t>
            </a:r>
            <a:r>
              <a:rPr lang="en-US" sz="2800">
                <a:latin typeface="Times New Roman" pitchFamily="18" charset="0"/>
                <a:cs typeface="Times New Roman" pitchFamily="18" charset="0"/>
              </a:rPr>
              <a:t> = ∞ (</a:t>
            </a:r>
            <a:r>
              <a:rPr lang="el-GR" sz="2800">
                <a:latin typeface="Times New Roman" pitchFamily="18" charset="0"/>
                <a:cs typeface="Times New Roman" pitchFamily="18" charset="0"/>
              </a:rPr>
              <a:t>Ω</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 Trở kháng rất nhỏ. </a:t>
            </a:r>
          </a:p>
          <a:p>
            <a:pPr>
              <a:buNone/>
            </a:pPr>
            <a:r>
              <a:rPr lang="en-US">
                <a:latin typeface="Times New Roman" pitchFamily="18" charset="0"/>
                <a:cs typeface="Times New Roman" pitchFamily="18" charset="0"/>
              </a:rPr>
              <a:t>  </a:t>
            </a:r>
          </a:p>
        </p:txBody>
      </p:sp>
      <p:graphicFrame>
        <p:nvGraphicFramePr>
          <p:cNvPr id="18434" name="Object 2"/>
          <p:cNvGraphicFramePr>
            <a:graphicFrameLocks noChangeAspect="1"/>
          </p:cNvGraphicFramePr>
          <p:nvPr/>
        </p:nvGraphicFramePr>
        <p:xfrm>
          <a:off x="1206501" y="1402370"/>
          <a:ext cx="6108699" cy="883629"/>
        </p:xfrm>
        <a:graphic>
          <a:graphicData uri="http://schemas.openxmlformats.org/presentationml/2006/ole">
            <mc:AlternateContent xmlns:mc="http://schemas.openxmlformats.org/markup-compatibility/2006">
              <mc:Choice xmlns:v="urn:schemas-microsoft-com:vml" Requires="v">
                <p:oleObj spid="_x0000_s169985" name="Equation" r:id="rId3" imgW="2984400" imgH="431640" progId="Equation.DSMT4">
                  <p:embed/>
                </p:oleObj>
              </mc:Choice>
              <mc:Fallback>
                <p:oleObj name="Equation" r:id="rId3" imgW="2984400" imgH="431640" progId="Equation.DSMT4">
                  <p:embed/>
                  <p:pic>
                    <p:nvPicPr>
                      <p:cNvPr id="1843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501" y="1402370"/>
                        <a:ext cx="6108699" cy="8836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747893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solidFill>
                  <a:srgbClr val="FF0000"/>
                </a:solidFill>
                <a:latin typeface="Times New Roman" pitchFamily="18" charset="0"/>
                <a:cs typeface="Times New Roman" pitchFamily="18" charset="0"/>
              </a:rPr>
              <a:t>§2. Cấu trúc bên trong của khuếch thuật toán</a:t>
            </a:r>
            <a:endParaRPr lang="en-US" sz="3600"/>
          </a:p>
        </p:txBody>
      </p:sp>
      <p:sp>
        <p:nvSpPr>
          <p:cNvPr id="3" name="Content Placeholder 2"/>
          <p:cNvSpPr>
            <a:spLocks noGrp="1"/>
          </p:cNvSpPr>
          <p:nvPr>
            <p:ph idx="1"/>
          </p:nvPr>
        </p:nvSpPr>
        <p:spPr>
          <a:xfrm>
            <a:off x="228600" y="1600200"/>
            <a:ext cx="8763000" cy="5029200"/>
          </a:xfrm>
        </p:spPr>
        <p:txBody>
          <a:bodyPr/>
          <a:lstStyle/>
          <a:p>
            <a:pPr marL="514350" indent="-514350">
              <a:buAutoNum type="arabicPeriod"/>
            </a:pPr>
            <a:r>
              <a:rPr lang="en-US">
                <a:solidFill>
                  <a:srgbClr val="FF0000"/>
                </a:solidFill>
                <a:latin typeface="Times New Roman" pitchFamily="18" charset="0"/>
                <a:cs typeface="Times New Roman" pitchFamily="18" charset="0"/>
              </a:rPr>
              <a:t>Sơ đồ khối.</a:t>
            </a:r>
          </a:p>
          <a:p>
            <a:pPr marL="514350" indent="-514350">
              <a:buAutoNum type="arabicPeriod"/>
            </a:pPr>
            <a:endParaRPr lang="en-US">
              <a:solidFill>
                <a:srgbClr val="FF0000"/>
              </a:solidFill>
              <a:latin typeface="Times New Roman" pitchFamily="18" charset="0"/>
              <a:cs typeface="Times New Roman" pitchFamily="18" charset="0"/>
            </a:endParaRPr>
          </a:p>
          <a:p>
            <a:pPr marL="514350" indent="-514350">
              <a:buNone/>
            </a:pPr>
            <a:endParaRPr lang="en-US">
              <a:solidFill>
                <a:srgbClr val="FF0000"/>
              </a:solidFill>
              <a:latin typeface="Times New Roman" pitchFamily="18" charset="0"/>
              <a:cs typeface="Times New Roman" pitchFamily="18" charset="0"/>
            </a:endParaRPr>
          </a:p>
          <a:p>
            <a:pPr marL="514350" indent="-514350">
              <a:buNone/>
            </a:pPr>
            <a:r>
              <a:rPr lang="en-US">
                <a:solidFill>
                  <a:srgbClr val="FF0000"/>
                </a:solidFill>
                <a:latin typeface="Times New Roman" pitchFamily="18" charset="0"/>
                <a:cs typeface="Times New Roman" pitchFamily="18" charset="0"/>
              </a:rPr>
              <a:t>  </a:t>
            </a:r>
            <a:r>
              <a:rPr lang="en-US" sz="2800">
                <a:solidFill>
                  <a:schemeClr val="tx1">
                    <a:lumMod val="95000"/>
                    <a:lumOff val="5000"/>
                  </a:schemeClr>
                </a:solidFill>
                <a:latin typeface="Times New Roman" pitchFamily="18" charset="0"/>
                <a:cs typeface="Times New Roman" pitchFamily="18" charset="0"/>
              </a:rPr>
              <a:t>1 Khuếch đại vi sai vào ra đối xứng.</a:t>
            </a:r>
          </a:p>
          <a:p>
            <a:pPr marL="514350" indent="-514350">
              <a:buNone/>
            </a:pPr>
            <a:r>
              <a:rPr lang="en-US" sz="2800">
                <a:solidFill>
                  <a:schemeClr val="tx1">
                    <a:lumMod val="95000"/>
                    <a:lumOff val="5000"/>
                  </a:schemeClr>
                </a:solidFill>
                <a:latin typeface="Times New Roman" pitchFamily="18" charset="0"/>
                <a:cs typeface="Times New Roman" pitchFamily="18" charset="0"/>
              </a:rPr>
              <a:t>  2 Khuếch đại vi sai vào ra không đối xứng.</a:t>
            </a:r>
          </a:p>
          <a:p>
            <a:pPr marL="514350" indent="-514350">
              <a:buNone/>
            </a:pPr>
            <a:r>
              <a:rPr lang="en-US" sz="2800">
                <a:solidFill>
                  <a:schemeClr val="tx1">
                    <a:lumMod val="95000"/>
                    <a:lumOff val="5000"/>
                  </a:schemeClr>
                </a:solidFill>
                <a:latin typeface="Times New Roman" pitchFamily="18" charset="0"/>
                <a:cs typeface="Times New Roman" pitchFamily="18" charset="0"/>
              </a:rPr>
              <a:t>  3 Khuếch đại mắc theo kiểu CC (DC).</a:t>
            </a:r>
          </a:p>
          <a:p>
            <a:pPr marL="514350" indent="-514350">
              <a:buNone/>
            </a:pPr>
            <a:r>
              <a:rPr lang="en-US" sz="2800">
                <a:solidFill>
                  <a:schemeClr val="tx1">
                    <a:lumMod val="95000"/>
                    <a:lumOff val="5000"/>
                  </a:schemeClr>
                </a:solidFill>
                <a:latin typeface="Times New Roman" pitchFamily="18" charset="0"/>
                <a:cs typeface="Times New Roman" pitchFamily="18" charset="0"/>
              </a:rPr>
              <a:t>  4 Khuếch đại mắc theo kiểu EC (SC).</a:t>
            </a:r>
          </a:p>
          <a:p>
            <a:pPr marL="514350" indent="-514350">
              <a:buNone/>
            </a:pPr>
            <a:r>
              <a:rPr lang="en-US" sz="2800">
                <a:solidFill>
                  <a:schemeClr val="tx1">
                    <a:lumMod val="95000"/>
                    <a:lumOff val="5000"/>
                  </a:schemeClr>
                </a:solidFill>
                <a:latin typeface="Times New Roman" pitchFamily="18" charset="0"/>
                <a:cs typeface="Times New Roman" pitchFamily="18" charset="0"/>
              </a:rPr>
              <a:t>  5 Khuếch đại công suất mắc theo kiểu đẩy kéo dùng hai</a:t>
            </a:r>
          </a:p>
          <a:p>
            <a:pPr marL="514350" indent="-514350">
              <a:buNone/>
            </a:pPr>
            <a:r>
              <a:rPr lang="en-US" sz="2800">
                <a:solidFill>
                  <a:schemeClr val="tx1">
                    <a:lumMod val="95000"/>
                    <a:lumOff val="5000"/>
                  </a:schemeClr>
                </a:solidFill>
                <a:latin typeface="Times New Roman" pitchFamily="18" charset="0"/>
                <a:cs typeface="Times New Roman" pitchFamily="18" charset="0"/>
              </a:rPr>
              <a:t>transistor khác loại.</a:t>
            </a:r>
          </a:p>
        </p:txBody>
      </p:sp>
      <p:pic>
        <p:nvPicPr>
          <p:cNvPr id="17410" name="Picture 2"/>
          <p:cNvPicPr>
            <a:picLocks noChangeAspect="1" noChangeArrowheads="1"/>
          </p:cNvPicPr>
          <p:nvPr/>
        </p:nvPicPr>
        <p:blipFill>
          <a:blip r:embed="rId2"/>
          <a:srcRect/>
          <a:stretch>
            <a:fillRect/>
          </a:stretch>
        </p:blipFill>
        <p:spPr bwMode="auto">
          <a:xfrm>
            <a:off x="933450" y="2209800"/>
            <a:ext cx="7448550" cy="1085850"/>
          </a:xfrm>
          <a:prstGeom prst="rect">
            <a:avLst/>
          </a:prstGeom>
          <a:noFill/>
          <a:ln w="9525">
            <a:noFill/>
            <a:miter lim="800000"/>
            <a:headEnd/>
            <a:tailEnd/>
          </a:ln>
          <a:effectLst/>
        </p:spPr>
      </p:pic>
    </p:spTree>
    <p:extLst>
      <p:ext uri="{BB962C8B-B14F-4D97-AF65-F5344CB8AC3E}">
        <p14:creationId xmlns:p14="http://schemas.microsoft.com/office/powerpoint/2010/main" val="27736012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400800"/>
          </a:xfrm>
        </p:spPr>
        <p:txBody>
          <a:bodyPr/>
          <a:lstStyle/>
          <a:p>
            <a:pPr>
              <a:buNone/>
            </a:pPr>
            <a:r>
              <a:rPr lang="en-US"/>
              <a:t>  </a:t>
            </a:r>
            <a:r>
              <a:rPr lang="en-US" sz="2800">
                <a:latin typeface="Times New Roman" pitchFamily="18" charset="0"/>
                <a:cs typeface="Times New Roman" pitchFamily="18" charset="0"/>
              </a:rPr>
              <a:t>Một khuếch đại thuật toán đầy đủ có 5 khối. Tùy theo mục</a:t>
            </a:r>
          </a:p>
          <a:p>
            <a:pPr>
              <a:buNone/>
            </a:pPr>
            <a:r>
              <a:rPr lang="en-US" sz="2800">
                <a:latin typeface="Times New Roman" pitchFamily="18" charset="0"/>
                <a:cs typeface="Times New Roman" pitchFamily="18" charset="0"/>
              </a:rPr>
              <a:t>đích sử dụng mà KĐTT có it nhất 2 khối là khối 2 và 3.</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2. Cấu trúc bên trong các khuếch đại thuật đơn giản.</a:t>
            </a:r>
          </a:p>
          <a:p>
            <a:pPr>
              <a:buNone/>
            </a:pPr>
            <a:r>
              <a:rPr lang="en-US" sz="2800">
                <a:latin typeface="Times New Roman" pitchFamily="18" charset="0"/>
                <a:cs typeface="Times New Roman" pitchFamily="18" charset="0"/>
              </a:rPr>
              <a:t>  </a:t>
            </a:r>
          </a:p>
        </p:txBody>
      </p:sp>
    </p:spTree>
    <p:extLst>
      <p:ext uri="{BB962C8B-B14F-4D97-AF65-F5344CB8AC3E}">
        <p14:creationId xmlns:p14="http://schemas.microsoft.com/office/powerpoint/2010/main" val="283919133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solidFill>
                  <a:srgbClr val="FF0000"/>
                </a:solidFill>
                <a:latin typeface="Times New Roman" pitchFamily="18" charset="0"/>
                <a:cs typeface="Times New Roman" pitchFamily="18" charset="0"/>
              </a:rPr>
              <a:t>§ 3. Các mạch khuếch đại cơ bản dùng khuếch đại thuật toán</a:t>
            </a:r>
            <a:endParaRPr lang="en-US" sz="3600"/>
          </a:p>
        </p:txBody>
      </p:sp>
      <p:sp>
        <p:nvSpPr>
          <p:cNvPr id="3" name="Content Placeholder 2"/>
          <p:cNvSpPr>
            <a:spLocks noGrp="1"/>
          </p:cNvSpPr>
          <p:nvPr>
            <p:ph idx="1"/>
          </p:nvPr>
        </p:nvSpPr>
        <p:spPr>
          <a:xfrm>
            <a:off x="152400" y="1371600"/>
            <a:ext cx="8991600" cy="5334000"/>
          </a:xfrm>
        </p:spPr>
        <p:txBody>
          <a:bodyPr>
            <a:normAutofit/>
          </a:bodyPr>
          <a:lstStyle/>
          <a:p>
            <a:pPr>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1. </a:t>
            </a:r>
            <a:r>
              <a:rPr lang="en-US" err="1">
                <a:solidFill>
                  <a:srgbClr val="FF0000"/>
                </a:solidFill>
                <a:latin typeface="Times New Roman" pitchFamily="18" charset="0"/>
                <a:cs typeface="Times New Roman" pitchFamily="18" charset="0"/>
              </a:rPr>
              <a:t>Mạch</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khuếch</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đại</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đảo</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dùng</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khuếch</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đại</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thuật</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toán</a:t>
            </a:r>
            <a:r>
              <a:rPr lang="en-US">
                <a:solidFill>
                  <a:srgbClr val="FF0000"/>
                </a:solidFill>
                <a:latin typeface="Times New Roman" pitchFamily="18" charset="0"/>
                <a:cs typeface="Times New Roman" pitchFamily="18" charset="0"/>
              </a:rPr>
              <a:t>.</a:t>
            </a:r>
          </a:p>
          <a:p>
            <a:pPr>
              <a:buNone/>
            </a:pPr>
            <a:r>
              <a:rPr lang="en-US">
                <a:latin typeface="Times New Roman" pitchFamily="18" charset="0"/>
                <a:cs typeface="Times New Roman" pitchFamily="18" charset="0"/>
              </a:rPr>
              <a:t>        </a:t>
            </a:r>
            <a:r>
              <a:rPr lang="en-US" sz="3000" err="1">
                <a:latin typeface="Times New Roman" pitchFamily="18" charset="0"/>
                <a:cs typeface="Times New Roman" pitchFamily="18" charset="0"/>
              </a:rPr>
              <a:t>Sơ</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đồ</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nguyên</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lý</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Sơ</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đồ</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nguyên</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lý</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hoạt</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động</a:t>
            </a:r>
            <a:endParaRPr lang="en-US" sz="3000">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r>
              <a:rPr lang="en-US">
                <a:latin typeface="Times New Roman" pitchFamily="18" charset="0"/>
                <a:cs typeface="Times New Roman" pitchFamily="18" charset="0"/>
              </a:rPr>
              <a:t> </a:t>
            </a:r>
            <a:r>
              <a:rPr lang="en-US" sz="3000" err="1">
                <a:latin typeface="Times New Roman" pitchFamily="18" charset="0"/>
                <a:cs typeface="Times New Roman" pitchFamily="18" charset="0"/>
              </a:rPr>
              <a:t>Xác</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định</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tín</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hiệu</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ra</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dưới</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dạng</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điện</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áp</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ra</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u</a:t>
            </a:r>
            <a:r>
              <a:rPr lang="en-US" sz="3000" baseline="-25000" err="1">
                <a:latin typeface="Times New Roman" pitchFamily="18" charset="0"/>
                <a:cs typeface="Times New Roman" pitchFamily="18" charset="0"/>
              </a:rPr>
              <a:t>ra</a:t>
            </a:r>
            <a:r>
              <a:rPr lang="en-US" sz="3000">
                <a:latin typeface="Times New Roman" pitchFamily="18" charset="0"/>
                <a:cs typeface="Times New Roman" pitchFamily="18" charset="0"/>
              </a:rPr>
              <a:t> = f(</a:t>
            </a:r>
            <a:r>
              <a:rPr lang="en-US" sz="3000" err="1">
                <a:latin typeface="Times New Roman" pitchFamily="18" charset="0"/>
                <a:cs typeface="Times New Roman" pitchFamily="18" charset="0"/>
              </a:rPr>
              <a:t>u</a:t>
            </a:r>
            <a:r>
              <a:rPr lang="en-US" sz="3000" baseline="-25000" err="1">
                <a:latin typeface="Times New Roman" pitchFamily="18" charset="0"/>
                <a:cs typeface="Times New Roman" pitchFamily="18" charset="0"/>
              </a:rPr>
              <a:t>vao</a:t>
            </a:r>
            <a:r>
              <a:rPr lang="en-US" sz="3000">
                <a:latin typeface="Times New Roman" pitchFamily="18" charset="0"/>
                <a:cs typeface="Times New Roman" pitchFamily="18" charset="0"/>
              </a:rPr>
              <a:t> ). </a:t>
            </a:r>
          </a:p>
          <a:p>
            <a:pPr>
              <a:buNone/>
            </a:pP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Khuếch</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đại</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thuật</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toán</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lý</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tưởng</a:t>
            </a:r>
            <a:r>
              <a:rPr lang="en-US">
                <a:solidFill>
                  <a:srgbClr val="FF0000"/>
                </a:solidFill>
                <a:latin typeface="Times New Roman" pitchFamily="18" charset="0"/>
                <a:cs typeface="Times New Roman" pitchFamily="18" charset="0"/>
              </a:rPr>
              <a:t>.</a:t>
            </a:r>
            <a:r>
              <a:rPr lang="en-US" sz="3000">
                <a:solidFill>
                  <a:srgbClr val="FF0000"/>
                </a:solidFill>
                <a:latin typeface="Times New Roman" pitchFamily="18" charset="0"/>
                <a:cs typeface="Times New Roman" pitchFamily="18" charset="0"/>
              </a:rPr>
              <a:t> </a:t>
            </a:r>
            <a:r>
              <a:rPr lang="en-US" sz="3000">
                <a:latin typeface="Times New Roman" pitchFamily="18" charset="0"/>
                <a:cs typeface="Times New Roman" pitchFamily="18" charset="0"/>
              </a:rPr>
              <a:t>U</a:t>
            </a:r>
            <a:r>
              <a:rPr lang="en-US" sz="3000" baseline="-25000">
                <a:latin typeface="Times New Roman" pitchFamily="18" charset="0"/>
                <a:cs typeface="Times New Roman" pitchFamily="18" charset="0"/>
              </a:rPr>
              <a:t>P</a:t>
            </a:r>
            <a:r>
              <a:rPr lang="en-US" sz="3000">
                <a:latin typeface="Times New Roman" pitchFamily="18" charset="0"/>
                <a:cs typeface="Times New Roman" pitchFamily="18" charset="0"/>
              </a:rPr>
              <a:t> = U</a:t>
            </a:r>
            <a:r>
              <a:rPr lang="en-US" sz="3000" baseline="-25000">
                <a:latin typeface="Times New Roman" pitchFamily="18" charset="0"/>
                <a:cs typeface="Times New Roman" pitchFamily="18" charset="0"/>
              </a:rPr>
              <a:t>N</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theo</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sơ</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đồ</a:t>
            </a:r>
            <a:endParaRPr lang="en-US" sz="3000">
              <a:latin typeface="Times New Roman" pitchFamily="18" charset="0"/>
              <a:cs typeface="Times New Roman" pitchFamily="18" charset="0"/>
            </a:endParaRPr>
          </a:p>
          <a:p>
            <a:pPr>
              <a:buNone/>
            </a:pPr>
            <a:r>
              <a:rPr lang="en-US" sz="3000" err="1">
                <a:latin typeface="Times New Roman" pitchFamily="18" charset="0"/>
                <a:cs typeface="Times New Roman" pitchFamily="18" charset="0"/>
              </a:rPr>
              <a:t>tín</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hiệu</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tại</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cửa</a:t>
            </a:r>
            <a:r>
              <a:rPr lang="en-US" sz="3000">
                <a:latin typeface="Times New Roman" pitchFamily="18" charset="0"/>
                <a:cs typeface="Times New Roman" pitchFamily="18" charset="0"/>
              </a:rPr>
              <a:t> P </a:t>
            </a:r>
            <a:r>
              <a:rPr lang="en-US" sz="3000" err="1">
                <a:latin typeface="Times New Roman" pitchFamily="18" charset="0"/>
                <a:cs typeface="Times New Roman" pitchFamily="18" charset="0"/>
              </a:rPr>
              <a:t>bằng</a:t>
            </a:r>
            <a:r>
              <a:rPr lang="en-US" sz="3000">
                <a:latin typeface="Times New Roman" pitchFamily="18" charset="0"/>
                <a:cs typeface="Times New Roman" pitchFamily="18" charset="0"/>
              </a:rPr>
              <a:t> 0 </a:t>
            </a:r>
            <a:r>
              <a:rPr lang="en-US" sz="3000" err="1">
                <a:latin typeface="Times New Roman" pitchFamily="18" charset="0"/>
                <a:cs typeface="Times New Roman" pitchFamily="18" charset="0"/>
              </a:rPr>
              <a:t>suy</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ra</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tín</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hiệu</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tại</a:t>
            </a:r>
            <a:r>
              <a:rPr lang="en-US" sz="3000">
                <a:latin typeface="Times New Roman" pitchFamily="18" charset="0"/>
                <a:cs typeface="Times New Roman" pitchFamily="18" charset="0"/>
              </a:rPr>
              <a:t> </a:t>
            </a:r>
            <a:r>
              <a:rPr lang="en-US" sz="3000" err="1">
                <a:latin typeface="Times New Roman" pitchFamily="18" charset="0"/>
                <a:cs typeface="Times New Roman" pitchFamily="18" charset="0"/>
              </a:rPr>
              <a:t>của</a:t>
            </a:r>
            <a:r>
              <a:rPr lang="en-US" sz="3000">
                <a:latin typeface="Times New Roman" pitchFamily="18" charset="0"/>
                <a:cs typeface="Times New Roman" pitchFamily="18" charset="0"/>
              </a:rPr>
              <a:t> N=0 </a:t>
            </a:r>
          </a:p>
        </p:txBody>
      </p:sp>
      <p:pic>
        <p:nvPicPr>
          <p:cNvPr id="19458" name="Picture 2"/>
          <p:cNvPicPr>
            <a:picLocks noChangeAspect="1" noChangeArrowheads="1"/>
          </p:cNvPicPr>
          <p:nvPr/>
        </p:nvPicPr>
        <p:blipFill>
          <a:blip r:embed="rId2"/>
          <a:srcRect/>
          <a:stretch>
            <a:fillRect/>
          </a:stretch>
        </p:blipFill>
        <p:spPr bwMode="auto">
          <a:xfrm>
            <a:off x="609600" y="2514600"/>
            <a:ext cx="3200400" cy="228600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4876800" y="2590800"/>
            <a:ext cx="2798506" cy="2057400"/>
          </a:xfrm>
          <a:prstGeom prst="rect">
            <a:avLst/>
          </a:prstGeom>
          <a:noFill/>
          <a:ln w="9525">
            <a:noFill/>
            <a:miter lim="800000"/>
            <a:headEnd/>
            <a:tailEnd/>
          </a:ln>
          <a:effectLst/>
        </p:spPr>
      </p:pic>
    </p:spTree>
    <p:extLst>
      <p:ext uri="{BB962C8B-B14F-4D97-AF65-F5344CB8AC3E}">
        <p14:creationId xmlns:p14="http://schemas.microsoft.com/office/powerpoint/2010/main" val="41567555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rmAutofit/>
          </a:bodyPr>
          <a:lstStyle/>
          <a:p>
            <a:pPr>
              <a:buNone/>
            </a:pPr>
            <a:r>
              <a:rPr lang="en-US" sz="2800">
                <a:latin typeface="Times New Roman" pitchFamily="18" charset="0"/>
                <a:cs typeface="Times New Roman" pitchFamily="18" charset="0"/>
              </a:rPr>
              <a:t> N </a:t>
            </a:r>
            <a:r>
              <a:rPr lang="en-US" sz="2800" err="1">
                <a:latin typeface="Times New Roman" pitchFamily="18" charset="0"/>
                <a:cs typeface="Times New Roman" pitchFamily="18" charset="0"/>
              </a:rPr>
              <a:t>được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gọi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điểm</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đất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ảo</a:t>
            </a:r>
            <a:r>
              <a:rPr lang="en-US" sz="2800">
                <a:latin typeface="Times New Roman" pitchFamily="18" charset="0"/>
                <a:cs typeface="Times New Roman" pitchFamily="18" charset="0"/>
              </a:rPr>
              <a:t>.</a:t>
            </a:r>
          </a:p>
          <a:p>
            <a:pPr>
              <a:buNone/>
            </a:pPr>
            <a:r>
              <a:rPr lang="en-US" sz="2800">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Viết</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phương</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trình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dòng</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điện</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nút</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tại</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của</a:t>
            </a:r>
            <a:r>
              <a:rPr lang="en-US" sz="2800">
                <a:solidFill>
                  <a:srgbClr val="FF0000"/>
                </a:solidFill>
                <a:latin typeface="Times New Roman" pitchFamily="18" charset="0"/>
                <a:cs typeface="Times New Roman" pitchFamily="18" charset="0"/>
              </a:rPr>
              <a:t> N.</a:t>
            </a:r>
          </a:p>
          <a:p>
            <a:pPr>
              <a:buNone/>
            </a:pP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I</a:t>
            </a:r>
            <a:r>
              <a:rPr lang="en-US" sz="2800" baseline="-25000" err="1">
                <a:latin typeface="Times New Roman" pitchFamily="18" charset="0"/>
                <a:cs typeface="Times New Roman" pitchFamily="18" charset="0"/>
              </a:rPr>
              <a:t>vào</a:t>
            </a:r>
            <a:r>
              <a:rPr lang="en-US" sz="2800">
                <a:latin typeface="Times New Roman" pitchFamily="18" charset="0"/>
                <a:cs typeface="Times New Roman" pitchFamily="18" charset="0"/>
              </a:rPr>
              <a:t> + </a:t>
            </a:r>
            <a:r>
              <a:rPr lang="en-US" sz="2800" err="1">
                <a:latin typeface="Times New Roman" pitchFamily="18" charset="0"/>
                <a:cs typeface="Times New Roman" pitchFamily="18" charset="0"/>
              </a:rPr>
              <a:t>I</a:t>
            </a:r>
            <a:r>
              <a:rPr lang="en-US" sz="2800" baseline="-25000" err="1">
                <a:latin typeface="Times New Roman" pitchFamily="18" charset="0"/>
                <a:cs typeface="Times New Roman" pitchFamily="18" charset="0"/>
              </a:rPr>
              <a:t>ht</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0 (1)</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Theo </a:t>
            </a:r>
            <a:r>
              <a:rPr lang="en-US" sz="2800" err="1">
                <a:solidFill>
                  <a:srgbClr val="FF0000"/>
                </a:solidFill>
                <a:latin typeface="Times New Roman" pitchFamily="18" charset="0"/>
                <a:cs typeface="Times New Roman" pitchFamily="18" charset="0"/>
              </a:rPr>
              <a:t>sơ</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đồ</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nguyên</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lý</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hoạt</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động</a:t>
            </a:r>
            <a:r>
              <a:rPr lang="en-US" sz="2800">
                <a:solidFill>
                  <a:srgbClr val="FF0000"/>
                </a:solidFill>
                <a:latin typeface="Times New Roman" pitchFamily="18" charset="0"/>
                <a:cs typeface="Times New Roman" pitchFamily="18" charset="0"/>
              </a:rPr>
              <a:t> ta </a:t>
            </a:r>
            <a:r>
              <a:rPr lang="en-US" sz="2800" err="1">
                <a:solidFill>
                  <a:srgbClr val="FF0000"/>
                </a:solidFill>
                <a:latin typeface="Times New Roman" pitchFamily="18" charset="0"/>
                <a:cs typeface="Times New Roman" pitchFamily="18" charset="0"/>
              </a:rPr>
              <a:t>tính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các</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dòng</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điện</a:t>
            </a:r>
            <a:r>
              <a:rPr lang="en-US" sz="2800">
                <a:solidFill>
                  <a:srgbClr val="FF0000"/>
                </a:solidFill>
                <a:latin typeface="Times New Roman" pitchFamily="18" charset="0"/>
                <a:cs typeface="Times New Roman" pitchFamily="18" charset="0"/>
              </a:rPr>
              <a:t>.</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Vì</a:t>
            </a:r>
            <a:r>
              <a:rPr lang="en-US" sz="2800">
                <a:latin typeface="Times New Roman" pitchFamily="18" charset="0"/>
                <a:cs typeface="Times New Roman" pitchFamily="18" charset="0"/>
              </a:rPr>
              <a:t> KĐTT </a:t>
            </a:r>
            <a:r>
              <a:rPr lang="en-US" sz="2800" err="1">
                <a:latin typeface="Times New Roman" pitchFamily="18" charset="0"/>
                <a:cs typeface="Times New Roman" pitchFamily="18" charset="0"/>
              </a:rPr>
              <a:t>lý</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tưởng</a:t>
            </a:r>
            <a:r>
              <a:rPr lang="en-US" sz="2800">
                <a:latin typeface="Times New Roman" pitchFamily="18" charset="0"/>
                <a:cs typeface="Times New Roman" pitchFamily="18" charset="0"/>
              </a:rPr>
              <a:t> I</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0 </a:t>
            </a:r>
            <a:r>
              <a:rPr lang="en-US" sz="2800" err="1">
                <a:latin typeface="Times New Roman" pitchFamily="18" charset="0"/>
                <a:cs typeface="Times New Roman" pitchFamily="18" charset="0"/>
              </a:rPr>
              <a:t>thay</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vào</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phương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trình</a:t>
            </a:r>
            <a:r>
              <a:rPr lang="en-US" sz="2800">
                <a:latin typeface="Times New Roman" pitchFamily="18" charset="0"/>
                <a:cs typeface="Times New Roman" pitchFamily="18" charset="0"/>
              </a:rPr>
              <a:t> (1) </a:t>
            </a:r>
          </a:p>
          <a:p>
            <a:pPr>
              <a:buNone/>
            </a:pPr>
            <a:r>
              <a:rPr lang="en-US" sz="2800">
                <a:solidFill>
                  <a:srgbClr val="FF0000"/>
                </a:solidFill>
                <a:latin typeface="Times New Roman" pitchFamily="18" charset="0"/>
                <a:cs typeface="Times New Roman" pitchFamily="18" charset="0"/>
              </a:rPr>
              <a:t>Ta </a:t>
            </a:r>
            <a:r>
              <a:rPr lang="en-US" sz="2800" err="1">
                <a:solidFill>
                  <a:srgbClr val="FF0000"/>
                </a:solidFill>
                <a:latin typeface="Times New Roman" pitchFamily="18" charset="0"/>
                <a:cs typeface="Times New Roman" pitchFamily="18" charset="0"/>
              </a:rPr>
              <a:t>có</a:t>
            </a:r>
            <a:r>
              <a:rPr lang="en-US" sz="2800">
                <a:solidFill>
                  <a:srgbClr val="FF0000"/>
                </a:solidFill>
                <a:latin typeface="Times New Roman" pitchFamily="18" charset="0"/>
                <a:cs typeface="Times New Roman" pitchFamily="18" charset="0"/>
              </a:rPr>
              <a:t>: </a:t>
            </a: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Từ</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phương</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trình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trên</a:t>
            </a:r>
            <a:r>
              <a:rPr lang="en-US" sz="2800">
                <a:solidFill>
                  <a:srgbClr val="FF0000"/>
                </a:solidFill>
                <a:latin typeface="Times New Roman" pitchFamily="18" charset="0"/>
                <a:cs typeface="Times New Roman" pitchFamily="18" charset="0"/>
              </a:rPr>
              <a:t> ta </a:t>
            </a:r>
            <a:r>
              <a:rPr lang="en-US" sz="2800" err="1">
                <a:solidFill>
                  <a:srgbClr val="FF0000"/>
                </a:solidFill>
                <a:latin typeface="Times New Roman" pitchFamily="18" charset="0"/>
                <a:cs typeface="Times New Roman" pitchFamily="18" charset="0"/>
              </a:rPr>
              <a:t>tính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tín</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hiệu</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tại</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đầu</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ra</a:t>
            </a:r>
            <a:r>
              <a:rPr lang="en-US" sz="2800">
                <a:solidFill>
                  <a:srgbClr val="FF0000"/>
                </a:solidFill>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a:t>
            </a:r>
          </a:p>
        </p:txBody>
      </p:sp>
      <p:graphicFrame>
        <p:nvGraphicFramePr>
          <p:cNvPr id="4" name="Object 3"/>
          <p:cNvGraphicFramePr>
            <a:graphicFrameLocks noChangeAspect="1"/>
          </p:cNvGraphicFramePr>
          <p:nvPr/>
        </p:nvGraphicFramePr>
        <p:xfrm>
          <a:off x="1627232" y="2133600"/>
          <a:ext cx="4621168" cy="762001"/>
        </p:xfrm>
        <a:graphic>
          <a:graphicData uri="http://schemas.openxmlformats.org/presentationml/2006/ole">
            <mc:AlternateContent xmlns:mc="http://schemas.openxmlformats.org/markup-compatibility/2006">
              <mc:Choice xmlns:v="urn:schemas-microsoft-com:vml" Requires="v">
                <p:oleObj spid="_x0000_s174081" name="Equation" r:id="rId3" imgW="2387520" imgH="393480" progId="Equation.DSMT4">
                  <p:embed/>
                </p:oleObj>
              </mc:Choice>
              <mc:Fallback>
                <p:oleObj name="Equation" r:id="rId3" imgW="2387520" imgH="39348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7232" y="2133600"/>
                        <a:ext cx="4621168" cy="7620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3"/>
          <p:cNvGraphicFramePr>
            <a:graphicFrameLocks noChangeAspect="1"/>
          </p:cNvGraphicFramePr>
          <p:nvPr/>
        </p:nvGraphicFramePr>
        <p:xfrm>
          <a:off x="1577398" y="2895601"/>
          <a:ext cx="4366202" cy="838200"/>
        </p:xfrm>
        <a:graphic>
          <a:graphicData uri="http://schemas.openxmlformats.org/presentationml/2006/ole">
            <mc:AlternateContent xmlns:mc="http://schemas.openxmlformats.org/markup-compatibility/2006">
              <mc:Choice xmlns:v="urn:schemas-microsoft-com:vml" Requires="v">
                <p:oleObj spid="_x0000_s174082" name="Equation" r:id="rId5" imgW="2247840" imgH="431640" progId="Equation.DSMT4">
                  <p:embed/>
                </p:oleObj>
              </mc:Choice>
              <mc:Fallback>
                <p:oleObj name="Equation" r:id="rId5" imgW="2247840" imgH="431640" progId="Equation.DSMT4">
                  <p:embed/>
                  <p:pic>
                    <p:nvPicPr>
                      <p:cNvPr id="2048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7398" y="2895601"/>
                        <a:ext cx="4366202"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4" name="Object 4"/>
          <p:cNvGraphicFramePr>
            <a:graphicFrameLocks noChangeAspect="1"/>
          </p:cNvGraphicFramePr>
          <p:nvPr/>
        </p:nvGraphicFramePr>
        <p:xfrm>
          <a:off x="1600199" y="4343400"/>
          <a:ext cx="5301489" cy="914400"/>
        </p:xfrm>
        <a:graphic>
          <a:graphicData uri="http://schemas.openxmlformats.org/presentationml/2006/ole">
            <mc:AlternateContent xmlns:mc="http://schemas.openxmlformats.org/markup-compatibility/2006">
              <mc:Choice xmlns:v="urn:schemas-microsoft-com:vml" Requires="v">
                <p:oleObj spid="_x0000_s174083" name="Equation" r:id="rId7" imgW="2501640" imgH="431640" progId="Equation.DSMT4">
                  <p:embed/>
                </p:oleObj>
              </mc:Choice>
              <mc:Fallback>
                <p:oleObj name="Equation" r:id="rId7" imgW="2501640" imgH="431640" progId="Equation.DSMT4">
                  <p:embed/>
                  <p:pic>
                    <p:nvPicPr>
                      <p:cNvPr id="2048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199" y="4343400"/>
                        <a:ext cx="5301489"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5" name="Object 5"/>
          <p:cNvGraphicFramePr>
            <a:graphicFrameLocks noChangeAspect="1"/>
          </p:cNvGraphicFramePr>
          <p:nvPr/>
        </p:nvGraphicFramePr>
        <p:xfrm>
          <a:off x="1966913" y="5791200"/>
          <a:ext cx="4872037" cy="914400"/>
        </p:xfrm>
        <a:graphic>
          <a:graphicData uri="http://schemas.openxmlformats.org/presentationml/2006/ole">
            <mc:AlternateContent xmlns:mc="http://schemas.openxmlformats.org/markup-compatibility/2006">
              <mc:Choice xmlns:v="urn:schemas-microsoft-com:vml" Requires="v">
                <p:oleObj spid="_x0000_s174084" name="Equation" r:id="rId9" imgW="2298600" imgH="431640" progId="Equation.DSMT4">
                  <p:embed/>
                </p:oleObj>
              </mc:Choice>
              <mc:Fallback>
                <p:oleObj name="Equation" r:id="rId9" imgW="2298600" imgH="431640" progId="Equation.DSMT4">
                  <p:embed/>
                  <p:pic>
                    <p:nvPicPr>
                      <p:cNvPr id="20485"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6913" y="5791200"/>
                        <a:ext cx="4872037"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991728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lstStyle/>
          <a:p>
            <a:pPr>
              <a:buNone/>
            </a:pPr>
            <a:r>
              <a:rPr lang="en-US"/>
              <a:t>  </a:t>
            </a:r>
            <a:r>
              <a:rPr lang="en-US" sz="2800">
                <a:solidFill>
                  <a:srgbClr val="FF0000"/>
                </a:solidFill>
                <a:latin typeface="Times New Roman" pitchFamily="18" charset="0"/>
                <a:cs typeface="Times New Roman" pitchFamily="18" charset="0"/>
              </a:rPr>
              <a:t>+ Với KĐTT có hệ số khuếch đại hữu hạn: </a:t>
            </a:r>
            <a:r>
              <a:rPr lang="en-US" sz="2800">
                <a:latin typeface="Times New Roman" pitchFamily="18" charset="0"/>
                <a:cs typeface="Times New Roman" pitchFamily="18" charset="0"/>
              </a:rPr>
              <a:t>rất lớn và các</a:t>
            </a:r>
          </a:p>
          <a:p>
            <a:pPr>
              <a:buNone/>
            </a:pPr>
            <a:r>
              <a:rPr lang="en-US" sz="2800">
                <a:latin typeface="Times New Roman" pitchFamily="18" charset="0"/>
                <a:cs typeface="Times New Roman" pitchFamily="18" charset="0"/>
              </a:rPr>
              <a:t>dòng vào bằng 0. vì I</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0 suy ra I = I</a:t>
            </a:r>
            <a:r>
              <a:rPr lang="en-US" sz="2800" baseline="-25000">
                <a:latin typeface="Times New Roman" pitchFamily="18" charset="0"/>
                <a:cs typeface="Times New Roman" pitchFamily="18" charset="0"/>
              </a:rPr>
              <a:t>ht</a:t>
            </a:r>
          </a:p>
          <a:p>
            <a:pPr>
              <a:buNone/>
            </a:pPr>
            <a:endParaRPr lang="en-US" sz="2800" baseline="-25000">
              <a:latin typeface="Times New Roman" pitchFamily="18" charset="0"/>
              <a:cs typeface="Times New Roman" pitchFamily="18" charset="0"/>
            </a:endParaRPr>
          </a:p>
          <a:p>
            <a:pPr>
              <a:buNone/>
            </a:pPr>
            <a:endParaRPr lang="en-US" sz="2800" baseline="-25000">
              <a:latin typeface="Times New Roman" pitchFamily="18" charset="0"/>
              <a:cs typeface="Times New Roman" pitchFamily="18" charset="0"/>
            </a:endParaRPr>
          </a:p>
          <a:p>
            <a:pPr>
              <a:buNone/>
            </a:pPr>
            <a:r>
              <a:rPr lang="en-US" sz="2800" baseline="-25000">
                <a:latin typeface="Times New Roman" pitchFamily="18" charset="0"/>
                <a:cs typeface="Times New Roman" pitchFamily="18" charset="0"/>
              </a:rPr>
              <a:t>  </a:t>
            </a:r>
            <a:r>
              <a:rPr lang="en-US" sz="2800">
                <a:latin typeface="Times New Roman" pitchFamily="18" charset="0"/>
                <a:cs typeface="Times New Roman" pitchFamily="18" charset="0"/>
              </a:rPr>
              <a:t>   ta có:</a:t>
            </a:r>
          </a:p>
          <a:p>
            <a:pPr>
              <a:buNone/>
            </a:pPr>
            <a:r>
              <a:rPr lang="en-US" sz="2800">
                <a:latin typeface="Times New Roman" pitchFamily="18" charset="0"/>
                <a:cs typeface="Times New Roman" pitchFamily="18" charset="0"/>
              </a:rPr>
              <a:t>   Đồng nhất hai phương trình trên.</a:t>
            </a:r>
          </a:p>
          <a:p>
            <a:pPr>
              <a:buNone/>
            </a:pPr>
            <a:r>
              <a:rPr lang="en-US" sz="2800">
                <a:latin typeface="Times New Roman" pitchFamily="18" charset="0"/>
                <a:cs typeface="Times New Roman" pitchFamily="18" charset="0"/>
              </a:rPr>
              <a:t>   </a:t>
            </a:r>
          </a:p>
        </p:txBody>
      </p:sp>
      <p:graphicFrame>
        <p:nvGraphicFramePr>
          <p:cNvPr id="4" name="Object 3"/>
          <p:cNvGraphicFramePr>
            <a:graphicFrameLocks noChangeAspect="1"/>
          </p:cNvGraphicFramePr>
          <p:nvPr/>
        </p:nvGraphicFramePr>
        <p:xfrm>
          <a:off x="1074033" y="1295400"/>
          <a:ext cx="5983941" cy="762000"/>
        </p:xfrm>
        <a:graphic>
          <a:graphicData uri="http://schemas.openxmlformats.org/presentationml/2006/ole">
            <mc:AlternateContent xmlns:mc="http://schemas.openxmlformats.org/markup-compatibility/2006">
              <mc:Choice xmlns:v="urn:schemas-microsoft-com:vml" Requires="v">
                <p:oleObj spid="_x0000_s175105" name="Equation" r:id="rId3" imgW="3390840" imgH="431640" progId="Equation.DSMT4">
                  <p:embed/>
                </p:oleObj>
              </mc:Choice>
              <mc:Fallback>
                <p:oleObj name="Equation" r:id="rId3" imgW="3390840" imgH="43164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033" y="1295400"/>
                        <a:ext cx="5983941"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1586753" y="1905000"/>
          <a:ext cx="3671047" cy="685800"/>
        </p:xfrm>
        <a:graphic>
          <a:graphicData uri="http://schemas.openxmlformats.org/presentationml/2006/ole">
            <mc:AlternateContent xmlns:mc="http://schemas.openxmlformats.org/markup-compatibility/2006">
              <mc:Choice xmlns:v="urn:schemas-microsoft-com:vml" Requires="v">
                <p:oleObj spid="_x0000_s175106" name="Equation" r:id="rId5" imgW="2311200" imgH="431640" progId="Equation.DSMT4">
                  <p:embed/>
                </p:oleObj>
              </mc:Choice>
              <mc:Fallback>
                <p:oleObj name="Equation" r:id="rId5" imgW="2311200" imgH="43164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6753" y="1905000"/>
                        <a:ext cx="367104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8" name="Object 4"/>
          <p:cNvGraphicFramePr>
            <a:graphicFrameLocks noChangeAspect="1"/>
          </p:cNvGraphicFramePr>
          <p:nvPr/>
        </p:nvGraphicFramePr>
        <p:xfrm>
          <a:off x="1084262" y="3079750"/>
          <a:ext cx="6611938" cy="850900"/>
        </p:xfrm>
        <a:graphic>
          <a:graphicData uri="http://schemas.openxmlformats.org/presentationml/2006/ole">
            <mc:AlternateContent xmlns:mc="http://schemas.openxmlformats.org/markup-compatibility/2006">
              <mc:Choice xmlns:v="urn:schemas-microsoft-com:vml" Requires="v">
                <p:oleObj spid="_x0000_s175107" name="Equation" r:id="rId7" imgW="3746160" imgH="482400" progId="Equation.DSMT4">
                  <p:embed/>
                </p:oleObj>
              </mc:Choice>
              <mc:Fallback>
                <p:oleObj name="Equation" r:id="rId7" imgW="3746160" imgH="482400" progId="Equation.DSMT4">
                  <p:embed/>
                  <p:pic>
                    <p:nvPicPr>
                      <p:cNvPr id="2150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4262" y="3079750"/>
                        <a:ext cx="6611938"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9" name="Object 5"/>
          <p:cNvGraphicFramePr>
            <a:graphicFrameLocks noChangeAspect="1"/>
          </p:cNvGraphicFramePr>
          <p:nvPr/>
        </p:nvGraphicFramePr>
        <p:xfrm>
          <a:off x="257175" y="4038600"/>
          <a:ext cx="8582025" cy="2438400"/>
        </p:xfrm>
        <a:graphic>
          <a:graphicData uri="http://schemas.openxmlformats.org/presentationml/2006/ole">
            <mc:AlternateContent xmlns:mc="http://schemas.openxmlformats.org/markup-compatibility/2006">
              <mc:Choice xmlns:v="urn:schemas-microsoft-com:vml" Requires="v">
                <p:oleObj spid="_x0000_s175108" name="Equation" r:id="rId9" imgW="4863960" imgH="1384200" progId="Equation.DSMT4">
                  <p:embed/>
                </p:oleObj>
              </mc:Choice>
              <mc:Fallback>
                <p:oleObj name="Equation" r:id="rId9" imgW="4863960" imgH="1384200" progId="Equation.DSMT4">
                  <p:embed/>
                  <p:pic>
                    <p:nvPicPr>
                      <p:cNvPr id="21509"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7175" y="4038600"/>
                        <a:ext cx="8582025" cy="243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3063438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915400" cy="6553200"/>
          </a:xfrm>
        </p:spPr>
        <p:txBody>
          <a:bodyPr>
            <a:normAutofit/>
          </a:bodyPr>
          <a:lstStyle/>
          <a:p>
            <a:pPr>
              <a:buNone/>
            </a:pPr>
            <a:r>
              <a:rPr lang="en-US" sz="2800">
                <a:latin typeface="Times New Roman" pitchFamily="18" charset="0"/>
                <a:cs typeface="Times New Roman" pitchFamily="18" charset="0"/>
              </a:rPr>
              <a:t> </a:t>
            </a:r>
            <a:r>
              <a:rPr lang="en-US" sz="3000">
                <a:solidFill>
                  <a:srgbClr val="FF0000"/>
                </a:solidFill>
                <a:latin typeface="Times New Roman" pitchFamily="18" charset="0"/>
                <a:cs typeface="Times New Roman" pitchFamily="18" charset="0"/>
              </a:rPr>
              <a:t>2. Khuếch đại thuận dùng KĐTT.</a:t>
            </a:r>
          </a:p>
          <a:p>
            <a:pPr>
              <a:buNone/>
            </a:pPr>
            <a:r>
              <a:rPr lang="en-US" sz="2800">
                <a:latin typeface="Times New Roman" pitchFamily="18" charset="0"/>
                <a:cs typeface="Times New Roman" pitchFamily="18" charset="0"/>
              </a:rPr>
              <a:t>            Sơ đồ nguyên lý         Sơ đồ nguyên lý hoạt động</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Xác tín hiệu ra dưới dạng điện áp (U</a:t>
            </a:r>
            <a:r>
              <a:rPr lang="en-US" sz="2800" baseline="-25000">
                <a:latin typeface="Times New Roman" pitchFamily="18" charset="0"/>
                <a:cs typeface="Times New Roman" pitchFamily="18" charset="0"/>
              </a:rPr>
              <a:t>ra</a:t>
            </a:r>
            <a:r>
              <a:rPr lang="en-US" sz="2800">
                <a:latin typeface="Times New Roman" pitchFamily="18" charset="0"/>
                <a:cs typeface="Times New Roman" pitchFamily="18" charset="0"/>
              </a:rPr>
              <a:t>).</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 Khuếch đại thuật toán lý tưởng. </a:t>
            </a:r>
          </a:p>
          <a:p>
            <a:pPr>
              <a:buNone/>
            </a:pPr>
            <a:r>
              <a:rPr lang="en-US" sz="2800">
                <a:solidFill>
                  <a:schemeClr val="tx1">
                    <a:lumMod val="95000"/>
                    <a:lumOff val="5000"/>
                  </a:schemeClr>
                </a:solidFill>
                <a:latin typeface="Times New Roman" pitchFamily="18" charset="0"/>
                <a:cs typeface="Times New Roman" pitchFamily="18" charset="0"/>
              </a:rPr>
              <a:t> Do K</a:t>
            </a:r>
            <a:r>
              <a:rPr lang="en-US" sz="2800" baseline="-25000">
                <a:solidFill>
                  <a:schemeClr val="tx1">
                    <a:lumMod val="95000"/>
                    <a:lumOff val="5000"/>
                  </a:schemeClr>
                </a:solidFill>
                <a:latin typeface="Times New Roman" pitchFamily="18" charset="0"/>
                <a:cs typeface="Times New Roman" pitchFamily="18" charset="0"/>
              </a:rPr>
              <a:t>d</a:t>
            </a:r>
            <a:r>
              <a:rPr lang="en-US" sz="2800">
                <a:solidFill>
                  <a:schemeClr val="tx1">
                    <a:lumMod val="95000"/>
                    <a:lumOff val="5000"/>
                  </a:schemeClr>
                </a:solidFill>
                <a:latin typeface="Times New Roman" pitchFamily="18" charset="0"/>
                <a:cs typeface="Times New Roman" pitchFamily="18" charset="0"/>
              </a:rPr>
              <a:t> = ∞ suy ra </a:t>
            </a:r>
            <a:r>
              <a:rPr lang="en-US" sz="2800">
                <a:latin typeface="Times New Roman" pitchFamily="18" charset="0"/>
                <a:cs typeface="Times New Roman" pitchFamily="18" charset="0"/>
              </a:rPr>
              <a:t>U</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và các dòng điện chạy vào KĐTT</a:t>
            </a:r>
          </a:p>
          <a:p>
            <a:pPr>
              <a:buNone/>
            </a:pPr>
            <a:r>
              <a:rPr lang="en-US" sz="2800">
                <a:latin typeface="Times New Roman" pitchFamily="18" charset="0"/>
                <a:cs typeface="Times New Roman" pitchFamily="18" charset="0"/>
              </a:rPr>
              <a:t>bằng không I</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0 suy ra U</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vào</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.R = U</a:t>
            </a:r>
            <a:r>
              <a:rPr lang="en-US" sz="2800" baseline="-25000">
                <a:latin typeface="Times New Roman" pitchFamily="18" charset="0"/>
                <a:cs typeface="Times New Roman" pitchFamily="18" charset="0"/>
              </a:rPr>
              <a:t>vào</a:t>
            </a:r>
            <a:r>
              <a:rPr lang="en-US" sz="2800">
                <a:latin typeface="Times New Roman" pitchFamily="18" charset="0"/>
                <a:cs typeface="Times New Roman" pitchFamily="18" charset="0"/>
              </a:rPr>
              <a:t>  (1)</a:t>
            </a:r>
          </a:p>
          <a:p>
            <a:pPr>
              <a:buNone/>
            </a:pP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.R</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theo sơ đồ nguyên lý hoạt động I</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ht</a:t>
            </a:r>
            <a:r>
              <a:rPr lang="en-US" sz="2800">
                <a:latin typeface="Times New Roman" pitchFamily="18" charset="0"/>
                <a:cs typeface="Times New Roman" pitchFamily="18" charset="0"/>
              </a:rPr>
              <a:t> </a:t>
            </a:r>
          </a:p>
        </p:txBody>
      </p:sp>
      <p:pic>
        <p:nvPicPr>
          <p:cNvPr id="22530" name="Picture 2"/>
          <p:cNvPicPr>
            <a:picLocks noChangeAspect="1" noChangeArrowheads="1"/>
          </p:cNvPicPr>
          <p:nvPr/>
        </p:nvPicPr>
        <p:blipFill>
          <a:blip r:embed="rId2"/>
          <a:srcRect/>
          <a:stretch>
            <a:fillRect/>
          </a:stretch>
        </p:blipFill>
        <p:spPr bwMode="auto">
          <a:xfrm>
            <a:off x="4793255" y="1447800"/>
            <a:ext cx="3539171" cy="2286001"/>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609600" y="1371600"/>
            <a:ext cx="3814763" cy="2464010"/>
          </a:xfrm>
          <a:prstGeom prst="rect">
            <a:avLst/>
          </a:prstGeom>
          <a:noFill/>
          <a:ln w="9525">
            <a:noFill/>
            <a:miter lim="800000"/>
            <a:headEnd/>
            <a:tailEnd/>
          </a:ln>
          <a:effectLst/>
        </p:spPr>
      </p:pic>
    </p:spTree>
    <p:extLst>
      <p:ext uri="{BB962C8B-B14F-4D97-AF65-F5344CB8AC3E}">
        <p14:creationId xmlns:p14="http://schemas.microsoft.com/office/powerpoint/2010/main" val="246824917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400800"/>
          </a:xfrm>
        </p:spPr>
        <p:txBody>
          <a:bodyPr/>
          <a:lstStyle/>
          <a:p>
            <a:pPr>
              <a:buNone/>
            </a:pPr>
            <a:r>
              <a:rPr lang="en-US"/>
              <a:t> </a:t>
            </a:r>
            <a:r>
              <a:rPr lang="en-US" sz="2800">
                <a:latin typeface="Times New Roman" pitchFamily="18" charset="0"/>
                <a:cs typeface="Times New Roman" pitchFamily="18" charset="0"/>
              </a:rPr>
              <a:t>ta tính dòng điện I</a:t>
            </a:r>
            <a:r>
              <a:rPr lang="en-US" sz="2800" baseline="-25000">
                <a:latin typeface="Times New Roman" pitchFamily="18" charset="0"/>
                <a:cs typeface="Times New Roman" pitchFamily="18" charset="0"/>
              </a:rPr>
              <a:t>0</a:t>
            </a:r>
          </a:p>
          <a:p>
            <a:pPr>
              <a:buNone/>
            </a:pPr>
            <a:endParaRPr lang="en-US" sz="2800" baseline="-25000">
              <a:latin typeface="Times New Roman" pitchFamily="18" charset="0"/>
              <a:cs typeface="Times New Roman" pitchFamily="18" charset="0"/>
            </a:endParaRPr>
          </a:p>
          <a:p>
            <a:pPr>
              <a:buNone/>
            </a:pPr>
            <a:endParaRPr lang="en-US" sz="2800" baseline="-25000">
              <a:latin typeface="Times New Roman" pitchFamily="18" charset="0"/>
              <a:cs typeface="Times New Roman" pitchFamily="18" charset="0"/>
            </a:endParaRPr>
          </a:p>
          <a:p>
            <a:pPr>
              <a:buNone/>
            </a:pPr>
            <a:r>
              <a:rPr lang="en-US" sz="2800" baseline="-25000">
                <a:latin typeface="Times New Roman" pitchFamily="18" charset="0"/>
                <a:cs typeface="Times New Roman" pitchFamily="18" charset="0"/>
              </a:rPr>
              <a:t>  </a:t>
            </a:r>
            <a:r>
              <a:rPr lang="en-US" sz="2800">
                <a:latin typeface="Times New Roman" pitchFamily="18" charset="0"/>
                <a:cs typeface="Times New Roman" pitchFamily="18" charset="0"/>
              </a:rPr>
              <a:t>  Đồng nhất hai phương trình 1, 2.</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Hệ số khuếch đại điện áp. </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 KĐTT không lý tưởng: </a:t>
            </a:r>
            <a:r>
              <a:rPr lang="en-US" sz="2800">
                <a:latin typeface="Times New Roman" pitchFamily="18" charset="0"/>
                <a:cs typeface="Times New Roman" pitchFamily="18" charset="0"/>
              </a:rPr>
              <a:t>K</a:t>
            </a:r>
            <a:r>
              <a:rPr lang="en-US" sz="2800" baseline="-25000">
                <a:latin typeface="Times New Roman" pitchFamily="18" charset="0"/>
                <a:cs typeface="Times New Roman" pitchFamily="18" charset="0"/>
              </a:rPr>
              <a:t>d</a:t>
            </a:r>
            <a:r>
              <a:rPr lang="en-US" sz="2800">
                <a:latin typeface="Times New Roman" pitchFamily="18" charset="0"/>
                <a:cs typeface="Times New Roman" pitchFamily="18" charset="0"/>
              </a:rPr>
              <a:t> rất lớn và  các dòng vào KĐTT</a:t>
            </a:r>
          </a:p>
          <a:p>
            <a:pPr>
              <a:buNone/>
            </a:pPr>
            <a:r>
              <a:rPr lang="en-US" sz="2800">
                <a:latin typeface="Times New Roman" pitchFamily="18" charset="0"/>
                <a:cs typeface="Times New Roman" pitchFamily="18" charset="0"/>
              </a:rPr>
              <a:t>bằng 0. Do I</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0  suy ra U</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vào</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.R = U</a:t>
            </a:r>
            <a:r>
              <a:rPr lang="en-US" sz="2800" baseline="-25000">
                <a:latin typeface="Times New Roman" pitchFamily="18" charset="0"/>
                <a:cs typeface="Times New Roman" pitchFamily="18" charset="0"/>
              </a:rPr>
              <a:t>vào</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Do I</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0 suy ra I</a:t>
            </a:r>
            <a:r>
              <a:rPr lang="en-US" sz="2800" baseline="-25000">
                <a:latin typeface="Times New Roman" pitchFamily="18" charset="0"/>
                <a:cs typeface="Times New Roman" pitchFamily="18" charset="0"/>
              </a:rPr>
              <a:t>ht</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ta tính tín hiệu tại cửa N.</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Ta có. </a:t>
            </a:r>
          </a:p>
        </p:txBody>
      </p:sp>
      <p:graphicFrame>
        <p:nvGraphicFramePr>
          <p:cNvPr id="24578" name="Object 2"/>
          <p:cNvGraphicFramePr>
            <a:graphicFrameLocks noChangeAspect="1"/>
          </p:cNvGraphicFramePr>
          <p:nvPr/>
        </p:nvGraphicFramePr>
        <p:xfrm>
          <a:off x="1292225" y="685800"/>
          <a:ext cx="5260975" cy="835025"/>
        </p:xfrm>
        <a:graphic>
          <a:graphicData uri="http://schemas.openxmlformats.org/presentationml/2006/ole">
            <mc:AlternateContent xmlns:mc="http://schemas.openxmlformats.org/markup-compatibility/2006">
              <mc:Choice xmlns:v="urn:schemas-microsoft-com:vml" Requires="v">
                <p:oleObj spid="_x0000_s177153" name="Equation" r:id="rId3" imgW="2717640" imgH="431640" progId="Equation.DSMT4">
                  <p:embed/>
                </p:oleObj>
              </mc:Choice>
              <mc:Fallback>
                <p:oleObj name="Equation" r:id="rId3" imgW="2717640" imgH="431640" progId="Equation.DSMT4">
                  <p:embed/>
                  <p:pic>
                    <p:nvPicPr>
                      <p:cNvPr id="2457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225" y="685800"/>
                        <a:ext cx="5260975"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3"/>
          <p:cNvGraphicFramePr>
            <a:graphicFrameLocks noChangeAspect="1"/>
          </p:cNvGraphicFramePr>
          <p:nvPr/>
        </p:nvGraphicFramePr>
        <p:xfrm>
          <a:off x="634228" y="2057400"/>
          <a:ext cx="7671572" cy="914400"/>
        </p:xfrm>
        <a:graphic>
          <a:graphicData uri="http://schemas.openxmlformats.org/presentationml/2006/ole">
            <mc:AlternateContent xmlns:mc="http://schemas.openxmlformats.org/markup-compatibility/2006">
              <mc:Choice xmlns:v="urn:schemas-microsoft-com:vml" Requires="v">
                <p:oleObj spid="_x0000_s177154" name="Equation" r:id="rId5" imgW="3619440" imgH="431640" progId="Equation.DSMT4">
                  <p:embed/>
                </p:oleObj>
              </mc:Choice>
              <mc:Fallback>
                <p:oleObj name="Equation" r:id="rId5" imgW="3619440" imgH="431640" progId="Equation.DSMT4">
                  <p:embed/>
                  <p:pic>
                    <p:nvPicPr>
                      <p:cNvPr id="2457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228" y="2057400"/>
                        <a:ext cx="767157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4"/>
          <p:cNvGraphicFramePr>
            <a:graphicFrameLocks noChangeAspect="1"/>
          </p:cNvGraphicFramePr>
          <p:nvPr/>
        </p:nvGraphicFramePr>
        <p:xfrm>
          <a:off x="4648200" y="2898775"/>
          <a:ext cx="1695450" cy="835025"/>
        </p:xfrm>
        <a:graphic>
          <a:graphicData uri="http://schemas.openxmlformats.org/presentationml/2006/ole">
            <mc:AlternateContent xmlns:mc="http://schemas.openxmlformats.org/markup-compatibility/2006">
              <mc:Choice xmlns:v="urn:schemas-microsoft-com:vml" Requires="v">
                <p:oleObj spid="_x0000_s177155" name="Equation" r:id="rId7" imgW="876240" imgH="431640" progId="Equation.DSMT4">
                  <p:embed/>
                </p:oleObj>
              </mc:Choice>
              <mc:Fallback>
                <p:oleObj name="Equation" r:id="rId7" imgW="876240" imgH="431640" progId="Equation.DSMT4">
                  <p:embed/>
                  <p:pic>
                    <p:nvPicPr>
                      <p:cNvPr id="2458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2898775"/>
                        <a:ext cx="1695450"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1" name="Object 5"/>
          <p:cNvGraphicFramePr>
            <a:graphicFrameLocks noChangeAspect="1"/>
          </p:cNvGraphicFramePr>
          <p:nvPr/>
        </p:nvGraphicFramePr>
        <p:xfrm>
          <a:off x="1339850" y="5108575"/>
          <a:ext cx="4867275" cy="835025"/>
        </p:xfrm>
        <a:graphic>
          <a:graphicData uri="http://schemas.openxmlformats.org/presentationml/2006/ole">
            <mc:AlternateContent xmlns:mc="http://schemas.openxmlformats.org/markup-compatibility/2006">
              <mc:Choice xmlns:v="urn:schemas-microsoft-com:vml" Requires="v">
                <p:oleObj spid="_x0000_s177156" name="Equation" r:id="rId9" imgW="2514600" imgH="431640" progId="Equation.DSMT4">
                  <p:embed/>
                </p:oleObj>
              </mc:Choice>
              <mc:Fallback>
                <p:oleObj name="Equation" r:id="rId9" imgW="2514600" imgH="431640" progId="Equation.DSMT4">
                  <p:embed/>
                  <p:pic>
                    <p:nvPicPr>
                      <p:cNvPr id="24581"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9850" y="5108575"/>
                        <a:ext cx="4867275"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3" name="Object 7"/>
          <p:cNvGraphicFramePr>
            <a:graphicFrameLocks noChangeAspect="1"/>
          </p:cNvGraphicFramePr>
          <p:nvPr/>
        </p:nvGraphicFramePr>
        <p:xfrm>
          <a:off x="1371600" y="6019800"/>
          <a:ext cx="7198431" cy="838200"/>
        </p:xfrm>
        <a:graphic>
          <a:graphicData uri="http://schemas.openxmlformats.org/presentationml/2006/ole">
            <mc:AlternateContent xmlns:mc="http://schemas.openxmlformats.org/markup-compatibility/2006">
              <mc:Choice xmlns:v="urn:schemas-microsoft-com:vml" Requires="v">
                <p:oleObj spid="_x0000_s177157" name="Equation" r:id="rId11" imgW="3708360" imgH="431640" progId="Equation.DSMT4">
                  <p:embed/>
                </p:oleObj>
              </mc:Choice>
              <mc:Fallback>
                <p:oleObj name="Equation" r:id="rId11" imgW="3708360" imgH="431640" progId="Equation.DSMT4">
                  <p:embed/>
                  <p:pic>
                    <p:nvPicPr>
                      <p:cNvPr id="24583"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600" y="6019800"/>
                        <a:ext cx="7198431"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9784530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477000"/>
          </a:xfrm>
        </p:spPr>
        <p:txBody>
          <a:bodyPr/>
          <a:lstStyle/>
          <a:p>
            <a:pPr>
              <a:buNone/>
            </a:pPr>
            <a:r>
              <a:rPr lang="en-US"/>
              <a:t> </a:t>
            </a:r>
            <a:r>
              <a:rPr lang="en-US" sz="2800">
                <a:latin typeface="Times New Roman" pitchFamily="18" charset="0"/>
                <a:cs typeface="Times New Roman" pitchFamily="18" charset="0"/>
              </a:rPr>
              <a:t>Từ phương trình trên tính tín hiệu ra.</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Với R</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 ∞ tín hiệu ra và tín hiệu vào bằng nhau U</a:t>
            </a:r>
            <a:r>
              <a:rPr lang="en-US" sz="2800" baseline="-25000">
                <a:latin typeface="Times New Roman" pitchFamily="18" charset="0"/>
                <a:cs typeface="Times New Roman" pitchFamily="18" charset="0"/>
              </a:rPr>
              <a:t>vào</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ra</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hoặc R</a:t>
            </a:r>
            <a:r>
              <a:rPr lang="en-US" sz="2800" baseline="-25000">
                <a:latin typeface="Times New Roman" pitchFamily="18" charset="0"/>
                <a:cs typeface="Times New Roman" pitchFamily="18" charset="0"/>
              </a:rPr>
              <a:t>ht</a:t>
            </a:r>
            <a:r>
              <a:rPr lang="en-US" sz="2800">
                <a:latin typeface="Times New Roman" pitchFamily="18" charset="0"/>
                <a:cs typeface="Times New Roman" pitchFamily="18" charset="0"/>
              </a:rPr>
              <a:t> = 0 thì U</a:t>
            </a:r>
            <a:r>
              <a:rPr lang="en-US" sz="2800" baseline="-25000">
                <a:latin typeface="Times New Roman" pitchFamily="18" charset="0"/>
                <a:cs typeface="Times New Roman" pitchFamily="18" charset="0"/>
              </a:rPr>
              <a:t>vào</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ra</a:t>
            </a:r>
            <a:r>
              <a:rPr lang="en-US" sz="2800">
                <a:latin typeface="Times New Roman" pitchFamily="18" charset="0"/>
                <a:cs typeface="Times New Roman" pitchFamily="18" charset="0"/>
              </a:rPr>
              <a:t> tương đương sơ đồ khuếch đại</a:t>
            </a:r>
          </a:p>
          <a:p>
            <a:pPr>
              <a:buNone/>
            </a:pPr>
            <a:r>
              <a:rPr lang="en-US" sz="2800">
                <a:latin typeface="Times New Roman" pitchFamily="18" charset="0"/>
                <a:cs typeface="Times New Roman" pitchFamily="18" charset="0"/>
              </a:rPr>
              <a:t>mắc CC (DC)</a:t>
            </a:r>
          </a:p>
        </p:txBody>
      </p:sp>
      <p:graphicFrame>
        <p:nvGraphicFramePr>
          <p:cNvPr id="25602" name="Object 2"/>
          <p:cNvGraphicFramePr>
            <a:graphicFrameLocks noChangeAspect="1"/>
          </p:cNvGraphicFramePr>
          <p:nvPr/>
        </p:nvGraphicFramePr>
        <p:xfrm>
          <a:off x="998538" y="762000"/>
          <a:ext cx="6877050" cy="2662238"/>
        </p:xfrm>
        <a:graphic>
          <a:graphicData uri="http://schemas.openxmlformats.org/presentationml/2006/ole">
            <mc:AlternateContent xmlns:mc="http://schemas.openxmlformats.org/markup-compatibility/2006">
              <mc:Choice xmlns:v="urn:schemas-microsoft-com:vml" Requires="v">
                <p:oleObj spid="_x0000_s178177" name="Equation" r:id="rId3" imgW="3543120" imgH="1371600" progId="Equation.DSMT4">
                  <p:embed/>
                </p:oleObj>
              </mc:Choice>
              <mc:Fallback>
                <p:oleObj name="Equation" r:id="rId3" imgW="3543120" imgH="1371600" progId="Equation.DSMT4">
                  <p:embed/>
                  <p:pic>
                    <p:nvPicPr>
                      <p:cNvPr id="2560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538" y="762000"/>
                        <a:ext cx="6877050" cy="2662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5603" name="Picture 3"/>
          <p:cNvPicPr>
            <a:picLocks noChangeAspect="1" noChangeArrowheads="1"/>
          </p:cNvPicPr>
          <p:nvPr/>
        </p:nvPicPr>
        <p:blipFill>
          <a:blip r:embed="rId5"/>
          <a:srcRect/>
          <a:stretch>
            <a:fillRect/>
          </a:stretch>
        </p:blipFill>
        <p:spPr bwMode="auto">
          <a:xfrm>
            <a:off x="1676400" y="5029200"/>
            <a:ext cx="2324100" cy="1609725"/>
          </a:xfrm>
          <a:prstGeom prst="rect">
            <a:avLst/>
          </a:prstGeom>
          <a:noFill/>
          <a:ln w="9525">
            <a:noFill/>
            <a:miter lim="800000"/>
            <a:headEnd/>
            <a:tailEnd/>
          </a:ln>
          <a:effectLst/>
        </p:spPr>
      </p:pic>
      <p:pic>
        <p:nvPicPr>
          <p:cNvPr id="25604" name="Picture 4"/>
          <p:cNvPicPr>
            <a:picLocks noChangeAspect="1" noChangeArrowheads="1"/>
          </p:cNvPicPr>
          <p:nvPr/>
        </p:nvPicPr>
        <p:blipFill>
          <a:blip r:embed="rId6"/>
          <a:srcRect/>
          <a:stretch>
            <a:fillRect/>
          </a:stretch>
        </p:blipFill>
        <p:spPr bwMode="auto">
          <a:xfrm>
            <a:off x="5029200" y="5181600"/>
            <a:ext cx="2419350" cy="1333500"/>
          </a:xfrm>
          <a:prstGeom prst="rect">
            <a:avLst/>
          </a:prstGeom>
          <a:noFill/>
          <a:ln w="9525">
            <a:noFill/>
            <a:miter lim="800000"/>
            <a:headEnd/>
            <a:tailEnd/>
          </a:ln>
          <a:effectLst/>
        </p:spPr>
      </p:pic>
    </p:spTree>
    <p:extLst>
      <p:ext uri="{BB962C8B-B14F-4D97-AF65-F5344CB8AC3E}">
        <p14:creationId xmlns:p14="http://schemas.microsoft.com/office/powerpoint/2010/main" val="336204793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1143000"/>
          </a:xfrm>
        </p:spPr>
        <p:txBody>
          <a:bodyPr>
            <a:noAutofit/>
          </a:bodyPr>
          <a:lstStyle/>
          <a:p>
            <a:r>
              <a:rPr lang="en-US" sz="3600">
                <a:solidFill>
                  <a:srgbClr val="FF0000"/>
                </a:solidFill>
                <a:latin typeface="Times New Roman" pitchFamily="18" charset="0"/>
                <a:cs typeface="Times New Roman" pitchFamily="18" charset="0"/>
              </a:rPr>
              <a:t>§ 4. Các mạch tính toán tuyến tính dùng KĐTT</a:t>
            </a:r>
            <a:endParaRPr lang="en-US" sz="3600"/>
          </a:p>
        </p:txBody>
      </p:sp>
      <p:sp>
        <p:nvSpPr>
          <p:cNvPr id="3" name="Content Placeholder 2"/>
          <p:cNvSpPr>
            <a:spLocks noGrp="1"/>
          </p:cNvSpPr>
          <p:nvPr>
            <p:ph idx="1"/>
          </p:nvPr>
        </p:nvSpPr>
        <p:spPr>
          <a:xfrm>
            <a:off x="152400" y="1447800"/>
            <a:ext cx="8839200" cy="5410200"/>
          </a:xfrm>
        </p:spPr>
        <p:txBody>
          <a:bodyPr/>
          <a:lstStyle/>
          <a:p>
            <a:pPr>
              <a:buNone/>
            </a:pPr>
            <a:r>
              <a:rPr lang="en-US"/>
              <a:t> </a:t>
            </a:r>
            <a:r>
              <a:rPr lang="en-US">
                <a:solidFill>
                  <a:srgbClr val="FF0000"/>
                </a:solidFill>
                <a:latin typeface="Times New Roman" pitchFamily="18" charset="0"/>
                <a:cs typeface="Times New Roman" pitchFamily="18" charset="0"/>
              </a:rPr>
              <a:t>1. </a:t>
            </a:r>
            <a:r>
              <a:rPr lang="en-US" err="1">
                <a:solidFill>
                  <a:srgbClr val="FF0000"/>
                </a:solidFill>
                <a:latin typeface="Times New Roman" pitchFamily="18" charset="0"/>
                <a:cs typeface="Times New Roman" pitchFamily="18" charset="0"/>
              </a:rPr>
              <a:t>Mạch</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cộng</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đảo</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dùng</a:t>
            </a:r>
            <a:r>
              <a:rPr lang="en-US">
                <a:solidFill>
                  <a:srgbClr val="FF0000"/>
                </a:solidFill>
                <a:latin typeface="Times New Roman" pitchFamily="18" charset="0"/>
                <a:cs typeface="Times New Roman" pitchFamily="18" charset="0"/>
              </a:rPr>
              <a:t> KĐTT.</a:t>
            </a:r>
          </a:p>
          <a:p>
            <a:pPr>
              <a:buNone/>
            </a:pPr>
            <a:r>
              <a:rPr lang="en-US">
                <a:solidFill>
                  <a:srgbClr val="FF0000"/>
                </a:solidFill>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Mạch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cộng</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đảo</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có</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hai</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tín</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hiệu</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vào</a:t>
            </a:r>
            <a:r>
              <a:rPr lang="en-US" sz="2800">
                <a:solidFill>
                  <a:srgbClr val="FF0000"/>
                </a:solidFill>
                <a:latin typeface="Times New Roman" pitchFamily="18" charset="0"/>
                <a:cs typeface="Times New Roman" pitchFamily="18" charset="0"/>
              </a:rPr>
              <a:t>.</a:t>
            </a:r>
          </a:p>
          <a:p>
            <a:pPr>
              <a:buNone/>
            </a:pP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Sơ</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đồ</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nguyên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lý</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Sơ</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đồ</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nguyên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lý</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hoạt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động</a:t>
            </a: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Tín</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hiệu</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ra</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bao</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gồm</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cả</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hai</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tín</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hiệu</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vào</a:t>
            </a:r>
            <a:r>
              <a:rPr lang="en-US" sz="2800">
                <a:solidFill>
                  <a:srgbClr val="FF0000"/>
                </a:solidFill>
                <a:latin typeface="Times New Roman" pitchFamily="18" charset="0"/>
                <a:cs typeface="Times New Roman" pitchFamily="18" charset="0"/>
              </a:rPr>
              <a:t>. KĐTT </a:t>
            </a:r>
            <a:r>
              <a:rPr lang="en-US" sz="2800" err="1">
                <a:solidFill>
                  <a:srgbClr val="FF0000"/>
                </a:solidFill>
                <a:latin typeface="Times New Roman" pitchFamily="18" charset="0"/>
                <a:cs typeface="Times New Roman" pitchFamily="18" charset="0"/>
              </a:rPr>
              <a:t>lý</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tưởng</a:t>
            </a:r>
            <a:endParaRPr lang="en-US" sz="2800">
              <a:solidFill>
                <a:srgbClr val="FF0000"/>
              </a:solidFill>
              <a:latin typeface="Times New Roman" pitchFamily="18" charset="0"/>
              <a:cs typeface="Times New Roman" pitchFamily="18" charset="0"/>
            </a:endParaRPr>
          </a:p>
          <a:p>
            <a:pPr>
              <a:buNone/>
            </a:pP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K</a:t>
            </a:r>
            <a:r>
              <a:rPr lang="en-US" sz="2800" baseline="-25000" err="1">
                <a:latin typeface="Times New Roman" pitchFamily="18" charset="0"/>
                <a:cs typeface="Times New Roman" pitchFamily="18" charset="0"/>
              </a:rPr>
              <a:t>d</a:t>
            </a:r>
            <a:r>
              <a:rPr lang="en-US" sz="2800">
                <a:latin typeface="Times New Roman" pitchFamily="18" charset="0"/>
                <a:cs typeface="Times New Roman" pitchFamily="18" charset="0"/>
              </a:rPr>
              <a:t> = ∞ </a:t>
            </a:r>
            <a:r>
              <a:rPr lang="en-US" sz="2800" err="1">
                <a:latin typeface="Times New Roman" pitchFamily="18" charset="0"/>
                <a:cs typeface="Times New Roman" pitchFamily="18" charset="0"/>
              </a:rPr>
              <a:t>suy</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ra</a:t>
            </a: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=0 </a:t>
            </a:r>
            <a:r>
              <a:rPr lang="en-US" sz="2800" err="1">
                <a:latin typeface="Times New Roman" pitchFamily="18" charset="0"/>
                <a:cs typeface="Times New Roman" pitchFamily="18" charset="0"/>
              </a:rPr>
              <a:t>và</a:t>
            </a:r>
            <a:r>
              <a:rPr lang="en-US" sz="2800">
                <a:latin typeface="Times New Roman" pitchFamily="18" charset="0"/>
                <a:cs typeface="Times New Roman" pitchFamily="18" charset="0"/>
              </a:rPr>
              <a:t> I</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0; N </a:t>
            </a:r>
            <a:r>
              <a:rPr lang="en-US" sz="2800" err="1">
                <a:latin typeface="Times New Roman" pitchFamily="18" charset="0"/>
                <a:cs typeface="Times New Roman" pitchFamily="18" charset="0"/>
              </a:rPr>
              <a:t>điểm</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đất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ảo</a:t>
            </a:r>
            <a:r>
              <a:rPr lang="en-US" sz="2800">
                <a:latin typeface="Times New Roman" pitchFamily="18" charset="0"/>
                <a:cs typeface="Times New Roman" pitchFamily="18" charset="0"/>
              </a:rPr>
              <a:t>.</a:t>
            </a:r>
          </a:p>
        </p:txBody>
      </p:sp>
      <p:pic>
        <p:nvPicPr>
          <p:cNvPr id="26626" name="Picture 2"/>
          <p:cNvPicPr>
            <a:picLocks noChangeAspect="1" noChangeArrowheads="1"/>
          </p:cNvPicPr>
          <p:nvPr/>
        </p:nvPicPr>
        <p:blipFill>
          <a:blip r:embed="rId2"/>
          <a:srcRect/>
          <a:stretch>
            <a:fillRect/>
          </a:stretch>
        </p:blipFill>
        <p:spPr bwMode="auto">
          <a:xfrm>
            <a:off x="5334000" y="3124200"/>
            <a:ext cx="3429000" cy="2360735"/>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619072" y="3124200"/>
            <a:ext cx="3648128" cy="2483533"/>
          </a:xfrm>
          <a:prstGeom prst="rect">
            <a:avLst/>
          </a:prstGeom>
          <a:noFill/>
          <a:ln w="9525">
            <a:noFill/>
            <a:miter lim="800000"/>
            <a:headEnd/>
            <a:tailEnd/>
          </a:ln>
          <a:effectLst/>
        </p:spPr>
      </p:pic>
    </p:spTree>
    <p:extLst>
      <p:ext uri="{BB962C8B-B14F-4D97-AF65-F5344CB8AC3E}">
        <p14:creationId xmlns:p14="http://schemas.microsoft.com/office/powerpoint/2010/main" val="1267873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solidFill>
                  <a:srgbClr val="FF0000"/>
                </a:solidFill>
                <a:latin typeface="Times New Roman" pitchFamily="18" charset="0"/>
                <a:cs typeface="Times New Roman" pitchFamily="18" charset="0"/>
              </a:rPr>
              <a:t>§3.Phản ứng của mạch R-C với tác dụng xung đơn</a:t>
            </a:r>
          </a:p>
        </p:txBody>
      </p:sp>
      <p:sp>
        <p:nvSpPr>
          <p:cNvPr id="3" name="Content Placeholder 2"/>
          <p:cNvSpPr>
            <a:spLocks noGrp="1"/>
          </p:cNvSpPr>
          <p:nvPr>
            <p:ph idx="1"/>
          </p:nvPr>
        </p:nvSpPr>
        <p:spPr>
          <a:xfrm>
            <a:off x="304800" y="1600200"/>
            <a:ext cx="8610600" cy="4953000"/>
          </a:xfrm>
        </p:spPr>
        <p:txBody>
          <a:bodyPr>
            <a:normAutofit lnSpcReduction="10000"/>
          </a:bodyPr>
          <a:lstStyle/>
          <a:p>
            <a:pPr marL="514350" indent="-514350">
              <a:spcBef>
                <a:spcPts val="600"/>
              </a:spcBef>
              <a:buNone/>
            </a:pPr>
            <a:r>
              <a:rPr lang="en-US" sz="3000">
                <a:solidFill>
                  <a:srgbClr val="FF0000"/>
                </a:solidFill>
                <a:latin typeface="Times New Roman" pitchFamily="18" charset="0"/>
                <a:cs typeface="Times New Roman" pitchFamily="18" charset="0"/>
              </a:rPr>
              <a:t>1. Phản ứng của mạch R-C với tác dụng xung đơn</a:t>
            </a:r>
          </a:p>
          <a:p>
            <a:pPr marL="514350" indent="-514350">
              <a:spcBef>
                <a:spcPts val="600"/>
              </a:spcBef>
              <a:buNone/>
            </a:pPr>
            <a:r>
              <a:rPr lang="en-US" sz="3000">
                <a:solidFill>
                  <a:srgbClr val="FF0000"/>
                </a:solidFill>
                <a:latin typeface="Times New Roman" pitchFamily="18" charset="0"/>
                <a:cs typeface="Times New Roman" pitchFamily="18" charset="0"/>
              </a:rPr>
              <a:t>điện áp trên R. </a:t>
            </a:r>
          </a:p>
          <a:p>
            <a:pPr marL="514350" indent="-514350">
              <a:spcBef>
                <a:spcPts val="600"/>
              </a:spcBef>
              <a:buNone/>
            </a:pPr>
            <a:r>
              <a:rPr lang="en-US">
                <a:solidFill>
                  <a:srgbClr val="FF0000"/>
                </a:solidFill>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Dòng điện chạy trên R</a:t>
            </a:r>
          </a:p>
          <a:p>
            <a:pPr marL="514350" indent="-514350">
              <a:spcBef>
                <a:spcPts val="600"/>
              </a:spcBef>
              <a:buNone/>
            </a:pPr>
            <a:endParaRPr lang="en-US">
              <a:solidFill>
                <a:srgbClr val="FF0000"/>
              </a:solidFill>
              <a:latin typeface="Times New Roman" pitchFamily="18" charset="0"/>
              <a:cs typeface="Times New Roman" pitchFamily="18" charset="0"/>
            </a:endParaRPr>
          </a:p>
          <a:p>
            <a:pPr marL="514350" indent="-514350">
              <a:spcBef>
                <a:spcPts val="600"/>
              </a:spcBef>
              <a:buNone/>
            </a:pPr>
            <a:r>
              <a:rPr lang="en-US">
                <a:solidFill>
                  <a:srgbClr val="FF0000"/>
                </a:solidFill>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Tại t = t</a:t>
            </a:r>
            <a:r>
              <a:rPr lang="en-US" sz="2800" baseline="-25000">
                <a:solidFill>
                  <a:srgbClr val="FF0000"/>
                </a:solidFill>
                <a:latin typeface="Times New Roman" pitchFamily="18" charset="0"/>
                <a:cs typeface="Times New Roman" pitchFamily="18" charset="0"/>
              </a:rPr>
              <a:t>x</a:t>
            </a:r>
            <a:r>
              <a:rPr lang="en-US" sz="2800">
                <a:solidFill>
                  <a:srgbClr val="FF0000"/>
                </a:solidFill>
                <a:latin typeface="Times New Roman" pitchFamily="18" charset="0"/>
                <a:cs typeface="Times New Roman" pitchFamily="18" charset="0"/>
              </a:rPr>
              <a:t> </a:t>
            </a:r>
          </a:p>
          <a:p>
            <a:pPr marL="514350" indent="-514350">
              <a:spcBef>
                <a:spcPts val="600"/>
              </a:spcBef>
              <a:buNone/>
            </a:pPr>
            <a:endParaRPr lang="en-US">
              <a:solidFill>
                <a:srgbClr val="FF0000"/>
              </a:solidFill>
              <a:latin typeface="Times New Roman" pitchFamily="18" charset="0"/>
              <a:cs typeface="Times New Roman" pitchFamily="18" charset="0"/>
            </a:endParaRPr>
          </a:p>
          <a:p>
            <a:pPr marL="514350" indent="-514350">
              <a:spcBef>
                <a:spcPts val="600"/>
              </a:spcBef>
              <a:buNone/>
            </a:pPr>
            <a:r>
              <a:rPr lang="en-US">
                <a:solidFill>
                  <a:srgbClr val="FF0000"/>
                </a:solidFill>
                <a:latin typeface="Times New Roman" pitchFamily="18" charset="0"/>
                <a:cs typeface="Times New Roman" pitchFamily="18" charset="0"/>
              </a:rPr>
              <a:t> + </a:t>
            </a:r>
            <a:r>
              <a:rPr lang="en-US" sz="2800">
                <a:solidFill>
                  <a:srgbClr val="FF0000"/>
                </a:solidFill>
                <a:latin typeface="Times New Roman" pitchFamily="18" charset="0"/>
                <a:cs typeface="Times New Roman" pitchFamily="18" charset="0"/>
              </a:rPr>
              <a:t>Khoảng thời gian t &gt; t</a:t>
            </a:r>
            <a:r>
              <a:rPr lang="en-US" sz="2800" baseline="-25000">
                <a:solidFill>
                  <a:srgbClr val="FF0000"/>
                </a:solidFill>
                <a:latin typeface="Times New Roman" pitchFamily="18" charset="0"/>
                <a:cs typeface="Times New Roman" pitchFamily="18" charset="0"/>
              </a:rPr>
              <a:t>X</a:t>
            </a:r>
            <a:r>
              <a:rPr lang="en-US" sz="2800">
                <a:solidFill>
                  <a:srgbClr val="FF0000"/>
                </a:solidFill>
                <a:latin typeface="Times New Roman" pitchFamily="18" charset="0"/>
                <a:cs typeface="Times New Roman" pitchFamily="18" charset="0"/>
              </a:rPr>
              <a:t> </a:t>
            </a:r>
          </a:p>
          <a:p>
            <a:pPr marL="514350" indent="-514350">
              <a:spcBef>
                <a:spcPts val="600"/>
              </a:spcBef>
              <a:buNone/>
            </a:pPr>
            <a:endParaRPr lang="en-US">
              <a:solidFill>
                <a:srgbClr val="FF0000"/>
              </a:solidFill>
              <a:latin typeface="Times New Roman" pitchFamily="18" charset="0"/>
              <a:cs typeface="Times New Roman" pitchFamily="18" charset="0"/>
            </a:endParaRPr>
          </a:p>
          <a:p>
            <a:pPr marL="514350" indent="-514350">
              <a:spcBef>
                <a:spcPts val="600"/>
              </a:spcBef>
              <a:buNone/>
            </a:pPr>
            <a:r>
              <a:rPr lang="en-US">
                <a:solidFill>
                  <a:srgbClr val="FF0000"/>
                </a:solidFill>
                <a:latin typeface="Times New Roman" pitchFamily="18" charset="0"/>
                <a:cs typeface="Times New Roman" pitchFamily="18" charset="0"/>
              </a:rPr>
              <a:t> </a:t>
            </a:r>
          </a:p>
          <a:p>
            <a:pPr marL="514350" indent="-514350">
              <a:spcBef>
                <a:spcPts val="600"/>
              </a:spcBef>
              <a:buNone/>
            </a:pPr>
            <a:endParaRPr lang="en-US"/>
          </a:p>
        </p:txBody>
      </p:sp>
      <p:pic>
        <p:nvPicPr>
          <p:cNvPr id="28674" name="Picture 2"/>
          <p:cNvPicPr>
            <a:picLocks noChangeAspect="1" noChangeArrowheads="1"/>
          </p:cNvPicPr>
          <p:nvPr/>
        </p:nvPicPr>
        <p:blipFill>
          <a:blip r:embed="rId3"/>
          <a:srcRect/>
          <a:stretch>
            <a:fillRect/>
          </a:stretch>
        </p:blipFill>
        <p:spPr bwMode="auto">
          <a:xfrm>
            <a:off x="6052297" y="2286000"/>
            <a:ext cx="2939303" cy="1638300"/>
          </a:xfrm>
          <a:prstGeom prst="rect">
            <a:avLst/>
          </a:prstGeom>
          <a:noFill/>
          <a:ln w="9525">
            <a:noFill/>
            <a:miter lim="800000"/>
            <a:headEnd/>
            <a:tailEnd/>
          </a:ln>
          <a:effectLst/>
        </p:spPr>
      </p:pic>
      <p:graphicFrame>
        <p:nvGraphicFramePr>
          <p:cNvPr id="28675" name="Object 3"/>
          <p:cNvGraphicFramePr>
            <a:graphicFrameLocks noChangeAspect="1"/>
          </p:cNvGraphicFramePr>
          <p:nvPr/>
        </p:nvGraphicFramePr>
        <p:xfrm>
          <a:off x="304800" y="3200400"/>
          <a:ext cx="1676400" cy="571500"/>
        </p:xfrm>
        <a:graphic>
          <a:graphicData uri="http://schemas.openxmlformats.org/presentationml/2006/ole">
            <mc:AlternateContent xmlns:mc="http://schemas.openxmlformats.org/markup-compatibility/2006">
              <mc:Choice xmlns:v="urn:schemas-microsoft-com:vml" Requires="v">
                <p:oleObj spid="_x0000_s29697" name="Equation" r:id="rId4" imgW="1676160" imgH="571320" progId="Equation.DSMT4">
                  <p:embed/>
                </p:oleObj>
              </mc:Choice>
              <mc:Fallback>
                <p:oleObj name="Equation" r:id="rId4" imgW="1676160" imgH="571320" progId="Equation.DSMT4">
                  <p:embed/>
                  <p:pic>
                    <p:nvPicPr>
                      <p:cNvPr id="2867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200400"/>
                        <a:ext cx="16764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6" name="Object 4"/>
          <p:cNvGraphicFramePr>
            <a:graphicFrameLocks noChangeAspect="1"/>
          </p:cNvGraphicFramePr>
          <p:nvPr/>
        </p:nvGraphicFramePr>
        <p:xfrm>
          <a:off x="2165350" y="3124200"/>
          <a:ext cx="3619500" cy="520700"/>
        </p:xfrm>
        <a:graphic>
          <a:graphicData uri="http://schemas.openxmlformats.org/presentationml/2006/ole">
            <mc:AlternateContent xmlns:mc="http://schemas.openxmlformats.org/markup-compatibility/2006">
              <mc:Choice xmlns:v="urn:schemas-microsoft-com:vml" Requires="v">
                <p:oleObj spid="_x0000_s29698" name="Equation" r:id="rId6" imgW="3619440" imgH="520560" progId="Equation.DSMT4">
                  <p:embed/>
                </p:oleObj>
              </mc:Choice>
              <mc:Fallback>
                <p:oleObj name="Equation" r:id="rId6" imgW="3619440" imgH="520560" progId="Equation.DSMT4">
                  <p:embed/>
                  <p:pic>
                    <p:nvPicPr>
                      <p:cNvPr id="2867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5350" y="3124200"/>
                        <a:ext cx="36195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8" name="Object 6"/>
          <p:cNvGraphicFramePr>
            <a:graphicFrameLocks noChangeAspect="1"/>
          </p:cNvGraphicFramePr>
          <p:nvPr/>
        </p:nvGraphicFramePr>
        <p:xfrm>
          <a:off x="1905000" y="3962400"/>
          <a:ext cx="3986213" cy="685800"/>
        </p:xfrm>
        <a:graphic>
          <a:graphicData uri="http://schemas.openxmlformats.org/presentationml/2006/ole">
            <mc:AlternateContent xmlns:mc="http://schemas.openxmlformats.org/markup-compatibility/2006">
              <mc:Choice xmlns:v="urn:schemas-microsoft-com:vml" Requires="v">
                <p:oleObj spid="_x0000_s29699" name="Equation" r:id="rId8" imgW="3543120" imgH="609480" progId="Equation.DSMT4">
                  <p:embed/>
                </p:oleObj>
              </mc:Choice>
              <mc:Fallback>
                <p:oleObj name="Equation" r:id="rId8" imgW="3543120" imgH="609480" progId="Equation.DSMT4">
                  <p:embed/>
                  <p:pic>
                    <p:nvPicPr>
                      <p:cNvPr id="28678"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3962400"/>
                        <a:ext cx="39862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9" name="Object 7"/>
          <p:cNvGraphicFramePr>
            <a:graphicFrameLocks noChangeAspect="1"/>
          </p:cNvGraphicFramePr>
          <p:nvPr/>
        </p:nvGraphicFramePr>
        <p:xfrm>
          <a:off x="2667000" y="5257800"/>
          <a:ext cx="4065587" cy="725458"/>
        </p:xfrm>
        <a:graphic>
          <a:graphicData uri="http://schemas.openxmlformats.org/presentationml/2006/ole">
            <mc:AlternateContent xmlns:mc="http://schemas.openxmlformats.org/markup-compatibility/2006">
              <mc:Choice xmlns:v="urn:schemas-microsoft-com:vml" Requires="v">
                <p:oleObj spid="_x0000_s29700" name="Equation" r:id="rId10" imgW="3416040" imgH="609480" progId="Equation.DSMT4">
                  <p:embed/>
                </p:oleObj>
              </mc:Choice>
              <mc:Fallback>
                <p:oleObj name="Equation" r:id="rId10" imgW="3416040" imgH="609480" progId="Equation.DSMT4">
                  <p:embed/>
                  <p:pic>
                    <p:nvPicPr>
                      <p:cNvPr id="28679"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7000" y="5257800"/>
                        <a:ext cx="4065587" cy="725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pPr>
              <a:buNone/>
            </a:pPr>
            <a:r>
              <a:rPr lang="en-US"/>
              <a:t> </a:t>
            </a:r>
            <a:r>
              <a:rPr lang="en-US" sz="2800">
                <a:latin typeface="Times New Roman" pitchFamily="18" charset="0"/>
                <a:cs typeface="Times New Roman" pitchFamily="18" charset="0"/>
              </a:rPr>
              <a:t>Để xác định tín hiệu ra ta viết phương trình dòng điện nút</a:t>
            </a:r>
          </a:p>
          <a:p>
            <a:pPr>
              <a:buNone/>
            </a:pPr>
            <a:r>
              <a:rPr lang="en-US" sz="2800">
                <a:latin typeface="Times New Roman" pitchFamily="18" charset="0"/>
                <a:cs typeface="Times New Roman" pitchFamily="18" charset="0"/>
              </a:rPr>
              <a:t>tại cửa N: I</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ht</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0 (1)</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Thay vào phương trình 1 để xác định điện áp ra.</a:t>
            </a: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a:t>
            </a:r>
          </a:p>
        </p:txBody>
      </p:sp>
      <p:graphicFrame>
        <p:nvGraphicFramePr>
          <p:cNvPr id="4" name="Object 3"/>
          <p:cNvGraphicFramePr>
            <a:graphicFrameLocks noChangeAspect="1"/>
          </p:cNvGraphicFramePr>
          <p:nvPr/>
        </p:nvGraphicFramePr>
        <p:xfrm>
          <a:off x="4394200" y="1905000"/>
          <a:ext cx="914400" cy="198438"/>
        </p:xfrm>
        <a:graphic>
          <a:graphicData uri="http://schemas.openxmlformats.org/presentationml/2006/ole">
            <mc:AlternateContent xmlns:mc="http://schemas.openxmlformats.org/markup-compatibility/2006">
              <mc:Choice xmlns:v="urn:schemas-microsoft-com:vml" Requires="v">
                <p:oleObj spid="_x0000_s180225" name="Equation" r:id="rId3" imgW="914400" imgH="198720" progId="Equation.DSMT4">
                  <p:embed/>
                </p:oleObj>
              </mc:Choice>
              <mc:Fallback>
                <p:oleObj name="Equation" r:id="rId3" imgW="914400" imgH="19872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200" y="19050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3"/>
          <p:cNvGraphicFramePr>
            <a:graphicFrameLocks noChangeAspect="1"/>
          </p:cNvGraphicFramePr>
          <p:nvPr/>
        </p:nvGraphicFramePr>
        <p:xfrm>
          <a:off x="1646238" y="1308100"/>
          <a:ext cx="4252912" cy="2578100"/>
        </p:xfrm>
        <a:graphic>
          <a:graphicData uri="http://schemas.openxmlformats.org/presentationml/2006/ole">
            <mc:AlternateContent xmlns:mc="http://schemas.openxmlformats.org/markup-compatibility/2006">
              <mc:Choice xmlns:v="urn:schemas-microsoft-com:vml" Requires="v">
                <p:oleObj spid="_x0000_s180226" name="Equation" r:id="rId5" imgW="2197080" imgH="1333440" progId="Equation.DSMT4">
                  <p:embed/>
                </p:oleObj>
              </mc:Choice>
              <mc:Fallback>
                <p:oleObj name="Equation" r:id="rId5" imgW="2197080" imgH="1333440" progId="Equation.DSMT4">
                  <p:embed/>
                  <p:pic>
                    <p:nvPicPr>
                      <p:cNvPr id="2765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6238" y="1308100"/>
                        <a:ext cx="4252912" cy="257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2" name="Object 4"/>
          <p:cNvGraphicFramePr>
            <a:graphicFrameLocks noChangeAspect="1"/>
          </p:cNvGraphicFramePr>
          <p:nvPr/>
        </p:nvGraphicFramePr>
        <p:xfrm>
          <a:off x="1671637" y="4432300"/>
          <a:ext cx="5621582" cy="1968500"/>
        </p:xfrm>
        <a:graphic>
          <a:graphicData uri="http://schemas.openxmlformats.org/presentationml/2006/ole">
            <mc:AlternateContent xmlns:mc="http://schemas.openxmlformats.org/markup-compatibility/2006">
              <mc:Choice xmlns:v="urn:schemas-microsoft-com:vml" Requires="v">
                <p:oleObj spid="_x0000_s180227" name="Equation" r:id="rId7" imgW="2679480" imgH="939600" progId="Equation.DSMT4">
                  <p:embed/>
                </p:oleObj>
              </mc:Choice>
              <mc:Fallback>
                <p:oleObj name="Equation" r:id="rId7" imgW="2679480" imgH="939600" progId="Equation.DSMT4">
                  <p:embed/>
                  <p:pic>
                    <p:nvPicPr>
                      <p:cNvPr id="2765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1637" y="4432300"/>
                        <a:ext cx="5621582" cy="196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Hộp Văn bản 1">
            <a:extLst>
              <a:ext uri="{FF2B5EF4-FFF2-40B4-BE49-F238E27FC236}">
                <a16:creationId xmlns:a16="http://schemas.microsoft.com/office/drawing/2014/main" id="{1EBBEA4A-FF55-9BF1-34A7-C81513B09CD6}"/>
              </a:ext>
            </a:extLst>
          </p:cNvPr>
          <p:cNvSpPr txBox="1"/>
          <p:nvPr/>
        </p:nvSpPr>
        <p:spPr>
          <a:xfrm>
            <a:off x="6314303" y="254549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a:t>Bấm để thêm nội dung</a:t>
            </a:r>
          </a:p>
        </p:txBody>
      </p:sp>
    </p:spTree>
    <p:extLst>
      <p:ext uri="{BB962C8B-B14F-4D97-AF65-F5344CB8AC3E}">
        <p14:creationId xmlns:p14="http://schemas.microsoft.com/office/powerpoint/2010/main" val="322428781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lstStyle/>
          <a:p>
            <a:pPr>
              <a:buNone/>
            </a:pPr>
            <a:r>
              <a:rPr lang="en-US"/>
              <a:t> </a:t>
            </a:r>
            <a:r>
              <a:rPr lang="en-US" sz="2800">
                <a:solidFill>
                  <a:srgbClr val="FF0000"/>
                </a:solidFill>
                <a:latin typeface="Times New Roman" pitchFamily="18" charset="0"/>
                <a:cs typeface="Times New Roman" pitchFamily="18" charset="0"/>
              </a:rPr>
              <a:t>+ Mạch cộng đảo với n tín hiệu vào.</a:t>
            </a:r>
          </a:p>
          <a:p>
            <a:pPr>
              <a:buNone/>
            </a:pPr>
            <a:r>
              <a:rPr lang="en-US" sz="2800">
                <a:latin typeface="Times New Roman" pitchFamily="18" charset="0"/>
                <a:cs typeface="Times New Roman" pitchFamily="18" charset="0"/>
              </a:rPr>
              <a:t>    Sơ đồ nguyên lý               Sơ đồ nguyên lý hoạt động</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solidFill>
                  <a:srgbClr val="FF0000"/>
                </a:solidFill>
                <a:latin typeface="Times New Roman" pitchFamily="18" charset="0"/>
                <a:cs typeface="Times New Roman" pitchFamily="18" charset="0"/>
              </a:rPr>
              <a:t>Để xác định tín hiệu ra ta viết phương trình dòng điện nút</a:t>
            </a:r>
          </a:p>
          <a:p>
            <a:pPr>
              <a:buNone/>
            </a:pPr>
            <a:r>
              <a:rPr lang="en-US" sz="2800">
                <a:solidFill>
                  <a:srgbClr val="FF0000"/>
                </a:solidFill>
                <a:latin typeface="Times New Roman" pitchFamily="18" charset="0"/>
                <a:cs typeface="Times New Roman" pitchFamily="18" charset="0"/>
              </a:rPr>
              <a:t>tại cửa N: </a:t>
            </a:r>
            <a:r>
              <a:rPr lang="en-US" sz="2800">
                <a:latin typeface="Times New Roman" pitchFamily="18" charset="0"/>
                <a:cs typeface="Times New Roman" pitchFamily="18" charset="0"/>
              </a:rPr>
              <a:t>I</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 …+ I</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ht</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0 (1) </a:t>
            </a:r>
          </a:p>
          <a:p>
            <a:pPr>
              <a:buNone/>
            </a:pPr>
            <a:endParaRPr lang="en-US" sz="2800">
              <a:latin typeface="Times New Roman" pitchFamily="18" charset="0"/>
              <a:cs typeface="Times New Roman" pitchFamily="18" charset="0"/>
            </a:endParaRPr>
          </a:p>
        </p:txBody>
      </p:sp>
      <p:pic>
        <p:nvPicPr>
          <p:cNvPr id="28674" name="Picture 2"/>
          <p:cNvPicPr>
            <a:picLocks noChangeAspect="1" noChangeArrowheads="1"/>
          </p:cNvPicPr>
          <p:nvPr/>
        </p:nvPicPr>
        <p:blipFill>
          <a:blip r:embed="rId3"/>
          <a:srcRect/>
          <a:stretch>
            <a:fillRect/>
          </a:stretch>
        </p:blipFill>
        <p:spPr bwMode="auto">
          <a:xfrm>
            <a:off x="682788" y="1219200"/>
            <a:ext cx="3736812" cy="2362200"/>
          </a:xfrm>
          <a:prstGeom prst="rect">
            <a:avLst/>
          </a:prstGeom>
          <a:noFill/>
          <a:ln w="9525">
            <a:noFill/>
            <a:miter lim="800000"/>
            <a:headEnd/>
            <a:tailEnd/>
          </a:ln>
          <a:effectLst/>
        </p:spPr>
      </p:pic>
      <p:pic>
        <p:nvPicPr>
          <p:cNvPr id="28675" name="Picture 3"/>
          <p:cNvPicPr>
            <a:picLocks noChangeAspect="1" noChangeArrowheads="1"/>
          </p:cNvPicPr>
          <p:nvPr/>
        </p:nvPicPr>
        <p:blipFill>
          <a:blip r:embed="rId4"/>
          <a:srcRect/>
          <a:stretch>
            <a:fillRect/>
          </a:stretch>
        </p:blipFill>
        <p:spPr bwMode="auto">
          <a:xfrm>
            <a:off x="5029200" y="1266678"/>
            <a:ext cx="3276600" cy="2255814"/>
          </a:xfrm>
          <a:prstGeom prst="rect">
            <a:avLst/>
          </a:prstGeom>
          <a:noFill/>
          <a:ln w="9525">
            <a:noFill/>
            <a:miter lim="800000"/>
            <a:headEnd/>
            <a:tailEnd/>
          </a:ln>
          <a:effectLst/>
        </p:spPr>
      </p:pic>
      <p:graphicFrame>
        <p:nvGraphicFramePr>
          <p:cNvPr id="28676" name="Object 4"/>
          <p:cNvGraphicFramePr>
            <a:graphicFrameLocks noChangeAspect="1"/>
          </p:cNvGraphicFramePr>
          <p:nvPr/>
        </p:nvGraphicFramePr>
        <p:xfrm>
          <a:off x="2133600" y="4953000"/>
          <a:ext cx="4252913" cy="1719263"/>
        </p:xfrm>
        <a:graphic>
          <a:graphicData uri="http://schemas.openxmlformats.org/presentationml/2006/ole">
            <mc:AlternateContent xmlns:mc="http://schemas.openxmlformats.org/markup-compatibility/2006">
              <mc:Choice xmlns:v="urn:schemas-microsoft-com:vml" Requires="v">
                <p:oleObj spid="_x0000_s181249" name="Equation" r:id="rId5" imgW="2197080" imgH="888840" progId="Equation.DSMT4">
                  <p:embed/>
                </p:oleObj>
              </mc:Choice>
              <mc:Fallback>
                <p:oleObj name="Equation" r:id="rId5" imgW="2197080" imgH="888840" progId="Equation.DSMT4">
                  <p:embed/>
                  <p:pic>
                    <p:nvPicPr>
                      <p:cNvPr id="2867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953000"/>
                        <a:ext cx="4252913" cy="171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2735167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lnSpcReduction="10000"/>
          </a:bodyPr>
          <a:lstStyle/>
          <a:p>
            <a:pPr>
              <a:buNone/>
            </a:pPr>
            <a:r>
              <a:rPr lang="en-US"/>
              <a:t> </a:t>
            </a:r>
            <a:r>
              <a:rPr lang="en-US" err="1">
                <a:latin typeface="Times New Roman" pitchFamily="18" charset="0"/>
                <a:cs typeface="Times New Roman" pitchFamily="18" charset="0"/>
              </a:rPr>
              <a:t>Thay</a:t>
            </a:r>
            <a:r>
              <a:rPr lang="en-US">
                <a:latin typeface="Times New Roman" pitchFamily="18" charset="0"/>
                <a:cs typeface="Times New Roman" pitchFamily="18" charset="0"/>
              </a:rPr>
              <a:t> </a:t>
            </a:r>
            <a:r>
              <a:rPr lang="en-US" err="1">
                <a:latin typeface="Times New Roman" pitchFamily="18" charset="0"/>
                <a:cs typeface="Times New Roman" pitchFamily="18" charset="0"/>
              </a:rPr>
              <a:t>vào</a:t>
            </a:r>
            <a:r>
              <a:rPr lang="en-US">
                <a:latin typeface="Times New Roman" pitchFamily="18" charset="0"/>
                <a:cs typeface="Times New Roman" pitchFamily="18" charset="0"/>
              </a:rPr>
              <a:t> </a:t>
            </a:r>
            <a:r>
              <a:rPr lang="en-US" err="1">
                <a:latin typeface="Times New Roman" pitchFamily="18" charset="0"/>
                <a:cs typeface="Times New Roman" pitchFamily="18" charset="0"/>
              </a:rPr>
              <a:t>phương</a:t>
            </a:r>
            <a:r>
              <a:rPr lang="en-US">
                <a:latin typeface="Times New Roman" pitchFamily="18" charset="0"/>
                <a:cs typeface="Times New Roman" pitchFamily="18" charset="0"/>
              </a:rPr>
              <a:t> </a:t>
            </a:r>
            <a:r>
              <a:rPr lang="en-US" err="1">
                <a:latin typeface="Times New Roman" pitchFamily="18" charset="0"/>
                <a:cs typeface="Times New Roman" pitchFamily="18" charset="0"/>
              </a:rPr>
              <a:t>trình</a:t>
            </a:r>
            <a:r>
              <a:rPr lang="en-US">
                <a:latin typeface="Times New Roman" pitchFamily="18" charset="0"/>
                <a:cs typeface="Times New Roman" pitchFamily="18" charset="0"/>
              </a:rPr>
              <a:t> 1 </a:t>
            </a:r>
            <a:r>
              <a:rPr lang="en-US" err="1">
                <a:latin typeface="Times New Roman" pitchFamily="18" charset="0"/>
                <a:cs typeface="Times New Roman" pitchFamily="18" charset="0"/>
              </a:rPr>
              <a:t>để</a:t>
            </a:r>
            <a:r>
              <a:rPr lang="en-US">
                <a:latin typeface="Times New Roman" pitchFamily="18" charset="0"/>
                <a:cs typeface="Times New Roman" pitchFamily="18" charset="0"/>
              </a:rPr>
              <a:t> </a:t>
            </a:r>
            <a:r>
              <a:rPr lang="en-US" err="1">
                <a:latin typeface="Times New Roman" pitchFamily="18" charset="0"/>
                <a:cs typeface="Times New Roman" pitchFamily="18" charset="0"/>
              </a:rPr>
              <a:t>xác</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định</a:t>
            </a:r>
            <a:r>
              <a:rPr lang="en-US">
                <a:latin typeface="Times New Roman" pitchFamily="18" charset="0"/>
                <a:cs typeface="Times New Roman" pitchFamily="18" charset="0"/>
              </a:rPr>
              <a:t> </a:t>
            </a:r>
            <a:r>
              <a:rPr lang="en-US" err="1">
                <a:latin typeface="Times New Roman" pitchFamily="18" charset="0"/>
                <a:cs typeface="Times New Roman" pitchFamily="18" charset="0"/>
              </a:rPr>
              <a:t>điện</a:t>
            </a:r>
            <a:r>
              <a:rPr lang="en-US">
                <a:latin typeface="Times New Roman" pitchFamily="18" charset="0"/>
                <a:cs typeface="Times New Roman" pitchFamily="18" charset="0"/>
              </a:rPr>
              <a:t> </a:t>
            </a:r>
            <a:r>
              <a:rPr lang="en-US" err="1">
                <a:latin typeface="Times New Roman" pitchFamily="18" charset="0"/>
                <a:cs typeface="Times New Roman" pitchFamily="18" charset="0"/>
              </a:rPr>
              <a:t>áp</a:t>
            </a:r>
            <a:r>
              <a:rPr lang="en-US">
                <a:latin typeface="Times New Roman" pitchFamily="18" charset="0"/>
                <a:cs typeface="Times New Roman" pitchFamily="18" charset="0"/>
              </a:rPr>
              <a:t> </a:t>
            </a:r>
            <a:r>
              <a:rPr lang="en-US" err="1">
                <a:latin typeface="Times New Roman" pitchFamily="18" charset="0"/>
                <a:cs typeface="Times New Roman" pitchFamily="18" charset="0"/>
              </a:rPr>
              <a:t>ra.</a:t>
            </a:r>
            <a:endParaRPr lang="en-US">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2. </a:t>
            </a:r>
            <a:r>
              <a:rPr lang="en-US" sz="2800" err="1">
                <a:solidFill>
                  <a:srgbClr val="FF0000"/>
                </a:solidFill>
                <a:latin typeface="Times New Roman" pitchFamily="18" charset="0"/>
                <a:cs typeface="Times New Roman" pitchFamily="18" charset="0"/>
              </a:rPr>
              <a:t>Mạch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cộng</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thuận</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dùng</a:t>
            </a:r>
            <a:r>
              <a:rPr lang="en-US" sz="2800">
                <a:solidFill>
                  <a:srgbClr val="FF0000"/>
                </a:solidFill>
                <a:latin typeface="Times New Roman" pitchFamily="18" charset="0"/>
                <a:cs typeface="Times New Roman" pitchFamily="18" charset="0"/>
              </a:rPr>
              <a:t> KĐTT. </a:t>
            </a:r>
          </a:p>
          <a:p>
            <a:pPr>
              <a:buNone/>
            </a:pP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Sơ</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đồ</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nguyên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lý</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Sơ</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đồ</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nguyên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lý</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hoạt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động</a:t>
            </a: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a:t>
            </a:r>
          </a:p>
          <a:p>
            <a:pPr>
              <a:buNone/>
            </a:pPr>
            <a:r>
              <a:rPr lang="en-US" sz="2800">
                <a:solidFill>
                  <a:srgbClr val="FF0000"/>
                </a:solidFill>
                <a:latin typeface="Times New Roman" pitchFamily="18" charset="0"/>
                <a:cs typeface="Times New Roman" pitchFamily="18" charset="0"/>
              </a:rPr>
              <a:t>KĐTT </a:t>
            </a:r>
            <a:r>
              <a:rPr lang="en-US" sz="2800" err="1">
                <a:solidFill>
                  <a:srgbClr val="FF0000"/>
                </a:solidFill>
                <a:latin typeface="Times New Roman" pitchFamily="18" charset="0"/>
                <a:cs typeface="Times New Roman" pitchFamily="18" charset="0"/>
              </a:rPr>
              <a:t>lý</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tưởng</a:t>
            </a:r>
            <a:r>
              <a:rPr lang="en-US" sz="2800">
                <a:solidFill>
                  <a:srgbClr val="FF0000"/>
                </a:solidFill>
                <a:latin typeface="Times New Roman" pitchFamily="18" charset="0"/>
                <a:cs typeface="Times New Roman" pitchFamily="18" charset="0"/>
              </a:rPr>
              <a:t>: </a:t>
            </a:r>
            <a:r>
              <a:rPr lang="en-US" sz="2800" err="1">
                <a:latin typeface="Times New Roman" pitchFamily="18" charset="0"/>
                <a:cs typeface="Times New Roman" pitchFamily="18" charset="0"/>
              </a:rPr>
              <a:t>K</a:t>
            </a:r>
            <a:r>
              <a:rPr lang="en-US" sz="2800" baseline="-25000" err="1">
                <a:latin typeface="Times New Roman" pitchFamily="18" charset="0"/>
                <a:cs typeface="Times New Roman" pitchFamily="18" charset="0"/>
              </a:rPr>
              <a:t>d</a:t>
            </a:r>
            <a:r>
              <a:rPr lang="en-US" sz="2800">
                <a:latin typeface="Times New Roman" pitchFamily="18" charset="0"/>
                <a:cs typeface="Times New Roman" pitchFamily="18" charset="0"/>
              </a:rPr>
              <a:t> = ∞ </a:t>
            </a:r>
            <a:r>
              <a:rPr lang="en-US" sz="2800" err="1">
                <a:latin typeface="Times New Roman" pitchFamily="18" charset="0"/>
                <a:cs typeface="Times New Roman" pitchFamily="18" charset="0"/>
              </a:rPr>
              <a:t>suy</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ra</a:t>
            </a: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và</a:t>
            </a:r>
            <a:r>
              <a:rPr lang="en-US" sz="2800">
                <a:latin typeface="Times New Roman" pitchFamily="18" charset="0"/>
                <a:cs typeface="Times New Roman" pitchFamily="18" charset="0"/>
              </a:rPr>
              <a:t> I</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0</a:t>
            </a:r>
          </a:p>
          <a:p>
            <a:pPr>
              <a:buNone/>
            </a:pPr>
            <a:endParaRPr lang="en-US" sz="2800"/>
          </a:p>
        </p:txBody>
      </p:sp>
      <p:graphicFrame>
        <p:nvGraphicFramePr>
          <p:cNvPr id="29698" name="Object 2"/>
          <p:cNvGraphicFramePr>
            <a:graphicFrameLocks noChangeAspect="1"/>
          </p:cNvGraphicFramePr>
          <p:nvPr/>
        </p:nvGraphicFramePr>
        <p:xfrm>
          <a:off x="1527655" y="838200"/>
          <a:ext cx="4949345" cy="990600"/>
        </p:xfrm>
        <a:graphic>
          <a:graphicData uri="http://schemas.openxmlformats.org/presentationml/2006/ole">
            <mc:AlternateContent xmlns:mc="http://schemas.openxmlformats.org/markup-compatibility/2006">
              <mc:Choice xmlns:v="urn:schemas-microsoft-com:vml" Requires="v">
                <p:oleObj spid="_x0000_s182273" name="Equation" r:id="rId3" imgW="2222280" imgH="444240" progId="Equation.DSMT4">
                  <p:embed/>
                </p:oleObj>
              </mc:Choice>
              <mc:Fallback>
                <p:oleObj name="Equation" r:id="rId3" imgW="2222280" imgH="444240" progId="Equation.DSMT4">
                  <p:embed/>
                  <p:pic>
                    <p:nvPicPr>
                      <p:cNvPr id="296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655" y="838200"/>
                        <a:ext cx="494934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699" name="Picture 3"/>
          <p:cNvPicPr>
            <a:picLocks noChangeAspect="1" noChangeArrowheads="1"/>
          </p:cNvPicPr>
          <p:nvPr/>
        </p:nvPicPr>
        <p:blipFill>
          <a:blip r:embed="rId5"/>
          <a:srcRect/>
          <a:stretch>
            <a:fillRect/>
          </a:stretch>
        </p:blipFill>
        <p:spPr bwMode="auto">
          <a:xfrm>
            <a:off x="4800600" y="2925963"/>
            <a:ext cx="3505200" cy="2712837"/>
          </a:xfrm>
          <a:prstGeom prst="rect">
            <a:avLst/>
          </a:prstGeom>
          <a:noFill/>
          <a:ln w="9525">
            <a:noFill/>
            <a:miter lim="800000"/>
            <a:headEnd/>
            <a:tailEnd/>
          </a:ln>
          <a:effectLst/>
        </p:spPr>
      </p:pic>
      <p:pic>
        <p:nvPicPr>
          <p:cNvPr id="29700" name="Picture 4"/>
          <p:cNvPicPr>
            <a:picLocks noChangeAspect="1" noChangeArrowheads="1"/>
          </p:cNvPicPr>
          <p:nvPr/>
        </p:nvPicPr>
        <p:blipFill>
          <a:blip r:embed="rId6"/>
          <a:srcRect/>
          <a:stretch>
            <a:fillRect/>
          </a:stretch>
        </p:blipFill>
        <p:spPr bwMode="auto">
          <a:xfrm>
            <a:off x="771078" y="2971800"/>
            <a:ext cx="3191321" cy="2851561"/>
          </a:xfrm>
          <a:prstGeom prst="rect">
            <a:avLst/>
          </a:prstGeom>
          <a:noFill/>
          <a:ln w="9525">
            <a:noFill/>
            <a:miter lim="800000"/>
            <a:headEnd/>
            <a:tailEnd/>
          </a:ln>
          <a:effectLst/>
        </p:spPr>
      </p:pic>
    </p:spTree>
    <p:extLst>
      <p:ext uri="{BB962C8B-B14F-4D97-AF65-F5344CB8AC3E}">
        <p14:creationId xmlns:p14="http://schemas.microsoft.com/office/powerpoint/2010/main" val="53164708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lstStyle/>
          <a:p>
            <a:pPr>
              <a:buNone/>
            </a:pPr>
            <a:r>
              <a:rPr lang="en-US"/>
              <a:t> </a:t>
            </a:r>
            <a:r>
              <a:rPr lang="en-US" sz="2800">
                <a:solidFill>
                  <a:srgbClr val="FF0000"/>
                </a:solidFill>
                <a:latin typeface="Times New Roman" pitchFamily="18" charset="0"/>
                <a:cs typeface="Times New Roman" pitchFamily="18" charset="0"/>
              </a:rPr>
              <a:t>Do I</a:t>
            </a:r>
            <a:r>
              <a:rPr lang="en-US" sz="2800" baseline="-25000">
                <a:solidFill>
                  <a:srgbClr val="FF0000"/>
                </a:solidFill>
                <a:latin typeface="Times New Roman" pitchFamily="18" charset="0"/>
                <a:cs typeface="Times New Roman" pitchFamily="18" charset="0"/>
              </a:rPr>
              <a:t>N</a:t>
            </a:r>
            <a:r>
              <a:rPr lang="en-US" sz="2800">
                <a:solidFill>
                  <a:srgbClr val="FF0000"/>
                </a:solidFill>
                <a:latin typeface="Times New Roman" pitchFamily="18" charset="0"/>
                <a:cs typeface="Times New Roman" pitchFamily="18" charset="0"/>
              </a:rPr>
              <a:t> = 0 suy ra I</a:t>
            </a:r>
            <a:r>
              <a:rPr lang="en-US" sz="2800" baseline="-25000">
                <a:solidFill>
                  <a:srgbClr val="FF0000"/>
                </a:solidFill>
                <a:latin typeface="Times New Roman" pitchFamily="18" charset="0"/>
                <a:cs typeface="Times New Roman" pitchFamily="18" charset="0"/>
              </a:rPr>
              <a:t>0</a:t>
            </a:r>
            <a:r>
              <a:rPr lang="en-US" sz="2800">
                <a:solidFill>
                  <a:srgbClr val="FF0000"/>
                </a:solidFill>
                <a:latin typeface="Times New Roman" pitchFamily="18" charset="0"/>
                <a:cs typeface="Times New Roman" pitchFamily="18" charset="0"/>
              </a:rPr>
              <a:t> = I</a:t>
            </a:r>
            <a:r>
              <a:rPr lang="en-US" sz="2800" baseline="-25000">
                <a:solidFill>
                  <a:srgbClr val="FF0000"/>
                </a:solidFill>
                <a:latin typeface="Times New Roman" pitchFamily="18" charset="0"/>
                <a:cs typeface="Times New Roman" pitchFamily="18" charset="0"/>
              </a:rPr>
              <a:t>ht</a:t>
            </a:r>
            <a:r>
              <a:rPr lang="en-US" sz="2800">
                <a:solidFill>
                  <a:srgbClr val="FF0000"/>
                </a:solidFill>
                <a:latin typeface="Times New Roman" pitchFamily="18" charset="0"/>
                <a:cs typeface="Times New Roman" pitchFamily="18" charset="0"/>
              </a:rPr>
              <a:t> ta tính được tín hiệu tạ cửa N.</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Viết phương trình dòng điện nút tại nút P.</a:t>
            </a:r>
          </a:p>
          <a:p>
            <a:pPr>
              <a:buNone/>
            </a:pPr>
            <a:r>
              <a:rPr lang="en-US" sz="2800">
                <a:latin typeface="Times New Roman" pitchFamily="18" charset="0"/>
                <a:cs typeface="Times New Roman" pitchFamily="18" charset="0"/>
              </a:rPr>
              <a:t>                                          Trong đó. </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Thay vào phương trình</a:t>
            </a: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Thay U</a:t>
            </a:r>
            <a:r>
              <a:rPr lang="en-US" sz="2800" baseline="-25000">
                <a:solidFill>
                  <a:srgbClr val="FF0000"/>
                </a:solidFill>
                <a:latin typeface="Times New Roman" pitchFamily="18" charset="0"/>
                <a:cs typeface="Times New Roman" pitchFamily="18" charset="0"/>
              </a:rPr>
              <a:t>N</a:t>
            </a:r>
            <a:r>
              <a:rPr lang="en-US" sz="2800">
                <a:solidFill>
                  <a:srgbClr val="FF0000"/>
                </a:solidFill>
                <a:latin typeface="Times New Roman" pitchFamily="18" charset="0"/>
                <a:cs typeface="Times New Roman" pitchFamily="18" charset="0"/>
              </a:rPr>
              <a:t> vào phương trình (1) ta xác định được tín hiệu ra. </a:t>
            </a:r>
          </a:p>
          <a:p>
            <a:pPr>
              <a:buNone/>
            </a:pP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a:t>
            </a:r>
          </a:p>
        </p:txBody>
      </p:sp>
      <p:graphicFrame>
        <p:nvGraphicFramePr>
          <p:cNvPr id="5" name="Object 4"/>
          <p:cNvGraphicFramePr>
            <a:graphicFrameLocks noChangeAspect="1"/>
          </p:cNvGraphicFramePr>
          <p:nvPr/>
        </p:nvGraphicFramePr>
        <p:xfrm>
          <a:off x="1947862" y="914400"/>
          <a:ext cx="3905147" cy="990600"/>
        </p:xfrm>
        <a:graphic>
          <a:graphicData uri="http://schemas.openxmlformats.org/presentationml/2006/ole">
            <mc:AlternateContent xmlns:mc="http://schemas.openxmlformats.org/markup-compatibility/2006">
              <mc:Choice xmlns:v="urn:schemas-microsoft-com:vml" Requires="v">
                <p:oleObj spid="_x0000_s183297" name="Equation" r:id="rId3" imgW="1701720" imgH="431640" progId="Equation.DSMT4">
                  <p:embed/>
                </p:oleObj>
              </mc:Choice>
              <mc:Fallback>
                <p:oleObj name="Equation" r:id="rId3" imgW="1701720" imgH="431640" progId="Equation.DSMT4">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7862" y="914400"/>
                        <a:ext cx="3905147"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381000" y="2286000"/>
          <a:ext cx="3476625" cy="838200"/>
        </p:xfrm>
        <a:graphic>
          <a:graphicData uri="http://schemas.openxmlformats.org/presentationml/2006/ole">
            <mc:AlternateContent xmlns:mc="http://schemas.openxmlformats.org/markup-compatibility/2006">
              <mc:Choice xmlns:v="urn:schemas-microsoft-com:vml" Requires="v">
                <p:oleObj spid="_x0000_s183298" name="Equation" r:id="rId5" imgW="1790640" imgH="431640" progId="Equation.DSMT4">
                  <p:embed/>
                </p:oleObj>
              </mc:Choice>
              <mc:Fallback>
                <p:oleObj name="Equation" r:id="rId5" imgW="1790640" imgH="431640" progId="Equation.DSMT4">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286000"/>
                        <a:ext cx="34766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5562600" y="2362200"/>
          <a:ext cx="2577352" cy="762000"/>
        </p:xfrm>
        <a:graphic>
          <a:graphicData uri="http://schemas.openxmlformats.org/presentationml/2006/ole">
            <mc:AlternateContent xmlns:mc="http://schemas.openxmlformats.org/markup-compatibility/2006">
              <mc:Choice xmlns:v="urn:schemas-microsoft-com:vml" Requires="v">
                <p:oleObj spid="_x0000_s183299" name="Equation" r:id="rId7" imgW="1460160" imgH="431640" progId="Equation.DSMT4">
                  <p:embed/>
                </p:oleObj>
              </mc:Choice>
              <mc:Fallback>
                <p:oleObj name="Equation" r:id="rId7" imgW="1460160" imgH="431640" progId="Equation.DSMT4">
                  <p:embed/>
                  <p:pic>
                    <p:nvPicPr>
                      <p:cNvPr id="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2362200"/>
                        <a:ext cx="2577352"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6" name="Object 6"/>
          <p:cNvGraphicFramePr>
            <a:graphicFrameLocks noChangeAspect="1"/>
          </p:cNvGraphicFramePr>
          <p:nvPr/>
        </p:nvGraphicFramePr>
        <p:xfrm>
          <a:off x="304800" y="3562041"/>
          <a:ext cx="3581400" cy="857559"/>
        </p:xfrm>
        <a:graphic>
          <a:graphicData uri="http://schemas.openxmlformats.org/presentationml/2006/ole">
            <mc:AlternateContent xmlns:mc="http://schemas.openxmlformats.org/markup-compatibility/2006">
              <mc:Choice xmlns:v="urn:schemas-microsoft-com:vml" Requires="v">
                <p:oleObj spid="_x0000_s183300" name="Equation" r:id="rId9" imgW="1854000" imgH="444240" progId="Equation.DSMT4">
                  <p:embed/>
                </p:oleObj>
              </mc:Choice>
              <mc:Fallback>
                <p:oleObj name="Equation" r:id="rId9" imgW="1854000" imgH="444240" progId="Equation.DSMT4">
                  <p:embed/>
                  <p:pic>
                    <p:nvPicPr>
                      <p:cNvPr id="30726"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3562041"/>
                        <a:ext cx="3581400" cy="8575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8" name="Object 8"/>
          <p:cNvGraphicFramePr>
            <a:graphicFrameLocks noChangeAspect="1"/>
          </p:cNvGraphicFramePr>
          <p:nvPr/>
        </p:nvGraphicFramePr>
        <p:xfrm>
          <a:off x="990600" y="4953000"/>
          <a:ext cx="7040563" cy="1665288"/>
        </p:xfrm>
        <a:graphic>
          <a:graphicData uri="http://schemas.openxmlformats.org/presentationml/2006/ole">
            <mc:AlternateContent xmlns:mc="http://schemas.openxmlformats.org/markup-compatibility/2006">
              <mc:Choice xmlns:v="urn:schemas-microsoft-com:vml" Requires="v">
                <p:oleObj spid="_x0000_s183301" name="Equation" r:id="rId11" imgW="3644640" imgH="863280" progId="Equation.DSMT4">
                  <p:embed/>
                </p:oleObj>
              </mc:Choice>
              <mc:Fallback>
                <p:oleObj name="Equation" r:id="rId11" imgW="3644640" imgH="863280" progId="Equation.DSMT4">
                  <p:embed/>
                  <p:pic>
                    <p:nvPicPr>
                      <p:cNvPr id="3072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4953000"/>
                        <a:ext cx="7040563" cy="166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3630751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buNone/>
            </a:pPr>
            <a:r>
              <a:rPr lang="en-US"/>
              <a:t> </a:t>
            </a:r>
            <a:r>
              <a:rPr lang="en-US" sz="2800">
                <a:solidFill>
                  <a:srgbClr val="FF0000"/>
                </a:solidFill>
                <a:latin typeface="Times New Roman" pitchFamily="18" charset="0"/>
                <a:cs typeface="Times New Roman" pitchFamily="18" charset="0"/>
              </a:rPr>
              <a:t>3. </a:t>
            </a:r>
            <a:r>
              <a:rPr lang="en-US" sz="2800" err="1">
                <a:solidFill>
                  <a:srgbClr val="FF0000"/>
                </a:solidFill>
                <a:latin typeface="Times New Roman" pitchFamily="18" charset="0"/>
                <a:cs typeface="Times New Roman" pitchFamily="18" charset="0"/>
              </a:rPr>
              <a:t>Mạch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trừ</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dùng</a:t>
            </a:r>
            <a:r>
              <a:rPr lang="en-US" sz="2800">
                <a:solidFill>
                  <a:srgbClr val="FF0000"/>
                </a:solidFill>
                <a:latin typeface="Times New Roman" pitchFamily="18" charset="0"/>
                <a:cs typeface="Times New Roman" pitchFamily="18" charset="0"/>
              </a:rPr>
              <a:t> KĐTT.</a:t>
            </a:r>
          </a:p>
          <a:p>
            <a:pPr>
              <a:buNone/>
            </a:pPr>
            <a:r>
              <a:rPr lang="en-US" sz="2600">
                <a:latin typeface="Times New Roman" pitchFamily="18" charset="0"/>
                <a:cs typeface="Times New Roman" pitchFamily="18" charset="0"/>
              </a:rPr>
              <a:t> </a:t>
            </a:r>
            <a:r>
              <a:rPr lang="en-US" sz="2600">
                <a:solidFill>
                  <a:srgbClr val="FF0000"/>
                </a:solidFill>
                <a:latin typeface="Times New Roman" pitchFamily="18" charset="0"/>
                <a:cs typeface="Times New Roman" pitchFamily="18" charset="0"/>
              </a:rPr>
              <a:t>+ </a:t>
            </a:r>
            <a:r>
              <a:rPr lang="en-US" sz="2600" err="1">
                <a:solidFill>
                  <a:srgbClr val="FF0000"/>
                </a:solidFill>
                <a:latin typeface="Times New Roman" pitchFamily="18" charset="0"/>
                <a:cs typeface="Times New Roman" pitchFamily="18" charset="0"/>
              </a:rPr>
              <a:t>Mạch</a:t>
            </a:r>
            <a:r>
              <a:rPr lang="en-US" sz="2600">
                <a:solidFill>
                  <a:srgbClr val="FF0000"/>
                </a:solidFill>
                <a:latin typeface="Times New Roman" pitchFamily="18" charset="0"/>
                <a:cs typeface="Times New Roman" pitchFamily="18" charset="0"/>
              </a:rPr>
              <a:t> </a:t>
            </a:r>
            <a:r>
              <a:rPr lang="en-US" sz="2600" err="1">
                <a:solidFill>
                  <a:srgbClr val="FF0000"/>
                </a:solidFill>
                <a:latin typeface="Times New Roman" pitchFamily="18" charset="0"/>
                <a:cs typeface="Times New Roman" pitchFamily="18" charset="0"/>
              </a:rPr>
              <a:t>trừ</a:t>
            </a:r>
            <a:r>
              <a:rPr lang="en-US" sz="2600">
                <a:solidFill>
                  <a:srgbClr val="FF0000"/>
                </a:solidFill>
                <a:latin typeface="Times New Roman" pitchFamily="18" charset="0"/>
                <a:cs typeface="Times New Roman" pitchFamily="18" charset="0"/>
              </a:rPr>
              <a:t> </a:t>
            </a:r>
            <a:r>
              <a:rPr lang="en-US" sz="2600" err="1">
                <a:solidFill>
                  <a:srgbClr val="FF0000"/>
                </a:solidFill>
                <a:latin typeface="Times New Roman" pitchFamily="18" charset="0"/>
                <a:cs typeface="Times New Roman" pitchFamily="18" charset="0"/>
              </a:rPr>
              <a:t>hai</a:t>
            </a:r>
            <a:r>
              <a:rPr lang="en-US" sz="2600">
                <a:solidFill>
                  <a:srgbClr val="FF0000"/>
                </a:solidFill>
                <a:latin typeface="Times New Roman" pitchFamily="18" charset="0"/>
                <a:cs typeface="Times New Roman" pitchFamily="18" charset="0"/>
              </a:rPr>
              <a:t> </a:t>
            </a:r>
            <a:r>
              <a:rPr lang="en-US" sz="2600" err="1">
                <a:solidFill>
                  <a:srgbClr val="FF0000"/>
                </a:solidFill>
                <a:latin typeface="Times New Roman" pitchFamily="18" charset="0"/>
                <a:cs typeface="Times New Roman" pitchFamily="18" charset="0"/>
              </a:rPr>
              <a:t>tín</a:t>
            </a:r>
            <a:r>
              <a:rPr lang="en-US" sz="2600">
                <a:solidFill>
                  <a:srgbClr val="FF0000"/>
                </a:solidFill>
                <a:latin typeface="Times New Roman" pitchFamily="18" charset="0"/>
                <a:cs typeface="Times New Roman" pitchFamily="18" charset="0"/>
              </a:rPr>
              <a:t> </a:t>
            </a:r>
            <a:r>
              <a:rPr lang="en-US" sz="2600" err="1">
                <a:solidFill>
                  <a:srgbClr val="FF0000"/>
                </a:solidFill>
                <a:latin typeface="Times New Roman" pitchFamily="18" charset="0"/>
                <a:cs typeface="Times New Roman" pitchFamily="18" charset="0"/>
              </a:rPr>
              <a:t>hiệu</a:t>
            </a:r>
            <a:r>
              <a:rPr lang="en-US" sz="2600">
                <a:solidFill>
                  <a:srgbClr val="FF0000"/>
                </a:solidFill>
                <a:latin typeface="Times New Roman" pitchFamily="18" charset="0"/>
                <a:cs typeface="Times New Roman" pitchFamily="18" charset="0"/>
              </a:rPr>
              <a:t> </a:t>
            </a:r>
            <a:r>
              <a:rPr lang="en-US" sz="2600" err="1">
                <a:solidFill>
                  <a:srgbClr val="FF0000"/>
                </a:solidFill>
                <a:latin typeface="Times New Roman" pitchFamily="18" charset="0"/>
                <a:cs typeface="Times New Roman" pitchFamily="18" charset="0"/>
              </a:rPr>
              <a:t>vào</a:t>
            </a:r>
            <a:r>
              <a:rPr lang="en-US" sz="2600">
                <a:solidFill>
                  <a:srgbClr val="FF0000"/>
                </a:solidFill>
                <a:latin typeface="Times New Roman" pitchFamily="18" charset="0"/>
                <a:cs typeface="Times New Roman" pitchFamily="18" charset="0"/>
              </a:rPr>
              <a:t>.</a:t>
            </a:r>
          </a:p>
          <a:p>
            <a:pPr>
              <a:buNone/>
            </a:pP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Sơ</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đồ</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nguyên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lý</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Sơ</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đồ</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nguyên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lý</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hoạt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động</a:t>
            </a:r>
            <a:endParaRPr lang="en-US" sz="2400">
              <a:latin typeface="Times New Roman" pitchFamily="18" charset="0"/>
              <a:cs typeface="Times New Roman" pitchFamily="18" charset="0"/>
            </a:endParaRPr>
          </a:p>
          <a:p>
            <a:pPr>
              <a:buNone/>
            </a:pPr>
            <a:endParaRPr lang="en-US" sz="2400">
              <a:latin typeface="Times New Roman" pitchFamily="18" charset="0"/>
              <a:cs typeface="Times New Roman" pitchFamily="18" charset="0"/>
            </a:endParaRPr>
          </a:p>
          <a:p>
            <a:pPr>
              <a:buNone/>
            </a:pPr>
            <a:endParaRPr lang="en-US" sz="2400">
              <a:latin typeface="Times New Roman" pitchFamily="18" charset="0"/>
              <a:cs typeface="Times New Roman" pitchFamily="18" charset="0"/>
            </a:endParaRPr>
          </a:p>
          <a:p>
            <a:pPr>
              <a:buNone/>
            </a:pPr>
            <a:endParaRPr lang="en-US" sz="2400">
              <a:latin typeface="Times New Roman" pitchFamily="18" charset="0"/>
              <a:cs typeface="Times New Roman" pitchFamily="18" charset="0"/>
            </a:endParaRPr>
          </a:p>
          <a:p>
            <a:pPr>
              <a:buNone/>
            </a:pPr>
            <a:endParaRPr lang="en-US" sz="2400">
              <a:latin typeface="Times New Roman" pitchFamily="18" charset="0"/>
              <a:cs typeface="Times New Roman" pitchFamily="18" charset="0"/>
            </a:endParaRPr>
          </a:p>
          <a:p>
            <a:pPr>
              <a:buNone/>
            </a:pPr>
            <a:endParaRPr lang="en-US" sz="2400">
              <a:latin typeface="Times New Roman" pitchFamily="18" charset="0"/>
              <a:cs typeface="Times New Roman" pitchFamily="18" charset="0"/>
            </a:endParaRPr>
          </a:p>
          <a:p>
            <a:pPr>
              <a:buNone/>
            </a:pPr>
            <a:endParaRPr lang="en-US" sz="2400">
              <a:latin typeface="Times New Roman" pitchFamily="18" charset="0"/>
              <a:cs typeface="Times New Roman" pitchFamily="18" charset="0"/>
            </a:endParaRPr>
          </a:p>
          <a:p>
            <a:pPr>
              <a:buNone/>
            </a:pPr>
            <a:endParaRPr lang="en-US" sz="2400">
              <a:latin typeface="Times New Roman" pitchFamily="18" charset="0"/>
              <a:cs typeface="Times New Roman" pitchFamily="18" charset="0"/>
            </a:endParaRPr>
          </a:p>
          <a:p>
            <a:pPr>
              <a:buNone/>
            </a:pPr>
            <a:r>
              <a:rPr lang="en-US" sz="2400">
                <a:latin typeface="Times New Roman" pitchFamily="18" charset="0"/>
                <a:cs typeface="Times New Roman" pitchFamily="18" charset="0"/>
              </a:rPr>
              <a:t>   KĐTT </a:t>
            </a:r>
            <a:r>
              <a:rPr lang="en-US" sz="2400" err="1">
                <a:latin typeface="Times New Roman" pitchFamily="18" charset="0"/>
                <a:cs typeface="Times New Roman" pitchFamily="18" charset="0"/>
              </a:rPr>
              <a:t>lý</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tưởng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K</a:t>
            </a:r>
            <a:r>
              <a:rPr lang="en-US" sz="2400" baseline="-25000" err="1">
                <a:latin typeface="Times New Roman" pitchFamily="18" charset="0"/>
                <a:cs typeface="Times New Roman" pitchFamily="18" charset="0"/>
              </a:rPr>
              <a:t>d</a:t>
            </a:r>
            <a:r>
              <a:rPr lang="en-US" sz="2400">
                <a:latin typeface="Times New Roman" pitchFamily="18" charset="0"/>
                <a:cs typeface="Times New Roman" pitchFamily="18" charset="0"/>
              </a:rPr>
              <a:t> = ∞ </a:t>
            </a:r>
            <a:r>
              <a:rPr lang="en-US" sz="2400" err="1">
                <a:latin typeface="Times New Roman" pitchFamily="18" charset="0"/>
                <a:cs typeface="Times New Roman" pitchFamily="18" charset="0"/>
              </a:rPr>
              <a:t>suy</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ra</a:t>
            </a:r>
            <a:r>
              <a:rPr lang="en-US" sz="2400">
                <a:latin typeface="Times New Roman" pitchFamily="18" charset="0"/>
                <a:cs typeface="Times New Roman" pitchFamily="18" charset="0"/>
              </a:rPr>
              <a:t> U</a:t>
            </a:r>
            <a:r>
              <a:rPr lang="en-US" sz="2400" baseline="-25000">
                <a:latin typeface="Times New Roman" pitchFamily="18" charset="0"/>
                <a:cs typeface="Times New Roman" pitchFamily="18" charset="0"/>
              </a:rPr>
              <a:t>P</a:t>
            </a:r>
            <a:r>
              <a:rPr lang="en-US" sz="2400">
                <a:latin typeface="Times New Roman" pitchFamily="18" charset="0"/>
                <a:cs typeface="Times New Roman" pitchFamily="18" charset="0"/>
              </a:rPr>
              <a:t> = U</a:t>
            </a:r>
            <a:r>
              <a:rPr lang="en-US" sz="2400" baseline="-25000">
                <a:latin typeface="Times New Roman" pitchFamily="18" charset="0"/>
                <a:cs typeface="Times New Roman" pitchFamily="18" charset="0"/>
              </a:rPr>
              <a:t>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và</a:t>
            </a:r>
            <a:r>
              <a:rPr lang="en-US" sz="2400">
                <a:latin typeface="Times New Roman" pitchFamily="18" charset="0"/>
                <a:cs typeface="Times New Roman" pitchFamily="18" charset="0"/>
              </a:rPr>
              <a:t> I</a:t>
            </a:r>
            <a:r>
              <a:rPr lang="en-US" sz="2400" baseline="-25000">
                <a:latin typeface="Times New Roman" pitchFamily="18" charset="0"/>
                <a:cs typeface="Times New Roman" pitchFamily="18" charset="0"/>
              </a:rPr>
              <a:t>P</a:t>
            </a:r>
            <a:r>
              <a:rPr lang="en-US" sz="2400">
                <a:latin typeface="Times New Roman" pitchFamily="18" charset="0"/>
                <a:cs typeface="Times New Roman" pitchFamily="18" charset="0"/>
              </a:rPr>
              <a:t> = I</a:t>
            </a:r>
            <a:r>
              <a:rPr lang="en-US" sz="2400" baseline="-25000">
                <a:latin typeface="Times New Roman" pitchFamily="18" charset="0"/>
                <a:cs typeface="Times New Roman" pitchFamily="18" charset="0"/>
              </a:rPr>
              <a:t>N</a:t>
            </a:r>
            <a:r>
              <a:rPr lang="en-US" sz="2400">
                <a:latin typeface="Times New Roman" pitchFamily="18" charset="0"/>
                <a:cs typeface="Times New Roman" pitchFamily="18" charset="0"/>
              </a:rPr>
              <a:t> = 0</a:t>
            </a:r>
          </a:p>
          <a:p>
            <a:pPr>
              <a:buNone/>
            </a:pP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Để</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xác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định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tín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hiệu</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ra</a:t>
            </a:r>
            <a:r>
              <a:rPr lang="en-US" sz="2400">
                <a:latin typeface="Times New Roman" pitchFamily="18" charset="0"/>
                <a:cs typeface="Times New Roman" pitchFamily="18" charset="0"/>
              </a:rPr>
              <a:t> ta </a:t>
            </a:r>
            <a:r>
              <a:rPr lang="en-US" sz="2400" err="1">
                <a:latin typeface="Times New Roman" pitchFamily="18" charset="0"/>
                <a:cs typeface="Times New Roman" pitchFamily="18" charset="0"/>
              </a:rPr>
              <a:t>xác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định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tín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hệu</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tại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cửa</a:t>
            </a:r>
            <a:r>
              <a:rPr lang="en-US" sz="2400">
                <a:latin typeface="Times New Roman" pitchFamily="18" charset="0"/>
                <a:cs typeface="Times New Roman" pitchFamily="18" charset="0"/>
              </a:rPr>
              <a:t> N </a:t>
            </a:r>
            <a:r>
              <a:rPr lang="en-US" sz="2400" err="1">
                <a:latin typeface="Times New Roman" pitchFamily="18" charset="0"/>
                <a:cs typeface="Times New Roman" pitchFamily="18" charset="0"/>
              </a:rPr>
              <a:t>và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cửa</a:t>
            </a:r>
            <a:r>
              <a:rPr lang="en-US" sz="2400">
                <a:latin typeface="Times New Roman" pitchFamily="18" charset="0"/>
                <a:cs typeface="Times New Roman" pitchFamily="18" charset="0"/>
              </a:rPr>
              <a:t> P</a:t>
            </a:r>
          </a:p>
          <a:p>
            <a:pPr>
              <a:buNone/>
            </a:pPr>
            <a:r>
              <a:rPr lang="en-US" sz="2400">
                <a:solidFill>
                  <a:srgbClr val="FF0000"/>
                </a:solidFill>
                <a:latin typeface="Times New Roman" pitchFamily="18" charset="0"/>
                <a:cs typeface="Times New Roman" pitchFamily="18" charset="0"/>
              </a:rPr>
              <a:t> - </a:t>
            </a:r>
            <a:r>
              <a:rPr lang="en-US" sz="2400" err="1">
                <a:solidFill>
                  <a:srgbClr val="FF0000"/>
                </a:solidFill>
                <a:latin typeface="Times New Roman" pitchFamily="18" charset="0"/>
                <a:cs typeface="Times New Roman" pitchFamily="18" charset="0"/>
              </a:rPr>
              <a:t>Xác</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định</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điện</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áp</a:t>
            </a:r>
            <a:r>
              <a:rPr lang="en-US" sz="2400">
                <a:solidFill>
                  <a:srgbClr val="FF0000"/>
                </a:solidFill>
                <a:latin typeface="Times New Roman" pitchFamily="18" charset="0"/>
                <a:cs typeface="Times New Roman" pitchFamily="18" charset="0"/>
              </a:rPr>
              <a:t> U</a:t>
            </a:r>
            <a:r>
              <a:rPr lang="en-US" sz="2400" baseline="-25000">
                <a:solidFill>
                  <a:srgbClr val="FF0000"/>
                </a:solidFill>
                <a:latin typeface="Times New Roman" pitchFamily="18" charset="0"/>
                <a:cs typeface="Times New Roman" pitchFamily="18" charset="0"/>
              </a:rPr>
              <a:t>P</a:t>
            </a:r>
            <a:r>
              <a:rPr lang="en-US" sz="2400">
                <a:solidFill>
                  <a:srgbClr val="FF0000"/>
                </a:solidFill>
                <a:latin typeface="Times New Roman" pitchFamily="18" charset="0"/>
                <a:cs typeface="Times New Roman" pitchFamily="18" charset="0"/>
              </a:rPr>
              <a:t> . </a:t>
            </a:r>
            <a:r>
              <a:rPr lang="en-US" sz="2400" err="1">
                <a:latin typeface="Times New Roman" pitchFamily="18" charset="0"/>
                <a:cs typeface="Times New Roman" pitchFamily="18" charset="0"/>
              </a:rPr>
              <a:t>Viết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phương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trình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dòng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điện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tại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nút</a:t>
            </a:r>
            <a:r>
              <a:rPr lang="en-US" sz="2400">
                <a:latin typeface="Times New Roman" pitchFamily="18" charset="0"/>
                <a:cs typeface="Times New Roman" pitchFamily="18" charset="0"/>
              </a:rPr>
              <a:t> P.</a:t>
            </a:r>
          </a:p>
          <a:p>
            <a:pPr>
              <a:buNone/>
            </a:pPr>
            <a:r>
              <a:rPr lang="en-US" sz="2400">
                <a:latin typeface="Times New Roman" pitchFamily="18" charset="0"/>
                <a:cs typeface="Times New Roman" pitchFamily="18" charset="0"/>
              </a:rPr>
              <a:t>              I</a:t>
            </a:r>
            <a:r>
              <a:rPr lang="en-US" sz="2400" baseline="-25000">
                <a:latin typeface="Times New Roman" pitchFamily="18" charset="0"/>
                <a:cs typeface="Times New Roman" pitchFamily="18" charset="0"/>
              </a:rPr>
              <a:t>1</a:t>
            </a:r>
            <a:r>
              <a:rPr lang="en-US" sz="2400">
                <a:latin typeface="Times New Roman" pitchFamily="18" charset="0"/>
                <a:cs typeface="Times New Roman" pitchFamily="18" charset="0"/>
              </a:rPr>
              <a:t> - I</a:t>
            </a:r>
            <a:r>
              <a:rPr lang="en-US" sz="2400" baseline="-25000">
                <a:latin typeface="Times New Roman" pitchFamily="18" charset="0"/>
                <a:cs typeface="Times New Roman" pitchFamily="18" charset="0"/>
              </a:rPr>
              <a:t>0</a:t>
            </a:r>
            <a:r>
              <a:rPr lang="en-US" sz="2400">
                <a:latin typeface="Times New Roman" pitchFamily="18" charset="0"/>
                <a:cs typeface="Times New Roman" pitchFamily="18" charset="0"/>
              </a:rPr>
              <a:t> – I</a:t>
            </a:r>
            <a:r>
              <a:rPr lang="en-US" sz="2400" baseline="-25000">
                <a:latin typeface="Times New Roman" pitchFamily="18" charset="0"/>
                <a:cs typeface="Times New Roman" pitchFamily="18" charset="0"/>
              </a:rPr>
              <a:t>P</a:t>
            </a:r>
            <a:r>
              <a:rPr lang="en-US" sz="2400">
                <a:latin typeface="Times New Roman" pitchFamily="18" charset="0"/>
                <a:cs typeface="Times New Roman" pitchFamily="18" charset="0"/>
              </a:rPr>
              <a:t> = 0  (1)</a:t>
            </a:r>
          </a:p>
          <a:p>
            <a:pPr>
              <a:buNone/>
            </a:pPr>
            <a:endParaRPr lang="en-US" sz="2600">
              <a:latin typeface="Times New Roman" pitchFamily="18" charset="0"/>
              <a:cs typeface="Times New Roman" pitchFamily="18" charset="0"/>
            </a:endParaRPr>
          </a:p>
        </p:txBody>
      </p:sp>
      <p:pic>
        <p:nvPicPr>
          <p:cNvPr id="31746" name="Picture 2"/>
          <p:cNvPicPr>
            <a:picLocks noChangeAspect="1" noChangeArrowheads="1"/>
          </p:cNvPicPr>
          <p:nvPr/>
        </p:nvPicPr>
        <p:blipFill>
          <a:blip r:embed="rId2"/>
          <a:srcRect/>
          <a:stretch>
            <a:fillRect/>
          </a:stretch>
        </p:blipFill>
        <p:spPr bwMode="auto">
          <a:xfrm>
            <a:off x="685800" y="1823624"/>
            <a:ext cx="3581400" cy="2824576"/>
          </a:xfrm>
          <a:prstGeom prst="rect">
            <a:avLst/>
          </a:prstGeom>
          <a:noFill/>
          <a:ln w="9525">
            <a:noFill/>
            <a:miter lim="800000"/>
            <a:headEnd/>
            <a:tailEnd/>
          </a:ln>
          <a:effectLst/>
        </p:spPr>
      </p:pic>
      <p:pic>
        <p:nvPicPr>
          <p:cNvPr id="31749" name="Picture 5"/>
          <p:cNvPicPr>
            <a:picLocks noChangeAspect="1" noChangeArrowheads="1"/>
          </p:cNvPicPr>
          <p:nvPr/>
        </p:nvPicPr>
        <p:blipFill>
          <a:blip r:embed="rId3"/>
          <a:srcRect/>
          <a:stretch>
            <a:fillRect/>
          </a:stretch>
        </p:blipFill>
        <p:spPr bwMode="auto">
          <a:xfrm>
            <a:off x="5029200" y="1815860"/>
            <a:ext cx="3429000" cy="2756140"/>
          </a:xfrm>
          <a:prstGeom prst="rect">
            <a:avLst/>
          </a:prstGeom>
          <a:noFill/>
          <a:ln w="9525">
            <a:noFill/>
            <a:miter lim="800000"/>
            <a:headEnd/>
            <a:tailEnd/>
          </a:ln>
          <a:effectLst/>
        </p:spPr>
      </p:pic>
    </p:spTree>
    <p:extLst>
      <p:ext uri="{BB962C8B-B14F-4D97-AF65-F5344CB8AC3E}">
        <p14:creationId xmlns:p14="http://schemas.microsoft.com/office/powerpoint/2010/main" val="362936137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lstStyle/>
          <a:p>
            <a:pPr>
              <a:buNone/>
            </a:pPr>
            <a:r>
              <a:rPr lang="en-US"/>
              <a:t> </a:t>
            </a:r>
            <a:r>
              <a:rPr lang="en-US" sz="2600">
                <a:latin typeface="Times New Roman" pitchFamily="18" charset="0"/>
                <a:cs typeface="Times New Roman" pitchFamily="18" charset="0"/>
              </a:rPr>
              <a:t>Theo sơ đồ nguyên lý.</a:t>
            </a:r>
          </a:p>
          <a:p>
            <a:pPr>
              <a:buNone/>
            </a:pPr>
            <a:r>
              <a:rPr lang="en-US" sz="2600">
                <a:latin typeface="Times New Roman" pitchFamily="18" charset="0"/>
                <a:cs typeface="Times New Roman" pitchFamily="18" charset="0"/>
              </a:rPr>
              <a:t> </a:t>
            </a:r>
            <a:r>
              <a:rPr lang="en-US" sz="2600">
                <a:solidFill>
                  <a:srgbClr val="FF0000"/>
                </a:solidFill>
                <a:latin typeface="Times New Roman" pitchFamily="18" charset="0"/>
                <a:cs typeface="Times New Roman" pitchFamily="18" charset="0"/>
              </a:rPr>
              <a:t>Thay vào phương trình (1)</a:t>
            </a:r>
          </a:p>
          <a:p>
            <a:pPr>
              <a:buNone/>
            </a:pPr>
            <a:endParaRPr lang="en-US" sz="2600">
              <a:latin typeface="Times New Roman" pitchFamily="18" charset="0"/>
              <a:cs typeface="Times New Roman" pitchFamily="18" charset="0"/>
            </a:endParaRPr>
          </a:p>
          <a:p>
            <a:pPr>
              <a:buNone/>
            </a:pPr>
            <a:endParaRPr lang="en-US" sz="2600">
              <a:latin typeface="Times New Roman" pitchFamily="18" charset="0"/>
              <a:cs typeface="Times New Roman" pitchFamily="18" charset="0"/>
            </a:endParaRPr>
          </a:p>
          <a:p>
            <a:pPr>
              <a:buNone/>
            </a:pPr>
            <a:r>
              <a:rPr lang="en-US" sz="2600">
                <a:latin typeface="Times New Roman" pitchFamily="18" charset="0"/>
                <a:cs typeface="Times New Roman" pitchFamily="18" charset="0"/>
              </a:rPr>
              <a:t> </a:t>
            </a:r>
            <a:r>
              <a:rPr lang="en-US" sz="2600">
                <a:solidFill>
                  <a:srgbClr val="FF0000"/>
                </a:solidFill>
                <a:latin typeface="Times New Roman" pitchFamily="18" charset="0"/>
                <a:cs typeface="Times New Roman" pitchFamily="18" charset="0"/>
              </a:rPr>
              <a:t>Tính tín hiệu tại cửa N. Viết phương trình dòng điện tại nút N.</a:t>
            </a:r>
          </a:p>
          <a:p>
            <a:pPr>
              <a:buNone/>
            </a:pPr>
            <a:endParaRPr lang="en-US" sz="2600">
              <a:latin typeface="Times New Roman" pitchFamily="18" charset="0"/>
              <a:cs typeface="Times New Roman" pitchFamily="18" charset="0"/>
            </a:endParaRPr>
          </a:p>
          <a:p>
            <a:pPr>
              <a:buNone/>
            </a:pPr>
            <a:endParaRPr lang="en-US" sz="2600">
              <a:latin typeface="Times New Roman" pitchFamily="18" charset="0"/>
              <a:cs typeface="Times New Roman" pitchFamily="18" charset="0"/>
            </a:endParaRPr>
          </a:p>
          <a:p>
            <a:pPr>
              <a:buNone/>
            </a:pPr>
            <a:endParaRPr lang="en-US" sz="2600">
              <a:latin typeface="Times New Roman" pitchFamily="18" charset="0"/>
              <a:cs typeface="Times New Roman" pitchFamily="18" charset="0"/>
            </a:endParaRPr>
          </a:p>
          <a:p>
            <a:pPr>
              <a:buNone/>
            </a:pPr>
            <a:r>
              <a:rPr lang="en-US" sz="2600">
                <a:latin typeface="Times New Roman" pitchFamily="18" charset="0"/>
                <a:cs typeface="Times New Roman" pitchFamily="18" charset="0"/>
              </a:rPr>
              <a:t>  </a:t>
            </a:r>
            <a:r>
              <a:rPr lang="en-US" sz="2600">
                <a:solidFill>
                  <a:srgbClr val="FF0000"/>
                </a:solidFill>
                <a:latin typeface="Times New Roman" pitchFamily="18" charset="0"/>
                <a:cs typeface="Times New Roman" pitchFamily="18" charset="0"/>
              </a:rPr>
              <a:t>Thay vào phương trình ( 3 ).</a:t>
            </a:r>
          </a:p>
          <a:p>
            <a:pPr>
              <a:buNone/>
            </a:pPr>
            <a:r>
              <a:rPr lang="en-US" sz="2600">
                <a:solidFill>
                  <a:srgbClr val="FF0000"/>
                </a:solidFill>
                <a:latin typeface="Times New Roman" pitchFamily="18" charset="0"/>
                <a:cs typeface="Times New Roman" pitchFamily="18" charset="0"/>
              </a:rPr>
              <a:t> </a:t>
            </a:r>
          </a:p>
          <a:p>
            <a:pPr>
              <a:buNone/>
            </a:pPr>
            <a:r>
              <a:rPr lang="en-US" sz="2600">
                <a:latin typeface="Times New Roman" pitchFamily="18" charset="0"/>
                <a:cs typeface="Times New Roman" pitchFamily="18" charset="0"/>
              </a:rPr>
              <a:t> </a:t>
            </a:r>
          </a:p>
        </p:txBody>
      </p:sp>
      <p:graphicFrame>
        <p:nvGraphicFramePr>
          <p:cNvPr id="4" name="Object 3"/>
          <p:cNvGraphicFramePr>
            <a:graphicFrameLocks noChangeAspect="1"/>
          </p:cNvGraphicFramePr>
          <p:nvPr/>
        </p:nvGraphicFramePr>
        <p:xfrm>
          <a:off x="4394200" y="1905000"/>
          <a:ext cx="914400" cy="198438"/>
        </p:xfrm>
        <a:graphic>
          <a:graphicData uri="http://schemas.openxmlformats.org/presentationml/2006/ole">
            <mc:AlternateContent xmlns:mc="http://schemas.openxmlformats.org/markup-compatibility/2006">
              <mc:Choice xmlns:v="urn:schemas-microsoft-com:vml" Requires="v">
                <p:oleObj spid="_x0000_s185345" name="Equation" r:id="rId3" imgW="914400" imgH="198720" progId="Equation.DSMT4">
                  <p:embed/>
                </p:oleObj>
              </mc:Choice>
              <mc:Fallback>
                <p:oleObj name="Equation" r:id="rId3" imgW="914400" imgH="19872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200" y="19050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1" name="Object 3"/>
          <p:cNvGraphicFramePr>
            <a:graphicFrameLocks noChangeAspect="1"/>
          </p:cNvGraphicFramePr>
          <p:nvPr/>
        </p:nvGraphicFramePr>
        <p:xfrm>
          <a:off x="3657600" y="152400"/>
          <a:ext cx="5026025" cy="882022"/>
        </p:xfrm>
        <a:graphic>
          <a:graphicData uri="http://schemas.openxmlformats.org/presentationml/2006/ole">
            <mc:AlternateContent xmlns:mc="http://schemas.openxmlformats.org/markup-compatibility/2006">
              <mc:Choice xmlns:v="urn:schemas-microsoft-com:vml" Requires="v">
                <p:oleObj spid="_x0000_s185346" name="Equation" r:id="rId5" imgW="2463480" imgH="431640" progId="Equation.DSMT4">
                  <p:embed/>
                </p:oleObj>
              </mc:Choice>
              <mc:Fallback>
                <p:oleObj name="Equation" r:id="rId5" imgW="2463480" imgH="431640" progId="Equation.DSMT4">
                  <p:embed/>
                  <p:pic>
                    <p:nvPicPr>
                      <p:cNvPr id="3277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152400"/>
                        <a:ext cx="5026025" cy="8820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2" name="Object 4"/>
          <p:cNvGraphicFramePr>
            <a:graphicFrameLocks noChangeAspect="1"/>
          </p:cNvGraphicFramePr>
          <p:nvPr/>
        </p:nvGraphicFramePr>
        <p:xfrm>
          <a:off x="538163" y="1371600"/>
          <a:ext cx="7459662" cy="882650"/>
        </p:xfrm>
        <a:graphic>
          <a:graphicData uri="http://schemas.openxmlformats.org/presentationml/2006/ole">
            <mc:AlternateContent xmlns:mc="http://schemas.openxmlformats.org/markup-compatibility/2006">
              <mc:Choice xmlns:v="urn:schemas-microsoft-com:vml" Requires="v">
                <p:oleObj spid="_x0000_s185347" name="Equation" r:id="rId7" imgW="3657600" imgH="431640" progId="Equation.DSMT4">
                  <p:embed/>
                </p:oleObj>
              </mc:Choice>
              <mc:Fallback>
                <p:oleObj name="Equation" r:id="rId7" imgW="3657600" imgH="431640" progId="Equation.DSMT4">
                  <p:embed/>
                  <p:pic>
                    <p:nvPicPr>
                      <p:cNvPr id="3277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163" y="1371600"/>
                        <a:ext cx="7459662"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4394200" y="1905000"/>
          <a:ext cx="914400" cy="198438"/>
        </p:xfrm>
        <a:graphic>
          <a:graphicData uri="http://schemas.openxmlformats.org/presentationml/2006/ole">
            <mc:AlternateContent xmlns:mc="http://schemas.openxmlformats.org/markup-compatibility/2006">
              <mc:Choice xmlns:v="urn:schemas-microsoft-com:vml" Requires="v">
                <p:oleObj spid="_x0000_s185348" name="Equation" r:id="rId9" imgW="914400" imgH="198720" progId="Equation.DSMT4">
                  <p:embed/>
                </p:oleObj>
              </mc:Choice>
              <mc:Fallback>
                <p:oleObj name="Equation" r:id="rId9" imgW="914400" imgH="19872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200" y="19050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4" name="Object 6"/>
          <p:cNvGraphicFramePr>
            <a:graphicFrameLocks noChangeAspect="1"/>
          </p:cNvGraphicFramePr>
          <p:nvPr/>
        </p:nvGraphicFramePr>
        <p:xfrm>
          <a:off x="720725" y="2743200"/>
          <a:ext cx="5984875" cy="1349375"/>
        </p:xfrm>
        <a:graphic>
          <a:graphicData uri="http://schemas.openxmlformats.org/presentationml/2006/ole">
            <mc:AlternateContent xmlns:mc="http://schemas.openxmlformats.org/markup-compatibility/2006">
              <mc:Choice xmlns:v="urn:schemas-microsoft-com:vml" Requires="v">
                <p:oleObj spid="_x0000_s185349" name="Equation" r:id="rId10" imgW="2933640" imgH="660240" progId="Equation.DSMT4">
                  <p:embed/>
                </p:oleObj>
              </mc:Choice>
              <mc:Fallback>
                <p:oleObj name="Equation" r:id="rId10" imgW="2933640" imgH="660240" progId="Equation.DSMT4">
                  <p:embed/>
                  <p:pic>
                    <p:nvPicPr>
                      <p:cNvPr id="32774"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0725" y="2743200"/>
                        <a:ext cx="5984875" cy="134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5" name="Object 7"/>
          <p:cNvGraphicFramePr>
            <a:graphicFrameLocks noChangeAspect="1"/>
          </p:cNvGraphicFramePr>
          <p:nvPr/>
        </p:nvGraphicFramePr>
        <p:xfrm>
          <a:off x="1663700" y="4737100"/>
          <a:ext cx="4792663" cy="1816100"/>
        </p:xfrm>
        <a:graphic>
          <a:graphicData uri="http://schemas.openxmlformats.org/presentationml/2006/ole">
            <mc:AlternateContent xmlns:mc="http://schemas.openxmlformats.org/markup-compatibility/2006">
              <mc:Choice xmlns:v="urn:schemas-microsoft-com:vml" Requires="v">
                <p:oleObj spid="_x0000_s185350" name="Equation" r:id="rId12" imgW="2349360" imgH="888840" progId="Equation.DSMT4">
                  <p:embed/>
                </p:oleObj>
              </mc:Choice>
              <mc:Fallback>
                <p:oleObj name="Equation" r:id="rId12" imgW="2349360" imgH="888840" progId="Equation.DSMT4">
                  <p:embed/>
                  <p:pic>
                    <p:nvPicPr>
                      <p:cNvPr id="32775"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63700" y="4737100"/>
                        <a:ext cx="4792663" cy="181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5950787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a:lstStyle/>
          <a:p>
            <a:pPr>
              <a:buNone/>
            </a:pPr>
            <a:r>
              <a:rPr lang="en-US"/>
              <a:t> </a:t>
            </a:r>
            <a:r>
              <a:rPr lang="en-US" sz="2600">
                <a:latin typeface="Times New Roman" pitchFamily="18" charset="0"/>
                <a:cs typeface="Times New Roman" pitchFamily="18" charset="0"/>
              </a:rPr>
              <a:t>Để đơn giản phép tính đặt. R</a:t>
            </a:r>
            <a:r>
              <a:rPr lang="en-US" sz="2600" baseline="-25000">
                <a:latin typeface="Times New Roman" pitchFamily="18" charset="0"/>
                <a:cs typeface="Times New Roman" pitchFamily="18" charset="0"/>
              </a:rPr>
              <a:t>ht</a:t>
            </a:r>
            <a:r>
              <a:rPr lang="en-US" sz="2600">
                <a:latin typeface="Times New Roman" pitchFamily="18" charset="0"/>
                <a:cs typeface="Times New Roman" pitchFamily="18" charset="0"/>
              </a:rPr>
              <a:t> = R</a:t>
            </a:r>
            <a:r>
              <a:rPr lang="en-US" sz="2600" baseline="-25000">
                <a:latin typeface="Times New Roman" pitchFamily="18" charset="0"/>
                <a:cs typeface="Times New Roman" pitchFamily="18" charset="0"/>
              </a:rPr>
              <a:t>0</a:t>
            </a:r>
            <a:r>
              <a:rPr lang="en-US" sz="2600">
                <a:latin typeface="Times New Roman" pitchFamily="18" charset="0"/>
                <a:cs typeface="Times New Roman" pitchFamily="18" charset="0"/>
              </a:rPr>
              <a:t> = a.R</a:t>
            </a:r>
            <a:r>
              <a:rPr lang="en-US" sz="2600" baseline="-25000">
                <a:latin typeface="Times New Roman" pitchFamily="18" charset="0"/>
                <a:cs typeface="Times New Roman" pitchFamily="18" charset="0"/>
              </a:rPr>
              <a:t>1</a:t>
            </a:r>
            <a:r>
              <a:rPr lang="en-US" sz="2600">
                <a:latin typeface="Times New Roman" pitchFamily="18" charset="0"/>
                <a:cs typeface="Times New Roman" pitchFamily="18" charset="0"/>
              </a:rPr>
              <a:t> = a.R</a:t>
            </a:r>
            <a:r>
              <a:rPr lang="en-US" sz="2600" baseline="-25000">
                <a:latin typeface="Times New Roman" pitchFamily="18" charset="0"/>
                <a:cs typeface="Times New Roman" pitchFamily="18" charset="0"/>
              </a:rPr>
              <a:t>2</a:t>
            </a:r>
            <a:r>
              <a:rPr lang="en-US" sz="2600">
                <a:latin typeface="Times New Roman" pitchFamily="18" charset="0"/>
                <a:cs typeface="Times New Roman" pitchFamily="18" charset="0"/>
              </a:rPr>
              <a:t> thay vào phương trình (2), (4). Xác định điện áp ra. </a:t>
            </a:r>
          </a:p>
          <a:p>
            <a:pPr>
              <a:buNone/>
            </a:pPr>
            <a:r>
              <a:rPr lang="en-US" sz="2600">
                <a:latin typeface="Times New Roman" pitchFamily="18" charset="0"/>
                <a:cs typeface="Times New Roman" pitchFamily="18" charset="0"/>
              </a:rPr>
              <a:t>     U</a:t>
            </a:r>
            <a:r>
              <a:rPr lang="en-US" sz="2600" baseline="-25000">
                <a:latin typeface="Times New Roman" pitchFamily="18" charset="0"/>
                <a:cs typeface="Times New Roman" pitchFamily="18" charset="0"/>
              </a:rPr>
              <a:t>ra</a:t>
            </a:r>
            <a:r>
              <a:rPr lang="en-US" sz="2600">
                <a:latin typeface="Times New Roman" pitchFamily="18" charset="0"/>
                <a:cs typeface="Times New Roman" pitchFamily="18" charset="0"/>
              </a:rPr>
              <a:t> = a.(U</a:t>
            </a:r>
            <a:r>
              <a:rPr lang="en-US" sz="2600" baseline="-25000">
                <a:latin typeface="Times New Roman" pitchFamily="18" charset="0"/>
                <a:cs typeface="Times New Roman" pitchFamily="18" charset="0"/>
              </a:rPr>
              <a:t>1</a:t>
            </a:r>
            <a:r>
              <a:rPr lang="en-US" sz="2600">
                <a:latin typeface="Times New Roman" pitchFamily="18" charset="0"/>
                <a:cs typeface="Times New Roman" pitchFamily="18" charset="0"/>
              </a:rPr>
              <a:t> – U</a:t>
            </a:r>
            <a:r>
              <a:rPr lang="en-US" sz="2600" baseline="-25000">
                <a:latin typeface="Times New Roman" pitchFamily="18" charset="0"/>
                <a:cs typeface="Times New Roman" pitchFamily="18" charset="0"/>
              </a:rPr>
              <a:t>2</a:t>
            </a:r>
            <a:r>
              <a:rPr lang="en-US" sz="2600">
                <a:latin typeface="Times New Roman" pitchFamily="18" charset="0"/>
                <a:cs typeface="Times New Roman" pitchFamily="18" charset="0"/>
              </a:rPr>
              <a:t> )</a:t>
            </a:r>
          </a:p>
          <a:p>
            <a:pPr>
              <a:buNone/>
            </a:pPr>
            <a:r>
              <a:rPr lang="en-US" sz="26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 Mạch trừ có nhiều đầu vào. </a:t>
            </a:r>
            <a:r>
              <a:rPr lang="en-US" sz="2600">
                <a:latin typeface="Times New Roman" pitchFamily="18" charset="0"/>
                <a:cs typeface="Times New Roman" pitchFamily="18" charset="0"/>
              </a:rPr>
              <a:t>Để đơn giản cho phép tính tính</a:t>
            </a:r>
          </a:p>
          <a:p>
            <a:pPr>
              <a:buNone/>
            </a:pPr>
            <a:r>
              <a:rPr lang="en-US" sz="2600">
                <a:latin typeface="Times New Roman" pitchFamily="18" charset="0"/>
                <a:cs typeface="Times New Roman" pitchFamily="18" charset="0"/>
              </a:rPr>
              <a:t>điện áp ra mạch điện tử sau.</a:t>
            </a:r>
          </a:p>
          <a:p>
            <a:pPr>
              <a:buNone/>
            </a:pPr>
            <a:r>
              <a:rPr lang="en-US" sz="2800">
                <a:latin typeface="Times New Roman" pitchFamily="18" charset="0"/>
                <a:cs typeface="Times New Roman" pitchFamily="18" charset="0"/>
              </a:rPr>
              <a:t>       Sơ đồ nguyên lý               Sơ đồ nguyên lý hoạt động</a:t>
            </a:r>
          </a:p>
          <a:p>
            <a:pPr>
              <a:buNone/>
            </a:pPr>
            <a:endParaRPr lang="en-US" sz="2600">
              <a:latin typeface="Times New Roman" pitchFamily="18" charset="0"/>
              <a:cs typeface="Times New Roman" pitchFamily="18" charset="0"/>
            </a:endParaRPr>
          </a:p>
        </p:txBody>
      </p:sp>
      <p:pic>
        <p:nvPicPr>
          <p:cNvPr id="35842" name="Picture 2"/>
          <p:cNvPicPr>
            <a:picLocks noChangeAspect="1" noChangeArrowheads="1"/>
          </p:cNvPicPr>
          <p:nvPr/>
        </p:nvPicPr>
        <p:blipFill>
          <a:blip r:embed="rId2"/>
          <a:srcRect/>
          <a:stretch>
            <a:fillRect/>
          </a:stretch>
        </p:blipFill>
        <p:spPr bwMode="auto">
          <a:xfrm>
            <a:off x="641582" y="3047509"/>
            <a:ext cx="3778018" cy="3429491"/>
          </a:xfrm>
          <a:prstGeom prst="rect">
            <a:avLst/>
          </a:prstGeom>
          <a:noFill/>
          <a:ln w="9525">
            <a:noFill/>
            <a:miter lim="800000"/>
            <a:headEnd/>
            <a:tailEnd/>
          </a:ln>
          <a:effectLst/>
        </p:spPr>
      </p:pic>
      <p:pic>
        <p:nvPicPr>
          <p:cNvPr id="35843" name="Picture 3"/>
          <p:cNvPicPr>
            <a:picLocks noChangeAspect="1" noChangeArrowheads="1"/>
          </p:cNvPicPr>
          <p:nvPr/>
        </p:nvPicPr>
        <p:blipFill>
          <a:blip r:embed="rId3"/>
          <a:srcRect/>
          <a:stretch>
            <a:fillRect/>
          </a:stretch>
        </p:blipFill>
        <p:spPr bwMode="auto">
          <a:xfrm>
            <a:off x="4822594" y="3093552"/>
            <a:ext cx="3811238" cy="3459648"/>
          </a:xfrm>
          <a:prstGeom prst="rect">
            <a:avLst/>
          </a:prstGeom>
          <a:noFill/>
          <a:ln w="9525">
            <a:noFill/>
            <a:miter lim="800000"/>
            <a:headEnd/>
            <a:tailEnd/>
          </a:ln>
          <a:effectLst/>
        </p:spPr>
      </p:pic>
    </p:spTree>
    <p:extLst>
      <p:ext uri="{BB962C8B-B14F-4D97-AF65-F5344CB8AC3E}">
        <p14:creationId xmlns:p14="http://schemas.microsoft.com/office/powerpoint/2010/main" val="350199739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buNone/>
            </a:pPr>
            <a:r>
              <a:rPr lang="en-US"/>
              <a:t> </a:t>
            </a:r>
            <a:r>
              <a:rPr lang="en-US" sz="2600">
                <a:latin typeface="Times New Roman" pitchFamily="18" charset="0"/>
                <a:cs typeface="Times New Roman" pitchFamily="18" charset="0"/>
              </a:rPr>
              <a:t>Để xác định điện áp ra theo các tín hiệu vào dựa trên sơ đồ</a:t>
            </a:r>
          </a:p>
          <a:p>
            <a:pPr>
              <a:buNone/>
            </a:pPr>
            <a:r>
              <a:rPr lang="en-US" sz="2600">
                <a:latin typeface="Times New Roman" pitchFamily="18" charset="0"/>
                <a:cs typeface="Times New Roman" pitchFamily="18" charset="0"/>
              </a:rPr>
              <a:t>nguyên lý hoạt động.</a:t>
            </a:r>
          </a:p>
          <a:p>
            <a:pPr>
              <a:buNone/>
            </a:pPr>
            <a:r>
              <a:rPr lang="en-US" sz="2800">
                <a:solidFill>
                  <a:srgbClr val="FF0000"/>
                </a:solidFill>
                <a:latin typeface="Times New Roman" pitchFamily="18" charset="0"/>
                <a:cs typeface="Times New Roman" pitchFamily="18" charset="0"/>
              </a:rPr>
              <a:t>KĐTT lý tưởng: </a:t>
            </a:r>
            <a:r>
              <a:rPr lang="en-US" sz="2800">
                <a:latin typeface="Times New Roman" pitchFamily="18" charset="0"/>
                <a:cs typeface="Times New Roman" pitchFamily="18" charset="0"/>
              </a:rPr>
              <a:t>K</a:t>
            </a:r>
            <a:r>
              <a:rPr lang="en-US" sz="2800" baseline="-25000">
                <a:latin typeface="Times New Roman" pitchFamily="18" charset="0"/>
                <a:cs typeface="Times New Roman" pitchFamily="18" charset="0"/>
              </a:rPr>
              <a:t>d</a:t>
            </a:r>
            <a:r>
              <a:rPr lang="en-US" sz="2800">
                <a:latin typeface="Times New Roman" pitchFamily="18" charset="0"/>
                <a:cs typeface="Times New Roman" pitchFamily="18" charset="0"/>
              </a:rPr>
              <a:t> = ∞ suy ra U</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và I</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0</a:t>
            </a:r>
          </a:p>
          <a:p>
            <a:pPr>
              <a:buNone/>
            </a:pPr>
            <a:r>
              <a:rPr lang="en-US" sz="2800">
                <a:latin typeface="Times New Roman" pitchFamily="18" charset="0"/>
                <a:cs typeface="Times New Roman" pitchFamily="18" charset="0"/>
              </a:rPr>
              <a:t> Xác định điện áp </a:t>
            </a:r>
            <a:r>
              <a:rPr lang="en-US" sz="2400">
                <a:latin typeface="Times New Roman" pitchFamily="18" charset="0"/>
                <a:cs typeface="Times New Roman" pitchFamily="18" charset="0"/>
              </a:rPr>
              <a:t>U</a:t>
            </a:r>
            <a:r>
              <a:rPr lang="en-US" sz="2400" baseline="-25000">
                <a:latin typeface="Times New Roman" pitchFamily="18" charset="0"/>
                <a:cs typeface="Times New Roman" pitchFamily="18" charset="0"/>
              </a:rPr>
              <a:t>P</a:t>
            </a:r>
            <a:r>
              <a:rPr lang="en-US" sz="2400">
                <a:latin typeface="Times New Roman" pitchFamily="18" charset="0"/>
                <a:cs typeface="Times New Roman" pitchFamily="18" charset="0"/>
              </a:rPr>
              <a:t> và U</a:t>
            </a:r>
            <a:r>
              <a:rPr lang="en-US" sz="2400" baseline="-25000">
                <a:latin typeface="Times New Roman" pitchFamily="18" charset="0"/>
                <a:cs typeface="Times New Roman" pitchFamily="18" charset="0"/>
              </a:rPr>
              <a:t>N</a:t>
            </a:r>
            <a:r>
              <a:rPr lang="en-US" sz="2400">
                <a:latin typeface="Times New Roman" pitchFamily="18" charset="0"/>
                <a:cs typeface="Times New Roman" pitchFamily="18" charset="0"/>
              </a:rPr>
              <a:t> đòng nhất phép tính.</a:t>
            </a:r>
          </a:p>
          <a:p>
            <a:pPr>
              <a:buNone/>
            </a:pPr>
            <a:r>
              <a:rPr lang="en-US" sz="2400">
                <a:latin typeface="Times New Roman" pitchFamily="18" charset="0"/>
                <a:cs typeface="Times New Roman" pitchFamily="18" charset="0"/>
              </a:rPr>
              <a:t> </a:t>
            </a:r>
            <a:r>
              <a:rPr lang="en-US" sz="2400">
                <a:solidFill>
                  <a:srgbClr val="FF0000"/>
                </a:solidFill>
                <a:latin typeface="Times New Roman" pitchFamily="18" charset="0"/>
                <a:cs typeface="Times New Roman" pitchFamily="18" charset="0"/>
              </a:rPr>
              <a:t>- Viết phương trình dòng điện nút tại nút P.</a:t>
            </a:r>
          </a:p>
          <a:p>
            <a:pPr>
              <a:buNone/>
            </a:pPr>
            <a:endParaRPr lang="en-US" sz="2400">
              <a:latin typeface="Times New Roman" pitchFamily="18" charset="0"/>
              <a:cs typeface="Times New Roman" pitchFamily="18" charset="0"/>
            </a:endParaRPr>
          </a:p>
          <a:p>
            <a:pPr>
              <a:buNone/>
            </a:pPr>
            <a:endParaRPr lang="en-US" sz="2400">
              <a:latin typeface="Times New Roman" pitchFamily="18" charset="0"/>
              <a:cs typeface="Times New Roman" pitchFamily="18" charset="0"/>
            </a:endParaRPr>
          </a:p>
          <a:p>
            <a:pPr>
              <a:buNone/>
            </a:pPr>
            <a:r>
              <a:rPr lang="en-US" sz="2400">
                <a:latin typeface="Times New Roman" pitchFamily="18" charset="0"/>
                <a:cs typeface="Times New Roman" pitchFamily="18" charset="0"/>
              </a:rPr>
              <a:t> </a:t>
            </a:r>
          </a:p>
          <a:p>
            <a:pPr>
              <a:buNone/>
            </a:pPr>
            <a:endParaRPr lang="en-US" sz="2600">
              <a:latin typeface="Times New Roman" pitchFamily="18" charset="0"/>
              <a:cs typeface="Times New Roman" pitchFamily="18" charset="0"/>
            </a:endParaRPr>
          </a:p>
          <a:p>
            <a:pPr>
              <a:buNone/>
            </a:pPr>
            <a:r>
              <a:rPr lang="en-US" sz="2600">
                <a:latin typeface="Times New Roman" pitchFamily="18" charset="0"/>
                <a:cs typeface="Times New Roman" pitchFamily="18" charset="0"/>
              </a:rPr>
              <a:t> </a:t>
            </a:r>
            <a:r>
              <a:rPr lang="en-US" sz="2600">
                <a:solidFill>
                  <a:srgbClr val="FF0000"/>
                </a:solidFill>
                <a:latin typeface="Times New Roman" pitchFamily="18" charset="0"/>
                <a:cs typeface="Times New Roman" pitchFamily="18" charset="0"/>
              </a:rPr>
              <a:t>Thay phương trình trên ta có.</a:t>
            </a:r>
          </a:p>
        </p:txBody>
      </p:sp>
      <p:graphicFrame>
        <p:nvGraphicFramePr>
          <p:cNvPr id="36866" name="Object 2"/>
          <p:cNvGraphicFramePr>
            <a:graphicFrameLocks noChangeAspect="1"/>
          </p:cNvGraphicFramePr>
          <p:nvPr/>
        </p:nvGraphicFramePr>
        <p:xfrm>
          <a:off x="1300162" y="2640963"/>
          <a:ext cx="3576638" cy="864237"/>
        </p:xfrm>
        <a:graphic>
          <a:graphicData uri="http://schemas.openxmlformats.org/presentationml/2006/ole">
            <mc:AlternateContent xmlns:mc="http://schemas.openxmlformats.org/markup-compatibility/2006">
              <mc:Choice xmlns:v="urn:schemas-microsoft-com:vml" Requires="v">
                <p:oleObj spid="_x0000_s187393" name="Equation" r:id="rId3" imgW="1790640" imgH="431640" progId="Equation.DSMT4">
                  <p:embed/>
                </p:oleObj>
              </mc:Choice>
              <mc:Fallback>
                <p:oleObj name="Equation" r:id="rId3" imgW="1790640" imgH="431640" progId="Equation.DSMT4">
                  <p:embed/>
                  <p:pic>
                    <p:nvPicPr>
                      <p:cNvPr id="3686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162" y="2640963"/>
                        <a:ext cx="3576638" cy="86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7" name="Object 3"/>
          <p:cNvGraphicFramePr>
            <a:graphicFrameLocks noChangeAspect="1"/>
          </p:cNvGraphicFramePr>
          <p:nvPr/>
        </p:nvGraphicFramePr>
        <p:xfrm>
          <a:off x="1303338" y="3429000"/>
          <a:ext cx="4487862" cy="1244600"/>
        </p:xfrm>
        <a:graphic>
          <a:graphicData uri="http://schemas.openxmlformats.org/presentationml/2006/ole">
            <mc:AlternateContent xmlns:mc="http://schemas.openxmlformats.org/markup-compatibility/2006">
              <mc:Choice xmlns:v="urn:schemas-microsoft-com:vml" Requires="v">
                <p:oleObj spid="_x0000_s187394" name="Equation" r:id="rId5" imgW="2247840" imgH="622080" progId="Equation.DSMT4">
                  <p:embed/>
                </p:oleObj>
              </mc:Choice>
              <mc:Fallback>
                <p:oleObj name="Equation" r:id="rId5" imgW="2247840" imgH="622080" progId="Equation.DSMT4">
                  <p:embed/>
                  <p:pic>
                    <p:nvPicPr>
                      <p:cNvPr id="3686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3338" y="3429000"/>
                        <a:ext cx="4487862" cy="124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8" name="Object 4"/>
          <p:cNvGraphicFramePr>
            <a:graphicFrameLocks noChangeAspect="1"/>
          </p:cNvGraphicFramePr>
          <p:nvPr/>
        </p:nvGraphicFramePr>
        <p:xfrm>
          <a:off x="649288" y="5257800"/>
          <a:ext cx="7707312" cy="889000"/>
        </p:xfrm>
        <a:graphic>
          <a:graphicData uri="http://schemas.openxmlformats.org/presentationml/2006/ole">
            <mc:AlternateContent xmlns:mc="http://schemas.openxmlformats.org/markup-compatibility/2006">
              <mc:Choice xmlns:v="urn:schemas-microsoft-com:vml" Requires="v">
                <p:oleObj spid="_x0000_s187395" name="Equation" r:id="rId7" imgW="3860640" imgH="444240" progId="Equation.DSMT4">
                  <p:embed/>
                </p:oleObj>
              </mc:Choice>
              <mc:Fallback>
                <p:oleObj name="Equation" r:id="rId7" imgW="3860640" imgH="444240" progId="Equation.DSMT4">
                  <p:embed/>
                  <p:pic>
                    <p:nvPicPr>
                      <p:cNvPr id="3686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288" y="5257800"/>
                        <a:ext cx="7707312"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2778143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a:buNone/>
            </a:pPr>
            <a:r>
              <a:rPr lang="en-US" sz="2600"/>
              <a:t> </a:t>
            </a:r>
            <a:r>
              <a:rPr lang="en-US" sz="2600">
                <a:latin typeface="Times New Roman" pitchFamily="18" charset="0"/>
                <a:cs typeface="Times New Roman" pitchFamily="18" charset="0"/>
              </a:rPr>
              <a:t>- </a:t>
            </a:r>
            <a:r>
              <a:rPr lang="en-US" sz="2600">
                <a:solidFill>
                  <a:srgbClr val="FF0000"/>
                </a:solidFill>
                <a:latin typeface="Times New Roman" pitchFamily="18" charset="0"/>
                <a:cs typeface="Times New Roman" pitchFamily="18" charset="0"/>
              </a:rPr>
              <a:t>Viết phương trình dòng điện nút tại nút N.</a:t>
            </a:r>
          </a:p>
          <a:p>
            <a:pPr>
              <a:buNone/>
            </a:pPr>
            <a:endParaRPr lang="en-US" sz="2600">
              <a:latin typeface="Times New Roman" pitchFamily="18" charset="0"/>
              <a:cs typeface="Times New Roman" pitchFamily="18" charset="0"/>
            </a:endParaRPr>
          </a:p>
          <a:p>
            <a:pPr>
              <a:buNone/>
            </a:pPr>
            <a:endParaRPr lang="en-US" sz="2600">
              <a:latin typeface="Times New Roman" pitchFamily="18" charset="0"/>
              <a:cs typeface="Times New Roman" pitchFamily="18" charset="0"/>
            </a:endParaRPr>
          </a:p>
          <a:p>
            <a:pPr>
              <a:buNone/>
            </a:pPr>
            <a:endParaRPr lang="en-US" sz="2600">
              <a:latin typeface="Times New Roman" pitchFamily="18" charset="0"/>
              <a:cs typeface="Times New Roman" pitchFamily="18" charset="0"/>
            </a:endParaRPr>
          </a:p>
          <a:p>
            <a:pPr>
              <a:buNone/>
            </a:pPr>
            <a:endParaRPr lang="en-US" sz="2600">
              <a:latin typeface="Times New Roman" pitchFamily="18" charset="0"/>
              <a:cs typeface="Times New Roman" pitchFamily="18" charset="0"/>
            </a:endParaRPr>
          </a:p>
          <a:p>
            <a:pPr>
              <a:buNone/>
            </a:pPr>
            <a:r>
              <a:rPr lang="en-US" sz="2600">
                <a:solidFill>
                  <a:srgbClr val="FF0000"/>
                </a:solidFill>
                <a:latin typeface="Times New Roman" pitchFamily="18" charset="0"/>
                <a:cs typeface="Times New Roman" pitchFamily="18" charset="0"/>
              </a:rPr>
              <a:t>Thay phương trình trên ta có.</a:t>
            </a:r>
          </a:p>
          <a:p>
            <a:pPr>
              <a:buNone/>
            </a:pPr>
            <a:endParaRPr lang="en-US" sz="2600">
              <a:solidFill>
                <a:srgbClr val="FF0000"/>
              </a:solidFill>
              <a:latin typeface="Times New Roman" pitchFamily="18" charset="0"/>
              <a:cs typeface="Times New Roman" pitchFamily="18" charset="0"/>
            </a:endParaRPr>
          </a:p>
          <a:p>
            <a:pPr>
              <a:buNone/>
            </a:pPr>
            <a:endParaRPr lang="en-US" sz="2600">
              <a:solidFill>
                <a:srgbClr val="FF0000"/>
              </a:solidFill>
              <a:latin typeface="Times New Roman" pitchFamily="18" charset="0"/>
              <a:cs typeface="Times New Roman" pitchFamily="18" charset="0"/>
            </a:endParaRPr>
          </a:p>
          <a:p>
            <a:pPr>
              <a:buNone/>
            </a:pPr>
            <a:endParaRPr lang="en-US" sz="2600">
              <a:solidFill>
                <a:srgbClr val="FF0000"/>
              </a:solidFill>
              <a:latin typeface="Times New Roman" pitchFamily="18" charset="0"/>
              <a:cs typeface="Times New Roman" pitchFamily="18" charset="0"/>
            </a:endParaRPr>
          </a:p>
          <a:p>
            <a:pPr>
              <a:buNone/>
            </a:pPr>
            <a:endParaRPr lang="en-US" sz="2600">
              <a:solidFill>
                <a:srgbClr val="FF0000"/>
              </a:solidFill>
              <a:latin typeface="Times New Roman" pitchFamily="18" charset="0"/>
              <a:cs typeface="Times New Roman" pitchFamily="18" charset="0"/>
            </a:endParaRPr>
          </a:p>
          <a:p>
            <a:pPr>
              <a:buNone/>
            </a:pPr>
            <a:r>
              <a:rPr lang="en-US" sz="2600">
                <a:solidFill>
                  <a:srgbClr val="FF0000"/>
                </a:solidFill>
                <a:latin typeface="Times New Roman" pitchFamily="18" charset="0"/>
                <a:cs typeface="Times New Roman" pitchFamily="18" charset="0"/>
              </a:rPr>
              <a:t>  Nếu: </a:t>
            </a:r>
          </a:p>
          <a:p>
            <a:pPr>
              <a:buNone/>
            </a:pPr>
            <a:endParaRPr lang="en-US" sz="2600">
              <a:latin typeface="Times New Roman" pitchFamily="18" charset="0"/>
              <a:cs typeface="Times New Roman" pitchFamily="18" charset="0"/>
            </a:endParaRPr>
          </a:p>
          <a:p>
            <a:pPr>
              <a:buNone/>
            </a:pPr>
            <a:endParaRPr lang="en-US" sz="2600">
              <a:latin typeface="Times New Roman" pitchFamily="18" charset="0"/>
              <a:cs typeface="Times New Roman" pitchFamily="18" charset="0"/>
            </a:endParaRPr>
          </a:p>
          <a:p>
            <a:pPr>
              <a:buNone/>
            </a:pPr>
            <a:endParaRPr lang="en-US" sz="2600">
              <a:latin typeface="Times New Roman" pitchFamily="18" charset="0"/>
              <a:cs typeface="Times New Roman" pitchFamily="18" charset="0"/>
            </a:endParaRPr>
          </a:p>
          <a:p>
            <a:pPr>
              <a:buNone/>
            </a:pPr>
            <a:endParaRPr lang="en-US" sz="2600"/>
          </a:p>
        </p:txBody>
      </p:sp>
      <p:graphicFrame>
        <p:nvGraphicFramePr>
          <p:cNvPr id="37890" name="Object 2"/>
          <p:cNvGraphicFramePr>
            <a:graphicFrameLocks noChangeAspect="1"/>
          </p:cNvGraphicFramePr>
          <p:nvPr/>
        </p:nvGraphicFramePr>
        <p:xfrm>
          <a:off x="2057400" y="660400"/>
          <a:ext cx="3830638" cy="863600"/>
        </p:xfrm>
        <a:graphic>
          <a:graphicData uri="http://schemas.openxmlformats.org/presentationml/2006/ole">
            <mc:AlternateContent xmlns:mc="http://schemas.openxmlformats.org/markup-compatibility/2006">
              <mc:Choice xmlns:v="urn:schemas-microsoft-com:vml" Requires="v">
                <p:oleObj spid="_x0000_s188417" name="Equation" r:id="rId3" imgW="1917360" imgH="431640" progId="Equation.DSMT4">
                  <p:embed/>
                </p:oleObj>
              </mc:Choice>
              <mc:Fallback>
                <p:oleObj name="Equation" r:id="rId3" imgW="1917360" imgH="431640" progId="Equation.DSMT4">
                  <p:embed/>
                  <p:pic>
                    <p:nvPicPr>
                      <p:cNvPr id="3789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660400"/>
                        <a:ext cx="3830638"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3"/>
          <p:cNvGraphicFramePr>
            <a:graphicFrameLocks noChangeAspect="1"/>
          </p:cNvGraphicFramePr>
          <p:nvPr/>
        </p:nvGraphicFramePr>
        <p:xfrm>
          <a:off x="1990725" y="1524000"/>
          <a:ext cx="5476875" cy="1295400"/>
        </p:xfrm>
        <a:graphic>
          <a:graphicData uri="http://schemas.openxmlformats.org/presentationml/2006/ole">
            <mc:AlternateContent xmlns:mc="http://schemas.openxmlformats.org/markup-compatibility/2006">
              <mc:Choice xmlns:v="urn:schemas-microsoft-com:vml" Requires="v">
                <p:oleObj spid="_x0000_s188418" name="Equation" r:id="rId5" imgW="2743200" imgH="647640" progId="Equation.DSMT4">
                  <p:embed/>
                </p:oleObj>
              </mc:Choice>
              <mc:Fallback>
                <p:oleObj name="Equation" r:id="rId5" imgW="2743200" imgH="647640" progId="Equation.DSMT4">
                  <p:embed/>
                  <p:pic>
                    <p:nvPicPr>
                      <p:cNvPr id="3789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0725" y="1524000"/>
                        <a:ext cx="5476875"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2" name="Object 4"/>
          <p:cNvGraphicFramePr>
            <a:graphicFrameLocks noChangeAspect="1"/>
          </p:cNvGraphicFramePr>
          <p:nvPr/>
        </p:nvGraphicFramePr>
        <p:xfrm>
          <a:off x="1916113" y="3124200"/>
          <a:ext cx="4943475" cy="1778000"/>
        </p:xfrm>
        <a:graphic>
          <a:graphicData uri="http://schemas.openxmlformats.org/presentationml/2006/ole">
            <mc:AlternateContent xmlns:mc="http://schemas.openxmlformats.org/markup-compatibility/2006">
              <mc:Choice xmlns:v="urn:schemas-microsoft-com:vml" Requires="v">
                <p:oleObj spid="_x0000_s188419" name="Equation" r:id="rId7" imgW="2476440" imgH="888840" progId="Equation.DSMT4">
                  <p:embed/>
                </p:oleObj>
              </mc:Choice>
              <mc:Fallback>
                <p:oleObj name="Equation" r:id="rId7" imgW="2476440" imgH="888840" progId="Equation.DSMT4">
                  <p:embed/>
                  <p:pic>
                    <p:nvPicPr>
                      <p:cNvPr id="3789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6113" y="3124200"/>
                        <a:ext cx="4943475" cy="177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3" name="Object 5"/>
          <p:cNvGraphicFramePr>
            <a:graphicFrameLocks noChangeAspect="1"/>
          </p:cNvGraphicFramePr>
          <p:nvPr/>
        </p:nvGraphicFramePr>
        <p:xfrm>
          <a:off x="1506537" y="4876800"/>
          <a:ext cx="6189663" cy="863600"/>
        </p:xfrm>
        <a:graphic>
          <a:graphicData uri="http://schemas.openxmlformats.org/presentationml/2006/ole">
            <mc:AlternateContent xmlns:mc="http://schemas.openxmlformats.org/markup-compatibility/2006">
              <mc:Choice xmlns:v="urn:schemas-microsoft-com:vml" Requires="v">
                <p:oleObj spid="_x0000_s188420" name="Equation" r:id="rId9" imgW="3098520" imgH="431640" progId="Equation.DSMT4">
                  <p:embed/>
                </p:oleObj>
              </mc:Choice>
              <mc:Fallback>
                <p:oleObj name="Equation" r:id="rId9" imgW="3098520" imgH="431640" progId="Equation.DSMT4">
                  <p:embed/>
                  <p:pic>
                    <p:nvPicPr>
                      <p:cNvPr id="3789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6537" y="4876800"/>
                        <a:ext cx="618966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4" name="Object 6"/>
          <p:cNvGraphicFramePr>
            <a:graphicFrameLocks noChangeAspect="1"/>
          </p:cNvGraphicFramePr>
          <p:nvPr/>
        </p:nvGraphicFramePr>
        <p:xfrm>
          <a:off x="2362200" y="5765800"/>
          <a:ext cx="3424237" cy="863600"/>
        </p:xfrm>
        <a:graphic>
          <a:graphicData uri="http://schemas.openxmlformats.org/presentationml/2006/ole">
            <mc:AlternateContent xmlns:mc="http://schemas.openxmlformats.org/markup-compatibility/2006">
              <mc:Choice xmlns:v="urn:schemas-microsoft-com:vml" Requires="v">
                <p:oleObj spid="_x0000_s188421" name="Equation" r:id="rId11" imgW="1714320" imgH="431640" progId="Equation.DSMT4">
                  <p:embed/>
                </p:oleObj>
              </mc:Choice>
              <mc:Fallback>
                <p:oleObj name="Equation" r:id="rId11" imgW="1714320" imgH="431640" progId="Equation.DSMT4">
                  <p:embed/>
                  <p:pic>
                    <p:nvPicPr>
                      <p:cNvPr id="37894"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2200" y="5765800"/>
                        <a:ext cx="3424237"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8778189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228600"/>
            <a:ext cx="9144000" cy="6629400"/>
          </a:xfrm>
        </p:spPr>
        <p:txBody>
          <a:bodyPr>
            <a:normAutofit fontScale="97500"/>
          </a:bodyPr>
          <a:lstStyle/>
          <a:p>
            <a:pPr>
              <a:buNone/>
            </a:pPr>
            <a:r>
              <a:rPr lang="en-US"/>
              <a:t> </a:t>
            </a:r>
            <a:r>
              <a:rPr lang="en-US" sz="2900">
                <a:solidFill>
                  <a:srgbClr val="FF0000"/>
                </a:solidFill>
              </a:rPr>
              <a:t>4. </a:t>
            </a:r>
            <a:r>
              <a:rPr lang="en-US" sz="2900" err="1">
                <a:solidFill>
                  <a:srgbClr val="FF0000"/>
                </a:solidFill>
                <a:latin typeface="Times New Roman" pitchFamily="18" charset="0"/>
                <a:cs typeface="Times New Roman" pitchFamily="18" charset="0"/>
              </a:rPr>
              <a:t>Mạch</a:t>
            </a:r>
            <a:r>
              <a:rPr lang="en-US" sz="2900">
                <a:solidFill>
                  <a:srgbClr val="FF0000"/>
                </a:solidFill>
                <a:latin typeface="Times New Roman" pitchFamily="18" charset="0"/>
                <a:cs typeface="Times New Roman" pitchFamily="18" charset="0"/>
              </a:rPr>
              <a:t> </a:t>
            </a:r>
            <a:r>
              <a:rPr lang="en-US" sz="2900" err="1">
                <a:solidFill>
                  <a:srgbClr val="FF0000"/>
                </a:solidFill>
                <a:latin typeface="Times New Roman" pitchFamily="18" charset="0"/>
                <a:cs typeface="Times New Roman" pitchFamily="18" charset="0"/>
              </a:rPr>
              <a:t>tạo</a:t>
            </a:r>
            <a:r>
              <a:rPr lang="en-US" sz="2900">
                <a:solidFill>
                  <a:srgbClr val="FF0000"/>
                </a:solidFill>
                <a:latin typeface="Times New Roman" pitchFamily="18" charset="0"/>
                <a:cs typeface="Times New Roman" pitchFamily="18" charset="0"/>
              </a:rPr>
              <a:t> </a:t>
            </a:r>
            <a:r>
              <a:rPr lang="en-US" sz="2900" err="1">
                <a:solidFill>
                  <a:srgbClr val="FF0000"/>
                </a:solidFill>
                <a:latin typeface="Times New Roman" pitchFamily="18" charset="0"/>
                <a:cs typeface="Times New Roman" pitchFamily="18" charset="0"/>
              </a:rPr>
              <a:t>điện</a:t>
            </a:r>
            <a:r>
              <a:rPr lang="en-US" sz="2900">
                <a:solidFill>
                  <a:srgbClr val="FF0000"/>
                </a:solidFill>
                <a:latin typeface="Times New Roman" pitchFamily="18" charset="0"/>
                <a:cs typeface="Times New Roman" pitchFamily="18" charset="0"/>
              </a:rPr>
              <a:t> </a:t>
            </a:r>
            <a:r>
              <a:rPr lang="en-US" sz="2900" err="1">
                <a:solidFill>
                  <a:srgbClr val="FF0000"/>
                </a:solidFill>
                <a:latin typeface="Times New Roman" pitchFamily="18" charset="0"/>
                <a:cs typeface="Times New Roman" pitchFamily="18" charset="0"/>
              </a:rPr>
              <a:t>áp</a:t>
            </a:r>
            <a:r>
              <a:rPr lang="en-US" sz="2900">
                <a:solidFill>
                  <a:srgbClr val="FF0000"/>
                </a:solidFill>
                <a:latin typeface="Times New Roman" pitchFamily="18" charset="0"/>
                <a:cs typeface="Times New Roman" pitchFamily="18" charset="0"/>
              </a:rPr>
              <a:t> </a:t>
            </a:r>
            <a:r>
              <a:rPr lang="en-US" sz="2900" err="1">
                <a:solidFill>
                  <a:srgbClr val="FF0000"/>
                </a:solidFill>
                <a:latin typeface="Times New Roman" pitchFamily="18" charset="0"/>
                <a:cs typeface="Times New Roman" pitchFamily="18" charset="0"/>
              </a:rPr>
              <a:t>ra</a:t>
            </a:r>
            <a:r>
              <a:rPr lang="en-US" sz="2900">
                <a:solidFill>
                  <a:srgbClr val="FF0000"/>
                </a:solidFill>
                <a:latin typeface="Times New Roman" pitchFamily="18" charset="0"/>
                <a:cs typeface="Times New Roman" pitchFamily="18" charset="0"/>
              </a:rPr>
              <a:t> </a:t>
            </a:r>
            <a:r>
              <a:rPr lang="en-US" sz="2900" err="1">
                <a:solidFill>
                  <a:srgbClr val="FF0000"/>
                </a:solidFill>
                <a:latin typeface="Times New Roman" pitchFamily="18" charset="0"/>
                <a:cs typeface="Times New Roman" pitchFamily="18" charset="0"/>
              </a:rPr>
              <a:t>có</a:t>
            </a:r>
            <a:r>
              <a:rPr lang="en-US" sz="2900">
                <a:solidFill>
                  <a:srgbClr val="FF0000"/>
                </a:solidFill>
                <a:latin typeface="Times New Roman" pitchFamily="18" charset="0"/>
                <a:cs typeface="Times New Roman" pitchFamily="18" charset="0"/>
              </a:rPr>
              <a:t> </a:t>
            </a:r>
            <a:r>
              <a:rPr lang="en-US" sz="2900" err="1">
                <a:solidFill>
                  <a:srgbClr val="FF0000"/>
                </a:solidFill>
                <a:latin typeface="Times New Roman" pitchFamily="18" charset="0"/>
                <a:cs typeface="Times New Roman" pitchFamily="18" charset="0"/>
              </a:rPr>
              <a:t>cực</a:t>
            </a:r>
            <a:r>
              <a:rPr lang="en-US" sz="2900">
                <a:solidFill>
                  <a:srgbClr val="FF0000"/>
                </a:solidFill>
                <a:latin typeface="Times New Roman" pitchFamily="18" charset="0"/>
                <a:cs typeface="Times New Roman" pitchFamily="18" charset="0"/>
              </a:rPr>
              <a:t> </a:t>
            </a:r>
            <a:r>
              <a:rPr lang="en-US" sz="2900" err="1">
                <a:solidFill>
                  <a:srgbClr val="FF0000"/>
                </a:solidFill>
                <a:latin typeface="Times New Roman" pitchFamily="18" charset="0"/>
                <a:cs typeface="Times New Roman" pitchFamily="18" charset="0"/>
              </a:rPr>
              <a:t>tính</a:t>
            </a:r>
            <a:r>
              <a:rPr lang="en-US" sz="2900">
                <a:solidFill>
                  <a:srgbClr val="FF0000"/>
                </a:solidFill>
                <a:latin typeface="Times New Roman" pitchFamily="18" charset="0"/>
                <a:cs typeface="Times New Roman" pitchFamily="18" charset="0"/>
              </a:rPr>
              <a:t> </a:t>
            </a:r>
            <a:r>
              <a:rPr lang="en-US" sz="2900" err="1">
                <a:solidFill>
                  <a:srgbClr val="FF0000"/>
                </a:solidFill>
                <a:latin typeface="Times New Roman" pitchFamily="18" charset="0"/>
                <a:cs typeface="Times New Roman" pitchFamily="18" charset="0"/>
              </a:rPr>
              <a:t>thay</a:t>
            </a:r>
            <a:r>
              <a:rPr lang="en-US" sz="2900">
                <a:solidFill>
                  <a:srgbClr val="FF0000"/>
                </a:solidFill>
                <a:latin typeface="Times New Roman" pitchFamily="18" charset="0"/>
                <a:cs typeface="Times New Roman" pitchFamily="18" charset="0"/>
              </a:rPr>
              <a:t> </a:t>
            </a:r>
            <a:r>
              <a:rPr lang="en-US" sz="2900" err="1">
                <a:solidFill>
                  <a:srgbClr val="FF0000"/>
                </a:solidFill>
                <a:latin typeface="Times New Roman" pitchFamily="18" charset="0"/>
                <a:cs typeface="Times New Roman" pitchFamily="18" charset="0"/>
              </a:rPr>
              <a:t>đổi</a:t>
            </a:r>
            <a:r>
              <a:rPr lang="en-US" sz="2900">
                <a:solidFill>
                  <a:srgbClr val="FF0000"/>
                </a:solidFill>
                <a:latin typeface="Times New Roman" pitchFamily="18" charset="0"/>
                <a:cs typeface="Times New Roman" pitchFamily="18" charset="0"/>
              </a:rPr>
              <a:t>.</a:t>
            </a:r>
          </a:p>
          <a:p>
            <a:pPr>
              <a:buNone/>
            </a:pP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Sơ</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đồ</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nguyên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lý</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Sơ</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đồ</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nguyên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lý</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hoạt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động</a:t>
            </a: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KĐTT </a:t>
            </a:r>
            <a:r>
              <a:rPr lang="en-US" sz="2800" err="1">
                <a:solidFill>
                  <a:srgbClr val="FF0000"/>
                </a:solidFill>
                <a:latin typeface="Times New Roman" pitchFamily="18" charset="0"/>
                <a:cs typeface="Times New Roman" pitchFamily="18" charset="0"/>
              </a:rPr>
              <a:t>lý</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tưởng</a:t>
            </a:r>
            <a:r>
              <a:rPr lang="en-US" sz="2800">
                <a:solidFill>
                  <a:srgbClr val="FF0000"/>
                </a:solidFill>
                <a:latin typeface="Times New Roman" pitchFamily="18" charset="0"/>
                <a:cs typeface="Times New Roman" pitchFamily="18" charset="0"/>
              </a:rPr>
              <a:t>: </a:t>
            </a:r>
            <a:r>
              <a:rPr lang="en-US" sz="2800" err="1">
                <a:latin typeface="Times New Roman" pitchFamily="18" charset="0"/>
                <a:cs typeface="Times New Roman" pitchFamily="18" charset="0"/>
              </a:rPr>
              <a:t>K</a:t>
            </a:r>
            <a:r>
              <a:rPr lang="en-US" sz="2800" baseline="-25000" err="1">
                <a:latin typeface="Times New Roman" pitchFamily="18" charset="0"/>
                <a:cs typeface="Times New Roman" pitchFamily="18" charset="0"/>
              </a:rPr>
              <a:t>d</a:t>
            </a:r>
            <a:r>
              <a:rPr lang="en-US" sz="2800">
                <a:latin typeface="Times New Roman" pitchFamily="18" charset="0"/>
                <a:cs typeface="Times New Roman" pitchFamily="18" charset="0"/>
              </a:rPr>
              <a:t> = ∞ </a:t>
            </a:r>
            <a:r>
              <a:rPr lang="en-US" sz="2800" err="1">
                <a:latin typeface="Times New Roman" pitchFamily="18" charset="0"/>
                <a:cs typeface="Times New Roman" pitchFamily="18" charset="0"/>
              </a:rPr>
              <a:t>suy</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ra</a:t>
            </a: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và</a:t>
            </a:r>
            <a:r>
              <a:rPr lang="en-US" sz="2800">
                <a:latin typeface="Times New Roman" pitchFamily="18" charset="0"/>
                <a:cs typeface="Times New Roman" pitchFamily="18" charset="0"/>
              </a:rPr>
              <a:t> I</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0 </a:t>
            </a:r>
          </a:p>
          <a:p>
            <a:pPr>
              <a:buNone/>
            </a:pPr>
            <a:r>
              <a:rPr lang="en-US" sz="2800">
                <a:latin typeface="Times New Roman" pitchFamily="18" charset="0"/>
                <a:cs typeface="Times New Roman" pitchFamily="18" charset="0"/>
              </a:rPr>
              <a:t> Do I</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0 </a:t>
            </a:r>
            <a:r>
              <a:rPr lang="en-US" sz="2800" err="1">
                <a:latin typeface="Times New Roman" pitchFamily="18" charset="0"/>
                <a:cs typeface="Times New Roman" pitchFamily="18" charset="0"/>
              </a:rPr>
              <a:t>suy</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ra</a:t>
            </a:r>
            <a:r>
              <a:rPr lang="en-US" sz="2800">
                <a:latin typeface="Times New Roman" pitchFamily="18" charset="0"/>
                <a:cs typeface="Times New Roman" pitchFamily="18" charset="0"/>
              </a:rPr>
              <a:t> I</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 </a:t>
            </a:r>
            <a:r>
              <a:rPr lang="en-US" sz="2800" err="1">
                <a:latin typeface="Times New Roman" pitchFamily="18" charset="0"/>
                <a:cs typeface="Times New Roman" pitchFamily="18" charset="0"/>
              </a:rPr>
              <a:t>I</a:t>
            </a:r>
            <a:r>
              <a:rPr lang="en-US" sz="2800" baseline="-25000" err="1">
                <a:latin typeface="Times New Roman" pitchFamily="18" charset="0"/>
                <a:cs typeface="Times New Roman" pitchFamily="18" charset="0"/>
              </a:rPr>
              <a:t>ht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theo</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sơ</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đồ</a:t>
            </a:r>
            <a:r>
              <a:rPr lang="en-US" sz="2800">
                <a:latin typeface="Times New Roman" pitchFamily="18" charset="0"/>
                <a:cs typeface="Times New Roman" pitchFamily="18" charset="0"/>
              </a:rPr>
              <a:t> ta </a:t>
            </a:r>
            <a:r>
              <a:rPr lang="en-US" sz="2800" err="1">
                <a:latin typeface="Times New Roman" pitchFamily="18" charset="0"/>
                <a:cs typeface="Times New Roman" pitchFamily="18" charset="0"/>
              </a:rPr>
              <a:t>tính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điện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áp</a:t>
            </a: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Đồng</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nhất</a:t>
            </a:r>
            <a:r>
              <a:rPr lang="en-US" sz="2800">
                <a:solidFill>
                  <a:srgbClr val="FF0000"/>
                </a:solidFill>
                <a:latin typeface="Times New Roman" pitchFamily="18" charset="0"/>
                <a:cs typeface="Times New Roman" pitchFamily="18" charset="0"/>
              </a:rPr>
              <a:t> 2 </a:t>
            </a:r>
            <a:r>
              <a:rPr lang="en-US" sz="2800" err="1">
                <a:solidFill>
                  <a:srgbClr val="FF0000"/>
                </a:solidFill>
                <a:latin typeface="Times New Roman" pitchFamily="18" charset="0"/>
                <a:cs typeface="Times New Roman" pitchFamily="18" charset="0"/>
              </a:rPr>
              <a:t>phương</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trình</a:t>
            </a:r>
            <a:r>
              <a:rPr lang="en-US" sz="2800">
                <a:solidFill>
                  <a:srgbClr val="FF0000"/>
                </a:solidFill>
                <a:latin typeface="Times New Roman" pitchFamily="18" charset="0"/>
                <a:cs typeface="Times New Roman" pitchFamily="18" charset="0"/>
              </a:rPr>
              <a:t>                            </a:t>
            </a:r>
            <a:r>
              <a:rPr lang="en-US" sz="2800">
                <a:latin typeface="Times New Roman" pitchFamily="18" charset="0"/>
                <a:cs typeface="Times New Roman" pitchFamily="18" charset="0"/>
              </a:rPr>
              <a:t>; q = 0 → </a:t>
            </a:r>
            <a:r>
              <a:rPr lang="en-US" sz="2800" err="1">
                <a:latin typeface="Times New Roman" pitchFamily="18" charset="0"/>
                <a:cs typeface="Times New Roman" pitchFamily="18" charset="0"/>
              </a:rPr>
              <a:t>U</a:t>
            </a:r>
            <a:r>
              <a:rPr lang="en-US" sz="2800" baseline="-25000" err="1">
                <a:latin typeface="Times New Roman" pitchFamily="18" charset="0"/>
                <a:cs typeface="Times New Roman" pitchFamily="18" charset="0"/>
              </a:rPr>
              <a:t>ra</a:t>
            </a:r>
            <a:r>
              <a:rPr lang="en-US" sz="2800">
                <a:latin typeface="Times New Roman" pitchFamily="18" charset="0"/>
                <a:cs typeface="Times New Roman" pitchFamily="18" charset="0"/>
              </a:rPr>
              <a:t> = </a:t>
            </a:r>
            <a:r>
              <a:rPr lang="en-US" sz="2800" err="1">
                <a:latin typeface="Times New Roman" pitchFamily="18" charset="0"/>
                <a:cs typeface="Times New Roman" pitchFamily="18" charset="0"/>
              </a:rPr>
              <a:t>U</a:t>
            </a:r>
            <a:r>
              <a:rPr lang="en-US" sz="2800" baseline="-25000" err="1">
                <a:latin typeface="Times New Roman" pitchFamily="18" charset="0"/>
                <a:cs typeface="Times New Roman" pitchFamily="18" charset="0"/>
              </a:rPr>
              <a:t>vao</a:t>
            </a:r>
            <a:endParaRPr lang="en-US" sz="2800">
              <a:latin typeface="Times New Roman" pitchFamily="18" charset="0"/>
              <a:cs typeface="Times New Roman" pitchFamily="18" charset="0"/>
            </a:endParaRPr>
          </a:p>
          <a:p>
            <a:pPr>
              <a:buNone/>
            </a:pPr>
            <a:r>
              <a:rPr lang="en-US" sz="2900">
                <a:latin typeface="Times New Roman" pitchFamily="18" charset="0"/>
                <a:cs typeface="Times New Roman" pitchFamily="18" charset="0"/>
              </a:rPr>
              <a:t> q = 1 → </a:t>
            </a:r>
            <a:r>
              <a:rPr lang="en-US" sz="2800" err="1">
                <a:latin typeface="Times New Roman" pitchFamily="18" charset="0"/>
                <a:cs typeface="Times New Roman" pitchFamily="18" charset="0"/>
              </a:rPr>
              <a:t>U</a:t>
            </a:r>
            <a:r>
              <a:rPr lang="en-US" sz="2800" baseline="-25000" err="1">
                <a:latin typeface="Times New Roman" pitchFamily="18" charset="0"/>
                <a:cs typeface="Times New Roman" pitchFamily="18" charset="0"/>
              </a:rPr>
              <a:t>ra</a:t>
            </a:r>
            <a:r>
              <a:rPr lang="en-US" sz="2800">
                <a:latin typeface="Times New Roman" pitchFamily="18" charset="0"/>
                <a:cs typeface="Times New Roman" pitchFamily="18" charset="0"/>
              </a:rPr>
              <a:t> = - </a:t>
            </a:r>
            <a:r>
              <a:rPr lang="en-US" sz="2800" err="1">
                <a:latin typeface="Times New Roman" pitchFamily="18" charset="0"/>
                <a:cs typeface="Times New Roman" pitchFamily="18" charset="0"/>
              </a:rPr>
              <a:t>U</a:t>
            </a:r>
            <a:r>
              <a:rPr lang="en-US" sz="2800" baseline="-25000" err="1">
                <a:latin typeface="Times New Roman" pitchFamily="18" charset="0"/>
                <a:cs typeface="Times New Roman" pitchFamily="18" charset="0"/>
              </a:rPr>
              <a:t>vao</a:t>
            </a:r>
            <a:r>
              <a:rPr lang="en-US" sz="2800">
                <a:latin typeface="Times New Roman" pitchFamily="18" charset="0"/>
                <a:cs typeface="Times New Roman" pitchFamily="18" charset="0"/>
              </a:rPr>
              <a:t> ; q = 0,5 → </a:t>
            </a:r>
            <a:r>
              <a:rPr lang="en-US" sz="2800" err="1">
                <a:latin typeface="Times New Roman" pitchFamily="18" charset="0"/>
                <a:cs typeface="Times New Roman" pitchFamily="18" charset="0"/>
              </a:rPr>
              <a:t>U</a:t>
            </a:r>
            <a:r>
              <a:rPr lang="en-US" sz="2800" baseline="-25000" err="1">
                <a:latin typeface="Times New Roman" pitchFamily="18" charset="0"/>
                <a:cs typeface="Times New Roman" pitchFamily="18" charset="0"/>
              </a:rPr>
              <a:t>ra</a:t>
            </a:r>
            <a:r>
              <a:rPr lang="en-US" sz="2800">
                <a:latin typeface="Times New Roman" pitchFamily="18" charset="0"/>
                <a:cs typeface="Times New Roman" pitchFamily="18" charset="0"/>
              </a:rPr>
              <a:t> = 0</a:t>
            </a:r>
            <a:endParaRPr lang="en-US" sz="2900">
              <a:latin typeface="Times New Roman" pitchFamily="18" charset="0"/>
              <a:cs typeface="Times New Roman" pitchFamily="18" charset="0"/>
            </a:endParaRPr>
          </a:p>
        </p:txBody>
      </p:sp>
      <p:pic>
        <p:nvPicPr>
          <p:cNvPr id="38914" name="Picture 2"/>
          <p:cNvPicPr>
            <a:picLocks noChangeAspect="1" noChangeArrowheads="1"/>
          </p:cNvPicPr>
          <p:nvPr/>
        </p:nvPicPr>
        <p:blipFill>
          <a:blip r:embed="rId3"/>
          <a:srcRect/>
          <a:stretch>
            <a:fillRect/>
          </a:stretch>
        </p:blipFill>
        <p:spPr bwMode="auto">
          <a:xfrm>
            <a:off x="609599" y="1295400"/>
            <a:ext cx="4039953" cy="2438400"/>
          </a:xfrm>
          <a:prstGeom prst="rect">
            <a:avLst/>
          </a:prstGeom>
          <a:noFill/>
          <a:ln w="9525">
            <a:noFill/>
            <a:miter lim="800000"/>
            <a:headEnd/>
            <a:tailEnd/>
          </a:ln>
          <a:effectLst/>
        </p:spPr>
      </p:pic>
      <p:pic>
        <p:nvPicPr>
          <p:cNvPr id="38915" name="Picture 3"/>
          <p:cNvPicPr>
            <a:picLocks noChangeAspect="1" noChangeArrowheads="1"/>
          </p:cNvPicPr>
          <p:nvPr/>
        </p:nvPicPr>
        <p:blipFill>
          <a:blip r:embed="rId4"/>
          <a:srcRect/>
          <a:stretch>
            <a:fillRect/>
          </a:stretch>
        </p:blipFill>
        <p:spPr bwMode="auto">
          <a:xfrm>
            <a:off x="4902200" y="1371600"/>
            <a:ext cx="3556000" cy="2362200"/>
          </a:xfrm>
          <a:prstGeom prst="rect">
            <a:avLst/>
          </a:prstGeom>
          <a:noFill/>
          <a:ln w="9525">
            <a:noFill/>
            <a:miter lim="800000"/>
            <a:headEnd/>
            <a:tailEnd/>
          </a:ln>
          <a:effectLst/>
        </p:spPr>
      </p:pic>
      <p:graphicFrame>
        <p:nvGraphicFramePr>
          <p:cNvPr id="38916" name="Object 4"/>
          <p:cNvGraphicFramePr>
            <a:graphicFrameLocks noChangeAspect="1"/>
          </p:cNvGraphicFramePr>
          <p:nvPr/>
        </p:nvGraphicFramePr>
        <p:xfrm>
          <a:off x="381000" y="4832350"/>
          <a:ext cx="4870450" cy="882650"/>
        </p:xfrm>
        <a:graphic>
          <a:graphicData uri="http://schemas.openxmlformats.org/presentationml/2006/ole">
            <mc:AlternateContent xmlns:mc="http://schemas.openxmlformats.org/markup-compatibility/2006">
              <mc:Choice xmlns:v="urn:schemas-microsoft-com:vml" Requires="v">
                <p:oleObj spid="_x0000_s189441" name="Equation" r:id="rId5" imgW="2387520" imgH="431640" progId="Equation.DSMT4">
                  <p:embed/>
                </p:oleObj>
              </mc:Choice>
              <mc:Fallback>
                <p:oleObj name="Equation" r:id="rId5" imgW="2387520" imgH="431640" progId="Equation.DSMT4">
                  <p:embed/>
                  <p:pic>
                    <p:nvPicPr>
                      <p:cNvPr id="3891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4832350"/>
                        <a:ext cx="4870450"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7" name="Object 5"/>
          <p:cNvGraphicFramePr>
            <a:graphicFrameLocks noChangeAspect="1"/>
          </p:cNvGraphicFramePr>
          <p:nvPr/>
        </p:nvGraphicFramePr>
        <p:xfrm>
          <a:off x="5715000" y="4756150"/>
          <a:ext cx="2952750" cy="882650"/>
        </p:xfrm>
        <a:graphic>
          <a:graphicData uri="http://schemas.openxmlformats.org/presentationml/2006/ole">
            <mc:AlternateContent xmlns:mc="http://schemas.openxmlformats.org/markup-compatibility/2006">
              <mc:Choice xmlns:v="urn:schemas-microsoft-com:vml" Requires="v">
                <p:oleObj spid="_x0000_s189442" name="Equation" r:id="rId7" imgW="1447560" imgH="431640" progId="Equation.DSMT4">
                  <p:embed/>
                </p:oleObj>
              </mc:Choice>
              <mc:Fallback>
                <p:oleObj name="Equation" r:id="rId7" imgW="1447560" imgH="431640" progId="Equation.DSMT4">
                  <p:embed/>
                  <p:pic>
                    <p:nvPicPr>
                      <p:cNvPr id="38917"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4756150"/>
                        <a:ext cx="2952750"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8" name="Object 6"/>
          <p:cNvGraphicFramePr>
            <a:graphicFrameLocks noChangeAspect="1"/>
          </p:cNvGraphicFramePr>
          <p:nvPr/>
        </p:nvGraphicFramePr>
        <p:xfrm>
          <a:off x="3810000" y="5791200"/>
          <a:ext cx="2330450" cy="468313"/>
        </p:xfrm>
        <a:graphic>
          <a:graphicData uri="http://schemas.openxmlformats.org/presentationml/2006/ole">
            <mc:AlternateContent xmlns:mc="http://schemas.openxmlformats.org/markup-compatibility/2006">
              <mc:Choice xmlns:v="urn:schemas-microsoft-com:vml" Requires="v">
                <p:oleObj spid="_x0000_s189443" name="Equation" r:id="rId9" imgW="1143000" imgH="228600" progId="Equation.DSMT4">
                  <p:embed/>
                </p:oleObj>
              </mc:Choice>
              <mc:Fallback>
                <p:oleObj name="Equation" r:id="rId9" imgW="1143000" imgH="228600" progId="Equation.DSMT4">
                  <p:embed/>
                  <p:pic>
                    <p:nvPicPr>
                      <p:cNvPr id="38918"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0" y="5791200"/>
                        <a:ext cx="23304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66441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normAutofit lnSpcReduction="10000"/>
          </a:bodyPr>
          <a:lstStyle/>
          <a:p>
            <a:pPr>
              <a:buNone/>
            </a:pPr>
            <a:r>
              <a:rPr lang="en-US"/>
              <a:t> </a:t>
            </a:r>
            <a:r>
              <a:rPr lang="en-US" sz="2800">
                <a:latin typeface="Times New Roman" pitchFamily="18" charset="0"/>
                <a:cs typeface="Times New Roman" pitchFamily="18" charset="0"/>
              </a:rPr>
              <a:t>Dạng tín hiệu xung biểu diễn theo đồ thị.</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+ 3</a:t>
            </a:r>
            <a:r>
              <a:rPr lang="el-GR" sz="2800">
                <a:latin typeface="Times New Roman" pitchFamily="18" charset="0"/>
                <a:cs typeface="Times New Roman" pitchFamily="18" charset="0"/>
              </a:rPr>
              <a:t>τ</a:t>
            </a:r>
            <a:r>
              <a:rPr lang="en-US" sz="2800">
                <a:latin typeface="Times New Roman" pitchFamily="18" charset="0"/>
                <a:cs typeface="Times New Roman" pitchFamily="18" charset="0"/>
              </a:rPr>
              <a:t> &lt; t</a:t>
            </a:r>
            <a:r>
              <a:rPr lang="en-US" sz="2800" baseline="-25000">
                <a:latin typeface="Times New Roman" pitchFamily="18" charset="0"/>
                <a:cs typeface="Times New Roman" pitchFamily="18" charset="0"/>
              </a:rPr>
              <a:t>X</a:t>
            </a:r>
            <a:r>
              <a:rPr lang="en-US" sz="2800">
                <a:latin typeface="Times New Roman" pitchFamily="18" charset="0"/>
                <a:cs typeface="Times New Roman" pitchFamily="18" charset="0"/>
              </a:rPr>
              <a:t> xung ra dang xung   </a:t>
            </a:r>
          </a:p>
          <a:p>
            <a:pPr>
              <a:buNone/>
            </a:pPr>
            <a:r>
              <a:rPr lang="en-US" sz="2800">
                <a:latin typeface="Times New Roman" pitchFamily="18" charset="0"/>
                <a:cs typeface="Times New Roman" pitchFamily="18" charset="0"/>
              </a:rPr>
              <a:t>                                             nhọn. </a:t>
            </a:r>
            <a:r>
              <a:rPr lang="el-GR" sz="2800">
                <a:latin typeface="Times New Roman" pitchFamily="18" charset="0"/>
                <a:cs typeface="Times New Roman" pitchFamily="18" charset="0"/>
              </a:rPr>
              <a:t>τ</a:t>
            </a:r>
            <a:r>
              <a:rPr lang="en-US" sz="2800">
                <a:latin typeface="Times New Roman" pitchFamily="18" charset="0"/>
                <a:cs typeface="Times New Roman" pitchFamily="18" charset="0"/>
              </a:rPr>
              <a:t> &gt; 10 t</a:t>
            </a:r>
            <a:r>
              <a:rPr lang="en-US" sz="2800" baseline="-25000">
                <a:latin typeface="Times New Roman" pitchFamily="18" charset="0"/>
                <a:cs typeface="Times New Roman" pitchFamily="18" charset="0"/>
              </a:rPr>
              <a:t>X</a:t>
            </a:r>
            <a:r>
              <a:rPr lang="en-US" sz="2800">
                <a:latin typeface="Times New Roman" pitchFamily="18" charset="0"/>
                <a:cs typeface="Times New Roman" pitchFamily="18" charset="0"/>
              </a:rPr>
              <a:t> tín hiệu 0 thay</a:t>
            </a:r>
          </a:p>
          <a:p>
            <a:pPr>
              <a:buNone/>
            </a:pPr>
            <a:r>
              <a:rPr lang="en-US" sz="2800">
                <a:latin typeface="Times New Roman" pitchFamily="18" charset="0"/>
                <a:cs typeface="Times New Roman" pitchFamily="18" charset="0"/>
              </a:rPr>
              <a:t>                                             đổi. </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p:txBody>
      </p:sp>
      <p:pic>
        <p:nvPicPr>
          <p:cNvPr id="29698" name="Picture 2"/>
          <p:cNvPicPr>
            <a:picLocks noChangeAspect="1" noChangeArrowheads="1"/>
          </p:cNvPicPr>
          <p:nvPr/>
        </p:nvPicPr>
        <p:blipFill>
          <a:blip r:embed="rId3"/>
          <a:srcRect/>
          <a:stretch>
            <a:fillRect/>
          </a:stretch>
        </p:blipFill>
        <p:spPr bwMode="auto">
          <a:xfrm>
            <a:off x="1447800" y="803252"/>
            <a:ext cx="2528887" cy="5978548"/>
          </a:xfrm>
          <a:prstGeom prst="rect">
            <a:avLst/>
          </a:prstGeom>
          <a:noFill/>
          <a:ln w="9525">
            <a:noFill/>
            <a:miter lim="800000"/>
            <a:headEnd/>
            <a:tailEnd/>
          </a:ln>
          <a:effectLst/>
        </p:spPr>
      </p:pic>
      <p:pic>
        <p:nvPicPr>
          <p:cNvPr id="29699" name="Picture 3"/>
          <p:cNvPicPr>
            <a:picLocks noChangeAspect="1" noChangeArrowheads="1"/>
          </p:cNvPicPr>
          <p:nvPr/>
        </p:nvPicPr>
        <p:blipFill>
          <a:blip r:embed="rId4"/>
          <a:srcRect/>
          <a:stretch>
            <a:fillRect/>
          </a:stretch>
        </p:blipFill>
        <p:spPr bwMode="auto">
          <a:xfrm>
            <a:off x="4919663" y="1066800"/>
            <a:ext cx="3081337" cy="3886510"/>
          </a:xfrm>
          <a:prstGeom prst="rect">
            <a:avLst/>
          </a:prstGeom>
          <a:noFill/>
          <a:ln w="9525">
            <a:noFill/>
            <a:miter lim="800000"/>
            <a:headEnd/>
            <a:tailEnd/>
          </a:ln>
          <a:effectLst/>
        </p:spPr>
      </p:pic>
      <p:graphicFrame>
        <p:nvGraphicFramePr>
          <p:cNvPr id="8" name="Object 7"/>
          <p:cNvGraphicFramePr>
            <a:graphicFrameLocks noChangeAspect="1"/>
          </p:cNvGraphicFramePr>
          <p:nvPr/>
        </p:nvGraphicFramePr>
        <p:xfrm>
          <a:off x="7162800" y="3505200"/>
          <a:ext cx="736600" cy="546100"/>
        </p:xfrm>
        <a:graphic>
          <a:graphicData uri="http://schemas.openxmlformats.org/presentationml/2006/ole">
            <mc:AlternateContent xmlns:mc="http://schemas.openxmlformats.org/markup-compatibility/2006">
              <mc:Choice xmlns:v="urn:schemas-microsoft-com:vml" Requires="v">
                <p:oleObj spid="_x0000_s30721" name="Equation" r:id="rId5" imgW="736560" imgH="545760" progId="Equation.DSMT4">
                  <p:embed/>
                </p:oleObj>
              </mc:Choice>
              <mc:Fallback>
                <p:oleObj name="Equation" r:id="rId5" imgW="736560" imgH="545760" progId="Equation.DSMT4">
                  <p:embed/>
                  <p:pic>
                    <p:nvPicPr>
                      <p:cNvPr id="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3505200"/>
                        <a:ext cx="7366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lstStyle/>
          <a:p>
            <a:pPr>
              <a:buNone/>
            </a:pPr>
            <a:r>
              <a:rPr lang="en-US"/>
              <a:t> </a:t>
            </a:r>
            <a:r>
              <a:rPr lang="en-US" sz="2800">
                <a:solidFill>
                  <a:srgbClr val="FF0000"/>
                </a:solidFill>
                <a:latin typeface="Times New Roman" pitchFamily="18" charset="0"/>
                <a:cs typeface="Times New Roman" pitchFamily="18" charset="0"/>
              </a:rPr>
              <a:t>5. Mạch khuếch đại tuần hoàn (xiếc cua la to) dùng KĐTT.</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Mạch khuếch đại tuần hoàn </a:t>
            </a:r>
            <a:r>
              <a:rPr lang="en-US" sz="2800">
                <a:latin typeface="Times New Roman" pitchFamily="18" charset="0"/>
                <a:cs typeface="Times New Roman" pitchFamily="18" charset="0"/>
              </a:rPr>
              <a:t>là mạch có ít nhất ba đầu vào</a:t>
            </a:r>
          </a:p>
          <a:p>
            <a:pPr>
              <a:buNone/>
            </a:pPr>
            <a:r>
              <a:rPr lang="en-US" sz="2800">
                <a:latin typeface="Times New Roman" pitchFamily="18" charset="0"/>
                <a:cs typeface="Times New Roman" pitchFamily="18" charset="0"/>
              </a:rPr>
              <a:t>mang tính chất sau.</a:t>
            </a:r>
          </a:p>
          <a:p>
            <a:pPr>
              <a:buNone/>
            </a:pPr>
            <a:r>
              <a:rPr lang="en-US" sz="2800">
                <a:latin typeface="Times New Roman" pitchFamily="18" charset="0"/>
                <a:cs typeface="Times New Roman" pitchFamily="18" charset="0"/>
              </a:rPr>
              <a:t> - Tín hiệu tại 1 của nếu chuyển </a:t>
            </a:r>
          </a:p>
          <a:p>
            <a:pPr>
              <a:buNone/>
            </a:pPr>
            <a:r>
              <a:rPr lang="en-US" sz="2800">
                <a:latin typeface="Times New Roman" pitchFamily="18" charset="0"/>
                <a:cs typeface="Times New Roman" pitchFamily="18" charset="0"/>
              </a:rPr>
              <a:t>tiếp cửa tiếp theo theo chiều mũi tên.</a:t>
            </a:r>
          </a:p>
          <a:p>
            <a:pPr>
              <a:buNone/>
            </a:pPr>
            <a:r>
              <a:rPr lang="en-US" sz="2800">
                <a:latin typeface="Times New Roman" pitchFamily="18" charset="0"/>
                <a:cs typeface="Times New Roman" pitchFamily="18" charset="0"/>
              </a:rPr>
              <a:t> - Tín hiệu khi đi qua cửa hở mạch không</a:t>
            </a:r>
          </a:p>
          <a:p>
            <a:pPr>
              <a:buNone/>
            </a:pPr>
            <a:r>
              <a:rPr lang="en-US" sz="2800">
                <a:latin typeface="Times New Roman" pitchFamily="18" charset="0"/>
                <a:cs typeface="Times New Roman" pitchFamily="18" charset="0"/>
              </a:rPr>
              <a:t>thay đổi.</a:t>
            </a:r>
          </a:p>
          <a:p>
            <a:pPr>
              <a:buNone/>
            </a:pPr>
            <a:r>
              <a:rPr lang="en-US" sz="2800">
                <a:latin typeface="Times New Roman" pitchFamily="18" charset="0"/>
                <a:cs typeface="Times New Roman" pitchFamily="18" charset="0"/>
              </a:rPr>
              <a:t> - Tín hiệu hạ trên cửa nào nếu cửa đó đặt </a:t>
            </a:r>
          </a:p>
          <a:p>
            <a:pPr>
              <a:buNone/>
            </a:pPr>
            <a:r>
              <a:rPr lang="en-US" sz="2800">
                <a:latin typeface="Times New Roman" pitchFamily="18" charset="0"/>
                <a:cs typeface="Times New Roman" pitchFamily="18" charset="0"/>
              </a:rPr>
              <a:t>điện trở R</a:t>
            </a:r>
            <a:r>
              <a:rPr lang="en-US" sz="2800" baseline="-25000">
                <a:latin typeface="Times New Roman" pitchFamily="18" charset="0"/>
                <a:cs typeface="Times New Roman" pitchFamily="18" charset="0"/>
              </a:rPr>
              <a:t>M</a:t>
            </a:r>
            <a:endParaRPr lang="en-US" sz="2800">
              <a:latin typeface="Times New Roman" pitchFamily="18" charset="0"/>
              <a:cs typeface="Times New Roman" pitchFamily="18" charset="0"/>
            </a:endParaRPr>
          </a:p>
        </p:txBody>
      </p:sp>
      <p:pic>
        <p:nvPicPr>
          <p:cNvPr id="39938" name="Picture 2"/>
          <p:cNvPicPr>
            <a:picLocks noChangeAspect="1" noChangeArrowheads="1"/>
          </p:cNvPicPr>
          <p:nvPr/>
        </p:nvPicPr>
        <p:blipFill>
          <a:blip r:embed="rId2"/>
          <a:srcRect/>
          <a:stretch>
            <a:fillRect/>
          </a:stretch>
        </p:blipFill>
        <p:spPr bwMode="auto">
          <a:xfrm>
            <a:off x="6457950" y="1676400"/>
            <a:ext cx="2228850" cy="2311400"/>
          </a:xfrm>
          <a:prstGeom prst="rect">
            <a:avLst/>
          </a:prstGeom>
          <a:noFill/>
          <a:ln w="9525">
            <a:noFill/>
            <a:miter lim="800000"/>
            <a:headEnd/>
            <a:tailEnd/>
          </a:ln>
          <a:effectLst/>
        </p:spPr>
      </p:pic>
    </p:spTree>
    <p:extLst>
      <p:ext uri="{BB962C8B-B14F-4D97-AF65-F5344CB8AC3E}">
        <p14:creationId xmlns:p14="http://schemas.microsoft.com/office/powerpoint/2010/main" val="290681981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normAutofit/>
          </a:bodyPr>
          <a:lstStyle/>
          <a:p>
            <a:pPr>
              <a:buNone/>
            </a:pPr>
            <a:r>
              <a:rPr lang="en-US" sz="2800">
                <a:solidFill>
                  <a:srgbClr val="FF0000"/>
                </a:solidFill>
                <a:latin typeface="Times New Roman" pitchFamily="18" charset="0"/>
                <a:cs typeface="Times New Roman" pitchFamily="18" charset="0"/>
              </a:rPr>
              <a:t>+ Cấu trúc bên trong của mạch K</a:t>
            </a:r>
            <a:r>
              <a:rPr lang="vi-VN" sz="2800">
                <a:solidFill>
                  <a:srgbClr val="FF0000"/>
                </a:solidFill>
                <a:latin typeface="Times New Roman" pitchFamily="18" charset="0"/>
                <a:cs typeface="Times New Roman" pitchFamily="18" charset="0"/>
              </a:rPr>
              <a:t>đ</a:t>
            </a:r>
            <a:r>
              <a:rPr lang="en-US" sz="2800">
                <a:solidFill>
                  <a:srgbClr val="FF0000"/>
                </a:solidFill>
                <a:latin typeface="Times New Roman" pitchFamily="18" charset="0"/>
                <a:cs typeface="Times New Roman" pitchFamily="18" charset="0"/>
              </a:rPr>
              <a:t>ại tuần hoàn 3 ngõ vào</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solidFill>
                  <a:srgbClr val="FF0000"/>
                </a:solidFill>
                <a:latin typeface="Times New Roman" pitchFamily="18" charset="0"/>
                <a:cs typeface="Times New Roman" pitchFamily="18" charset="0"/>
              </a:rPr>
              <a:t>+ Một ngõ vào K</a:t>
            </a:r>
            <a:r>
              <a:rPr lang="vi-VN" sz="2800">
                <a:solidFill>
                  <a:srgbClr val="FF0000"/>
                </a:solidFill>
                <a:latin typeface="Times New Roman" pitchFamily="18" charset="0"/>
                <a:cs typeface="Times New Roman" pitchFamily="18" charset="0"/>
              </a:rPr>
              <a:t>đ</a:t>
            </a:r>
            <a:r>
              <a:rPr lang="en-US" sz="2800">
                <a:solidFill>
                  <a:srgbClr val="FF0000"/>
                </a:solidFill>
                <a:latin typeface="Times New Roman" pitchFamily="18" charset="0"/>
                <a:cs typeface="Times New Roman" pitchFamily="18" charset="0"/>
              </a:rPr>
              <a:t>ại tuần hoàn</a:t>
            </a:r>
          </a:p>
          <a:p>
            <a:pPr>
              <a:buFontTx/>
              <a:buChar char="-"/>
            </a:pPr>
            <a:r>
              <a:rPr lang="en-US" sz="2800">
                <a:latin typeface="Times New Roman" pitchFamily="18" charset="0"/>
                <a:cs typeface="Times New Roman" pitchFamily="18" charset="0"/>
              </a:rPr>
              <a:t>I = 0 theo tính chất U</a:t>
            </a:r>
            <a:r>
              <a:rPr lang="en-US" sz="2800" baseline="-25000">
                <a:latin typeface="Times New Roman" pitchFamily="18" charset="0"/>
                <a:cs typeface="Times New Roman" pitchFamily="18" charset="0"/>
              </a:rPr>
              <a:t>vao</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ra</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KĐTT lý tưởng I</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0 →</a:t>
            </a:r>
          </a:p>
          <a:p>
            <a:pPr>
              <a:buNone/>
            </a:pP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vao</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ra</a:t>
            </a:r>
            <a:r>
              <a:rPr lang="en-US" sz="2800">
                <a:latin typeface="Times New Roman" pitchFamily="18" charset="0"/>
                <a:cs typeface="Times New Roman" pitchFamily="18" charset="0"/>
              </a:rPr>
              <a:t> </a:t>
            </a:r>
          </a:p>
          <a:p>
            <a:pPr>
              <a:buFontTx/>
              <a:buChar char="-"/>
            </a:pPr>
            <a:r>
              <a:rPr lang="en-US" sz="2800">
                <a:latin typeface="Times New Roman" pitchFamily="18" charset="0"/>
                <a:cs typeface="Times New Roman" pitchFamily="18" charset="0"/>
              </a:rPr>
              <a:t>Đặt vào cửa 1-1 điện trở R</a:t>
            </a:r>
            <a:r>
              <a:rPr lang="en-US" sz="2800" baseline="-25000">
                <a:latin typeface="Times New Roman" pitchFamily="18" charset="0"/>
                <a:cs typeface="Times New Roman" pitchFamily="18" charset="0"/>
              </a:rPr>
              <a:t>M</a:t>
            </a:r>
            <a:r>
              <a:rPr lang="en-US" sz="2800">
                <a:latin typeface="Times New Roman" pitchFamily="18" charset="0"/>
                <a:cs typeface="Times New Roman" pitchFamily="18" charset="0"/>
              </a:rPr>
              <a:t> theo tính</a:t>
            </a:r>
          </a:p>
          <a:p>
            <a:pPr>
              <a:buNone/>
            </a:pPr>
            <a:r>
              <a:rPr lang="en-US" sz="2800">
                <a:latin typeface="Times New Roman" pitchFamily="18" charset="0"/>
                <a:cs typeface="Times New Roman" pitchFamily="18" charset="0"/>
              </a:rPr>
              <a:t>chất U</a:t>
            </a:r>
            <a:r>
              <a:rPr lang="en-US" sz="2800" baseline="-25000">
                <a:latin typeface="Times New Roman" pitchFamily="18" charset="0"/>
                <a:cs typeface="Times New Roman" pitchFamily="18" charset="0"/>
              </a:rPr>
              <a:t>ra</a:t>
            </a:r>
            <a:r>
              <a:rPr lang="en-US" sz="2800">
                <a:latin typeface="Times New Roman" pitchFamily="18" charset="0"/>
                <a:cs typeface="Times New Roman" pitchFamily="18" charset="0"/>
              </a:rPr>
              <a:t> = 0 do I</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0 → U</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vao</a:t>
            </a:r>
            <a:r>
              <a:rPr lang="en-US" sz="2800">
                <a:latin typeface="Times New Roman" pitchFamily="18" charset="0"/>
                <a:cs typeface="Times New Roman" pitchFamily="18" charset="0"/>
              </a:rPr>
              <a:t> /2) → U</a:t>
            </a:r>
            <a:r>
              <a:rPr lang="en-US" sz="2800" baseline="-25000">
                <a:latin typeface="Times New Roman" pitchFamily="18" charset="0"/>
                <a:cs typeface="Times New Roman" pitchFamily="18" charset="0"/>
              </a:rPr>
              <a:t>ra</a:t>
            </a:r>
            <a:r>
              <a:rPr lang="en-US" sz="2800">
                <a:latin typeface="Times New Roman" pitchFamily="18" charset="0"/>
                <a:cs typeface="Times New Roman" pitchFamily="18" charset="0"/>
              </a:rPr>
              <a:t> = 0</a:t>
            </a:r>
          </a:p>
          <a:p>
            <a:pPr>
              <a:buNone/>
            </a:pPr>
            <a:r>
              <a:rPr lang="en-US" sz="2800">
                <a:latin typeface="Times New Roman" pitchFamily="18" charset="0"/>
                <a:cs typeface="Times New Roman" pitchFamily="18" charset="0"/>
              </a:rPr>
              <a:t>- Đặt vào cửa 1-1 điện áp U và U</a:t>
            </a:r>
            <a:r>
              <a:rPr lang="en-US" sz="2800" baseline="-25000">
                <a:latin typeface="Times New Roman" pitchFamily="18" charset="0"/>
                <a:cs typeface="Times New Roman" pitchFamily="18" charset="0"/>
              </a:rPr>
              <a:t>vao</a:t>
            </a:r>
            <a:r>
              <a:rPr lang="en-US" sz="2800">
                <a:latin typeface="Times New Roman" pitchFamily="18" charset="0"/>
                <a:cs typeface="Times New Roman" pitchFamily="18" charset="0"/>
              </a:rPr>
              <a:t> = 0 → U</a:t>
            </a:r>
            <a:r>
              <a:rPr lang="en-US" sz="2800" baseline="-25000">
                <a:latin typeface="Times New Roman" pitchFamily="18" charset="0"/>
                <a:cs typeface="Times New Roman" pitchFamily="18" charset="0"/>
              </a:rPr>
              <a:t>ra</a:t>
            </a:r>
            <a:r>
              <a:rPr lang="en-US" sz="2800">
                <a:latin typeface="Times New Roman" pitchFamily="18" charset="0"/>
                <a:cs typeface="Times New Roman" pitchFamily="18" charset="0"/>
              </a:rPr>
              <a:t> = 2.U</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p:txBody>
      </p:sp>
      <p:pic>
        <p:nvPicPr>
          <p:cNvPr id="59394" name="Picture 2"/>
          <p:cNvPicPr>
            <a:picLocks noChangeAspect="1" noChangeArrowheads="1"/>
          </p:cNvPicPr>
          <p:nvPr/>
        </p:nvPicPr>
        <p:blipFill>
          <a:blip r:embed="rId2"/>
          <a:srcRect/>
          <a:stretch>
            <a:fillRect/>
          </a:stretch>
        </p:blipFill>
        <p:spPr bwMode="auto">
          <a:xfrm>
            <a:off x="609600" y="685800"/>
            <a:ext cx="8142514" cy="2590800"/>
          </a:xfrm>
          <a:prstGeom prst="rect">
            <a:avLst/>
          </a:prstGeom>
          <a:noFill/>
          <a:ln w="9525">
            <a:noFill/>
            <a:miter lim="800000"/>
            <a:headEnd/>
            <a:tailEnd/>
          </a:ln>
          <a:effectLst/>
        </p:spPr>
      </p:pic>
      <p:pic>
        <p:nvPicPr>
          <p:cNvPr id="59396" name="Picture 4"/>
          <p:cNvPicPr>
            <a:picLocks noChangeAspect="1" noChangeArrowheads="1"/>
          </p:cNvPicPr>
          <p:nvPr/>
        </p:nvPicPr>
        <p:blipFill>
          <a:blip r:embed="rId3"/>
          <a:srcRect/>
          <a:stretch>
            <a:fillRect/>
          </a:stretch>
        </p:blipFill>
        <p:spPr bwMode="auto">
          <a:xfrm>
            <a:off x="6172200" y="3276600"/>
            <a:ext cx="2667000" cy="2559363"/>
          </a:xfrm>
          <a:prstGeom prst="rect">
            <a:avLst/>
          </a:prstGeom>
          <a:noFill/>
          <a:ln w="9525">
            <a:noFill/>
            <a:miter lim="800000"/>
            <a:headEnd/>
            <a:tailEnd/>
          </a:ln>
          <a:effectLst/>
        </p:spPr>
      </p:pic>
    </p:spTree>
    <p:extLst>
      <p:ext uri="{BB962C8B-B14F-4D97-AF65-F5344CB8AC3E}">
        <p14:creationId xmlns:p14="http://schemas.microsoft.com/office/powerpoint/2010/main" val="23705820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lstStyle/>
          <a:p>
            <a:pPr>
              <a:buNone/>
            </a:pPr>
            <a:r>
              <a:rPr lang="en-US"/>
              <a:t> </a:t>
            </a:r>
            <a:r>
              <a:rPr lang="en-US" sz="2800">
                <a:solidFill>
                  <a:srgbClr val="FF0000"/>
                </a:solidFill>
                <a:latin typeface="Times New Roman" pitchFamily="18" charset="0"/>
                <a:cs typeface="Times New Roman" pitchFamily="18" charset="0"/>
              </a:rPr>
              <a:t>+ Xét trường hợp ngẫu nhiên.</a:t>
            </a: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r>
              <a:rPr lang="en-US" sz="2800">
                <a:solidFill>
                  <a:srgbClr val="FF0000"/>
                </a:solidFill>
                <a:latin typeface="Times New Roman" pitchFamily="18" charset="0"/>
                <a:cs typeface="Times New Roman" pitchFamily="18" charset="0"/>
              </a:rPr>
              <a:t> </a:t>
            </a:r>
            <a:r>
              <a:rPr lang="en-US" sz="2800">
                <a:latin typeface="Times New Roman" pitchFamily="18" charset="0"/>
                <a:cs typeface="Times New Roman" pitchFamily="18" charset="0"/>
              </a:rPr>
              <a:t>Cửa U</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đặt điện áp u</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 cửa U</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hở mạch, cửa U</a:t>
            </a:r>
            <a:r>
              <a:rPr lang="en-US" sz="2800" baseline="-25000">
                <a:latin typeface="Times New Roman" pitchFamily="18" charset="0"/>
                <a:cs typeface="Times New Roman" pitchFamily="18" charset="0"/>
              </a:rPr>
              <a:t>3</a:t>
            </a:r>
            <a:r>
              <a:rPr lang="en-US" sz="2800">
                <a:latin typeface="Times New Roman" pitchFamily="18" charset="0"/>
                <a:cs typeface="Times New Roman" pitchFamily="18" charset="0"/>
              </a:rPr>
              <a:t> đặt điện</a:t>
            </a:r>
          </a:p>
          <a:p>
            <a:pPr>
              <a:buNone/>
            </a:pPr>
            <a:r>
              <a:rPr lang="en-US" sz="2800">
                <a:latin typeface="Times New Roman" pitchFamily="18" charset="0"/>
                <a:cs typeface="Times New Roman" pitchFamily="18" charset="0"/>
              </a:rPr>
              <a:t>trở R</a:t>
            </a:r>
            <a:r>
              <a:rPr lang="en-US" sz="2800" baseline="-25000">
                <a:latin typeface="Times New Roman" pitchFamily="18" charset="0"/>
                <a:cs typeface="Times New Roman" pitchFamily="18" charset="0"/>
              </a:rPr>
              <a:t>M</a:t>
            </a:r>
            <a:r>
              <a:rPr lang="en-US" sz="2800">
                <a:latin typeface="Times New Roman" pitchFamily="18" charset="0"/>
                <a:cs typeface="Times New Roman" pitchFamily="18" charset="0"/>
              </a:rPr>
              <a:t> </a:t>
            </a:r>
          </a:p>
        </p:txBody>
      </p:sp>
      <p:pic>
        <p:nvPicPr>
          <p:cNvPr id="4" name="Picture 2"/>
          <p:cNvPicPr>
            <a:picLocks noChangeAspect="1" noChangeArrowheads="1"/>
          </p:cNvPicPr>
          <p:nvPr/>
        </p:nvPicPr>
        <p:blipFill>
          <a:blip r:embed="rId2"/>
          <a:srcRect/>
          <a:stretch>
            <a:fillRect/>
          </a:stretch>
        </p:blipFill>
        <p:spPr bwMode="auto">
          <a:xfrm>
            <a:off x="130629" y="914400"/>
            <a:ext cx="8860971" cy="2819400"/>
          </a:xfrm>
          <a:prstGeom prst="rect">
            <a:avLst/>
          </a:prstGeom>
          <a:noFill/>
          <a:ln w="9525">
            <a:noFill/>
            <a:miter lim="800000"/>
            <a:headEnd/>
            <a:tailEnd/>
          </a:ln>
          <a:effectLst/>
        </p:spPr>
      </p:pic>
    </p:spTree>
    <p:extLst>
      <p:ext uri="{BB962C8B-B14F-4D97-AF65-F5344CB8AC3E}">
        <p14:creationId xmlns:p14="http://schemas.microsoft.com/office/powerpoint/2010/main" val="386748270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9144000" cy="6400800"/>
          </a:xfrm>
        </p:spPr>
        <p:txBody>
          <a:bodyPr/>
          <a:lstStyle/>
          <a:p>
            <a:pPr>
              <a:buNone/>
            </a:pPr>
            <a:r>
              <a:rPr lang="en-US"/>
              <a:t> </a:t>
            </a:r>
            <a:r>
              <a:rPr lang="en-US">
                <a:solidFill>
                  <a:srgbClr val="FF0000"/>
                </a:solidFill>
                <a:latin typeface="Times New Roman" pitchFamily="18" charset="0"/>
                <a:cs typeface="Times New Roman" pitchFamily="18" charset="0"/>
              </a:rPr>
              <a:t>+ Xét tính chất </a:t>
            </a:r>
          </a:p>
          <a:p>
            <a:pPr>
              <a:buNone/>
            </a:pPr>
            <a:endParaRPr lang="en-US">
              <a:solidFill>
                <a:srgbClr val="FF0000"/>
              </a:solidFill>
              <a:latin typeface="Times New Roman" pitchFamily="18" charset="0"/>
              <a:cs typeface="Times New Roman" pitchFamily="18" charset="0"/>
            </a:endParaRPr>
          </a:p>
          <a:p>
            <a:pPr>
              <a:buNone/>
            </a:pPr>
            <a:endParaRPr lang="en-US">
              <a:solidFill>
                <a:srgbClr val="FF0000"/>
              </a:solidFill>
              <a:latin typeface="Times New Roman" pitchFamily="18" charset="0"/>
              <a:cs typeface="Times New Roman" pitchFamily="18" charset="0"/>
            </a:endParaRPr>
          </a:p>
          <a:p>
            <a:pPr>
              <a:buNone/>
            </a:pPr>
            <a:endParaRPr lang="en-US">
              <a:solidFill>
                <a:srgbClr val="FF0000"/>
              </a:solidFill>
              <a:latin typeface="Times New Roman" pitchFamily="18" charset="0"/>
              <a:cs typeface="Times New Roman" pitchFamily="18" charset="0"/>
            </a:endParaRPr>
          </a:p>
          <a:p>
            <a:pPr>
              <a:buNone/>
            </a:pPr>
            <a:endParaRPr lang="en-US">
              <a:solidFill>
                <a:srgbClr val="FF0000"/>
              </a:solidFill>
              <a:latin typeface="Times New Roman" pitchFamily="18" charset="0"/>
              <a:cs typeface="Times New Roman" pitchFamily="18" charset="0"/>
            </a:endParaRPr>
          </a:p>
          <a:p>
            <a:pPr>
              <a:buNone/>
            </a:pPr>
            <a:endParaRPr lang="en-US">
              <a:solidFill>
                <a:srgbClr val="FF0000"/>
              </a:solidFill>
              <a:latin typeface="Times New Roman" pitchFamily="18" charset="0"/>
              <a:cs typeface="Times New Roman" pitchFamily="18" charset="0"/>
            </a:endParaRPr>
          </a:p>
          <a:p>
            <a:pPr>
              <a:buNone/>
            </a:pPr>
            <a:r>
              <a:rPr lang="en-US">
                <a:solidFill>
                  <a:srgbClr val="FF0000"/>
                </a:solidFill>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Tại P</a:t>
            </a:r>
            <a:r>
              <a:rPr lang="en-US" sz="2800" baseline="-25000">
                <a:solidFill>
                  <a:srgbClr val="FF0000"/>
                </a:solidFill>
                <a:latin typeface="Times New Roman" pitchFamily="18" charset="0"/>
                <a:cs typeface="Times New Roman" pitchFamily="18" charset="0"/>
              </a:rPr>
              <a:t>1</a:t>
            </a:r>
            <a:r>
              <a:rPr lang="en-US" sz="2800">
                <a:solidFill>
                  <a:srgbClr val="FF0000"/>
                </a:solidFill>
                <a:latin typeface="Times New Roman" pitchFamily="18" charset="0"/>
                <a:cs typeface="Times New Roman" pitchFamily="18" charset="0"/>
              </a:rPr>
              <a:t> ; P</a:t>
            </a:r>
            <a:r>
              <a:rPr lang="en-US" sz="2800" baseline="-25000">
                <a:solidFill>
                  <a:srgbClr val="FF0000"/>
                </a:solidFill>
                <a:latin typeface="Times New Roman" pitchFamily="18" charset="0"/>
                <a:cs typeface="Times New Roman" pitchFamily="18" charset="0"/>
              </a:rPr>
              <a:t>2</a:t>
            </a:r>
            <a:r>
              <a:rPr lang="en-US" sz="2800">
                <a:solidFill>
                  <a:srgbClr val="FF0000"/>
                </a:solidFill>
                <a:latin typeface="Times New Roman" pitchFamily="18" charset="0"/>
                <a:cs typeface="Times New Roman" pitchFamily="18" charset="0"/>
              </a:rPr>
              <a:t> ; P</a:t>
            </a:r>
            <a:r>
              <a:rPr lang="en-US" sz="2800" baseline="-25000">
                <a:solidFill>
                  <a:srgbClr val="FF0000"/>
                </a:solidFill>
                <a:latin typeface="Times New Roman" pitchFamily="18" charset="0"/>
                <a:cs typeface="Times New Roman" pitchFamily="18" charset="0"/>
              </a:rPr>
              <a:t>3</a:t>
            </a:r>
            <a:r>
              <a:rPr lang="en-US" sz="2800"/>
              <a:t>                         </a:t>
            </a:r>
            <a:r>
              <a:rPr lang="en-US" sz="2800">
                <a:solidFill>
                  <a:srgbClr val="FF0000"/>
                </a:solidFill>
                <a:latin typeface="Times New Roman" pitchFamily="18" charset="0"/>
                <a:cs typeface="Times New Roman" pitchFamily="18" charset="0"/>
              </a:rPr>
              <a:t>Tại nút N</a:t>
            </a:r>
            <a:r>
              <a:rPr lang="en-US" sz="2800" baseline="-25000">
                <a:solidFill>
                  <a:srgbClr val="FF0000"/>
                </a:solidFill>
                <a:latin typeface="Times New Roman" pitchFamily="18" charset="0"/>
                <a:cs typeface="Times New Roman" pitchFamily="18" charset="0"/>
              </a:rPr>
              <a:t>1</a:t>
            </a:r>
            <a:r>
              <a:rPr lang="en-US" sz="2800">
                <a:solidFill>
                  <a:srgbClr val="FF0000"/>
                </a:solidFill>
                <a:latin typeface="Times New Roman" pitchFamily="18" charset="0"/>
                <a:cs typeface="Times New Roman" pitchFamily="18" charset="0"/>
              </a:rPr>
              <a:t> , N</a:t>
            </a:r>
            <a:r>
              <a:rPr lang="en-US" sz="2800" baseline="-25000">
                <a:solidFill>
                  <a:srgbClr val="FF0000"/>
                </a:solidFill>
                <a:latin typeface="Times New Roman" pitchFamily="18" charset="0"/>
                <a:cs typeface="Times New Roman" pitchFamily="18" charset="0"/>
              </a:rPr>
              <a:t>2</a:t>
            </a:r>
            <a:r>
              <a:rPr lang="en-US" sz="2800">
                <a:solidFill>
                  <a:srgbClr val="FF0000"/>
                </a:solidFill>
                <a:latin typeface="Times New Roman" pitchFamily="18" charset="0"/>
                <a:cs typeface="Times New Roman" pitchFamily="18" charset="0"/>
              </a:rPr>
              <a:t> , N</a:t>
            </a:r>
            <a:r>
              <a:rPr lang="en-US" sz="2800" baseline="-25000">
                <a:solidFill>
                  <a:srgbClr val="FF0000"/>
                </a:solidFill>
                <a:latin typeface="Times New Roman" pitchFamily="18" charset="0"/>
                <a:cs typeface="Times New Roman" pitchFamily="18" charset="0"/>
              </a:rPr>
              <a:t>3</a:t>
            </a:r>
            <a:r>
              <a:rPr lang="en-US" sz="2800">
                <a:solidFill>
                  <a:srgbClr val="FF0000"/>
                </a:solidFill>
                <a:latin typeface="Times New Roman" pitchFamily="18" charset="0"/>
                <a:cs typeface="Times New Roman" pitchFamily="18" charset="0"/>
              </a:rPr>
              <a:t> </a:t>
            </a:r>
          </a:p>
          <a:p>
            <a:pPr>
              <a:buNone/>
            </a:pPr>
            <a:r>
              <a:rPr lang="en-US"/>
              <a:t>                                                    </a:t>
            </a:r>
          </a:p>
        </p:txBody>
      </p:sp>
      <p:graphicFrame>
        <p:nvGraphicFramePr>
          <p:cNvPr id="4" name="Object 3"/>
          <p:cNvGraphicFramePr>
            <a:graphicFrameLocks noChangeAspect="1"/>
          </p:cNvGraphicFramePr>
          <p:nvPr/>
        </p:nvGraphicFramePr>
        <p:xfrm>
          <a:off x="2895600" y="353291"/>
          <a:ext cx="1219200" cy="942109"/>
        </p:xfrm>
        <a:graphic>
          <a:graphicData uri="http://schemas.openxmlformats.org/presentationml/2006/ole">
            <mc:AlternateContent xmlns:mc="http://schemas.openxmlformats.org/markup-compatibility/2006">
              <mc:Choice xmlns:v="urn:schemas-microsoft-com:vml" Requires="v">
                <p:oleObj spid="_x0000_s193537" name="Equation" r:id="rId3" imgW="558720" imgH="431640" progId="Equation.DSMT4">
                  <p:embed/>
                </p:oleObj>
              </mc:Choice>
              <mc:Fallback>
                <p:oleObj name="Equation" r:id="rId3" imgW="558720" imgH="43164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53291"/>
                        <a:ext cx="1219200" cy="9421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p:cNvPicPr>
            <a:picLocks noChangeAspect="1" noChangeArrowheads="1"/>
          </p:cNvPicPr>
          <p:nvPr/>
        </p:nvPicPr>
        <p:blipFill>
          <a:blip r:embed="rId5"/>
          <a:srcRect/>
          <a:stretch>
            <a:fillRect/>
          </a:stretch>
        </p:blipFill>
        <p:spPr bwMode="auto">
          <a:xfrm>
            <a:off x="685800" y="1371600"/>
            <a:ext cx="8382000" cy="2667000"/>
          </a:xfrm>
          <a:prstGeom prst="rect">
            <a:avLst/>
          </a:prstGeom>
          <a:noFill/>
          <a:ln w="9525">
            <a:noFill/>
            <a:miter lim="800000"/>
            <a:headEnd/>
            <a:tailEnd/>
          </a:ln>
          <a:effectLst/>
        </p:spPr>
      </p:pic>
      <p:graphicFrame>
        <p:nvGraphicFramePr>
          <p:cNvPr id="6" name="Object 5"/>
          <p:cNvGraphicFramePr>
            <a:graphicFrameLocks noChangeAspect="1"/>
          </p:cNvGraphicFramePr>
          <p:nvPr/>
        </p:nvGraphicFramePr>
        <p:xfrm>
          <a:off x="152400" y="4608513"/>
          <a:ext cx="3281363" cy="2214562"/>
        </p:xfrm>
        <a:graphic>
          <a:graphicData uri="http://schemas.openxmlformats.org/presentationml/2006/ole">
            <mc:AlternateContent xmlns:mc="http://schemas.openxmlformats.org/markup-compatibility/2006">
              <mc:Choice xmlns:v="urn:schemas-microsoft-com:vml" Requires="v">
                <p:oleObj spid="_x0000_s193538" name="Equation" r:id="rId6" imgW="2070000" imgH="1396800" progId="Equation.DSMT4">
                  <p:embed/>
                </p:oleObj>
              </mc:Choice>
              <mc:Fallback>
                <p:oleObj name="Equation" r:id="rId6" imgW="2070000" imgH="1396800" progId="Equation.DSMT4">
                  <p:embed/>
                  <p:pic>
                    <p:nvPicPr>
                      <p:cNvPr id="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4608513"/>
                        <a:ext cx="3281363" cy="221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1295400" y="5181600"/>
          <a:ext cx="914400" cy="203200"/>
        </p:xfrm>
        <a:graphic>
          <a:graphicData uri="http://schemas.openxmlformats.org/presentationml/2006/ole">
            <mc:AlternateContent xmlns:mc="http://schemas.openxmlformats.org/markup-compatibility/2006">
              <mc:Choice xmlns:v="urn:schemas-microsoft-com:vml" Requires="v">
                <p:oleObj spid="_x0000_s193539" name="Equation" r:id="rId8" imgW="914400" imgH="203040" progId="Equation.DSMT4">
                  <p:embed/>
                </p:oleObj>
              </mc:Choice>
              <mc:Fallback>
                <p:oleObj name="Equation" r:id="rId8" imgW="914400" imgH="203040" progId="Equation.DSMT4">
                  <p:embed/>
                  <p:pic>
                    <p:nvPicPr>
                      <p:cNvPr id="7"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5181600"/>
                        <a:ext cx="9144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3962400" y="4673600"/>
          <a:ext cx="4198937" cy="2147888"/>
        </p:xfrm>
        <a:graphic>
          <a:graphicData uri="http://schemas.openxmlformats.org/presentationml/2006/ole">
            <mc:AlternateContent xmlns:mc="http://schemas.openxmlformats.org/markup-compatibility/2006">
              <mc:Choice xmlns:v="urn:schemas-microsoft-com:vml" Requires="v">
                <p:oleObj spid="_x0000_s193540" name="Equation" r:id="rId10" imgW="2730240" imgH="1396800" progId="Equation.DSMT4">
                  <p:embed/>
                </p:oleObj>
              </mc:Choice>
              <mc:Fallback>
                <p:oleObj name="Equation" r:id="rId10" imgW="2730240" imgH="1396800" progId="Equation.DSMT4">
                  <p:embed/>
                  <p:pic>
                    <p:nvPicPr>
                      <p:cNvPr id="8"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4673600"/>
                        <a:ext cx="4198937" cy="214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1456253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324600"/>
          </a:xfrm>
        </p:spPr>
        <p:txBody>
          <a:bodyPr/>
          <a:lstStyle/>
          <a:p>
            <a:pPr>
              <a:buNone/>
            </a:pPr>
            <a:r>
              <a:rPr lang="en-US"/>
              <a:t> </a:t>
            </a:r>
            <a:r>
              <a:rPr lang="en-US" sz="2800">
                <a:latin typeface="Times New Roman" pitchFamily="18" charset="0"/>
                <a:cs typeface="Times New Roman" pitchFamily="18" charset="0"/>
              </a:rPr>
              <a:t>Từ hai hệ phương trình loại bỏ điện áp </a:t>
            </a:r>
          </a:p>
          <a:p>
            <a:pPr>
              <a:buNone/>
            </a:pPr>
            <a:r>
              <a:rPr lang="en-US" sz="2800">
                <a:latin typeface="Times New Roman" pitchFamily="18" charset="0"/>
                <a:cs typeface="Times New Roman" pitchFamily="18" charset="0"/>
              </a:rPr>
              <a:t>U</a:t>
            </a:r>
            <a:r>
              <a:rPr lang="en-US" sz="2800" baseline="-25000">
                <a:latin typeface="Times New Roman" pitchFamily="18" charset="0"/>
                <a:cs typeface="Times New Roman" pitchFamily="18" charset="0"/>
              </a:rPr>
              <a:t>4</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5</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6</a:t>
            </a:r>
            <a:r>
              <a:rPr lang="en-US" sz="2800">
                <a:latin typeface="Times New Roman" pitchFamily="18" charset="0"/>
                <a:cs typeface="Times New Roman" pitchFamily="18" charset="0"/>
              </a:rPr>
              <a:t> tính được dòng điện I</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3</a:t>
            </a:r>
          </a:p>
          <a:p>
            <a:pPr>
              <a:buNone/>
            </a:pPr>
            <a:r>
              <a:rPr lang="en-US"/>
              <a:t> </a:t>
            </a:r>
          </a:p>
        </p:txBody>
      </p:sp>
      <p:graphicFrame>
        <p:nvGraphicFramePr>
          <p:cNvPr id="64514" name="Object 2"/>
          <p:cNvGraphicFramePr>
            <a:graphicFrameLocks noChangeAspect="1"/>
          </p:cNvGraphicFramePr>
          <p:nvPr/>
        </p:nvGraphicFramePr>
        <p:xfrm>
          <a:off x="1677988" y="1828800"/>
          <a:ext cx="4037012" cy="2495186"/>
        </p:xfrm>
        <a:graphic>
          <a:graphicData uri="http://schemas.openxmlformats.org/presentationml/2006/ole">
            <mc:AlternateContent xmlns:mc="http://schemas.openxmlformats.org/markup-compatibility/2006">
              <mc:Choice xmlns:v="urn:schemas-microsoft-com:vml" Requires="v">
                <p:oleObj spid="_x0000_s194561" name="Equation" r:id="rId3" imgW="2260440" imgH="1396800" progId="Equation.DSMT4">
                  <p:embed/>
                </p:oleObj>
              </mc:Choice>
              <mc:Fallback>
                <p:oleObj name="Equation" r:id="rId3" imgW="2260440" imgH="1396800" progId="Equation.DSMT4">
                  <p:embed/>
                  <p:pic>
                    <p:nvPicPr>
                      <p:cNvPr id="6451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988" y="1828800"/>
                        <a:ext cx="4037012" cy="2495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1537717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324600"/>
          </a:xfrm>
        </p:spPr>
        <p:txBody>
          <a:bodyPr/>
          <a:lstStyle/>
          <a:p>
            <a:pPr>
              <a:buNone/>
            </a:pPr>
            <a:r>
              <a:rPr lang="en-US"/>
              <a:t> </a:t>
            </a:r>
            <a:r>
              <a:rPr lang="en-US">
                <a:solidFill>
                  <a:srgbClr val="FF0000"/>
                </a:solidFill>
                <a:latin typeface="Times New Roman" pitchFamily="18" charset="0"/>
                <a:cs typeface="Times New Roman" pitchFamily="18" charset="0"/>
              </a:rPr>
              <a:t>+ Tạo ra cuộn cảm (L).</a:t>
            </a:r>
          </a:p>
          <a:p>
            <a:pPr>
              <a:buNone/>
            </a:pPr>
            <a:r>
              <a:rPr lang="en-US" sz="2800">
                <a:solidFill>
                  <a:srgbClr val="FF0000"/>
                </a:solidFill>
                <a:latin typeface="Times New Roman" pitchFamily="18" charset="0"/>
                <a:cs typeface="Times New Roman" pitchFamily="18" charset="0"/>
              </a:rPr>
              <a:t> </a:t>
            </a:r>
            <a:r>
              <a:rPr lang="en-US" sz="2800">
                <a:latin typeface="Times New Roman" pitchFamily="18" charset="0"/>
                <a:cs typeface="Times New Roman" pitchFamily="18" charset="0"/>
              </a:rPr>
              <a:t>Nếu cửa 1 – 2 đặt tụ điện </a:t>
            </a:r>
          </a:p>
          <a:p>
            <a:pPr>
              <a:buNone/>
            </a:pPr>
            <a:r>
              <a:rPr lang="en-US" sz="2800">
                <a:latin typeface="Times New Roman" pitchFamily="18" charset="0"/>
                <a:cs typeface="Times New Roman" pitchFamily="18" charset="0"/>
              </a:rPr>
              <a:t>có giá trị C thì cửa 3 – 1 </a:t>
            </a:r>
          </a:p>
          <a:p>
            <a:pPr>
              <a:buNone/>
            </a:pPr>
            <a:r>
              <a:rPr lang="en-US" sz="2800">
                <a:latin typeface="Times New Roman" pitchFamily="18" charset="0"/>
                <a:cs typeface="Times New Roman" pitchFamily="18" charset="0"/>
              </a:rPr>
              <a:t>sinh ra cuộn cảm có giá </a:t>
            </a:r>
          </a:p>
          <a:p>
            <a:pPr>
              <a:buNone/>
            </a:pPr>
            <a:r>
              <a:rPr lang="en-US" sz="2800">
                <a:latin typeface="Times New Roman" pitchFamily="18" charset="0"/>
                <a:cs typeface="Times New Roman" pitchFamily="18" charset="0"/>
              </a:rPr>
              <a:t>trị L</a:t>
            </a:r>
          </a:p>
          <a:p>
            <a:pPr>
              <a:buNone/>
            </a:pPr>
            <a:endParaRPr lang="en-US">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r>
              <a:rPr lang="en-US">
                <a:latin typeface="Times New Roman" pitchFamily="18" charset="0"/>
                <a:cs typeface="Times New Roman" pitchFamily="18" charset="0"/>
              </a:rPr>
              <a:t>  Ta có</a:t>
            </a:r>
          </a:p>
          <a:p>
            <a:pPr>
              <a:buNone/>
            </a:pPr>
            <a:r>
              <a:rPr lang="en-US">
                <a:latin typeface="Times New Roman" pitchFamily="18" charset="0"/>
                <a:cs typeface="Times New Roman" pitchFamily="18" charset="0"/>
              </a:rPr>
              <a:t> </a:t>
            </a:r>
          </a:p>
          <a:p>
            <a:pPr>
              <a:buNone/>
            </a:pPr>
            <a:r>
              <a:rPr lang="en-US">
                <a:latin typeface="Times New Roman" pitchFamily="18" charset="0"/>
                <a:cs typeface="Times New Roman" pitchFamily="18" charset="0"/>
              </a:rPr>
              <a:t> </a:t>
            </a:r>
            <a:r>
              <a:rPr lang="en-US" sz="2800">
                <a:latin typeface="Times New Roman" pitchFamily="18" charset="0"/>
                <a:cs typeface="Times New Roman" pitchFamily="18" charset="0"/>
              </a:rPr>
              <a:t>Ta tính được giá trị cuộn cảm  </a:t>
            </a:r>
          </a:p>
          <a:p>
            <a:pPr>
              <a:buNone/>
            </a:pPr>
            <a:endParaRPr lang="en-US"/>
          </a:p>
        </p:txBody>
      </p:sp>
      <p:graphicFrame>
        <p:nvGraphicFramePr>
          <p:cNvPr id="5" name="Object 4"/>
          <p:cNvGraphicFramePr>
            <a:graphicFrameLocks noChangeAspect="1"/>
          </p:cNvGraphicFramePr>
          <p:nvPr/>
        </p:nvGraphicFramePr>
        <p:xfrm>
          <a:off x="381000" y="3124200"/>
          <a:ext cx="4889500" cy="1066800"/>
        </p:xfrm>
        <a:graphic>
          <a:graphicData uri="http://schemas.openxmlformats.org/presentationml/2006/ole">
            <mc:AlternateContent xmlns:mc="http://schemas.openxmlformats.org/markup-compatibility/2006">
              <mc:Choice xmlns:v="urn:schemas-microsoft-com:vml" Requires="v">
                <p:oleObj spid="_x0000_s195585" name="Equation" r:id="rId3" imgW="2095200" imgH="457200" progId="Equation.DSMT4">
                  <p:embed/>
                </p:oleObj>
              </mc:Choice>
              <mc:Fallback>
                <p:oleObj name="Equation" r:id="rId3" imgW="2095200" imgH="457200" progId="Equation.DSMT4">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124200"/>
                        <a:ext cx="48895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39" name="Object 3"/>
          <p:cNvGraphicFramePr>
            <a:graphicFrameLocks noChangeAspect="1"/>
          </p:cNvGraphicFramePr>
          <p:nvPr/>
        </p:nvGraphicFramePr>
        <p:xfrm>
          <a:off x="1719263" y="4250734"/>
          <a:ext cx="3995737" cy="1083266"/>
        </p:xfrm>
        <a:graphic>
          <a:graphicData uri="http://schemas.openxmlformats.org/presentationml/2006/ole">
            <mc:AlternateContent xmlns:mc="http://schemas.openxmlformats.org/markup-compatibility/2006">
              <mc:Choice xmlns:v="urn:schemas-microsoft-com:vml" Requires="v">
                <p:oleObj spid="_x0000_s195586" name="Equation" r:id="rId5" imgW="1688760" imgH="457200" progId="Equation.DSMT4">
                  <p:embed/>
                </p:oleObj>
              </mc:Choice>
              <mc:Fallback>
                <p:oleObj name="Equation" r:id="rId5" imgW="1688760" imgH="457200" progId="Equation.DSMT4">
                  <p:embed/>
                  <p:pic>
                    <p:nvPicPr>
                      <p:cNvPr id="6553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9263" y="4250734"/>
                        <a:ext cx="3995737" cy="1083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4267200" y="5722938"/>
          <a:ext cx="1905000" cy="754062"/>
        </p:xfrm>
        <a:graphic>
          <a:graphicData uri="http://schemas.openxmlformats.org/presentationml/2006/ole">
            <mc:AlternateContent xmlns:mc="http://schemas.openxmlformats.org/markup-compatibility/2006">
              <mc:Choice xmlns:v="urn:schemas-microsoft-com:vml" Requires="v">
                <p:oleObj spid="_x0000_s195587" name="Equation" r:id="rId7" imgW="609480" imgH="241200" progId="Equation.DSMT4">
                  <p:embed/>
                </p:oleObj>
              </mc:Choice>
              <mc:Fallback>
                <p:oleObj name="Equation" r:id="rId7" imgW="609480" imgH="241200" progId="Equation.DSMT4">
                  <p:embed/>
                  <p:pic>
                    <p:nvPicPr>
                      <p:cNvPr id="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5722938"/>
                        <a:ext cx="1905000"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5544" name="Picture 8"/>
          <p:cNvPicPr>
            <a:picLocks noChangeAspect="1" noChangeArrowheads="1"/>
          </p:cNvPicPr>
          <p:nvPr/>
        </p:nvPicPr>
        <p:blipFill>
          <a:blip r:embed="rId9"/>
          <a:srcRect/>
          <a:stretch>
            <a:fillRect/>
          </a:stretch>
        </p:blipFill>
        <p:spPr bwMode="auto">
          <a:xfrm>
            <a:off x="5943600" y="993531"/>
            <a:ext cx="2590800" cy="3089031"/>
          </a:xfrm>
          <a:prstGeom prst="rect">
            <a:avLst/>
          </a:prstGeom>
          <a:noFill/>
          <a:ln w="9525">
            <a:noFill/>
            <a:miter lim="800000"/>
            <a:headEnd/>
            <a:tailEnd/>
          </a:ln>
          <a:effectLst/>
        </p:spPr>
      </p:pic>
    </p:spTree>
    <p:extLst>
      <p:ext uri="{BB962C8B-B14F-4D97-AF65-F5344CB8AC3E}">
        <p14:creationId xmlns:p14="http://schemas.microsoft.com/office/powerpoint/2010/main" val="321410693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solidFill>
                  <a:srgbClr val="FF0000"/>
                </a:solidFill>
                <a:latin typeface="Times New Roman" pitchFamily="18" charset="0"/>
                <a:cs typeface="Times New Roman" pitchFamily="18" charset="0"/>
              </a:rPr>
              <a:t>§ 5. </a:t>
            </a:r>
            <a:r>
              <a:rPr lang="en-US" sz="3600" err="1">
                <a:solidFill>
                  <a:srgbClr val="FF0000"/>
                </a:solidFill>
                <a:latin typeface="Times New Roman" pitchFamily="18" charset="0"/>
                <a:cs typeface="Times New Roman" pitchFamily="18" charset="0"/>
              </a:rPr>
              <a:t>Các</a:t>
            </a:r>
            <a:r>
              <a:rPr lang="en-US" sz="3600">
                <a:solidFill>
                  <a:srgbClr val="FF0000"/>
                </a:solidFill>
                <a:latin typeface="Times New Roman" pitchFamily="18" charset="0"/>
                <a:cs typeface="Times New Roman" pitchFamily="18" charset="0"/>
              </a:rPr>
              <a:t> </a:t>
            </a:r>
            <a:r>
              <a:rPr lang="en-US" sz="3600" err="1">
                <a:solidFill>
                  <a:srgbClr val="FF0000"/>
                </a:solidFill>
                <a:latin typeface="Times New Roman" pitchFamily="18" charset="0"/>
                <a:cs typeface="Times New Roman" pitchFamily="18" charset="0"/>
              </a:rPr>
              <a:t>mạch</a:t>
            </a:r>
            <a:r>
              <a:rPr lang="en-US" sz="3600">
                <a:solidFill>
                  <a:srgbClr val="FF0000"/>
                </a:solidFill>
                <a:latin typeface="Times New Roman" pitchFamily="18" charset="0"/>
                <a:cs typeface="Times New Roman" pitchFamily="18" charset="0"/>
              </a:rPr>
              <a:t> </a:t>
            </a:r>
            <a:r>
              <a:rPr lang="en-US" sz="3600" err="1">
                <a:solidFill>
                  <a:srgbClr val="FF0000"/>
                </a:solidFill>
                <a:latin typeface="Times New Roman" pitchFamily="18" charset="0"/>
                <a:cs typeface="Times New Roman" pitchFamily="18" charset="0"/>
              </a:rPr>
              <a:t>tính</a:t>
            </a:r>
            <a:r>
              <a:rPr lang="en-US" sz="3600">
                <a:solidFill>
                  <a:srgbClr val="FF0000"/>
                </a:solidFill>
                <a:latin typeface="Times New Roman" pitchFamily="18" charset="0"/>
                <a:cs typeface="Times New Roman" pitchFamily="18" charset="0"/>
              </a:rPr>
              <a:t> </a:t>
            </a:r>
            <a:r>
              <a:rPr lang="en-US" sz="3600" err="1">
                <a:solidFill>
                  <a:srgbClr val="FF0000"/>
                </a:solidFill>
                <a:latin typeface="Times New Roman" pitchFamily="18" charset="0"/>
                <a:cs typeface="Times New Roman" pitchFamily="18" charset="0"/>
              </a:rPr>
              <a:t>toán</a:t>
            </a:r>
            <a:r>
              <a:rPr lang="en-US" sz="3600">
                <a:solidFill>
                  <a:srgbClr val="FF0000"/>
                </a:solidFill>
                <a:latin typeface="Times New Roman" pitchFamily="18" charset="0"/>
                <a:cs typeface="Times New Roman" pitchFamily="18" charset="0"/>
              </a:rPr>
              <a:t> phi </a:t>
            </a:r>
            <a:r>
              <a:rPr lang="en-US" sz="3600" err="1">
                <a:solidFill>
                  <a:srgbClr val="FF0000"/>
                </a:solidFill>
                <a:latin typeface="Times New Roman" pitchFamily="18" charset="0"/>
                <a:cs typeface="Times New Roman" pitchFamily="18" charset="0"/>
              </a:rPr>
              <a:t>tuyến</a:t>
            </a:r>
            <a:r>
              <a:rPr lang="en-US" sz="3600">
                <a:solidFill>
                  <a:srgbClr val="FF0000"/>
                </a:solidFill>
                <a:latin typeface="Times New Roman" pitchFamily="18" charset="0"/>
                <a:cs typeface="Times New Roman" pitchFamily="18" charset="0"/>
              </a:rPr>
              <a:t> </a:t>
            </a:r>
            <a:r>
              <a:rPr lang="en-US" sz="3600" err="1">
                <a:solidFill>
                  <a:srgbClr val="FF0000"/>
                </a:solidFill>
                <a:latin typeface="Times New Roman" pitchFamily="18" charset="0"/>
                <a:cs typeface="Times New Roman" pitchFamily="18" charset="0"/>
              </a:rPr>
              <a:t>dùng</a:t>
            </a:r>
            <a:r>
              <a:rPr lang="en-US" sz="3600">
                <a:solidFill>
                  <a:srgbClr val="FF0000"/>
                </a:solidFill>
                <a:latin typeface="Times New Roman" pitchFamily="18" charset="0"/>
                <a:cs typeface="Times New Roman" pitchFamily="18" charset="0"/>
              </a:rPr>
              <a:t> KĐTT</a:t>
            </a:r>
            <a:endParaRPr lang="en-US" sz="3600"/>
          </a:p>
        </p:txBody>
      </p:sp>
      <p:sp>
        <p:nvSpPr>
          <p:cNvPr id="3" name="Content Placeholder 2"/>
          <p:cNvSpPr>
            <a:spLocks noGrp="1"/>
          </p:cNvSpPr>
          <p:nvPr>
            <p:ph idx="1"/>
          </p:nvPr>
        </p:nvSpPr>
        <p:spPr>
          <a:xfrm>
            <a:off x="152400" y="1371600"/>
            <a:ext cx="8763000" cy="5257800"/>
          </a:xfrm>
        </p:spPr>
        <p:txBody>
          <a:bodyPr>
            <a:normAutofit/>
          </a:bodyPr>
          <a:lstStyle/>
          <a:p>
            <a:pPr>
              <a:buNone/>
            </a:pPr>
            <a:r>
              <a:rPr lang="en-US"/>
              <a:t> </a:t>
            </a:r>
            <a:r>
              <a:rPr lang="en-US" sz="2800">
                <a:solidFill>
                  <a:srgbClr val="FF0000"/>
                </a:solidFill>
                <a:latin typeface="Times New Roman" pitchFamily="18" charset="0"/>
                <a:cs typeface="Times New Roman" pitchFamily="18" charset="0"/>
              </a:rPr>
              <a:t>1. </a:t>
            </a:r>
            <a:r>
              <a:rPr lang="en-US" sz="2800" err="1">
                <a:solidFill>
                  <a:srgbClr val="FF0000"/>
                </a:solidFill>
                <a:latin typeface="Times New Roman" pitchFamily="18" charset="0"/>
                <a:cs typeface="Times New Roman" pitchFamily="18" charset="0"/>
              </a:rPr>
              <a:t>Mạch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khuếch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đại</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tích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phân</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dùng</a:t>
            </a:r>
            <a:r>
              <a:rPr lang="en-US" sz="2800">
                <a:solidFill>
                  <a:srgbClr val="FF0000"/>
                </a:solidFill>
                <a:latin typeface="Times New Roman" pitchFamily="18" charset="0"/>
                <a:cs typeface="Times New Roman" pitchFamily="18" charset="0"/>
              </a:rPr>
              <a:t> KĐTT.</a:t>
            </a:r>
          </a:p>
          <a:p>
            <a:pPr>
              <a:buNone/>
            </a:pPr>
            <a:r>
              <a:rPr lang="en-US" sz="2800">
                <a:latin typeface="Times New Roman" pitchFamily="18" charset="0"/>
                <a:cs typeface="Times New Roman" pitchFamily="18" charset="0"/>
              </a:rPr>
              <a:t> </a:t>
            </a:r>
            <a:r>
              <a:rPr lang="en-US" sz="2600">
                <a:solidFill>
                  <a:srgbClr val="FF0000"/>
                </a:solidFill>
                <a:latin typeface="Times New Roman" pitchFamily="18" charset="0"/>
                <a:cs typeface="Times New Roman" pitchFamily="18" charset="0"/>
              </a:rPr>
              <a:t>a. </a:t>
            </a:r>
            <a:r>
              <a:rPr lang="en-US" sz="2600" err="1">
                <a:solidFill>
                  <a:srgbClr val="FF0000"/>
                </a:solidFill>
                <a:latin typeface="Times New Roman" pitchFamily="18" charset="0"/>
                <a:cs typeface="Times New Roman" pitchFamily="18" charset="0"/>
              </a:rPr>
              <a:t>Mạch</a:t>
            </a:r>
            <a:r>
              <a:rPr lang="en-US" sz="2600">
                <a:solidFill>
                  <a:srgbClr val="FF0000"/>
                </a:solidFill>
                <a:latin typeface="Times New Roman" pitchFamily="18" charset="0"/>
                <a:cs typeface="Times New Roman" pitchFamily="18" charset="0"/>
              </a:rPr>
              <a:t> </a:t>
            </a:r>
            <a:r>
              <a:rPr lang="en-US" sz="2600" err="1">
                <a:solidFill>
                  <a:srgbClr val="FF0000"/>
                </a:solidFill>
                <a:latin typeface="Times New Roman" pitchFamily="18" charset="0"/>
                <a:cs typeface="Times New Roman" pitchFamily="18" charset="0"/>
              </a:rPr>
              <a:t>khuếch</a:t>
            </a:r>
            <a:r>
              <a:rPr lang="en-US" sz="2600">
                <a:solidFill>
                  <a:srgbClr val="FF0000"/>
                </a:solidFill>
                <a:latin typeface="Times New Roman" pitchFamily="18" charset="0"/>
                <a:cs typeface="Times New Roman" pitchFamily="18" charset="0"/>
              </a:rPr>
              <a:t> </a:t>
            </a:r>
            <a:r>
              <a:rPr lang="en-US" sz="2600" err="1">
                <a:solidFill>
                  <a:srgbClr val="FF0000"/>
                </a:solidFill>
                <a:latin typeface="Times New Roman" pitchFamily="18" charset="0"/>
                <a:cs typeface="Times New Roman" pitchFamily="18" charset="0"/>
              </a:rPr>
              <a:t>đại</a:t>
            </a:r>
            <a:r>
              <a:rPr lang="en-US" sz="2600">
                <a:solidFill>
                  <a:srgbClr val="FF0000"/>
                </a:solidFill>
                <a:latin typeface="Times New Roman" pitchFamily="18" charset="0"/>
                <a:cs typeface="Times New Roman" pitchFamily="18" charset="0"/>
              </a:rPr>
              <a:t> </a:t>
            </a:r>
            <a:r>
              <a:rPr lang="en-US" sz="2600" err="1">
                <a:solidFill>
                  <a:srgbClr val="FF0000"/>
                </a:solidFill>
                <a:latin typeface="Times New Roman" pitchFamily="18" charset="0"/>
                <a:cs typeface="Times New Roman" pitchFamily="18" charset="0"/>
              </a:rPr>
              <a:t>tích</a:t>
            </a:r>
            <a:r>
              <a:rPr lang="en-US" sz="2600">
                <a:solidFill>
                  <a:srgbClr val="FF0000"/>
                </a:solidFill>
                <a:latin typeface="Times New Roman" pitchFamily="18" charset="0"/>
                <a:cs typeface="Times New Roman" pitchFamily="18" charset="0"/>
              </a:rPr>
              <a:t> </a:t>
            </a:r>
            <a:r>
              <a:rPr lang="en-US" sz="2600" err="1">
                <a:solidFill>
                  <a:srgbClr val="FF0000"/>
                </a:solidFill>
                <a:latin typeface="Times New Roman" pitchFamily="18" charset="0"/>
                <a:cs typeface="Times New Roman" pitchFamily="18" charset="0"/>
              </a:rPr>
              <a:t>phân</a:t>
            </a:r>
            <a:r>
              <a:rPr lang="en-US" sz="2600">
                <a:solidFill>
                  <a:srgbClr val="FF0000"/>
                </a:solidFill>
                <a:latin typeface="Times New Roman" pitchFamily="18" charset="0"/>
                <a:cs typeface="Times New Roman" pitchFamily="18" charset="0"/>
              </a:rPr>
              <a:t> </a:t>
            </a:r>
            <a:r>
              <a:rPr lang="en-US" sz="2600" err="1">
                <a:solidFill>
                  <a:srgbClr val="FF0000"/>
                </a:solidFill>
                <a:latin typeface="Times New Roman" pitchFamily="18" charset="0"/>
                <a:cs typeface="Times New Roman" pitchFamily="18" charset="0"/>
              </a:rPr>
              <a:t>đảo</a:t>
            </a:r>
            <a:r>
              <a:rPr lang="en-US" sz="2600">
                <a:solidFill>
                  <a:srgbClr val="FF0000"/>
                </a:solidFill>
                <a:latin typeface="Times New Roman" pitchFamily="18" charset="0"/>
                <a:cs typeface="Times New Roman" pitchFamily="18" charset="0"/>
              </a:rPr>
              <a:t>.</a:t>
            </a:r>
          </a:p>
          <a:p>
            <a:pPr>
              <a:buNone/>
            </a:pP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Sơ</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đồ</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nguyên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lý</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Sơ</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đồ</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nguyên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lý</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hoạt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động</a:t>
            </a:r>
            <a:endParaRPr lang="en-US" sz="2400">
              <a:latin typeface="Times New Roman" pitchFamily="18" charset="0"/>
              <a:cs typeface="Times New Roman" pitchFamily="18" charset="0"/>
            </a:endParaRPr>
          </a:p>
          <a:p>
            <a:pPr>
              <a:buNone/>
            </a:pPr>
            <a:endParaRPr lang="en-US" sz="2400">
              <a:latin typeface="Times New Roman" pitchFamily="18" charset="0"/>
              <a:cs typeface="Times New Roman" pitchFamily="18" charset="0"/>
            </a:endParaRPr>
          </a:p>
          <a:p>
            <a:pPr>
              <a:buNone/>
            </a:pPr>
            <a:endParaRPr lang="en-US" sz="2400">
              <a:latin typeface="Times New Roman" pitchFamily="18" charset="0"/>
              <a:cs typeface="Times New Roman" pitchFamily="18" charset="0"/>
            </a:endParaRPr>
          </a:p>
          <a:p>
            <a:pPr>
              <a:buNone/>
            </a:pPr>
            <a:endParaRPr lang="en-US" sz="2400">
              <a:latin typeface="Times New Roman" pitchFamily="18" charset="0"/>
              <a:cs typeface="Times New Roman" pitchFamily="18" charset="0"/>
            </a:endParaRPr>
          </a:p>
          <a:p>
            <a:pPr>
              <a:buNone/>
            </a:pPr>
            <a:endParaRPr lang="en-US" sz="2400">
              <a:latin typeface="Times New Roman" pitchFamily="18" charset="0"/>
              <a:cs typeface="Times New Roman" pitchFamily="18" charset="0"/>
            </a:endParaRPr>
          </a:p>
          <a:p>
            <a:pPr>
              <a:buNone/>
            </a:pPr>
            <a:endParaRPr lang="en-US" sz="2400">
              <a:latin typeface="Times New Roman" pitchFamily="18" charset="0"/>
              <a:cs typeface="Times New Roman" pitchFamily="18" charset="0"/>
            </a:endParaRPr>
          </a:p>
          <a:p>
            <a:pPr>
              <a:buNone/>
            </a:pPr>
            <a:endParaRPr lang="en-US" sz="2400">
              <a:latin typeface="Times New Roman" pitchFamily="18" charset="0"/>
              <a:cs typeface="Times New Roman" pitchFamily="18" charset="0"/>
            </a:endParaRPr>
          </a:p>
          <a:p>
            <a:pPr>
              <a:buNone/>
            </a:pPr>
            <a:r>
              <a:rPr lang="en-US" sz="2400">
                <a:latin typeface="Times New Roman" pitchFamily="18" charset="0"/>
                <a:cs typeface="Times New Roman" pitchFamily="18" charset="0"/>
              </a:rPr>
              <a:t> </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Khuếch</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đại</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thuật</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toán</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lý</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tưởng</a:t>
            </a:r>
            <a:r>
              <a:rPr lang="en-US" sz="2400">
                <a:solidFill>
                  <a:srgbClr val="FF0000"/>
                </a:solidFill>
                <a:latin typeface="Times New Roman" pitchFamily="18" charset="0"/>
                <a:cs typeface="Times New Roman" pitchFamily="18" charset="0"/>
              </a:rPr>
              <a:t>. </a:t>
            </a:r>
            <a:r>
              <a:rPr lang="en-US" sz="2400">
                <a:latin typeface="Times New Roman" pitchFamily="18" charset="0"/>
                <a:cs typeface="Times New Roman" pitchFamily="18" charset="0"/>
              </a:rPr>
              <a:t>U</a:t>
            </a:r>
            <a:r>
              <a:rPr lang="en-US" sz="2400" baseline="-25000">
                <a:latin typeface="Times New Roman" pitchFamily="18" charset="0"/>
                <a:cs typeface="Times New Roman" pitchFamily="18" charset="0"/>
              </a:rPr>
              <a:t>P</a:t>
            </a:r>
            <a:r>
              <a:rPr lang="en-US" sz="2400">
                <a:latin typeface="Times New Roman" pitchFamily="18" charset="0"/>
                <a:cs typeface="Times New Roman" pitchFamily="18" charset="0"/>
              </a:rPr>
              <a:t> = U</a:t>
            </a:r>
            <a:r>
              <a:rPr lang="en-US" sz="2400" baseline="-25000">
                <a:latin typeface="Times New Roman" pitchFamily="18" charset="0"/>
                <a:cs typeface="Times New Roman" pitchFamily="18" charset="0"/>
              </a:rPr>
              <a:t>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theo</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sơ</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đồ</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tín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hiệu</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tại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cửa</a:t>
            </a:r>
            <a:endParaRPr lang="en-US" sz="2400">
              <a:latin typeface="Times New Roman" pitchFamily="18" charset="0"/>
              <a:cs typeface="Times New Roman" pitchFamily="18" charset="0"/>
            </a:endParaRPr>
          </a:p>
          <a:p>
            <a:pPr>
              <a:buNone/>
            </a:pPr>
            <a:r>
              <a:rPr lang="en-US" sz="2400">
                <a:latin typeface="Times New Roman" pitchFamily="18" charset="0"/>
                <a:cs typeface="Times New Roman" pitchFamily="18" charset="0"/>
              </a:rPr>
              <a:t>P </a:t>
            </a:r>
            <a:r>
              <a:rPr lang="en-US" sz="2400" err="1">
                <a:latin typeface="Times New Roman" pitchFamily="18" charset="0"/>
                <a:cs typeface="Times New Roman" pitchFamily="18" charset="0"/>
              </a:rPr>
              <a:t>bằng</a:t>
            </a:r>
            <a:r>
              <a:rPr lang="en-US" sz="2400">
                <a:latin typeface="Times New Roman" pitchFamily="18" charset="0"/>
                <a:cs typeface="Times New Roman" pitchFamily="18" charset="0"/>
              </a:rPr>
              <a:t> 0 </a:t>
            </a:r>
            <a:r>
              <a:rPr lang="en-US" sz="2400" err="1">
                <a:latin typeface="Times New Roman" pitchFamily="18" charset="0"/>
                <a:cs typeface="Times New Roman" pitchFamily="18" charset="0"/>
              </a:rPr>
              <a:t>suy</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ra</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tín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hiệu</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tại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của</a:t>
            </a:r>
            <a:r>
              <a:rPr lang="en-US" sz="2400">
                <a:latin typeface="Times New Roman" pitchFamily="18" charset="0"/>
                <a:cs typeface="Times New Roman" pitchFamily="18" charset="0"/>
              </a:rPr>
              <a:t> N = 0. N </a:t>
            </a:r>
            <a:r>
              <a:rPr lang="en-US" sz="2400" err="1">
                <a:latin typeface="Times New Roman" pitchFamily="18" charset="0"/>
                <a:cs typeface="Times New Roman" pitchFamily="18" charset="0"/>
              </a:rPr>
              <a:t>gọi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điểm</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đất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ảo</a:t>
            </a:r>
            <a:r>
              <a:rPr lang="en-US" sz="2400">
                <a:latin typeface="Times New Roman" pitchFamily="18" charset="0"/>
                <a:cs typeface="Times New Roman" pitchFamily="18" charset="0"/>
              </a:rPr>
              <a:t>. </a:t>
            </a:r>
            <a:endParaRPr lang="en-US" sz="2600">
              <a:latin typeface="Times New Roman" pitchFamily="18" charset="0"/>
              <a:cs typeface="Times New Roman" pitchFamily="18" charset="0"/>
            </a:endParaRPr>
          </a:p>
        </p:txBody>
      </p:sp>
      <p:pic>
        <p:nvPicPr>
          <p:cNvPr id="40962" name="Picture 2"/>
          <p:cNvPicPr>
            <a:picLocks noChangeAspect="1" noChangeArrowheads="1"/>
          </p:cNvPicPr>
          <p:nvPr/>
        </p:nvPicPr>
        <p:blipFill>
          <a:blip r:embed="rId2"/>
          <a:srcRect/>
          <a:stretch>
            <a:fillRect/>
          </a:stretch>
        </p:blipFill>
        <p:spPr bwMode="auto">
          <a:xfrm>
            <a:off x="838199" y="2895598"/>
            <a:ext cx="3460817" cy="2514601"/>
          </a:xfrm>
          <a:prstGeom prst="rect">
            <a:avLst/>
          </a:prstGeom>
          <a:noFill/>
          <a:ln w="9525">
            <a:noFill/>
            <a:miter lim="800000"/>
            <a:headEnd/>
            <a:tailEnd/>
          </a:ln>
          <a:effectLst/>
        </p:spPr>
      </p:pic>
      <p:pic>
        <p:nvPicPr>
          <p:cNvPr id="40963" name="Picture 3"/>
          <p:cNvPicPr>
            <a:picLocks noChangeAspect="1" noChangeArrowheads="1"/>
          </p:cNvPicPr>
          <p:nvPr/>
        </p:nvPicPr>
        <p:blipFill>
          <a:blip r:embed="rId3"/>
          <a:srcRect/>
          <a:stretch>
            <a:fillRect/>
          </a:stretch>
        </p:blipFill>
        <p:spPr bwMode="auto">
          <a:xfrm>
            <a:off x="5181600" y="2994917"/>
            <a:ext cx="3429000" cy="2491483"/>
          </a:xfrm>
          <a:prstGeom prst="rect">
            <a:avLst/>
          </a:prstGeom>
          <a:noFill/>
          <a:ln w="9525">
            <a:noFill/>
            <a:miter lim="800000"/>
            <a:headEnd/>
            <a:tailEnd/>
          </a:ln>
          <a:effectLst/>
        </p:spPr>
      </p:pic>
    </p:spTree>
    <p:extLst>
      <p:ext uri="{BB962C8B-B14F-4D97-AF65-F5344CB8AC3E}">
        <p14:creationId xmlns:p14="http://schemas.microsoft.com/office/powerpoint/2010/main" val="120032250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553200"/>
          </a:xfrm>
        </p:spPr>
        <p:txBody>
          <a:bodyPr/>
          <a:lstStyle/>
          <a:p>
            <a:pPr>
              <a:buNone/>
            </a:pPr>
            <a:r>
              <a:rPr lang="en-US"/>
              <a:t> </a:t>
            </a:r>
            <a:r>
              <a:rPr lang="en-US" sz="2700">
                <a:solidFill>
                  <a:srgbClr val="FF0000"/>
                </a:solidFill>
                <a:latin typeface="Times New Roman" pitchFamily="18" charset="0"/>
                <a:cs typeface="Times New Roman" pitchFamily="18" charset="0"/>
              </a:rPr>
              <a:t>KĐTT lý tưởng: I</a:t>
            </a:r>
            <a:r>
              <a:rPr lang="en-US" sz="2700" baseline="-25000">
                <a:solidFill>
                  <a:srgbClr val="FF0000"/>
                </a:solidFill>
                <a:latin typeface="Times New Roman" pitchFamily="18" charset="0"/>
                <a:cs typeface="Times New Roman" pitchFamily="18" charset="0"/>
              </a:rPr>
              <a:t>P</a:t>
            </a:r>
            <a:r>
              <a:rPr lang="en-US" sz="2700">
                <a:solidFill>
                  <a:srgbClr val="FF0000"/>
                </a:solidFill>
                <a:latin typeface="Times New Roman" pitchFamily="18" charset="0"/>
                <a:cs typeface="Times New Roman" pitchFamily="18" charset="0"/>
              </a:rPr>
              <a:t> = I</a:t>
            </a:r>
            <a:r>
              <a:rPr lang="en-US" sz="2700" baseline="-25000">
                <a:solidFill>
                  <a:srgbClr val="FF0000"/>
                </a:solidFill>
                <a:latin typeface="Times New Roman" pitchFamily="18" charset="0"/>
                <a:cs typeface="Times New Roman" pitchFamily="18" charset="0"/>
              </a:rPr>
              <a:t>N</a:t>
            </a:r>
            <a:r>
              <a:rPr lang="en-US" sz="2700">
                <a:solidFill>
                  <a:srgbClr val="FF0000"/>
                </a:solidFill>
                <a:latin typeface="Times New Roman" pitchFamily="18" charset="0"/>
                <a:cs typeface="Times New Roman" pitchFamily="18" charset="0"/>
              </a:rPr>
              <a:t> = 0 </a:t>
            </a:r>
            <a:r>
              <a:rPr lang="en-US" sz="2700">
                <a:latin typeface="Times New Roman" pitchFamily="18" charset="0"/>
                <a:cs typeface="Times New Roman" pitchFamily="18" charset="0"/>
              </a:rPr>
              <a:t>để xác định điện áp ra viết</a:t>
            </a:r>
          </a:p>
          <a:p>
            <a:pPr>
              <a:buNone/>
            </a:pPr>
            <a:r>
              <a:rPr lang="en-US" sz="2700">
                <a:latin typeface="Times New Roman" pitchFamily="18" charset="0"/>
                <a:cs typeface="Times New Roman" pitchFamily="18" charset="0"/>
              </a:rPr>
              <a:t>phương trình dòng điện tại nút N. Theo sơ đồ nguyên lý hoạt</a:t>
            </a:r>
          </a:p>
          <a:p>
            <a:pPr>
              <a:buNone/>
            </a:pPr>
            <a:r>
              <a:rPr lang="en-US" sz="2700">
                <a:latin typeface="Times New Roman" pitchFamily="18" charset="0"/>
                <a:cs typeface="Times New Roman" pitchFamily="18" charset="0"/>
              </a:rPr>
              <a:t>động. I</a:t>
            </a:r>
            <a:r>
              <a:rPr lang="en-US" sz="2700" baseline="-25000">
                <a:latin typeface="Times New Roman" pitchFamily="18" charset="0"/>
                <a:cs typeface="Times New Roman" pitchFamily="18" charset="0"/>
              </a:rPr>
              <a:t>vao</a:t>
            </a:r>
            <a:r>
              <a:rPr lang="en-US" sz="2700">
                <a:latin typeface="Times New Roman" pitchFamily="18" charset="0"/>
                <a:cs typeface="Times New Roman" pitchFamily="18" charset="0"/>
              </a:rPr>
              <a:t> + i</a:t>
            </a:r>
            <a:r>
              <a:rPr lang="en-US" sz="2700" baseline="-25000">
                <a:latin typeface="Times New Roman" pitchFamily="18" charset="0"/>
                <a:cs typeface="Times New Roman" pitchFamily="18" charset="0"/>
              </a:rPr>
              <a:t>ht</a:t>
            </a:r>
            <a:r>
              <a:rPr lang="en-US" sz="2700">
                <a:latin typeface="Times New Roman" pitchFamily="18" charset="0"/>
                <a:cs typeface="Times New Roman" pitchFamily="18" charset="0"/>
              </a:rPr>
              <a:t> – I</a:t>
            </a:r>
            <a:r>
              <a:rPr lang="en-US" sz="2700" baseline="-25000">
                <a:latin typeface="Times New Roman" pitchFamily="18" charset="0"/>
                <a:cs typeface="Times New Roman" pitchFamily="18" charset="0"/>
              </a:rPr>
              <a:t>N</a:t>
            </a:r>
            <a:r>
              <a:rPr lang="en-US" sz="2700">
                <a:latin typeface="Times New Roman" pitchFamily="18" charset="0"/>
                <a:cs typeface="Times New Roman" pitchFamily="18" charset="0"/>
              </a:rPr>
              <a:t> = 0 ; (1)</a:t>
            </a:r>
          </a:p>
          <a:p>
            <a:pPr>
              <a:buNone/>
            </a:pPr>
            <a:endParaRPr lang="en-US" sz="2700">
              <a:latin typeface="Times New Roman" pitchFamily="18" charset="0"/>
              <a:cs typeface="Times New Roman" pitchFamily="18" charset="0"/>
            </a:endParaRPr>
          </a:p>
          <a:p>
            <a:pPr>
              <a:buNone/>
            </a:pPr>
            <a:endParaRPr lang="en-US" sz="2700">
              <a:latin typeface="Times New Roman" pitchFamily="18" charset="0"/>
              <a:cs typeface="Times New Roman" pitchFamily="18" charset="0"/>
            </a:endParaRPr>
          </a:p>
          <a:p>
            <a:pPr>
              <a:buNone/>
            </a:pPr>
            <a:endParaRPr lang="en-US" sz="2700">
              <a:latin typeface="Times New Roman" pitchFamily="18" charset="0"/>
              <a:cs typeface="Times New Roman" pitchFamily="18" charset="0"/>
            </a:endParaRPr>
          </a:p>
          <a:p>
            <a:pPr>
              <a:buNone/>
            </a:pPr>
            <a:r>
              <a:rPr lang="en-US" sz="2700">
                <a:latin typeface="Times New Roman" pitchFamily="18" charset="0"/>
                <a:cs typeface="Times New Roman" pitchFamily="18" charset="0"/>
              </a:rPr>
              <a:t>  </a:t>
            </a:r>
            <a:r>
              <a:rPr lang="en-US" sz="2700">
                <a:solidFill>
                  <a:srgbClr val="FF0000"/>
                </a:solidFill>
                <a:latin typeface="Times New Roman" pitchFamily="18" charset="0"/>
                <a:cs typeface="Times New Roman" pitchFamily="18" charset="0"/>
              </a:rPr>
              <a:t>Thay vào phương trình (1) xác định điện áp ra.</a:t>
            </a: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r>
              <a:rPr lang="en-US" sz="2700">
                <a:solidFill>
                  <a:srgbClr val="FF0000"/>
                </a:solidFill>
                <a:latin typeface="Times New Roman" pitchFamily="18" charset="0"/>
                <a:cs typeface="Times New Roman" pitchFamily="18" charset="0"/>
              </a:rPr>
              <a:t> giả sử </a:t>
            </a:r>
          </a:p>
          <a:p>
            <a:pPr>
              <a:buNone/>
            </a:pPr>
            <a:endParaRPr lang="en-US" sz="2700"/>
          </a:p>
        </p:txBody>
      </p:sp>
      <p:graphicFrame>
        <p:nvGraphicFramePr>
          <p:cNvPr id="41986" name="Object 2"/>
          <p:cNvGraphicFramePr>
            <a:graphicFrameLocks noChangeAspect="1"/>
          </p:cNvGraphicFramePr>
          <p:nvPr/>
        </p:nvGraphicFramePr>
        <p:xfrm>
          <a:off x="941388" y="1752600"/>
          <a:ext cx="4621212" cy="762000"/>
        </p:xfrm>
        <a:graphic>
          <a:graphicData uri="http://schemas.openxmlformats.org/presentationml/2006/ole">
            <mc:AlternateContent xmlns:mc="http://schemas.openxmlformats.org/markup-compatibility/2006">
              <mc:Choice xmlns:v="urn:schemas-microsoft-com:vml" Requires="v">
                <p:oleObj spid="_x0000_s197633" name="Equation" r:id="rId3" imgW="2387520" imgH="393480" progId="Equation.DSMT4">
                  <p:embed/>
                </p:oleObj>
              </mc:Choice>
              <mc:Fallback>
                <p:oleObj name="Equation" r:id="rId3" imgW="2387520" imgH="393480" progId="Equation.DSMT4">
                  <p:embed/>
                  <p:pic>
                    <p:nvPicPr>
                      <p:cNvPr id="419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388" y="1752600"/>
                        <a:ext cx="4621212"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7" name="Object 3"/>
          <p:cNvGraphicFramePr>
            <a:graphicFrameLocks noChangeAspect="1"/>
          </p:cNvGraphicFramePr>
          <p:nvPr/>
        </p:nvGraphicFramePr>
        <p:xfrm>
          <a:off x="549275" y="2514600"/>
          <a:ext cx="5946775" cy="762000"/>
        </p:xfrm>
        <a:graphic>
          <a:graphicData uri="http://schemas.openxmlformats.org/presentationml/2006/ole">
            <mc:AlternateContent xmlns:mc="http://schemas.openxmlformats.org/markup-compatibility/2006">
              <mc:Choice xmlns:v="urn:schemas-microsoft-com:vml" Requires="v">
                <p:oleObj spid="_x0000_s197634" name="Equation" r:id="rId5" imgW="3073320" imgH="393480" progId="Equation.DSMT4">
                  <p:embed/>
                </p:oleObj>
              </mc:Choice>
              <mc:Fallback>
                <p:oleObj name="Equation" r:id="rId5" imgW="3073320" imgH="393480" progId="Equation.DSMT4">
                  <p:embed/>
                  <p:pic>
                    <p:nvPicPr>
                      <p:cNvPr id="4198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275" y="2514600"/>
                        <a:ext cx="594677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8" name="Object 4"/>
          <p:cNvGraphicFramePr>
            <a:graphicFrameLocks noChangeAspect="1"/>
          </p:cNvGraphicFramePr>
          <p:nvPr/>
        </p:nvGraphicFramePr>
        <p:xfrm>
          <a:off x="1238250" y="3697288"/>
          <a:ext cx="6389688" cy="835025"/>
        </p:xfrm>
        <a:graphic>
          <a:graphicData uri="http://schemas.openxmlformats.org/presentationml/2006/ole">
            <mc:AlternateContent xmlns:mc="http://schemas.openxmlformats.org/markup-compatibility/2006">
              <mc:Choice xmlns:v="urn:schemas-microsoft-com:vml" Requires="v">
                <p:oleObj spid="_x0000_s197635" name="Equation" r:id="rId7" imgW="3301920" imgH="431640" progId="Equation.DSMT4">
                  <p:embed/>
                </p:oleObj>
              </mc:Choice>
              <mc:Fallback>
                <p:oleObj name="Equation" r:id="rId7" imgW="3301920" imgH="431640" progId="Equation.DSMT4">
                  <p:embed/>
                  <p:pic>
                    <p:nvPicPr>
                      <p:cNvPr id="4198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8250" y="3697288"/>
                        <a:ext cx="6389688"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0" name="Object 6"/>
          <p:cNvGraphicFramePr>
            <a:graphicFrameLocks noChangeAspect="1"/>
          </p:cNvGraphicFramePr>
          <p:nvPr/>
        </p:nvGraphicFramePr>
        <p:xfrm>
          <a:off x="990600" y="4859337"/>
          <a:ext cx="7864475" cy="1770063"/>
        </p:xfrm>
        <a:graphic>
          <a:graphicData uri="http://schemas.openxmlformats.org/presentationml/2006/ole">
            <mc:AlternateContent xmlns:mc="http://schemas.openxmlformats.org/markup-compatibility/2006">
              <mc:Choice xmlns:v="urn:schemas-microsoft-com:vml" Requires="v">
                <p:oleObj spid="_x0000_s197636" name="Equation" r:id="rId9" imgW="4063680" imgH="914400" progId="Equation.DSMT4">
                  <p:embed/>
                </p:oleObj>
              </mc:Choice>
              <mc:Fallback>
                <p:oleObj name="Equation" r:id="rId9" imgW="4063680" imgH="914400" progId="Equation.DSMT4">
                  <p:embed/>
                  <p:pic>
                    <p:nvPicPr>
                      <p:cNvPr id="4199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4859337"/>
                        <a:ext cx="7864475" cy="177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119454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91600" cy="6400800"/>
          </a:xfrm>
        </p:spPr>
        <p:txBody>
          <a:bodyPr/>
          <a:lstStyle/>
          <a:p>
            <a:pPr>
              <a:buNone/>
            </a:pPr>
            <a:r>
              <a:rPr lang="en-US"/>
              <a:t> </a:t>
            </a:r>
            <a:r>
              <a:rPr lang="en-US" sz="2800">
                <a:solidFill>
                  <a:srgbClr val="FF0000"/>
                </a:solidFill>
                <a:latin typeface="Times New Roman" pitchFamily="18" charset="0"/>
                <a:cs typeface="Times New Roman" pitchFamily="18" charset="0"/>
              </a:rPr>
              <a:t>b. </a:t>
            </a:r>
            <a:r>
              <a:rPr lang="en-US" sz="2800" err="1">
                <a:solidFill>
                  <a:srgbClr val="FF0000"/>
                </a:solidFill>
                <a:latin typeface="Times New Roman" pitchFamily="18" charset="0"/>
                <a:cs typeface="Times New Roman" pitchFamily="18" charset="0"/>
              </a:rPr>
              <a:t>Mạch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khuếch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đại</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tích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phân</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tổng</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đảo</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dùng</a:t>
            </a:r>
            <a:r>
              <a:rPr lang="en-US" sz="2800">
                <a:solidFill>
                  <a:srgbClr val="FF0000"/>
                </a:solidFill>
                <a:latin typeface="Times New Roman" pitchFamily="18" charset="0"/>
                <a:cs typeface="Times New Roman" pitchFamily="18" charset="0"/>
              </a:rPr>
              <a:t> KĐTT.</a:t>
            </a:r>
          </a:p>
          <a:p>
            <a:pPr>
              <a:buNone/>
            </a:pP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Sơ</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đồ</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nguyên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lý</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Sơ</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đồ</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nguyên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lý</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hoạt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động</a:t>
            </a: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Khuếch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đại</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thuật</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toán</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lý</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tưởng</a:t>
            </a:r>
            <a:r>
              <a:rPr lang="en-US" sz="2800">
                <a:solidFill>
                  <a:srgbClr val="FF0000"/>
                </a:solidFill>
                <a:latin typeface="Times New Roman" pitchFamily="18" charset="0"/>
                <a:cs typeface="Times New Roman" pitchFamily="18" charset="0"/>
              </a:rPr>
              <a:t>. </a:t>
            </a:r>
            <a:r>
              <a:rPr lang="en-US" sz="2800">
                <a:latin typeface="Times New Roman" pitchFamily="18" charset="0"/>
                <a:cs typeface="Times New Roman" pitchFamily="18" charset="0"/>
              </a:rPr>
              <a:t>U</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theo</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sơ</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đồ</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tín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hiệu</a:t>
            </a:r>
            <a:endParaRPr lang="en-US" sz="2800">
              <a:latin typeface="Times New Roman" pitchFamily="18" charset="0"/>
              <a:cs typeface="Times New Roman" pitchFamily="18" charset="0"/>
            </a:endParaRPr>
          </a:p>
          <a:p>
            <a:pPr>
              <a:buNone/>
            </a:pPr>
            <a:r>
              <a:rPr lang="en-US" sz="2800" err="1">
                <a:latin typeface="Times New Roman" pitchFamily="18" charset="0"/>
                <a:cs typeface="Times New Roman" pitchFamily="18" charset="0"/>
              </a:rPr>
              <a:t>tại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cửa</a:t>
            </a:r>
            <a:r>
              <a:rPr lang="en-US" sz="2800">
                <a:latin typeface="Times New Roman" pitchFamily="18" charset="0"/>
                <a:cs typeface="Times New Roman" pitchFamily="18" charset="0"/>
              </a:rPr>
              <a:t> P </a:t>
            </a:r>
            <a:r>
              <a:rPr lang="en-US" sz="2800" err="1">
                <a:latin typeface="Times New Roman" pitchFamily="18" charset="0"/>
                <a:cs typeface="Times New Roman" pitchFamily="18" charset="0"/>
              </a:rPr>
              <a:t>bằng</a:t>
            </a:r>
            <a:r>
              <a:rPr lang="en-US" sz="2800">
                <a:latin typeface="Times New Roman" pitchFamily="18" charset="0"/>
                <a:cs typeface="Times New Roman" pitchFamily="18" charset="0"/>
              </a:rPr>
              <a:t> 0 </a:t>
            </a:r>
            <a:r>
              <a:rPr lang="en-US" sz="2800" err="1">
                <a:latin typeface="Times New Roman" pitchFamily="18" charset="0"/>
                <a:cs typeface="Times New Roman" pitchFamily="18" charset="0"/>
              </a:rPr>
              <a:t>suy</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ra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tín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hiệu</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tại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của</a:t>
            </a:r>
            <a:r>
              <a:rPr lang="en-US" sz="2800">
                <a:latin typeface="Times New Roman" pitchFamily="18" charset="0"/>
                <a:cs typeface="Times New Roman" pitchFamily="18" charset="0"/>
              </a:rPr>
              <a:t> N = 0. N </a:t>
            </a:r>
            <a:r>
              <a:rPr lang="en-US" sz="2800" err="1">
                <a:latin typeface="Times New Roman" pitchFamily="18" charset="0"/>
                <a:cs typeface="Times New Roman" pitchFamily="18" charset="0"/>
              </a:rPr>
              <a:t>gọi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điểm</a:t>
            </a:r>
            <a:endParaRPr lang="en-US" sz="2800">
              <a:latin typeface="Times New Roman" pitchFamily="18" charset="0"/>
              <a:cs typeface="Times New Roman" pitchFamily="18" charset="0"/>
            </a:endParaRPr>
          </a:p>
          <a:p>
            <a:pPr>
              <a:buNone/>
            </a:pPr>
            <a:r>
              <a:rPr lang="en-US" sz="2800" err="1">
                <a:latin typeface="Times New Roman" pitchFamily="18" charset="0"/>
                <a:cs typeface="Times New Roman" pitchFamily="18" charset="0"/>
              </a:rPr>
              <a:t>đất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ảo</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Xác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định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điện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áp</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ra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theo</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sơ</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đồ</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nguyên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lý</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hoạt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động</a:t>
            </a:r>
            <a:r>
              <a:rPr lang="en-US" sz="2800">
                <a:latin typeface="Times New Roman" pitchFamily="18" charset="0"/>
                <a:cs typeface="Times New Roman" pitchFamily="18" charset="0"/>
              </a:rPr>
              <a:t>.</a:t>
            </a:r>
          </a:p>
          <a:p>
            <a:pPr>
              <a:buNone/>
            </a:pPr>
            <a:r>
              <a:rPr lang="en-US" sz="2800">
                <a:latin typeface="Times New Roman" pitchFamily="18" charset="0"/>
                <a:cs typeface="Times New Roman" pitchFamily="18" charset="0"/>
              </a:rPr>
              <a:t>  + </a:t>
            </a:r>
            <a:r>
              <a:rPr lang="en-US" sz="2800" err="1">
                <a:latin typeface="Times New Roman" pitchFamily="18" charset="0"/>
                <a:cs typeface="Times New Roman" pitchFamily="18" charset="0"/>
              </a:rPr>
              <a:t>Viết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phương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trình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dòng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điện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tại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nút</a:t>
            </a:r>
            <a:r>
              <a:rPr lang="en-US" sz="2800">
                <a:latin typeface="Times New Roman" pitchFamily="18" charset="0"/>
                <a:cs typeface="Times New Roman" pitchFamily="18" charset="0"/>
              </a:rPr>
              <a:t> N.</a:t>
            </a:r>
          </a:p>
          <a:p>
            <a:pPr>
              <a:buNone/>
            </a:pPr>
            <a:endParaRPr lang="en-US" sz="2800"/>
          </a:p>
        </p:txBody>
      </p:sp>
      <p:pic>
        <p:nvPicPr>
          <p:cNvPr id="45059" name="Picture 3"/>
          <p:cNvPicPr>
            <a:picLocks noChangeAspect="1" noChangeArrowheads="1"/>
          </p:cNvPicPr>
          <p:nvPr/>
        </p:nvPicPr>
        <p:blipFill>
          <a:blip r:embed="rId3"/>
          <a:srcRect/>
          <a:stretch>
            <a:fillRect/>
          </a:stretch>
        </p:blipFill>
        <p:spPr bwMode="auto">
          <a:xfrm>
            <a:off x="914400" y="1447800"/>
            <a:ext cx="3429000" cy="2209800"/>
          </a:xfrm>
          <a:prstGeom prst="rect">
            <a:avLst/>
          </a:prstGeom>
          <a:noFill/>
          <a:ln w="9525">
            <a:noFill/>
            <a:miter lim="800000"/>
            <a:headEnd/>
            <a:tailEnd/>
          </a:ln>
          <a:effectLst/>
        </p:spPr>
      </p:pic>
      <p:pic>
        <p:nvPicPr>
          <p:cNvPr id="45060" name="Picture 4"/>
          <p:cNvPicPr>
            <a:picLocks noChangeAspect="1" noChangeArrowheads="1"/>
          </p:cNvPicPr>
          <p:nvPr/>
        </p:nvPicPr>
        <p:blipFill>
          <a:blip r:embed="rId4"/>
          <a:srcRect/>
          <a:stretch>
            <a:fillRect/>
          </a:stretch>
        </p:blipFill>
        <p:spPr bwMode="auto">
          <a:xfrm>
            <a:off x="4868917" y="1447800"/>
            <a:ext cx="3436883" cy="2214880"/>
          </a:xfrm>
          <a:prstGeom prst="rect">
            <a:avLst/>
          </a:prstGeom>
          <a:noFill/>
          <a:ln w="9525">
            <a:noFill/>
            <a:miter lim="800000"/>
            <a:headEnd/>
            <a:tailEnd/>
          </a:ln>
          <a:effectLst/>
        </p:spPr>
      </p:pic>
      <p:graphicFrame>
        <p:nvGraphicFramePr>
          <p:cNvPr id="45061" name="Object 5"/>
          <p:cNvGraphicFramePr>
            <a:graphicFrameLocks noChangeAspect="1"/>
          </p:cNvGraphicFramePr>
          <p:nvPr/>
        </p:nvGraphicFramePr>
        <p:xfrm>
          <a:off x="1614488" y="5830888"/>
          <a:ext cx="4745037" cy="835025"/>
        </p:xfrm>
        <a:graphic>
          <a:graphicData uri="http://schemas.openxmlformats.org/presentationml/2006/ole">
            <mc:AlternateContent xmlns:mc="http://schemas.openxmlformats.org/markup-compatibility/2006">
              <mc:Choice xmlns:v="urn:schemas-microsoft-com:vml" Requires="v">
                <p:oleObj spid="_x0000_s198657" name="Equation" r:id="rId5" imgW="2450880" imgH="431640" progId="Equation.DSMT4">
                  <p:embed/>
                </p:oleObj>
              </mc:Choice>
              <mc:Fallback>
                <p:oleObj name="Equation" r:id="rId5" imgW="2450880" imgH="431640" progId="Equation.DSMT4">
                  <p:embed/>
                  <p:pic>
                    <p:nvPicPr>
                      <p:cNvPr id="4506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4488" y="5830888"/>
                        <a:ext cx="4745037"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9599969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buNone/>
            </a:pPr>
            <a:r>
              <a:rPr lang="en-US"/>
              <a:t> </a:t>
            </a:r>
            <a:r>
              <a:rPr lang="en-US" sz="2700">
                <a:solidFill>
                  <a:srgbClr val="FF0000"/>
                </a:solidFill>
                <a:latin typeface="Times New Roman" pitchFamily="18" charset="0"/>
                <a:cs typeface="Times New Roman" pitchFamily="18" charset="0"/>
              </a:rPr>
              <a:t>Theo </a:t>
            </a:r>
            <a:r>
              <a:rPr lang="en-US" sz="2700" err="1">
                <a:solidFill>
                  <a:srgbClr val="FF0000"/>
                </a:solidFill>
                <a:latin typeface="Times New Roman" pitchFamily="18" charset="0"/>
                <a:cs typeface="Times New Roman" pitchFamily="18" charset="0"/>
              </a:rPr>
              <a:t>sơ</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đồ</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nguyên</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lý</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hoạt</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động</a:t>
            </a:r>
            <a:r>
              <a:rPr lang="en-US" sz="2700">
                <a:solidFill>
                  <a:srgbClr val="FF0000"/>
                </a:solidFill>
                <a:latin typeface="Times New Roman" pitchFamily="18" charset="0"/>
                <a:cs typeface="Times New Roman" pitchFamily="18" charset="0"/>
              </a:rPr>
              <a:t> ta </a:t>
            </a:r>
            <a:r>
              <a:rPr lang="en-US" sz="2700" err="1">
                <a:solidFill>
                  <a:srgbClr val="FF0000"/>
                </a:solidFill>
                <a:latin typeface="Times New Roman" pitchFamily="18" charset="0"/>
                <a:cs typeface="Times New Roman" pitchFamily="18" charset="0"/>
              </a:rPr>
              <a:t>tính</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các</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dòng</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điện</a:t>
            </a:r>
            <a:r>
              <a:rPr lang="en-US" sz="2700">
                <a:solidFill>
                  <a:srgbClr val="FF0000"/>
                </a:solidFill>
                <a:latin typeface="Times New Roman" pitchFamily="18" charset="0"/>
                <a:cs typeface="Times New Roman" pitchFamily="18" charset="0"/>
              </a:rPr>
              <a:t>.</a:t>
            </a:r>
          </a:p>
          <a:p>
            <a:pPr>
              <a:buNone/>
            </a:pPr>
            <a:endParaRPr lang="en-US" sz="2700">
              <a:latin typeface="Times New Roman" pitchFamily="18" charset="0"/>
              <a:cs typeface="Times New Roman" pitchFamily="18" charset="0"/>
            </a:endParaRPr>
          </a:p>
          <a:p>
            <a:pPr>
              <a:buNone/>
            </a:pPr>
            <a:endParaRPr lang="en-US" sz="2700">
              <a:latin typeface="Times New Roman" pitchFamily="18" charset="0"/>
              <a:cs typeface="Times New Roman" pitchFamily="18" charset="0"/>
            </a:endParaRPr>
          </a:p>
          <a:p>
            <a:pPr>
              <a:buNone/>
            </a:pPr>
            <a:endParaRPr lang="en-US" sz="2700">
              <a:latin typeface="Times New Roman" pitchFamily="18" charset="0"/>
              <a:cs typeface="Times New Roman" pitchFamily="18" charset="0"/>
            </a:endParaRPr>
          </a:p>
          <a:p>
            <a:pPr>
              <a:buNone/>
            </a:pPr>
            <a:r>
              <a:rPr lang="en-US" sz="2700">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Thay</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vào</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phương</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trình</a:t>
            </a:r>
            <a:r>
              <a:rPr lang="en-US" sz="2700">
                <a:solidFill>
                  <a:srgbClr val="FF0000"/>
                </a:solidFill>
                <a:latin typeface="Times New Roman" pitchFamily="18" charset="0"/>
                <a:cs typeface="Times New Roman" pitchFamily="18" charset="0"/>
              </a:rPr>
              <a:t> (1).</a:t>
            </a: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r>
              <a:rPr lang="en-US" sz="2700">
                <a:solidFill>
                  <a:srgbClr val="FF0000"/>
                </a:solidFill>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c. </a:t>
            </a:r>
            <a:r>
              <a:rPr lang="en-US" sz="2800" err="1">
                <a:solidFill>
                  <a:srgbClr val="FF0000"/>
                </a:solidFill>
                <a:latin typeface="Times New Roman" pitchFamily="18" charset="0"/>
                <a:cs typeface="Times New Roman" pitchFamily="18" charset="0"/>
              </a:rPr>
              <a:t>Mạch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khuếch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đại</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tích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phân</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không</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đảo</a:t>
            </a:r>
            <a:r>
              <a:rPr lang="en-US" sz="2800">
                <a:solidFill>
                  <a:srgbClr val="FF0000"/>
                </a:solidFill>
                <a:latin typeface="Times New Roman" pitchFamily="18" charset="0"/>
                <a:cs typeface="Times New Roman" pitchFamily="18" charset="0"/>
              </a:rPr>
              <a:t>.</a:t>
            </a:r>
          </a:p>
          <a:p>
            <a:pPr>
              <a:buNone/>
            </a:pP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Sơ</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đồ</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nguyên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lý</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Sơ</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đồ</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nguyên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lý</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hoạt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động</a:t>
            </a:r>
            <a:endParaRPr lang="en-US" sz="2700">
              <a:solidFill>
                <a:srgbClr val="FF0000"/>
              </a:solidFill>
              <a:latin typeface="Times New Roman" pitchFamily="18" charset="0"/>
              <a:cs typeface="Times New Roman" pitchFamily="18" charset="0"/>
            </a:endParaRPr>
          </a:p>
        </p:txBody>
      </p:sp>
      <p:graphicFrame>
        <p:nvGraphicFramePr>
          <p:cNvPr id="46082" name="Object 2"/>
          <p:cNvGraphicFramePr>
            <a:graphicFrameLocks noChangeAspect="1"/>
          </p:cNvGraphicFramePr>
          <p:nvPr/>
        </p:nvGraphicFramePr>
        <p:xfrm>
          <a:off x="1289050" y="838200"/>
          <a:ext cx="5945188" cy="762000"/>
        </p:xfrm>
        <a:graphic>
          <a:graphicData uri="http://schemas.openxmlformats.org/presentationml/2006/ole">
            <mc:AlternateContent xmlns:mc="http://schemas.openxmlformats.org/markup-compatibility/2006">
              <mc:Choice xmlns:v="urn:schemas-microsoft-com:vml" Requires="v">
                <p:oleObj spid="_x0000_s199681" name="Equation" r:id="rId3" imgW="3073320" imgH="393480" progId="Equation.DSMT4">
                  <p:embed/>
                </p:oleObj>
              </mc:Choice>
              <mc:Fallback>
                <p:oleObj name="Equation" r:id="rId3" imgW="3073320" imgH="393480" progId="Equation.DSMT4">
                  <p:embed/>
                  <p:pic>
                    <p:nvPicPr>
                      <p:cNvPr id="4608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9050" y="838200"/>
                        <a:ext cx="594518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3" name="Object 3"/>
          <p:cNvGraphicFramePr>
            <a:graphicFrameLocks noChangeAspect="1"/>
          </p:cNvGraphicFramePr>
          <p:nvPr/>
        </p:nvGraphicFramePr>
        <p:xfrm>
          <a:off x="1438275" y="1524000"/>
          <a:ext cx="4030663" cy="835025"/>
        </p:xfrm>
        <a:graphic>
          <a:graphicData uri="http://schemas.openxmlformats.org/presentationml/2006/ole">
            <mc:AlternateContent xmlns:mc="http://schemas.openxmlformats.org/markup-compatibility/2006">
              <mc:Choice xmlns:v="urn:schemas-microsoft-com:vml" Requires="v">
                <p:oleObj spid="_x0000_s199682" name="Equation" r:id="rId5" imgW="2082600" imgH="431640" progId="Equation.DSMT4">
                  <p:embed/>
                </p:oleObj>
              </mc:Choice>
              <mc:Fallback>
                <p:oleObj name="Equation" r:id="rId5" imgW="2082600" imgH="431640" progId="Equation.DSMT4">
                  <p:embed/>
                  <p:pic>
                    <p:nvPicPr>
                      <p:cNvPr id="4608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8275" y="1524000"/>
                        <a:ext cx="4030663"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4" name="Object 4"/>
          <p:cNvGraphicFramePr>
            <a:graphicFrameLocks noChangeAspect="1"/>
          </p:cNvGraphicFramePr>
          <p:nvPr/>
        </p:nvGraphicFramePr>
        <p:xfrm>
          <a:off x="1117600" y="2819400"/>
          <a:ext cx="6634163" cy="858838"/>
        </p:xfrm>
        <a:graphic>
          <a:graphicData uri="http://schemas.openxmlformats.org/presentationml/2006/ole">
            <mc:AlternateContent xmlns:mc="http://schemas.openxmlformats.org/markup-compatibility/2006">
              <mc:Choice xmlns:v="urn:schemas-microsoft-com:vml" Requires="v">
                <p:oleObj spid="_x0000_s199683" name="Equation" r:id="rId7" imgW="3429000" imgH="444240" progId="Equation.DSMT4">
                  <p:embed/>
                </p:oleObj>
              </mc:Choice>
              <mc:Fallback>
                <p:oleObj name="Equation" r:id="rId7" imgW="3429000" imgH="444240" progId="Equation.DSMT4">
                  <p:embed/>
                  <p:pic>
                    <p:nvPicPr>
                      <p:cNvPr id="4608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7600" y="2819400"/>
                        <a:ext cx="6634163"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6085" name="Picture 5"/>
          <p:cNvPicPr>
            <a:picLocks noChangeAspect="1" noChangeArrowheads="1"/>
          </p:cNvPicPr>
          <p:nvPr/>
        </p:nvPicPr>
        <p:blipFill>
          <a:blip r:embed="rId9"/>
          <a:srcRect/>
          <a:stretch>
            <a:fillRect/>
          </a:stretch>
        </p:blipFill>
        <p:spPr bwMode="auto">
          <a:xfrm>
            <a:off x="5114925" y="4648200"/>
            <a:ext cx="3038475" cy="2091118"/>
          </a:xfrm>
          <a:prstGeom prst="rect">
            <a:avLst/>
          </a:prstGeom>
          <a:noFill/>
          <a:ln w="9525">
            <a:noFill/>
            <a:miter lim="800000"/>
            <a:headEnd/>
            <a:tailEnd/>
          </a:ln>
          <a:effectLst/>
        </p:spPr>
      </p:pic>
      <p:pic>
        <p:nvPicPr>
          <p:cNvPr id="46086" name="Picture 6"/>
          <p:cNvPicPr>
            <a:picLocks noChangeAspect="1" noChangeArrowheads="1"/>
          </p:cNvPicPr>
          <p:nvPr/>
        </p:nvPicPr>
        <p:blipFill>
          <a:blip r:embed="rId10"/>
          <a:srcRect/>
          <a:stretch>
            <a:fillRect/>
          </a:stretch>
        </p:blipFill>
        <p:spPr bwMode="auto">
          <a:xfrm>
            <a:off x="762000" y="4724400"/>
            <a:ext cx="2989482" cy="2057400"/>
          </a:xfrm>
          <a:prstGeom prst="rect">
            <a:avLst/>
          </a:prstGeom>
          <a:noFill/>
          <a:ln w="9525">
            <a:noFill/>
            <a:miter lim="800000"/>
            <a:headEnd/>
            <a:tailEnd/>
          </a:ln>
          <a:effectLst/>
        </p:spPr>
      </p:pic>
    </p:spTree>
    <p:extLst>
      <p:ext uri="{BB962C8B-B14F-4D97-AF65-F5344CB8AC3E}">
        <p14:creationId xmlns:p14="http://schemas.microsoft.com/office/powerpoint/2010/main" val="341109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lstStyle/>
          <a:p>
            <a:pPr>
              <a:buNone/>
            </a:pPr>
            <a:r>
              <a:rPr lang="en-US"/>
              <a:t> </a:t>
            </a:r>
            <a:r>
              <a:rPr lang="en-US" sz="2800">
                <a:latin typeface="Times New Roman" pitchFamily="18" charset="0"/>
                <a:cs typeface="Times New Roman" pitchFamily="18" charset="0"/>
              </a:rPr>
              <a:t>Xác định độ sụt đỉnh xung.</a:t>
            </a:r>
          </a:p>
          <a:p>
            <a:pPr>
              <a:buNone/>
            </a:pPr>
            <a:r>
              <a:rPr lang="en-US" sz="2800">
                <a:latin typeface="Times New Roman" pitchFamily="18" charset="0"/>
                <a:cs typeface="Times New Roman" pitchFamily="18" charset="0"/>
              </a:rPr>
              <a:t> Triển khai thành chuỗi lũy thừa.</a:t>
            </a:r>
          </a:p>
          <a:p>
            <a:pPr>
              <a:buNone/>
            </a:pPr>
            <a:r>
              <a:rPr lang="en-US" sz="2800">
                <a:latin typeface="Times New Roman" pitchFamily="18" charset="0"/>
                <a:cs typeface="Times New Roman" pitchFamily="18" charset="0"/>
              </a:rPr>
              <a:t> Độ sụt đỉnh tương đối. </a:t>
            </a:r>
          </a:p>
          <a:p>
            <a:pPr>
              <a:buNone/>
            </a:pPr>
            <a:r>
              <a:rPr lang="en-US" sz="2800">
                <a:latin typeface="Times New Roman" pitchFamily="18" charset="0"/>
                <a:cs typeface="Times New Roman" pitchFamily="18" charset="0"/>
              </a:rPr>
              <a:t> Đối với xung là tuyến tính độ sụt đỉnh tương đối</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Điện tích nạp trên tụ điện C  </a:t>
            </a: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Điện tích phóng trên tụ điện C</a:t>
            </a: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Kết thúc quá trình phóng nạp Q</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Q</a:t>
            </a:r>
            <a:r>
              <a:rPr lang="en-US" sz="2800" baseline="-25000">
                <a:latin typeface="Times New Roman" pitchFamily="18" charset="0"/>
                <a:cs typeface="Times New Roman" pitchFamily="18" charset="0"/>
              </a:rPr>
              <a:t>P</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4572000" y="127000"/>
          <a:ext cx="2006600" cy="635000"/>
        </p:xfrm>
        <a:graphic>
          <a:graphicData uri="http://schemas.openxmlformats.org/presentationml/2006/ole">
            <mc:AlternateContent xmlns:mc="http://schemas.openxmlformats.org/markup-compatibility/2006">
              <mc:Choice xmlns:v="urn:schemas-microsoft-com:vml" Requires="v">
                <p:oleObj spid="_x0000_s31745" name="Equation" r:id="rId3" imgW="2006280" imgH="634680" progId="Equation.DSMT4">
                  <p:embed/>
                </p:oleObj>
              </mc:Choice>
              <mc:Fallback>
                <p:oleObj name="Equation" r:id="rId3" imgW="2006280" imgH="63468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7000"/>
                        <a:ext cx="200660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3" name="Object 3"/>
          <p:cNvGraphicFramePr>
            <a:graphicFrameLocks noChangeAspect="1"/>
          </p:cNvGraphicFramePr>
          <p:nvPr/>
        </p:nvGraphicFramePr>
        <p:xfrm>
          <a:off x="5384800" y="889000"/>
          <a:ext cx="1447800" cy="558800"/>
        </p:xfrm>
        <a:graphic>
          <a:graphicData uri="http://schemas.openxmlformats.org/presentationml/2006/ole">
            <mc:AlternateContent xmlns:mc="http://schemas.openxmlformats.org/markup-compatibility/2006">
              <mc:Choice xmlns:v="urn:schemas-microsoft-com:vml" Requires="v">
                <p:oleObj spid="_x0000_s31746" name="Equation" r:id="rId5" imgW="1447560" imgH="558720" progId="Equation.DSMT4">
                  <p:embed/>
                </p:oleObj>
              </mc:Choice>
              <mc:Fallback>
                <p:oleObj name="Equation" r:id="rId5" imgW="1447560" imgH="558720" progId="Equation.DSMT4">
                  <p:embed/>
                  <p:pic>
                    <p:nvPicPr>
                      <p:cNvPr id="3072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4800" y="889000"/>
                        <a:ext cx="14478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4" name="Object 4"/>
          <p:cNvGraphicFramePr>
            <a:graphicFrameLocks noChangeAspect="1"/>
          </p:cNvGraphicFramePr>
          <p:nvPr/>
        </p:nvGraphicFramePr>
        <p:xfrm>
          <a:off x="3943350" y="1371600"/>
          <a:ext cx="1638300" cy="558800"/>
        </p:xfrm>
        <a:graphic>
          <a:graphicData uri="http://schemas.openxmlformats.org/presentationml/2006/ole">
            <mc:AlternateContent xmlns:mc="http://schemas.openxmlformats.org/markup-compatibility/2006">
              <mc:Choice xmlns:v="urn:schemas-microsoft-com:vml" Requires="v">
                <p:oleObj spid="_x0000_s31747" name="Equation" r:id="rId7" imgW="1638000" imgH="558720" progId="Equation.DSMT4">
                  <p:embed/>
                </p:oleObj>
              </mc:Choice>
              <mc:Fallback>
                <p:oleObj name="Equation" r:id="rId7" imgW="1638000" imgH="558720" progId="Equation.DSMT4">
                  <p:embed/>
                  <p:pic>
                    <p:nvPicPr>
                      <p:cNvPr id="3072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3350" y="1371600"/>
                        <a:ext cx="16383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5" name="Object 5"/>
          <p:cNvGraphicFramePr>
            <a:graphicFrameLocks noChangeAspect="1"/>
          </p:cNvGraphicFramePr>
          <p:nvPr/>
        </p:nvGraphicFramePr>
        <p:xfrm>
          <a:off x="1066799" y="2413000"/>
          <a:ext cx="6633885" cy="1016000"/>
        </p:xfrm>
        <a:graphic>
          <a:graphicData uri="http://schemas.openxmlformats.org/presentationml/2006/ole">
            <mc:AlternateContent xmlns:mc="http://schemas.openxmlformats.org/markup-compatibility/2006">
              <mc:Choice xmlns:v="urn:schemas-microsoft-com:vml" Requires="v">
                <p:oleObj spid="_x0000_s31748" name="Equation" r:id="rId9" imgW="5638680" imgH="863280" progId="Equation.DSMT4">
                  <p:embed/>
                </p:oleObj>
              </mc:Choice>
              <mc:Fallback>
                <p:oleObj name="Equation" r:id="rId9" imgW="5638680" imgH="863280" progId="Equation.DSMT4">
                  <p:embed/>
                  <p:pic>
                    <p:nvPicPr>
                      <p:cNvPr id="30725"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799" y="2413000"/>
                        <a:ext cx="6633885"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6" name="Object 6"/>
          <p:cNvGraphicFramePr>
            <a:graphicFrameLocks noChangeAspect="1"/>
          </p:cNvGraphicFramePr>
          <p:nvPr/>
        </p:nvGraphicFramePr>
        <p:xfrm>
          <a:off x="4953000" y="3696486"/>
          <a:ext cx="1447800" cy="761214"/>
        </p:xfrm>
        <a:graphic>
          <a:graphicData uri="http://schemas.openxmlformats.org/presentationml/2006/ole">
            <mc:AlternateContent xmlns:mc="http://schemas.openxmlformats.org/markup-compatibility/2006">
              <mc:Choice xmlns:v="urn:schemas-microsoft-com:vml" Requires="v">
                <p:oleObj spid="_x0000_s31749" name="Equation" r:id="rId11" imgW="1231560" imgH="647640" progId="Equation.DSMT4">
                  <p:embed/>
                </p:oleObj>
              </mc:Choice>
              <mc:Fallback>
                <p:oleObj name="Equation" r:id="rId11" imgW="1231560" imgH="647640" progId="Equation.DSMT4">
                  <p:embed/>
                  <p:pic>
                    <p:nvPicPr>
                      <p:cNvPr id="30726"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3000" y="3696486"/>
                        <a:ext cx="1447800" cy="761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7" name="Object 7"/>
          <p:cNvGraphicFramePr>
            <a:graphicFrameLocks noChangeAspect="1"/>
          </p:cNvGraphicFramePr>
          <p:nvPr/>
        </p:nvGraphicFramePr>
        <p:xfrm>
          <a:off x="5105400" y="4724399"/>
          <a:ext cx="2819400" cy="803377"/>
        </p:xfrm>
        <a:graphic>
          <a:graphicData uri="http://schemas.openxmlformats.org/presentationml/2006/ole">
            <mc:AlternateContent xmlns:mc="http://schemas.openxmlformats.org/markup-compatibility/2006">
              <mc:Choice xmlns:v="urn:schemas-microsoft-com:vml" Requires="v">
                <p:oleObj spid="_x0000_s31750" name="Equation" r:id="rId13" imgW="2361960" imgH="672840" progId="Equation.DSMT4">
                  <p:embed/>
                </p:oleObj>
              </mc:Choice>
              <mc:Fallback>
                <p:oleObj name="Equation" r:id="rId13" imgW="2361960" imgH="672840" progId="Equation.DSMT4">
                  <p:embed/>
                  <p:pic>
                    <p:nvPicPr>
                      <p:cNvPr id="30727"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05400" y="4724399"/>
                        <a:ext cx="2819400" cy="803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629400"/>
          </a:xfrm>
        </p:spPr>
        <p:txBody>
          <a:bodyPr/>
          <a:lstStyle/>
          <a:p>
            <a:pPr>
              <a:buNone/>
            </a:pPr>
            <a:r>
              <a:rPr lang="en-US"/>
              <a:t> </a:t>
            </a:r>
            <a:r>
              <a:rPr lang="en-US" sz="2700">
                <a:solidFill>
                  <a:srgbClr val="FF0000"/>
                </a:solidFill>
                <a:latin typeface="Times New Roman" pitchFamily="18" charset="0"/>
                <a:cs typeface="Times New Roman" pitchFamily="18" charset="0"/>
              </a:rPr>
              <a:t>KĐTT lý tưởng: </a:t>
            </a:r>
            <a:r>
              <a:rPr lang="en-US" sz="2700">
                <a:latin typeface="Times New Roman" pitchFamily="18" charset="0"/>
                <a:cs typeface="Times New Roman" pitchFamily="18" charset="0"/>
              </a:rPr>
              <a:t>K</a:t>
            </a:r>
            <a:r>
              <a:rPr lang="en-US" sz="2700" baseline="-25000">
                <a:latin typeface="Times New Roman" pitchFamily="18" charset="0"/>
                <a:cs typeface="Times New Roman" pitchFamily="18" charset="0"/>
              </a:rPr>
              <a:t>d</a:t>
            </a:r>
            <a:r>
              <a:rPr lang="en-US" sz="2700">
                <a:latin typeface="Times New Roman" pitchFamily="18" charset="0"/>
                <a:cs typeface="Times New Roman" pitchFamily="18" charset="0"/>
              </a:rPr>
              <a:t> = ∞ suy ra U</a:t>
            </a:r>
            <a:r>
              <a:rPr lang="en-US" sz="2700" baseline="-25000">
                <a:latin typeface="Times New Roman" pitchFamily="18" charset="0"/>
                <a:cs typeface="Times New Roman" pitchFamily="18" charset="0"/>
              </a:rPr>
              <a:t>P</a:t>
            </a:r>
            <a:r>
              <a:rPr lang="en-US" sz="2700">
                <a:latin typeface="Times New Roman" pitchFamily="18" charset="0"/>
                <a:cs typeface="Times New Roman" pitchFamily="18" charset="0"/>
              </a:rPr>
              <a:t> = U</a:t>
            </a:r>
            <a:r>
              <a:rPr lang="en-US" sz="2700" baseline="-25000">
                <a:latin typeface="Times New Roman" pitchFamily="18" charset="0"/>
                <a:cs typeface="Times New Roman" pitchFamily="18" charset="0"/>
              </a:rPr>
              <a:t>N</a:t>
            </a:r>
            <a:r>
              <a:rPr lang="en-US" sz="2700">
                <a:latin typeface="Times New Roman" pitchFamily="18" charset="0"/>
                <a:cs typeface="Times New Roman" pitchFamily="18" charset="0"/>
              </a:rPr>
              <a:t> và I</a:t>
            </a:r>
            <a:r>
              <a:rPr lang="en-US" sz="2700" baseline="-25000">
                <a:latin typeface="Times New Roman" pitchFamily="18" charset="0"/>
                <a:cs typeface="Times New Roman" pitchFamily="18" charset="0"/>
              </a:rPr>
              <a:t>P</a:t>
            </a:r>
            <a:r>
              <a:rPr lang="en-US" sz="2700">
                <a:latin typeface="Times New Roman" pitchFamily="18" charset="0"/>
                <a:cs typeface="Times New Roman" pitchFamily="18" charset="0"/>
              </a:rPr>
              <a:t> = I</a:t>
            </a:r>
            <a:r>
              <a:rPr lang="en-US" sz="2700" baseline="-25000">
                <a:latin typeface="Times New Roman" pitchFamily="18" charset="0"/>
                <a:cs typeface="Times New Roman" pitchFamily="18" charset="0"/>
              </a:rPr>
              <a:t>N</a:t>
            </a:r>
            <a:r>
              <a:rPr lang="en-US" sz="2700">
                <a:latin typeface="Times New Roman" pitchFamily="18" charset="0"/>
                <a:cs typeface="Times New Roman" pitchFamily="18" charset="0"/>
              </a:rPr>
              <a:t> = 0</a:t>
            </a:r>
          </a:p>
          <a:p>
            <a:pPr>
              <a:buNone/>
            </a:pPr>
            <a:r>
              <a:rPr lang="en-US"/>
              <a:t> </a:t>
            </a:r>
            <a:r>
              <a:rPr lang="en-US" sz="2700">
                <a:latin typeface="Times New Roman" pitchFamily="18" charset="0"/>
                <a:cs typeface="Times New Roman" pitchFamily="18" charset="0"/>
              </a:rPr>
              <a:t>Để xác định điện áp ra ta xác định điện áp tại cửa N và cử P.</a:t>
            </a:r>
          </a:p>
          <a:p>
            <a:pPr>
              <a:buNone/>
            </a:pPr>
            <a:r>
              <a:rPr lang="en-US" sz="2700">
                <a:solidFill>
                  <a:srgbClr val="FF0000"/>
                </a:solidFill>
                <a:latin typeface="Times New Roman" pitchFamily="18" charset="0"/>
                <a:cs typeface="Times New Roman" pitchFamily="18" charset="0"/>
              </a:rPr>
              <a:t> + Viết phương trình dòng điện tại nút N</a:t>
            </a:r>
            <a:r>
              <a:rPr lang="en-US" sz="2700">
                <a:latin typeface="Times New Roman" pitchFamily="18" charset="0"/>
                <a:cs typeface="Times New Roman" pitchFamily="18" charset="0"/>
              </a:rPr>
              <a:t>. i</a:t>
            </a:r>
            <a:r>
              <a:rPr lang="en-US" sz="2700" baseline="-25000">
                <a:latin typeface="Times New Roman" pitchFamily="18" charset="0"/>
                <a:cs typeface="Times New Roman" pitchFamily="18" charset="0"/>
              </a:rPr>
              <a:t>ht</a:t>
            </a:r>
            <a:r>
              <a:rPr lang="en-US" sz="2700">
                <a:latin typeface="Times New Roman" pitchFamily="18" charset="0"/>
                <a:cs typeface="Times New Roman" pitchFamily="18" charset="0"/>
              </a:rPr>
              <a:t> - I - I</a:t>
            </a:r>
            <a:r>
              <a:rPr lang="en-US" sz="2700" baseline="-25000">
                <a:latin typeface="Times New Roman" pitchFamily="18" charset="0"/>
                <a:cs typeface="Times New Roman" pitchFamily="18" charset="0"/>
              </a:rPr>
              <a:t>N</a:t>
            </a:r>
            <a:r>
              <a:rPr lang="en-US" sz="2700">
                <a:latin typeface="Times New Roman" pitchFamily="18" charset="0"/>
                <a:cs typeface="Times New Roman" pitchFamily="18" charset="0"/>
              </a:rPr>
              <a:t> = 0  (1)</a:t>
            </a:r>
          </a:p>
          <a:p>
            <a:pPr>
              <a:buNone/>
            </a:pPr>
            <a:endParaRPr lang="en-US" sz="2700">
              <a:latin typeface="Times New Roman" pitchFamily="18" charset="0"/>
              <a:cs typeface="Times New Roman" pitchFamily="18" charset="0"/>
            </a:endParaRPr>
          </a:p>
          <a:p>
            <a:pPr>
              <a:buNone/>
            </a:pPr>
            <a:endParaRPr lang="en-US" sz="2700">
              <a:latin typeface="Times New Roman" pitchFamily="18" charset="0"/>
              <a:cs typeface="Times New Roman" pitchFamily="18" charset="0"/>
            </a:endParaRPr>
          </a:p>
          <a:p>
            <a:pPr>
              <a:buNone/>
            </a:pPr>
            <a:r>
              <a:rPr lang="en-US" sz="2700">
                <a:latin typeface="Times New Roman" pitchFamily="18" charset="0"/>
                <a:cs typeface="Times New Roman" pitchFamily="18" charset="0"/>
              </a:rPr>
              <a:t>  Thay phương trình (1) ta có. </a:t>
            </a:r>
          </a:p>
          <a:p>
            <a:pPr>
              <a:buNone/>
            </a:pPr>
            <a:endParaRPr lang="en-US" sz="2700">
              <a:latin typeface="Times New Roman" pitchFamily="18" charset="0"/>
              <a:cs typeface="Times New Roman" pitchFamily="18" charset="0"/>
            </a:endParaRPr>
          </a:p>
          <a:p>
            <a:pPr>
              <a:buNone/>
            </a:pPr>
            <a:endParaRPr lang="en-US" sz="2700">
              <a:latin typeface="Times New Roman" pitchFamily="18" charset="0"/>
              <a:cs typeface="Times New Roman" pitchFamily="18" charset="0"/>
            </a:endParaRPr>
          </a:p>
          <a:p>
            <a:pPr>
              <a:buNone/>
            </a:pPr>
            <a:endParaRPr lang="en-US" sz="2700">
              <a:latin typeface="Times New Roman" pitchFamily="18" charset="0"/>
              <a:cs typeface="Times New Roman" pitchFamily="18" charset="0"/>
            </a:endParaRPr>
          </a:p>
          <a:p>
            <a:pPr>
              <a:buNone/>
            </a:pPr>
            <a:r>
              <a:rPr lang="en-US" sz="2700">
                <a:solidFill>
                  <a:srgbClr val="FF0000"/>
                </a:solidFill>
                <a:latin typeface="Times New Roman" pitchFamily="18" charset="0"/>
                <a:cs typeface="Times New Roman" pitchFamily="18" charset="0"/>
              </a:rPr>
              <a:t>+ Viết phương trình dòng điện tại nút P</a:t>
            </a:r>
            <a:r>
              <a:rPr lang="en-US" sz="2700">
                <a:latin typeface="Times New Roman" pitchFamily="18" charset="0"/>
                <a:cs typeface="Times New Roman" pitchFamily="18" charset="0"/>
              </a:rPr>
              <a:t>. I</a:t>
            </a:r>
            <a:r>
              <a:rPr lang="en-US" sz="2700" baseline="-25000">
                <a:latin typeface="Times New Roman" pitchFamily="18" charset="0"/>
                <a:cs typeface="Times New Roman" pitchFamily="18" charset="0"/>
              </a:rPr>
              <a:t>vao</a:t>
            </a:r>
            <a:r>
              <a:rPr lang="en-US" sz="2700">
                <a:latin typeface="Times New Roman" pitchFamily="18" charset="0"/>
                <a:cs typeface="Times New Roman" pitchFamily="18" charset="0"/>
              </a:rPr>
              <a:t> – I</a:t>
            </a:r>
            <a:r>
              <a:rPr lang="en-US" sz="2700" baseline="-25000">
                <a:latin typeface="Times New Roman" pitchFamily="18" charset="0"/>
                <a:cs typeface="Times New Roman" pitchFamily="18" charset="0"/>
              </a:rPr>
              <a:t>P</a:t>
            </a:r>
            <a:r>
              <a:rPr lang="en-US" sz="2700">
                <a:latin typeface="Times New Roman" pitchFamily="18" charset="0"/>
                <a:cs typeface="Times New Roman" pitchFamily="18" charset="0"/>
              </a:rPr>
              <a:t> – i</a:t>
            </a:r>
            <a:r>
              <a:rPr lang="en-US" sz="2700" baseline="-25000">
                <a:latin typeface="Times New Roman" pitchFamily="18" charset="0"/>
                <a:cs typeface="Times New Roman" pitchFamily="18" charset="0"/>
              </a:rPr>
              <a:t>0</a:t>
            </a:r>
            <a:r>
              <a:rPr lang="en-US" sz="2700">
                <a:latin typeface="Times New Roman" pitchFamily="18" charset="0"/>
                <a:cs typeface="Times New Roman" pitchFamily="18" charset="0"/>
              </a:rPr>
              <a:t> = 0 (3)</a:t>
            </a:r>
          </a:p>
          <a:p>
            <a:pPr>
              <a:buNone/>
            </a:pPr>
            <a:endParaRPr lang="en-US" sz="2700">
              <a:latin typeface="Times New Roman" pitchFamily="18" charset="0"/>
              <a:cs typeface="Times New Roman" pitchFamily="18" charset="0"/>
            </a:endParaRPr>
          </a:p>
          <a:p>
            <a:pPr>
              <a:buNone/>
            </a:pPr>
            <a:endParaRPr lang="en-US" sz="2700">
              <a:latin typeface="Times New Roman" pitchFamily="18" charset="0"/>
              <a:cs typeface="Times New Roman" pitchFamily="18" charset="0"/>
            </a:endParaRPr>
          </a:p>
          <a:p>
            <a:pPr>
              <a:buNone/>
            </a:pPr>
            <a:r>
              <a:rPr lang="en-US" sz="2700">
                <a:latin typeface="Times New Roman" pitchFamily="18" charset="0"/>
                <a:cs typeface="Times New Roman" pitchFamily="18" charset="0"/>
              </a:rPr>
              <a:t> Thay vào phương trình (3) ta có.</a:t>
            </a:r>
          </a:p>
          <a:p>
            <a:pPr>
              <a:buNone/>
            </a:pPr>
            <a:endParaRPr lang="en-US" sz="2700">
              <a:latin typeface="Times New Roman" pitchFamily="18" charset="0"/>
              <a:cs typeface="Times New Roman" pitchFamily="18" charset="0"/>
            </a:endParaRPr>
          </a:p>
          <a:p>
            <a:pPr>
              <a:buNone/>
            </a:pPr>
            <a:endParaRPr lang="en-US" sz="2700">
              <a:latin typeface="Times New Roman" pitchFamily="18" charset="0"/>
              <a:cs typeface="Times New Roman" pitchFamily="18" charset="0"/>
            </a:endParaRPr>
          </a:p>
          <a:p>
            <a:pPr>
              <a:buNone/>
            </a:pPr>
            <a:endParaRPr lang="en-US" sz="2700">
              <a:latin typeface="Times New Roman" pitchFamily="18" charset="0"/>
              <a:cs typeface="Times New Roman" pitchFamily="18" charset="0"/>
            </a:endParaRPr>
          </a:p>
        </p:txBody>
      </p:sp>
      <p:graphicFrame>
        <p:nvGraphicFramePr>
          <p:cNvPr id="47106" name="Object 2"/>
          <p:cNvGraphicFramePr>
            <a:graphicFrameLocks noChangeAspect="1"/>
          </p:cNvGraphicFramePr>
          <p:nvPr/>
        </p:nvGraphicFramePr>
        <p:xfrm>
          <a:off x="685800" y="2057400"/>
          <a:ext cx="7756843" cy="838200"/>
        </p:xfrm>
        <a:graphic>
          <a:graphicData uri="http://schemas.openxmlformats.org/presentationml/2006/ole">
            <mc:AlternateContent xmlns:mc="http://schemas.openxmlformats.org/markup-compatibility/2006">
              <mc:Choice xmlns:v="urn:schemas-microsoft-com:vml" Requires="v">
                <p:oleObj spid="_x0000_s200705" name="Equation" r:id="rId3" imgW="3644640" imgH="393480" progId="Equation.DSMT4">
                  <p:embed/>
                </p:oleObj>
              </mc:Choice>
              <mc:Fallback>
                <p:oleObj name="Equation" r:id="rId3" imgW="3644640" imgH="393480" progId="Equation.DSMT4">
                  <p:embed/>
                  <p:pic>
                    <p:nvPicPr>
                      <p:cNvPr id="471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057400"/>
                        <a:ext cx="775684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7" name="Object 3"/>
          <p:cNvGraphicFramePr>
            <a:graphicFrameLocks noChangeAspect="1"/>
          </p:cNvGraphicFramePr>
          <p:nvPr/>
        </p:nvGraphicFramePr>
        <p:xfrm>
          <a:off x="77788" y="3276600"/>
          <a:ext cx="8945562" cy="1730375"/>
        </p:xfrm>
        <a:graphic>
          <a:graphicData uri="http://schemas.openxmlformats.org/presentationml/2006/ole">
            <mc:AlternateContent xmlns:mc="http://schemas.openxmlformats.org/markup-compatibility/2006">
              <mc:Choice xmlns:v="urn:schemas-microsoft-com:vml" Requires="v">
                <p:oleObj spid="_x0000_s200706" name="Equation" r:id="rId5" imgW="4203360" imgH="812520" progId="Equation.DSMT4">
                  <p:embed/>
                </p:oleObj>
              </mc:Choice>
              <mc:Fallback>
                <p:oleObj name="Equation" r:id="rId5" imgW="4203360" imgH="812520" progId="Equation.DSMT4">
                  <p:embed/>
                  <p:pic>
                    <p:nvPicPr>
                      <p:cNvPr id="4710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88" y="3276600"/>
                        <a:ext cx="8945562" cy="173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8" name="Object 4"/>
          <p:cNvGraphicFramePr>
            <a:graphicFrameLocks noChangeAspect="1"/>
          </p:cNvGraphicFramePr>
          <p:nvPr/>
        </p:nvGraphicFramePr>
        <p:xfrm>
          <a:off x="1128713" y="5486400"/>
          <a:ext cx="6569075" cy="838200"/>
        </p:xfrm>
        <a:graphic>
          <a:graphicData uri="http://schemas.openxmlformats.org/presentationml/2006/ole">
            <mc:AlternateContent xmlns:mc="http://schemas.openxmlformats.org/markup-compatibility/2006">
              <mc:Choice xmlns:v="urn:schemas-microsoft-com:vml" Requires="v">
                <p:oleObj spid="_x0000_s200707" name="Equation" r:id="rId7" imgW="3085920" imgH="393480" progId="Equation.DSMT4">
                  <p:embed/>
                </p:oleObj>
              </mc:Choice>
              <mc:Fallback>
                <p:oleObj name="Equation" r:id="rId7" imgW="3085920" imgH="393480" progId="Equation.DSMT4">
                  <p:embed/>
                  <p:pic>
                    <p:nvPicPr>
                      <p:cNvPr id="4710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8713" y="5486400"/>
                        <a:ext cx="65690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0758077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lstStyle/>
          <a:p>
            <a:pPr>
              <a:buNone/>
            </a:pPr>
            <a:r>
              <a:rPr lang="en-US"/>
              <a:t> </a:t>
            </a:r>
          </a:p>
          <a:p>
            <a:pPr>
              <a:buNone/>
            </a:pPr>
            <a:r>
              <a:rPr lang="en-US" sz="2700" err="1">
                <a:solidFill>
                  <a:srgbClr val="FF0000"/>
                </a:solidFill>
                <a:latin typeface="Times New Roman" pitchFamily="18" charset="0"/>
                <a:cs typeface="Times New Roman" pitchFamily="18" charset="0"/>
              </a:rPr>
              <a:t>Đồng</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nhất</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hai</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phương</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trình</a:t>
            </a:r>
            <a:r>
              <a:rPr lang="en-US" sz="2700">
                <a:solidFill>
                  <a:srgbClr val="FF0000"/>
                </a:solidFill>
                <a:latin typeface="Times New Roman" pitchFamily="18" charset="0"/>
                <a:cs typeface="Times New Roman" pitchFamily="18" charset="0"/>
              </a:rPr>
              <a:t> (2) </a:t>
            </a:r>
            <a:r>
              <a:rPr lang="en-US" sz="2700" err="1">
                <a:solidFill>
                  <a:srgbClr val="FF0000"/>
                </a:solidFill>
                <a:latin typeface="Times New Roman" pitchFamily="18" charset="0"/>
                <a:cs typeface="Times New Roman" pitchFamily="18" charset="0"/>
              </a:rPr>
              <a:t>và</a:t>
            </a:r>
            <a:r>
              <a:rPr lang="en-US" sz="2700">
                <a:solidFill>
                  <a:srgbClr val="FF0000"/>
                </a:solidFill>
                <a:latin typeface="Times New Roman" pitchFamily="18" charset="0"/>
                <a:cs typeface="Times New Roman" pitchFamily="18" charset="0"/>
              </a:rPr>
              <a:t> (4).</a:t>
            </a: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r>
              <a:rPr lang="en-US" sz="2700">
                <a:solidFill>
                  <a:srgbClr val="FF0000"/>
                </a:solidFill>
                <a:latin typeface="Times New Roman" pitchFamily="18" charset="0"/>
                <a:cs typeface="Times New Roman" pitchFamily="18" charset="0"/>
              </a:rPr>
              <a:t> d. </a:t>
            </a:r>
            <a:r>
              <a:rPr lang="en-US" sz="2700" err="1">
                <a:solidFill>
                  <a:srgbClr val="FF0000"/>
                </a:solidFill>
                <a:latin typeface="Times New Roman" pitchFamily="18" charset="0"/>
                <a:cs typeface="Times New Roman" pitchFamily="18" charset="0"/>
              </a:rPr>
              <a:t>Mạch</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tích</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phân</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kép</a:t>
            </a:r>
            <a:r>
              <a:rPr lang="en-US" sz="2700">
                <a:solidFill>
                  <a:srgbClr val="FF0000"/>
                </a:solidFill>
                <a:latin typeface="Times New Roman" pitchFamily="18" charset="0"/>
                <a:cs typeface="Times New Roman" pitchFamily="18" charset="0"/>
              </a:rPr>
              <a:t>.</a:t>
            </a:r>
          </a:p>
          <a:p>
            <a:pPr>
              <a:buNone/>
            </a:pP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Sơ</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đồ</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nguyên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lý</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Sơ</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đồ</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nguyên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lý</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hoạt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động</a:t>
            </a:r>
            <a:endParaRPr lang="en-US" sz="2700">
              <a:solidFill>
                <a:srgbClr val="FF0000"/>
              </a:solidFill>
              <a:latin typeface="Times New Roman" pitchFamily="18" charset="0"/>
              <a:cs typeface="Times New Roman" pitchFamily="18" charset="0"/>
            </a:endParaRPr>
          </a:p>
        </p:txBody>
      </p:sp>
      <p:graphicFrame>
        <p:nvGraphicFramePr>
          <p:cNvPr id="48130" name="Object 2"/>
          <p:cNvGraphicFramePr>
            <a:graphicFrameLocks noChangeAspect="1"/>
          </p:cNvGraphicFramePr>
          <p:nvPr/>
        </p:nvGraphicFramePr>
        <p:xfrm>
          <a:off x="512762" y="76200"/>
          <a:ext cx="8326438" cy="838200"/>
        </p:xfrm>
        <a:graphic>
          <a:graphicData uri="http://schemas.openxmlformats.org/presentationml/2006/ole">
            <mc:AlternateContent xmlns:mc="http://schemas.openxmlformats.org/markup-compatibility/2006">
              <mc:Choice xmlns:v="urn:schemas-microsoft-com:vml" Requires="v">
                <p:oleObj spid="_x0000_s201729" name="Equation" r:id="rId3" imgW="3911400" imgH="393480" progId="Equation.DSMT4">
                  <p:embed/>
                </p:oleObj>
              </mc:Choice>
              <mc:Fallback>
                <p:oleObj name="Equation" r:id="rId3" imgW="3911400" imgH="393480" progId="Equation.DSMT4">
                  <p:embed/>
                  <p:pic>
                    <p:nvPicPr>
                      <p:cNvPr id="4813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2" y="76200"/>
                        <a:ext cx="832643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1" name="Object 3"/>
          <p:cNvGraphicFramePr>
            <a:graphicFrameLocks noChangeAspect="1"/>
          </p:cNvGraphicFramePr>
          <p:nvPr/>
        </p:nvGraphicFramePr>
        <p:xfrm>
          <a:off x="914401" y="1222336"/>
          <a:ext cx="7162799" cy="1673264"/>
        </p:xfrm>
        <a:graphic>
          <a:graphicData uri="http://schemas.openxmlformats.org/presentationml/2006/ole">
            <mc:AlternateContent xmlns:mc="http://schemas.openxmlformats.org/markup-compatibility/2006">
              <mc:Choice xmlns:v="urn:schemas-microsoft-com:vml" Requires="v">
                <p:oleObj spid="_x0000_s201730" name="Equation" r:id="rId5" imgW="3479760" imgH="812520" progId="Equation.DSMT4">
                  <p:embed/>
                </p:oleObj>
              </mc:Choice>
              <mc:Fallback>
                <p:oleObj name="Equation" r:id="rId5" imgW="3479760" imgH="812520" progId="Equation.DSMT4">
                  <p:embed/>
                  <p:pic>
                    <p:nvPicPr>
                      <p:cNvPr id="4813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1" y="1222336"/>
                        <a:ext cx="7162799" cy="1673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8132" name="Picture 4"/>
          <p:cNvPicPr>
            <a:picLocks noChangeAspect="1" noChangeArrowheads="1"/>
          </p:cNvPicPr>
          <p:nvPr/>
        </p:nvPicPr>
        <p:blipFill>
          <a:blip r:embed="rId7"/>
          <a:srcRect/>
          <a:stretch>
            <a:fillRect/>
          </a:stretch>
        </p:blipFill>
        <p:spPr bwMode="auto">
          <a:xfrm>
            <a:off x="261148" y="4114800"/>
            <a:ext cx="3929852" cy="2514600"/>
          </a:xfrm>
          <a:prstGeom prst="rect">
            <a:avLst/>
          </a:prstGeom>
          <a:noFill/>
          <a:ln w="9525">
            <a:noFill/>
            <a:miter lim="800000"/>
            <a:headEnd/>
            <a:tailEnd/>
          </a:ln>
          <a:effectLst/>
        </p:spPr>
      </p:pic>
      <p:pic>
        <p:nvPicPr>
          <p:cNvPr id="48133" name="Picture 5"/>
          <p:cNvPicPr>
            <a:picLocks noChangeAspect="1" noChangeArrowheads="1"/>
          </p:cNvPicPr>
          <p:nvPr/>
        </p:nvPicPr>
        <p:blipFill>
          <a:blip r:embed="rId8"/>
          <a:srcRect/>
          <a:stretch>
            <a:fillRect/>
          </a:stretch>
        </p:blipFill>
        <p:spPr bwMode="auto">
          <a:xfrm>
            <a:off x="4953000" y="4114799"/>
            <a:ext cx="3931458" cy="2514601"/>
          </a:xfrm>
          <a:prstGeom prst="rect">
            <a:avLst/>
          </a:prstGeom>
          <a:noFill/>
          <a:ln w="9525">
            <a:noFill/>
            <a:miter lim="800000"/>
            <a:headEnd/>
            <a:tailEnd/>
          </a:ln>
          <a:effectLst/>
        </p:spPr>
      </p:pic>
    </p:spTree>
    <p:extLst>
      <p:ext uri="{BB962C8B-B14F-4D97-AF65-F5344CB8AC3E}">
        <p14:creationId xmlns:p14="http://schemas.microsoft.com/office/powerpoint/2010/main" val="197097897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lstStyle/>
          <a:p>
            <a:pPr>
              <a:buNone/>
            </a:pPr>
            <a:r>
              <a:rPr lang="en-US"/>
              <a:t> </a:t>
            </a:r>
            <a:r>
              <a:rPr lang="en-US" sz="2700">
                <a:latin typeface="Times New Roman" pitchFamily="18" charset="0"/>
                <a:cs typeface="Times New Roman" pitchFamily="18" charset="0"/>
              </a:rPr>
              <a:t>Xác định điện áp ra theo điện áp vào viết phương trình dòng </a:t>
            </a:r>
          </a:p>
          <a:p>
            <a:pPr>
              <a:buNone/>
            </a:pPr>
            <a:r>
              <a:rPr lang="en-US" sz="2700">
                <a:latin typeface="Times New Roman" pitchFamily="18" charset="0"/>
                <a:cs typeface="Times New Roman" pitchFamily="18" charset="0"/>
              </a:rPr>
              <a:t>điện tại các nút theo sơ đồ nguyên lý hoạt động chiều dòng</a:t>
            </a:r>
          </a:p>
          <a:p>
            <a:pPr>
              <a:buNone/>
            </a:pPr>
            <a:r>
              <a:rPr lang="en-US" sz="2700">
                <a:latin typeface="Times New Roman" pitchFamily="18" charset="0"/>
                <a:cs typeface="Times New Roman" pitchFamily="18" charset="0"/>
              </a:rPr>
              <a:t>điện như hình vẽ. </a:t>
            </a:r>
            <a:r>
              <a:rPr lang="en-US" sz="2700">
                <a:solidFill>
                  <a:srgbClr val="FF0000"/>
                </a:solidFill>
                <a:latin typeface="Times New Roman" pitchFamily="18" charset="0"/>
                <a:cs typeface="Times New Roman" pitchFamily="18" charset="0"/>
              </a:rPr>
              <a:t>KĐTT lý tưởng: </a:t>
            </a:r>
            <a:r>
              <a:rPr lang="en-US" sz="2700">
                <a:latin typeface="Times New Roman" pitchFamily="18" charset="0"/>
                <a:cs typeface="Times New Roman" pitchFamily="18" charset="0"/>
              </a:rPr>
              <a:t>K</a:t>
            </a:r>
            <a:r>
              <a:rPr lang="en-US" sz="2700" baseline="-25000">
                <a:latin typeface="Times New Roman" pitchFamily="18" charset="0"/>
                <a:cs typeface="Times New Roman" pitchFamily="18" charset="0"/>
              </a:rPr>
              <a:t>d</a:t>
            </a:r>
            <a:r>
              <a:rPr lang="en-US" sz="2700">
                <a:latin typeface="Times New Roman" pitchFamily="18" charset="0"/>
                <a:cs typeface="Times New Roman" pitchFamily="18" charset="0"/>
              </a:rPr>
              <a:t> = ∞ suy ra U</a:t>
            </a:r>
            <a:r>
              <a:rPr lang="en-US" sz="2700" baseline="-25000">
                <a:latin typeface="Times New Roman" pitchFamily="18" charset="0"/>
                <a:cs typeface="Times New Roman" pitchFamily="18" charset="0"/>
              </a:rPr>
              <a:t>P</a:t>
            </a:r>
            <a:r>
              <a:rPr lang="en-US" sz="2700">
                <a:latin typeface="Times New Roman" pitchFamily="18" charset="0"/>
                <a:cs typeface="Times New Roman" pitchFamily="18" charset="0"/>
              </a:rPr>
              <a:t> = U</a:t>
            </a:r>
            <a:r>
              <a:rPr lang="en-US" sz="2700" baseline="-25000">
                <a:latin typeface="Times New Roman" pitchFamily="18" charset="0"/>
                <a:cs typeface="Times New Roman" pitchFamily="18" charset="0"/>
              </a:rPr>
              <a:t>N</a:t>
            </a:r>
            <a:r>
              <a:rPr lang="en-US" sz="2700">
                <a:latin typeface="Times New Roman" pitchFamily="18" charset="0"/>
                <a:cs typeface="Times New Roman" pitchFamily="18" charset="0"/>
              </a:rPr>
              <a:t> = 0</a:t>
            </a:r>
          </a:p>
          <a:p>
            <a:pPr>
              <a:buNone/>
            </a:pPr>
            <a:r>
              <a:rPr lang="en-US" sz="2700">
                <a:latin typeface="Times New Roman" pitchFamily="18" charset="0"/>
                <a:cs typeface="Times New Roman" pitchFamily="18" charset="0"/>
              </a:rPr>
              <a:t>và I</a:t>
            </a:r>
            <a:r>
              <a:rPr lang="en-US" sz="2700" baseline="-25000">
                <a:latin typeface="Times New Roman" pitchFamily="18" charset="0"/>
                <a:cs typeface="Times New Roman" pitchFamily="18" charset="0"/>
              </a:rPr>
              <a:t>P</a:t>
            </a:r>
            <a:r>
              <a:rPr lang="en-US" sz="2700">
                <a:latin typeface="Times New Roman" pitchFamily="18" charset="0"/>
                <a:cs typeface="Times New Roman" pitchFamily="18" charset="0"/>
              </a:rPr>
              <a:t> = I</a:t>
            </a:r>
            <a:r>
              <a:rPr lang="en-US" sz="2700" baseline="-25000">
                <a:latin typeface="Times New Roman" pitchFamily="18" charset="0"/>
                <a:cs typeface="Times New Roman" pitchFamily="18" charset="0"/>
              </a:rPr>
              <a:t>N</a:t>
            </a:r>
            <a:r>
              <a:rPr lang="en-US" sz="2700">
                <a:latin typeface="Times New Roman" pitchFamily="18" charset="0"/>
                <a:cs typeface="Times New Roman" pitchFamily="18" charset="0"/>
              </a:rPr>
              <a:t> = 0, N gọi điểm đất ảo.</a:t>
            </a:r>
          </a:p>
          <a:p>
            <a:pPr>
              <a:buNone/>
            </a:pPr>
            <a:r>
              <a:rPr lang="en-US" sz="2700">
                <a:latin typeface="Times New Roman" pitchFamily="18" charset="0"/>
                <a:cs typeface="Times New Roman" pitchFamily="18" charset="0"/>
              </a:rPr>
              <a:t> </a:t>
            </a:r>
            <a:r>
              <a:rPr lang="en-US" sz="2700">
                <a:solidFill>
                  <a:srgbClr val="FF0000"/>
                </a:solidFill>
                <a:latin typeface="Times New Roman" pitchFamily="18" charset="0"/>
                <a:cs typeface="Times New Roman" pitchFamily="18" charset="0"/>
              </a:rPr>
              <a:t>+ Tại nút 1:</a:t>
            </a: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r>
              <a:rPr lang="en-US" sz="2700">
                <a:solidFill>
                  <a:srgbClr val="FF0000"/>
                </a:solidFill>
                <a:latin typeface="Times New Roman" pitchFamily="18" charset="0"/>
                <a:cs typeface="Times New Roman" pitchFamily="18" charset="0"/>
              </a:rPr>
              <a:t> </a:t>
            </a:r>
          </a:p>
          <a:p>
            <a:pPr>
              <a:buNone/>
            </a:pPr>
            <a:r>
              <a:rPr lang="en-US" sz="2700">
                <a:solidFill>
                  <a:srgbClr val="FF0000"/>
                </a:solidFill>
                <a:latin typeface="Times New Roman" pitchFamily="18" charset="0"/>
                <a:cs typeface="Times New Roman" pitchFamily="18" charset="0"/>
              </a:rPr>
              <a:t> + Tại nút 2:  </a:t>
            </a:r>
          </a:p>
        </p:txBody>
      </p:sp>
      <p:graphicFrame>
        <p:nvGraphicFramePr>
          <p:cNvPr id="49154" name="Object 2"/>
          <p:cNvGraphicFramePr>
            <a:graphicFrameLocks noChangeAspect="1"/>
          </p:cNvGraphicFramePr>
          <p:nvPr/>
        </p:nvGraphicFramePr>
        <p:xfrm>
          <a:off x="2143125" y="2460625"/>
          <a:ext cx="6162675" cy="1730375"/>
        </p:xfrm>
        <a:graphic>
          <a:graphicData uri="http://schemas.openxmlformats.org/presentationml/2006/ole">
            <mc:AlternateContent xmlns:mc="http://schemas.openxmlformats.org/markup-compatibility/2006">
              <mc:Choice xmlns:v="urn:schemas-microsoft-com:vml" Requires="v">
                <p:oleObj spid="_x0000_s202753" name="Equation" r:id="rId3" imgW="2895480" imgH="812520" progId="Equation.DSMT4">
                  <p:embed/>
                </p:oleObj>
              </mc:Choice>
              <mc:Fallback>
                <p:oleObj name="Equation" r:id="rId3" imgW="2895480" imgH="812520" progId="Equation.DSMT4">
                  <p:embed/>
                  <p:pic>
                    <p:nvPicPr>
                      <p:cNvPr id="491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25" y="2460625"/>
                        <a:ext cx="6162675" cy="173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5" name="Object 3"/>
          <p:cNvGraphicFramePr>
            <a:graphicFrameLocks noChangeAspect="1"/>
          </p:cNvGraphicFramePr>
          <p:nvPr/>
        </p:nvGraphicFramePr>
        <p:xfrm>
          <a:off x="347663" y="4899025"/>
          <a:ext cx="8567737" cy="1730375"/>
        </p:xfrm>
        <a:graphic>
          <a:graphicData uri="http://schemas.openxmlformats.org/presentationml/2006/ole">
            <mc:AlternateContent xmlns:mc="http://schemas.openxmlformats.org/markup-compatibility/2006">
              <mc:Choice xmlns:v="urn:schemas-microsoft-com:vml" Requires="v">
                <p:oleObj spid="_x0000_s202754" name="Equation" r:id="rId5" imgW="4025880" imgH="812520" progId="Equation.DSMT4">
                  <p:embed/>
                </p:oleObj>
              </mc:Choice>
              <mc:Fallback>
                <p:oleObj name="Equation" r:id="rId5" imgW="4025880" imgH="812520" progId="Equation.DSMT4">
                  <p:embed/>
                  <p:pic>
                    <p:nvPicPr>
                      <p:cNvPr id="4915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663" y="4899025"/>
                        <a:ext cx="8567737" cy="173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7317133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629400"/>
          </a:xfrm>
        </p:spPr>
        <p:txBody>
          <a:bodyPr>
            <a:normAutofit/>
          </a:bodyPr>
          <a:lstStyle/>
          <a:p>
            <a:pPr>
              <a:buNone/>
            </a:pPr>
            <a:r>
              <a:rPr lang="en-US"/>
              <a:t> </a:t>
            </a:r>
            <a:r>
              <a:rPr lang="en-US" sz="2700">
                <a:solidFill>
                  <a:srgbClr val="FF0000"/>
                </a:solidFill>
                <a:latin typeface="Times New Roman" pitchFamily="18" charset="0"/>
                <a:cs typeface="Times New Roman" pitchFamily="18" charset="0"/>
              </a:rPr>
              <a:t>+ Tại nút 3:</a:t>
            </a: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r>
              <a:rPr lang="en-US" sz="2700">
                <a:solidFill>
                  <a:srgbClr val="FF0000"/>
                </a:solidFill>
                <a:latin typeface="Times New Roman" pitchFamily="18" charset="0"/>
                <a:cs typeface="Times New Roman" pitchFamily="18" charset="0"/>
              </a:rPr>
              <a:t> Rút U</a:t>
            </a:r>
            <a:r>
              <a:rPr lang="en-US" sz="2700" baseline="-25000">
                <a:solidFill>
                  <a:srgbClr val="FF0000"/>
                </a:solidFill>
                <a:latin typeface="Times New Roman" pitchFamily="18" charset="0"/>
                <a:cs typeface="Times New Roman" pitchFamily="18" charset="0"/>
              </a:rPr>
              <a:t>2</a:t>
            </a:r>
            <a:r>
              <a:rPr lang="en-US" sz="2700">
                <a:solidFill>
                  <a:srgbClr val="FF0000"/>
                </a:solidFill>
                <a:latin typeface="Times New Roman" pitchFamily="18" charset="0"/>
                <a:cs typeface="Times New Roman" pitchFamily="18" charset="0"/>
              </a:rPr>
              <a:t> từ phương trình (1) thay vào phương trình (2)</a:t>
            </a: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r>
              <a:rPr lang="en-US" sz="2700">
                <a:solidFill>
                  <a:srgbClr val="FF0000"/>
                </a:solidFill>
                <a:latin typeface="Times New Roman" pitchFamily="18" charset="0"/>
                <a:cs typeface="Times New Roman" pitchFamily="18" charset="0"/>
              </a:rPr>
              <a:t>Vi phân toàn phần phương trình (3) theo t.</a:t>
            </a:r>
          </a:p>
          <a:p>
            <a:pPr>
              <a:buNone/>
            </a:pPr>
            <a:endParaRPr lang="en-US" sz="2700">
              <a:solidFill>
                <a:srgbClr val="FF0000"/>
              </a:solidFill>
              <a:latin typeface="Times New Roman" pitchFamily="18" charset="0"/>
              <a:cs typeface="Times New Roman" pitchFamily="18" charset="0"/>
            </a:endParaRPr>
          </a:p>
          <a:p>
            <a:pPr>
              <a:buNone/>
            </a:pPr>
            <a:endParaRPr lang="en-US" sz="2700">
              <a:solidFill>
                <a:srgbClr val="FF0000"/>
              </a:solidFill>
              <a:latin typeface="Times New Roman" pitchFamily="18" charset="0"/>
              <a:cs typeface="Times New Roman" pitchFamily="18" charset="0"/>
            </a:endParaRPr>
          </a:p>
          <a:p>
            <a:pPr>
              <a:buNone/>
            </a:pPr>
            <a:r>
              <a:rPr lang="en-US" sz="2700">
                <a:solidFill>
                  <a:srgbClr val="FF0000"/>
                </a:solidFill>
                <a:latin typeface="Times New Roman" pitchFamily="18" charset="0"/>
                <a:cs typeface="Times New Roman" pitchFamily="18" charset="0"/>
              </a:rPr>
              <a:t>   Cộng hai phương trình (4,5):</a:t>
            </a:r>
          </a:p>
          <a:p>
            <a:pPr>
              <a:buNone/>
            </a:pPr>
            <a:endParaRPr lang="en-US" sz="2700"/>
          </a:p>
        </p:txBody>
      </p:sp>
      <p:graphicFrame>
        <p:nvGraphicFramePr>
          <p:cNvPr id="50178" name="Object 2"/>
          <p:cNvGraphicFramePr>
            <a:graphicFrameLocks noChangeAspect="1"/>
          </p:cNvGraphicFramePr>
          <p:nvPr/>
        </p:nvGraphicFramePr>
        <p:xfrm>
          <a:off x="1563687" y="757237"/>
          <a:ext cx="7351713" cy="2595563"/>
        </p:xfrm>
        <a:graphic>
          <a:graphicData uri="http://schemas.openxmlformats.org/presentationml/2006/ole">
            <mc:AlternateContent xmlns:mc="http://schemas.openxmlformats.org/markup-compatibility/2006">
              <mc:Choice xmlns:v="urn:schemas-microsoft-com:vml" Requires="v">
                <p:oleObj spid="_x0000_s203777" name="Equation" r:id="rId3" imgW="3454200" imgH="1218960" progId="Equation.DSMT4">
                  <p:embed/>
                </p:oleObj>
              </mc:Choice>
              <mc:Fallback>
                <p:oleObj name="Equation" r:id="rId3" imgW="3454200" imgH="1218960" progId="Equation.DSMT4">
                  <p:embed/>
                  <p:pic>
                    <p:nvPicPr>
                      <p:cNvPr id="5017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3687" y="757237"/>
                        <a:ext cx="7351713" cy="2595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9" name="Object 3"/>
          <p:cNvGraphicFramePr>
            <a:graphicFrameLocks noChangeAspect="1"/>
          </p:cNvGraphicFramePr>
          <p:nvPr/>
        </p:nvGraphicFramePr>
        <p:xfrm>
          <a:off x="1447800" y="3886200"/>
          <a:ext cx="5919787" cy="892175"/>
        </p:xfrm>
        <a:graphic>
          <a:graphicData uri="http://schemas.openxmlformats.org/presentationml/2006/ole">
            <mc:AlternateContent xmlns:mc="http://schemas.openxmlformats.org/markup-compatibility/2006">
              <mc:Choice xmlns:v="urn:schemas-microsoft-com:vml" Requires="v">
                <p:oleObj spid="_x0000_s203778" name="Equation" r:id="rId5" imgW="2781000" imgH="419040" progId="Equation.DSMT4">
                  <p:embed/>
                </p:oleObj>
              </mc:Choice>
              <mc:Fallback>
                <p:oleObj name="Equation" r:id="rId5" imgW="2781000" imgH="419040" progId="Equation.DSMT4">
                  <p:embed/>
                  <p:pic>
                    <p:nvPicPr>
                      <p:cNvPr id="5017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886200"/>
                        <a:ext cx="5919787"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0" name="Object 4"/>
          <p:cNvGraphicFramePr>
            <a:graphicFrameLocks noChangeAspect="1"/>
          </p:cNvGraphicFramePr>
          <p:nvPr/>
        </p:nvGraphicFramePr>
        <p:xfrm>
          <a:off x="847725" y="5257800"/>
          <a:ext cx="7272338" cy="892175"/>
        </p:xfrm>
        <a:graphic>
          <a:graphicData uri="http://schemas.openxmlformats.org/presentationml/2006/ole">
            <mc:AlternateContent xmlns:mc="http://schemas.openxmlformats.org/markup-compatibility/2006">
              <mc:Choice xmlns:v="urn:schemas-microsoft-com:vml" Requires="v">
                <p:oleObj spid="_x0000_s203779" name="Equation" r:id="rId7" imgW="3416040" imgH="419040" progId="Equation.DSMT4">
                  <p:embed/>
                </p:oleObj>
              </mc:Choice>
              <mc:Fallback>
                <p:oleObj name="Equation" r:id="rId7" imgW="3416040" imgH="419040" progId="Equation.DSMT4">
                  <p:embed/>
                  <p:pic>
                    <p:nvPicPr>
                      <p:cNvPr id="5018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7725" y="5257800"/>
                        <a:ext cx="7272338"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2" name="Object 6"/>
          <p:cNvGraphicFramePr>
            <a:graphicFrameLocks noChangeAspect="1"/>
          </p:cNvGraphicFramePr>
          <p:nvPr/>
        </p:nvGraphicFramePr>
        <p:xfrm>
          <a:off x="4648200" y="6019800"/>
          <a:ext cx="3244850" cy="838200"/>
        </p:xfrm>
        <a:graphic>
          <a:graphicData uri="http://schemas.openxmlformats.org/presentationml/2006/ole">
            <mc:AlternateContent xmlns:mc="http://schemas.openxmlformats.org/markup-compatibility/2006">
              <mc:Choice xmlns:v="urn:schemas-microsoft-com:vml" Requires="v">
                <p:oleObj spid="_x0000_s203780" name="Equation" r:id="rId9" imgW="1523880" imgH="393480" progId="Equation.DSMT4">
                  <p:embed/>
                </p:oleObj>
              </mc:Choice>
              <mc:Fallback>
                <p:oleObj name="Equation" r:id="rId9" imgW="1523880" imgH="393480" progId="Equation.DSMT4">
                  <p:embed/>
                  <p:pic>
                    <p:nvPicPr>
                      <p:cNvPr id="50182"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6019800"/>
                        <a:ext cx="324485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7401521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a:bodyPr>
          <a:lstStyle/>
          <a:p>
            <a:pPr>
              <a:buNone/>
            </a:pPr>
            <a:r>
              <a:rPr lang="en-US" sz="2700">
                <a:solidFill>
                  <a:srgbClr val="FF0000"/>
                </a:solidFill>
                <a:latin typeface="Times New Roman" pitchFamily="18" charset="0"/>
                <a:cs typeface="Times New Roman" pitchFamily="18" charset="0"/>
              </a:rPr>
              <a:t> 2. </a:t>
            </a:r>
            <a:r>
              <a:rPr lang="en-US" sz="2700" err="1">
                <a:solidFill>
                  <a:srgbClr val="FF0000"/>
                </a:solidFill>
                <a:latin typeface="Times New Roman" pitchFamily="18" charset="0"/>
                <a:cs typeface="Times New Roman" pitchFamily="18" charset="0"/>
              </a:rPr>
              <a:t>Mạch</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khuếch</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đại</a:t>
            </a:r>
            <a:r>
              <a:rPr lang="en-US" sz="2700">
                <a:solidFill>
                  <a:srgbClr val="FF0000"/>
                </a:solidFill>
                <a:latin typeface="Times New Roman" pitchFamily="18" charset="0"/>
                <a:cs typeface="Times New Roman" pitchFamily="18" charset="0"/>
              </a:rPr>
              <a:t> – </a:t>
            </a:r>
            <a:r>
              <a:rPr lang="en-US" sz="2700" err="1">
                <a:solidFill>
                  <a:srgbClr val="FF0000"/>
                </a:solidFill>
                <a:latin typeface="Times New Roman" pitchFamily="18" charset="0"/>
                <a:cs typeface="Times New Roman" pitchFamily="18" charset="0"/>
              </a:rPr>
              <a:t>Tích</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phân</a:t>
            </a:r>
            <a:r>
              <a:rPr lang="en-US" sz="2700">
                <a:solidFill>
                  <a:srgbClr val="FF0000"/>
                </a:solidFill>
                <a:latin typeface="Times New Roman" pitchFamily="18" charset="0"/>
                <a:cs typeface="Times New Roman" pitchFamily="18" charset="0"/>
              </a:rPr>
              <a:t> (PI).</a:t>
            </a:r>
          </a:p>
          <a:p>
            <a:pPr>
              <a:buNone/>
            </a:pPr>
            <a:r>
              <a:rPr lang="en-US" sz="2400">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Sơ</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đồ</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nguyên</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lý</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Sơ</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đồ</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nguyên</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lý</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hoạt</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động</a:t>
            </a:r>
            <a:endParaRPr lang="en-US" sz="2400">
              <a:solidFill>
                <a:srgbClr val="FF0000"/>
              </a:solidFill>
              <a:latin typeface="Times New Roman" pitchFamily="18" charset="0"/>
              <a:cs typeface="Times New Roman" pitchFamily="18" charset="0"/>
            </a:endParaRPr>
          </a:p>
          <a:p>
            <a:pPr>
              <a:buNone/>
            </a:pPr>
            <a:endParaRPr lang="en-US" sz="2400">
              <a:solidFill>
                <a:srgbClr val="FF0000"/>
              </a:solidFill>
              <a:latin typeface="Times New Roman" pitchFamily="18" charset="0"/>
              <a:cs typeface="Times New Roman" pitchFamily="18" charset="0"/>
            </a:endParaRPr>
          </a:p>
          <a:p>
            <a:pPr>
              <a:buNone/>
            </a:pPr>
            <a:endParaRPr lang="en-US" sz="2400">
              <a:solidFill>
                <a:srgbClr val="FF0000"/>
              </a:solidFill>
              <a:latin typeface="Times New Roman" pitchFamily="18" charset="0"/>
              <a:cs typeface="Times New Roman" pitchFamily="18" charset="0"/>
            </a:endParaRPr>
          </a:p>
          <a:p>
            <a:pPr>
              <a:buNone/>
            </a:pPr>
            <a:endParaRPr lang="en-US" sz="2400">
              <a:solidFill>
                <a:srgbClr val="FF0000"/>
              </a:solidFill>
              <a:latin typeface="Times New Roman" pitchFamily="18" charset="0"/>
              <a:cs typeface="Times New Roman" pitchFamily="18" charset="0"/>
            </a:endParaRPr>
          </a:p>
          <a:p>
            <a:pPr>
              <a:buNone/>
            </a:pPr>
            <a:endParaRPr lang="en-US" sz="2400">
              <a:solidFill>
                <a:srgbClr val="FF0000"/>
              </a:solidFill>
              <a:latin typeface="Times New Roman" pitchFamily="18" charset="0"/>
              <a:cs typeface="Times New Roman" pitchFamily="18" charset="0"/>
            </a:endParaRPr>
          </a:p>
          <a:p>
            <a:pPr>
              <a:buNone/>
            </a:pPr>
            <a:endParaRPr lang="en-US" sz="2400">
              <a:solidFill>
                <a:srgbClr val="FF0000"/>
              </a:solidFill>
              <a:latin typeface="Times New Roman" pitchFamily="18" charset="0"/>
              <a:cs typeface="Times New Roman" pitchFamily="18" charset="0"/>
            </a:endParaRPr>
          </a:p>
          <a:p>
            <a:pPr>
              <a:buNone/>
            </a:pPr>
            <a:endParaRPr lang="en-US" sz="2400">
              <a:solidFill>
                <a:srgbClr val="FF0000"/>
              </a:solidFill>
              <a:latin typeface="Times New Roman" pitchFamily="18" charset="0"/>
              <a:cs typeface="Times New Roman" pitchFamily="18" charset="0"/>
            </a:endParaRPr>
          </a:p>
          <a:p>
            <a:pPr>
              <a:buNone/>
            </a:pPr>
            <a:r>
              <a:rPr lang="en-US" sz="2400">
                <a:solidFill>
                  <a:srgbClr val="FF0000"/>
                </a:solidFill>
                <a:latin typeface="Times New Roman" pitchFamily="18" charset="0"/>
                <a:cs typeface="Times New Roman" pitchFamily="18" charset="0"/>
              </a:rPr>
              <a:t>  KĐTT </a:t>
            </a:r>
            <a:r>
              <a:rPr lang="en-US" sz="2400" err="1">
                <a:solidFill>
                  <a:srgbClr val="FF0000"/>
                </a:solidFill>
                <a:latin typeface="Times New Roman" pitchFamily="18" charset="0"/>
                <a:cs typeface="Times New Roman" pitchFamily="18" charset="0"/>
              </a:rPr>
              <a:t>lý</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tưởng</a:t>
            </a:r>
            <a:r>
              <a:rPr lang="en-US" sz="2400">
                <a:solidFill>
                  <a:srgbClr val="FF0000"/>
                </a:solidFill>
                <a:latin typeface="Times New Roman" pitchFamily="18" charset="0"/>
                <a:cs typeface="Times New Roman" pitchFamily="18" charset="0"/>
              </a:rPr>
              <a:t>: </a:t>
            </a:r>
            <a:r>
              <a:rPr lang="en-US" sz="2400" err="1">
                <a:latin typeface="Times New Roman" pitchFamily="18" charset="0"/>
                <a:cs typeface="Times New Roman" pitchFamily="18" charset="0"/>
              </a:rPr>
              <a:t>K</a:t>
            </a:r>
            <a:r>
              <a:rPr lang="en-US" sz="2400" baseline="-25000" err="1">
                <a:latin typeface="Times New Roman" pitchFamily="18" charset="0"/>
                <a:cs typeface="Times New Roman" pitchFamily="18" charset="0"/>
              </a:rPr>
              <a:t>d</a:t>
            </a:r>
            <a:r>
              <a:rPr lang="en-US" sz="2400">
                <a:latin typeface="Times New Roman" pitchFamily="18" charset="0"/>
                <a:cs typeface="Times New Roman" pitchFamily="18" charset="0"/>
              </a:rPr>
              <a:t> = ∞ </a:t>
            </a:r>
            <a:r>
              <a:rPr lang="en-US" sz="2400" err="1">
                <a:latin typeface="Times New Roman" pitchFamily="18" charset="0"/>
                <a:cs typeface="Times New Roman" pitchFamily="18" charset="0"/>
              </a:rPr>
              <a:t>suy</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ra</a:t>
            </a:r>
            <a:r>
              <a:rPr lang="en-US" sz="2400">
                <a:latin typeface="Times New Roman" pitchFamily="18" charset="0"/>
                <a:cs typeface="Times New Roman" pitchFamily="18" charset="0"/>
              </a:rPr>
              <a:t> U</a:t>
            </a:r>
            <a:r>
              <a:rPr lang="en-US" sz="2400" baseline="-25000">
                <a:latin typeface="Times New Roman" pitchFamily="18" charset="0"/>
                <a:cs typeface="Times New Roman" pitchFamily="18" charset="0"/>
              </a:rPr>
              <a:t>P</a:t>
            </a:r>
            <a:r>
              <a:rPr lang="en-US" sz="2400">
                <a:latin typeface="Times New Roman" pitchFamily="18" charset="0"/>
                <a:cs typeface="Times New Roman" pitchFamily="18" charset="0"/>
              </a:rPr>
              <a:t> = U</a:t>
            </a:r>
            <a:r>
              <a:rPr lang="en-US" sz="2400" baseline="-25000">
                <a:latin typeface="Times New Roman" pitchFamily="18" charset="0"/>
                <a:cs typeface="Times New Roman" pitchFamily="18" charset="0"/>
              </a:rPr>
              <a:t>N</a:t>
            </a:r>
            <a:r>
              <a:rPr lang="en-US" sz="2400">
                <a:latin typeface="Times New Roman" pitchFamily="18" charset="0"/>
                <a:cs typeface="Times New Roman" pitchFamily="18" charset="0"/>
              </a:rPr>
              <a:t> = 0 </a:t>
            </a:r>
            <a:r>
              <a:rPr lang="en-US" sz="2400" err="1">
                <a:latin typeface="Times New Roman" pitchFamily="18" charset="0"/>
                <a:cs typeface="Times New Roman" pitchFamily="18" charset="0"/>
              </a:rPr>
              <a:t>và</a:t>
            </a:r>
            <a:r>
              <a:rPr lang="en-US" sz="2400">
                <a:latin typeface="Times New Roman" pitchFamily="18" charset="0"/>
                <a:cs typeface="Times New Roman" pitchFamily="18" charset="0"/>
              </a:rPr>
              <a:t> I</a:t>
            </a:r>
            <a:r>
              <a:rPr lang="en-US" sz="2400" baseline="-25000">
                <a:latin typeface="Times New Roman" pitchFamily="18" charset="0"/>
                <a:cs typeface="Times New Roman" pitchFamily="18" charset="0"/>
              </a:rPr>
              <a:t>P</a:t>
            </a:r>
            <a:r>
              <a:rPr lang="en-US" sz="2400">
                <a:latin typeface="Times New Roman" pitchFamily="18" charset="0"/>
                <a:cs typeface="Times New Roman" pitchFamily="18" charset="0"/>
              </a:rPr>
              <a:t> = I</a:t>
            </a:r>
            <a:r>
              <a:rPr lang="en-US" sz="2400" baseline="-25000">
                <a:latin typeface="Times New Roman" pitchFamily="18" charset="0"/>
                <a:cs typeface="Times New Roman" pitchFamily="18" charset="0"/>
              </a:rPr>
              <a:t>N</a:t>
            </a:r>
            <a:r>
              <a:rPr lang="en-US" sz="2400">
                <a:latin typeface="Times New Roman" pitchFamily="18" charset="0"/>
                <a:cs typeface="Times New Roman" pitchFamily="18" charset="0"/>
              </a:rPr>
              <a:t> = 0, N </a:t>
            </a:r>
            <a:r>
              <a:rPr lang="en-US" sz="2400" err="1">
                <a:latin typeface="Times New Roman" pitchFamily="18" charset="0"/>
                <a:cs typeface="Times New Roman" pitchFamily="18" charset="0"/>
              </a:rPr>
              <a:t>gọi</a:t>
            </a:r>
            <a:endParaRPr lang="en-US" sz="2400">
              <a:latin typeface="Times New Roman" pitchFamily="18" charset="0"/>
              <a:cs typeface="Times New Roman" pitchFamily="18" charset="0"/>
            </a:endParaRPr>
          </a:p>
          <a:p>
            <a:pPr>
              <a:buNone/>
            </a:pPr>
            <a:r>
              <a:rPr lang="en-US" sz="2400" err="1">
                <a:latin typeface="Times New Roman" pitchFamily="18" charset="0"/>
                <a:cs typeface="Times New Roman" pitchFamily="18" charset="0"/>
              </a:rPr>
              <a:t>điểm</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đất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ảo</a:t>
            </a:r>
            <a:r>
              <a:rPr lang="en-US" sz="2400">
                <a:latin typeface="Times New Roman" pitchFamily="18" charset="0"/>
                <a:cs typeface="Times New Roman" pitchFamily="18" charset="0"/>
              </a:rPr>
              <a:t>.</a:t>
            </a:r>
          </a:p>
          <a:p>
            <a:pPr>
              <a:buNone/>
            </a:pPr>
            <a:endParaRPr lang="en-US" sz="2400">
              <a:latin typeface="Times New Roman" pitchFamily="18" charset="0"/>
              <a:cs typeface="Times New Roman" pitchFamily="18" charset="0"/>
            </a:endParaRPr>
          </a:p>
          <a:p>
            <a:pPr>
              <a:buNone/>
            </a:pPr>
            <a:r>
              <a:rPr lang="en-US" sz="2400" err="1">
                <a:latin typeface="Times New Roman" pitchFamily="18" charset="0"/>
                <a:cs typeface="Times New Roman" pitchFamily="18" charset="0"/>
              </a:rPr>
              <a:t>Vì</a:t>
            </a:r>
            <a:r>
              <a:rPr lang="en-US" sz="2400">
                <a:latin typeface="Times New Roman" pitchFamily="18" charset="0"/>
                <a:cs typeface="Times New Roman" pitchFamily="18" charset="0"/>
              </a:rPr>
              <a:t> I</a:t>
            </a:r>
            <a:r>
              <a:rPr lang="en-US" sz="2400" baseline="-25000">
                <a:latin typeface="Times New Roman" pitchFamily="18" charset="0"/>
                <a:cs typeface="Times New Roman" pitchFamily="18" charset="0"/>
              </a:rPr>
              <a:t>P</a:t>
            </a:r>
            <a:r>
              <a:rPr lang="en-US" sz="2400">
                <a:latin typeface="Times New Roman" pitchFamily="18" charset="0"/>
                <a:cs typeface="Times New Roman" pitchFamily="18" charset="0"/>
              </a:rPr>
              <a:t> = I</a:t>
            </a:r>
            <a:r>
              <a:rPr lang="en-US" sz="2400" baseline="-25000">
                <a:latin typeface="Times New Roman" pitchFamily="18" charset="0"/>
                <a:cs typeface="Times New Roman" pitchFamily="18" charset="0"/>
              </a:rPr>
              <a:t>N</a:t>
            </a:r>
            <a:r>
              <a:rPr lang="en-US" sz="2400">
                <a:latin typeface="Times New Roman" pitchFamily="18" charset="0"/>
                <a:cs typeface="Times New Roman" pitchFamily="18" charset="0"/>
              </a:rPr>
              <a:t> = 0 → </a:t>
            </a:r>
            <a:r>
              <a:rPr lang="en-US" sz="2400" err="1">
                <a:latin typeface="Times New Roman" pitchFamily="18" charset="0"/>
                <a:cs typeface="Times New Roman" pitchFamily="18" charset="0"/>
              </a:rPr>
              <a:t>I</a:t>
            </a:r>
            <a:r>
              <a:rPr lang="en-US" sz="2400" baseline="-25000" err="1">
                <a:latin typeface="Times New Roman" pitchFamily="18" charset="0"/>
                <a:cs typeface="Times New Roman" pitchFamily="18" charset="0"/>
              </a:rPr>
              <a:t>vao</a:t>
            </a:r>
            <a:r>
              <a:rPr lang="en-US" sz="2400">
                <a:latin typeface="Times New Roman" pitchFamily="18" charset="0"/>
                <a:cs typeface="Times New Roman" pitchFamily="18" charset="0"/>
              </a:rPr>
              <a:t> = </a:t>
            </a:r>
            <a:r>
              <a:rPr lang="en-US" sz="2400" err="1">
                <a:latin typeface="Times New Roman" pitchFamily="18" charset="0"/>
                <a:cs typeface="Times New Roman" pitchFamily="18" charset="0"/>
              </a:rPr>
              <a:t>i</a:t>
            </a:r>
            <a:r>
              <a:rPr lang="en-US" sz="2400" baseline="-25000" err="1">
                <a:latin typeface="Times New Roman" pitchFamily="18" charset="0"/>
                <a:cs typeface="Times New Roman" pitchFamily="18" charset="0"/>
              </a:rPr>
              <a:t>ht</a:t>
            </a:r>
            <a:r>
              <a:rPr lang="en-US" sz="2400">
                <a:latin typeface="Times New Roman" pitchFamily="18" charset="0"/>
                <a:cs typeface="Times New Roman" pitchFamily="18" charset="0"/>
              </a:rPr>
              <a:t> → </a:t>
            </a:r>
            <a:r>
              <a:rPr lang="en-US" sz="2400" err="1">
                <a:latin typeface="Times New Roman" pitchFamily="18" charset="0"/>
                <a:cs typeface="Times New Roman" pitchFamily="18" charset="0"/>
              </a:rPr>
              <a:t>Xác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định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điện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áp</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đặt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trên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R</a:t>
            </a:r>
            <a:r>
              <a:rPr lang="en-US" sz="2400" baseline="-25000" err="1">
                <a:latin typeface="Times New Roman" pitchFamily="18" charset="0"/>
                <a:cs typeface="Times New Roman" pitchFamily="18" charset="0"/>
              </a:rPr>
              <a:t>ht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a:t>
            </a:r>
            <a:r>
              <a:rPr lang="en-US" sz="2400" baseline="-25000" err="1">
                <a:latin typeface="Times New Roman" pitchFamily="18" charset="0"/>
                <a:cs typeface="Times New Roman" pitchFamily="18" charset="0"/>
              </a:rPr>
              <a:t>ht</a:t>
            </a:r>
            <a:r>
              <a:rPr lang="en-US" sz="2400">
                <a:latin typeface="Times New Roman" pitchFamily="18" charset="0"/>
                <a:cs typeface="Times New Roman" pitchFamily="18" charset="0"/>
              </a:rPr>
              <a:t> </a:t>
            </a:r>
          </a:p>
          <a:p>
            <a:pPr>
              <a:buNone/>
            </a:pPr>
            <a:r>
              <a:rPr lang="en-US" sz="2400">
                <a:solidFill>
                  <a:srgbClr val="FF0000"/>
                </a:solidFill>
                <a:latin typeface="Times New Roman" pitchFamily="18" charset="0"/>
                <a:cs typeface="Times New Roman" pitchFamily="18" charset="0"/>
              </a:rPr>
              <a:t>  </a:t>
            </a:r>
            <a:endParaRPr lang="en-US" sz="2700">
              <a:solidFill>
                <a:srgbClr val="FF0000"/>
              </a:solidFill>
              <a:latin typeface="Times New Roman" pitchFamily="18" charset="0"/>
              <a:cs typeface="Times New Roman" pitchFamily="18" charset="0"/>
            </a:endParaRPr>
          </a:p>
        </p:txBody>
      </p:sp>
      <p:pic>
        <p:nvPicPr>
          <p:cNvPr id="51202" name="Picture 2"/>
          <p:cNvPicPr>
            <a:picLocks noChangeAspect="1" noChangeArrowheads="1"/>
          </p:cNvPicPr>
          <p:nvPr/>
        </p:nvPicPr>
        <p:blipFill>
          <a:blip r:embed="rId3"/>
          <a:srcRect/>
          <a:stretch>
            <a:fillRect/>
          </a:stretch>
        </p:blipFill>
        <p:spPr bwMode="auto">
          <a:xfrm>
            <a:off x="838200" y="1143000"/>
            <a:ext cx="3200400" cy="2434814"/>
          </a:xfrm>
          <a:prstGeom prst="rect">
            <a:avLst/>
          </a:prstGeom>
          <a:noFill/>
          <a:ln w="9525">
            <a:noFill/>
            <a:miter lim="800000"/>
            <a:headEnd/>
            <a:tailEnd/>
          </a:ln>
          <a:effectLst/>
        </p:spPr>
      </p:pic>
      <p:pic>
        <p:nvPicPr>
          <p:cNvPr id="51203" name="Picture 3"/>
          <p:cNvPicPr>
            <a:picLocks noChangeAspect="1" noChangeArrowheads="1"/>
          </p:cNvPicPr>
          <p:nvPr/>
        </p:nvPicPr>
        <p:blipFill>
          <a:blip r:embed="rId4"/>
          <a:srcRect/>
          <a:stretch>
            <a:fillRect/>
          </a:stretch>
        </p:blipFill>
        <p:spPr bwMode="auto">
          <a:xfrm>
            <a:off x="4876800" y="1219199"/>
            <a:ext cx="3276600" cy="2380751"/>
          </a:xfrm>
          <a:prstGeom prst="rect">
            <a:avLst/>
          </a:prstGeom>
          <a:noFill/>
          <a:ln w="9525">
            <a:noFill/>
            <a:miter lim="800000"/>
            <a:headEnd/>
            <a:tailEnd/>
          </a:ln>
          <a:effectLst/>
        </p:spPr>
      </p:pic>
      <p:graphicFrame>
        <p:nvGraphicFramePr>
          <p:cNvPr id="51204" name="Object 4"/>
          <p:cNvGraphicFramePr>
            <a:graphicFrameLocks noChangeAspect="1"/>
          </p:cNvGraphicFramePr>
          <p:nvPr/>
        </p:nvGraphicFramePr>
        <p:xfrm>
          <a:off x="1927225" y="4267200"/>
          <a:ext cx="5083175" cy="838200"/>
        </p:xfrm>
        <a:graphic>
          <a:graphicData uri="http://schemas.openxmlformats.org/presentationml/2006/ole">
            <mc:AlternateContent xmlns:mc="http://schemas.openxmlformats.org/markup-compatibility/2006">
              <mc:Choice xmlns:v="urn:schemas-microsoft-com:vml" Requires="v">
                <p:oleObj spid="_x0000_s204801" name="Equation" r:id="rId5" imgW="2387520" imgH="393480" progId="Equation.DSMT4">
                  <p:embed/>
                </p:oleObj>
              </mc:Choice>
              <mc:Fallback>
                <p:oleObj name="Equation" r:id="rId5" imgW="2387520" imgH="393480" progId="Equation.DSMT4">
                  <p:embed/>
                  <p:pic>
                    <p:nvPicPr>
                      <p:cNvPr id="5120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7225" y="4267200"/>
                        <a:ext cx="50831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5" name="Object 5"/>
          <p:cNvGraphicFramePr>
            <a:graphicFrameLocks noChangeAspect="1"/>
          </p:cNvGraphicFramePr>
          <p:nvPr/>
        </p:nvGraphicFramePr>
        <p:xfrm>
          <a:off x="725487" y="5522913"/>
          <a:ext cx="7732713" cy="919162"/>
        </p:xfrm>
        <a:graphic>
          <a:graphicData uri="http://schemas.openxmlformats.org/presentationml/2006/ole">
            <mc:AlternateContent xmlns:mc="http://schemas.openxmlformats.org/markup-compatibility/2006">
              <mc:Choice xmlns:v="urn:schemas-microsoft-com:vml" Requires="v">
                <p:oleObj spid="_x0000_s204802" name="Equation" r:id="rId7" imgW="3632040" imgH="431640" progId="Equation.DSMT4">
                  <p:embed/>
                </p:oleObj>
              </mc:Choice>
              <mc:Fallback>
                <p:oleObj name="Equation" r:id="rId7" imgW="3632040" imgH="431640" progId="Equation.DSMT4">
                  <p:embed/>
                  <p:pic>
                    <p:nvPicPr>
                      <p:cNvPr id="51205"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5487" y="5522913"/>
                        <a:ext cx="7732713"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274464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a:bodyPr>
          <a:lstStyle/>
          <a:p>
            <a:pPr>
              <a:buNone/>
            </a:pPr>
            <a:r>
              <a:rPr lang="en-US" sz="2700">
                <a:latin typeface="Times New Roman" pitchFamily="18" charset="0"/>
                <a:cs typeface="Times New Roman" pitchFamily="18" charset="0"/>
              </a:rPr>
              <a:t> </a:t>
            </a:r>
            <a:r>
              <a:rPr lang="en-US" sz="2700">
                <a:solidFill>
                  <a:srgbClr val="FF0000"/>
                </a:solidFill>
                <a:latin typeface="Times New Roman" pitchFamily="18" charset="0"/>
                <a:cs typeface="Times New Roman" pitchFamily="18" charset="0"/>
              </a:rPr>
              <a:t>Điện áp ra. </a:t>
            </a:r>
            <a:r>
              <a:rPr lang="en-US" sz="2700">
                <a:latin typeface="Times New Roman" pitchFamily="18" charset="0"/>
                <a:cs typeface="Times New Roman" pitchFamily="18" charset="0"/>
              </a:rPr>
              <a:t>U</a:t>
            </a:r>
            <a:r>
              <a:rPr lang="en-US" sz="2700" baseline="-25000">
                <a:latin typeface="Times New Roman" pitchFamily="18" charset="0"/>
                <a:cs typeface="Times New Roman" pitchFamily="18" charset="0"/>
              </a:rPr>
              <a:t>ra</a:t>
            </a:r>
            <a:r>
              <a:rPr lang="en-US" sz="2700">
                <a:latin typeface="Times New Roman" pitchFamily="18" charset="0"/>
                <a:cs typeface="Times New Roman" pitchFamily="18" charset="0"/>
              </a:rPr>
              <a:t> = -(U</a:t>
            </a:r>
            <a:r>
              <a:rPr lang="en-US" sz="2700" baseline="-25000">
                <a:latin typeface="Times New Roman" pitchFamily="18" charset="0"/>
                <a:cs typeface="Times New Roman" pitchFamily="18" charset="0"/>
              </a:rPr>
              <a:t>rht</a:t>
            </a:r>
            <a:r>
              <a:rPr lang="en-US" sz="2700">
                <a:latin typeface="Times New Roman" pitchFamily="18" charset="0"/>
                <a:cs typeface="Times New Roman" pitchFamily="18" charset="0"/>
              </a:rPr>
              <a:t> + u</a:t>
            </a:r>
            <a:r>
              <a:rPr lang="en-US" sz="2700" baseline="-25000">
                <a:latin typeface="Times New Roman" pitchFamily="18" charset="0"/>
                <a:cs typeface="Times New Roman" pitchFamily="18" charset="0"/>
              </a:rPr>
              <a:t>Cht</a:t>
            </a:r>
            <a:r>
              <a:rPr lang="en-US" sz="2700">
                <a:latin typeface="Times New Roman" pitchFamily="18" charset="0"/>
                <a:cs typeface="Times New Roman" pitchFamily="18" charset="0"/>
              </a:rPr>
              <a:t> ).</a:t>
            </a:r>
          </a:p>
          <a:p>
            <a:pPr>
              <a:buNone/>
            </a:pPr>
            <a:endParaRPr lang="en-US" sz="2700">
              <a:latin typeface="Times New Roman" pitchFamily="18" charset="0"/>
              <a:cs typeface="Times New Roman" pitchFamily="18" charset="0"/>
            </a:endParaRPr>
          </a:p>
          <a:p>
            <a:pPr>
              <a:buNone/>
            </a:pPr>
            <a:r>
              <a:rPr lang="en-US" sz="2700">
                <a:latin typeface="Times New Roman" pitchFamily="18" charset="0"/>
                <a:cs typeface="Times New Roman" pitchFamily="18" charset="0"/>
              </a:rPr>
              <a:t> </a:t>
            </a:r>
            <a:r>
              <a:rPr lang="en-US" sz="2700">
                <a:solidFill>
                  <a:srgbClr val="FF0000"/>
                </a:solidFill>
                <a:latin typeface="Times New Roman" pitchFamily="18" charset="0"/>
                <a:cs typeface="Times New Roman" pitchFamily="18" charset="0"/>
              </a:rPr>
              <a:t>Giả sử: </a:t>
            </a:r>
            <a:r>
              <a:rPr lang="en-US" sz="2700">
                <a:latin typeface="Times New Roman" pitchFamily="18" charset="0"/>
                <a:cs typeface="Times New Roman" pitchFamily="18" charset="0"/>
              </a:rPr>
              <a:t>U</a:t>
            </a:r>
            <a:r>
              <a:rPr lang="en-US" sz="2700" baseline="-25000">
                <a:latin typeface="Times New Roman" pitchFamily="18" charset="0"/>
                <a:cs typeface="Times New Roman" pitchFamily="18" charset="0"/>
              </a:rPr>
              <a:t>vao</a:t>
            </a:r>
            <a:r>
              <a:rPr lang="en-US" sz="2700">
                <a:latin typeface="Times New Roman" pitchFamily="18" charset="0"/>
                <a:cs typeface="Times New Roman" pitchFamily="18" charset="0"/>
              </a:rPr>
              <a:t> = U</a:t>
            </a:r>
            <a:r>
              <a:rPr lang="en-US" sz="2700" baseline="-25000">
                <a:latin typeface="Times New Roman" pitchFamily="18" charset="0"/>
                <a:cs typeface="Times New Roman" pitchFamily="18" charset="0"/>
              </a:rPr>
              <a:t>m</a:t>
            </a:r>
            <a:r>
              <a:rPr lang="en-US" sz="2700">
                <a:latin typeface="Times New Roman" pitchFamily="18" charset="0"/>
                <a:cs typeface="Times New Roman" pitchFamily="18" charset="0"/>
              </a:rPr>
              <a:t> cos</a:t>
            </a:r>
            <a:r>
              <a:rPr lang="el-GR" sz="2700">
                <a:latin typeface="Times New Roman" pitchFamily="18" charset="0"/>
                <a:cs typeface="Times New Roman" pitchFamily="18" charset="0"/>
              </a:rPr>
              <a:t>ω</a:t>
            </a:r>
            <a:r>
              <a:rPr lang="en-US" sz="2700">
                <a:latin typeface="Times New Roman" pitchFamily="18" charset="0"/>
                <a:cs typeface="Times New Roman" pitchFamily="18" charset="0"/>
              </a:rPr>
              <a:t>t</a:t>
            </a:r>
          </a:p>
          <a:p>
            <a:pPr>
              <a:buNone/>
            </a:pPr>
            <a:endParaRPr lang="en-US" sz="2700">
              <a:latin typeface="Times New Roman" pitchFamily="18" charset="0"/>
              <a:cs typeface="Times New Roman" pitchFamily="18" charset="0"/>
            </a:endParaRPr>
          </a:p>
          <a:p>
            <a:pPr>
              <a:buNone/>
            </a:pPr>
            <a:endParaRPr lang="en-US" sz="2700">
              <a:latin typeface="Times New Roman" pitchFamily="18" charset="0"/>
              <a:cs typeface="Times New Roman" pitchFamily="18" charset="0"/>
            </a:endParaRPr>
          </a:p>
          <a:p>
            <a:pPr>
              <a:buNone/>
            </a:pPr>
            <a:r>
              <a:rPr lang="en-US" sz="2700">
                <a:latin typeface="Times New Roman" pitchFamily="18" charset="0"/>
                <a:cs typeface="Times New Roman" pitchFamily="18" charset="0"/>
              </a:rPr>
              <a:t>  Hệ số khuếch đại điện áp K</a:t>
            </a:r>
            <a:r>
              <a:rPr lang="en-US" sz="2700" baseline="-25000">
                <a:latin typeface="Times New Roman" pitchFamily="18" charset="0"/>
                <a:cs typeface="Times New Roman" pitchFamily="18" charset="0"/>
              </a:rPr>
              <a:t>u</a:t>
            </a:r>
            <a:r>
              <a:rPr lang="en-US" sz="2700">
                <a:latin typeface="Times New Roman" pitchFamily="18" charset="0"/>
                <a:cs typeface="Times New Roman" pitchFamily="18" charset="0"/>
              </a:rPr>
              <a:t> .</a:t>
            </a:r>
          </a:p>
          <a:p>
            <a:pPr>
              <a:buNone/>
            </a:pPr>
            <a:endParaRPr lang="en-US" sz="2700">
              <a:latin typeface="Times New Roman" pitchFamily="18" charset="0"/>
              <a:cs typeface="Times New Roman" pitchFamily="18" charset="0"/>
            </a:endParaRPr>
          </a:p>
          <a:p>
            <a:pPr>
              <a:buNone/>
            </a:pPr>
            <a:endParaRPr lang="en-US" sz="2700">
              <a:latin typeface="Times New Roman" pitchFamily="18" charset="0"/>
              <a:cs typeface="Times New Roman" pitchFamily="18" charset="0"/>
            </a:endParaRPr>
          </a:p>
          <a:p>
            <a:pPr>
              <a:buNone/>
            </a:pPr>
            <a:r>
              <a:rPr lang="en-US" sz="2700">
                <a:latin typeface="Times New Roman" pitchFamily="18" charset="0"/>
                <a:cs typeface="Times New Roman" pitchFamily="18" charset="0"/>
              </a:rPr>
              <a:t> - </a:t>
            </a:r>
            <a:r>
              <a:rPr lang="el-GR" sz="2700">
                <a:latin typeface="Times New Roman" pitchFamily="18" charset="0"/>
                <a:cs typeface="Times New Roman" pitchFamily="18" charset="0"/>
              </a:rPr>
              <a:t>ω</a:t>
            </a:r>
            <a:r>
              <a:rPr lang="en-US" sz="2700">
                <a:latin typeface="Times New Roman" pitchFamily="18" charset="0"/>
                <a:cs typeface="Times New Roman" pitchFamily="18" charset="0"/>
              </a:rPr>
              <a:t> &lt; </a:t>
            </a:r>
            <a:r>
              <a:rPr lang="el-GR" sz="2700">
                <a:latin typeface="Times New Roman" pitchFamily="18" charset="0"/>
                <a:cs typeface="Times New Roman" pitchFamily="18" charset="0"/>
              </a:rPr>
              <a:t>ω</a:t>
            </a:r>
            <a:r>
              <a:rPr lang="en-US" sz="2700" baseline="-25000">
                <a:latin typeface="Times New Roman" pitchFamily="18" charset="0"/>
                <a:cs typeface="Times New Roman" pitchFamily="18" charset="0"/>
              </a:rPr>
              <a:t>0</a:t>
            </a:r>
            <a:r>
              <a:rPr lang="en-US" sz="2700">
                <a:latin typeface="Times New Roman" pitchFamily="18" charset="0"/>
                <a:cs typeface="Times New Roman" pitchFamily="18" charset="0"/>
              </a:rPr>
              <a:t> Mạch mang tính chất</a:t>
            </a:r>
          </a:p>
          <a:p>
            <a:pPr>
              <a:buNone/>
            </a:pPr>
            <a:r>
              <a:rPr lang="en-US" sz="2700">
                <a:latin typeface="Times New Roman" pitchFamily="18" charset="0"/>
                <a:cs typeface="Times New Roman" pitchFamily="18" charset="0"/>
              </a:rPr>
              <a:t> của mạch KĐ tích phân</a:t>
            </a:r>
          </a:p>
          <a:p>
            <a:pPr>
              <a:buNone/>
            </a:pPr>
            <a:endParaRPr lang="en-US" sz="2700">
              <a:latin typeface="Times New Roman" pitchFamily="18" charset="0"/>
              <a:cs typeface="Times New Roman" pitchFamily="18" charset="0"/>
            </a:endParaRPr>
          </a:p>
          <a:p>
            <a:pPr>
              <a:buNone/>
            </a:pPr>
            <a:r>
              <a:rPr lang="en-US" sz="2700">
                <a:latin typeface="Times New Roman" pitchFamily="18" charset="0"/>
                <a:cs typeface="Times New Roman" pitchFamily="18" charset="0"/>
              </a:rPr>
              <a:t> - </a:t>
            </a:r>
            <a:r>
              <a:rPr lang="el-GR" sz="2700">
                <a:latin typeface="Times New Roman" pitchFamily="18" charset="0"/>
                <a:cs typeface="Times New Roman" pitchFamily="18" charset="0"/>
              </a:rPr>
              <a:t>ω</a:t>
            </a:r>
            <a:r>
              <a:rPr lang="en-US" sz="2700">
                <a:latin typeface="Times New Roman" pitchFamily="18" charset="0"/>
                <a:cs typeface="Times New Roman" pitchFamily="18" charset="0"/>
              </a:rPr>
              <a:t> &gt; </a:t>
            </a:r>
            <a:r>
              <a:rPr lang="el-GR" sz="2700">
                <a:latin typeface="Times New Roman" pitchFamily="18" charset="0"/>
                <a:cs typeface="Times New Roman" pitchFamily="18" charset="0"/>
              </a:rPr>
              <a:t>ω</a:t>
            </a:r>
            <a:r>
              <a:rPr lang="en-US" sz="2700" baseline="-25000">
                <a:latin typeface="Times New Roman" pitchFamily="18" charset="0"/>
                <a:cs typeface="Times New Roman" pitchFamily="18" charset="0"/>
              </a:rPr>
              <a:t>0</a:t>
            </a:r>
            <a:r>
              <a:rPr lang="en-US" sz="2700">
                <a:latin typeface="Times New Roman" pitchFamily="18" charset="0"/>
                <a:cs typeface="Times New Roman" pitchFamily="18" charset="0"/>
              </a:rPr>
              <a:t> Mạch mang tính chất mạch KĐ </a:t>
            </a:r>
          </a:p>
        </p:txBody>
      </p:sp>
      <p:graphicFrame>
        <p:nvGraphicFramePr>
          <p:cNvPr id="52226" name="Object 2"/>
          <p:cNvGraphicFramePr>
            <a:graphicFrameLocks noChangeAspect="1"/>
          </p:cNvGraphicFramePr>
          <p:nvPr/>
        </p:nvGraphicFramePr>
        <p:xfrm>
          <a:off x="2362200" y="533400"/>
          <a:ext cx="6353175" cy="919163"/>
        </p:xfrm>
        <a:graphic>
          <a:graphicData uri="http://schemas.openxmlformats.org/presentationml/2006/ole">
            <mc:AlternateContent xmlns:mc="http://schemas.openxmlformats.org/markup-compatibility/2006">
              <mc:Choice xmlns:v="urn:schemas-microsoft-com:vml" Requires="v">
                <p:oleObj spid="_x0000_s205825" name="Equation" r:id="rId3" imgW="2984400" imgH="431640" progId="Equation.DSMT4">
                  <p:embed/>
                </p:oleObj>
              </mc:Choice>
              <mc:Fallback>
                <p:oleObj name="Equation" r:id="rId3" imgW="2984400" imgH="431640" progId="Equation.DSMT4">
                  <p:embed/>
                  <p:pic>
                    <p:nvPicPr>
                      <p:cNvPr id="522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533400"/>
                        <a:ext cx="6353175"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7" name="Object 3"/>
          <p:cNvGraphicFramePr>
            <a:graphicFrameLocks noChangeAspect="1"/>
          </p:cNvGraphicFramePr>
          <p:nvPr/>
        </p:nvGraphicFramePr>
        <p:xfrm>
          <a:off x="995363" y="1676400"/>
          <a:ext cx="7191375" cy="919163"/>
        </p:xfrm>
        <a:graphic>
          <a:graphicData uri="http://schemas.openxmlformats.org/presentationml/2006/ole">
            <mc:AlternateContent xmlns:mc="http://schemas.openxmlformats.org/markup-compatibility/2006">
              <mc:Choice xmlns:v="urn:schemas-microsoft-com:vml" Requires="v">
                <p:oleObj spid="_x0000_s205826" name="Equation" r:id="rId5" imgW="3377880" imgH="431640" progId="Equation.DSMT4">
                  <p:embed/>
                </p:oleObj>
              </mc:Choice>
              <mc:Fallback>
                <p:oleObj name="Equation" r:id="rId5" imgW="3377880" imgH="431640" progId="Equation.DSMT4">
                  <p:embed/>
                  <p:pic>
                    <p:nvPicPr>
                      <p:cNvPr id="5222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5363" y="1676400"/>
                        <a:ext cx="7191375"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8" name="Object 4"/>
          <p:cNvGraphicFramePr>
            <a:graphicFrameLocks noChangeAspect="1"/>
          </p:cNvGraphicFramePr>
          <p:nvPr/>
        </p:nvGraphicFramePr>
        <p:xfrm>
          <a:off x="1289050" y="2962275"/>
          <a:ext cx="6516688" cy="1243013"/>
        </p:xfrm>
        <a:graphic>
          <a:graphicData uri="http://schemas.openxmlformats.org/presentationml/2006/ole">
            <mc:AlternateContent xmlns:mc="http://schemas.openxmlformats.org/markup-compatibility/2006">
              <mc:Choice xmlns:v="urn:schemas-microsoft-com:vml" Requires="v">
                <p:oleObj spid="_x0000_s205827" name="Equation" r:id="rId7" imgW="3060360" imgH="583920" progId="Equation.DSMT4">
                  <p:embed/>
                </p:oleObj>
              </mc:Choice>
              <mc:Fallback>
                <p:oleObj name="Equation" r:id="rId7" imgW="3060360" imgH="583920" progId="Equation.DSMT4">
                  <p:embed/>
                  <p:pic>
                    <p:nvPicPr>
                      <p:cNvPr id="5222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9050" y="2962275"/>
                        <a:ext cx="6516688" cy="1243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9" name="Object 5"/>
          <p:cNvGraphicFramePr>
            <a:graphicFrameLocks noChangeAspect="1"/>
          </p:cNvGraphicFramePr>
          <p:nvPr/>
        </p:nvGraphicFramePr>
        <p:xfrm>
          <a:off x="2895600" y="4800600"/>
          <a:ext cx="3081337" cy="919163"/>
        </p:xfrm>
        <a:graphic>
          <a:graphicData uri="http://schemas.openxmlformats.org/presentationml/2006/ole">
            <mc:AlternateContent xmlns:mc="http://schemas.openxmlformats.org/markup-compatibility/2006">
              <mc:Choice xmlns:v="urn:schemas-microsoft-com:vml" Requires="v">
                <p:oleObj spid="_x0000_s205828" name="Equation" r:id="rId9" imgW="1447560" imgH="431640" progId="Equation.DSMT4">
                  <p:embed/>
                </p:oleObj>
              </mc:Choice>
              <mc:Fallback>
                <p:oleObj name="Equation" r:id="rId9" imgW="1447560" imgH="431640" progId="Equation.DSMT4">
                  <p:embed/>
                  <p:pic>
                    <p:nvPicPr>
                      <p:cNvPr id="52229"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4800600"/>
                        <a:ext cx="3081337"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0" name="Object 6"/>
          <p:cNvGraphicFramePr>
            <a:graphicFrameLocks noChangeAspect="1"/>
          </p:cNvGraphicFramePr>
          <p:nvPr/>
        </p:nvGraphicFramePr>
        <p:xfrm>
          <a:off x="1828800" y="6019800"/>
          <a:ext cx="2136775" cy="838200"/>
        </p:xfrm>
        <a:graphic>
          <a:graphicData uri="http://schemas.openxmlformats.org/presentationml/2006/ole">
            <mc:AlternateContent xmlns:mc="http://schemas.openxmlformats.org/markup-compatibility/2006">
              <mc:Choice xmlns:v="urn:schemas-microsoft-com:vml" Requires="v">
                <p:oleObj spid="_x0000_s205829" name="Equation" r:id="rId11" imgW="1002960" imgH="393480" progId="Equation.DSMT4">
                  <p:embed/>
                </p:oleObj>
              </mc:Choice>
              <mc:Fallback>
                <p:oleObj name="Equation" r:id="rId11" imgW="1002960" imgH="393480" progId="Equation.DSMT4">
                  <p:embed/>
                  <p:pic>
                    <p:nvPicPr>
                      <p:cNvPr id="5223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8800" y="6019800"/>
                        <a:ext cx="21367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2231" name="Picture 7"/>
          <p:cNvPicPr>
            <a:picLocks noChangeAspect="1" noChangeArrowheads="1"/>
          </p:cNvPicPr>
          <p:nvPr/>
        </p:nvPicPr>
        <p:blipFill>
          <a:blip r:embed="rId13"/>
          <a:srcRect/>
          <a:stretch>
            <a:fillRect/>
          </a:stretch>
        </p:blipFill>
        <p:spPr bwMode="auto">
          <a:xfrm>
            <a:off x="6140036" y="4320450"/>
            <a:ext cx="2622964" cy="2299426"/>
          </a:xfrm>
          <a:prstGeom prst="rect">
            <a:avLst/>
          </a:prstGeom>
          <a:noFill/>
          <a:ln w="9525">
            <a:noFill/>
            <a:miter lim="800000"/>
            <a:headEnd/>
            <a:tailEnd/>
          </a:ln>
          <a:effectLst/>
        </p:spPr>
      </p:pic>
      <p:sp>
        <p:nvSpPr>
          <p:cNvPr id="2" name="Hộp Văn bản 1">
            <a:extLst>
              <a:ext uri="{FF2B5EF4-FFF2-40B4-BE49-F238E27FC236}">
                <a16:creationId xmlns:a16="http://schemas.microsoft.com/office/drawing/2014/main" id="{A379B226-D1B4-9F38-4F61-A0AD583F300E}"/>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a:t>Bấm để thêm nội dung</a:t>
            </a:r>
          </a:p>
        </p:txBody>
      </p:sp>
    </p:spTree>
    <p:extLst>
      <p:ext uri="{BB962C8B-B14F-4D97-AF65-F5344CB8AC3E}">
        <p14:creationId xmlns:p14="http://schemas.microsoft.com/office/powerpoint/2010/main" val="216435945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normAutofit/>
          </a:bodyPr>
          <a:lstStyle/>
          <a:p>
            <a:pPr>
              <a:buNone/>
            </a:pPr>
            <a:r>
              <a:rPr lang="en-US" sz="2700">
                <a:solidFill>
                  <a:srgbClr val="FF0000"/>
                </a:solidFill>
                <a:latin typeface="Times New Roman" pitchFamily="18" charset="0"/>
                <a:cs typeface="Times New Roman" pitchFamily="18" charset="0"/>
              </a:rPr>
              <a:t>3. </a:t>
            </a:r>
            <a:r>
              <a:rPr lang="en-US" sz="2700" err="1">
                <a:solidFill>
                  <a:srgbClr val="FF0000"/>
                </a:solidFill>
                <a:latin typeface="Times New Roman" pitchFamily="18" charset="0"/>
                <a:cs typeface="Times New Roman" pitchFamily="18" charset="0"/>
              </a:rPr>
              <a:t>Mạch</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khuếch</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đại</a:t>
            </a:r>
            <a:r>
              <a:rPr lang="en-US" sz="2700">
                <a:solidFill>
                  <a:srgbClr val="FF0000"/>
                </a:solidFill>
                <a:latin typeface="Times New Roman" pitchFamily="18" charset="0"/>
                <a:cs typeface="Times New Roman" pitchFamily="18" charset="0"/>
              </a:rPr>
              <a:t> vi </a:t>
            </a:r>
            <a:r>
              <a:rPr lang="en-US" sz="2700" err="1">
                <a:solidFill>
                  <a:srgbClr val="FF0000"/>
                </a:solidFill>
                <a:latin typeface="Times New Roman" pitchFamily="18" charset="0"/>
                <a:cs typeface="Times New Roman" pitchFamily="18" charset="0"/>
              </a:rPr>
              <a:t>phân</a:t>
            </a:r>
            <a:r>
              <a:rPr lang="en-US" sz="2700">
                <a:solidFill>
                  <a:srgbClr val="FF0000"/>
                </a:solidFill>
                <a:latin typeface="Times New Roman" pitchFamily="18" charset="0"/>
                <a:cs typeface="Times New Roman" pitchFamily="18" charset="0"/>
              </a:rPr>
              <a:t>.</a:t>
            </a:r>
          </a:p>
          <a:p>
            <a:pPr>
              <a:buNone/>
            </a:pP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Sơ</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đồ</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nguyên</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lý</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Sơ</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đồ</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nguyên</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lý</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hoạt</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động</a:t>
            </a: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r>
              <a:rPr lang="en-US" sz="2800">
                <a:solidFill>
                  <a:srgbClr val="FF0000"/>
                </a:solidFill>
                <a:latin typeface="Times New Roman" pitchFamily="18" charset="0"/>
                <a:cs typeface="Times New Roman" pitchFamily="18" charset="0"/>
              </a:rPr>
              <a:t>KĐTT </a:t>
            </a:r>
            <a:r>
              <a:rPr lang="en-US" sz="2800" err="1">
                <a:solidFill>
                  <a:srgbClr val="FF0000"/>
                </a:solidFill>
                <a:latin typeface="Times New Roman" pitchFamily="18" charset="0"/>
                <a:cs typeface="Times New Roman" pitchFamily="18" charset="0"/>
              </a:rPr>
              <a:t>lý</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tưởng</a:t>
            </a:r>
            <a:r>
              <a:rPr lang="en-US" sz="2800">
                <a:solidFill>
                  <a:srgbClr val="FF0000"/>
                </a:solidFill>
                <a:latin typeface="Times New Roman" pitchFamily="18" charset="0"/>
                <a:cs typeface="Times New Roman" pitchFamily="18" charset="0"/>
              </a:rPr>
              <a:t>: </a:t>
            </a:r>
            <a:r>
              <a:rPr lang="en-US" sz="2800" err="1">
                <a:latin typeface="Times New Roman" pitchFamily="18" charset="0"/>
                <a:cs typeface="Times New Roman" pitchFamily="18" charset="0"/>
              </a:rPr>
              <a:t>K</a:t>
            </a:r>
            <a:r>
              <a:rPr lang="en-US" sz="2800" baseline="-25000" err="1">
                <a:latin typeface="Times New Roman" pitchFamily="18" charset="0"/>
                <a:cs typeface="Times New Roman" pitchFamily="18" charset="0"/>
              </a:rPr>
              <a:t>d</a:t>
            </a:r>
            <a:r>
              <a:rPr lang="en-US" sz="2800">
                <a:latin typeface="Times New Roman" pitchFamily="18" charset="0"/>
                <a:cs typeface="Times New Roman" pitchFamily="18" charset="0"/>
              </a:rPr>
              <a:t> = ∞ </a:t>
            </a:r>
            <a:r>
              <a:rPr lang="en-US" sz="2800" err="1">
                <a:latin typeface="Times New Roman" pitchFamily="18" charset="0"/>
                <a:cs typeface="Times New Roman" pitchFamily="18" charset="0"/>
              </a:rPr>
              <a:t>suy</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ra</a:t>
            </a: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0 </a:t>
            </a:r>
            <a:r>
              <a:rPr lang="en-US" sz="2800" err="1">
                <a:latin typeface="Times New Roman" pitchFamily="18" charset="0"/>
                <a:cs typeface="Times New Roman" pitchFamily="18" charset="0"/>
              </a:rPr>
              <a:t>và</a:t>
            </a:r>
            <a:r>
              <a:rPr lang="en-US" sz="2800">
                <a:latin typeface="Times New Roman" pitchFamily="18" charset="0"/>
                <a:cs typeface="Times New Roman" pitchFamily="18" charset="0"/>
              </a:rPr>
              <a:t> I</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0,</a:t>
            </a:r>
          </a:p>
          <a:p>
            <a:pPr>
              <a:buNone/>
            </a:pPr>
            <a:r>
              <a:rPr lang="en-US" sz="2800">
                <a:latin typeface="Times New Roman" pitchFamily="18" charset="0"/>
                <a:cs typeface="Times New Roman" pitchFamily="18" charset="0"/>
              </a:rPr>
              <a:t>N </a:t>
            </a:r>
            <a:r>
              <a:rPr lang="en-US" sz="2800" err="1">
                <a:latin typeface="Times New Roman" pitchFamily="18" charset="0"/>
                <a:cs typeface="Times New Roman" pitchFamily="18" charset="0"/>
              </a:rPr>
              <a:t>gọi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điểm</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đất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ảo</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Xác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định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điện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áp</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ra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viết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phương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trình</a:t>
            </a:r>
            <a:endParaRPr lang="en-US" sz="2800">
              <a:latin typeface="Times New Roman" pitchFamily="18" charset="0"/>
              <a:cs typeface="Times New Roman" pitchFamily="18" charset="0"/>
            </a:endParaRPr>
          </a:p>
          <a:p>
            <a:pPr>
              <a:buNone/>
            </a:pPr>
            <a:r>
              <a:rPr lang="en-US" sz="2800" err="1">
                <a:latin typeface="Times New Roman" pitchFamily="18" charset="0"/>
                <a:cs typeface="Times New Roman" pitchFamily="18" charset="0"/>
              </a:rPr>
              <a:t>điện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tại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nút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N.i</a:t>
            </a:r>
            <a:r>
              <a:rPr lang="en-US" sz="2800" baseline="-25000" err="1">
                <a:latin typeface="Times New Roman" pitchFamily="18" charset="0"/>
                <a:cs typeface="Times New Roman" pitchFamily="18" charset="0"/>
              </a:rPr>
              <a:t>vao</a:t>
            </a:r>
            <a:r>
              <a:rPr lang="en-US" sz="2800">
                <a:latin typeface="Times New Roman" pitchFamily="18" charset="0"/>
                <a:cs typeface="Times New Roman" pitchFamily="18" charset="0"/>
              </a:rPr>
              <a:t> + </a:t>
            </a:r>
            <a:r>
              <a:rPr lang="en-US" sz="2800" err="1">
                <a:latin typeface="Times New Roman" pitchFamily="18" charset="0"/>
                <a:cs typeface="Times New Roman" pitchFamily="18" charset="0"/>
              </a:rPr>
              <a:t>I</a:t>
            </a:r>
            <a:r>
              <a:rPr lang="en-US" sz="2800" baseline="-25000" err="1">
                <a:latin typeface="Times New Roman" pitchFamily="18" charset="0"/>
                <a:cs typeface="Times New Roman" pitchFamily="18" charset="0"/>
              </a:rPr>
              <a:t>ht</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=0</a:t>
            </a:r>
          </a:p>
          <a:p>
            <a:pPr>
              <a:buNone/>
            </a:pPr>
            <a:endParaRPr lang="en-US" sz="2700">
              <a:latin typeface="Times New Roman" pitchFamily="18" charset="0"/>
              <a:cs typeface="Times New Roman" pitchFamily="18" charset="0"/>
            </a:endParaRPr>
          </a:p>
        </p:txBody>
      </p:sp>
      <p:pic>
        <p:nvPicPr>
          <p:cNvPr id="53250" name="Picture 2"/>
          <p:cNvPicPr>
            <a:picLocks noChangeAspect="1" noChangeArrowheads="1"/>
          </p:cNvPicPr>
          <p:nvPr/>
        </p:nvPicPr>
        <p:blipFill>
          <a:blip r:embed="rId3"/>
          <a:srcRect/>
          <a:stretch>
            <a:fillRect/>
          </a:stretch>
        </p:blipFill>
        <p:spPr bwMode="auto">
          <a:xfrm>
            <a:off x="457200" y="990600"/>
            <a:ext cx="3523873" cy="2674747"/>
          </a:xfrm>
          <a:prstGeom prst="rect">
            <a:avLst/>
          </a:prstGeom>
          <a:noFill/>
          <a:ln w="9525">
            <a:noFill/>
            <a:miter lim="800000"/>
            <a:headEnd/>
            <a:tailEnd/>
          </a:ln>
          <a:effectLst/>
        </p:spPr>
      </p:pic>
      <p:pic>
        <p:nvPicPr>
          <p:cNvPr id="53253" name="Picture 5"/>
          <p:cNvPicPr>
            <a:picLocks noChangeAspect="1" noChangeArrowheads="1"/>
          </p:cNvPicPr>
          <p:nvPr/>
        </p:nvPicPr>
        <p:blipFill>
          <a:blip r:embed="rId4"/>
          <a:srcRect/>
          <a:stretch>
            <a:fillRect/>
          </a:stretch>
        </p:blipFill>
        <p:spPr bwMode="auto">
          <a:xfrm>
            <a:off x="4876800" y="1066800"/>
            <a:ext cx="3581400" cy="2481495"/>
          </a:xfrm>
          <a:prstGeom prst="rect">
            <a:avLst/>
          </a:prstGeom>
          <a:noFill/>
          <a:ln w="9525">
            <a:noFill/>
            <a:miter lim="800000"/>
            <a:headEnd/>
            <a:tailEnd/>
          </a:ln>
          <a:effectLst/>
        </p:spPr>
      </p:pic>
      <p:graphicFrame>
        <p:nvGraphicFramePr>
          <p:cNvPr id="53254" name="Object 6"/>
          <p:cNvGraphicFramePr>
            <a:graphicFrameLocks noChangeAspect="1"/>
          </p:cNvGraphicFramePr>
          <p:nvPr/>
        </p:nvGraphicFramePr>
        <p:xfrm>
          <a:off x="1371600" y="5041900"/>
          <a:ext cx="6921500" cy="1892300"/>
        </p:xfrm>
        <a:graphic>
          <a:graphicData uri="http://schemas.openxmlformats.org/presentationml/2006/ole">
            <mc:AlternateContent xmlns:mc="http://schemas.openxmlformats.org/markup-compatibility/2006">
              <mc:Choice xmlns:v="urn:schemas-microsoft-com:vml" Requires="v">
                <p:oleObj spid="_x0000_s206849" name="Equation" r:id="rId5" imgW="3251160" imgH="888840" progId="Equation.DSMT4">
                  <p:embed/>
                </p:oleObj>
              </mc:Choice>
              <mc:Fallback>
                <p:oleObj name="Equation" r:id="rId5" imgW="3251160" imgH="888840" progId="Equation.DSMT4">
                  <p:embed/>
                  <p:pic>
                    <p:nvPicPr>
                      <p:cNvPr id="5325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5041900"/>
                        <a:ext cx="6921500" cy="189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3843545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4. </a:t>
            </a:r>
            <a:r>
              <a:rPr lang="en-US" sz="2800" err="1">
                <a:solidFill>
                  <a:srgbClr val="FF0000"/>
                </a:solidFill>
                <a:latin typeface="Times New Roman" pitchFamily="18" charset="0"/>
                <a:cs typeface="Times New Roman" pitchFamily="18" charset="0"/>
              </a:rPr>
              <a:t>Mạch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khuếch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đại</a:t>
            </a:r>
            <a:r>
              <a:rPr lang="en-US" sz="2800">
                <a:solidFill>
                  <a:srgbClr val="FF0000"/>
                </a:solidFill>
                <a:latin typeface="Times New Roman" pitchFamily="18" charset="0"/>
                <a:cs typeface="Times New Roman" pitchFamily="18" charset="0"/>
              </a:rPr>
              <a:t> – </a:t>
            </a:r>
            <a:r>
              <a:rPr lang="en-US" sz="2800" err="1">
                <a:solidFill>
                  <a:srgbClr val="FF0000"/>
                </a:solidFill>
                <a:latin typeface="Times New Roman" pitchFamily="18" charset="0"/>
                <a:cs typeface="Times New Roman" pitchFamily="18" charset="0"/>
              </a:rPr>
              <a:t>Tích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phân</a:t>
            </a:r>
            <a:r>
              <a:rPr lang="en-US" sz="2800">
                <a:solidFill>
                  <a:srgbClr val="FF0000"/>
                </a:solidFill>
                <a:latin typeface="Times New Roman" pitchFamily="18" charset="0"/>
                <a:cs typeface="Times New Roman" pitchFamily="18" charset="0"/>
              </a:rPr>
              <a:t> – Vi </a:t>
            </a:r>
            <a:r>
              <a:rPr lang="en-US" sz="2800" err="1">
                <a:solidFill>
                  <a:srgbClr val="FF0000"/>
                </a:solidFill>
                <a:latin typeface="Times New Roman" pitchFamily="18" charset="0"/>
                <a:cs typeface="Times New Roman" pitchFamily="18" charset="0"/>
              </a:rPr>
              <a:t>phân</a:t>
            </a:r>
            <a:r>
              <a:rPr lang="en-US" sz="2800">
                <a:solidFill>
                  <a:srgbClr val="FF0000"/>
                </a:solidFill>
                <a:latin typeface="Times New Roman" pitchFamily="18" charset="0"/>
                <a:cs typeface="Times New Roman" pitchFamily="18" charset="0"/>
              </a:rPr>
              <a:t> (PID).</a:t>
            </a:r>
          </a:p>
          <a:p>
            <a:pPr>
              <a:buNone/>
            </a:pP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Sơ</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đồ</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nguyên</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lý</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Sơ</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đồ</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nguyên</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lý</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hoạt</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động</a:t>
            </a:r>
            <a:endParaRPr lang="en-US" sz="2800">
              <a:latin typeface="Times New Roman" pitchFamily="18" charset="0"/>
              <a:cs typeface="Times New Roman" pitchFamily="18" charset="0"/>
            </a:endParaRPr>
          </a:p>
          <a:p>
            <a:pPr>
              <a:buNone/>
            </a:pPr>
            <a:endParaRPr lang="en-US"/>
          </a:p>
          <a:p>
            <a:pPr>
              <a:buNone/>
            </a:pPr>
            <a:endParaRPr lang="en-US"/>
          </a:p>
          <a:p>
            <a:pPr>
              <a:buNone/>
            </a:pPr>
            <a:endParaRPr lang="en-US"/>
          </a:p>
          <a:p>
            <a:pPr>
              <a:buNone/>
            </a:pPr>
            <a:endParaRPr lang="en-US"/>
          </a:p>
          <a:p>
            <a:pPr>
              <a:buNone/>
            </a:pPr>
            <a:endParaRPr lang="en-US"/>
          </a:p>
          <a:p>
            <a:pPr>
              <a:buNone/>
            </a:pPr>
            <a:r>
              <a:rPr lang="en-US"/>
              <a:t>   </a:t>
            </a:r>
            <a:r>
              <a:rPr lang="en-US" sz="2700">
                <a:solidFill>
                  <a:srgbClr val="FF0000"/>
                </a:solidFill>
                <a:latin typeface="Times New Roman" pitchFamily="18" charset="0"/>
                <a:cs typeface="Times New Roman" pitchFamily="18" charset="0"/>
              </a:rPr>
              <a:t>KĐTT </a:t>
            </a:r>
            <a:r>
              <a:rPr lang="en-US" sz="2700" err="1">
                <a:solidFill>
                  <a:srgbClr val="FF0000"/>
                </a:solidFill>
                <a:latin typeface="Times New Roman" pitchFamily="18" charset="0"/>
                <a:cs typeface="Times New Roman" pitchFamily="18" charset="0"/>
              </a:rPr>
              <a:t>lý</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tưởng</a:t>
            </a:r>
            <a:r>
              <a:rPr lang="en-US" sz="2700">
                <a:solidFill>
                  <a:srgbClr val="FF0000"/>
                </a:solidFill>
                <a:latin typeface="Times New Roman" pitchFamily="18" charset="0"/>
                <a:cs typeface="Times New Roman" pitchFamily="18" charset="0"/>
              </a:rPr>
              <a:t>: </a:t>
            </a:r>
            <a:r>
              <a:rPr lang="en-US" sz="2700" err="1">
                <a:latin typeface="Times New Roman" pitchFamily="18" charset="0"/>
                <a:cs typeface="Times New Roman" pitchFamily="18" charset="0"/>
              </a:rPr>
              <a:t>K</a:t>
            </a:r>
            <a:r>
              <a:rPr lang="en-US" sz="2700" baseline="-25000" err="1">
                <a:latin typeface="Times New Roman" pitchFamily="18" charset="0"/>
                <a:cs typeface="Times New Roman" pitchFamily="18" charset="0"/>
              </a:rPr>
              <a:t>d</a:t>
            </a:r>
            <a:r>
              <a:rPr lang="en-US" sz="2700">
                <a:latin typeface="Times New Roman" pitchFamily="18" charset="0"/>
                <a:cs typeface="Times New Roman" pitchFamily="18" charset="0"/>
              </a:rPr>
              <a:t> = ∞ </a:t>
            </a:r>
            <a:r>
              <a:rPr lang="en-US" sz="2700" err="1">
                <a:latin typeface="Times New Roman" pitchFamily="18" charset="0"/>
                <a:cs typeface="Times New Roman" pitchFamily="18" charset="0"/>
              </a:rPr>
              <a:t>suy</a:t>
            </a:r>
            <a:r>
              <a:rPr lang="en-US" sz="2700">
                <a:latin typeface="Times New Roman" pitchFamily="18" charset="0"/>
                <a:cs typeface="Times New Roman" pitchFamily="18" charset="0"/>
              </a:rPr>
              <a:t> </a:t>
            </a:r>
            <a:r>
              <a:rPr lang="en-US" sz="2700" err="1">
                <a:latin typeface="Times New Roman" pitchFamily="18" charset="0"/>
                <a:cs typeface="Times New Roman" pitchFamily="18" charset="0"/>
              </a:rPr>
              <a:t>ra</a:t>
            </a:r>
            <a:r>
              <a:rPr lang="en-US" sz="2700">
                <a:latin typeface="Times New Roman" pitchFamily="18" charset="0"/>
                <a:cs typeface="Times New Roman" pitchFamily="18" charset="0"/>
              </a:rPr>
              <a:t> U</a:t>
            </a:r>
            <a:r>
              <a:rPr lang="en-US" sz="2700" baseline="-25000">
                <a:latin typeface="Times New Roman" pitchFamily="18" charset="0"/>
                <a:cs typeface="Times New Roman" pitchFamily="18" charset="0"/>
              </a:rPr>
              <a:t>P</a:t>
            </a:r>
            <a:r>
              <a:rPr lang="en-US" sz="2700">
                <a:latin typeface="Times New Roman" pitchFamily="18" charset="0"/>
                <a:cs typeface="Times New Roman" pitchFamily="18" charset="0"/>
              </a:rPr>
              <a:t> = U</a:t>
            </a:r>
            <a:r>
              <a:rPr lang="en-US" sz="2700" baseline="-25000">
                <a:latin typeface="Times New Roman" pitchFamily="18" charset="0"/>
                <a:cs typeface="Times New Roman" pitchFamily="18" charset="0"/>
              </a:rPr>
              <a:t>N</a:t>
            </a:r>
            <a:r>
              <a:rPr lang="en-US" sz="2700">
                <a:latin typeface="Times New Roman" pitchFamily="18" charset="0"/>
                <a:cs typeface="Times New Roman" pitchFamily="18" charset="0"/>
              </a:rPr>
              <a:t> = 0 </a:t>
            </a:r>
            <a:r>
              <a:rPr lang="en-US" sz="2700" err="1">
                <a:latin typeface="Times New Roman" pitchFamily="18" charset="0"/>
                <a:cs typeface="Times New Roman" pitchFamily="18" charset="0"/>
              </a:rPr>
              <a:t>và</a:t>
            </a:r>
            <a:r>
              <a:rPr lang="en-US" sz="2700">
                <a:latin typeface="Times New Roman" pitchFamily="18" charset="0"/>
                <a:cs typeface="Times New Roman" pitchFamily="18" charset="0"/>
              </a:rPr>
              <a:t> I</a:t>
            </a:r>
            <a:r>
              <a:rPr lang="en-US" sz="2700" baseline="-25000">
                <a:latin typeface="Times New Roman" pitchFamily="18" charset="0"/>
                <a:cs typeface="Times New Roman" pitchFamily="18" charset="0"/>
              </a:rPr>
              <a:t>P</a:t>
            </a:r>
            <a:r>
              <a:rPr lang="en-US" sz="2700">
                <a:latin typeface="Times New Roman" pitchFamily="18" charset="0"/>
                <a:cs typeface="Times New Roman" pitchFamily="18" charset="0"/>
              </a:rPr>
              <a:t> = I</a:t>
            </a:r>
            <a:r>
              <a:rPr lang="en-US" sz="2700" baseline="-25000">
                <a:latin typeface="Times New Roman" pitchFamily="18" charset="0"/>
                <a:cs typeface="Times New Roman" pitchFamily="18" charset="0"/>
              </a:rPr>
              <a:t>N</a:t>
            </a:r>
            <a:r>
              <a:rPr lang="en-US" sz="2700">
                <a:latin typeface="Times New Roman" pitchFamily="18" charset="0"/>
                <a:cs typeface="Times New Roman" pitchFamily="18" charset="0"/>
              </a:rPr>
              <a:t> = 0,</a:t>
            </a:r>
          </a:p>
          <a:p>
            <a:pPr>
              <a:buNone/>
            </a:pPr>
            <a:r>
              <a:rPr lang="en-US" sz="2700">
                <a:latin typeface="Times New Roman" pitchFamily="18" charset="0"/>
                <a:cs typeface="Times New Roman" pitchFamily="18" charset="0"/>
              </a:rPr>
              <a:t> N </a:t>
            </a:r>
            <a:r>
              <a:rPr lang="en-US" sz="2700" err="1">
                <a:latin typeface="Times New Roman" pitchFamily="18" charset="0"/>
                <a:cs typeface="Times New Roman" pitchFamily="18" charset="0"/>
              </a:rPr>
              <a:t>gọi</a:t>
            </a:r>
            <a:r>
              <a:rPr lang="en-US" sz="2700">
                <a:latin typeface="Times New Roman" pitchFamily="18" charset="0"/>
                <a:cs typeface="Times New Roman" pitchFamily="18" charset="0"/>
              </a:rPr>
              <a:t> </a:t>
            </a:r>
            <a:r>
              <a:rPr lang="en-US" sz="2700" err="1">
                <a:latin typeface="Times New Roman" pitchFamily="18" charset="0"/>
                <a:cs typeface="Times New Roman" pitchFamily="18" charset="0"/>
              </a:rPr>
              <a:t>điểm</a:t>
            </a:r>
            <a:r>
              <a:rPr lang="en-US" sz="2700">
                <a:latin typeface="Times New Roman" pitchFamily="18" charset="0"/>
                <a:cs typeface="Times New Roman" pitchFamily="18" charset="0"/>
              </a:rPr>
              <a:t> </a:t>
            </a:r>
            <a:r>
              <a:rPr lang="en-US" sz="2700" err="1">
                <a:latin typeface="Times New Roman" pitchFamily="18" charset="0"/>
                <a:cs typeface="Times New Roman" pitchFamily="18" charset="0"/>
              </a:rPr>
              <a:t>đất</a:t>
            </a:r>
            <a:r>
              <a:rPr lang="en-US" sz="2700">
                <a:latin typeface="Times New Roman" pitchFamily="18" charset="0"/>
                <a:cs typeface="Times New Roman" pitchFamily="18" charset="0"/>
              </a:rPr>
              <a:t> </a:t>
            </a:r>
            <a:r>
              <a:rPr lang="en-US" sz="2700" err="1">
                <a:latin typeface="Times New Roman" pitchFamily="18" charset="0"/>
                <a:cs typeface="Times New Roman" pitchFamily="18" charset="0"/>
              </a:rPr>
              <a:t>ảo</a:t>
            </a:r>
            <a:r>
              <a:rPr lang="en-US" sz="2700">
                <a:latin typeface="Times New Roman" pitchFamily="18" charset="0"/>
                <a:cs typeface="Times New Roman" pitchFamily="18" charset="0"/>
              </a:rPr>
              <a:t>.</a:t>
            </a:r>
          </a:p>
          <a:p>
            <a:pPr>
              <a:buNone/>
            </a:pPr>
            <a:r>
              <a:rPr lang="en-US" sz="2700">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Viết</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phương</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trình</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dòng</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điện</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tại</a:t>
            </a:r>
            <a:r>
              <a:rPr lang="en-US" sz="2700">
                <a:solidFill>
                  <a:srgbClr val="FF0000"/>
                </a:solidFill>
                <a:latin typeface="Times New Roman" pitchFamily="18" charset="0"/>
                <a:cs typeface="Times New Roman" pitchFamily="18" charset="0"/>
              </a:rPr>
              <a:t> </a:t>
            </a:r>
            <a:r>
              <a:rPr lang="en-US" sz="2700" err="1">
                <a:solidFill>
                  <a:srgbClr val="FF0000"/>
                </a:solidFill>
                <a:latin typeface="Times New Roman" pitchFamily="18" charset="0"/>
                <a:cs typeface="Times New Roman" pitchFamily="18" charset="0"/>
              </a:rPr>
              <a:t>nút</a:t>
            </a:r>
            <a:r>
              <a:rPr lang="en-US" sz="2700">
                <a:solidFill>
                  <a:srgbClr val="FF0000"/>
                </a:solidFill>
                <a:latin typeface="Times New Roman" pitchFamily="18" charset="0"/>
                <a:cs typeface="Times New Roman" pitchFamily="18" charset="0"/>
              </a:rPr>
              <a:t> N</a:t>
            </a:r>
            <a:r>
              <a:rPr lang="en-US" sz="2700">
                <a:latin typeface="Times New Roman" pitchFamily="18" charset="0"/>
                <a:cs typeface="Times New Roman" pitchFamily="18" charset="0"/>
              </a:rPr>
              <a:t>. </a:t>
            </a:r>
          </a:p>
          <a:p>
            <a:pPr>
              <a:buNone/>
            </a:pPr>
            <a:endParaRPr lang="en-US"/>
          </a:p>
        </p:txBody>
      </p:sp>
      <p:pic>
        <p:nvPicPr>
          <p:cNvPr id="54274" name="Picture 2"/>
          <p:cNvPicPr>
            <a:picLocks noChangeAspect="1" noChangeArrowheads="1"/>
          </p:cNvPicPr>
          <p:nvPr/>
        </p:nvPicPr>
        <p:blipFill>
          <a:blip r:embed="rId3"/>
          <a:srcRect/>
          <a:stretch>
            <a:fillRect/>
          </a:stretch>
        </p:blipFill>
        <p:spPr bwMode="auto">
          <a:xfrm>
            <a:off x="838200" y="1219200"/>
            <a:ext cx="3305274" cy="2514600"/>
          </a:xfrm>
          <a:prstGeom prst="rect">
            <a:avLst/>
          </a:prstGeom>
          <a:noFill/>
          <a:ln w="9525">
            <a:noFill/>
            <a:miter lim="800000"/>
            <a:headEnd/>
            <a:tailEnd/>
          </a:ln>
          <a:effectLst/>
        </p:spPr>
      </p:pic>
      <p:pic>
        <p:nvPicPr>
          <p:cNvPr id="54275" name="Picture 3"/>
          <p:cNvPicPr>
            <a:picLocks noChangeAspect="1" noChangeArrowheads="1"/>
          </p:cNvPicPr>
          <p:nvPr/>
        </p:nvPicPr>
        <p:blipFill>
          <a:blip r:embed="rId4"/>
          <a:srcRect/>
          <a:stretch>
            <a:fillRect/>
          </a:stretch>
        </p:blipFill>
        <p:spPr bwMode="auto">
          <a:xfrm>
            <a:off x="5105400" y="1276349"/>
            <a:ext cx="3352800" cy="2436117"/>
          </a:xfrm>
          <a:prstGeom prst="rect">
            <a:avLst/>
          </a:prstGeom>
          <a:noFill/>
          <a:ln w="9525">
            <a:noFill/>
            <a:miter lim="800000"/>
            <a:headEnd/>
            <a:tailEnd/>
          </a:ln>
          <a:effectLst/>
        </p:spPr>
      </p:pic>
      <p:graphicFrame>
        <p:nvGraphicFramePr>
          <p:cNvPr id="54276" name="Object 4"/>
          <p:cNvGraphicFramePr>
            <a:graphicFrameLocks noChangeAspect="1"/>
          </p:cNvGraphicFramePr>
          <p:nvPr/>
        </p:nvGraphicFramePr>
        <p:xfrm>
          <a:off x="627063" y="5715000"/>
          <a:ext cx="7678737" cy="838200"/>
        </p:xfrm>
        <a:graphic>
          <a:graphicData uri="http://schemas.openxmlformats.org/presentationml/2006/ole">
            <mc:AlternateContent xmlns:mc="http://schemas.openxmlformats.org/markup-compatibility/2006">
              <mc:Choice xmlns:v="urn:schemas-microsoft-com:vml" Requires="v">
                <p:oleObj spid="_x0000_s207873" name="Equation" r:id="rId5" imgW="3606480" imgH="393480" progId="Equation.DSMT4">
                  <p:embed/>
                </p:oleObj>
              </mc:Choice>
              <mc:Fallback>
                <p:oleObj name="Equation" r:id="rId5" imgW="3606480" imgH="393480" progId="Equation.DSMT4">
                  <p:embed/>
                  <p:pic>
                    <p:nvPicPr>
                      <p:cNvPr id="5427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063" y="5715000"/>
                        <a:ext cx="7678737"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3725486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00800"/>
          </a:xfrm>
        </p:spPr>
        <p:txBody>
          <a:bodyPr/>
          <a:lstStyle/>
          <a:p>
            <a:pPr>
              <a:buNone/>
            </a:pPr>
            <a:r>
              <a:rPr lang="en-US"/>
              <a:t> </a:t>
            </a:r>
            <a:r>
              <a:rPr lang="en-US" sz="2700">
                <a:latin typeface="Times New Roman" pitchFamily="18" charset="0"/>
                <a:cs typeface="Times New Roman" pitchFamily="18" charset="0"/>
              </a:rPr>
              <a:t>Phương trên rút gọn lại.</a:t>
            </a:r>
          </a:p>
          <a:p>
            <a:pPr>
              <a:buNone/>
            </a:pPr>
            <a:endParaRPr lang="en-US" sz="2700">
              <a:latin typeface="Times New Roman" pitchFamily="18" charset="0"/>
              <a:cs typeface="Times New Roman" pitchFamily="18" charset="0"/>
            </a:endParaRPr>
          </a:p>
          <a:p>
            <a:pPr>
              <a:buNone/>
            </a:pPr>
            <a:endParaRPr lang="en-US" sz="2700">
              <a:latin typeface="Times New Roman" pitchFamily="18" charset="0"/>
              <a:cs typeface="Times New Roman" pitchFamily="18" charset="0"/>
            </a:endParaRPr>
          </a:p>
          <a:p>
            <a:pPr>
              <a:buNone/>
            </a:pPr>
            <a:r>
              <a:rPr lang="en-US" sz="2700">
                <a:latin typeface="Times New Roman" pitchFamily="18" charset="0"/>
                <a:cs typeface="Times New Roman" pitchFamily="18" charset="0"/>
              </a:rPr>
              <a:t>  Theo sơ đồ nguyên lý hoạt động ta tính điện áp ra.</a:t>
            </a:r>
          </a:p>
          <a:p>
            <a:pPr>
              <a:buNone/>
            </a:pPr>
            <a:endParaRPr lang="en-US" sz="2700">
              <a:latin typeface="Times New Roman" pitchFamily="18" charset="0"/>
              <a:cs typeface="Times New Roman" pitchFamily="18" charset="0"/>
            </a:endParaRPr>
          </a:p>
          <a:p>
            <a:pPr>
              <a:buNone/>
            </a:pPr>
            <a:endParaRPr lang="en-US" sz="2700">
              <a:latin typeface="Times New Roman" pitchFamily="18" charset="0"/>
              <a:cs typeface="Times New Roman" pitchFamily="18" charset="0"/>
            </a:endParaRPr>
          </a:p>
          <a:p>
            <a:pPr>
              <a:buNone/>
            </a:pPr>
            <a:endParaRPr lang="en-US" sz="2700">
              <a:latin typeface="Times New Roman" pitchFamily="18" charset="0"/>
              <a:cs typeface="Times New Roman" pitchFamily="18" charset="0"/>
            </a:endParaRPr>
          </a:p>
          <a:p>
            <a:pPr>
              <a:buNone/>
            </a:pPr>
            <a:endParaRPr lang="en-US" sz="2700">
              <a:latin typeface="Times New Roman" pitchFamily="18" charset="0"/>
              <a:cs typeface="Times New Roman" pitchFamily="18" charset="0"/>
            </a:endParaRPr>
          </a:p>
          <a:p>
            <a:pPr>
              <a:buNone/>
            </a:pPr>
            <a:endParaRPr lang="en-US" sz="2700">
              <a:latin typeface="Times New Roman" pitchFamily="18" charset="0"/>
              <a:cs typeface="Times New Roman" pitchFamily="18" charset="0"/>
            </a:endParaRPr>
          </a:p>
          <a:p>
            <a:pPr>
              <a:buFontTx/>
              <a:buChar char="-"/>
            </a:pPr>
            <a:r>
              <a:rPr lang="el-GR" sz="2700">
                <a:latin typeface="Times New Roman" pitchFamily="18" charset="0"/>
                <a:cs typeface="Times New Roman" pitchFamily="18" charset="0"/>
              </a:rPr>
              <a:t>ω</a:t>
            </a:r>
            <a:r>
              <a:rPr lang="en-US" sz="2700">
                <a:latin typeface="Times New Roman" pitchFamily="18" charset="0"/>
                <a:cs typeface="Times New Roman" pitchFamily="18" charset="0"/>
              </a:rPr>
              <a:t> &lt; </a:t>
            </a:r>
            <a:r>
              <a:rPr lang="el-GR" sz="2700">
                <a:latin typeface="Times New Roman" pitchFamily="18" charset="0"/>
                <a:cs typeface="Times New Roman" pitchFamily="18" charset="0"/>
              </a:rPr>
              <a:t>ω</a:t>
            </a:r>
            <a:r>
              <a:rPr lang="en-US" sz="2700" baseline="-25000">
                <a:latin typeface="Times New Roman" pitchFamily="18" charset="0"/>
                <a:cs typeface="Times New Roman" pitchFamily="18" charset="0"/>
              </a:rPr>
              <a:t>1</a:t>
            </a:r>
            <a:r>
              <a:rPr lang="en-US" sz="2700">
                <a:latin typeface="Times New Roman" pitchFamily="18" charset="0"/>
                <a:cs typeface="Times New Roman" pitchFamily="18" charset="0"/>
              </a:rPr>
              <a:t> Mạch mang tính chất mạch tích phân</a:t>
            </a:r>
          </a:p>
          <a:p>
            <a:pPr>
              <a:buNone/>
            </a:pPr>
            <a:r>
              <a:rPr lang="en-US" sz="2700">
                <a:latin typeface="Times New Roman" pitchFamily="18" charset="0"/>
                <a:cs typeface="Times New Roman" pitchFamily="18" charset="0"/>
              </a:rPr>
              <a:t>- </a:t>
            </a:r>
            <a:r>
              <a:rPr lang="el-GR" sz="2700">
                <a:latin typeface="Times New Roman" pitchFamily="18" charset="0"/>
                <a:cs typeface="Times New Roman" pitchFamily="18" charset="0"/>
              </a:rPr>
              <a:t>ω</a:t>
            </a:r>
            <a:r>
              <a:rPr lang="en-US" sz="2700" baseline="-25000">
                <a:latin typeface="Times New Roman" pitchFamily="18" charset="0"/>
                <a:cs typeface="Times New Roman" pitchFamily="18" charset="0"/>
              </a:rPr>
              <a:t>1</a:t>
            </a:r>
            <a:r>
              <a:rPr lang="en-US" sz="2700">
                <a:latin typeface="Times New Roman" pitchFamily="18" charset="0"/>
                <a:cs typeface="Times New Roman" pitchFamily="18" charset="0"/>
              </a:rPr>
              <a:t> &lt; </a:t>
            </a:r>
            <a:r>
              <a:rPr lang="el-GR" sz="2700">
                <a:latin typeface="Times New Roman" pitchFamily="18" charset="0"/>
                <a:cs typeface="Times New Roman" pitchFamily="18" charset="0"/>
              </a:rPr>
              <a:t>ω</a:t>
            </a:r>
            <a:r>
              <a:rPr lang="en-US" sz="2700">
                <a:latin typeface="Times New Roman" pitchFamily="18" charset="0"/>
                <a:cs typeface="Times New Roman" pitchFamily="18" charset="0"/>
              </a:rPr>
              <a:t> &lt; </a:t>
            </a:r>
            <a:r>
              <a:rPr lang="el-GR" sz="2700">
                <a:latin typeface="Times New Roman" pitchFamily="18" charset="0"/>
                <a:cs typeface="Times New Roman" pitchFamily="18" charset="0"/>
              </a:rPr>
              <a:t>ω</a:t>
            </a:r>
            <a:r>
              <a:rPr lang="en-US" sz="2700" baseline="-25000">
                <a:latin typeface="Times New Roman" pitchFamily="18" charset="0"/>
                <a:cs typeface="Times New Roman" pitchFamily="18" charset="0"/>
              </a:rPr>
              <a:t>2</a:t>
            </a:r>
            <a:r>
              <a:rPr lang="en-US" sz="2700">
                <a:latin typeface="Times New Roman" pitchFamily="18" charset="0"/>
                <a:cs typeface="Times New Roman" pitchFamily="18" charset="0"/>
              </a:rPr>
              <a:t> Mạch mang tính chất mạch KĐ</a:t>
            </a:r>
          </a:p>
          <a:p>
            <a:pPr>
              <a:buNone/>
            </a:pPr>
            <a:r>
              <a:rPr lang="en-US" sz="2700">
                <a:latin typeface="Times New Roman" pitchFamily="18" charset="0"/>
                <a:cs typeface="Times New Roman" pitchFamily="18" charset="0"/>
              </a:rPr>
              <a:t>- </a:t>
            </a:r>
            <a:r>
              <a:rPr lang="el-GR" sz="2700">
                <a:latin typeface="Times New Roman" pitchFamily="18" charset="0"/>
                <a:cs typeface="Times New Roman" pitchFamily="18" charset="0"/>
              </a:rPr>
              <a:t>ω</a:t>
            </a:r>
            <a:r>
              <a:rPr lang="en-US" sz="2700" baseline="-25000">
                <a:latin typeface="Times New Roman" pitchFamily="18" charset="0"/>
                <a:cs typeface="Times New Roman" pitchFamily="18" charset="0"/>
              </a:rPr>
              <a:t>2</a:t>
            </a:r>
            <a:r>
              <a:rPr lang="en-US" sz="2700">
                <a:latin typeface="Times New Roman" pitchFamily="18" charset="0"/>
                <a:cs typeface="Times New Roman" pitchFamily="18" charset="0"/>
              </a:rPr>
              <a:t> &lt; </a:t>
            </a:r>
            <a:r>
              <a:rPr lang="el-GR" sz="2700">
                <a:latin typeface="Times New Roman" pitchFamily="18" charset="0"/>
                <a:cs typeface="Times New Roman" pitchFamily="18" charset="0"/>
              </a:rPr>
              <a:t>ω</a:t>
            </a:r>
            <a:r>
              <a:rPr lang="en-US" sz="2700">
                <a:latin typeface="Times New Roman" pitchFamily="18" charset="0"/>
                <a:cs typeface="Times New Roman" pitchFamily="18" charset="0"/>
              </a:rPr>
              <a:t> Mạch mang tính chất mạch vi phân</a:t>
            </a:r>
          </a:p>
        </p:txBody>
      </p:sp>
      <p:graphicFrame>
        <p:nvGraphicFramePr>
          <p:cNvPr id="55298" name="Object 2"/>
          <p:cNvGraphicFramePr>
            <a:graphicFrameLocks noChangeAspect="1"/>
          </p:cNvGraphicFramePr>
          <p:nvPr/>
        </p:nvGraphicFramePr>
        <p:xfrm>
          <a:off x="914400" y="685800"/>
          <a:ext cx="7733434" cy="990600"/>
        </p:xfrm>
        <a:graphic>
          <a:graphicData uri="http://schemas.openxmlformats.org/presentationml/2006/ole">
            <mc:AlternateContent xmlns:mc="http://schemas.openxmlformats.org/markup-compatibility/2006">
              <mc:Choice xmlns:v="urn:schemas-microsoft-com:vml" Requires="v">
                <p:oleObj spid="_x0000_s208897" name="Equation" r:id="rId3" imgW="3073320" imgH="393480" progId="Equation.DSMT4">
                  <p:embed/>
                </p:oleObj>
              </mc:Choice>
              <mc:Fallback>
                <p:oleObj name="Equation" r:id="rId3" imgW="3073320" imgH="393480" progId="Equation.DSMT4">
                  <p:embed/>
                  <p:pic>
                    <p:nvPicPr>
                      <p:cNvPr id="552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733434"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299" name="Object 3"/>
          <p:cNvGraphicFramePr>
            <a:graphicFrameLocks noChangeAspect="1"/>
          </p:cNvGraphicFramePr>
          <p:nvPr/>
        </p:nvGraphicFramePr>
        <p:xfrm>
          <a:off x="2371725" y="2093913"/>
          <a:ext cx="3190875" cy="919162"/>
        </p:xfrm>
        <a:graphic>
          <a:graphicData uri="http://schemas.openxmlformats.org/presentationml/2006/ole">
            <mc:AlternateContent xmlns:mc="http://schemas.openxmlformats.org/markup-compatibility/2006">
              <mc:Choice xmlns:v="urn:schemas-microsoft-com:vml" Requires="v">
                <p:oleObj spid="_x0000_s208898" name="Equation" r:id="rId5" imgW="1498320" imgH="431640" progId="Equation.DSMT4">
                  <p:embed/>
                </p:oleObj>
              </mc:Choice>
              <mc:Fallback>
                <p:oleObj name="Equation" r:id="rId5" imgW="1498320" imgH="431640" progId="Equation.DSMT4">
                  <p:embed/>
                  <p:pic>
                    <p:nvPicPr>
                      <p:cNvPr id="5529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1725" y="2093913"/>
                        <a:ext cx="3190875"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0" name="Object 4"/>
          <p:cNvGraphicFramePr>
            <a:graphicFrameLocks noChangeAspect="1"/>
          </p:cNvGraphicFramePr>
          <p:nvPr/>
        </p:nvGraphicFramePr>
        <p:xfrm>
          <a:off x="804862" y="2895600"/>
          <a:ext cx="7653338" cy="919163"/>
        </p:xfrm>
        <a:graphic>
          <a:graphicData uri="http://schemas.openxmlformats.org/presentationml/2006/ole">
            <mc:AlternateContent xmlns:mc="http://schemas.openxmlformats.org/markup-compatibility/2006">
              <mc:Choice xmlns:v="urn:schemas-microsoft-com:vml" Requires="v">
                <p:oleObj spid="_x0000_s208899" name="Equation" r:id="rId7" imgW="3593880" imgH="431640" progId="Equation.DSMT4">
                  <p:embed/>
                </p:oleObj>
              </mc:Choice>
              <mc:Fallback>
                <p:oleObj name="Equation" r:id="rId7" imgW="3593880" imgH="431640" progId="Equation.DSMT4">
                  <p:embed/>
                  <p:pic>
                    <p:nvPicPr>
                      <p:cNvPr id="5530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4862" y="2895600"/>
                        <a:ext cx="7653338"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1" name="Object 5"/>
          <p:cNvGraphicFramePr>
            <a:graphicFrameLocks noChangeAspect="1"/>
          </p:cNvGraphicFramePr>
          <p:nvPr/>
        </p:nvGraphicFramePr>
        <p:xfrm>
          <a:off x="830263" y="3733800"/>
          <a:ext cx="7058025" cy="919163"/>
        </p:xfrm>
        <a:graphic>
          <a:graphicData uri="http://schemas.openxmlformats.org/presentationml/2006/ole">
            <mc:AlternateContent xmlns:mc="http://schemas.openxmlformats.org/markup-compatibility/2006">
              <mc:Choice xmlns:v="urn:schemas-microsoft-com:vml" Requires="v">
                <p:oleObj spid="_x0000_s208900" name="Equation" r:id="rId9" imgW="3314520" imgH="431640" progId="Equation.DSMT4">
                  <p:embed/>
                </p:oleObj>
              </mc:Choice>
              <mc:Fallback>
                <p:oleObj name="Equation" r:id="rId9" imgW="3314520" imgH="431640" progId="Equation.DSMT4">
                  <p:embed/>
                  <p:pic>
                    <p:nvPicPr>
                      <p:cNvPr id="55301"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0263" y="3733800"/>
                        <a:ext cx="7058025"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5302" name="Picture 6"/>
          <p:cNvPicPr>
            <a:picLocks noChangeAspect="1" noChangeArrowheads="1"/>
          </p:cNvPicPr>
          <p:nvPr/>
        </p:nvPicPr>
        <p:blipFill>
          <a:blip r:embed="rId11"/>
          <a:srcRect/>
          <a:stretch>
            <a:fillRect/>
          </a:stretch>
        </p:blipFill>
        <p:spPr bwMode="auto">
          <a:xfrm>
            <a:off x="6710195" y="4648200"/>
            <a:ext cx="2433805" cy="2133600"/>
          </a:xfrm>
          <a:prstGeom prst="rect">
            <a:avLst/>
          </a:prstGeom>
          <a:noFill/>
          <a:ln w="9525">
            <a:noFill/>
            <a:miter lim="800000"/>
            <a:headEnd/>
            <a:tailEnd/>
          </a:ln>
          <a:effectLst/>
        </p:spPr>
      </p:pic>
    </p:spTree>
    <p:extLst>
      <p:ext uri="{BB962C8B-B14F-4D97-AF65-F5344CB8AC3E}">
        <p14:creationId xmlns:p14="http://schemas.microsoft.com/office/powerpoint/2010/main" val="59654198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a:bodyPr>
          <a:lstStyle/>
          <a:p>
            <a:pPr>
              <a:buNone/>
            </a:pPr>
            <a:r>
              <a:rPr lang="en-US" sz="2800">
                <a:solidFill>
                  <a:srgbClr val="FF0000"/>
                </a:solidFill>
                <a:latin typeface="Times New Roman" pitchFamily="18" charset="0"/>
                <a:cs typeface="Times New Roman" pitchFamily="18" charset="0"/>
              </a:rPr>
              <a:t> 5. </a:t>
            </a:r>
            <a:r>
              <a:rPr lang="en-US" sz="2800" err="1">
                <a:solidFill>
                  <a:srgbClr val="FF0000"/>
                </a:solidFill>
                <a:latin typeface="Times New Roman" pitchFamily="18" charset="0"/>
                <a:cs typeface="Times New Roman" pitchFamily="18" charset="0"/>
              </a:rPr>
              <a:t>Mạch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khuếch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đại</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loga</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dùng</a:t>
            </a:r>
            <a:r>
              <a:rPr lang="en-US" sz="2800">
                <a:solidFill>
                  <a:srgbClr val="FF0000"/>
                </a:solidFill>
                <a:latin typeface="Times New Roman" pitchFamily="18" charset="0"/>
                <a:cs typeface="Times New Roman" pitchFamily="18" charset="0"/>
              </a:rPr>
              <a:t> KĐTT.</a:t>
            </a:r>
          </a:p>
          <a:p>
            <a:pPr>
              <a:buNone/>
            </a:pPr>
            <a:r>
              <a:rPr lang="en-US" sz="2800">
                <a:solidFill>
                  <a:srgbClr val="FF0000"/>
                </a:solidFill>
                <a:latin typeface="Times New Roman" pitchFamily="18" charset="0"/>
                <a:cs typeface="Times New Roman" pitchFamily="18" charset="0"/>
              </a:rPr>
              <a:t> a. </a:t>
            </a:r>
            <a:r>
              <a:rPr lang="en-US" sz="2800" err="1">
                <a:solidFill>
                  <a:srgbClr val="FF0000"/>
                </a:solidFill>
                <a:latin typeface="Times New Roman" pitchFamily="18" charset="0"/>
                <a:cs typeface="Times New Roman" pitchFamily="18" charset="0"/>
              </a:rPr>
              <a:t>Mạch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khuếch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đại</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loga</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dùng</a:t>
            </a:r>
            <a:r>
              <a:rPr lang="en-US" sz="2800">
                <a:solidFill>
                  <a:srgbClr val="FF0000"/>
                </a:solidFill>
                <a:latin typeface="Times New Roman" pitchFamily="18" charset="0"/>
                <a:cs typeface="Times New Roman" pitchFamily="18" charset="0"/>
              </a:rPr>
              <a:t> KĐTT </a:t>
            </a:r>
            <a:r>
              <a:rPr lang="en-US" sz="2800" err="1">
                <a:solidFill>
                  <a:srgbClr val="FF0000"/>
                </a:solidFill>
                <a:latin typeface="Times New Roman" pitchFamily="18" charset="0"/>
                <a:cs typeface="Times New Roman" pitchFamily="18" charset="0"/>
              </a:rPr>
              <a:t>và</a:t>
            </a:r>
            <a:r>
              <a:rPr lang="en-US" sz="2800">
                <a:solidFill>
                  <a:srgbClr val="FF0000"/>
                </a:solidFill>
                <a:latin typeface="Times New Roman" pitchFamily="18" charset="0"/>
                <a:cs typeface="Times New Roman" pitchFamily="18" charset="0"/>
              </a:rPr>
              <a:t> diode.</a:t>
            </a:r>
          </a:p>
          <a:p>
            <a:pPr>
              <a:buNone/>
            </a:pP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Sơ</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đồ</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nguyên</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lý</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Sơ</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đồ</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nguyên</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lý</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hoạt</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động</a:t>
            </a: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r>
              <a:rPr lang="en-US" sz="2800">
                <a:solidFill>
                  <a:srgbClr val="FF0000"/>
                </a:solidFill>
                <a:latin typeface="Times New Roman" pitchFamily="18" charset="0"/>
                <a:cs typeface="Times New Roman" pitchFamily="18" charset="0"/>
              </a:rPr>
              <a:t>KĐTT </a:t>
            </a:r>
            <a:r>
              <a:rPr lang="en-US" sz="2800" err="1">
                <a:solidFill>
                  <a:srgbClr val="FF0000"/>
                </a:solidFill>
                <a:latin typeface="Times New Roman" pitchFamily="18" charset="0"/>
                <a:cs typeface="Times New Roman" pitchFamily="18" charset="0"/>
              </a:rPr>
              <a:t>lý</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tưởng</a:t>
            </a:r>
            <a:r>
              <a:rPr lang="en-US" sz="2800">
                <a:solidFill>
                  <a:srgbClr val="FF0000"/>
                </a:solidFill>
                <a:latin typeface="Times New Roman" pitchFamily="18" charset="0"/>
                <a:cs typeface="Times New Roman" pitchFamily="18" charset="0"/>
              </a:rPr>
              <a:t>: </a:t>
            </a:r>
            <a:r>
              <a:rPr lang="en-US" sz="2800" err="1">
                <a:latin typeface="Times New Roman" pitchFamily="18" charset="0"/>
                <a:cs typeface="Times New Roman" pitchFamily="18" charset="0"/>
              </a:rPr>
              <a:t>K</a:t>
            </a:r>
            <a:r>
              <a:rPr lang="en-US" sz="2800" baseline="-25000" err="1">
                <a:latin typeface="Times New Roman" pitchFamily="18" charset="0"/>
                <a:cs typeface="Times New Roman" pitchFamily="18" charset="0"/>
              </a:rPr>
              <a:t>d</a:t>
            </a:r>
            <a:r>
              <a:rPr lang="en-US" sz="2800">
                <a:latin typeface="Times New Roman" pitchFamily="18" charset="0"/>
                <a:cs typeface="Times New Roman" pitchFamily="18" charset="0"/>
              </a:rPr>
              <a:t> = ∞ </a:t>
            </a:r>
            <a:r>
              <a:rPr lang="en-US" sz="2800" err="1">
                <a:latin typeface="Times New Roman" pitchFamily="18" charset="0"/>
                <a:cs typeface="Times New Roman" pitchFamily="18" charset="0"/>
              </a:rPr>
              <a:t>suy</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ra</a:t>
            </a: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0 </a:t>
            </a:r>
            <a:r>
              <a:rPr lang="en-US" sz="2800" err="1">
                <a:latin typeface="Times New Roman" pitchFamily="18" charset="0"/>
                <a:cs typeface="Times New Roman" pitchFamily="18" charset="0"/>
              </a:rPr>
              <a:t>và</a:t>
            </a:r>
            <a:r>
              <a:rPr lang="en-US" sz="2800">
                <a:latin typeface="Times New Roman" pitchFamily="18" charset="0"/>
                <a:cs typeface="Times New Roman" pitchFamily="18" charset="0"/>
              </a:rPr>
              <a:t> I</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0,</a:t>
            </a:r>
          </a:p>
          <a:p>
            <a:pPr>
              <a:buNone/>
            </a:pPr>
            <a:r>
              <a:rPr lang="en-US" sz="2800">
                <a:latin typeface="Times New Roman" pitchFamily="18" charset="0"/>
                <a:cs typeface="Times New Roman" pitchFamily="18" charset="0"/>
              </a:rPr>
              <a:t> N </a:t>
            </a:r>
            <a:r>
              <a:rPr lang="en-US" sz="2800" err="1">
                <a:latin typeface="Times New Roman" pitchFamily="18" charset="0"/>
                <a:cs typeface="Times New Roman" pitchFamily="18" charset="0"/>
              </a:rPr>
              <a:t>gọi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điểm</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đất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ảo</a:t>
            </a:r>
            <a:r>
              <a:rPr lang="en-US" sz="2800">
                <a:latin typeface="Times New Roman" pitchFamily="18" charset="0"/>
                <a:cs typeface="Times New Roman" pitchFamily="18" charset="0"/>
              </a:rPr>
              <a:t>.</a:t>
            </a:r>
          </a:p>
          <a:p>
            <a:pPr>
              <a:buNone/>
            </a:pPr>
            <a:endParaRPr lang="en-US" sz="2800">
              <a:solidFill>
                <a:srgbClr val="FF0000"/>
              </a:solidFill>
              <a:latin typeface="Times New Roman" pitchFamily="18" charset="0"/>
              <a:cs typeface="Times New Roman" pitchFamily="18" charset="0"/>
            </a:endParaRPr>
          </a:p>
        </p:txBody>
      </p:sp>
      <p:pic>
        <p:nvPicPr>
          <p:cNvPr id="56325" name="Picture 5"/>
          <p:cNvPicPr>
            <a:picLocks noChangeAspect="1" noChangeArrowheads="1"/>
          </p:cNvPicPr>
          <p:nvPr/>
        </p:nvPicPr>
        <p:blipFill>
          <a:blip r:embed="rId3"/>
          <a:srcRect/>
          <a:stretch>
            <a:fillRect/>
          </a:stretch>
        </p:blipFill>
        <p:spPr bwMode="auto">
          <a:xfrm>
            <a:off x="533400" y="1992523"/>
            <a:ext cx="3505200" cy="2350877"/>
          </a:xfrm>
          <a:prstGeom prst="rect">
            <a:avLst/>
          </a:prstGeom>
          <a:noFill/>
          <a:ln w="9525">
            <a:noFill/>
            <a:miter lim="800000"/>
            <a:headEnd/>
            <a:tailEnd/>
          </a:ln>
          <a:effectLst/>
        </p:spPr>
      </p:pic>
      <p:graphicFrame>
        <p:nvGraphicFramePr>
          <p:cNvPr id="56326" name="Object 6"/>
          <p:cNvGraphicFramePr>
            <a:graphicFrameLocks noChangeAspect="1"/>
          </p:cNvGraphicFramePr>
          <p:nvPr/>
        </p:nvGraphicFramePr>
        <p:xfrm>
          <a:off x="1143000" y="5486400"/>
          <a:ext cx="7072087" cy="936625"/>
        </p:xfrm>
        <a:graphic>
          <a:graphicData uri="http://schemas.openxmlformats.org/presentationml/2006/ole">
            <mc:AlternateContent xmlns:mc="http://schemas.openxmlformats.org/markup-compatibility/2006">
              <mc:Choice xmlns:v="urn:schemas-microsoft-com:vml" Requires="v">
                <p:oleObj spid="_x0000_s209921" name="Equation" r:id="rId4" imgW="2781000" imgH="368280" progId="Equation.DSMT4">
                  <p:embed/>
                </p:oleObj>
              </mc:Choice>
              <mc:Fallback>
                <p:oleObj name="Equation" r:id="rId4" imgW="2781000" imgH="368280" progId="Equation.DSMT4">
                  <p:embed/>
                  <p:pic>
                    <p:nvPicPr>
                      <p:cNvPr id="5632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5486400"/>
                        <a:ext cx="7072087"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6328" name="Picture 8"/>
          <p:cNvPicPr>
            <a:picLocks noChangeAspect="1" noChangeArrowheads="1"/>
          </p:cNvPicPr>
          <p:nvPr/>
        </p:nvPicPr>
        <p:blipFill>
          <a:blip r:embed="rId6"/>
          <a:srcRect/>
          <a:stretch>
            <a:fillRect/>
          </a:stretch>
        </p:blipFill>
        <p:spPr bwMode="auto">
          <a:xfrm>
            <a:off x="4876800" y="1873891"/>
            <a:ext cx="3505200" cy="2468081"/>
          </a:xfrm>
          <a:prstGeom prst="rect">
            <a:avLst/>
          </a:prstGeom>
          <a:noFill/>
          <a:ln w="9525">
            <a:noFill/>
            <a:miter lim="800000"/>
            <a:headEnd/>
            <a:tailEnd/>
          </a:ln>
          <a:effectLst/>
        </p:spPr>
      </p:pic>
    </p:spTree>
    <p:extLst>
      <p:ext uri="{BB962C8B-B14F-4D97-AF65-F5344CB8AC3E}">
        <p14:creationId xmlns:p14="http://schemas.microsoft.com/office/powerpoint/2010/main" val="3732302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lstStyle/>
          <a:p>
            <a:pPr marL="514350" indent="-514350">
              <a:spcBef>
                <a:spcPts val="600"/>
              </a:spcBef>
              <a:buNone/>
            </a:pPr>
            <a:r>
              <a:rPr lang="en-US">
                <a:solidFill>
                  <a:srgbClr val="FF0000"/>
                </a:solidFill>
                <a:latin typeface="Times New Roman" pitchFamily="18" charset="0"/>
                <a:cs typeface="Times New Roman" pitchFamily="18" charset="0"/>
              </a:rPr>
              <a:t> 2. Phản ứng của mạch R-C với tác dụng xung đơn</a:t>
            </a:r>
          </a:p>
          <a:p>
            <a:pPr marL="514350" indent="-514350">
              <a:spcBef>
                <a:spcPts val="600"/>
              </a:spcBef>
              <a:buNone/>
            </a:pPr>
            <a:r>
              <a:rPr lang="en-US">
                <a:solidFill>
                  <a:srgbClr val="FF0000"/>
                </a:solidFill>
                <a:latin typeface="Times New Roman" pitchFamily="18" charset="0"/>
                <a:cs typeface="Times New Roman" pitchFamily="18" charset="0"/>
              </a:rPr>
              <a:t>điện áp trên C. </a:t>
            </a:r>
            <a:r>
              <a:rPr lang="el-GR">
                <a:solidFill>
                  <a:srgbClr val="FF0000"/>
                </a:solidFill>
                <a:latin typeface="Times New Roman" pitchFamily="18" charset="0"/>
                <a:cs typeface="Times New Roman" pitchFamily="18" charset="0"/>
              </a:rPr>
              <a:t>τ</a:t>
            </a:r>
            <a:r>
              <a:rPr lang="en-US">
                <a:solidFill>
                  <a:srgbClr val="FF0000"/>
                </a:solidFill>
                <a:latin typeface="Times New Roman" pitchFamily="18" charset="0"/>
                <a:cs typeface="Times New Roman" pitchFamily="18" charset="0"/>
              </a:rPr>
              <a:t> &lt; t</a:t>
            </a:r>
            <a:r>
              <a:rPr lang="en-US" baseline="-25000">
                <a:solidFill>
                  <a:srgbClr val="FF0000"/>
                </a:solidFill>
                <a:latin typeface="Times New Roman" pitchFamily="18" charset="0"/>
                <a:cs typeface="Times New Roman" pitchFamily="18" charset="0"/>
              </a:rPr>
              <a:t>x</a:t>
            </a:r>
            <a:endParaRPr lang="en-US">
              <a:solidFill>
                <a:srgbClr val="FF0000"/>
              </a:solidFill>
              <a:latin typeface="Times New Roman" pitchFamily="18" charset="0"/>
              <a:cs typeface="Times New Roman" pitchFamily="18" charset="0"/>
            </a:endParaRPr>
          </a:p>
          <a:p>
            <a:pPr marL="514350" indent="-514350">
              <a:spcBef>
                <a:spcPts val="600"/>
              </a:spcBef>
              <a:buNone/>
            </a:pPr>
            <a:endParaRPr lang="en-US">
              <a:solidFill>
                <a:srgbClr val="FF0000"/>
              </a:solidFill>
              <a:latin typeface="Times New Roman" pitchFamily="18" charset="0"/>
              <a:cs typeface="Times New Roman" pitchFamily="18" charset="0"/>
            </a:endParaRPr>
          </a:p>
          <a:p>
            <a:pPr marL="514350" indent="-514350">
              <a:spcBef>
                <a:spcPts val="600"/>
              </a:spcBef>
              <a:buNone/>
            </a:pPr>
            <a:r>
              <a:rPr lang="en-US" sz="2800">
                <a:solidFill>
                  <a:schemeClr val="tx1">
                    <a:lumMod val="95000"/>
                    <a:lumOff val="5000"/>
                  </a:schemeClr>
                </a:solidFill>
                <a:latin typeface="Times New Roman" pitchFamily="18" charset="0"/>
                <a:cs typeface="Times New Roman" pitchFamily="18" charset="0"/>
              </a:rPr>
              <a:t>+ 0 &lt; t</a:t>
            </a:r>
            <a:r>
              <a:rPr lang="en-US" sz="2800" baseline="-25000">
                <a:solidFill>
                  <a:schemeClr val="tx1">
                    <a:lumMod val="95000"/>
                    <a:lumOff val="5000"/>
                  </a:schemeClr>
                </a:solidFill>
                <a:latin typeface="Times New Roman" pitchFamily="18" charset="0"/>
                <a:cs typeface="Times New Roman" pitchFamily="18" charset="0"/>
              </a:rPr>
              <a:t> </a:t>
            </a:r>
            <a:r>
              <a:rPr lang="en-US" sz="2800">
                <a:solidFill>
                  <a:schemeClr val="tx1">
                    <a:lumMod val="95000"/>
                    <a:lumOff val="5000"/>
                  </a:schemeClr>
                </a:solidFill>
                <a:latin typeface="Times New Roman" pitchFamily="18" charset="0"/>
                <a:cs typeface="Times New Roman" pitchFamily="18" charset="0"/>
              </a:rPr>
              <a:t> &lt; t</a:t>
            </a:r>
            <a:r>
              <a:rPr lang="en-US" sz="2800" baseline="-25000">
                <a:solidFill>
                  <a:schemeClr val="tx1">
                    <a:lumMod val="95000"/>
                    <a:lumOff val="5000"/>
                  </a:schemeClr>
                </a:solidFill>
                <a:latin typeface="Times New Roman" pitchFamily="18" charset="0"/>
                <a:cs typeface="Times New Roman" pitchFamily="18" charset="0"/>
              </a:rPr>
              <a:t>X</a:t>
            </a:r>
            <a:r>
              <a:rPr lang="en-US" sz="2800">
                <a:solidFill>
                  <a:schemeClr val="tx1">
                    <a:lumMod val="95000"/>
                    <a:lumOff val="5000"/>
                  </a:schemeClr>
                </a:solidFill>
                <a:latin typeface="Times New Roman" pitchFamily="18" charset="0"/>
                <a:cs typeface="Times New Roman" pitchFamily="18" charset="0"/>
              </a:rPr>
              <a:t> điệnáp ra</a:t>
            </a:r>
          </a:p>
          <a:p>
            <a:pPr marL="514350" indent="-514350">
              <a:spcBef>
                <a:spcPts val="600"/>
              </a:spcBef>
              <a:buNone/>
            </a:pPr>
            <a:r>
              <a:rPr lang="en-US" sz="2800">
                <a:solidFill>
                  <a:schemeClr val="tx1">
                    <a:lumMod val="95000"/>
                    <a:lumOff val="5000"/>
                  </a:schemeClr>
                </a:solidFill>
                <a:latin typeface="Times New Roman" pitchFamily="18" charset="0"/>
                <a:cs typeface="Times New Roman" pitchFamily="18" charset="0"/>
              </a:rPr>
              <a:t>trên C.</a:t>
            </a:r>
          </a:p>
          <a:p>
            <a:pPr marL="514350" indent="-514350">
              <a:spcBef>
                <a:spcPts val="600"/>
              </a:spcBef>
              <a:buNone/>
            </a:pPr>
            <a:endParaRPr lang="en-US" sz="2800">
              <a:solidFill>
                <a:schemeClr val="tx1">
                  <a:lumMod val="95000"/>
                  <a:lumOff val="5000"/>
                </a:schemeClr>
              </a:solidFill>
              <a:latin typeface="Times New Roman" pitchFamily="18" charset="0"/>
              <a:cs typeface="Times New Roman" pitchFamily="18" charset="0"/>
            </a:endParaRPr>
          </a:p>
          <a:p>
            <a:pPr marL="514350" indent="-514350">
              <a:spcBef>
                <a:spcPts val="600"/>
              </a:spcBef>
              <a:buNone/>
            </a:pPr>
            <a:r>
              <a:rPr lang="en-US" sz="2800">
                <a:solidFill>
                  <a:schemeClr val="tx1">
                    <a:lumMod val="95000"/>
                    <a:lumOff val="5000"/>
                  </a:schemeClr>
                </a:solidFill>
                <a:latin typeface="Times New Roman" pitchFamily="18" charset="0"/>
                <a:cs typeface="Times New Roman" pitchFamily="18" charset="0"/>
              </a:rPr>
              <a:t>+ t = t</a:t>
            </a:r>
            <a:r>
              <a:rPr lang="en-US" sz="2800" baseline="-25000">
                <a:solidFill>
                  <a:schemeClr val="tx1">
                    <a:lumMod val="95000"/>
                    <a:lumOff val="5000"/>
                  </a:schemeClr>
                </a:solidFill>
                <a:latin typeface="Times New Roman" pitchFamily="18" charset="0"/>
                <a:cs typeface="Times New Roman" pitchFamily="18" charset="0"/>
              </a:rPr>
              <a:t>X</a:t>
            </a:r>
            <a:r>
              <a:rPr lang="en-US" sz="2800">
                <a:solidFill>
                  <a:schemeClr val="tx1">
                    <a:lumMod val="95000"/>
                    <a:lumOff val="5000"/>
                  </a:schemeClr>
                </a:solidFill>
                <a:latin typeface="Times New Roman" pitchFamily="18" charset="0"/>
                <a:cs typeface="Times New Roman" pitchFamily="18" charset="0"/>
              </a:rPr>
              <a:t> điện áp </a:t>
            </a:r>
          </a:p>
          <a:p>
            <a:pPr marL="514350" indent="-514350">
              <a:spcBef>
                <a:spcPts val="600"/>
              </a:spcBef>
              <a:buNone/>
            </a:pPr>
            <a:r>
              <a:rPr lang="en-US" sz="2800">
                <a:solidFill>
                  <a:schemeClr val="tx1">
                    <a:lumMod val="95000"/>
                    <a:lumOff val="5000"/>
                  </a:schemeClr>
                </a:solidFill>
                <a:latin typeface="Times New Roman" pitchFamily="18" charset="0"/>
                <a:cs typeface="Times New Roman" pitchFamily="18" charset="0"/>
              </a:rPr>
              <a:t>tụ C.</a:t>
            </a:r>
          </a:p>
          <a:p>
            <a:pPr marL="514350" indent="-514350">
              <a:spcBef>
                <a:spcPts val="600"/>
              </a:spcBef>
              <a:buNone/>
            </a:pPr>
            <a:r>
              <a:rPr lang="en-US">
                <a:solidFill>
                  <a:srgbClr val="FF0000"/>
                </a:solidFill>
                <a:latin typeface="Times New Roman" pitchFamily="18" charset="0"/>
                <a:cs typeface="Times New Roman" pitchFamily="18" charset="0"/>
              </a:rPr>
              <a:t> </a:t>
            </a:r>
            <a:r>
              <a:rPr lang="en-US">
                <a:solidFill>
                  <a:schemeClr val="tx1">
                    <a:lumMod val="95000"/>
                    <a:lumOff val="5000"/>
                  </a:schemeClr>
                </a:solidFill>
                <a:latin typeface="Times New Roman" pitchFamily="18" charset="0"/>
                <a:cs typeface="Times New Roman" pitchFamily="18" charset="0"/>
              </a:rPr>
              <a:t>+ t &gt; t</a:t>
            </a:r>
            <a:r>
              <a:rPr lang="en-US" baseline="-25000">
                <a:solidFill>
                  <a:schemeClr val="tx1">
                    <a:lumMod val="95000"/>
                    <a:lumOff val="5000"/>
                  </a:schemeClr>
                </a:solidFill>
                <a:latin typeface="Times New Roman" pitchFamily="18" charset="0"/>
                <a:cs typeface="Times New Roman" pitchFamily="18" charset="0"/>
              </a:rPr>
              <a:t>x</a:t>
            </a:r>
            <a:r>
              <a:rPr lang="en-US">
                <a:solidFill>
                  <a:schemeClr val="tx1">
                    <a:lumMod val="95000"/>
                    <a:lumOff val="5000"/>
                  </a:schemeClr>
                </a:solidFill>
                <a:latin typeface="Times New Roman" pitchFamily="18" charset="0"/>
                <a:cs typeface="Times New Roman" pitchFamily="18" charset="0"/>
              </a:rPr>
              <a:t> </a:t>
            </a:r>
          </a:p>
          <a:p>
            <a:pPr marL="514350" indent="-514350">
              <a:spcBef>
                <a:spcPts val="600"/>
              </a:spcBef>
              <a:buNone/>
            </a:pPr>
            <a:r>
              <a:rPr lang="en-US" sz="2800">
                <a:solidFill>
                  <a:schemeClr val="tx1">
                    <a:lumMod val="95000"/>
                    <a:lumOff val="5000"/>
                  </a:schemeClr>
                </a:solidFill>
                <a:latin typeface="Times New Roman" pitchFamily="18" charset="0"/>
                <a:cs typeface="Times New Roman" pitchFamily="18" charset="0"/>
              </a:rPr>
              <a:t> - </a:t>
            </a:r>
            <a:r>
              <a:rPr lang="el-GR" sz="2800">
                <a:solidFill>
                  <a:schemeClr val="tx1">
                    <a:lumMod val="95000"/>
                    <a:lumOff val="5000"/>
                  </a:schemeClr>
                </a:solidFill>
                <a:latin typeface="Times New Roman" pitchFamily="18" charset="0"/>
                <a:cs typeface="Times New Roman" pitchFamily="18" charset="0"/>
              </a:rPr>
              <a:t>τ</a:t>
            </a:r>
            <a:r>
              <a:rPr lang="en-US" sz="2800">
                <a:solidFill>
                  <a:schemeClr val="tx1">
                    <a:lumMod val="95000"/>
                    <a:lumOff val="5000"/>
                  </a:schemeClr>
                </a:solidFill>
                <a:latin typeface="Times New Roman" pitchFamily="18" charset="0"/>
                <a:cs typeface="Times New Roman" pitchFamily="18" charset="0"/>
              </a:rPr>
              <a:t> càng nhỏ xung ra ít bị méo dạng                     </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 - </a:t>
            </a:r>
            <a:r>
              <a:rPr lang="el-GR" sz="2800">
                <a:solidFill>
                  <a:schemeClr val="tx1">
                    <a:lumMod val="95000"/>
                    <a:lumOff val="5000"/>
                  </a:schemeClr>
                </a:solidFill>
                <a:latin typeface="Times New Roman" pitchFamily="18" charset="0"/>
                <a:cs typeface="Times New Roman" pitchFamily="18" charset="0"/>
              </a:rPr>
              <a:t>μ</a:t>
            </a:r>
            <a:r>
              <a:rPr lang="en-US" sz="2800">
                <a:solidFill>
                  <a:schemeClr val="tx1">
                    <a:lumMod val="95000"/>
                    <a:lumOff val="5000"/>
                  </a:schemeClr>
                </a:solidFill>
                <a:latin typeface="Times New Roman" pitchFamily="18" charset="0"/>
                <a:cs typeface="Times New Roman" pitchFamily="18" charset="0"/>
              </a:rPr>
              <a:t> &lt;&lt; 1 xung ra lặp lại xung vào </a:t>
            </a:r>
          </a:p>
        </p:txBody>
      </p:sp>
      <p:pic>
        <p:nvPicPr>
          <p:cNvPr id="31746" name="Picture 2"/>
          <p:cNvPicPr>
            <a:picLocks noChangeAspect="1" noChangeArrowheads="1"/>
          </p:cNvPicPr>
          <p:nvPr/>
        </p:nvPicPr>
        <p:blipFill>
          <a:blip r:embed="rId3"/>
          <a:srcRect/>
          <a:stretch>
            <a:fillRect/>
          </a:stretch>
        </p:blipFill>
        <p:spPr bwMode="auto">
          <a:xfrm>
            <a:off x="3413260" y="2257425"/>
            <a:ext cx="3216140" cy="1628775"/>
          </a:xfrm>
          <a:prstGeom prst="rect">
            <a:avLst/>
          </a:prstGeom>
          <a:noFill/>
          <a:ln w="9525">
            <a:noFill/>
            <a:miter lim="800000"/>
            <a:headEnd/>
            <a:tailEnd/>
          </a:ln>
          <a:effectLst/>
        </p:spPr>
      </p:pic>
      <p:graphicFrame>
        <p:nvGraphicFramePr>
          <p:cNvPr id="31747" name="Object 3"/>
          <p:cNvGraphicFramePr>
            <a:graphicFrameLocks noChangeAspect="1"/>
          </p:cNvGraphicFramePr>
          <p:nvPr/>
        </p:nvGraphicFramePr>
        <p:xfrm>
          <a:off x="381000" y="1447800"/>
          <a:ext cx="4572000" cy="533400"/>
        </p:xfrm>
        <a:graphic>
          <a:graphicData uri="http://schemas.openxmlformats.org/presentationml/2006/ole">
            <mc:AlternateContent xmlns:mc="http://schemas.openxmlformats.org/markup-compatibility/2006">
              <mc:Choice xmlns:v="urn:schemas-microsoft-com:vml" Requires="v">
                <p:oleObj spid="_x0000_s32769" name="Equation" r:id="rId4" imgW="4572000" imgH="533160" progId="Equation.DSMT4">
                  <p:embed/>
                </p:oleObj>
              </mc:Choice>
              <mc:Fallback>
                <p:oleObj name="Equation" r:id="rId4" imgW="4572000" imgH="533160" progId="Equation.DSMT4">
                  <p:embed/>
                  <p:pic>
                    <p:nvPicPr>
                      <p:cNvPr id="3174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447800"/>
                        <a:ext cx="4572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9" name="Object 5"/>
          <p:cNvGraphicFramePr>
            <a:graphicFrameLocks noChangeAspect="1"/>
          </p:cNvGraphicFramePr>
          <p:nvPr/>
        </p:nvGraphicFramePr>
        <p:xfrm>
          <a:off x="381000" y="2971800"/>
          <a:ext cx="1892300" cy="533400"/>
        </p:xfrm>
        <a:graphic>
          <a:graphicData uri="http://schemas.openxmlformats.org/presentationml/2006/ole">
            <mc:AlternateContent xmlns:mc="http://schemas.openxmlformats.org/markup-compatibility/2006">
              <mc:Choice xmlns:v="urn:schemas-microsoft-com:vml" Requires="v">
                <p:oleObj spid="_x0000_s32770" name="Equation" r:id="rId6" imgW="1892160" imgH="533160" progId="Equation.DSMT4">
                  <p:embed/>
                </p:oleObj>
              </mc:Choice>
              <mc:Fallback>
                <p:oleObj name="Equation" r:id="rId6" imgW="1892160" imgH="533160" progId="Equation.DSMT4">
                  <p:embed/>
                  <p:pic>
                    <p:nvPicPr>
                      <p:cNvPr id="3174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2971800"/>
                        <a:ext cx="18923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0" name="Object 6"/>
          <p:cNvGraphicFramePr>
            <a:graphicFrameLocks noChangeAspect="1"/>
          </p:cNvGraphicFramePr>
          <p:nvPr/>
        </p:nvGraphicFramePr>
        <p:xfrm>
          <a:off x="1155700" y="3943350"/>
          <a:ext cx="2349500" cy="571500"/>
        </p:xfrm>
        <a:graphic>
          <a:graphicData uri="http://schemas.openxmlformats.org/presentationml/2006/ole">
            <mc:AlternateContent xmlns:mc="http://schemas.openxmlformats.org/markup-compatibility/2006">
              <mc:Choice xmlns:v="urn:schemas-microsoft-com:vml" Requires="v">
                <p:oleObj spid="_x0000_s32771" name="Equation" r:id="rId8" imgW="2349360" imgH="571320" progId="Equation.DSMT4">
                  <p:embed/>
                </p:oleObj>
              </mc:Choice>
              <mc:Fallback>
                <p:oleObj name="Equation" r:id="rId8" imgW="2349360" imgH="571320" progId="Equation.DSMT4">
                  <p:embed/>
                  <p:pic>
                    <p:nvPicPr>
                      <p:cNvPr id="3175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5700" y="3943350"/>
                        <a:ext cx="23495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1" name="Object 7"/>
          <p:cNvGraphicFramePr>
            <a:graphicFrameLocks noChangeAspect="1"/>
          </p:cNvGraphicFramePr>
          <p:nvPr/>
        </p:nvGraphicFramePr>
        <p:xfrm>
          <a:off x="1676400" y="4533900"/>
          <a:ext cx="2819400" cy="571500"/>
        </p:xfrm>
        <a:graphic>
          <a:graphicData uri="http://schemas.openxmlformats.org/presentationml/2006/ole">
            <mc:AlternateContent xmlns:mc="http://schemas.openxmlformats.org/markup-compatibility/2006">
              <mc:Choice xmlns:v="urn:schemas-microsoft-com:vml" Requires="v">
                <p:oleObj spid="_x0000_s32772" name="Equation" r:id="rId10" imgW="2819160" imgH="571320" progId="Equation.DSMT4">
                  <p:embed/>
                </p:oleObj>
              </mc:Choice>
              <mc:Fallback>
                <p:oleObj name="Equation" r:id="rId10" imgW="2819160" imgH="571320" progId="Equation.DSMT4">
                  <p:embed/>
                  <p:pic>
                    <p:nvPicPr>
                      <p:cNvPr id="31751"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400" y="4533900"/>
                        <a:ext cx="28194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1752" name="Picture 8"/>
          <p:cNvPicPr>
            <a:picLocks noChangeAspect="1" noChangeArrowheads="1"/>
          </p:cNvPicPr>
          <p:nvPr/>
        </p:nvPicPr>
        <p:blipFill>
          <a:blip r:embed="rId12"/>
          <a:srcRect/>
          <a:stretch>
            <a:fillRect/>
          </a:stretch>
        </p:blipFill>
        <p:spPr bwMode="auto">
          <a:xfrm>
            <a:off x="6715125" y="1038225"/>
            <a:ext cx="2200275" cy="5438775"/>
          </a:xfrm>
          <a:prstGeom prst="rect">
            <a:avLst/>
          </a:prstGeom>
          <a:noFill/>
          <a:ln w="9525">
            <a:noFill/>
            <a:miter lim="800000"/>
            <a:headEnd/>
            <a:tailEnd/>
          </a:ln>
          <a:effectLst/>
        </p:spPr>
      </p:pic>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lstStyle/>
          <a:p>
            <a:pPr>
              <a:buNone/>
            </a:pPr>
            <a:r>
              <a:rPr lang="en-US"/>
              <a:t> </a:t>
            </a:r>
            <a:r>
              <a:rPr lang="en-US" sz="2800">
                <a:latin typeface="Times New Roman" pitchFamily="18" charset="0"/>
                <a:cs typeface="Times New Roman" pitchFamily="18" charset="0"/>
              </a:rPr>
              <a:t>Viết phương trình dòng điện tại nút N.</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solidFill>
                  <a:srgbClr val="FF0000"/>
                </a:solidFill>
                <a:latin typeface="Times New Roman" pitchFamily="18" charset="0"/>
                <a:cs typeface="Times New Roman" pitchFamily="18" charset="0"/>
              </a:rPr>
              <a:t>  b. Mạch khuếch đại loga dùng KĐTT và transistor.</a:t>
            </a:r>
          </a:p>
          <a:p>
            <a:pPr>
              <a:buNone/>
            </a:pPr>
            <a:r>
              <a:rPr lang="en-US" sz="2800">
                <a:solidFill>
                  <a:srgbClr val="FF0000"/>
                </a:solidFill>
                <a:latin typeface="Times New Roman" pitchFamily="18" charset="0"/>
                <a:cs typeface="Times New Roman" pitchFamily="18" charset="0"/>
              </a:rPr>
              <a:t>    Sơ đồ nguyên lý                    Sơ đồ nguyên lý hoạt động</a:t>
            </a:r>
            <a:endParaRPr lang="en-US" sz="2800">
              <a:latin typeface="Times New Roman" pitchFamily="18" charset="0"/>
              <a:cs typeface="Times New Roman" pitchFamily="18" charset="0"/>
            </a:endParaRPr>
          </a:p>
        </p:txBody>
      </p:sp>
      <p:graphicFrame>
        <p:nvGraphicFramePr>
          <p:cNvPr id="57346" name="Object 2"/>
          <p:cNvGraphicFramePr>
            <a:graphicFrameLocks noChangeAspect="1"/>
          </p:cNvGraphicFramePr>
          <p:nvPr/>
        </p:nvGraphicFramePr>
        <p:xfrm>
          <a:off x="304800" y="773112"/>
          <a:ext cx="8298148" cy="1970088"/>
        </p:xfrm>
        <a:graphic>
          <a:graphicData uri="http://schemas.openxmlformats.org/presentationml/2006/ole">
            <mc:AlternateContent xmlns:mc="http://schemas.openxmlformats.org/markup-compatibility/2006">
              <mc:Choice xmlns:v="urn:schemas-microsoft-com:vml" Requires="v">
                <p:oleObj spid="_x0000_s210945" name="Equation" r:id="rId3" imgW="3746160" imgH="888840" progId="Equation.DSMT4">
                  <p:embed/>
                </p:oleObj>
              </mc:Choice>
              <mc:Fallback>
                <p:oleObj name="Equation" r:id="rId3" imgW="3746160" imgH="888840" progId="Equation.DSMT4">
                  <p:embed/>
                  <p:pic>
                    <p:nvPicPr>
                      <p:cNvPr id="573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773112"/>
                        <a:ext cx="8298148" cy="197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7347" name="Picture 3"/>
          <p:cNvPicPr>
            <a:picLocks noChangeAspect="1" noChangeArrowheads="1"/>
          </p:cNvPicPr>
          <p:nvPr/>
        </p:nvPicPr>
        <p:blipFill>
          <a:blip r:embed="rId5"/>
          <a:srcRect/>
          <a:stretch>
            <a:fillRect/>
          </a:stretch>
        </p:blipFill>
        <p:spPr bwMode="auto">
          <a:xfrm>
            <a:off x="838200" y="3886200"/>
            <a:ext cx="3200400" cy="2133600"/>
          </a:xfrm>
          <a:prstGeom prst="rect">
            <a:avLst/>
          </a:prstGeom>
          <a:noFill/>
          <a:ln w="9525">
            <a:noFill/>
            <a:miter lim="800000"/>
            <a:headEnd/>
            <a:tailEnd/>
          </a:ln>
          <a:effectLst/>
        </p:spPr>
      </p:pic>
      <p:pic>
        <p:nvPicPr>
          <p:cNvPr id="57348" name="Picture 4"/>
          <p:cNvPicPr>
            <a:picLocks noChangeAspect="1" noChangeArrowheads="1"/>
          </p:cNvPicPr>
          <p:nvPr/>
        </p:nvPicPr>
        <p:blipFill>
          <a:blip r:embed="rId6"/>
          <a:srcRect/>
          <a:stretch>
            <a:fillRect/>
          </a:stretch>
        </p:blipFill>
        <p:spPr bwMode="auto">
          <a:xfrm>
            <a:off x="4722373" y="3810000"/>
            <a:ext cx="3354827" cy="2362200"/>
          </a:xfrm>
          <a:prstGeom prst="rect">
            <a:avLst/>
          </a:prstGeom>
          <a:noFill/>
          <a:ln w="9525">
            <a:noFill/>
            <a:miter lim="800000"/>
            <a:headEnd/>
            <a:tailEnd/>
          </a:ln>
          <a:effectLst/>
        </p:spPr>
      </p:pic>
    </p:spTree>
    <p:extLst>
      <p:ext uri="{BB962C8B-B14F-4D97-AF65-F5344CB8AC3E}">
        <p14:creationId xmlns:p14="http://schemas.microsoft.com/office/powerpoint/2010/main" val="208056716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pPr>
              <a:buNone/>
            </a:pPr>
            <a:r>
              <a:rPr lang="en-US"/>
              <a:t> </a:t>
            </a:r>
            <a:r>
              <a:rPr lang="en-US" sz="2700">
                <a:solidFill>
                  <a:srgbClr val="FF0000"/>
                </a:solidFill>
                <a:latin typeface="Times New Roman" pitchFamily="18" charset="0"/>
                <a:cs typeface="Times New Roman" pitchFamily="18" charset="0"/>
              </a:rPr>
              <a:t>KĐTT lý tưởng: </a:t>
            </a:r>
            <a:r>
              <a:rPr lang="en-US" sz="2700">
                <a:latin typeface="Times New Roman" pitchFamily="18" charset="0"/>
                <a:cs typeface="Times New Roman" pitchFamily="18" charset="0"/>
              </a:rPr>
              <a:t>K</a:t>
            </a:r>
            <a:r>
              <a:rPr lang="en-US" sz="2700" baseline="-25000">
                <a:latin typeface="Times New Roman" pitchFamily="18" charset="0"/>
                <a:cs typeface="Times New Roman" pitchFamily="18" charset="0"/>
              </a:rPr>
              <a:t>d</a:t>
            </a:r>
            <a:r>
              <a:rPr lang="en-US" sz="2700">
                <a:latin typeface="Times New Roman" pitchFamily="18" charset="0"/>
                <a:cs typeface="Times New Roman" pitchFamily="18" charset="0"/>
              </a:rPr>
              <a:t> = ∞ suy ra U</a:t>
            </a:r>
            <a:r>
              <a:rPr lang="en-US" sz="2700" baseline="-25000">
                <a:latin typeface="Times New Roman" pitchFamily="18" charset="0"/>
                <a:cs typeface="Times New Roman" pitchFamily="18" charset="0"/>
              </a:rPr>
              <a:t>P</a:t>
            </a:r>
            <a:r>
              <a:rPr lang="en-US" sz="2700">
                <a:latin typeface="Times New Roman" pitchFamily="18" charset="0"/>
                <a:cs typeface="Times New Roman" pitchFamily="18" charset="0"/>
              </a:rPr>
              <a:t> = U</a:t>
            </a:r>
            <a:r>
              <a:rPr lang="en-US" sz="2700" baseline="-25000">
                <a:latin typeface="Times New Roman" pitchFamily="18" charset="0"/>
                <a:cs typeface="Times New Roman" pitchFamily="18" charset="0"/>
              </a:rPr>
              <a:t>N</a:t>
            </a:r>
            <a:r>
              <a:rPr lang="en-US" sz="2700">
                <a:latin typeface="Times New Roman" pitchFamily="18" charset="0"/>
                <a:cs typeface="Times New Roman" pitchFamily="18" charset="0"/>
              </a:rPr>
              <a:t> = 0 và I</a:t>
            </a:r>
            <a:r>
              <a:rPr lang="en-US" sz="2700" baseline="-25000">
                <a:latin typeface="Times New Roman" pitchFamily="18" charset="0"/>
                <a:cs typeface="Times New Roman" pitchFamily="18" charset="0"/>
              </a:rPr>
              <a:t>P</a:t>
            </a:r>
            <a:r>
              <a:rPr lang="en-US" sz="2700">
                <a:latin typeface="Times New Roman" pitchFamily="18" charset="0"/>
                <a:cs typeface="Times New Roman" pitchFamily="18" charset="0"/>
              </a:rPr>
              <a:t> = I</a:t>
            </a:r>
            <a:r>
              <a:rPr lang="en-US" sz="2700" baseline="-25000">
                <a:latin typeface="Times New Roman" pitchFamily="18" charset="0"/>
                <a:cs typeface="Times New Roman" pitchFamily="18" charset="0"/>
              </a:rPr>
              <a:t>N</a:t>
            </a:r>
            <a:r>
              <a:rPr lang="en-US" sz="2700">
                <a:latin typeface="Times New Roman" pitchFamily="18" charset="0"/>
                <a:cs typeface="Times New Roman" pitchFamily="18" charset="0"/>
              </a:rPr>
              <a:t> = 0,</a:t>
            </a:r>
          </a:p>
          <a:p>
            <a:pPr>
              <a:buNone/>
            </a:pPr>
            <a:r>
              <a:rPr lang="en-US" sz="2700">
                <a:latin typeface="Times New Roman" pitchFamily="18" charset="0"/>
                <a:cs typeface="Times New Roman" pitchFamily="18" charset="0"/>
              </a:rPr>
              <a:t> N gọi điểm đất ảo.</a:t>
            </a:r>
          </a:p>
          <a:p>
            <a:pPr>
              <a:buNone/>
            </a:pPr>
            <a:endParaRPr lang="en-US" sz="2700">
              <a:latin typeface="Times New Roman" pitchFamily="18" charset="0"/>
              <a:cs typeface="Times New Roman" pitchFamily="18" charset="0"/>
            </a:endParaRPr>
          </a:p>
          <a:p>
            <a:pPr>
              <a:buNone/>
            </a:pPr>
            <a:endParaRPr lang="en-US" sz="2700">
              <a:latin typeface="Times New Roman" pitchFamily="18" charset="0"/>
              <a:cs typeface="Times New Roman" pitchFamily="18" charset="0"/>
            </a:endParaRPr>
          </a:p>
          <a:p>
            <a:pPr>
              <a:buNone/>
            </a:pPr>
            <a:r>
              <a:rPr lang="en-US" sz="2400">
                <a:latin typeface="Times New Roman" pitchFamily="18" charset="0"/>
                <a:cs typeface="Times New Roman" pitchFamily="18" charset="0"/>
              </a:rPr>
              <a:t>Viết phương trình dòng điện tại nút N. </a:t>
            </a:r>
            <a:endParaRPr lang="en-US" sz="2700">
              <a:latin typeface="Times New Roman" pitchFamily="18" charset="0"/>
              <a:cs typeface="Times New Roman" pitchFamily="18" charset="0"/>
            </a:endParaRPr>
          </a:p>
          <a:p>
            <a:pPr>
              <a:buNone/>
            </a:pPr>
            <a:endParaRPr lang="en-US"/>
          </a:p>
        </p:txBody>
      </p:sp>
      <p:graphicFrame>
        <p:nvGraphicFramePr>
          <p:cNvPr id="58370" name="Object 2"/>
          <p:cNvGraphicFramePr>
            <a:graphicFrameLocks noChangeAspect="1"/>
          </p:cNvGraphicFramePr>
          <p:nvPr/>
        </p:nvGraphicFramePr>
        <p:xfrm>
          <a:off x="338137" y="1196975"/>
          <a:ext cx="8653463" cy="784225"/>
        </p:xfrm>
        <a:graphic>
          <a:graphicData uri="http://schemas.openxmlformats.org/presentationml/2006/ole">
            <mc:AlternateContent xmlns:mc="http://schemas.openxmlformats.org/markup-compatibility/2006">
              <mc:Choice xmlns:v="urn:schemas-microsoft-com:vml" Requires="v">
                <p:oleObj spid="_x0000_s211969" name="Equation" r:id="rId3" imgW="4063680" imgH="368280" progId="Equation.DSMT4">
                  <p:embed/>
                </p:oleObj>
              </mc:Choice>
              <mc:Fallback>
                <p:oleObj name="Equation" r:id="rId3" imgW="4063680" imgH="368280" progId="Equation.DSMT4">
                  <p:embed/>
                  <p:pic>
                    <p:nvPicPr>
                      <p:cNvPr id="5837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137" y="1196975"/>
                        <a:ext cx="8653463"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1" name="Object 3"/>
          <p:cNvGraphicFramePr>
            <a:graphicFrameLocks noChangeAspect="1"/>
          </p:cNvGraphicFramePr>
          <p:nvPr/>
        </p:nvGraphicFramePr>
        <p:xfrm>
          <a:off x="811213" y="2579688"/>
          <a:ext cx="7285037" cy="2982912"/>
        </p:xfrm>
        <a:graphic>
          <a:graphicData uri="http://schemas.openxmlformats.org/presentationml/2006/ole">
            <mc:AlternateContent xmlns:mc="http://schemas.openxmlformats.org/markup-compatibility/2006">
              <mc:Choice xmlns:v="urn:schemas-microsoft-com:vml" Requires="v">
                <p:oleObj spid="_x0000_s211970" name="Equation" r:id="rId5" imgW="3288960" imgH="1346040" progId="Equation.DSMT4">
                  <p:embed/>
                </p:oleObj>
              </mc:Choice>
              <mc:Fallback>
                <p:oleObj name="Equation" r:id="rId5" imgW="3288960" imgH="1346040" progId="Equation.DSMT4">
                  <p:embed/>
                  <p:pic>
                    <p:nvPicPr>
                      <p:cNvPr id="5837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213" y="2579688"/>
                        <a:ext cx="7285037" cy="298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015515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lstStyle/>
          <a:p>
            <a:pPr>
              <a:buNone/>
            </a:pPr>
            <a:r>
              <a:rPr lang="en-US">
                <a:solidFill>
                  <a:srgbClr val="FF0000"/>
                </a:solidFill>
                <a:latin typeface="Times New Roman" pitchFamily="18" charset="0"/>
                <a:cs typeface="Times New Roman" pitchFamily="18" charset="0"/>
              </a:rPr>
              <a:t> 6. Mạch khuếch đại đối loga dùng KĐTT.</a:t>
            </a:r>
          </a:p>
          <a:p>
            <a:pPr>
              <a:buNone/>
            </a:pPr>
            <a:r>
              <a:rPr lang="en-US">
                <a:solidFill>
                  <a:srgbClr val="FF0000"/>
                </a:solidFill>
                <a:latin typeface="Times New Roman" pitchFamily="18" charset="0"/>
                <a:cs typeface="Times New Roman" pitchFamily="18" charset="0"/>
              </a:rPr>
              <a:t> a. Mạch khuếch đại đối loga dùng KĐTT và diode.</a:t>
            </a:r>
          </a:p>
          <a:p>
            <a:pPr>
              <a:buNone/>
            </a:pPr>
            <a:r>
              <a:rPr lang="en-US"/>
              <a:t> </a:t>
            </a:r>
          </a:p>
        </p:txBody>
      </p:sp>
      <p:pic>
        <p:nvPicPr>
          <p:cNvPr id="61442" name="Picture 2"/>
          <p:cNvPicPr>
            <a:picLocks noChangeAspect="1" noChangeArrowheads="1"/>
          </p:cNvPicPr>
          <p:nvPr/>
        </p:nvPicPr>
        <p:blipFill>
          <a:blip r:embed="rId3"/>
          <a:srcRect/>
          <a:stretch>
            <a:fillRect/>
          </a:stretch>
        </p:blipFill>
        <p:spPr bwMode="auto">
          <a:xfrm>
            <a:off x="4648200" y="1600200"/>
            <a:ext cx="3352800" cy="2323101"/>
          </a:xfrm>
          <a:prstGeom prst="rect">
            <a:avLst/>
          </a:prstGeom>
          <a:noFill/>
          <a:ln w="9525">
            <a:noFill/>
            <a:miter lim="800000"/>
            <a:headEnd/>
            <a:tailEnd/>
          </a:ln>
          <a:effectLst/>
        </p:spPr>
      </p:pic>
      <p:pic>
        <p:nvPicPr>
          <p:cNvPr id="5" name="Picture 8"/>
          <p:cNvPicPr>
            <a:picLocks noChangeAspect="1" noChangeArrowheads="1"/>
          </p:cNvPicPr>
          <p:nvPr/>
        </p:nvPicPr>
        <p:blipFill>
          <a:blip r:embed="rId4"/>
          <a:srcRect/>
          <a:stretch>
            <a:fillRect/>
          </a:stretch>
        </p:blipFill>
        <p:spPr bwMode="auto">
          <a:xfrm>
            <a:off x="685800" y="1591639"/>
            <a:ext cx="3366986" cy="2370762"/>
          </a:xfrm>
          <a:prstGeom prst="rect">
            <a:avLst/>
          </a:prstGeom>
          <a:noFill/>
          <a:ln w="9525">
            <a:noFill/>
            <a:miter lim="800000"/>
            <a:headEnd/>
            <a:tailEnd/>
          </a:ln>
          <a:effectLst/>
        </p:spPr>
      </p:pic>
      <p:sp>
        <p:nvSpPr>
          <p:cNvPr id="6" name="TextBox 5"/>
          <p:cNvSpPr txBox="1"/>
          <p:nvPr/>
        </p:nvSpPr>
        <p:spPr>
          <a:xfrm>
            <a:off x="1371600" y="4038600"/>
            <a:ext cx="2514600" cy="523220"/>
          </a:xfrm>
          <a:prstGeom prst="rect">
            <a:avLst/>
          </a:prstGeom>
          <a:noFill/>
        </p:spPr>
        <p:txBody>
          <a:bodyPr wrap="square" rtlCol="0">
            <a:spAutoFit/>
          </a:bodyPr>
          <a:lstStyle/>
          <a:p>
            <a:r>
              <a:rPr lang="en-US" sz="2800">
                <a:latin typeface="Times New Roman" pitchFamily="18" charset="0"/>
                <a:cs typeface="Times New Roman" pitchFamily="18" charset="0"/>
              </a:rPr>
              <a:t>Mạch KĐ loga</a:t>
            </a:r>
          </a:p>
        </p:txBody>
      </p:sp>
      <p:sp>
        <p:nvSpPr>
          <p:cNvPr id="7" name="TextBox 6"/>
          <p:cNvSpPr txBox="1"/>
          <p:nvPr/>
        </p:nvSpPr>
        <p:spPr>
          <a:xfrm>
            <a:off x="5105400" y="4038600"/>
            <a:ext cx="3429000" cy="461665"/>
          </a:xfrm>
          <a:prstGeom prst="rect">
            <a:avLst/>
          </a:prstGeom>
          <a:noFill/>
        </p:spPr>
        <p:txBody>
          <a:bodyPr wrap="square" rtlCol="0">
            <a:spAutoFit/>
          </a:bodyPr>
          <a:lstStyle/>
          <a:p>
            <a:r>
              <a:rPr lang="en-US" sz="2400">
                <a:latin typeface="Times New Roman" pitchFamily="18" charset="0"/>
                <a:cs typeface="Times New Roman" pitchFamily="18" charset="0"/>
              </a:rPr>
              <a:t>Mạch KĐ đối loga (e</a:t>
            </a:r>
            <a:r>
              <a:rPr lang="en-US" sz="2400" baseline="30000">
                <a:latin typeface="Times New Roman" pitchFamily="18" charset="0"/>
                <a:cs typeface="Times New Roman" pitchFamily="18" charset="0"/>
              </a:rPr>
              <a:t>X </a:t>
            </a:r>
            <a:r>
              <a:rPr lang="en-US" sz="2400">
                <a:latin typeface="Times New Roman" pitchFamily="18" charset="0"/>
                <a:cs typeface="Times New Roman" pitchFamily="18" charset="0"/>
              </a:rPr>
              <a:t> )</a:t>
            </a:r>
          </a:p>
        </p:txBody>
      </p:sp>
      <p:graphicFrame>
        <p:nvGraphicFramePr>
          <p:cNvPr id="2" name="Object 2"/>
          <p:cNvGraphicFramePr>
            <a:graphicFrameLocks noChangeAspect="1"/>
          </p:cNvGraphicFramePr>
          <p:nvPr/>
        </p:nvGraphicFramePr>
        <p:xfrm>
          <a:off x="723900" y="4775200"/>
          <a:ext cx="7799388" cy="1871663"/>
        </p:xfrm>
        <a:graphic>
          <a:graphicData uri="http://schemas.openxmlformats.org/presentationml/2006/ole">
            <mc:AlternateContent xmlns:mc="http://schemas.openxmlformats.org/markup-compatibility/2006">
              <mc:Choice xmlns:v="urn:schemas-microsoft-com:vml" Requires="v">
                <p:oleObj spid="_x0000_s212993" name="Equation" r:id="rId5" imgW="3809880" imgH="914400" progId="Equation.DSMT4">
                  <p:embed/>
                </p:oleObj>
              </mc:Choice>
              <mc:Fallback>
                <p:oleObj name="Equation" r:id="rId5" imgW="3809880" imgH="914400" progId="Equation.DSMT4">
                  <p:embed/>
                  <p:pic>
                    <p:nvPicPr>
                      <p:cNvPr id="2"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 y="4775200"/>
                        <a:ext cx="7799388" cy="187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6565660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991600" cy="6400800"/>
          </a:xfrm>
        </p:spPr>
        <p:txBody>
          <a:bodyPr/>
          <a:lstStyle/>
          <a:p>
            <a:pPr marL="514350" indent="-514350">
              <a:buNone/>
            </a:pPr>
            <a:r>
              <a:rPr lang="en-US">
                <a:solidFill>
                  <a:srgbClr val="FF0000"/>
                </a:solidFill>
                <a:latin typeface="Times New Roman" pitchFamily="18" charset="0"/>
                <a:cs typeface="Times New Roman" pitchFamily="18" charset="0"/>
              </a:rPr>
              <a:t>a. Mạch khuếch đại đối loga dùng KĐTT và</a:t>
            </a:r>
          </a:p>
          <a:p>
            <a:pPr marL="514350" indent="-514350">
              <a:buNone/>
            </a:pPr>
            <a:r>
              <a:rPr lang="en-US">
                <a:solidFill>
                  <a:srgbClr val="FF0000"/>
                </a:solidFill>
                <a:latin typeface="Times New Roman" pitchFamily="18" charset="0"/>
                <a:cs typeface="Times New Roman" pitchFamily="18" charset="0"/>
              </a:rPr>
              <a:t>Transistor.</a:t>
            </a:r>
          </a:p>
          <a:p>
            <a:pPr marL="514350" indent="-514350">
              <a:buNone/>
            </a:pPr>
            <a:endParaRPr lang="en-US">
              <a:solidFill>
                <a:srgbClr val="FF0000"/>
              </a:solidFill>
              <a:latin typeface="Times New Roman" pitchFamily="18" charset="0"/>
              <a:cs typeface="Times New Roman" pitchFamily="18" charset="0"/>
            </a:endParaRPr>
          </a:p>
          <a:p>
            <a:pPr marL="514350" indent="-514350">
              <a:buNone/>
            </a:pPr>
            <a:endParaRPr lang="en-US">
              <a:solidFill>
                <a:srgbClr val="FF0000"/>
              </a:solidFill>
              <a:latin typeface="Times New Roman" pitchFamily="18" charset="0"/>
              <a:cs typeface="Times New Roman" pitchFamily="18" charset="0"/>
            </a:endParaRPr>
          </a:p>
          <a:p>
            <a:pPr marL="514350" indent="-514350">
              <a:buNone/>
            </a:pPr>
            <a:endParaRPr lang="en-US">
              <a:solidFill>
                <a:srgbClr val="FF0000"/>
              </a:solidFill>
              <a:latin typeface="Times New Roman" pitchFamily="18" charset="0"/>
              <a:cs typeface="Times New Roman" pitchFamily="18" charset="0"/>
            </a:endParaRPr>
          </a:p>
          <a:p>
            <a:pPr marL="514350" indent="-514350">
              <a:buNone/>
            </a:pPr>
            <a:endParaRPr lang="en-US">
              <a:solidFill>
                <a:srgbClr val="FF0000"/>
              </a:solidFill>
              <a:latin typeface="Times New Roman" pitchFamily="18" charset="0"/>
              <a:cs typeface="Times New Roman" pitchFamily="18" charset="0"/>
            </a:endParaRPr>
          </a:p>
          <a:p>
            <a:pPr marL="514350" indent="-514350">
              <a:buNone/>
            </a:pPr>
            <a:r>
              <a:rPr lang="en-US">
                <a:solidFill>
                  <a:srgbClr val="FF0000"/>
                </a:solidFill>
                <a:latin typeface="Times New Roman" pitchFamily="18" charset="0"/>
                <a:cs typeface="Times New Roman" pitchFamily="18" charset="0"/>
              </a:rPr>
              <a:t>  vì KĐ thuật toán lý tưởng</a:t>
            </a:r>
            <a:endParaRPr lang="en-US"/>
          </a:p>
        </p:txBody>
      </p:sp>
      <p:pic>
        <p:nvPicPr>
          <p:cNvPr id="62466" name="Picture 2"/>
          <p:cNvPicPr>
            <a:picLocks noChangeAspect="1" noChangeArrowheads="1"/>
          </p:cNvPicPr>
          <p:nvPr/>
        </p:nvPicPr>
        <p:blipFill>
          <a:blip r:embed="rId3"/>
          <a:srcRect/>
          <a:stretch>
            <a:fillRect/>
          </a:stretch>
        </p:blipFill>
        <p:spPr bwMode="auto">
          <a:xfrm>
            <a:off x="5029200" y="1676400"/>
            <a:ext cx="3446488" cy="2362200"/>
          </a:xfrm>
          <a:prstGeom prst="rect">
            <a:avLst/>
          </a:prstGeom>
          <a:noFill/>
          <a:ln w="9525">
            <a:noFill/>
            <a:miter lim="800000"/>
            <a:headEnd/>
            <a:tailEnd/>
          </a:ln>
          <a:effectLst/>
        </p:spPr>
      </p:pic>
      <p:pic>
        <p:nvPicPr>
          <p:cNvPr id="5" name="Picture 4"/>
          <p:cNvPicPr>
            <a:picLocks noChangeAspect="1" noChangeArrowheads="1"/>
          </p:cNvPicPr>
          <p:nvPr/>
        </p:nvPicPr>
        <p:blipFill>
          <a:blip r:embed="rId4"/>
          <a:srcRect/>
          <a:stretch>
            <a:fillRect/>
          </a:stretch>
        </p:blipFill>
        <p:spPr bwMode="auto">
          <a:xfrm>
            <a:off x="609600" y="1600200"/>
            <a:ext cx="3354827" cy="2362200"/>
          </a:xfrm>
          <a:prstGeom prst="rect">
            <a:avLst/>
          </a:prstGeom>
          <a:noFill/>
          <a:ln w="9525">
            <a:noFill/>
            <a:miter lim="800000"/>
            <a:headEnd/>
            <a:tailEnd/>
          </a:ln>
          <a:effectLst/>
        </p:spPr>
      </p:pic>
      <p:graphicFrame>
        <p:nvGraphicFramePr>
          <p:cNvPr id="2" name="Object 2"/>
          <p:cNvGraphicFramePr>
            <a:graphicFrameLocks noChangeAspect="1"/>
          </p:cNvGraphicFramePr>
          <p:nvPr/>
        </p:nvGraphicFramePr>
        <p:xfrm>
          <a:off x="330200" y="4394200"/>
          <a:ext cx="8553450" cy="2009775"/>
        </p:xfrm>
        <a:graphic>
          <a:graphicData uri="http://schemas.openxmlformats.org/presentationml/2006/ole">
            <mc:AlternateContent xmlns:mc="http://schemas.openxmlformats.org/markup-compatibility/2006">
              <mc:Choice xmlns:v="urn:schemas-microsoft-com:vml" Requires="v">
                <p:oleObj spid="_x0000_s214017" name="Equation" r:id="rId5" imgW="4216320" imgH="990360" progId="Equation.DSMT4">
                  <p:embed/>
                </p:oleObj>
              </mc:Choice>
              <mc:Fallback>
                <p:oleObj name="Equation" r:id="rId5" imgW="4216320" imgH="990360" progId="Equation.DSMT4">
                  <p:embed/>
                  <p:pic>
                    <p:nvPicPr>
                      <p:cNvPr id="2"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200" y="4394200"/>
                        <a:ext cx="8553450" cy="200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341586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Next To</a:t>
            </a:r>
          </a:p>
        </p:txBody>
      </p:sp>
    </p:spTree>
    <p:extLst>
      <p:ext uri="{BB962C8B-B14F-4D97-AF65-F5344CB8AC3E}">
        <p14:creationId xmlns:p14="http://schemas.microsoft.com/office/powerpoint/2010/main" val="77529341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solidFill>
                  <a:srgbClr val="FF0000"/>
                </a:solidFill>
                <a:latin typeface="Times New Roman" pitchFamily="18" charset="0"/>
                <a:cs typeface="Times New Roman" pitchFamily="18" charset="0"/>
              </a:rPr>
              <a:t>Chương</a:t>
            </a:r>
            <a:r>
              <a:rPr lang="en-US">
                <a:solidFill>
                  <a:srgbClr val="FF0000"/>
                </a:solidFill>
                <a:latin typeface="Times New Roman" pitchFamily="18" charset="0"/>
                <a:cs typeface="Times New Roman" pitchFamily="18" charset="0"/>
              </a:rPr>
              <a:t> VI. </a:t>
            </a:r>
            <a:r>
              <a:rPr lang="en-US" err="1">
                <a:solidFill>
                  <a:srgbClr val="FF0000"/>
                </a:solidFill>
                <a:latin typeface="Times New Roman" pitchFamily="18" charset="0"/>
                <a:cs typeface="Times New Roman" pitchFamily="18" charset="0"/>
              </a:rPr>
              <a:t>Mạch</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dao</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động</a:t>
            </a:r>
            <a:r>
              <a:rPr lang="en-US">
                <a:solidFill>
                  <a:srgbClr val="FF0000"/>
                </a:solidFill>
                <a:latin typeface="Times New Roman" pitchFamily="18" charset="0"/>
                <a:cs typeface="Times New Roman" pitchFamily="18" charset="0"/>
              </a:rPr>
              <a:t> </a:t>
            </a:r>
          </a:p>
        </p:txBody>
      </p:sp>
      <p:sp>
        <p:nvSpPr>
          <p:cNvPr id="4" name="Text Box 9"/>
          <p:cNvSpPr txBox="1">
            <a:spLocks noGrp="1" noChangeArrowheads="1"/>
          </p:cNvSpPr>
          <p:nvPr>
            <p:ph idx="1"/>
          </p:nvPr>
        </p:nvSpPr>
        <p:spPr bwMode="auto">
          <a:xfrm>
            <a:off x="609600" y="1143000"/>
            <a:ext cx="8077200" cy="5903154"/>
          </a:xfrm>
          <a:prstGeom prst="rect">
            <a:avLst/>
          </a:prstGeom>
          <a:noFill/>
          <a:ln w="9525">
            <a:noFill/>
            <a:miter lim="800000"/>
            <a:headEnd/>
            <a:tailEnd/>
          </a:ln>
          <a:effectLst/>
        </p:spPr>
        <p:txBody>
          <a:bodyPr wrap="square">
            <a:spAutoFit/>
          </a:bodyPr>
          <a:lstStyle/>
          <a:p>
            <a:pPr>
              <a:buNone/>
            </a:pPr>
            <a:r>
              <a:rPr lang="en-US">
                <a:solidFill>
                  <a:srgbClr val="000000"/>
                </a:solidFill>
              </a:rPr>
              <a:t> </a:t>
            </a:r>
            <a:r>
              <a:rPr lang="en-US" sz="2400">
                <a:solidFill>
                  <a:srgbClr val="FF0000"/>
                </a:solidFill>
                <a:latin typeface="Times New Roman" pitchFamily="18" charset="0"/>
                <a:cs typeface="Times New Roman" pitchFamily="18" charset="0"/>
              </a:rPr>
              <a:t>Giới thiệu mạch dao động:</a:t>
            </a:r>
            <a:r>
              <a:rPr lang="en-US" sz="2400">
                <a:solidFill>
                  <a:srgbClr val="000000"/>
                </a:solidFill>
                <a:latin typeface="Times New Roman" pitchFamily="18" charset="0"/>
                <a:cs typeface="Times New Roman" pitchFamily="18" charset="0"/>
              </a:rPr>
              <a:t>	</a:t>
            </a:r>
          </a:p>
          <a:p>
            <a:pPr lvl="1">
              <a:buNone/>
            </a:pPr>
            <a:r>
              <a:rPr lang="en-US" sz="2400">
                <a:solidFill>
                  <a:srgbClr val="000000"/>
                </a:solidFill>
                <a:latin typeface="Times New Roman" pitchFamily="18" charset="0"/>
                <a:cs typeface="Times New Roman" pitchFamily="18" charset="0"/>
              </a:rPr>
              <a:t>+ Mạch dao động là một mạch điện tử có khả năng tự tạo ra tín hiệu AC: hình sin, hình vuông, hình răng cưa,…</a:t>
            </a:r>
          </a:p>
          <a:p>
            <a:pPr lvl="1">
              <a:buNone/>
            </a:pPr>
            <a:r>
              <a:rPr lang="en-US" sz="2400">
                <a:solidFill>
                  <a:srgbClr val="000000"/>
                </a:solidFill>
                <a:latin typeface="Times New Roman" pitchFamily="18" charset="0"/>
                <a:cs typeface="Times New Roman" pitchFamily="18" charset="0"/>
              </a:rPr>
              <a:t>+ Mạch dao động xây dựng trên nguyên tắc  khuếch đại tín hiệu có hồi tiếp dương, hoặc nguyên tắc tổng hợp mạch.</a:t>
            </a:r>
          </a:p>
          <a:p>
            <a:pPr lvl="1">
              <a:buNone/>
            </a:pPr>
            <a:r>
              <a:rPr lang="en-US" sz="2400">
                <a:latin typeface="Times New Roman" pitchFamily="18" charset="0"/>
                <a:cs typeface="Times New Roman" pitchFamily="18" charset="0"/>
              </a:rPr>
              <a:t>+ Điều khiện để mạch điện tử dao động thỏa mãn điều cân bằng biên độ và điều kiện về pha.  </a:t>
            </a:r>
          </a:p>
          <a:p>
            <a:pPr>
              <a:buNone/>
            </a:pPr>
            <a:r>
              <a:rPr lang="en-US" sz="2400">
                <a:solidFill>
                  <a:srgbClr val="000000"/>
                </a:solidFill>
                <a:latin typeface="Times New Roman" pitchFamily="18" charset="0"/>
                <a:cs typeface="Times New Roman" pitchFamily="18" charset="0"/>
              </a:rPr>
              <a:t> </a:t>
            </a:r>
            <a:r>
              <a:rPr lang="en-US" sz="2400">
                <a:solidFill>
                  <a:srgbClr val="FF0000"/>
                </a:solidFill>
                <a:latin typeface="Times New Roman" pitchFamily="18" charset="0"/>
                <a:cs typeface="Times New Roman" pitchFamily="18" charset="0"/>
              </a:rPr>
              <a:t>Ứng dụng của mạch dao động:</a:t>
            </a:r>
          </a:p>
          <a:p>
            <a:pPr lvl="1">
              <a:buNone/>
            </a:pPr>
            <a:r>
              <a:rPr lang="en-US" sz="2400">
                <a:solidFill>
                  <a:srgbClr val="000000"/>
                </a:solidFill>
                <a:latin typeface="Times New Roman" pitchFamily="18" charset="0"/>
                <a:cs typeface="Times New Roman" pitchFamily="18" charset="0"/>
              </a:rPr>
              <a:t>       Mạch dao động được ứng dụng nhiều trong các thiết bị điện tử như: Mạch nguồn ổn áp, mạch biến đổi điện áp, mạch biến tần, dao động ngang và dọc trong tivi, tạo xung CLOCK trong các bộ vi xử lý,…</a:t>
            </a:r>
          </a:p>
          <a:p>
            <a:pPr lvl="1">
              <a:buNone/>
            </a:pPr>
            <a:endParaRPr lang="en-US" sz="2400">
              <a:solidFill>
                <a:srgbClr val="000000"/>
              </a:solidFill>
            </a:endParaRPr>
          </a:p>
          <a:p>
            <a:pPr lvl="1">
              <a:buNone/>
            </a:pPr>
            <a:endParaRPr lang="en-US" sz="2400">
              <a:solidFill>
                <a:srgbClr val="000000"/>
              </a:solidFill>
            </a:endParaRPr>
          </a:p>
        </p:txBody>
      </p:sp>
    </p:spTree>
    <p:extLst>
      <p:ext uri="{BB962C8B-B14F-4D97-AF65-F5344CB8AC3E}">
        <p14:creationId xmlns:p14="http://schemas.microsoft.com/office/powerpoint/2010/main" val="4055266464"/>
      </p:ext>
    </p:extLst>
  </p:cSld>
  <p:clrMapOvr>
    <a:masterClrMapping/>
  </p:clrMapOv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solidFill>
                  <a:srgbClr val="FF0000"/>
                </a:solidFill>
                <a:latin typeface="Times New Roman" pitchFamily="18" charset="0"/>
                <a:cs typeface="Times New Roman" pitchFamily="18" charset="0"/>
              </a:rPr>
              <a:t>§1. Khái niệm chung mạch tạo dao động</a:t>
            </a:r>
          </a:p>
        </p:txBody>
      </p:sp>
      <p:sp>
        <p:nvSpPr>
          <p:cNvPr id="3" name="Content Placeholder 2"/>
          <p:cNvSpPr>
            <a:spLocks noGrp="1"/>
          </p:cNvSpPr>
          <p:nvPr>
            <p:ph idx="1"/>
          </p:nvPr>
        </p:nvSpPr>
        <p:spPr>
          <a:xfrm>
            <a:off x="228600" y="1295400"/>
            <a:ext cx="8686800" cy="5257800"/>
          </a:xfrm>
        </p:spPr>
        <p:txBody>
          <a:bodyPr>
            <a:normAutofit fontScale="92500"/>
          </a:bodyPr>
          <a:lstStyle/>
          <a:p>
            <a:pPr>
              <a:buNone/>
            </a:pPr>
            <a:r>
              <a:rPr lang="en-US"/>
              <a:t> </a:t>
            </a:r>
            <a:r>
              <a:rPr lang="en-US">
                <a:solidFill>
                  <a:srgbClr val="FF0000"/>
                </a:solidFill>
              </a:rPr>
              <a:t>- </a:t>
            </a:r>
            <a:r>
              <a:rPr lang="en-US">
                <a:solidFill>
                  <a:srgbClr val="FF0000"/>
                </a:solidFill>
                <a:latin typeface="Times New Roman" pitchFamily="18" charset="0"/>
                <a:cs typeface="Times New Roman" pitchFamily="18" charset="0"/>
              </a:rPr>
              <a:t>Định nghĩa: </a:t>
            </a:r>
            <a:r>
              <a:rPr lang="en-US" sz="2800">
                <a:latin typeface="Times New Roman" pitchFamily="18" charset="0"/>
                <a:cs typeface="Times New Roman" pitchFamily="18" charset="0"/>
              </a:rPr>
              <a:t>Là mạch điện tử có khả năng tự tạo ra tín hiệu</a:t>
            </a:r>
          </a:p>
          <a:p>
            <a:pPr>
              <a:buNone/>
            </a:pPr>
            <a:r>
              <a:rPr lang="en-US" sz="2800">
                <a:latin typeface="Times New Roman" pitchFamily="18" charset="0"/>
                <a:cs typeface="Times New Roman" pitchFamily="18" charset="0"/>
              </a:rPr>
              <a:t>có dạng chu kỳ.</a:t>
            </a:r>
          </a:p>
          <a:p>
            <a:pPr>
              <a:buNone/>
            </a:pPr>
            <a:r>
              <a:rPr lang="en-US" sz="2800">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 Phương pháp thiết kế mạch dao động. </a:t>
            </a:r>
          </a:p>
          <a:p>
            <a:pPr>
              <a:buNone/>
            </a:pPr>
            <a:r>
              <a:rPr lang="en-US" sz="2800">
                <a:latin typeface="Times New Roman" pitchFamily="18" charset="0"/>
                <a:cs typeface="Times New Roman" pitchFamily="18" charset="0"/>
              </a:rPr>
              <a:t> + Tần số thấp dùng mạch dao động RC.</a:t>
            </a:r>
          </a:p>
          <a:p>
            <a:pPr>
              <a:buNone/>
            </a:pPr>
            <a:r>
              <a:rPr lang="en-US" sz="2800">
                <a:latin typeface="Times New Roman" pitchFamily="18" charset="0"/>
                <a:cs typeface="Times New Roman" pitchFamily="18" charset="0"/>
              </a:rPr>
              <a:t> + Tần số cao dùng mạch dao động LC, và thạch anh.</a:t>
            </a:r>
          </a:p>
          <a:p>
            <a:pPr>
              <a:buNone/>
            </a:pPr>
            <a:r>
              <a:rPr lang="en-US">
                <a:solidFill>
                  <a:srgbClr val="FF0000"/>
                </a:solidFill>
                <a:latin typeface="Times New Roman" pitchFamily="18" charset="0"/>
                <a:cs typeface="Times New Roman" pitchFamily="18" charset="0"/>
              </a:rPr>
              <a:t> - Tác dụng các linh kiện trong mạch điện tử.</a:t>
            </a:r>
          </a:p>
          <a:p>
            <a:pPr>
              <a:buNone/>
            </a:pPr>
            <a:r>
              <a:rPr lang="en-US" sz="2800">
                <a:latin typeface="Times New Roman" pitchFamily="18" charset="0"/>
                <a:cs typeface="Times New Roman" pitchFamily="18" charset="0"/>
              </a:rPr>
              <a:t> + Các phần tử tích cực có nhiệm vụ biến đổi năng lượng</a:t>
            </a:r>
          </a:p>
          <a:p>
            <a:pPr>
              <a:buNone/>
            </a:pPr>
            <a:r>
              <a:rPr lang="en-US" sz="2800">
                <a:latin typeface="Times New Roman" pitchFamily="18" charset="0"/>
                <a:cs typeface="Times New Roman" pitchFamily="18" charset="0"/>
              </a:rPr>
              <a:t>một chiều thành năng lượng xoay chiều.</a:t>
            </a:r>
          </a:p>
          <a:p>
            <a:pPr>
              <a:buNone/>
            </a:pPr>
            <a:r>
              <a:rPr lang="en-US" sz="2800">
                <a:latin typeface="Times New Roman" pitchFamily="18" charset="0"/>
                <a:cs typeface="Times New Roman" pitchFamily="18" charset="0"/>
              </a:rPr>
              <a:t> + Các thành phần thụ động (R, L, C) dùng để duy trì khả năng</a:t>
            </a:r>
          </a:p>
          <a:p>
            <a:pPr>
              <a:buNone/>
            </a:pPr>
            <a:r>
              <a:rPr lang="en-US" sz="2800">
                <a:latin typeface="Times New Roman" pitchFamily="18" charset="0"/>
                <a:cs typeface="Times New Roman" pitchFamily="18" charset="0"/>
              </a:rPr>
              <a:t>biến đổi của các phần tử tích cực.</a:t>
            </a:r>
          </a:p>
        </p:txBody>
      </p:sp>
    </p:spTree>
    <p:extLst>
      <p:ext uri="{BB962C8B-B14F-4D97-AF65-F5344CB8AC3E}">
        <p14:creationId xmlns:p14="http://schemas.microsoft.com/office/powerpoint/2010/main" val="87387432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lstStyle/>
          <a:p>
            <a:pPr>
              <a:buNone/>
            </a:pPr>
            <a:r>
              <a:rPr lang="en-US"/>
              <a:t> </a:t>
            </a:r>
            <a:r>
              <a:rPr lang="en-US">
                <a:solidFill>
                  <a:srgbClr val="FF0000"/>
                </a:solidFill>
                <a:latin typeface="Times New Roman" pitchFamily="18" charset="0"/>
                <a:cs typeface="Times New Roman" pitchFamily="18" charset="0"/>
              </a:rPr>
              <a:t>- Các tham số mạch dao động.</a:t>
            </a:r>
          </a:p>
          <a:p>
            <a:pPr>
              <a:buNone/>
            </a:pPr>
            <a:r>
              <a:rPr lang="en-US">
                <a:latin typeface="Times New Roman" pitchFamily="18" charset="0"/>
                <a:cs typeface="Times New Roman" pitchFamily="18" charset="0"/>
              </a:rPr>
              <a:t> </a:t>
            </a:r>
            <a:r>
              <a:rPr lang="en-US" sz="2800">
                <a:latin typeface="Times New Roman" pitchFamily="18" charset="0"/>
                <a:cs typeface="Times New Roman" pitchFamily="18" charset="0"/>
              </a:rPr>
              <a:t>+ Tần số dao động (f).</a:t>
            </a:r>
          </a:p>
          <a:p>
            <a:pPr>
              <a:buNone/>
            </a:pPr>
            <a:r>
              <a:rPr lang="en-US" sz="2800">
                <a:latin typeface="Times New Roman" pitchFamily="18" charset="0"/>
                <a:cs typeface="Times New Roman" pitchFamily="18" charset="0"/>
              </a:rPr>
              <a:t> + Biên độ tín hiệu (U</a:t>
            </a:r>
            <a:r>
              <a:rPr lang="en-US" sz="2800" baseline="-25000">
                <a:latin typeface="Times New Roman" pitchFamily="18" charset="0"/>
                <a:cs typeface="Times New Roman" pitchFamily="18" charset="0"/>
              </a:rPr>
              <a:t>m</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 Độ ổn định tần số tương đối</a:t>
            </a:r>
          </a:p>
          <a:p>
            <a:pPr>
              <a:buNone/>
            </a:pPr>
            <a:r>
              <a:rPr lang="en-US" sz="2800">
                <a:latin typeface="Times New Roman" pitchFamily="18" charset="0"/>
                <a:cs typeface="Times New Roman" pitchFamily="18" charset="0"/>
              </a:rPr>
              <a:t> + Công suất đầu ra của mạch dao động P</a:t>
            </a:r>
            <a:r>
              <a:rPr lang="en-US" sz="2800" baseline="-25000">
                <a:latin typeface="Times New Roman" pitchFamily="18" charset="0"/>
                <a:cs typeface="Times New Roman" pitchFamily="18" charset="0"/>
              </a:rPr>
              <a:t>ra</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 Hiệu suất biến đổi năng lượng một chiều của các phần tử</a:t>
            </a:r>
          </a:p>
          <a:p>
            <a:pPr>
              <a:buNone/>
            </a:pPr>
            <a:r>
              <a:rPr lang="en-US" sz="2800">
                <a:latin typeface="Times New Roman" pitchFamily="18" charset="0"/>
                <a:cs typeface="Times New Roman" pitchFamily="18" charset="0"/>
              </a:rPr>
              <a:t>tích cực.</a:t>
            </a:r>
          </a:p>
          <a:p>
            <a:pPr>
              <a:buNone/>
            </a:pPr>
            <a:r>
              <a:rPr lang="en-US" sz="2800">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 Nguyên tắc mạch dao động.</a:t>
            </a:r>
          </a:p>
          <a:p>
            <a:pPr>
              <a:buNone/>
            </a:pPr>
            <a:r>
              <a:rPr lang="en-US" sz="2800">
                <a:latin typeface="Times New Roman" pitchFamily="18" charset="0"/>
                <a:cs typeface="Times New Roman" pitchFamily="18" charset="0"/>
              </a:rPr>
              <a:t> + Tạo dao động theo nguyên tắc dùng hồi tiếp (hồi tiếp</a:t>
            </a:r>
          </a:p>
          <a:p>
            <a:pPr>
              <a:buNone/>
            </a:pPr>
            <a:r>
              <a:rPr lang="en-US" sz="2800">
                <a:latin typeface="Times New Roman" pitchFamily="18" charset="0"/>
                <a:cs typeface="Times New Roman" pitchFamily="18" charset="0"/>
              </a:rPr>
              <a:t>dương).</a:t>
            </a:r>
          </a:p>
          <a:p>
            <a:pPr>
              <a:buNone/>
            </a:pPr>
            <a:r>
              <a:rPr lang="en-US" sz="2800">
                <a:latin typeface="Times New Roman" pitchFamily="18" charset="0"/>
                <a:cs typeface="Times New Roman" pitchFamily="18" charset="0"/>
              </a:rPr>
              <a:t> + Tạo dao động theo nguyên tắc tổng hợp mạch.</a:t>
            </a:r>
          </a:p>
        </p:txBody>
      </p:sp>
      <p:graphicFrame>
        <p:nvGraphicFramePr>
          <p:cNvPr id="4" name="Object 3"/>
          <p:cNvGraphicFramePr>
            <a:graphicFrameLocks noChangeAspect="1"/>
          </p:cNvGraphicFramePr>
          <p:nvPr/>
        </p:nvGraphicFramePr>
        <p:xfrm>
          <a:off x="4730750" y="1981200"/>
          <a:ext cx="750888" cy="620713"/>
        </p:xfrm>
        <a:graphic>
          <a:graphicData uri="http://schemas.openxmlformats.org/presentationml/2006/ole">
            <mc:AlternateContent xmlns:mc="http://schemas.openxmlformats.org/markup-compatibility/2006">
              <mc:Choice xmlns:v="urn:schemas-microsoft-com:vml" Requires="v">
                <p:oleObj spid="_x0000_s218113" name="Equation" r:id="rId3" imgW="291960" imgH="241200" progId="Equation.DSMT4">
                  <p:embed/>
                </p:oleObj>
              </mc:Choice>
              <mc:Fallback>
                <p:oleObj name="Equation" r:id="rId3" imgW="291960" imgH="24120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0750" y="1981200"/>
                        <a:ext cx="750888"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2941776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a:solidFill>
                  <a:srgbClr val="FF0000"/>
                </a:solidFill>
                <a:latin typeface="Times New Roman" pitchFamily="18" charset="0"/>
                <a:cs typeface="Times New Roman" pitchFamily="18" charset="0"/>
              </a:rPr>
              <a:t>§2. Điều kiện mạch của mạch dao động</a:t>
            </a:r>
            <a:endParaRPr lang="en-US"/>
          </a:p>
        </p:txBody>
      </p:sp>
      <p:sp>
        <p:nvSpPr>
          <p:cNvPr id="3" name="Content Placeholder 2"/>
          <p:cNvSpPr>
            <a:spLocks noGrp="1"/>
          </p:cNvSpPr>
          <p:nvPr>
            <p:ph idx="1"/>
          </p:nvPr>
        </p:nvSpPr>
        <p:spPr>
          <a:xfrm>
            <a:off x="228600" y="1219200"/>
            <a:ext cx="8915400" cy="5638800"/>
          </a:xfrm>
        </p:spPr>
        <p:txBody>
          <a:bodyPr/>
          <a:lstStyle/>
          <a:p>
            <a:r>
              <a:rPr lang="en-US" sz="2800">
                <a:latin typeface="Times New Roman" pitchFamily="18" charset="0"/>
                <a:cs typeface="Times New Roman" pitchFamily="18" charset="0"/>
              </a:rPr>
              <a:t>Phần tử tích cực có hệ số khuếch đại. </a:t>
            </a:r>
          </a:p>
          <a:p>
            <a:r>
              <a:rPr lang="en-US" sz="2800">
                <a:latin typeface="Times New Roman" pitchFamily="18" charset="0"/>
                <a:cs typeface="Times New Roman" pitchFamily="18" charset="0"/>
              </a:rPr>
              <a:t>Phần tử hồi tiếp có hệ số khuếch đại:</a:t>
            </a:r>
          </a:p>
          <a:p>
            <a:pPr>
              <a:buNone/>
            </a:pPr>
            <a:r>
              <a:rPr lang="en-US" sz="2800">
                <a:latin typeface="Times New Roman" pitchFamily="18" charset="0"/>
                <a:cs typeface="Times New Roman" pitchFamily="18" charset="0"/>
              </a:rPr>
              <a:t> </a:t>
            </a:r>
            <a:r>
              <a:rPr lang="el-GR" sz="2800">
                <a:latin typeface="Times New Roman" pitchFamily="18" charset="0"/>
                <a:cs typeface="Times New Roman" pitchFamily="18" charset="0"/>
              </a:rPr>
              <a:t>φ</a:t>
            </a:r>
            <a:r>
              <a:rPr lang="en-US" sz="2800" baseline="-25000">
                <a:latin typeface="Times New Roman" pitchFamily="18" charset="0"/>
                <a:cs typeface="Times New Roman" pitchFamily="18" charset="0"/>
              </a:rPr>
              <a:t>k</a:t>
            </a:r>
            <a:r>
              <a:rPr lang="en-US" sz="2800">
                <a:latin typeface="Times New Roman" pitchFamily="18" charset="0"/>
                <a:cs typeface="Times New Roman" pitchFamily="18" charset="0"/>
              </a:rPr>
              <a:t> góc di pha của phần tử</a:t>
            </a:r>
          </a:p>
          <a:p>
            <a:pPr>
              <a:buNone/>
            </a:pPr>
            <a:r>
              <a:rPr lang="en-US" sz="2800">
                <a:latin typeface="Times New Roman" pitchFamily="18" charset="0"/>
                <a:cs typeface="Times New Roman" pitchFamily="18" charset="0"/>
              </a:rPr>
              <a:t>tích cực.</a:t>
            </a:r>
          </a:p>
          <a:p>
            <a:pPr>
              <a:buNone/>
            </a:pPr>
            <a:r>
              <a:rPr lang="el-GR" sz="2800">
                <a:latin typeface="Times New Roman" pitchFamily="18" charset="0"/>
                <a:cs typeface="Times New Roman" pitchFamily="18" charset="0"/>
              </a:rPr>
              <a:t>φ</a:t>
            </a:r>
            <a:r>
              <a:rPr lang="en-US" sz="2800" baseline="-25000">
                <a:latin typeface="Times New Roman" pitchFamily="18" charset="0"/>
                <a:cs typeface="Times New Roman" pitchFamily="18" charset="0"/>
              </a:rPr>
              <a:t>ht</a:t>
            </a:r>
            <a:r>
              <a:rPr lang="en-US" sz="2800">
                <a:latin typeface="Times New Roman" pitchFamily="18" charset="0"/>
                <a:cs typeface="Times New Roman" pitchFamily="18" charset="0"/>
              </a:rPr>
              <a:t>  góc di pha của phần tử</a:t>
            </a:r>
          </a:p>
          <a:p>
            <a:pPr>
              <a:buNone/>
            </a:pPr>
            <a:r>
              <a:rPr lang="en-US" sz="2800">
                <a:latin typeface="Times New Roman" pitchFamily="18" charset="0"/>
                <a:cs typeface="Times New Roman" pitchFamily="18" charset="0"/>
              </a:rPr>
              <a:t> hồi tiếp</a:t>
            </a:r>
          </a:p>
          <a:p>
            <a:endParaRPr lang="en-US" sz="2800">
              <a:latin typeface="Times New Roman" pitchFamily="18" charset="0"/>
              <a:cs typeface="Times New Roman" pitchFamily="18" charset="0"/>
            </a:endParaRPr>
          </a:p>
          <a:p>
            <a:pPr>
              <a:buFontTx/>
              <a:buChar char="-"/>
            </a:pPr>
            <a:r>
              <a:rPr lang="en-US" sz="2800">
                <a:latin typeface="Times New Roman" pitchFamily="18" charset="0"/>
                <a:cs typeface="Times New Roman" pitchFamily="18" charset="0"/>
              </a:rPr>
              <a:t>Điều kiện cần và đủ để mạch tự tạo ra tín hiệu:</a:t>
            </a: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Điều kiện cần: K.K</a:t>
            </a:r>
            <a:r>
              <a:rPr lang="en-US" sz="2800" baseline="-25000">
                <a:latin typeface="Times New Roman" pitchFamily="18" charset="0"/>
                <a:cs typeface="Times New Roman" pitchFamily="18" charset="0"/>
              </a:rPr>
              <a:t>ht</a:t>
            </a:r>
            <a:r>
              <a:rPr lang="en-US" sz="2800">
                <a:latin typeface="Times New Roman" pitchFamily="18" charset="0"/>
                <a:cs typeface="Times New Roman" pitchFamily="18" charset="0"/>
              </a:rPr>
              <a:t> = 1; Điều kiện đủ: </a:t>
            </a:r>
            <a:endParaRPr lang="en-US" sz="2800" baseline="300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a:p>
        </p:txBody>
      </p:sp>
      <p:pic>
        <p:nvPicPr>
          <p:cNvPr id="4" name="Picture 5"/>
          <p:cNvPicPr>
            <a:picLocks noChangeAspect="1" noChangeArrowheads="1"/>
          </p:cNvPicPr>
          <p:nvPr/>
        </p:nvPicPr>
        <p:blipFill>
          <a:blip r:embed="rId3"/>
          <a:srcRect/>
          <a:stretch>
            <a:fillRect/>
          </a:stretch>
        </p:blipFill>
        <p:spPr bwMode="auto">
          <a:xfrm>
            <a:off x="4686300" y="2382253"/>
            <a:ext cx="4088732" cy="2372309"/>
          </a:xfrm>
          <a:prstGeom prst="rect">
            <a:avLst/>
          </a:prstGeom>
          <a:noFill/>
          <a:ln w="9525">
            <a:noFill/>
            <a:miter lim="800000"/>
            <a:headEnd/>
            <a:tailEnd/>
          </a:ln>
          <a:effectLst/>
        </p:spPr>
      </p:pic>
      <p:graphicFrame>
        <p:nvGraphicFramePr>
          <p:cNvPr id="52226" name="Object 2"/>
          <p:cNvGraphicFramePr>
            <a:graphicFrameLocks noChangeAspect="1"/>
          </p:cNvGraphicFramePr>
          <p:nvPr/>
        </p:nvGraphicFramePr>
        <p:xfrm>
          <a:off x="2362200" y="5334000"/>
          <a:ext cx="3349625" cy="614667"/>
        </p:xfrm>
        <a:graphic>
          <a:graphicData uri="http://schemas.openxmlformats.org/presentationml/2006/ole">
            <mc:AlternateContent xmlns:mc="http://schemas.openxmlformats.org/markup-compatibility/2006">
              <mc:Choice xmlns:v="urn:schemas-microsoft-com:vml" Requires="v">
                <p:oleObj spid="_x0000_s219137" name="Equation" r:id="rId4" imgW="2768400" imgH="507960" progId="Equation.DSMT4">
                  <p:embed/>
                </p:oleObj>
              </mc:Choice>
              <mc:Fallback>
                <p:oleObj name="Equation" r:id="rId4" imgW="2768400" imgH="507960" progId="Equation.DSMT4">
                  <p:embed/>
                  <p:pic>
                    <p:nvPicPr>
                      <p:cNvPr id="522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5334000"/>
                        <a:ext cx="3349625" cy="614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7" name="Object 3"/>
          <p:cNvGraphicFramePr>
            <a:graphicFrameLocks noChangeAspect="1"/>
          </p:cNvGraphicFramePr>
          <p:nvPr/>
        </p:nvGraphicFramePr>
        <p:xfrm>
          <a:off x="6324600" y="5930900"/>
          <a:ext cx="1892300" cy="469900"/>
        </p:xfrm>
        <a:graphic>
          <a:graphicData uri="http://schemas.openxmlformats.org/presentationml/2006/ole">
            <mc:AlternateContent xmlns:mc="http://schemas.openxmlformats.org/markup-compatibility/2006">
              <mc:Choice xmlns:v="urn:schemas-microsoft-com:vml" Requires="v">
                <p:oleObj spid="_x0000_s219138" name="Equation" r:id="rId6" imgW="1892160" imgH="469800" progId="Equation.DSMT4">
                  <p:embed/>
                </p:oleObj>
              </mc:Choice>
              <mc:Fallback>
                <p:oleObj name="Equation" r:id="rId6" imgW="1892160" imgH="469800" progId="Equation.DSMT4">
                  <p:embed/>
                  <p:pic>
                    <p:nvPicPr>
                      <p:cNvPr id="5222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5930900"/>
                        <a:ext cx="18923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6019800" y="1219200"/>
          <a:ext cx="1615440" cy="457200"/>
        </p:xfrm>
        <a:graphic>
          <a:graphicData uri="http://schemas.openxmlformats.org/presentationml/2006/ole">
            <mc:AlternateContent xmlns:mc="http://schemas.openxmlformats.org/markup-compatibility/2006">
              <mc:Choice xmlns:v="urn:schemas-microsoft-com:vml" Requires="v">
                <p:oleObj spid="_x0000_s219139" name="Equation" r:id="rId8" imgW="672840" imgH="190440" progId="Equation.DSMT4">
                  <p:embed/>
                </p:oleObj>
              </mc:Choice>
              <mc:Fallback>
                <p:oleObj name="Equation" r:id="rId8" imgW="672840" imgH="190440" progId="Equation.DSMT4">
                  <p:embed/>
                  <p:pic>
                    <p:nvPicPr>
                      <p:cNvPr id="7"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9800" y="1219200"/>
                        <a:ext cx="161544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0" name="Object 6"/>
          <p:cNvGraphicFramePr>
            <a:graphicFrameLocks noChangeAspect="1"/>
          </p:cNvGraphicFramePr>
          <p:nvPr/>
        </p:nvGraphicFramePr>
        <p:xfrm>
          <a:off x="6110287" y="1706562"/>
          <a:ext cx="2043113" cy="579438"/>
        </p:xfrm>
        <a:graphic>
          <a:graphicData uri="http://schemas.openxmlformats.org/presentationml/2006/ole">
            <mc:AlternateContent xmlns:mc="http://schemas.openxmlformats.org/markup-compatibility/2006">
              <mc:Choice xmlns:v="urn:schemas-microsoft-com:vml" Requires="v">
                <p:oleObj spid="_x0000_s219140" name="Equation" r:id="rId10" imgW="850680" imgH="241200" progId="Equation.DSMT4">
                  <p:embed/>
                </p:oleObj>
              </mc:Choice>
              <mc:Fallback>
                <p:oleObj name="Equation" r:id="rId10" imgW="850680" imgH="241200" progId="Equation.DSMT4">
                  <p:embed/>
                  <p:pic>
                    <p:nvPicPr>
                      <p:cNvPr id="5223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0287" y="1706562"/>
                        <a:ext cx="2043113"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248300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120838"/>
        <p:cNvGrpSpPr/>
        <p:nvPr/>
      </p:nvGrpSpPr>
      <p:grpSpPr>
        <a:xfrm>
          <a:off x="0" y="0"/>
          <a:ext cx="0" cy="0"/>
          <a:chOff x="0" y="0"/>
          <a:chExt cx="0" cy="0"/>
        </a:xfrm>
      </p:grpSpPr>
      <p:sp>
        <p:nvSpPr>
          <p:cNvPr id="120839" name="Google Shape;120839;p1"/>
          <p:cNvSpPr txBox="1">
            <a:spLocks noGrp="1"/>
          </p:cNvSpPr>
          <p:nvPr>
            <p:ph type="body" idx="1"/>
          </p:nvPr>
        </p:nvSpPr>
        <p:spPr>
          <a:xfrm>
            <a:off x="279400" y="690282"/>
            <a:ext cx="9144000" cy="6400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a:t> </a:t>
            </a:r>
            <a:r>
              <a:rPr lang="en-US" err="1">
                <a:solidFill>
                  <a:srgbClr val="FF0000"/>
                </a:solidFill>
                <a:latin typeface="Times New Roman"/>
                <a:ea typeface="Times New Roman"/>
                <a:cs typeface="Times New Roman"/>
                <a:sym typeface="Times New Roman"/>
              </a:rPr>
              <a:t>Ví</a:t>
            </a:r>
            <a:r>
              <a:rPr lang="en-US">
                <a:solidFill>
                  <a:srgbClr val="FF0000"/>
                </a:solidFill>
                <a:latin typeface="Times New Roman"/>
                <a:ea typeface="Times New Roman"/>
                <a:cs typeface="Times New Roman"/>
                <a:sym typeface="Times New Roman"/>
              </a:rPr>
              <a:t> </a:t>
            </a:r>
            <a:r>
              <a:rPr lang="en-US" err="1">
                <a:solidFill>
                  <a:srgbClr val="FF0000"/>
                </a:solidFill>
                <a:latin typeface="Times New Roman"/>
                <a:ea typeface="Times New Roman"/>
                <a:cs typeface="Times New Roman"/>
                <a:sym typeface="Times New Roman"/>
              </a:rPr>
              <a:t>dụ</a:t>
            </a:r>
            <a:r>
              <a:rPr lang="en-US">
                <a:solidFill>
                  <a:srgbClr val="FF0000"/>
                </a:solidFill>
                <a:latin typeface="Times New Roman"/>
                <a:ea typeface="Times New Roman"/>
                <a:cs typeface="Times New Roman"/>
                <a:sym typeface="Times New Roman"/>
              </a:rPr>
              <a:t>. </a:t>
            </a:r>
            <a:r>
              <a:rPr lang="en-US" sz="2800">
                <a:latin typeface="Times New Roman"/>
                <a:ea typeface="Times New Roman"/>
                <a:cs typeface="Times New Roman"/>
                <a:sym typeface="Times New Roman"/>
              </a:rPr>
              <a:t>Cho </a:t>
            </a:r>
            <a:r>
              <a:rPr lang="en-US" sz="2800" err="1">
                <a:latin typeface="Times New Roman"/>
                <a:ea typeface="Times New Roman"/>
                <a:cs typeface="Times New Roman"/>
                <a:sym typeface="Times New Roman"/>
              </a:rPr>
              <a:t>mạch</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điện</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tử</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như</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hình</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vẽ</a:t>
            </a:r>
            <a:endParaRPr/>
          </a:p>
          <a:p>
            <a:pPr marL="342900" lvl="0" indent="-342900" algn="l" rtl="0">
              <a:spcBef>
                <a:spcPts val="560"/>
              </a:spcBef>
              <a:spcAft>
                <a:spcPts val="0"/>
              </a:spcAft>
              <a:buClr>
                <a:schemeClr val="dk1"/>
              </a:buClr>
              <a:buSzPts val="2800"/>
              <a:buNone/>
            </a:pP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u</a:t>
            </a:r>
            <a:r>
              <a:rPr lang="en-US" sz="2800" baseline="-25000" err="1">
                <a:latin typeface="Times New Roman"/>
                <a:ea typeface="Times New Roman"/>
                <a:cs typeface="Times New Roman"/>
                <a:sym typeface="Times New Roman"/>
              </a:rPr>
              <a:t>vào</a:t>
            </a:r>
            <a:r>
              <a:rPr lang="en-US" sz="2800">
                <a:latin typeface="Times New Roman"/>
                <a:ea typeface="Times New Roman"/>
                <a:cs typeface="Times New Roman"/>
                <a:sym typeface="Times New Roman"/>
              </a:rPr>
              <a:t> = u</a:t>
            </a:r>
            <a:r>
              <a:rPr lang="en-US" sz="2800" baseline="-25000">
                <a:latin typeface="Times New Roman"/>
                <a:ea typeface="Times New Roman"/>
                <a:cs typeface="Times New Roman"/>
                <a:sym typeface="Times New Roman"/>
              </a:rPr>
              <a:t>p</a:t>
            </a:r>
            <a:r>
              <a:rPr lang="en-US" sz="2800">
                <a:latin typeface="Times New Roman"/>
                <a:ea typeface="Times New Roman"/>
                <a:cs typeface="Times New Roman"/>
                <a:sym typeface="Times New Roman"/>
              </a:rPr>
              <a:t> = </a:t>
            </a:r>
            <a:r>
              <a:rPr lang="en-US" sz="2800" err="1">
                <a:latin typeface="Times New Roman"/>
                <a:ea typeface="Times New Roman"/>
                <a:cs typeface="Times New Roman"/>
                <a:sym typeface="Times New Roman"/>
              </a:rPr>
              <a:t>u</a:t>
            </a:r>
            <a:r>
              <a:rPr lang="en-US" sz="2800" baseline="-25000" err="1">
                <a:latin typeface="Times New Roman"/>
                <a:ea typeface="Times New Roman"/>
                <a:cs typeface="Times New Roman"/>
                <a:sym typeface="Times New Roman"/>
              </a:rPr>
              <a:t>ht</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và</a:t>
            </a:r>
            <a:endParaRPr/>
          </a:p>
          <a:p>
            <a:pPr marL="342900" lvl="0" indent="-3429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None/>
            </a:pPr>
            <a:r>
              <a:rPr lang="en-US" sz="2800">
                <a:latin typeface="Times New Roman"/>
                <a:ea typeface="Times New Roman"/>
                <a:cs typeface="Times New Roman"/>
                <a:sym typeface="Times New Roman"/>
              </a:rPr>
              <a:t> ta </a:t>
            </a:r>
            <a:r>
              <a:rPr lang="en-US" sz="2800" err="1">
                <a:latin typeface="Times New Roman"/>
                <a:ea typeface="Times New Roman"/>
                <a:cs typeface="Times New Roman"/>
                <a:sym typeface="Times New Roman"/>
              </a:rPr>
              <a:t>có</a:t>
            </a:r>
            <a:r>
              <a:rPr lang="en-US" sz="2800">
                <a:latin typeface="Times New Roman"/>
                <a:ea typeface="Times New Roman"/>
                <a:cs typeface="Times New Roman"/>
                <a:sym typeface="Times New Roman"/>
              </a:rPr>
              <a:t>. </a:t>
            </a:r>
            <a:endParaRPr/>
          </a:p>
          <a:p>
            <a:pPr marL="342900" lvl="0" indent="-3429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None/>
            </a:pP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Để</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xác</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định</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điện</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áp</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ra</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viết</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phương</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trình</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dòng</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điện</a:t>
            </a:r>
            <a:r>
              <a:rPr lang="en-US" sz="2800">
                <a:latin typeface="Times New Roman"/>
                <a:ea typeface="Times New Roman"/>
                <a:cs typeface="Times New Roman"/>
                <a:sym typeface="Times New Roman"/>
              </a:rPr>
              <a:t> tai </a:t>
            </a:r>
            <a:r>
              <a:rPr lang="en-US" sz="2800" err="1">
                <a:latin typeface="Times New Roman"/>
                <a:ea typeface="Times New Roman"/>
                <a:cs typeface="Times New Roman"/>
                <a:sym typeface="Times New Roman"/>
              </a:rPr>
              <a:t>nút</a:t>
            </a:r>
            <a:r>
              <a:rPr lang="en-US" sz="2800">
                <a:latin typeface="Times New Roman"/>
                <a:ea typeface="Times New Roman"/>
                <a:cs typeface="Times New Roman"/>
                <a:sym typeface="Times New Roman"/>
              </a:rPr>
              <a:t> 1. </a:t>
            </a:r>
            <a:endParaRPr sz="2800">
              <a:latin typeface="Times New Roman"/>
              <a:ea typeface="Times New Roman"/>
              <a:cs typeface="Times New Roman"/>
              <a:sym typeface="Times New Roman"/>
            </a:endParaRPr>
          </a:p>
        </p:txBody>
      </p:sp>
      <p:pic>
        <p:nvPicPr>
          <p:cNvPr id="120840" name="Google Shape;120840;p1"/>
          <p:cNvPicPr preferRelativeResize="0"/>
          <p:nvPr/>
        </p:nvPicPr>
        <p:blipFill rotWithShape="1">
          <a:blip r:embed="rId2">
            <a:alphaModFix/>
          </a:blip>
          <a:srcRect/>
          <a:stretch/>
        </p:blipFill>
        <p:spPr>
          <a:xfrm>
            <a:off x="4394200" y="1905000"/>
            <a:ext cx="914401" cy="203200"/>
          </a:xfrm>
          <a:prstGeom prst="rect">
            <a:avLst/>
          </a:prstGeom>
          <a:noFill/>
          <a:ln>
            <a:noFill/>
          </a:ln>
        </p:spPr>
      </p:pic>
      <p:pic>
        <p:nvPicPr>
          <p:cNvPr id="120841" name="Google Shape;120841;p1"/>
          <p:cNvPicPr preferRelativeResize="0"/>
          <p:nvPr/>
        </p:nvPicPr>
        <p:blipFill rotWithShape="1">
          <a:blip r:embed="rId3">
            <a:alphaModFix/>
          </a:blip>
          <a:srcRect/>
          <a:stretch/>
        </p:blipFill>
        <p:spPr>
          <a:xfrm>
            <a:off x="0" y="1797631"/>
            <a:ext cx="4648200" cy="1401762"/>
          </a:xfrm>
          <a:prstGeom prst="rect">
            <a:avLst/>
          </a:prstGeom>
          <a:noFill/>
          <a:ln>
            <a:noFill/>
          </a:ln>
        </p:spPr>
      </p:pic>
      <p:pic>
        <p:nvPicPr>
          <p:cNvPr id="120842" name="Google Shape;120842;p1"/>
          <p:cNvPicPr preferRelativeResize="0"/>
          <p:nvPr/>
        </p:nvPicPr>
        <p:blipFill rotWithShape="1">
          <a:blip r:embed="rId4">
            <a:alphaModFix/>
          </a:blip>
          <a:srcRect/>
          <a:stretch/>
        </p:blipFill>
        <p:spPr>
          <a:xfrm>
            <a:off x="279400" y="3697741"/>
            <a:ext cx="6434221" cy="2448180"/>
          </a:xfrm>
          <a:prstGeom prst="rect">
            <a:avLst/>
          </a:prstGeom>
          <a:noFill/>
          <a:ln>
            <a:noFill/>
          </a:ln>
        </p:spPr>
      </p:pic>
      <p:pic>
        <p:nvPicPr>
          <p:cNvPr id="120843" name="Google Shape;120843;p1"/>
          <p:cNvPicPr preferRelativeResize="0"/>
          <p:nvPr/>
        </p:nvPicPr>
        <p:blipFill rotWithShape="1">
          <a:blip r:embed="rId5">
            <a:alphaModFix/>
          </a:blip>
          <a:srcRect/>
          <a:stretch/>
        </p:blipFill>
        <p:spPr>
          <a:xfrm>
            <a:off x="4727616" y="1267326"/>
            <a:ext cx="4360238" cy="3124200"/>
          </a:xfrm>
          <a:prstGeom prst="rect">
            <a:avLst/>
          </a:prstGeom>
          <a:noFill/>
          <a:ln>
            <a:noFill/>
          </a:ln>
        </p:spPr>
      </p:pic>
    </p:spTree>
    <p:extLst>
      <p:ext uri="{BB962C8B-B14F-4D97-AF65-F5344CB8AC3E}">
        <p14:creationId xmlns:p14="http://schemas.microsoft.com/office/powerpoint/2010/main" val="265070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buNone/>
            </a:pPr>
            <a:r>
              <a:rPr lang="en-US"/>
              <a:t> </a:t>
            </a:r>
            <a:r>
              <a:rPr lang="en-US">
                <a:solidFill>
                  <a:srgbClr val="FF0000"/>
                </a:solidFill>
                <a:latin typeface="Times New Roman" pitchFamily="18" charset="0"/>
                <a:cs typeface="Times New Roman" pitchFamily="18" charset="0"/>
              </a:rPr>
              <a:t>2. Các tham số cơ bản của tín hiệu xung.</a:t>
            </a:r>
          </a:p>
          <a:p>
            <a:pPr>
              <a:buNone/>
            </a:pPr>
            <a:r>
              <a:rPr lang="en-US">
                <a:solidFill>
                  <a:srgbClr val="FF0000"/>
                </a:solidFill>
                <a:latin typeface="Times New Roman" pitchFamily="18" charset="0"/>
                <a:cs typeface="Times New Roman" pitchFamily="18" charset="0"/>
              </a:rPr>
              <a:t> </a:t>
            </a:r>
            <a:r>
              <a:rPr lang="en-US" sz="2800">
                <a:solidFill>
                  <a:schemeClr val="tx1">
                    <a:lumMod val="95000"/>
                    <a:lumOff val="5000"/>
                  </a:schemeClr>
                </a:solidFill>
                <a:latin typeface="Times New Roman" pitchFamily="18" charset="0"/>
                <a:cs typeface="Times New Roman" pitchFamily="18" charset="0"/>
              </a:rPr>
              <a:t>+ Biên độ xung là giá trị cực</a:t>
            </a:r>
          </a:p>
          <a:p>
            <a:pPr>
              <a:buNone/>
            </a:pPr>
            <a:r>
              <a:rPr lang="en-US" sz="2800">
                <a:solidFill>
                  <a:schemeClr val="tx1">
                    <a:lumMod val="95000"/>
                    <a:lumOff val="5000"/>
                  </a:schemeClr>
                </a:solidFill>
                <a:latin typeface="Times New Roman" pitchFamily="18" charset="0"/>
                <a:cs typeface="Times New Roman" pitchFamily="18" charset="0"/>
              </a:rPr>
              <a:t>đại của tín hiệu xung U</a:t>
            </a:r>
            <a:r>
              <a:rPr lang="en-US" sz="2800" baseline="-25000">
                <a:solidFill>
                  <a:schemeClr val="tx1">
                    <a:lumMod val="95000"/>
                    <a:lumOff val="5000"/>
                  </a:schemeClr>
                </a:solidFill>
                <a:latin typeface="Times New Roman" pitchFamily="18" charset="0"/>
                <a:cs typeface="Times New Roman" pitchFamily="18" charset="0"/>
              </a:rPr>
              <a:t>m</a:t>
            </a:r>
            <a:r>
              <a:rPr lang="en-US" sz="2800">
                <a:solidFill>
                  <a:schemeClr val="tx1">
                    <a:lumMod val="95000"/>
                    <a:lumOff val="5000"/>
                  </a:schemeClr>
                </a:solidFill>
                <a:latin typeface="Times New Roman" pitchFamily="18" charset="0"/>
                <a:cs typeface="Times New Roman" pitchFamily="18" charset="0"/>
              </a:rPr>
              <a:t> ; I</a:t>
            </a:r>
            <a:r>
              <a:rPr lang="en-US" sz="2800" baseline="-25000">
                <a:solidFill>
                  <a:schemeClr val="tx1">
                    <a:lumMod val="95000"/>
                    <a:lumOff val="5000"/>
                  </a:schemeClr>
                </a:solidFill>
                <a:latin typeface="Times New Roman" pitchFamily="18" charset="0"/>
                <a:cs typeface="Times New Roman" pitchFamily="18" charset="0"/>
              </a:rPr>
              <a:t>m</a:t>
            </a:r>
            <a:r>
              <a:rPr lang="en-US" sz="2800">
                <a:solidFill>
                  <a:schemeClr val="tx1">
                    <a:lumMod val="95000"/>
                    <a:lumOff val="5000"/>
                  </a:schemeClr>
                </a:solidFill>
                <a:latin typeface="Times New Roman" pitchFamily="18" charset="0"/>
                <a:cs typeface="Times New Roman" pitchFamily="18" charset="0"/>
              </a:rPr>
              <a:t> </a:t>
            </a:r>
          </a:p>
          <a:p>
            <a:pPr>
              <a:buNone/>
            </a:pPr>
            <a:r>
              <a:rPr lang="en-US" sz="2800">
                <a:solidFill>
                  <a:schemeClr val="tx1">
                    <a:lumMod val="95000"/>
                    <a:lumOff val="5000"/>
                  </a:schemeClr>
                </a:solidFill>
                <a:latin typeface="Times New Roman" pitchFamily="18" charset="0"/>
                <a:cs typeface="Times New Roman" pitchFamily="18" charset="0"/>
              </a:rPr>
              <a:t> + Độ rộng của xung là khoảng thời</a:t>
            </a:r>
          </a:p>
          <a:p>
            <a:pPr>
              <a:buNone/>
            </a:pPr>
            <a:r>
              <a:rPr lang="en-US" sz="2800">
                <a:solidFill>
                  <a:schemeClr val="tx1">
                    <a:lumMod val="95000"/>
                    <a:lumOff val="5000"/>
                  </a:schemeClr>
                </a:solidFill>
                <a:latin typeface="Times New Roman" pitchFamily="18" charset="0"/>
                <a:cs typeface="Times New Roman" pitchFamily="18" charset="0"/>
              </a:rPr>
              <a:t>gian tín hiệu xung tồn tại ( t</a:t>
            </a:r>
            <a:r>
              <a:rPr lang="en-US" sz="2800" baseline="-25000">
                <a:solidFill>
                  <a:schemeClr val="tx1">
                    <a:lumMod val="95000"/>
                    <a:lumOff val="5000"/>
                  </a:schemeClr>
                </a:solidFill>
                <a:latin typeface="Times New Roman" pitchFamily="18" charset="0"/>
                <a:cs typeface="Times New Roman" pitchFamily="18" charset="0"/>
              </a:rPr>
              <a:t>X</a:t>
            </a:r>
            <a:r>
              <a:rPr lang="en-US" sz="2800">
                <a:solidFill>
                  <a:schemeClr val="tx1">
                    <a:lumMod val="95000"/>
                    <a:lumOff val="5000"/>
                  </a:schemeClr>
                </a:solidFill>
                <a:latin typeface="Times New Roman" pitchFamily="18" charset="0"/>
                <a:cs typeface="Times New Roman" pitchFamily="18" charset="0"/>
              </a:rPr>
              <a:t> ).</a:t>
            </a:r>
          </a:p>
          <a:p>
            <a:pPr>
              <a:buNone/>
            </a:pPr>
            <a:r>
              <a:rPr lang="en-US" sz="2800">
                <a:solidFill>
                  <a:schemeClr val="tx1">
                    <a:lumMod val="95000"/>
                    <a:lumOff val="5000"/>
                  </a:schemeClr>
                </a:solidFill>
                <a:latin typeface="Times New Roman" pitchFamily="18" charset="0"/>
                <a:cs typeface="Times New Roman" pitchFamily="18" charset="0"/>
              </a:rPr>
              <a:t> + Chu kỳ lặp lại là khoảng thời gian</a:t>
            </a:r>
          </a:p>
          <a:p>
            <a:pPr>
              <a:buNone/>
            </a:pPr>
            <a:r>
              <a:rPr lang="en-US" sz="2800">
                <a:solidFill>
                  <a:schemeClr val="tx1">
                    <a:lumMod val="95000"/>
                    <a:lumOff val="5000"/>
                  </a:schemeClr>
                </a:solidFill>
                <a:latin typeface="Times New Roman" pitchFamily="18" charset="0"/>
                <a:cs typeface="Times New Roman" pitchFamily="18" charset="0"/>
              </a:rPr>
              <a:t>ngắn nhất để dòng điện hay điện áp</a:t>
            </a:r>
          </a:p>
          <a:p>
            <a:pPr>
              <a:buNone/>
            </a:pPr>
            <a:r>
              <a:rPr lang="en-US" sz="2800">
                <a:solidFill>
                  <a:schemeClr val="tx1">
                    <a:lumMod val="95000"/>
                    <a:lumOff val="5000"/>
                  </a:schemeClr>
                </a:solidFill>
                <a:latin typeface="Times New Roman" pitchFamily="18" charset="0"/>
                <a:cs typeface="Times New Roman" pitchFamily="18" charset="0"/>
              </a:rPr>
              <a:t>lặp lại trạng thái ban đầu ( T</a:t>
            </a:r>
            <a:r>
              <a:rPr lang="en-US" sz="2800" baseline="-25000">
                <a:solidFill>
                  <a:schemeClr val="tx1">
                    <a:lumMod val="95000"/>
                    <a:lumOff val="5000"/>
                  </a:schemeClr>
                </a:solidFill>
                <a:latin typeface="Times New Roman" pitchFamily="18" charset="0"/>
                <a:cs typeface="Times New Roman" pitchFamily="18" charset="0"/>
              </a:rPr>
              <a:t>X</a:t>
            </a:r>
            <a:r>
              <a:rPr lang="en-US" sz="2800">
                <a:solidFill>
                  <a:schemeClr val="tx1">
                    <a:lumMod val="95000"/>
                    <a:lumOff val="5000"/>
                  </a:schemeClr>
                </a:solidFill>
                <a:latin typeface="Times New Roman" pitchFamily="18" charset="0"/>
                <a:cs typeface="Times New Roman" pitchFamily="18" charset="0"/>
              </a:rPr>
              <a:t> ).</a:t>
            </a:r>
          </a:p>
          <a:p>
            <a:pPr>
              <a:buNone/>
            </a:pPr>
            <a:r>
              <a:rPr lang="en-US" sz="2800">
                <a:solidFill>
                  <a:schemeClr val="tx1">
                    <a:lumMod val="95000"/>
                    <a:lumOff val="5000"/>
                  </a:schemeClr>
                </a:solidFill>
                <a:latin typeface="Times New Roman" pitchFamily="18" charset="0"/>
                <a:cs typeface="Times New Roman" pitchFamily="18" charset="0"/>
              </a:rPr>
              <a:t> + Tần số là giá trị nghịch đảo của </a:t>
            </a:r>
          </a:p>
          <a:p>
            <a:pPr>
              <a:buNone/>
            </a:pPr>
            <a:r>
              <a:rPr lang="en-US" sz="2800">
                <a:solidFill>
                  <a:schemeClr val="tx1">
                    <a:lumMod val="95000"/>
                    <a:lumOff val="5000"/>
                  </a:schemeClr>
                </a:solidFill>
                <a:latin typeface="Times New Roman" pitchFamily="18" charset="0"/>
                <a:cs typeface="Times New Roman" pitchFamily="18" charset="0"/>
              </a:rPr>
              <a:t>chu kỳ</a:t>
            </a:r>
          </a:p>
          <a:p>
            <a:pPr>
              <a:buNone/>
            </a:pPr>
            <a:r>
              <a:rPr lang="en-US" sz="2800">
                <a:solidFill>
                  <a:schemeClr val="tx1">
                    <a:lumMod val="95000"/>
                    <a:lumOff val="5000"/>
                  </a:schemeClr>
                </a:solidFill>
                <a:latin typeface="Times New Roman" pitchFamily="18" charset="0"/>
                <a:cs typeface="Times New Roman" pitchFamily="18" charset="0"/>
              </a:rPr>
              <a:t> + Độ rỗng xung là tỉ số giữa độ rộng và chu kỳ</a:t>
            </a:r>
          </a:p>
          <a:p>
            <a:pPr>
              <a:buNone/>
            </a:pPr>
            <a:r>
              <a:rPr lang="en-US" sz="2800">
                <a:solidFill>
                  <a:schemeClr val="tx1">
                    <a:lumMod val="95000"/>
                    <a:lumOff val="5000"/>
                  </a:schemeClr>
                </a:solidFill>
                <a:latin typeface="Times New Roman" pitchFamily="18" charset="0"/>
                <a:cs typeface="Times New Roman" pitchFamily="18" charset="0"/>
              </a:rPr>
              <a:t> + Hệ số lấp đầy là nghịch đảo của độ rỗng   </a:t>
            </a:r>
          </a:p>
        </p:txBody>
      </p:sp>
      <p:pic>
        <p:nvPicPr>
          <p:cNvPr id="1026" name="Picture 2"/>
          <p:cNvPicPr>
            <a:picLocks noChangeAspect="1" noChangeArrowheads="1"/>
          </p:cNvPicPr>
          <p:nvPr/>
        </p:nvPicPr>
        <p:blipFill>
          <a:blip r:embed="rId3"/>
          <a:srcRect/>
          <a:stretch>
            <a:fillRect/>
          </a:stretch>
        </p:blipFill>
        <p:spPr bwMode="auto">
          <a:xfrm>
            <a:off x="5486400" y="838200"/>
            <a:ext cx="3497404" cy="1985963"/>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5667375" y="2872306"/>
            <a:ext cx="3251436" cy="2156894"/>
          </a:xfrm>
          <a:prstGeom prst="rect">
            <a:avLst/>
          </a:prstGeom>
          <a:noFill/>
          <a:ln w="9525">
            <a:noFill/>
            <a:miter lim="800000"/>
            <a:headEnd/>
            <a:tailEnd/>
          </a:ln>
          <a:effectLst/>
        </p:spPr>
      </p:pic>
      <p:graphicFrame>
        <p:nvGraphicFramePr>
          <p:cNvPr id="8" name="Object 7"/>
          <p:cNvGraphicFramePr>
            <a:graphicFrameLocks noChangeAspect="1"/>
          </p:cNvGraphicFramePr>
          <p:nvPr/>
        </p:nvGraphicFramePr>
        <p:xfrm>
          <a:off x="1524000" y="5029200"/>
          <a:ext cx="825500" cy="609600"/>
        </p:xfrm>
        <a:graphic>
          <a:graphicData uri="http://schemas.openxmlformats.org/presentationml/2006/ole">
            <mc:AlternateContent xmlns:mc="http://schemas.openxmlformats.org/markup-compatibility/2006">
              <mc:Choice xmlns:v="urn:schemas-microsoft-com:vml" Requires="v">
                <p:oleObj spid="_x0000_s15361" name="Equation" r:id="rId5" imgW="825480" imgH="609480" progId="Equation.DSMT4">
                  <p:embed/>
                </p:oleObj>
              </mc:Choice>
              <mc:Fallback>
                <p:oleObj name="Equation" r:id="rId5" imgW="825480" imgH="609480" progId="Equation.DSMT4">
                  <p:embed/>
                  <p:pic>
                    <p:nvPicPr>
                      <p:cNvPr id="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029200"/>
                        <a:ext cx="8255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5"/>
          <p:cNvGraphicFramePr>
            <a:graphicFrameLocks noChangeAspect="1"/>
          </p:cNvGraphicFramePr>
          <p:nvPr/>
        </p:nvGraphicFramePr>
        <p:xfrm>
          <a:off x="7302500" y="5562600"/>
          <a:ext cx="850900" cy="609600"/>
        </p:xfrm>
        <a:graphic>
          <a:graphicData uri="http://schemas.openxmlformats.org/presentationml/2006/ole">
            <mc:AlternateContent xmlns:mc="http://schemas.openxmlformats.org/markup-compatibility/2006">
              <mc:Choice xmlns:v="urn:schemas-microsoft-com:vml" Requires="v">
                <p:oleObj spid="_x0000_s15362" name="Equation" r:id="rId7" imgW="850680" imgH="609480" progId="Equation.DSMT4">
                  <p:embed/>
                </p:oleObj>
              </mc:Choice>
              <mc:Fallback>
                <p:oleObj name="Equation" r:id="rId7" imgW="850680" imgH="609480" progId="Equation.DSMT4">
                  <p:embed/>
                  <p:pic>
                    <p:nvPicPr>
                      <p:cNvPr id="102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2500" y="5562600"/>
                        <a:ext cx="8509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2" name="Object 8"/>
          <p:cNvGraphicFramePr>
            <a:graphicFrameLocks noChangeAspect="1"/>
          </p:cNvGraphicFramePr>
          <p:nvPr/>
        </p:nvGraphicFramePr>
        <p:xfrm>
          <a:off x="6470650" y="6019800"/>
          <a:ext cx="1320800" cy="609600"/>
        </p:xfrm>
        <a:graphic>
          <a:graphicData uri="http://schemas.openxmlformats.org/presentationml/2006/ole">
            <mc:AlternateContent xmlns:mc="http://schemas.openxmlformats.org/markup-compatibility/2006">
              <mc:Choice xmlns:v="urn:schemas-microsoft-com:vml" Requires="v">
                <p:oleObj spid="_x0000_s15363" name="Equation" r:id="rId9" imgW="1320480" imgH="609480" progId="Equation.DSMT4">
                  <p:embed/>
                </p:oleObj>
              </mc:Choice>
              <mc:Fallback>
                <p:oleObj name="Equation" r:id="rId9" imgW="1320480" imgH="609480" progId="Equation.DSMT4">
                  <p:embed/>
                  <p:pic>
                    <p:nvPicPr>
                      <p:cNvPr id="1032"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0650" y="6019800"/>
                        <a:ext cx="1320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lstStyle/>
          <a:p>
            <a:pPr marL="514350" indent="-514350">
              <a:spcBef>
                <a:spcPts val="600"/>
              </a:spcBef>
              <a:buNone/>
            </a:pPr>
            <a:r>
              <a:rPr lang="en-US"/>
              <a:t> </a:t>
            </a:r>
            <a:r>
              <a:rPr lang="en-US">
                <a:solidFill>
                  <a:srgbClr val="FF0000"/>
                </a:solidFill>
                <a:latin typeface="Times New Roman" pitchFamily="18" charset="0"/>
                <a:cs typeface="Times New Roman" pitchFamily="18" charset="0"/>
              </a:rPr>
              <a:t>3. Phản ứng của mạch R-C với tác dụng xung đơn</a:t>
            </a:r>
          </a:p>
          <a:p>
            <a:pPr marL="514350" indent="-514350">
              <a:spcBef>
                <a:spcPts val="600"/>
              </a:spcBef>
              <a:buNone/>
            </a:pPr>
            <a:r>
              <a:rPr lang="en-US">
                <a:solidFill>
                  <a:srgbClr val="FF0000"/>
                </a:solidFill>
                <a:latin typeface="Times New Roman" pitchFamily="18" charset="0"/>
                <a:cs typeface="Times New Roman" pitchFamily="18" charset="0"/>
              </a:rPr>
              <a:t>hình tam giác.</a:t>
            </a:r>
          </a:p>
          <a:p>
            <a:pPr marL="514350" indent="-514350">
              <a:spcBef>
                <a:spcPts val="600"/>
              </a:spcBef>
              <a:buNone/>
            </a:pPr>
            <a:r>
              <a:rPr lang="en-US">
                <a:solidFill>
                  <a:schemeClr val="tx1">
                    <a:lumMod val="95000"/>
                    <a:lumOff val="5000"/>
                  </a:schemeClr>
                </a:solidFill>
                <a:latin typeface="Times New Roman" pitchFamily="18" charset="0"/>
                <a:cs typeface="Times New Roman" pitchFamily="18" charset="0"/>
              </a:rPr>
              <a:t>+</a:t>
            </a:r>
            <a:r>
              <a:rPr lang="en-US" sz="2800">
                <a:solidFill>
                  <a:schemeClr val="tx1">
                    <a:lumMod val="95000"/>
                    <a:lumOff val="5000"/>
                  </a:schemeClr>
                </a:solidFill>
                <a:latin typeface="Times New Roman" pitchFamily="18" charset="0"/>
                <a:cs typeface="Times New Roman" pitchFamily="18" charset="0"/>
              </a:rPr>
              <a:t>Nếu </a:t>
            </a:r>
            <a:r>
              <a:rPr lang="el-GR" sz="2800">
                <a:solidFill>
                  <a:schemeClr val="tx1">
                    <a:lumMod val="95000"/>
                    <a:lumOff val="5000"/>
                  </a:schemeClr>
                </a:solidFill>
                <a:latin typeface="Times New Roman" pitchFamily="18" charset="0"/>
                <a:cs typeface="Times New Roman" pitchFamily="18" charset="0"/>
              </a:rPr>
              <a:t>μ</a:t>
            </a:r>
            <a:r>
              <a:rPr lang="en-US" sz="2800">
                <a:solidFill>
                  <a:schemeClr val="tx1">
                    <a:lumMod val="95000"/>
                    <a:lumOff val="5000"/>
                  </a:schemeClr>
                </a:solidFill>
                <a:latin typeface="Times New Roman" pitchFamily="18" charset="0"/>
                <a:cs typeface="Times New Roman" pitchFamily="18" charset="0"/>
              </a:rPr>
              <a:t> &lt;&lt; 1 → </a:t>
            </a:r>
            <a:r>
              <a:rPr lang="el-GR" sz="2800">
                <a:solidFill>
                  <a:schemeClr val="tx1">
                    <a:lumMod val="95000"/>
                    <a:lumOff val="5000"/>
                  </a:schemeClr>
                </a:solidFill>
                <a:latin typeface="Times New Roman" pitchFamily="18" charset="0"/>
                <a:cs typeface="Times New Roman" pitchFamily="18" charset="0"/>
              </a:rPr>
              <a:t>τ</a:t>
            </a:r>
            <a:r>
              <a:rPr lang="en-US" sz="2800">
                <a:solidFill>
                  <a:schemeClr val="tx1">
                    <a:lumMod val="95000"/>
                    <a:lumOff val="5000"/>
                  </a:schemeClr>
                </a:solidFill>
                <a:latin typeface="Times New Roman" pitchFamily="18" charset="0"/>
                <a:cs typeface="Times New Roman" pitchFamily="18" charset="0"/>
              </a:rPr>
              <a:t> &lt;&lt; t</a:t>
            </a:r>
            <a:r>
              <a:rPr lang="en-US" sz="2800" baseline="-25000">
                <a:solidFill>
                  <a:schemeClr val="tx1">
                    <a:lumMod val="95000"/>
                    <a:lumOff val="5000"/>
                  </a:schemeClr>
                </a:solidFill>
                <a:latin typeface="Times New Roman" pitchFamily="18" charset="0"/>
                <a:cs typeface="Times New Roman" pitchFamily="18" charset="0"/>
              </a:rPr>
              <a:t>x </a:t>
            </a:r>
            <a:r>
              <a:rPr lang="en-US" sz="2800">
                <a:solidFill>
                  <a:schemeClr val="tx1">
                    <a:lumMod val="95000"/>
                    <a:lumOff val="5000"/>
                  </a:schemeClr>
                </a:solidFill>
                <a:latin typeface="Times New Roman" pitchFamily="18" charset="0"/>
                <a:cs typeface="Times New Roman" pitchFamily="18" charset="0"/>
              </a:rPr>
              <a:t> </a:t>
            </a:r>
          </a:p>
          <a:p>
            <a:pPr marL="514350" indent="-514350">
              <a:spcBef>
                <a:spcPts val="600"/>
              </a:spcBef>
              <a:buNone/>
            </a:pPr>
            <a:r>
              <a:rPr lang="en-US" sz="2800">
                <a:solidFill>
                  <a:schemeClr val="tx1">
                    <a:lumMod val="95000"/>
                    <a:lumOff val="5000"/>
                  </a:schemeClr>
                </a:solidFill>
                <a:latin typeface="Times New Roman" pitchFamily="18" charset="0"/>
                <a:cs typeface="Times New Roman" pitchFamily="18" charset="0"/>
              </a:rPr>
              <a:t> điện áp lấy ra trên tụ điện C.</a:t>
            </a:r>
          </a:p>
          <a:p>
            <a:pPr marL="514350" indent="-514350">
              <a:spcBef>
                <a:spcPts val="600"/>
              </a:spcBef>
              <a:buNone/>
            </a:pPr>
            <a:r>
              <a:rPr lang="en-US" sz="2800">
                <a:solidFill>
                  <a:schemeClr val="tx1">
                    <a:lumMod val="95000"/>
                    <a:lumOff val="5000"/>
                  </a:schemeClr>
                </a:solidFill>
                <a:latin typeface="Times New Roman" pitchFamily="18" charset="0"/>
                <a:cs typeface="Times New Roman" pitchFamily="18" charset="0"/>
              </a:rPr>
              <a:t> u</a:t>
            </a:r>
            <a:r>
              <a:rPr lang="en-US" sz="2800" baseline="-25000">
                <a:solidFill>
                  <a:schemeClr val="tx1">
                    <a:lumMod val="95000"/>
                    <a:lumOff val="5000"/>
                  </a:schemeClr>
                </a:solidFill>
                <a:latin typeface="Times New Roman" pitchFamily="18" charset="0"/>
                <a:cs typeface="Times New Roman" pitchFamily="18" charset="0"/>
              </a:rPr>
              <a:t>C</a:t>
            </a:r>
            <a:r>
              <a:rPr lang="en-US" sz="2800">
                <a:solidFill>
                  <a:schemeClr val="tx1">
                    <a:lumMod val="95000"/>
                    <a:lumOff val="5000"/>
                  </a:schemeClr>
                </a:solidFill>
                <a:latin typeface="Times New Roman" pitchFamily="18" charset="0"/>
                <a:cs typeface="Times New Roman" pitchFamily="18" charset="0"/>
              </a:rPr>
              <a:t> (t) =k{t - </a:t>
            </a:r>
            <a:r>
              <a:rPr lang="el-GR" sz="2800">
                <a:solidFill>
                  <a:schemeClr val="tx1">
                    <a:lumMod val="95000"/>
                    <a:lumOff val="5000"/>
                  </a:schemeClr>
                </a:solidFill>
                <a:latin typeface="Times New Roman" pitchFamily="18" charset="0"/>
                <a:cs typeface="Times New Roman" pitchFamily="18" charset="0"/>
              </a:rPr>
              <a:t>τ</a:t>
            </a:r>
            <a:r>
              <a:rPr lang="en-US" sz="2800">
                <a:solidFill>
                  <a:schemeClr val="tx1">
                    <a:lumMod val="95000"/>
                    <a:lumOff val="5000"/>
                  </a:schemeClr>
                </a:solidFill>
                <a:latin typeface="Times New Roman" pitchFamily="18" charset="0"/>
                <a:cs typeface="Times New Roman" pitchFamily="18" charset="0"/>
              </a:rPr>
              <a:t>.[1- exp(-</a:t>
            </a:r>
            <a:r>
              <a:rPr lang="el-GR" sz="2800">
                <a:solidFill>
                  <a:schemeClr val="tx1">
                    <a:lumMod val="95000"/>
                    <a:lumOff val="5000"/>
                  </a:schemeClr>
                </a:solidFill>
                <a:latin typeface="Times New Roman" pitchFamily="18" charset="0"/>
                <a:cs typeface="Times New Roman" pitchFamily="18" charset="0"/>
              </a:rPr>
              <a:t>α</a:t>
            </a:r>
            <a:r>
              <a:rPr lang="en-US" sz="2800">
                <a:solidFill>
                  <a:schemeClr val="tx1">
                    <a:lumMod val="95000"/>
                    <a:lumOff val="5000"/>
                  </a:schemeClr>
                </a:solidFill>
                <a:latin typeface="Times New Roman" pitchFamily="18" charset="0"/>
                <a:cs typeface="Times New Roman" pitchFamily="18" charset="0"/>
              </a:rPr>
              <a:t>t)]} ≈  k(t-</a:t>
            </a:r>
            <a:r>
              <a:rPr lang="el-GR" sz="2800">
                <a:solidFill>
                  <a:schemeClr val="tx1">
                    <a:lumMod val="95000"/>
                    <a:lumOff val="5000"/>
                  </a:schemeClr>
                </a:solidFill>
                <a:latin typeface="Times New Roman" pitchFamily="18" charset="0"/>
                <a:cs typeface="Times New Roman" pitchFamily="18" charset="0"/>
              </a:rPr>
              <a:t>τ</a:t>
            </a:r>
            <a:r>
              <a:rPr lang="en-US" sz="2800">
                <a:solidFill>
                  <a:schemeClr val="tx1">
                    <a:lumMod val="95000"/>
                    <a:lumOff val="5000"/>
                  </a:schemeClr>
                </a:solidFill>
                <a:latin typeface="Times New Roman" pitchFamily="18" charset="0"/>
                <a:cs typeface="Times New Roman" pitchFamily="18" charset="0"/>
              </a:rPr>
              <a:t>)</a:t>
            </a:r>
          </a:p>
          <a:p>
            <a:pPr marL="514350" indent="-514350">
              <a:spcBef>
                <a:spcPts val="600"/>
              </a:spcBef>
              <a:buNone/>
            </a:pPr>
            <a:endParaRPr lang="en-US" sz="2800">
              <a:solidFill>
                <a:schemeClr val="tx1">
                  <a:lumMod val="95000"/>
                  <a:lumOff val="5000"/>
                </a:schemeClr>
              </a:solidFill>
              <a:latin typeface="Times New Roman" pitchFamily="18" charset="0"/>
              <a:cs typeface="Times New Roman" pitchFamily="18" charset="0"/>
            </a:endParaRPr>
          </a:p>
          <a:p>
            <a:pPr marL="514350" indent="-514350">
              <a:spcBef>
                <a:spcPts val="600"/>
              </a:spcBef>
              <a:buNone/>
            </a:pPr>
            <a:endParaRPr lang="en-US" sz="2800">
              <a:solidFill>
                <a:schemeClr val="tx1">
                  <a:lumMod val="95000"/>
                  <a:lumOff val="5000"/>
                </a:schemeClr>
              </a:solidFill>
              <a:latin typeface="Times New Roman" pitchFamily="18" charset="0"/>
              <a:cs typeface="Times New Roman" pitchFamily="18" charset="0"/>
            </a:endParaRPr>
          </a:p>
          <a:p>
            <a:pPr marL="514350" indent="-514350">
              <a:spcBef>
                <a:spcPts val="600"/>
              </a:spcBef>
              <a:buNone/>
            </a:pPr>
            <a:endParaRPr lang="en-US" sz="2800">
              <a:solidFill>
                <a:schemeClr val="tx1">
                  <a:lumMod val="95000"/>
                  <a:lumOff val="5000"/>
                </a:schemeClr>
              </a:solidFill>
              <a:latin typeface="Times New Roman" pitchFamily="18" charset="0"/>
              <a:cs typeface="Times New Roman" pitchFamily="18" charset="0"/>
            </a:endParaRPr>
          </a:p>
          <a:p>
            <a:pPr marL="514350" indent="-514350">
              <a:spcBef>
                <a:spcPts val="600"/>
              </a:spcBef>
              <a:buNone/>
            </a:pPr>
            <a:endParaRPr lang="en-US" sz="2800">
              <a:solidFill>
                <a:schemeClr val="tx1">
                  <a:lumMod val="95000"/>
                  <a:lumOff val="5000"/>
                </a:schemeClr>
              </a:solidFill>
              <a:latin typeface="Times New Roman" pitchFamily="18" charset="0"/>
              <a:cs typeface="Times New Roman" pitchFamily="18" charset="0"/>
            </a:endParaRPr>
          </a:p>
          <a:p>
            <a:pPr marL="514350" indent="-514350">
              <a:spcBef>
                <a:spcPts val="600"/>
              </a:spcBef>
              <a:buNone/>
            </a:pPr>
            <a:endParaRPr lang="en-US" sz="2800">
              <a:solidFill>
                <a:schemeClr val="tx1">
                  <a:lumMod val="95000"/>
                  <a:lumOff val="5000"/>
                </a:schemeClr>
              </a:solidFill>
              <a:latin typeface="Times New Roman" pitchFamily="18" charset="0"/>
              <a:cs typeface="Times New Roman" pitchFamily="18" charset="0"/>
            </a:endParaRPr>
          </a:p>
          <a:p>
            <a:pPr marL="514350" indent="-514350">
              <a:spcBef>
                <a:spcPts val="600"/>
              </a:spcBef>
              <a:buNone/>
            </a:pPr>
            <a:r>
              <a:rPr lang="en-US" sz="2800">
                <a:solidFill>
                  <a:schemeClr val="tx1">
                    <a:lumMod val="95000"/>
                    <a:lumOff val="5000"/>
                  </a:schemeClr>
                </a:solidFill>
                <a:latin typeface="Times New Roman" pitchFamily="18" charset="0"/>
                <a:cs typeface="Times New Roman" pitchFamily="18" charset="0"/>
              </a:rPr>
              <a:t>+ Nếu t &gt; t</a:t>
            </a:r>
            <a:r>
              <a:rPr lang="en-US" sz="2800" baseline="-25000">
                <a:solidFill>
                  <a:schemeClr val="tx1">
                    <a:lumMod val="95000"/>
                    <a:lumOff val="5000"/>
                  </a:schemeClr>
                </a:solidFill>
                <a:latin typeface="Times New Roman" pitchFamily="18" charset="0"/>
                <a:cs typeface="Times New Roman" pitchFamily="18" charset="0"/>
              </a:rPr>
              <a:t>x</a:t>
            </a:r>
            <a:r>
              <a:rPr lang="en-US" sz="2800">
                <a:solidFill>
                  <a:schemeClr val="tx1">
                    <a:lumMod val="95000"/>
                    <a:lumOff val="5000"/>
                  </a:schemeClr>
                </a:solidFill>
                <a:latin typeface="Times New Roman" pitchFamily="18" charset="0"/>
                <a:cs typeface="Times New Roman" pitchFamily="18" charset="0"/>
              </a:rPr>
              <a:t> : điện áp lấy ra trên tụ điện C. </a:t>
            </a:r>
            <a:endParaRPr lang="en-US" sz="2800">
              <a:solidFill>
                <a:schemeClr val="tx1">
                  <a:lumMod val="95000"/>
                  <a:lumOff val="5000"/>
                </a:schemeClr>
              </a:solidFill>
            </a:endParaRPr>
          </a:p>
        </p:txBody>
      </p:sp>
      <p:pic>
        <p:nvPicPr>
          <p:cNvPr id="32770" name="Picture 2"/>
          <p:cNvPicPr>
            <a:picLocks noChangeAspect="1" noChangeArrowheads="1"/>
          </p:cNvPicPr>
          <p:nvPr/>
        </p:nvPicPr>
        <p:blipFill>
          <a:blip r:embed="rId3"/>
          <a:srcRect/>
          <a:stretch>
            <a:fillRect/>
          </a:stretch>
        </p:blipFill>
        <p:spPr bwMode="auto">
          <a:xfrm>
            <a:off x="5931274" y="838200"/>
            <a:ext cx="3136526" cy="1748228"/>
          </a:xfrm>
          <a:prstGeom prst="rect">
            <a:avLst/>
          </a:prstGeom>
          <a:noFill/>
          <a:ln w="9525">
            <a:noFill/>
            <a:miter lim="800000"/>
            <a:headEnd/>
            <a:tailEnd/>
          </a:ln>
          <a:effectLst/>
        </p:spPr>
      </p:pic>
      <p:graphicFrame>
        <p:nvGraphicFramePr>
          <p:cNvPr id="32771" name="Object 3"/>
          <p:cNvGraphicFramePr>
            <a:graphicFrameLocks noChangeAspect="1"/>
          </p:cNvGraphicFramePr>
          <p:nvPr/>
        </p:nvGraphicFramePr>
        <p:xfrm>
          <a:off x="2438400" y="5867400"/>
          <a:ext cx="3505200" cy="685800"/>
        </p:xfrm>
        <a:graphic>
          <a:graphicData uri="http://schemas.openxmlformats.org/presentationml/2006/ole">
            <mc:AlternateContent xmlns:mc="http://schemas.openxmlformats.org/markup-compatibility/2006">
              <mc:Choice xmlns:v="urn:schemas-microsoft-com:vml" Requires="v">
                <p:oleObj spid="_x0000_s33793" name="Equation" r:id="rId4" imgW="2920680" imgH="571320" progId="Equation.DSMT4">
                  <p:embed/>
                </p:oleObj>
              </mc:Choice>
              <mc:Fallback>
                <p:oleObj name="Equation" r:id="rId4" imgW="2920680" imgH="571320" progId="Equation.DSMT4">
                  <p:embed/>
                  <p:pic>
                    <p:nvPicPr>
                      <p:cNvPr id="3277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5867400"/>
                        <a:ext cx="3505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2773" name="Picture 5"/>
          <p:cNvPicPr>
            <a:picLocks noChangeAspect="1" noChangeArrowheads="1"/>
          </p:cNvPicPr>
          <p:nvPr/>
        </p:nvPicPr>
        <p:blipFill>
          <a:blip r:embed="rId6"/>
          <a:srcRect/>
          <a:stretch>
            <a:fillRect/>
          </a:stretch>
        </p:blipFill>
        <p:spPr bwMode="auto">
          <a:xfrm>
            <a:off x="990600" y="3048000"/>
            <a:ext cx="6629400" cy="2252046"/>
          </a:xfrm>
          <a:prstGeom prst="rect">
            <a:avLst/>
          </a:prstGeom>
          <a:noFill/>
          <a:ln w="9525">
            <a:noFill/>
            <a:miter lim="800000"/>
            <a:headEnd/>
            <a:tailEnd/>
          </a:ln>
          <a:effectLst/>
        </p:spPr>
      </p:pic>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120844"/>
        <p:cNvGrpSpPr/>
        <p:nvPr/>
      </p:nvGrpSpPr>
      <p:grpSpPr>
        <a:xfrm>
          <a:off x="0" y="0"/>
          <a:ext cx="0" cy="0"/>
          <a:chOff x="0" y="0"/>
          <a:chExt cx="0" cy="0"/>
        </a:xfrm>
      </p:grpSpPr>
      <p:sp>
        <p:nvSpPr>
          <p:cNvPr id="120845" name="Google Shape;120845;p2"/>
          <p:cNvSpPr txBox="1">
            <a:spLocks noGrp="1"/>
          </p:cNvSpPr>
          <p:nvPr>
            <p:ph type="body" idx="1"/>
          </p:nvPr>
        </p:nvSpPr>
        <p:spPr>
          <a:xfrm>
            <a:off x="0" y="0"/>
            <a:ext cx="10227430" cy="734728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a:t> </a:t>
            </a:r>
            <a:r>
              <a:rPr lang="en-US" sz="2800" err="1">
                <a:latin typeface="Times New Roman"/>
                <a:ea typeface="Times New Roman"/>
                <a:cs typeface="Times New Roman"/>
                <a:sym typeface="Times New Roman"/>
              </a:rPr>
              <a:t>Tại</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nút</a:t>
            </a:r>
            <a:r>
              <a:rPr lang="en-US" sz="2800">
                <a:latin typeface="Times New Roman"/>
                <a:ea typeface="Times New Roman"/>
                <a:cs typeface="Times New Roman"/>
                <a:sym typeface="Times New Roman"/>
              </a:rPr>
              <a:t> 1 ta </a:t>
            </a:r>
            <a:r>
              <a:rPr lang="en-US" sz="2800" err="1">
                <a:latin typeface="Times New Roman"/>
                <a:ea typeface="Times New Roman"/>
                <a:cs typeface="Times New Roman"/>
                <a:sym typeface="Times New Roman"/>
              </a:rPr>
              <a:t>có</a:t>
            </a:r>
            <a:r>
              <a:rPr lang="en-US" sz="2800">
                <a:latin typeface="Times New Roman"/>
                <a:ea typeface="Times New Roman"/>
                <a:cs typeface="Times New Roman"/>
                <a:sym typeface="Times New Roman"/>
              </a:rPr>
              <a:t> 3 </a:t>
            </a:r>
            <a:r>
              <a:rPr lang="en-US" sz="2800" err="1">
                <a:latin typeface="Times New Roman"/>
                <a:ea typeface="Times New Roman"/>
                <a:cs typeface="Times New Roman"/>
                <a:sym typeface="Times New Roman"/>
              </a:rPr>
              <a:t>dòng</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điện</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như</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hình</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vẽ</a:t>
            </a:r>
            <a:r>
              <a:rPr lang="en-US" sz="2800">
                <a:latin typeface="Times New Roman"/>
                <a:ea typeface="Times New Roman"/>
                <a:cs typeface="Times New Roman"/>
                <a:sym typeface="Times New Roman"/>
              </a:rPr>
              <a:t>.</a:t>
            </a:r>
            <a:endParaRPr/>
          </a:p>
          <a:p>
            <a:pPr marL="342900" lvl="0" indent="-3429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None/>
            </a:pP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Đặt</a:t>
            </a:r>
            <a:r>
              <a:rPr lang="en-US" sz="2800">
                <a:latin typeface="Times New Roman"/>
                <a:ea typeface="Times New Roman"/>
                <a:cs typeface="Times New Roman"/>
                <a:sym typeface="Times New Roman"/>
              </a:rPr>
              <a:t> .</a:t>
            </a:r>
            <a:endParaRPr/>
          </a:p>
          <a:p>
            <a:pPr marL="342900" lvl="0" indent="-3429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None/>
            </a:pPr>
            <a:r>
              <a:rPr lang="en-US" sz="2800">
                <a:latin typeface="Times New Roman"/>
                <a:ea typeface="Times New Roman"/>
                <a:cs typeface="Times New Roman"/>
                <a:sym typeface="Times New Roman"/>
              </a:rPr>
              <a:t> - α &gt; 0 </a:t>
            </a:r>
            <a:r>
              <a:rPr lang="en-US" sz="2800" err="1">
                <a:latin typeface="Times New Roman"/>
                <a:ea typeface="Times New Roman"/>
                <a:cs typeface="Times New Roman"/>
                <a:sym typeface="Times New Roman"/>
              </a:rPr>
              <a:t>suy</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ra</a:t>
            </a:r>
            <a:r>
              <a:rPr lang="en-US" sz="2800">
                <a:latin typeface="Times New Roman"/>
                <a:ea typeface="Times New Roman"/>
                <a:cs typeface="Times New Roman"/>
                <a:sym typeface="Times New Roman"/>
              </a:rPr>
              <a:t> K</a:t>
            </a:r>
            <a:r>
              <a:rPr lang="en-US" sz="2800" baseline="-25000">
                <a:latin typeface="Times New Roman"/>
                <a:ea typeface="Times New Roman"/>
                <a:cs typeface="Times New Roman"/>
                <a:sym typeface="Times New Roman"/>
              </a:rPr>
              <a:t>u</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K</a:t>
            </a:r>
            <a:r>
              <a:rPr lang="en-US" sz="2800" baseline="-25000" err="1">
                <a:latin typeface="Times New Roman"/>
                <a:ea typeface="Times New Roman"/>
                <a:cs typeface="Times New Roman"/>
                <a:sym typeface="Times New Roman"/>
              </a:rPr>
              <a:t>ht</a:t>
            </a:r>
            <a:r>
              <a:rPr lang="en-US" sz="2800">
                <a:latin typeface="Times New Roman"/>
                <a:ea typeface="Times New Roman"/>
                <a:cs typeface="Times New Roman"/>
                <a:sym typeface="Times New Roman"/>
              </a:rPr>
              <a:t> &lt;1 </a:t>
            </a:r>
            <a:r>
              <a:rPr lang="en-US" sz="2800" err="1">
                <a:latin typeface="Times New Roman"/>
                <a:ea typeface="Times New Roman"/>
                <a:cs typeface="Times New Roman"/>
                <a:sym typeface="Times New Roman"/>
              </a:rPr>
              <a:t>mạch</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dao</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động</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tắt</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dần</a:t>
            </a:r>
            <a:r>
              <a:rPr lang="en-US" sz="2800">
                <a:latin typeface="Times New Roman"/>
                <a:ea typeface="Times New Roman"/>
                <a:cs typeface="Times New Roman"/>
                <a:sym typeface="Times New Roman"/>
              </a:rPr>
              <a:t>.</a:t>
            </a:r>
            <a:endParaRPr/>
          </a:p>
          <a:p>
            <a:pPr marL="342900" lvl="0" indent="-342900" algn="l" rtl="0">
              <a:spcBef>
                <a:spcPts val="560"/>
              </a:spcBef>
              <a:spcAft>
                <a:spcPts val="0"/>
              </a:spcAft>
              <a:buClr>
                <a:schemeClr val="dk1"/>
              </a:buClr>
              <a:buSzPts val="2800"/>
              <a:buNone/>
            </a:pPr>
            <a:r>
              <a:rPr lang="en-US" sz="2800">
                <a:latin typeface="Times New Roman"/>
                <a:ea typeface="Times New Roman"/>
                <a:cs typeface="Times New Roman"/>
                <a:sym typeface="Times New Roman"/>
              </a:rPr>
              <a:t> - α = 0 </a:t>
            </a:r>
            <a:r>
              <a:rPr lang="en-US" sz="2800" err="1">
                <a:latin typeface="Times New Roman"/>
                <a:ea typeface="Times New Roman"/>
                <a:cs typeface="Times New Roman"/>
                <a:sym typeface="Times New Roman"/>
              </a:rPr>
              <a:t>suy</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ra</a:t>
            </a:r>
            <a:r>
              <a:rPr lang="en-US" sz="2800">
                <a:latin typeface="Times New Roman"/>
                <a:ea typeface="Times New Roman"/>
                <a:cs typeface="Times New Roman"/>
                <a:sym typeface="Times New Roman"/>
              </a:rPr>
              <a:t> K</a:t>
            </a:r>
            <a:r>
              <a:rPr lang="en-US" sz="2800" baseline="-25000">
                <a:latin typeface="Times New Roman"/>
                <a:ea typeface="Times New Roman"/>
                <a:cs typeface="Times New Roman"/>
                <a:sym typeface="Times New Roman"/>
              </a:rPr>
              <a:t>u</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K</a:t>
            </a:r>
            <a:r>
              <a:rPr lang="en-US" sz="2800" baseline="-25000" err="1">
                <a:latin typeface="Times New Roman"/>
                <a:ea typeface="Times New Roman"/>
                <a:cs typeface="Times New Roman"/>
                <a:sym typeface="Times New Roman"/>
              </a:rPr>
              <a:t>ht</a:t>
            </a:r>
            <a:r>
              <a:rPr lang="en-US" sz="2800">
                <a:latin typeface="Times New Roman"/>
                <a:ea typeface="Times New Roman"/>
                <a:cs typeface="Times New Roman"/>
                <a:sym typeface="Times New Roman"/>
              </a:rPr>
              <a:t> =1 </a:t>
            </a:r>
            <a:r>
              <a:rPr lang="en-US" sz="2800" err="1">
                <a:latin typeface="Times New Roman"/>
                <a:ea typeface="Times New Roman"/>
                <a:cs typeface="Times New Roman"/>
                <a:sym typeface="Times New Roman"/>
              </a:rPr>
              <a:t>mạch</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dao</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động</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với</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điện</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áp</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ra</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dạng</a:t>
            </a:r>
            <a:r>
              <a:rPr lang="en-US" sz="2800">
                <a:latin typeface="Times New Roman"/>
                <a:ea typeface="Times New Roman"/>
                <a:cs typeface="Times New Roman"/>
                <a:sym typeface="Times New Roman"/>
              </a:rPr>
              <a:t> </a:t>
            </a:r>
            <a:endParaRPr/>
          </a:p>
          <a:p>
            <a:pPr marL="342900" lvl="0" indent="-342900" algn="l" rtl="0">
              <a:spcBef>
                <a:spcPts val="560"/>
              </a:spcBef>
              <a:spcAft>
                <a:spcPts val="0"/>
              </a:spcAft>
              <a:buClr>
                <a:schemeClr val="dk1"/>
              </a:buClr>
              <a:buSzPts val="2800"/>
              <a:buNone/>
            </a:pPr>
            <a:r>
              <a:rPr lang="en-US" sz="2800" err="1">
                <a:latin typeface="Times New Roman"/>
                <a:ea typeface="Times New Roman"/>
                <a:cs typeface="Times New Roman"/>
                <a:sym typeface="Times New Roman"/>
              </a:rPr>
              <a:t>hình</a:t>
            </a:r>
            <a:r>
              <a:rPr lang="en-US" sz="2800">
                <a:latin typeface="Times New Roman"/>
                <a:ea typeface="Times New Roman"/>
                <a:cs typeface="Times New Roman"/>
                <a:sym typeface="Times New Roman"/>
              </a:rPr>
              <a:t> sin </a:t>
            </a:r>
            <a:r>
              <a:rPr lang="en-US" sz="2800" err="1">
                <a:latin typeface="Times New Roman"/>
                <a:ea typeface="Times New Roman"/>
                <a:cs typeface="Times New Roman"/>
                <a:sym typeface="Times New Roman"/>
              </a:rPr>
              <a:t>có</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công</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thức</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toán</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học</a:t>
            </a:r>
            <a:r>
              <a:rPr lang="en-US" sz="2800">
                <a:latin typeface="Times New Roman"/>
                <a:ea typeface="Times New Roman"/>
                <a:cs typeface="Times New Roman"/>
                <a:sym typeface="Times New Roman"/>
              </a:rPr>
              <a:t>.</a:t>
            </a:r>
            <a:endParaRPr/>
          </a:p>
          <a:p>
            <a:pPr marL="342900" lvl="0" indent="-342900" algn="l" rtl="0">
              <a:spcBef>
                <a:spcPts val="560"/>
              </a:spcBef>
              <a:spcAft>
                <a:spcPts val="0"/>
              </a:spcAft>
              <a:buClr>
                <a:schemeClr val="dk1"/>
              </a:buClr>
              <a:buSzPts val="2800"/>
              <a:buNone/>
            </a:pP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tần</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số</a:t>
            </a:r>
            <a:endParaRPr/>
          </a:p>
          <a:p>
            <a:pPr marL="342900" lvl="0" indent="-342900" algn="l" rtl="0">
              <a:spcBef>
                <a:spcPts val="560"/>
              </a:spcBef>
              <a:spcAft>
                <a:spcPts val="0"/>
              </a:spcAft>
              <a:buClr>
                <a:schemeClr val="dk1"/>
              </a:buClr>
              <a:buSzPts val="2800"/>
              <a:buNone/>
            </a:pPr>
            <a:endParaRPr lang="en-US" sz="280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None/>
            </a:pPr>
            <a:r>
              <a:rPr lang="en-US" sz="2800">
                <a:latin typeface="Times New Roman"/>
                <a:ea typeface="Times New Roman"/>
                <a:cs typeface="Times New Roman"/>
                <a:sym typeface="Times New Roman"/>
              </a:rPr>
              <a:t> - α &lt; 0 </a:t>
            </a:r>
            <a:r>
              <a:rPr lang="en-US" sz="2800" err="1">
                <a:latin typeface="Times New Roman"/>
                <a:ea typeface="Times New Roman"/>
                <a:cs typeface="Times New Roman"/>
                <a:sym typeface="Times New Roman"/>
              </a:rPr>
              <a:t>suy</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ra</a:t>
            </a:r>
            <a:r>
              <a:rPr lang="en-US" sz="2800">
                <a:latin typeface="Times New Roman"/>
                <a:ea typeface="Times New Roman"/>
                <a:cs typeface="Times New Roman"/>
                <a:sym typeface="Times New Roman"/>
              </a:rPr>
              <a:t> K</a:t>
            </a:r>
            <a:r>
              <a:rPr lang="en-US" sz="2800" baseline="-25000">
                <a:latin typeface="Times New Roman"/>
                <a:ea typeface="Times New Roman"/>
                <a:cs typeface="Times New Roman"/>
                <a:sym typeface="Times New Roman"/>
              </a:rPr>
              <a:t>u</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K</a:t>
            </a:r>
            <a:r>
              <a:rPr lang="en-US" sz="2800" baseline="-25000" err="1">
                <a:latin typeface="Times New Roman"/>
                <a:ea typeface="Times New Roman"/>
                <a:cs typeface="Times New Roman"/>
                <a:sym typeface="Times New Roman"/>
              </a:rPr>
              <a:t>ht</a:t>
            </a:r>
            <a:r>
              <a:rPr lang="en-US" sz="2800">
                <a:latin typeface="Times New Roman"/>
                <a:ea typeface="Times New Roman"/>
                <a:cs typeface="Times New Roman"/>
                <a:sym typeface="Times New Roman"/>
              </a:rPr>
              <a:t> &gt;1 </a:t>
            </a:r>
            <a:r>
              <a:rPr lang="en-US" sz="2800" err="1">
                <a:latin typeface="Times New Roman"/>
                <a:ea typeface="Times New Roman"/>
                <a:cs typeface="Times New Roman"/>
                <a:sym typeface="Times New Roman"/>
              </a:rPr>
              <a:t>mạch</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dao</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động</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tăng</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dần</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theo</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hàm</a:t>
            </a:r>
            <a:endParaRPr/>
          </a:p>
          <a:p>
            <a:pPr marL="342900" lvl="0" indent="-342900" algn="l" rtl="0">
              <a:spcBef>
                <a:spcPts val="560"/>
              </a:spcBef>
              <a:spcAft>
                <a:spcPts val="0"/>
              </a:spcAft>
              <a:buClr>
                <a:schemeClr val="dk1"/>
              </a:buClr>
              <a:buSzPts val="2800"/>
              <a:buNone/>
            </a:pPr>
            <a:r>
              <a:rPr lang="en-US" sz="2800" err="1">
                <a:latin typeface="Times New Roman"/>
                <a:ea typeface="Times New Roman"/>
                <a:cs typeface="Times New Roman"/>
                <a:sym typeface="Times New Roman"/>
              </a:rPr>
              <a:t>số</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mũ</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bị</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bão</a:t>
            </a:r>
            <a:r>
              <a:rPr lang="en-US" sz="2800">
                <a:latin typeface="Times New Roman"/>
                <a:ea typeface="Times New Roman"/>
                <a:cs typeface="Times New Roman"/>
                <a:sym typeface="Times New Roman"/>
              </a:rPr>
              <a:t> </a:t>
            </a:r>
            <a:r>
              <a:rPr lang="en-US" sz="2800" err="1">
                <a:latin typeface="Times New Roman"/>
                <a:ea typeface="Times New Roman"/>
                <a:cs typeface="Times New Roman"/>
                <a:sym typeface="Times New Roman"/>
              </a:rPr>
              <a:t>hòa</a:t>
            </a:r>
            <a:r>
              <a:rPr lang="en-US" sz="2800">
                <a:latin typeface="Times New Roman"/>
                <a:ea typeface="Times New Roman"/>
                <a:cs typeface="Times New Roman"/>
                <a:sym typeface="Times New Roman"/>
              </a:rPr>
              <a:t>.</a:t>
            </a:r>
            <a:endParaRPr/>
          </a:p>
          <a:p>
            <a:pPr marL="342900" lvl="0" indent="-3429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p:txBody>
      </p:sp>
      <p:pic>
        <p:nvPicPr>
          <p:cNvPr id="120846" name="Google Shape;120846;p2"/>
          <p:cNvPicPr preferRelativeResize="0"/>
          <p:nvPr/>
        </p:nvPicPr>
        <p:blipFill rotWithShape="1">
          <a:blip r:embed="rId2">
            <a:alphaModFix/>
          </a:blip>
          <a:srcRect/>
          <a:stretch/>
        </p:blipFill>
        <p:spPr>
          <a:xfrm>
            <a:off x="176213" y="649705"/>
            <a:ext cx="8775702" cy="906379"/>
          </a:xfrm>
          <a:prstGeom prst="rect">
            <a:avLst/>
          </a:prstGeom>
          <a:noFill/>
          <a:ln>
            <a:noFill/>
          </a:ln>
        </p:spPr>
      </p:pic>
      <p:pic>
        <p:nvPicPr>
          <p:cNvPr id="120847" name="Google Shape;120847;p2"/>
          <p:cNvPicPr preferRelativeResize="0"/>
          <p:nvPr/>
        </p:nvPicPr>
        <p:blipFill rotWithShape="1">
          <a:blip r:embed="rId3">
            <a:alphaModFix/>
          </a:blip>
          <a:srcRect/>
          <a:stretch/>
        </p:blipFill>
        <p:spPr>
          <a:xfrm>
            <a:off x="1052968" y="1458463"/>
            <a:ext cx="7669926" cy="1577502"/>
          </a:xfrm>
          <a:prstGeom prst="rect">
            <a:avLst/>
          </a:prstGeom>
          <a:noFill/>
          <a:ln>
            <a:noFill/>
          </a:ln>
        </p:spPr>
      </p:pic>
      <p:pic>
        <p:nvPicPr>
          <p:cNvPr id="120848" name="Google Shape;120848;p2"/>
          <p:cNvPicPr preferRelativeResize="0"/>
          <p:nvPr/>
        </p:nvPicPr>
        <p:blipFill rotWithShape="1">
          <a:blip r:embed="rId4">
            <a:alphaModFix/>
          </a:blip>
          <a:srcRect/>
          <a:stretch/>
        </p:blipFill>
        <p:spPr>
          <a:xfrm>
            <a:off x="4723288" y="4023138"/>
            <a:ext cx="2666999" cy="658519"/>
          </a:xfrm>
          <a:prstGeom prst="rect">
            <a:avLst/>
          </a:prstGeom>
          <a:noFill/>
          <a:ln>
            <a:noFill/>
          </a:ln>
        </p:spPr>
      </p:pic>
      <p:pic>
        <p:nvPicPr>
          <p:cNvPr id="120849" name="Google Shape;120849;p2"/>
          <p:cNvPicPr preferRelativeResize="0"/>
          <p:nvPr/>
        </p:nvPicPr>
        <p:blipFill rotWithShape="1">
          <a:blip r:embed="rId5">
            <a:alphaModFix/>
          </a:blip>
          <a:srcRect/>
          <a:stretch/>
        </p:blipFill>
        <p:spPr>
          <a:xfrm>
            <a:off x="3095379" y="4681657"/>
            <a:ext cx="3255817" cy="762000"/>
          </a:xfrm>
          <a:prstGeom prst="rect">
            <a:avLst/>
          </a:prstGeom>
          <a:noFill/>
          <a:ln>
            <a:noFill/>
          </a:ln>
        </p:spPr>
      </p:pic>
    </p:spTree>
    <p:extLst>
      <p:ext uri="{BB962C8B-B14F-4D97-AF65-F5344CB8AC3E}">
        <p14:creationId xmlns:p14="http://schemas.microsoft.com/office/powerpoint/2010/main" val="187600378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477000"/>
          </a:xfrm>
        </p:spPr>
        <p:txBody>
          <a:bodyPr/>
          <a:lstStyle/>
          <a:p>
            <a:pPr>
              <a:buNone/>
            </a:pPr>
            <a:r>
              <a:rPr lang="en-US"/>
              <a:t> </a:t>
            </a:r>
            <a:r>
              <a:rPr lang="en-US" sz="2800">
                <a:latin typeface="Times New Roman" pitchFamily="18" charset="0"/>
                <a:cs typeface="Times New Roman" pitchFamily="18" charset="0"/>
              </a:rPr>
              <a:t>Từ việc tính toán trên ta có nghuyên lý hoạt động</a:t>
            </a:r>
          </a:p>
          <a:p>
            <a:pPr>
              <a:buNone/>
            </a:pPr>
            <a:r>
              <a:rPr lang="en-US" sz="2800">
                <a:latin typeface="Times New Roman" pitchFamily="18" charset="0"/>
                <a:cs typeface="Times New Roman" pitchFamily="18" charset="0"/>
              </a:rPr>
              <a:t> + thời điểm ban đầu </a:t>
            </a:r>
            <a:r>
              <a:rPr lang="el-GR" sz="2800">
                <a:latin typeface="Times New Roman" pitchFamily="18" charset="0"/>
                <a:cs typeface="Times New Roman" pitchFamily="18" charset="0"/>
              </a:rPr>
              <a:t>α</a:t>
            </a:r>
            <a:r>
              <a:rPr lang="en-US" sz="2800">
                <a:latin typeface="Times New Roman" pitchFamily="18" charset="0"/>
                <a:cs typeface="Times New Roman" pitchFamily="18" charset="0"/>
              </a:rPr>
              <a:t> &lt; 0 khi đó K</a:t>
            </a:r>
            <a:r>
              <a:rPr lang="en-US" sz="2800" baseline="-25000">
                <a:latin typeface="Times New Roman" pitchFamily="18" charset="0"/>
                <a:cs typeface="Times New Roman" pitchFamily="18" charset="0"/>
              </a:rPr>
              <a:t>u</a:t>
            </a:r>
            <a:r>
              <a:rPr lang="en-US" sz="2800">
                <a:latin typeface="Times New Roman" pitchFamily="18" charset="0"/>
                <a:cs typeface="Times New Roman" pitchFamily="18" charset="0"/>
              </a:rPr>
              <a:t> .K</a:t>
            </a:r>
            <a:r>
              <a:rPr lang="en-US" sz="2800" baseline="-25000">
                <a:latin typeface="Times New Roman" pitchFamily="18" charset="0"/>
                <a:cs typeface="Times New Roman" pitchFamily="18" charset="0"/>
              </a:rPr>
              <a:t>ht</a:t>
            </a:r>
            <a:r>
              <a:rPr lang="en-US" sz="2800">
                <a:latin typeface="Times New Roman" pitchFamily="18" charset="0"/>
                <a:cs typeface="Times New Roman" pitchFamily="18" charset="0"/>
              </a:rPr>
              <a:t> &gt;1  mạch dao động</a:t>
            </a:r>
          </a:p>
          <a:p>
            <a:pPr>
              <a:buNone/>
            </a:pPr>
            <a:r>
              <a:rPr lang="en-US" sz="2800">
                <a:latin typeface="Times New Roman" pitchFamily="18" charset="0"/>
                <a:cs typeface="Times New Roman" pitchFamily="18" charset="0"/>
              </a:rPr>
              <a:t>có biên độ tín hiệu tăng dần theo hàm mũ trở về trạng thái bão</a:t>
            </a:r>
          </a:p>
          <a:p>
            <a:pPr>
              <a:buNone/>
            </a:pPr>
            <a:r>
              <a:rPr lang="en-US" sz="2800">
                <a:latin typeface="Times New Roman" pitchFamily="18" charset="0"/>
                <a:cs typeface="Times New Roman" pitchFamily="18" charset="0"/>
              </a:rPr>
              <a:t>hòa mạch chuyển sang trạng thái.</a:t>
            </a:r>
          </a:p>
          <a:p>
            <a:pPr>
              <a:buNone/>
            </a:pPr>
            <a:r>
              <a:rPr lang="en-US" sz="2800">
                <a:latin typeface="Times New Roman" pitchFamily="18" charset="0"/>
                <a:cs typeface="Times New Roman" pitchFamily="18" charset="0"/>
              </a:rPr>
              <a:t> + Khi </a:t>
            </a:r>
            <a:r>
              <a:rPr lang="el-GR" sz="2800">
                <a:latin typeface="Times New Roman" pitchFamily="18" charset="0"/>
                <a:cs typeface="Times New Roman" pitchFamily="18" charset="0"/>
              </a:rPr>
              <a:t>α</a:t>
            </a:r>
            <a:r>
              <a:rPr lang="en-US" sz="2800">
                <a:latin typeface="Times New Roman" pitchFamily="18" charset="0"/>
                <a:cs typeface="Times New Roman" pitchFamily="18" charset="0"/>
              </a:rPr>
              <a:t> = 0 khi đó  K</a:t>
            </a:r>
            <a:r>
              <a:rPr lang="en-US" sz="2800" baseline="-25000">
                <a:latin typeface="Times New Roman" pitchFamily="18" charset="0"/>
                <a:cs typeface="Times New Roman" pitchFamily="18" charset="0"/>
              </a:rPr>
              <a:t>u</a:t>
            </a:r>
            <a:r>
              <a:rPr lang="en-US" sz="2800">
                <a:latin typeface="Times New Roman" pitchFamily="18" charset="0"/>
                <a:cs typeface="Times New Roman" pitchFamily="18" charset="0"/>
              </a:rPr>
              <a:t> .K</a:t>
            </a:r>
            <a:r>
              <a:rPr lang="en-US" sz="2800" baseline="-25000">
                <a:latin typeface="Times New Roman" pitchFamily="18" charset="0"/>
                <a:cs typeface="Times New Roman" pitchFamily="18" charset="0"/>
              </a:rPr>
              <a:t>ht</a:t>
            </a:r>
            <a:r>
              <a:rPr lang="en-US" sz="2800">
                <a:latin typeface="Times New Roman" pitchFamily="18" charset="0"/>
                <a:cs typeface="Times New Roman" pitchFamily="18" charset="0"/>
              </a:rPr>
              <a:t> = 1 tại thời điểm mạch dao động</a:t>
            </a:r>
          </a:p>
          <a:p>
            <a:pPr>
              <a:buNone/>
            </a:pPr>
            <a:r>
              <a:rPr lang="en-US" sz="2800">
                <a:latin typeface="Times New Roman" pitchFamily="18" charset="0"/>
                <a:cs typeface="Times New Roman" pitchFamily="18" charset="0"/>
              </a:rPr>
              <a:t>được xác lập.</a:t>
            </a:r>
          </a:p>
        </p:txBody>
      </p:sp>
    </p:spTree>
    <p:extLst>
      <p:ext uri="{BB962C8B-B14F-4D97-AF65-F5344CB8AC3E}">
        <p14:creationId xmlns:p14="http://schemas.microsoft.com/office/powerpoint/2010/main" val="363119262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solidFill>
                  <a:srgbClr val="FF0000"/>
                </a:solidFill>
                <a:latin typeface="Times New Roman" pitchFamily="18" charset="0"/>
                <a:cs typeface="Times New Roman" pitchFamily="18" charset="0"/>
              </a:rPr>
              <a:t>§3. Phương pháp tính toán mạch dao động.</a:t>
            </a:r>
          </a:p>
        </p:txBody>
      </p:sp>
      <p:sp>
        <p:nvSpPr>
          <p:cNvPr id="3" name="Content Placeholder 2"/>
          <p:cNvSpPr>
            <a:spLocks noGrp="1"/>
          </p:cNvSpPr>
          <p:nvPr>
            <p:ph idx="1"/>
          </p:nvPr>
        </p:nvSpPr>
        <p:spPr>
          <a:xfrm>
            <a:off x="228600" y="1295400"/>
            <a:ext cx="8763000" cy="5334000"/>
          </a:xfrm>
        </p:spPr>
        <p:txBody>
          <a:bodyPr/>
          <a:lstStyle/>
          <a:p>
            <a:pPr>
              <a:buNone/>
            </a:pPr>
            <a:r>
              <a:rPr lang="en-US"/>
              <a:t> </a:t>
            </a:r>
            <a:r>
              <a:rPr lang="en-US" sz="2800">
                <a:latin typeface="Times New Roman" pitchFamily="18" charset="0"/>
                <a:cs typeface="Times New Roman" pitchFamily="18" charset="0"/>
              </a:rPr>
              <a:t>Có nhiều phương pháp tính toán mạch dao động ta xét</a:t>
            </a:r>
          </a:p>
          <a:p>
            <a:pPr>
              <a:buNone/>
            </a:pPr>
            <a:r>
              <a:rPr lang="en-US" sz="2800">
                <a:latin typeface="Times New Roman" pitchFamily="18" charset="0"/>
                <a:cs typeface="Times New Roman" pitchFamily="18" charset="0"/>
              </a:rPr>
              <a:t>phương pháp thông dụng nhất được xây dựng trên cơ sở bộ</a:t>
            </a:r>
          </a:p>
          <a:p>
            <a:pPr>
              <a:buNone/>
            </a:pPr>
            <a:r>
              <a:rPr lang="en-US" sz="2800">
                <a:latin typeface="Times New Roman" pitchFamily="18" charset="0"/>
                <a:cs typeface="Times New Roman" pitchFamily="18" charset="0"/>
              </a:rPr>
              <a:t>khuếch đại có hồi tiếp dương.</a:t>
            </a:r>
          </a:p>
          <a:p>
            <a:pPr>
              <a:buNone/>
            </a:pPr>
            <a:r>
              <a:rPr lang="en-US" sz="2800">
                <a:latin typeface="Times New Roman" pitchFamily="18" charset="0"/>
                <a:cs typeface="Times New Roman" pitchFamily="18" charset="0"/>
              </a:rPr>
              <a:t> Mạch thỏa mãn điều kiện cân bằng biên độ và điều kiện</a:t>
            </a:r>
          </a:p>
          <a:p>
            <a:pPr>
              <a:buNone/>
            </a:pPr>
            <a:r>
              <a:rPr lang="en-US" sz="2800">
                <a:latin typeface="Times New Roman" pitchFamily="18" charset="0"/>
                <a:cs typeface="Times New Roman" pitchFamily="18" charset="0"/>
              </a:rPr>
              <a:t>cân bằng về pha  </a:t>
            </a:r>
            <a:r>
              <a:rPr lang="en-US" sz="2800">
                <a:solidFill>
                  <a:srgbClr val="FF0000"/>
                </a:solidFill>
                <a:latin typeface="Times New Roman" pitchFamily="18" charset="0"/>
                <a:cs typeface="Times New Roman" pitchFamily="18" charset="0"/>
              </a:rPr>
              <a:t>K</a:t>
            </a:r>
            <a:r>
              <a:rPr lang="en-US" sz="2800" baseline="-25000">
                <a:solidFill>
                  <a:srgbClr val="FF0000"/>
                </a:solidFill>
                <a:latin typeface="Times New Roman" pitchFamily="18" charset="0"/>
                <a:cs typeface="Times New Roman" pitchFamily="18" charset="0"/>
              </a:rPr>
              <a:t>u</a:t>
            </a:r>
            <a:r>
              <a:rPr lang="en-US" sz="2800">
                <a:solidFill>
                  <a:srgbClr val="FF0000"/>
                </a:solidFill>
                <a:latin typeface="Times New Roman" pitchFamily="18" charset="0"/>
                <a:cs typeface="Times New Roman" pitchFamily="18" charset="0"/>
              </a:rPr>
              <a:t> .K</a:t>
            </a:r>
            <a:r>
              <a:rPr lang="en-US" sz="2800" baseline="-25000">
                <a:solidFill>
                  <a:srgbClr val="FF0000"/>
                </a:solidFill>
                <a:latin typeface="Times New Roman" pitchFamily="18" charset="0"/>
                <a:cs typeface="Times New Roman" pitchFamily="18" charset="0"/>
              </a:rPr>
              <a:t>ht</a:t>
            </a:r>
            <a:r>
              <a:rPr lang="en-US" sz="2800">
                <a:solidFill>
                  <a:srgbClr val="FF0000"/>
                </a:solidFill>
                <a:latin typeface="Times New Roman" pitchFamily="18" charset="0"/>
                <a:cs typeface="Times New Roman" pitchFamily="18" charset="0"/>
              </a:rPr>
              <a:t> = 1</a:t>
            </a:r>
            <a:r>
              <a:rPr lang="en-US" sz="2800">
                <a:latin typeface="Times New Roman" pitchFamily="18" charset="0"/>
                <a:cs typeface="Times New Roman" pitchFamily="18" charset="0"/>
              </a:rPr>
              <a:t>,</a:t>
            </a:r>
          </a:p>
          <a:p>
            <a:pPr>
              <a:buNone/>
            </a:pPr>
            <a:r>
              <a:rPr lang="en-US" sz="2800">
                <a:latin typeface="Times New Roman" pitchFamily="18" charset="0"/>
                <a:cs typeface="Times New Roman" pitchFamily="18" charset="0"/>
              </a:rPr>
              <a:t> Tính toán mạch </a:t>
            </a:r>
          </a:p>
          <a:p>
            <a:pPr>
              <a:buNone/>
            </a:pPr>
            <a:r>
              <a:rPr lang="en-US" sz="2800">
                <a:latin typeface="Times New Roman" pitchFamily="18" charset="0"/>
                <a:cs typeface="Times New Roman" pitchFamily="18" charset="0"/>
              </a:rPr>
              <a:t>dao động 3 điểm </a:t>
            </a:r>
          </a:p>
          <a:p>
            <a:pPr>
              <a:buNone/>
            </a:pPr>
            <a:r>
              <a:rPr lang="en-US" sz="2800">
                <a:latin typeface="Times New Roman" pitchFamily="18" charset="0"/>
                <a:cs typeface="Times New Roman" pitchFamily="18" charset="0"/>
              </a:rPr>
              <a:t>như hình vẽ </a:t>
            </a:r>
          </a:p>
        </p:txBody>
      </p:sp>
      <p:graphicFrame>
        <p:nvGraphicFramePr>
          <p:cNvPr id="74754" name="Object 2"/>
          <p:cNvGraphicFramePr>
            <a:graphicFrameLocks noChangeAspect="1"/>
          </p:cNvGraphicFramePr>
          <p:nvPr/>
        </p:nvGraphicFramePr>
        <p:xfrm>
          <a:off x="4584700" y="3505200"/>
          <a:ext cx="1892300" cy="469900"/>
        </p:xfrm>
        <a:graphic>
          <a:graphicData uri="http://schemas.openxmlformats.org/presentationml/2006/ole">
            <mc:AlternateContent xmlns:mc="http://schemas.openxmlformats.org/markup-compatibility/2006">
              <mc:Choice xmlns:v="urn:schemas-microsoft-com:vml" Requires="v">
                <p:oleObj spid="_x0000_s223233" name="Equation" r:id="rId3" imgW="1892160" imgH="469800" progId="Equation.DSMT4">
                  <p:embed/>
                </p:oleObj>
              </mc:Choice>
              <mc:Fallback>
                <p:oleObj name="Equation" r:id="rId3" imgW="1892160" imgH="469800" progId="Equation.DSMT4">
                  <p:embed/>
                  <p:pic>
                    <p:nvPicPr>
                      <p:cNvPr id="747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3505200"/>
                        <a:ext cx="18923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4755" name="Picture 3"/>
          <p:cNvPicPr>
            <a:picLocks noChangeAspect="1" noChangeArrowheads="1"/>
          </p:cNvPicPr>
          <p:nvPr/>
        </p:nvPicPr>
        <p:blipFill>
          <a:blip r:embed="rId5"/>
          <a:srcRect/>
          <a:stretch>
            <a:fillRect/>
          </a:stretch>
        </p:blipFill>
        <p:spPr bwMode="auto">
          <a:xfrm>
            <a:off x="4876800" y="4035172"/>
            <a:ext cx="3657600" cy="2670428"/>
          </a:xfrm>
          <a:prstGeom prst="rect">
            <a:avLst/>
          </a:prstGeom>
          <a:noFill/>
          <a:ln w="9525">
            <a:noFill/>
            <a:miter lim="800000"/>
            <a:headEnd/>
            <a:tailEnd/>
          </a:ln>
          <a:effectLst/>
        </p:spPr>
      </p:pic>
    </p:spTree>
    <p:extLst>
      <p:ext uri="{BB962C8B-B14F-4D97-AF65-F5344CB8AC3E}">
        <p14:creationId xmlns:p14="http://schemas.microsoft.com/office/powerpoint/2010/main" val="195907103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248400"/>
          </a:xfrm>
        </p:spPr>
        <p:txBody>
          <a:bodyPr>
            <a:normAutofit/>
          </a:bodyPr>
          <a:lstStyle/>
          <a:p>
            <a:pPr>
              <a:buNone/>
            </a:pPr>
            <a:r>
              <a:rPr lang="en-US" sz="2800">
                <a:latin typeface="Times New Roman" pitchFamily="18" charset="0"/>
                <a:cs typeface="Times New Roman" pitchFamily="18" charset="0"/>
              </a:rPr>
              <a:t>Khung cộng hưởng bao gồm C</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nt  C</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và song song L.</a:t>
            </a:r>
          </a:p>
          <a:p>
            <a:pPr>
              <a:buNone/>
            </a:pPr>
            <a:r>
              <a:rPr lang="en-US" sz="2800">
                <a:latin typeface="Times New Roman" pitchFamily="18" charset="0"/>
                <a:cs typeface="Times New Roman" pitchFamily="18" charset="0"/>
              </a:rPr>
              <a:t> R</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R</a:t>
            </a:r>
            <a:r>
              <a:rPr lang="en-US" sz="2800" baseline="-25000">
                <a:latin typeface="Times New Roman" pitchFamily="18" charset="0"/>
                <a:cs typeface="Times New Roman" pitchFamily="18" charset="0"/>
              </a:rPr>
              <a:t>2 </a:t>
            </a:r>
            <a:r>
              <a:rPr lang="en-US" sz="2800">
                <a:latin typeface="Times New Roman" pitchFamily="18" charset="0"/>
                <a:cs typeface="Times New Roman" pitchFamily="18" charset="0"/>
              </a:rPr>
              <a:t> điện trở cấp nguồn cho transistor </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Nguyên lý hoạt động: </a:t>
            </a:r>
            <a:r>
              <a:rPr lang="en-US" sz="2800">
                <a:latin typeface="Times New Roman" pitchFamily="18" charset="0"/>
                <a:cs typeface="Times New Roman" pitchFamily="18" charset="0"/>
              </a:rPr>
              <a:t>giả sử cấp nguồn cung cấp U</a:t>
            </a:r>
            <a:r>
              <a:rPr lang="en-US" sz="2800" baseline="-25000">
                <a:latin typeface="Times New Roman" pitchFamily="18" charset="0"/>
                <a:cs typeface="Times New Roman" pitchFamily="18" charset="0"/>
              </a:rPr>
              <a:t>CC</a:t>
            </a:r>
            <a:r>
              <a:rPr lang="en-US" sz="2800">
                <a:latin typeface="Times New Roman" pitchFamily="18" charset="0"/>
                <a:cs typeface="Times New Roman" pitchFamily="18" charset="0"/>
              </a:rPr>
              <a:t> do</a:t>
            </a:r>
          </a:p>
          <a:p>
            <a:pPr>
              <a:buNone/>
            </a:pPr>
            <a:r>
              <a:rPr lang="en-US" sz="2800">
                <a:latin typeface="Times New Roman" pitchFamily="18" charset="0"/>
                <a:cs typeface="Times New Roman" pitchFamily="18" charset="0"/>
              </a:rPr>
              <a:t>có R</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và R</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làm cho transistor khuếch đại → I</a:t>
            </a:r>
            <a:r>
              <a:rPr lang="en-US" sz="2800" baseline="-25000">
                <a:latin typeface="Times New Roman" pitchFamily="18" charset="0"/>
                <a:cs typeface="Times New Roman" pitchFamily="18" charset="0"/>
              </a:rPr>
              <a:t>C</a:t>
            </a:r>
            <a:r>
              <a:rPr lang="en-US" sz="2800">
                <a:latin typeface="Times New Roman" pitchFamily="18" charset="0"/>
                <a:cs typeface="Times New Roman" pitchFamily="18" charset="0"/>
              </a:rPr>
              <a:t> ≠ 0 tạo ra dao</a:t>
            </a:r>
          </a:p>
          <a:p>
            <a:pPr>
              <a:buNone/>
            </a:pPr>
            <a:r>
              <a:rPr lang="en-US" sz="2800">
                <a:latin typeface="Times New Roman" pitchFamily="18" charset="0"/>
                <a:cs typeface="Times New Roman" pitchFamily="18" charset="0"/>
              </a:rPr>
              <a:t>động cộng hưởng tín hiệu trong khung được hồi tiếp (u</a:t>
            </a:r>
            <a:r>
              <a:rPr lang="en-US" sz="2800" baseline="-25000">
                <a:latin typeface="Times New Roman" pitchFamily="18" charset="0"/>
                <a:cs typeface="Times New Roman" pitchFamily="18" charset="0"/>
              </a:rPr>
              <a:t>ht</a:t>
            </a:r>
            <a:r>
              <a:rPr lang="en-US" sz="2800">
                <a:latin typeface="Times New Roman" pitchFamily="18" charset="0"/>
                <a:cs typeface="Times New Roman" pitchFamily="18" charset="0"/>
              </a:rPr>
              <a:t> ≠ 0)</a:t>
            </a:r>
          </a:p>
          <a:p>
            <a:pPr>
              <a:buNone/>
            </a:pPr>
            <a:r>
              <a:rPr lang="en-US" sz="2800">
                <a:latin typeface="Times New Roman" pitchFamily="18" charset="0"/>
                <a:cs typeface="Times New Roman" pitchFamily="18" charset="0"/>
              </a:rPr>
              <a:t>về thông qua tụ điện C</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làm cho I</a:t>
            </a:r>
            <a:r>
              <a:rPr lang="en-US" sz="2800" baseline="-25000">
                <a:latin typeface="Times New Roman" pitchFamily="18" charset="0"/>
                <a:cs typeface="Times New Roman" pitchFamily="18" charset="0"/>
              </a:rPr>
              <a:t>C</a:t>
            </a:r>
            <a:r>
              <a:rPr lang="en-US" sz="2800">
                <a:latin typeface="Times New Roman" pitchFamily="18" charset="0"/>
                <a:cs typeface="Times New Roman" pitchFamily="18" charset="0"/>
              </a:rPr>
              <a:t> = I</a:t>
            </a:r>
            <a:r>
              <a:rPr lang="en-US" sz="2800" baseline="-25000">
                <a:latin typeface="Times New Roman" pitchFamily="18" charset="0"/>
                <a:cs typeface="Times New Roman" pitchFamily="18" charset="0"/>
              </a:rPr>
              <a:t>E</a:t>
            </a:r>
            <a:r>
              <a:rPr lang="en-US" sz="2800">
                <a:latin typeface="Times New Roman" pitchFamily="18" charset="0"/>
                <a:cs typeface="Times New Roman" pitchFamily="18" charset="0"/>
              </a:rPr>
              <a:t> tăng lên → U</a:t>
            </a:r>
            <a:r>
              <a:rPr lang="en-US" sz="2800" baseline="-25000">
                <a:latin typeface="Times New Roman" pitchFamily="18" charset="0"/>
                <a:cs typeface="Times New Roman" pitchFamily="18" charset="0"/>
              </a:rPr>
              <a:t>E</a:t>
            </a:r>
            <a:r>
              <a:rPr lang="en-US" sz="2800">
                <a:latin typeface="Times New Roman" pitchFamily="18" charset="0"/>
                <a:cs typeface="Times New Roman" pitchFamily="18" charset="0"/>
              </a:rPr>
              <a:t> =R</a:t>
            </a:r>
            <a:r>
              <a:rPr lang="en-US" sz="2800" baseline="-25000">
                <a:latin typeface="Times New Roman" pitchFamily="18" charset="0"/>
                <a:cs typeface="Times New Roman" pitchFamily="18" charset="0"/>
              </a:rPr>
              <a:t>E</a:t>
            </a:r>
            <a:r>
              <a:rPr lang="en-US" sz="2800">
                <a:latin typeface="Times New Roman" pitchFamily="18" charset="0"/>
                <a:cs typeface="Times New Roman" pitchFamily="18" charset="0"/>
              </a:rPr>
              <a:t>.I</a:t>
            </a:r>
            <a:r>
              <a:rPr lang="en-US" sz="2800" baseline="-25000">
                <a:latin typeface="Times New Roman" pitchFamily="18" charset="0"/>
                <a:cs typeface="Times New Roman" pitchFamily="18" charset="0"/>
              </a:rPr>
              <a:t>E</a:t>
            </a:r>
          </a:p>
          <a:p>
            <a:pPr>
              <a:buNone/>
            </a:pPr>
            <a:r>
              <a:rPr lang="en-US" sz="2800">
                <a:latin typeface="Times New Roman" pitchFamily="18" charset="0"/>
                <a:cs typeface="Times New Roman" pitchFamily="18" charset="0"/>
              </a:rPr>
              <a:t>tăng → điện áp U</a:t>
            </a:r>
            <a:r>
              <a:rPr lang="en-US" sz="2800" baseline="-25000">
                <a:latin typeface="Times New Roman" pitchFamily="18" charset="0"/>
                <a:cs typeface="Times New Roman" pitchFamily="18" charset="0"/>
              </a:rPr>
              <a:t>BE</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B</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E</a:t>
            </a:r>
            <a:r>
              <a:rPr lang="en-US" sz="2800">
                <a:latin typeface="Times New Roman" pitchFamily="18" charset="0"/>
                <a:cs typeface="Times New Roman" pitchFamily="18" charset="0"/>
              </a:rPr>
              <a:t> = 0 transistor chuyển về chế độ </a:t>
            </a:r>
          </a:p>
          <a:p>
            <a:pPr>
              <a:buNone/>
            </a:pPr>
            <a:r>
              <a:rPr lang="en-US" sz="2800">
                <a:latin typeface="Times New Roman" pitchFamily="18" charset="0"/>
                <a:cs typeface="Times New Roman" pitchFamily="18" charset="0"/>
              </a:rPr>
              <a:t>ngắt I</a:t>
            </a:r>
            <a:r>
              <a:rPr lang="en-US" sz="2800" baseline="-25000">
                <a:latin typeface="Times New Roman" pitchFamily="18" charset="0"/>
                <a:cs typeface="Times New Roman" pitchFamily="18" charset="0"/>
              </a:rPr>
              <a:t>C</a:t>
            </a:r>
            <a:r>
              <a:rPr lang="en-US" sz="2800">
                <a:latin typeface="Times New Roman" pitchFamily="18" charset="0"/>
                <a:cs typeface="Times New Roman" pitchFamily="18" charset="0"/>
              </a:rPr>
              <a:t> = 0 → u</a:t>
            </a:r>
            <a:r>
              <a:rPr lang="en-US" sz="2800" baseline="-25000">
                <a:latin typeface="Times New Roman" pitchFamily="18" charset="0"/>
                <a:cs typeface="Times New Roman" pitchFamily="18" charset="0"/>
              </a:rPr>
              <a:t>ht</a:t>
            </a:r>
            <a:r>
              <a:rPr lang="en-US" sz="2800">
                <a:latin typeface="Times New Roman" pitchFamily="18" charset="0"/>
                <a:cs typeface="Times New Roman" pitchFamily="18" charset="0"/>
              </a:rPr>
              <a:t> = 0 → có điện trở cấp nguồn R</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và R</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làm</a:t>
            </a:r>
          </a:p>
          <a:p>
            <a:pPr>
              <a:buNone/>
            </a:pPr>
            <a:r>
              <a:rPr lang="en-US" sz="2800">
                <a:latin typeface="Times New Roman" pitchFamily="18" charset="0"/>
                <a:cs typeface="Times New Roman" pitchFamily="18" charset="0"/>
              </a:rPr>
              <a:t>cho transistor ở chế độ khuếch đại. Quá trình diễn ra như vậy</a:t>
            </a:r>
          </a:p>
          <a:p>
            <a:pPr>
              <a:buNone/>
            </a:pPr>
            <a:r>
              <a:rPr lang="en-US" sz="2800">
                <a:latin typeface="Times New Roman" pitchFamily="18" charset="0"/>
                <a:cs typeface="Times New Roman" pitchFamily="18" charset="0"/>
              </a:rPr>
              <a:t>tạo ra tín hiệu tại u</a:t>
            </a:r>
            <a:r>
              <a:rPr lang="en-US" sz="2800" baseline="-25000">
                <a:latin typeface="Times New Roman" pitchFamily="18" charset="0"/>
                <a:cs typeface="Times New Roman" pitchFamily="18" charset="0"/>
              </a:rPr>
              <a:t>ra</a:t>
            </a:r>
            <a:r>
              <a:rPr lang="en-US" sz="2800">
                <a:latin typeface="Times New Roman" pitchFamily="18" charset="0"/>
                <a:cs typeface="Times New Roman" pitchFamily="18" charset="0"/>
              </a:rPr>
              <a:t> ≠ 0</a:t>
            </a:r>
          </a:p>
        </p:txBody>
      </p:sp>
      <p:graphicFrame>
        <p:nvGraphicFramePr>
          <p:cNvPr id="6" name="Object 5"/>
          <p:cNvGraphicFramePr>
            <a:graphicFrameLocks noChangeAspect="1"/>
          </p:cNvGraphicFramePr>
          <p:nvPr/>
        </p:nvGraphicFramePr>
        <p:xfrm>
          <a:off x="228600" y="1219200"/>
          <a:ext cx="5791200" cy="1217468"/>
        </p:xfrm>
        <a:graphic>
          <a:graphicData uri="http://schemas.openxmlformats.org/presentationml/2006/ole">
            <mc:AlternateContent xmlns:mc="http://schemas.openxmlformats.org/markup-compatibility/2006">
              <mc:Choice xmlns:v="urn:schemas-microsoft-com:vml" Requires="v">
                <p:oleObj spid="_x0000_s224257" name="Equation" r:id="rId3" imgW="2234880" imgH="469800" progId="Equation.DSMT4">
                  <p:embed/>
                </p:oleObj>
              </mc:Choice>
              <mc:Fallback>
                <p:oleObj name="Equation" r:id="rId3" imgW="2234880" imgH="469800" progId="Equation.DSMT4">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219200"/>
                        <a:ext cx="5791200" cy="12174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2094687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120851"/>
        <p:cNvGrpSpPr/>
        <p:nvPr/>
      </p:nvGrpSpPr>
      <p:grpSpPr>
        <a:xfrm>
          <a:off x="0" y="0"/>
          <a:ext cx="0" cy="0"/>
          <a:chOff x="0" y="0"/>
          <a:chExt cx="0" cy="0"/>
        </a:xfrm>
      </p:grpSpPr>
      <p:sp>
        <p:nvSpPr>
          <p:cNvPr id="120852" name="Google Shape;120852;p1"/>
          <p:cNvSpPr txBox="1">
            <a:spLocks noGrp="1"/>
          </p:cNvSpPr>
          <p:nvPr>
            <p:ph type="body" idx="1"/>
          </p:nvPr>
        </p:nvSpPr>
        <p:spPr>
          <a:xfrm>
            <a:off x="228600" y="152400"/>
            <a:ext cx="8686800" cy="6477000"/>
          </a:xfrm>
          <a:prstGeom prst="rect">
            <a:avLst/>
          </a:prstGeom>
          <a:noFill/>
          <a:ln>
            <a:noFill/>
          </a:ln>
        </p:spPr>
        <p:txBody>
          <a:bodyPr spcFirstLastPara="1" wrap="square" lIns="91425" tIns="45700" rIns="91425" bIns="45700" anchor="t" anchorCtr="0">
            <a:normAutofit lnSpcReduction="10000"/>
          </a:bodyPr>
          <a:lstStyle/>
          <a:p>
            <a:pPr marL="457200" lvl="0" indent="-342900" algn="l" rtl="0">
              <a:spcBef>
                <a:spcPts val="0"/>
              </a:spcBef>
              <a:spcAft>
                <a:spcPts val="0"/>
              </a:spcAft>
              <a:buSzPts val="1800"/>
              <a:buChar char="•"/>
            </a:pPr>
            <a:r>
              <a:rPr lang="en-US"/>
              <a:t> </a:t>
            </a:r>
            <a:r>
              <a:rPr lang="en-US" sz="2800">
                <a:solidFill>
                  <a:srgbClr val="FF0000"/>
                </a:solidFill>
                <a:latin typeface="Times New Roman"/>
                <a:ea typeface="Times New Roman"/>
                <a:cs typeface="Times New Roman"/>
                <a:sym typeface="Times New Roman"/>
              </a:rPr>
              <a:t>Cách tính toán:</a:t>
            </a:r>
            <a:endParaRPr/>
          </a:p>
          <a:p>
            <a:pPr marL="457200" lvl="0" indent="-406400" algn="l" rtl="0">
              <a:spcBef>
                <a:spcPts val="0"/>
              </a:spcBef>
              <a:spcAft>
                <a:spcPts val="0"/>
              </a:spcAft>
              <a:buSzPts val="2800"/>
              <a:buFont typeface="Times New Roman"/>
              <a:buChar char="•"/>
            </a:pPr>
            <a:r>
              <a:rPr lang="en-US" sz="2800">
                <a:latin typeface="Times New Roman"/>
                <a:ea typeface="Times New Roman"/>
                <a:cs typeface="Times New Roman"/>
                <a:sym typeface="Times New Roman"/>
              </a:rPr>
              <a:t> </a:t>
            </a:r>
            <a:r>
              <a:rPr lang="en-US" sz="2800">
                <a:solidFill>
                  <a:srgbClr val="FF0000"/>
                </a:solidFill>
                <a:latin typeface="Times New Roman"/>
                <a:ea typeface="Times New Roman"/>
                <a:cs typeface="Times New Roman"/>
                <a:sym typeface="Times New Roman"/>
              </a:rPr>
              <a:t>Bước 1</a:t>
            </a:r>
            <a:r>
              <a:rPr lang="en-US" sz="2800">
                <a:latin typeface="Times New Roman"/>
                <a:ea typeface="Times New Roman"/>
                <a:cs typeface="Times New Roman"/>
                <a:sym typeface="Times New Roman"/>
              </a:rPr>
              <a:t>. Tính hệ số khuếch đại điện áp. Ta có hệ số khuếch</a:t>
            </a:r>
            <a:endParaRPr/>
          </a:p>
          <a:p>
            <a:pPr marL="457200" lvl="0" indent="-406400" algn="l" rtl="0">
              <a:spcBef>
                <a:spcPts val="0"/>
              </a:spcBef>
              <a:spcAft>
                <a:spcPts val="0"/>
              </a:spcAft>
              <a:buSzPts val="2800"/>
              <a:buFont typeface="Times New Roman"/>
              <a:buChar char="•"/>
            </a:pPr>
            <a:r>
              <a:rPr lang="en-US" sz="2800">
                <a:latin typeface="Times New Roman"/>
                <a:ea typeface="Times New Roman"/>
                <a:cs typeface="Times New Roman"/>
                <a:sym typeface="Times New Roman"/>
              </a:rPr>
              <a:t>đại điện áp đã được tính trong chương khuếch đại tín hiệu</a:t>
            </a:r>
            <a:endParaRPr/>
          </a:p>
          <a:p>
            <a:pPr marL="457200" lvl="0" indent="-406400" algn="l" rtl="0">
              <a:spcBef>
                <a:spcPts val="0"/>
              </a:spcBef>
              <a:spcAft>
                <a:spcPts val="0"/>
              </a:spcAft>
              <a:buSzPts val="2800"/>
              <a:buFont typeface="Times New Roman"/>
              <a:buChar char="•"/>
            </a:pPr>
            <a:r>
              <a:rPr lang="en-US" sz="2800">
                <a:latin typeface="Times New Roman"/>
                <a:ea typeface="Times New Roman"/>
                <a:cs typeface="Times New Roman"/>
                <a:sym typeface="Times New Roman"/>
              </a:rPr>
              <a:t>xoay chiều.</a:t>
            </a:r>
            <a:endParaRPr/>
          </a:p>
          <a:p>
            <a:pPr marL="457200" lvl="0" indent="-406400" algn="l" rtl="0">
              <a:spcBef>
                <a:spcPts val="0"/>
              </a:spcBef>
              <a:spcAft>
                <a:spcPts val="0"/>
              </a:spcAft>
              <a:buSzPts val="2800"/>
              <a:buFont typeface="Times New Roman"/>
              <a:buChar char="•"/>
            </a:pPr>
            <a:endParaRPr sz="2800">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endParaRPr sz="2800">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endParaRPr sz="2800">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endParaRPr sz="2800">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US" sz="2800">
                <a:latin typeface="Times New Roman"/>
                <a:ea typeface="Times New Roman"/>
                <a:cs typeface="Times New Roman"/>
                <a:sym typeface="Times New Roman"/>
              </a:rPr>
              <a:t> R</a:t>
            </a:r>
            <a:r>
              <a:rPr lang="en-US" sz="2800" baseline="-25000">
                <a:latin typeface="Times New Roman"/>
                <a:ea typeface="Times New Roman"/>
                <a:cs typeface="Times New Roman"/>
                <a:sym typeface="Times New Roman"/>
              </a:rPr>
              <a:t>td</a:t>
            </a:r>
            <a:r>
              <a:rPr lang="en-US" sz="2800">
                <a:latin typeface="Times New Roman"/>
                <a:ea typeface="Times New Roman"/>
                <a:cs typeface="Times New Roman"/>
                <a:sym typeface="Times New Roman"/>
              </a:rPr>
              <a:t> điện trở của khung cộng hưởng tại tần số cộng hưởng</a:t>
            </a:r>
            <a:endParaRPr/>
          </a:p>
          <a:p>
            <a:pPr marL="457200" lvl="0" indent="-406400" algn="l" rtl="0">
              <a:spcBef>
                <a:spcPts val="0"/>
              </a:spcBef>
              <a:spcAft>
                <a:spcPts val="0"/>
              </a:spcAft>
              <a:buSzPts val="2800"/>
              <a:buFont typeface="Times New Roman"/>
              <a:buChar char="•"/>
            </a:pPr>
            <a:r>
              <a:rPr lang="en-US" sz="2800">
                <a:latin typeface="Times New Roman"/>
                <a:ea typeface="Times New Roman"/>
                <a:cs typeface="Times New Roman"/>
                <a:sym typeface="Times New Roman"/>
              </a:rPr>
              <a:t>                         Trong đó L điện cảm khung cộng hưởng</a:t>
            </a:r>
            <a:endParaRPr/>
          </a:p>
          <a:p>
            <a:pPr marL="457200" lvl="0" indent="-406400" algn="l" rtl="0">
              <a:spcBef>
                <a:spcPts val="0"/>
              </a:spcBef>
              <a:spcAft>
                <a:spcPts val="0"/>
              </a:spcAft>
              <a:buSzPts val="2800"/>
              <a:buFont typeface="Times New Roman"/>
              <a:buChar char="•"/>
            </a:pPr>
            <a:r>
              <a:rPr lang="en-US" sz="2800">
                <a:latin typeface="Times New Roman"/>
                <a:ea typeface="Times New Roman"/>
                <a:cs typeface="Times New Roman"/>
                <a:sym typeface="Times New Roman"/>
              </a:rPr>
              <a:t>                          c điện dung do khung cộng hưởng </a:t>
            </a:r>
            <a:endParaRPr/>
          </a:p>
          <a:p>
            <a:pPr marL="457200" lvl="0" indent="-406400" algn="l" rtl="0">
              <a:spcBef>
                <a:spcPts val="0"/>
              </a:spcBef>
              <a:spcAft>
                <a:spcPts val="0"/>
              </a:spcAft>
              <a:buSzPts val="2800"/>
              <a:buFont typeface="Times New Roman"/>
              <a:buChar char="•"/>
            </a:pPr>
            <a:r>
              <a:rPr lang="en-US" sz="2800">
                <a:latin typeface="Times New Roman"/>
                <a:ea typeface="Times New Roman"/>
                <a:cs typeface="Times New Roman"/>
                <a:sym typeface="Times New Roman"/>
              </a:rPr>
              <a:t>                          r điện trở tổn hao công suất của cuộn cảm</a:t>
            </a:r>
            <a:endParaRPr/>
          </a:p>
          <a:p>
            <a:pPr marL="457200" lvl="0" indent="-406400" algn="l" rtl="0">
              <a:spcBef>
                <a:spcPts val="0"/>
              </a:spcBef>
              <a:spcAft>
                <a:spcPts val="0"/>
              </a:spcAft>
              <a:buSzPts val="2800"/>
              <a:buFont typeface="Times New Roman"/>
              <a:buChar char="•"/>
            </a:pPr>
            <a:endParaRPr sz="2800">
              <a:latin typeface="Times New Roman"/>
              <a:ea typeface="Times New Roman"/>
              <a:cs typeface="Times New Roman"/>
              <a:sym typeface="Times New Roman"/>
            </a:endParaRPr>
          </a:p>
        </p:txBody>
      </p:sp>
      <p:pic>
        <p:nvPicPr>
          <p:cNvPr id="120853" name="Google Shape;120853;p1"/>
          <p:cNvPicPr preferRelativeResize="0"/>
          <p:nvPr/>
        </p:nvPicPr>
        <p:blipFill rotWithShape="1">
          <a:blip r:embed="rId2">
            <a:alphaModFix/>
          </a:blip>
          <a:srcRect/>
          <a:stretch/>
        </p:blipFill>
        <p:spPr>
          <a:xfrm>
            <a:off x="152400" y="2133600"/>
            <a:ext cx="8869363" cy="2362200"/>
          </a:xfrm>
          <a:prstGeom prst="rect">
            <a:avLst/>
          </a:prstGeom>
          <a:noFill/>
          <a:ln>
            <a:noFill/>
          </a:ln>
        </p:spPr>
      </p:pic>
      <p:pic>
        <p:nvPicPr>
          <p:cNvPr id="120854" name="Google Shape;120854;p1"/>
          <p:cNvPicPr preferRelativeResize="0"/>
          <p:nvPr/>
        </p:nvPicPr>
        <p:blipFill rotWithShape="1">
          <a:blip r:embed="rId3">
            <a:alphaModFix/>
          </a:blip>
          <a:srcRect/>
          <a:stretch/>
        </p:blipFill>
        <p:spPr>
          <a:xfrm>
            <a:off x="4514850" y="3340100"/>
            <a:ext cx="114300" cy="177800"/>
          </a:xfrm>
          <a:prstGeom prst="rect">
            <a:avLst/>
          </a:prstGeom>
          <a:noFill/>
          <a:ln>
            <a:noFill/>
          </a:ln>
        </p:spPr>
      </p:pic>
      <p:pic>
        <p:nvPicPr>
          <p:cNvPr id="120855" name="Google Shape;120855;p1"/>
          <p:cNvPicPr preferRelativeResize="0"/>
          <p:nvPr/>
        </p:nvPicPr>
        <p:blipFill rotWithShape="1">
          <a:blip r:embed="rId4">
            <a:alphaModFix/>
          </a:blip>
          <a:srcRect/>
          <a:stretch/>
        </p:blipFill>
        <p:spPr>
          <a:xfrm>
            <a:off x="685800" y="4952999"/>
            <a:ext cx="1447799" cy="997373"/>
          </a:xfrm>
          <a:prstGeom prst="rect">
            <a:avLst/>
          </a:prstGeom>
          <a:noFill/>
          <a:ln>
            <a:noFill/>
          </a:ln>
        </p:spPr>
      </p:pic>
    </p:spTree>
    <p:extLst>
      <p:ext uri="{BB962C8B-B14F-4D97-AF65-F5344CB8AC3E}">
        <p14:creationId xmlns:p14="http://schemas.microsoft.com/office/powerpoint/2010/main" val="217361887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629400"/>
          </a:xfrm>
        </p:spPr>
        <p:txBody>
          <a:bodyPr/>
          <a:lstStyle/>
          <a:p>
            <a:pPr>
              <a:buNone/>
            </a:pPr>
            <a:r>
              <a:rPr lang="en-US"/>
              <a:t> </a:t>
            </a:r>
            <a:r>
              <a:rPr lang="en-US" sz="2800">
                <a:latin typeface="Times New Roman" pitchFamily="18" charset="0"/>
                <a:cs typeface="Times New Roman" pitchFamily="18" charset="0"/>
              </a:rPr>
              <a:t>Z</a:t>
            </a:r>
            <a:r>
              <a:rPr lang="en-US" sz="2800" baseline="-25000">
                <a:latin typeface="Times New Roman" pitchFamily="18" charset="0"/>
                <a:cs typeface="Times New Roman" pitchFamily="18" charset="0"/>
              </a:rPr>
              <a:t>vào phẩn ánh</a:t>
            </a:r>
            <a:r>
              <a:rPr lang="en-US" sz="2800">
                <a:latin typeface="Times New Roman" pitchFamily="18" charset="0"/>
                <a:cs typeface="Times New Roman" pitchFamily="18" charset="0"/>
              </a:rPr>
              <a:t> trở kháng vào phản ánh CE như ta đã biết khi</a:t>
            </a:r>
          </a:p>
          <a:p>
            <a:pPr>
              <a:buNone/>
            </a:pPr>
            <a:r>
              <a:rPr lang="en-US" sz="2800">
                <a:latin typeface="Times New Roman" pitchFamily="18" charset="0"/>
                <a:cs typeface="Times New Roman" pitchFamily="18" charset="0"/>
              </a:rPr>
              <a:t>thiết  kế mạch khuếch đại h</a:t>
            </a:r>
            <a:r>
              <a:rPr lang="en-US" sz="2800" baseline="-25000">
                <a:latin typeface="Times New Roman" pitchFamily="18" charset="0"/>
                <a:cs typeface="Times New Roman" pitchFamily="18" charset="0"/>
              </a:rPr>
              <a:t>11</a:t>
            </a:r>
            <a:r>
              <a:rPr lang="en-US" sz="2800">
                <a:latin typeface="Times New Roman" pitchFamily="18" charset="0"/>
                <a:cs typeface="Times New Roman" pitchFamily="18" charset="0"/>
              </a:rPr>
              <a:t> &lt;&lt; (R</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//R</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khi đó trở kháng</a:t>
            </a:r>
          </a:p>
          <a:p>
            <a:pPr>
              <a:buNone/>
            </a:pPr>
            <a:r>
              <a:rPr lang="en-US" sz="2800">
                <a:latin typeface="Times New Roman" pitchFamily="18" charset="0"/>
                <a:cs typeface="Times New Roman" pitchFamily="18" charset="0"/>
              </a:rPr>
              <a:t>vào  ánh được như sau.</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Bước 2. </a:t>
            </a:r>
          </a:p>
          <a:p>
            <a:pPr>
              <a:buNone/>
            </a:pPr>
            <a:r>
              <a:rPr lang="en-US" sz="2800">
                <a:solidFill>
                  <a:srgbClr val="FF0000"/>
                </a:solidFill>
                <a:latin typeface="Times New Roman" pitchFamily="18" charset="0"/>
                <a:cs typeface="Times New Roman" pitchFamily="18" charset="0"/>
              </a:rPr>
              <a:t>Xác định hệ số khuếch đại hồi tiếp.</a:t>
            </a:r>
          </a:p>
          <a:p>
            <a:pPr>
              <a:buNone/>
            </a:pPr>
            <a:r>
              <a:rPr lang="en-US" sz="2800">
                <a:solidFill>
                  <a:srgbClr val="FF0000"/>
                </a:solidFill>
                <a:latin typeface="Times New Roman" pitchFamily="18" charset="0"/>
                <a:cs typeface="Times New Roman" pitchFamily="18" charset="0"/>
              </a:rPr>
              <a:t> Bước 3. xác định hệ số khuếch đại </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1066800" y="1676400"/>
          <a:ext cx="6748463" cy="2971800"/>
        </p:xfrm>
        <a:graphic>
          <a:graphicData uri="http://schemas.openxmlformats.org/presentationml/2006/ole">
            <mc:AlternateContent xmlns:mc="http://schemas.openxmlformats.org/markup-compatibility/2006">
              <mc:Choice xmlns:v="urn:schemas-microsoft-com:vml" Requires="v">
                <p:oleObj spid="_x0000_s226305" name="Equation" r:id="rId3" imgW="2768400" imgH="1218960" progId="Equation.DSMT4">
                  <p:embed/>
                </p:oleObj>
              </mc:Choice>
              <mc:Fallback>
                <p:oleObj name="Equation" r:id="rId3" imgW="2768400" imgH="121896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676400"/>
                        <a:ext cx="6748463"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5486399" y="4648200"/>
          <a:ext cx="3566159" cy="1066800"/>
        </p:xfrm>
        <a:graphic>
          <a:graphicData uri="http://schemas.openxmlformats.org/presentationml/2006/ole">
            <mc:AlternateContent xmlns:mc="http://schemas.openxmlformats.org/markup-compatibility/2006">
              <mc:Choice xmlns:v="urn:schemas-microsoft-com:vml" Requires="v">
                <p:oleObj spid="_x0000_s226306" name="Equation" r:id="rId5" imgW="1485720" imgH="444240" progId="Equation.DSMT4">
                  <p:embed/>
                </p:oleObj>
              </mc:Choice>
              <mc:Fallback>
                <p:oleObj name="Equation" r:id="rId5" imgW="1485720" imgH="44424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399" y="4648200"/>
                        <a:ext cx="3566159"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2819397" y="5715000"/>
          <a:ext cx="4800603" cy="1143001"/>
        </p:xfrm>
        <a:graphic>
          <a:graphicData uri="http://schemas.openxmlformats.org/presentationml/2006/ole">
            <mc:AlternateContent xmlns:mc="http://schemas.openxmlformats.org/markup-compatibility/2006">
              <mc:Choice xmlns:v="urn:schemas-microsoft-com:vml" Requires="v">
                <p:oleObj spid="_x0000_s226307" name="Equation" r:id="rId7" imgW="1866600" imgH="444240" progId="Equation.DSMT4">
                  <p:embed/>
                </p:oleObj>
              </mc:Choice>
              <mc:Fallback>
                <p:oleObj name="Equation" r:id="rId7" imgW="1866600" imgH="444240" progId="Equation.DSMT4">
                  <p:embed/>
                  <p:pic>
                    <p:nvPicPr>
                      <p:cNvPr id="6"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397" y="5715000"/>
                        <a:ext cx="4800603" cy="11430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2679810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lstStyle/>
          <a:p>
            <a:pPr>
              <a:buNone/>
            </a:pPr>
            <a:r>
              <a:rPr lang="en-US"/>
              <a:t> </a:t>
            </a:r>
            <a:r>
              <a:rPr lang="en-US" sz="2800">
                <a:solidFill>
                  <a:srgbClr val="FF0000"/>
                </a:solidFill>
                <a:latin typeface="Times New Roman" pitchFamily="18" charset="0"/>
                <a:cs typeface="Times New Roman" pitchFamily="18" charset="0"/>
              </a:rPr>
              <a:t>Bước 4. </a:t>
            </a:r>
            <a:r>
              <a:rPr lang="en-US" sz="2800">
                <a:latin typeface="Times New Roman" pitchFamily="18" charset="0"/>
                <a:cs typeface="Times New Roman" pitchFamily="18" charset="0"/>
              </a:rPr>
              <a:t>sử dụng điều khiện để mạch dao động.</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Bước 5. </a:t>
            </a:r>
            <a:r>
              <a:rPr lang="en-US" sz="2800">
                <a:latin typeface="Times New Roman" pitchFamily="18" charset="0"/>
                <a:cs typeface="Times New Roman" pitchFamily="18" charset="0"/>
              </a:rPr>
              <a:t>xác định n để mạch tự dao động bằng cách giải</a:t>
            </a:r>
          </a:p>
          <a:p>
            <a:pPr>
              <a:buNone/>
            </a:pPr>
            <a:r>
              <a:rPr lang="en-US" sz="2800">
                <a:latin typeface="Times New Roman" pitchFamily="18" charset="0"/>
                <a:cs typeface="Times New Roman" pitchFamily="18" charset="0"/>
              </a:rPr>
              <a:t>phương trình trên.</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Mạch dao động hình sin và xác lập tại n</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và n</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khi đó </a:t>
            </a:r>
          </a:p>
          <a:p>
            <a:pPr>
              <a:buNone/>
            </a:pPr>
            <a:r>
              <a:rPr lang="en-US" sz="2800">
                <a:latin typeface="Times New Roman" pitchFamily="18" charset="0"/>
                <a:cs typeface="Times New Roman" pitchFamily="18" charset="0"/>
              </a:rPr>
              <a:t>K</a:t>
            </a:r>
            <a:r>
              <a:rPr lang="en-US" sz="2800" baseline="-25000">
                <a:latin typeface="Times New Roman" pitchFamily="18" charset="0"/>
                <a:cs typeface="Times New Roman" pitchFamily="18" charset="0"/>
              </a:rPr>
              <a:t>u</a:t>
            </a:r>
            <a:r>
              <a:rPr lang="en-US" sz="2800">
                <a:latin typeface="Times New Roman" pitchFamily="18" charset="0"/>
                <a:cs typeface="Times New Roman" pitchFamily="18" charset="0"/>
              </a:rPr>
              <a:t>.K</a:t>
            </a:r>
            <a:r>
              <a:rPr lang="en-US" sz="2800" baseline="-25000">
                <a:latin typeface="Times New Roman" pitchFamily="18" charset="0"/>
                <a:cs typeface="Times New Roman" pitchFamily="18" charset="0"/>
              </a:rPr>
              <a:t>ht </a:t>
            </a:r>
            <a:r>
              <a:rPr lang="en-US" sz="2800">
                <a:latin typeface="Times New Roman" pitchFamily="18" charset="0"/>
                <a:cs typeface="Times New Roman" pitchFamily="18" charset="0"/>
              </a:rPr>
              <a:t>= 1.</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Bước 6. </a:t>
            </a:r>
            <a:r>
              <a:rPr lang="en-US" sz="2800">
                <a:latin typeface="Times New Roman" pitchFamily="18" charset="0"/>
                <a:cs typeface="Times New Roman" pitchFamily="18" charset="0"/>
              </a:rPr>
              <a:t>xác định tần số mạch dao động.</a:t>
            </a:r>
          </a:p>
          <a:p>
            <a:pPr>
              <a:buNone/>
            </a:pP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a:t>
            </a:r>
          </a:p>
        </p:txBody>
      </p:sp>
      <p:graphicFrame>
        <p:nvGraphicFramePr>
          <p:cNvPr id="4" name="Object 3"/>
          <p:cNvGraphicFramePr>
            <a:graphicFrameLocks noChangeAspect="1"/>
          </p:cNvGraphicFramePr>
          <p:nvPr/>
        </p:nvGraphicFramePr>
        <p:xfrm>
          <a:off x="762000" y="762000"/>
          <a:ext cx="6173289" cy="1009650"/>
        </p:xfrm>
        <a:graphic>
          <a:graphicData uri="http://schemas.openxmlformats.org/presentationml/2006/ole">
            <mc:AlternateContent xmlns:mc="http://schemas.openxmlformats.org/markup-compatibility/2006">
              <mc:Choice xmlns:v="urn:schemas-microsoft-com:vml" Requires="v">
                <p:oleObj spid="_x0000_s227329" name="Equation" r:id="rId3" imgW="2717640" imgH="444240" progId="Equation.DSMT4">
                  <p:embed/>
                </p:oleObj>
              </mc:Choice>
              <mc:Fallback>
                <p:oleObj name="Equation" r:id="rId3" imgW="2717640" imgH="44424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762000"/>
                        <a:ext cx="6173289"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228600" y="2667000"/>
          <a:ext cx="8785225" cy="1109277"/>
        </p:xfrm>
        <a:graphic>
          <a:graphicData uri="http://schemas.openxmlformats.org/presentationml/2006/ole">
            <mc:AlternateContent xmlns:mc="http://schemas.openxmlformats.org/markup-compatibility/2006">
              <mc:Choice xmlns:v="urn:schemas-microsoft-com:vml" Requires="v">
                <p:oleObj spid="_x0000_s227330" name="Equation" r:id="rId5" imgW="3822480" imgH="482400" progId="Equation.DSMT4">
                  <p:embed/>
                </p:oleObj>
              </mc:Choice>
              <mc:Fallback>
                <p:oleObj name="Equation" r:id="rId5" imgW="3822480" imgH="48240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667000"/>
                        <a:ext cx="8785225" cy="1109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2895600" y="5194877"/>
          <a:ext cx="3962400" cy="1590964"/>
        </p:xfrm>
        <a:graphic>
          <a:graphicData uri="http://schemas.openxmlformats.org/presentationml/2006/ole">
            <mc:AlternateContent xmlns:mc="http://schemas.openxmlformats.org/markup-compatibility/2006">
              <mc:Choice xmlns:v="urn:schemas-microsoft-com:vml" Requires="v">
                <p:oleObj spid="_x0000_s227331" name="Equation" r:id="rId7" imgW="1676160" imgH="672840" progId="Equation.DSMT4">
                  <p:embed/>
                </p:oleObj>
              </mc:Choice>
              <mc:Fallback>
                <p:oleObj name="Equation" r:id="rId7" imgW="1676160" imgH="672840" progId="Equation.DSMT4">
                  <p:embed/>
                  <p:pic>
                    <p:nvPicPr>
                      <p:cNvPr id="6"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5194877"/>
                        <a:ext cx="3962400" cy="15909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14030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763000" cy="1600200"/>
          </a:xfrm>
        </p:spPr>
        <p:txBody>
          <a:bodyPr>
            <a:normAutofit/>
          </a:bodyPr>
          <a:lstStyle/>
          <a:p>
            <a:r>
              <a:rPr lang="en-US" sz="3600">
                <a:solidFill>
                  <a:srgbClr val="FF0000"/>
                </a:solidFill>
                <a:latin typeface="Times New Roman" pitchFamily="18" charset="0"/>
                <a:cs typeface="Times New Roman" pitchFamily="18" charset="0"/>
              </a:rPr>
              <a:t>Ứng dụng mạch dao động trong bộ nguồn ổn áp (biến đổi điện áp sang điên áp) </a:t>
            </a:r>
          </a:p>
        </p:txBody>
      </p:sp>
      <p:pic>
        <p:nvPicPr>
          <p:cNvPr id="4" name="Content Placeholder 3" descr="123"/>
          <p:cNvPicPr>
            <a:picLocks noGrp="1" noChangeAspect="1" noChangeArrowheads="1" noCrop="1"/>
          </p:cNvPicPr>
          <p:nvPr>
            <p:ph idx="1"/>
          </p:nvPr>
        </p:nvPicPr>
        <p:blipFill>
          <a:blip r:embed="rId2"/>
          <a:srcRect/>
          <a:stretch>
            <a:fillRect/>
          </a:stretch>
        </p:blipFill>
        <p:spPr bwMode="auto">
          <a:xfrm>
            <a:off x="639838" y="2057400"/>
            <a:ext cx="8199362" cy="4343400"/>
          </a:xfrm>
          <a:prstGeom prst="rect">
            <a:avLst/>
          </a:prstGeom>
          <a:noFill/>
        </p:spPr>
      </p:pic>
    </p:spTree>
    <p:extLst>
      <p:ext uri="{BB962C8B-B14F-4D97-AF65-F5344CB8AC3E}">
        <p14:creationId xmlns:p14="http://schemas.microsoft.com/office/powerpoint/2010/main" val="119992123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81000"/>
            <a:ext cx="9144000" cy="1752600"/>
          </a:xfrm>
        </p:spPr>
        <p:txBody>
          <a:bodyPr>
            <a:normAutofit fontScale="90000"/>
          </a:bodyPr>
          <a:lstStyle/>
          <a:p>
            <a:r>
              <a:rPr lang="en-US" sz="4000">
                <a:solidFill>
                  <a:srgbClr val="FF0000"/>
                </a:solidFill>
                <a:latin typeface="Times New Roman" pitchFamily="18" charset="0"/>
                <a:cs typeface="Times New Roman" pitchFamily="18" charset="0"/>
              </a:rPr>
              <a:t>Ứng dụng mạch dao động trong bộ nguồn ổn áp xung (biến điện áp một chiều thành điện áp xoay chiều)</a:t>
            </a:r>
            <a:br>
              <a:rPr lang="en-US"/>
            </a:br>
            <a:r>
              <a:rPr lang="en-US"/>
              <a:t> </a:t>
            </a:r>
          </a:p>
        </p:txBody>
      </p:sp>
      <p:pic>
        <p:nvPicPr>
          <p:cNvPr id="5" name="Picture 2" descr="nguonxung"/>
          <p:cNvPicPr>
            <a:picLocks noGrp="1" noChangeAspect="1" noChangeArrowheads="1" noCrop="1"/>
          </p:cNvPicPr>
          <p:nvPr>
            <p:ph idx="1"/>
          </p:nvPr>
        </p:nvPicPr>
        <p:blipFill>
          <a:blip r:embed="rId2"/>
          <a:srcRect/>
          <a:stretch>
            <a:fillRect/>
          </a:stretch>
        </p:blipFill>
        <p:spPr bwMode="auto">
          <a:xfrm>
            <a:off x="860069" y="2286000"/>
            <a:ext cx="7598131" cy="3886200"/>
          </a:xfrm>
          <a:prstGeom prst="rect">
            <a:avLst/>
          </a:prstGeom>
          <a:noFill/>
        </p:spPr>
      </p:pic>
    </p:spTree>
    <p:extLst>
      <p:ext uri="{BB962C8B-B14F-4D97-AF65-F5344CB8AC3E}">
        <p14:creationId xmlns:p14="http://schemas.microsoft.com/office/powerpoint/2010/main" val="396579949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a:solidFill>
                  <a:srgbClr val="FF0000"/>
                </a:solidFill>
                <a:latin typeface="Times New Roman" pitchFamily="18" charset="0"/>
                <a:cs typeface="Times New Roman" pitchFamily="18" charset="0"/>
              </a:rPr>
              <a:t>§4. Các Mạch dao động</a:t>
            </a:r>
          </a:p>
        </p:txBody>
      </p:sp>
      <p:sp>
        <p:nvSpPr>
          <p:cNvPr id="3" name="Content Placeholder 2"/>
          <p:cNvSpPr>
            <a:spLocks noGrp="1"/>
          </p:cNvSpPr>
          <p:nvPr>
            <p:ph idx="1"/>
          </p:nvPr>
        </p:nvSpPr>
        <p:spPr>
          <a:xfrm>
            <a:off x="228600" y="990600"/>
            <a:ext cx="8915400" cy="5715000"/>
          </a:xfrm>
        </p:spPr>
        <p:txBody>
          <a:bodyPr>
            <a:normAutofit/>
          </a:bodyPr>
          <a:lstStyle/>
          <a:p>
            <a:pPr>
              <a:buNone/>
            </a:pPr>
            <a:r>
              <a:rPr lang="en-US" sz="2800">
                <a:solidFill>
                  <a:srgbClr val="FF0000"/>
                </a:solidFill>
                <a:latin typeface="Times New Roman" pitchFamily="18" charset="0"/>
                <a:cs typeface="Times New Roman" pitchFamily="18" charset="0"/>
              </a:rPr>
              <a:t> 1. Ổn định biên độ trong bộ dao động.</a:t>
            </a:r>
          </a:p>
          <a:p>
            <a:pPr>
              <a:buNone/>
            </a:pPr>
            <a:r>
              <a:rPr lang="en-US" sz="2800">
                <a:solidFill>
                  <a:srgbClr val="FF0000"/>
                </a:solidFill>
                <a:latin typeface="Times New Roman" pitchFamily="18" charset="0"/>
                <a:cs typeface="Times New Roman" pitchFamily="18" charset="0"/>
              </a:rPr>
              <a:t>    a. Chế độ dao động mềm và dao động cứng.</a:t>
            </a:r>
          </a:p>
          <a:p>
            <a:pPr>
              <a:buFontTx/>
              <a:buChar char="-"/>
            </a:pPr>
            <a:r>
              <a:rPr lang="en-US" sz="2800">
                <a:latin typeface="Times New Roman" pitchFamily="18" charset="0"/>
                <a:cs typeface="Times New Roman" pitchFamily="18" charset="0"/>
              </a:rPr>
              <a:t>Thời điểm ban đầu ta cấp nguồn sao cho Transistor có góc</a:t>
            </a:r>
          </a:p>
          <a:p>
            <a:pPr>
              <a:buNone/>
            </a:pPr>
            <a:r>
              <a:rPr lang="en-US" sz="2800">
                <a:latin typeface="Times New Roman" pitchFamily="18" charset="0"/>
                <a:cs typeface="Times New Roman" pitchFamily="18" charset="0"/>
              </a:rPr>
              <a:t>cắt Ø ≥ 180</a:t>
            </a:r>
            <a:r>
              <a:rPr lang="en-US" sz="2800" baseline="30000">
                <a:latin typeface="Times New Roman" pitchFamily="18" charset="0"/>
                <a:cs typeface="Times New Roman" pitchFamily="18" charset="0"/>
              </a:rPr>
              <a:t>0</a:t>
            </a:r>
            <a:r>
              <a:rPr lang="en-US" sz="2800">
                <a:latin typeface="Times New Roman" pitchFamily="18" charset="0"/>
                <a:cs typeface="Times New Roman" pitchFamily="18" charset="0"/>
              </a:rPr>
              <a:t> khi đó hố dẫn Transistor lớn dẫn hệ số khuếch</a:t>
            </a:r>
          </a:p>
          <a:p>
            <a:pPr>
              <a:buNone/>
            </a:pPr>
            <a:r>
              <a:rPr lang="en-US" sz="2800">
                <a:latin typeface="Times New Roman" pitchFamily="18" charset="0"/>
                <a:cs typeface="Times New Roman" pitchFamily="18" charset="0"/>
              </a:rPr>
              <a:t>đại điện áp lớn thỏa mãn điều kiện cân bằng biên độ </a:t>
            </a:r>
          </a:p>
          <a:p>
            <a:pPr>
              <a:buNone/>
            </a:pPr>
            <a:r>
              <a:rPr lang="en-US" sz="2800">
                <a:latin typeface="Times New Roman" pitchFamily="18" charset="0"/>
                <a:cs typeface="Times New Roman" pitchFamily="18" charset="0"/>
              </a:rPr>
              <a:t>K</a:t>
            </a:r>
            <a:r>
              <a:rPr lang="en-US" sz="2800" baseline="-25000">
                <a:latin typeface="Times New Roman" pitchFamily="18" charset="0"/>
                <a:cs typeface="Times New Roman" pitchFamily="18" charset="0"/>
              </a:rPr>
              <a:t>u</a:t>
            </a:r>
            <a:r>
              <a:rPr lang="en-US" sz="2800">
                <a:latin typeface="Times New Roman" pitchFamily="18" charset="0"/>
                <a:cs typeface="Times New Roman" pitchFamily="18" charset="0"/>
              </a:rPr>
              <a:t>.K</a:t>
            </a:r>
            <a:r>
              <a:rPr lang="en-US" sz="2800" baseline="-25000">
                <a:latin typeface="Times New Roman" pitchFamily="18" charset="0"/>
                <a:cs typeface="Times New Roman" pitchFamily="18" charset="0"/>
              </a:rPr>
              <a:t>ht</a:t>
            </a:r>
            <a:r>
              <a:rPr lang="en-US" sz="2800">
                <a:latin typeface="Times New Roman" pitchFamily="18" charset="0"/>
                <a:cs typeface="Times New Roman" pitchFamily="18" charset="0"/>
              </a:rPr>
              <a:t> &gt; 1 khi đó mạch dao động có biên độ tăng dần theo</a:t>
            </a:r>
          </a:p>
          <a:p>
            <a:pPr>
              <a:buNone/>
            </a:pPr>
            <a:r>
              <a:rPr lang="en-US" sz="2800">
                <a:latin typeface="Times New Roman" pitchFamily="18" charset="0"/>
                <a:cs typeface="Times New Roman" pitchFamily="18" charset="0"/>
              </a:rPr>
              <a:t>hàm mũ. Chế độ này người ta </a:t>
            </a:r>
            <a:r>
              <a:rPr lang="en-US" sz="2800">
                <a:solidFill>
                  <a:srgbClr val="FF0000"/>
                </a:solidFill>
                <a:latin typeface="Times New Roman" pitchFamily="18" charset="0"/>
                <a:cs typeface="Times New Roman" pitchFamily="18" charset="0"/>
              </a:rPr>
              <a:t>gọi là chế độ dao động mềm.</a:t>
            </a:r>
          </a:p>
          <a:p>
            <a:pPr>
              <a:buNone/>
            </a:pPr>
            <a:r>
              <a:rPr lang="en-US" sz="2800">
                <a:latin typeface="Times New Roman" pitchFamily="18" charset="0"/>
                <a:cs typeface="Times New Roman" pitchFamily="18" charset="0"/>
              </a:rPr>
              <a:t> - Khi biên độ đạt đến độ mức độ cần thiết thì mạch tự điều</a:t>
            </a:r>
          </a:p>
          <a:p>
            <a:pPr>
              <a:buNone/>
            </a:pPr>
            <a:r>
              <a:rPr lang="en-US" sz="2800">
                <a:latin typeface="Times New Roman" pitchFamily="18" charset="0"/>
                <a:cs typeface="Times New Roman" pitchFamily="18" charset="0"/>
              </a:rPr>
              <a:t>chỉnh sao cho góc cắt Ø ≤ 180</a:t>
            </a:r>
            <a:r>
              <a:rPr lang="en-US" sz="2800" baseline="30000">
                <a:latin typeface="Times New Roman" pitchFamily="18" charset="0"/>
                <a:cs typeface="Times New Roman" pitchFamily="18" charset="0"/>
              </a:rPr>
              <a:t>0</a:t>
            </a:r>
            <a:r>
              <a:rPr lang="en-US" sz="2800">
                <a:latin typeface="Times New Roman" pitchFamily="18" charset="0"/>
                <a:cs typeface="Times New Roman" pitchFamily="18" charset="0"/>
              </a:rPr>
              <a:t> hố dẫn của Transistor giảm</a:t>
            </a:r>
          </a:p>
          <a:p>
            <a:pPr>
              <a:buNone/>
            </a:pPr>
            <a:r>
              <a:rPr lang="en-US" sz="2800">
                <a:latin typeface="Times New Roman" pitchFamily="18" charset="0"/>
                <a:cs typeface="Times New Roman" pitchFamily="18" charset="0"/>
              </a:rPr>
              <a:t>xuống  trước khi Transistor bị bão hòa khi đó K</a:t>
            </a:r>
            <a:r>
              <a:rPr lang="en-US" sz="2800" baseline="-25000">
                <a:latin typeface="Times New Roman" pitchFamily="18" charset="0"/>
                <a:cs typeface="Times New Roman" pitchFamily="18" charset="0"/>
              </a:rPr>
              <a:t>u</a:t>
            </a:r>
            <a:r>
              <a:rPr lang="en-US" sz="2800">
                <a:latin typeface="Times New Roman" pitchFamily="18" charset="0"/>
                <a:cs typeface="Times New Roman" pitchFamily="18" charset="0"/>
              </a:rPr>
              <a:t>.K</a:t>
            </a:r>
            <a:r>
              <a:rPr lang="en-US" sz="2800" baseline="-25000">
                <a:latin typeface="Times New Roman" pitchFamily="18" charset="0"/>
                <a:cs typeface="Times New Roman" pitchFamily="18" charset="0"/>
              </a:rPr>
              <a:t>ht</a:t>
            </a:r>
            <a:r>
              <a:rPr lang="en-US" sz="2800">
                <a:latin typeface="Times New Roman" pitchFamily="18" charset="0"/>
                <a:cs typeface="Times New Roman" pitchFamily="18" charset="0"/>
              </a:rPr>
              <a:t> = 1biên</a:t>
            </a:r>
          </a:p>
          <a:p>
            <a:pPr>
              <a:buNone/>
            </a:pPr>
            <a:r>
              <a:rPr lang="en-US" sz="2800">
                <a:latin typeface="Times New Roman" pitchFamily="18" charset="0"/>
                <a:cs typeface="Times New Roman" pitchFamily="18" charset="0"/>
              </a:rPr>
              <a:t>độ tín hiệu không thay đổi </a:t>
            </a:r>
            <a:r>
              <a:rPr lang="en-US" sz="2800">
                <a:solidFill>
                  <a:srgbClr val="FF0000"/>
                </a:solidFill>
                <a:latin typeface="Times New Roman" pitchFamily="18" charset="0"/>
                <a:cs typeface="Times New Roman" pitchFamily="18" charset="0"/>
              </a:rPr>
              <a:t>gọi chế độ dao động cứng</a:t>
            </a:r>
          </a:p>
        </p:txBody>
      </p:sp>
    </p:spTree>
    <p:extLst>
      <p:ext uri="{BB962C8B-B14F-4D97-AF65-F5344CB8AC3E}">
        <p14:creationId xmlns:p14="http://schemas.microsoft.com/office/powerpoint/2010/main" val="1156596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fontScale="90000"/>
          </a:bodyPr>
          <a:lstStyle/>
          <a:p>
            <a:r>
              <a:rPr lang="en-US"/>
              <a:t> </a:t>
            </a:r>
            <a:r>
              <a:rPr lang="en-US">
                <a:solidFill>
                  <a:srgbClr val="FF0000"/>
                </a:solidFill>
                <a:latin typeface="Times New Roman" pitchFamily="18" charset="0"/>
                <a:cs typeface="Times New Roman" pitchFamily="18" charset="0"/>
              </a:rPr>
              <a:t>Chương II. Mạch hồi tiếp âm</a:t>
            </a:r>
            <a:br>
              <a:rPr lang="en-US">
                <a:solidFill>
                  <a:srgbClr val="FF0000"/>
                </a:solidFill>
                <a:latin typeface="Times New Roman" pitchFamily="18" charset="0"/>
                <a:cs typeface="Times New Roman" pitchFamily="18" charset="0"/>
              </a:rPr>
            </a:br>
            <a:r>
              <a:rPr lang="en-US">
                <a:solidFill>
                  <a:srgbClr val="FF0000"/>
                </a:solidFill>
                <a:latin typeface="Times New Roman" pitchFamily="18" charset="0"/>
                <a:cs typeface="Times New Roman" pitchFamily="18" charset="0"/>
              </a:rPr>
              <a:t>§ 1. Định nghĩa và phân loại mạch hồi tiếp</a:t>
            </a:r>
          </a:p>
        </p:txBody>
      </p:sp>
      <p:sp>
        <p:nvSpPr>
          <p:cNvPr id="3" name="Subtitle 2"/>
          <p:cNvSpPr>
            <a:spLocks noGrp="1"/>
          </p:cNvSpPr>
          <p:nvPr>
            <p:ph type="subTitle" idx="1"/>
          </p:nvPr>
        </p:nvSpPr>
        <p:spPr>
          <a:xfrm>
            <a:off x="533400" y="1828800"/>
            <a:ext cx="8229600" cy="4648200"/>
          </a:xfrm>
        </p:spPr>
        <p:txBody>
          <a:bodyPr>
            <a:normAutofit/>
          </a:bodyPr>
          <a:lstStyle/>
          <a:p>
            <a:pPr marL="514350" indent="-514350" algn="just"/>
            <a:r>
              <a:rPr lang="en-US">
                <a:solidFill>
                  <a:srgbClr val="FF0000"/>
                </a:solidFill>
                <a:latin typeface="Times New Roman" pitchFamily="18" charset="0"/>
                <a:cs typeface="Times New Roman" pitchFamily="18" charset="0"/>
              </a:rPr>
              <a:t>1.Định nghĩa mạch hồi tiếp</a:t>
            </a:r>
            <a:r>
              <a:rPr lang="en-US">
                <a:solidFill>
                  <a:srgbClr val="FF0000"/>
                </a:solidFill>
              </a:rPr>
              <a:t>: </a:t>
            </a:r>
          </a:p>
          <a:p>
            <a:pPr marL="514350" indent="-514350" algn="just"/>
            <a:r>
              <a:rPr lang="en-US" sz="2400"/>
              <a:t> </a:t>
            </a:r>
            <a:r>
              <a:rPr lang="en-US" sz="2600">
                <a:solidFill>
                  <a:schemeClr val="tx1">
                    <a:lumMod val="95000"/>
                    <a:lumOff val="5000"/>
                  </a:schemeClr>
                </a:solidFill>
                <a:latin typeface="Times New Roman" pitchFamily="18" charset="0"/>
                <a:cs typeface="Times New Roman" pitchFamily="18" charset="0"/>
              </a:rPr>
              <a:t>Ghép một phần tín hiệu từ ra của </a:t>
            </a:r>
          </a:p>
          <a:p>
            <a:pPr marL="514350" indent="-514350" algn="just"/>
            <a:r>
              <a:rPr lang="en-US" sz="2600">
                <a:solidFill>
                  <a:schemeClr val="tx1">
                    <a:lumMod val="95000"/>
                    <a:lumOff val="5000"/>
                  </a:schemeClr>
                </a:solidFill>
                <a:latin typeface="Times New Roman" pitchFamily="18" charset="0"/>
                <a:cs typeface="Times New Roman" pitchFamily="18" charset="0"/>
              </a:rPr>
              <a:t>mạng bốn cực tích đưa về </a:t>
            </a:r>
          </a:p>
          <a:p>
            <a:pPr marL="514350" indent="-514350" algn="just"/>
            <a:r>
              <a:rPr lang="en-US" sz="2600">
                <a:solidFill>
                  <a:schemeClr val="tx1">
                    <a:lumMod val="95000"/>
                    <a:lumOff val="5000"/>
                  </a:schemeClr>
                </a:solidFill>
                <a:latin typeface="Times New Roman" pitchFamily="18" charset="0"/>
                <a:cs typeface="Times New Roman" pitchFamily="18" charset="0"/>
              </a:rPr>
              <a:t>đầu vào của mạng bốn cực </a:t>
            </a:r>
          </a:p>
          <a:p>
            <a:pPr marL="514350" indent="-514350" algn="just"/>
            <a:r>
              <a:rPr lang="en-US" sz="2600">
                <a:solidFill>
                  <a:schemeClr val="tx1">
                    <a:lumMod val="95000"/>
                    <a:lumOff val="5000"/>
                  </a:schemeClr>
                </a:solidFill>
                <a:latin typeface="Times New Roman" pitchFamily="18" charset="0"/>
                <a:cs typeface="Times New Roman" pitchFamily="18" charset="0"/>
              </a:rPr>
              <a:t>đó thông qua mạng bốn cực khác. Mạng bốn khác là mạng</a:t>
            </a:r>
          </a:p>
          <a:p>
            <a:pPr marL="514350" indent="-514350" algn="just"/>
            <a:r>
              <a:rPr lang="en-US" sz="2600">
                <a:solidFill>
                  <a:schemeClr val="tx1">
                    <a:lumMod val="95000"/>
                    <a:lumOff val="5000"/>
                  </a:schemeClr>
                </a:solidFill>
                <a:latin typeface="Times New Roman" pitchFamily="18" charset="0"/>
                <a:cs typeface="Times New Roman" pitchFamily="18" charset="0"/>
              </a:rPr>
              <a:t>bốn cực hồi tiếp.</a:t>
            </a:r>
          </a:p>
          <a:p>
            <a:pPr marL="514350" indent="-514350" algn="l"/>
            <a:r>
              <a:rPr lang="en-US">
                <a:solidFill>
                  <a:srgbClr val="FF0000"/>
                </a:solidFill>
              </a:rPr>
              <a:t> </a:t>
            </a:r>
            <a:r>
              <a:rPr lang="en-US">
                <a:solidFill>
                  <a:srgbClr val="FF0000"/>
                </a:solidFill>
                <a:latin typeface="Times New Roman" pitchFamily="18" charset="0"/>
                <a:cs typeface="Times New Roman" pitchFamily="18" charset="0"/>
              </a:rPr>
              <a:t>Mục đích của mạch hồi tiếp: </a:t>
            </a:r>
          </a:p>
          <a:p>
            <a:pPr marL="514350" indent="-514350" algn="l"/>
            <a:r>
              <a:rPr lang="en-US" sz="2800">
                <a:solidFill>
                  <a:schemeClr val="tx1">
                    <a:lumMod val="95000"/>
                    <a:lumOff val="5000"/>
                  </a:schemeClr>
                </a:solidFill>
                <a:latin typeface="Times New Roman" pitchFamily="18" charset="0"/>
                <a:cs typeface="Times New Roman" pitchFamily="18" charset="0"/>
              </a:rPr>
              <a:t>- Cải thiện tính chất của mạch khuếch đại.</a:t>
            </a:r>
          </a:p>
          <a:p>
            <a:pPr marL="514350" indent="-514350" algn="l"/>
            <a:r>
              <a:rPr lang="en-US" sz="2800">
                <a:solidFill>
                  <a:schemeClr val="tx1">
                    <a:lumMod val="95000"/>
                    <a:lumOff val="5000"/>
                  </a:schemeClr>
                </a:solidFill>
                <a:latin typeface="Times New Roman" pitchFamily="18" charset="0"/>
                <a:cs typeface="Times New Roman" pitchFamily="18" charset="0"/>
              </a:rPr>
              <a:t>- Nâng cao chất lượng của mạch khuếch đại</a:t>
            </a:r>
            <a:r>
              <a:rPr lang="en-US" sz="2800">
                <a:solidFill>
                  <a:schemeClr val="tx1">
                    <a:lumMod val="95000"/>
                    <a:lumOff val="5000"/>
                  </a:schemeClr>
                </a:solidFill>
              </a:rPr>
              <a:t>.</a:t>
            </a:r>
          </a:p>
        </p:txBody>
      </p:sp>
      <p:pic>
        <p:nvPicPr>
          <p:cNvPr id="1026" name="Picture 2"/>
          <p:cNvPicPr>
            <a:picLocks noChangeAspect="1" noChangeArrowheads="1"/>
          </p:cNvPicPr>
          <p:nvPr/>
        </p:nvPicPr>
        <p:blipFill>
          <a:blip r:embed="rId2"/>
          <a:srcRect/>
          <a:stretch>
            <a:fillRect/>
          </a:stretch>
        </p:blipFill>
        <p:spPr bwMode="auto">
          <a:xfrm>
            <a:off x="5838825" y="2286000"/>
            <a:ext cx="2884796" cy="1447800"/>
          </a:xfrm>
          <a:prstGeom prst="rect">
            <a:avLst/>
          </a:prstGeom>
          <a:noFill/>
          <a:ln w="9525">
            <a:noFill/>
            <a:miter lim="800000"/>
            <a:headEnd/>
            <a:tailEnd/>
          </a:ln>
          <a:effectLst/>
        </p:spPr>
      </p:pic>
    </p:spTree>
    <p:extLst>
      <p:ext uri="{BB962C8B-B14F-4D97-AF65-F5344CB8AC3E}">
        <p14:creationId xmlns:p14="http://schemas.microsoft.com/office/powerpoint/2010/main" val="2216769156"/>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buNone/>
            </a:pPr>
            <a:r>
              <a:rPr lang="en-US"/>
              <a:t> </a:t>
            </a:r>
            <a:r>
              <a:rPr lang="en-US" sz="2800">
                <a:latin typeface="Times New Roman" pitchFamily="18" charset="0"/>
                <a:cs typeface="Times New Roman" pitchFamily="18" charset="0"/>
              </a:rPr>
              <a:t>- Mạch điện tử muốn dao động được nó chuyển từ chế độ</a:t>
            </a:r>
          </a:p>
          <a:p>
            <a:pPr>
              <a:buNone/>
            </a:pPr>
            <a:r>
              <a:rPr lang="en-US" sz="2800">
                <a:latin typeface="Times New Roman" pitchFamily="18" charset="0"/>
                <a:cs typeface="Times New Roman" pitchFamily="18" charset="0"/>
              </a:rPr>
              <a:t>dao động cứng sang chế độ dao động mềm thông qua R</a:t>
            </a:r>
            <a:r>
              <a:rPr lang="en-US" sz="2800" baseline="-25000">
                <a:latin typeface="Times New Roman" pitchFamily="18" charset="0"/>
                <a:cs typeface="Times New Roman" pitchFamily="18" charset="0"/>
              </a:rPr>
              <a:t>E</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C</a:t>
            </a:r>
            <a:r>
              <a:rPr lang="en-US" sz="2800" baseline="-25000">
                <a:latin typeface="Times New Roman" pitchFamily="18" charset="0"/>
                <a:cs typeface="Times New Roman" pitchFamily="18" charset="0"/>
              </a:rPr>
              <a:t>E</a:t>
            </a:r>
            <a:r>
              <a:rPr lang="en-US" sz="2800">
                <a:latin typeface="Times New Roman" pitchFamily="18" charset="0"/>
                <a:cs typeface="Times New Roman" pitchFamily="18" charset="0"/>
              </a:rPr>
              <a:t> khi dao động tăng dần dòng điện I</a:t>
            </a:r>
            <a:r>
              <a:rPr lang="en-US" sz="2800" baseline="-25000">
                <a:latin typeface="Times New Roman" pitchFamily="18" charset="0"/>
                <a:cs typeface="Times New Roman" pitchFamily="18" charset="0"/>
              </a:rPr>
              <a:t>E</a:t>
            </a:r>
            <a:r>
              <a:rPr lang="en-US" sz="2800">
                <a:latin typeface="Times New Roman" pitchFamily="18" charset="0"/>
                <a:cs typeface="Times New Roman" pitchFamily="18" charset="0"/>
              </a:rPr>
              <a:t> tăng dần, điện áp U</a:t>
            </a:r>
            <a:r>
              <a:rPr lang="en-US" sz="2800" baseline="-25000">
                <a:latin typeface="Times New Roman" pitchFamily="18" charset="0"/>
                <a:cs typeface="Times New Roman" pitchFamily="18" charset="0"/>
              </a:rPr>
              <a:t>E</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tăng làm cho điện áp U</a:t>
            </a:r>
            <a:r>
              <a:rPr lang="en-US" sz="2800" baseline="-25000">
                <a:latin typeface="Times New Roman" pitchFamily="18" charset="0"/>
                <a:cs typeface="Times New Roman" pitchFamily="18" charset="0"/>
              </a:rPr>
              <a:t>BE</a:t>
            </a:r>
            <a:r>
              <a:rPr lang="en-US" sz="2800">
                <a:latin typeface="Times New Roman" pitchFamily="18" charset="0"/>
                <a:cs typeface="Times New Roman" pitchFamily="18" charset="0"/>
              </a:rPr>
              <a:t> giảm dần</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b. Dao động ngắt quãng.</a:t>
            </a:r>
          </a:p>
          <a:p>
            <a:pPr>
              <a:buNone/>
            </a:pPr>
            <a:r>
              <a:rPr lang="en-US" sz="2800">
                <a:latin typeface="Times New Roman" pitchFamily="18" charset="0"/>
                <a:cs typeface="Times New Roman" pitchFamily="18" charset="0"/>
              </a:rPr>
              <a:t> Nếu chọn R</a:t>
            </a:r>
            <a:r>
              <a:rPr lang="en-US" sz="2800" baseline="-25000">
                <a:latin typeface="Times New Roman" pitchFamily="18" charset="0"/>
                <a:cs typeface="Times New Roman" pitchFamily="18" charset="0"/>
              </a:rPr>
              <a:t>E</a:t>
            </a:r>
            <a:r>
              <a:rPr lang="en-US" sz="2800">
                <a:latin typeface="Times New Roman" pitchFamily="18" charset="0"/>
                <a:cs typeface="Times New Roman" pitchFamily="18" charset="0"/>
              </a:rPr>
              <a:t> quá lớn  khi dao động bắt đầu sinh ra nó mất</a:t>
            </a:r>
          </a:p>
          <a:p>
            <a:pPr>
              <a:buNone/>
            </a:pPr>
            <a:r>
              <a:rPr lang="en-US" sz="2800">
                <a:latin typeface="Times New Roman" pitchFamily="18" charset="0"/>
                <a:cs typeface="Times New Roman" pitchFamily="18" charset="0"/>
              </a:rPr>
              <a:t>đi K</a:t>
            </a:r>
            <a:r>
              <a:rPr lang="en-US" sz="2800" baseline="-25000">
                <a:latin typeface="Times New Roman" pitchFamily="18" charset="0"/>
                <a:cs typeface="Times New Roman" pitchFamily="18" charset="0"/>
              </a:rPr>
              <a:t>u</a:t>
            </a:r>
            <a:r>
              <a:rPr lang="en-US" sz="2800">
                <a:latin typeface="Times New Roman" pitchFamily="18" charset="0"/>
                <a:cs typeface="Times New Roman" pitchFamily="18" charset="0"/>
              </a:rPr>
              <a:t>.K</a:t>
            </a:r>
            <a:r>
              <a:rPr lang="en-US" sz="2800" baseline="-25000">
                <a:latin typeface="Times New Roman" pitchFamily="18" charset="0"/>
                <a:cs typeface="Times New Roman" pitchFamily="18" charset="0"/>
              </a:rPr>
              <a:t>ht</a:t>
            </a:r>
            <a:r>
              <a:rPr lang="en-US" sz="2800">
                <a:latin typeface="Times New Roman" pitchFamily="18" charset="0"/>
                <a:cs typeface="Times New Roman" pitchFamily="18" charset="0"/>
              </a:rPr>
              <a:t> &lt; 1 đó là hiện tương dao động ngắt quãng để khắc </a:t>
            </a:r>
          </a:p>
          <a:p>
            <a:pPr>
              <a:buNone/>
            </a:pPr>
            <a:r>
              <a:rPr lang="en-US" sz="2800">
                <a:latin typeface="Times New Roman" pitchFamily="18" charset="0"/>
                <a:cs typeface="Times New Roman" pitchFamily="18" charset="0"/>
              </a:rPr>
              <a:t>phục hiệng tượng này ta chọn R</a:t>
            </a:r>
            <a:r>
              <a:rPr lang="en-US" sz="2800" baseline="-25000">
                <a:latin typeface="Times New Roman" pitchFamily="18" charset="0"/>
                <a:cs typeface="Times New Roman" pitchFamily="18" charset="0"/>
              </a:rPr>
              <a:t>E</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a:t>
            </a:r>
          </a:p>
        </p:txBody>
      </p:sp>
    </p:spTree>
    <p:extLst>
      <p:ext uri="{BB962C8B-B14F-4D97-AF65-F5344CB8AC3E}">
        <p14:creationId xmlns:p14="http://schemas.microsoft.com/office/powerpoint/2010/main" val="265367645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15400" cy="792162"/>
          </a:xfrm>
        </p:spPr>
        <p:txBody>
          <a:bodyPr>
            <a:normAutofit/>
          </a:bodyPr>
          <a:lstStyle/>
          <a:p>
            <a:r>
              <a:rPr lang="en-US" sz="3200">
                <a:solidFill>
                  <a:srgbClr val="FF0000"/>
                </a:solidFill>
                <a:latin typeface="Times New Roman" pitchFamily="18" charset="0"/>
                <a:cs typeface="Times New Roman" pitchFamily="18" charset="0"/>
              </a:rPr>
              <a:t>2. Mạch dao động ghép biến áp (mạch dao động LC)</a:t>
            </a:r>
          </a:p>
        </p:txBody>
      </p:sp>
      <p:sp>
        <p:nvSpPr>
          <p:cNvPr id="5" name="TextBox 4"/>
          <p:cNvSpPr txBox="1"/>
          <p:nvPr/>
        </p:nvSpPr>
        <p:spPr>
          <a:xfrm>
            <a:off x="0" y="5105400"/>
            <a:ext cx="9144000" cy="954107"/>
          </a:xfrm>
          <a:prstGeom prst="rect">
            <a:avLst/>
          </a:prstGeom>
          <a:noFill/>
        </p:spPr>
        <p:txBody>
          <a:bodyPr wrap="square" rtlCol="0">
            <a:spAutoFit/>
          </a:bodyPr>
          <a:lstStyle/>
          <a:p>
            <a:r>
              <a:rPr lang="en-US" sz="2800">
                <a:latin typeface="Times New Roman" pitchFamily="18" charset="0"/>
                <a:cs typeface="Times New Roman" pitchFamily="18" charset="0"/>
              </a:rPr>
              <a:t>Trong đó khung dao động cuộn cảm và tụ điện, tần số tính</a:t>
            </a:r>
          </a:p>
          <a:p>
            <a:r>
              <a:rPr lang="en-US" sz="2800">
                <a:latin typeface="Times New Roman" pitchFamily="18" charset="0"/>
                <a:cs typeface="Times New Roman" pitchFamily="18" charset="0"/>
              </a:rPr>
              <a:t>được tần số.</a:t>
            </a:r>
          </a:p>
        </p:txBody>
      </p:sp>
      <p:graphicFrame>
        <p:nvGraphicFramePr>
          <p:cNvPr id="6" name="Object 5"/>
          <p:cNvGraphicFramePr>
            <a:graphicFrameLocks noChangeAspect="1"/>
          </p:cNvGraphicFramePr>
          <p:nvPr/>
        </p:nvGraphicFramePr>
        <p:xfrm>
          <a:off x="2047875" y="5618163"/>
          <a:ext cx="3600450" cy="942975"/>
        </p:xfrm>
        <a:graphic>
          <a:graphicData uri="http://schemas.openxmlformats.org/presentationml/2006/ole">
            <mc:AlternateContent xmlns:mc="http://schemas.openxmlformats.org/markup-compatibility/2006">
              <mc:Choice xmlns:v="urn:schemas-microsoft-com:vml" Requires="v">
                <p:oleObj spid="_x0000_s232449" name="Equation" r:id="rId3" imgW="1841400" imgH="482400" progId="Equation.DSMT4">
                  <p:embed/>
                </p:oleObj>
              </mc:Choice>
              <mc:Fallback>
                <p:oleObj name="Equation" r:id="rId3" imgW="1841400" imgH="482400" progId="Equation.DSMT4">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875" y="5618163"/>
                        <a:ext cx="3600450"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1" name="Picture 3"/>
          <p:cNvPicPr>
            <a:picLocks noChangeAspect="1" noChangeArrowheads="1"/>
          </p:cNvPicPr>
          <p:nvPr/>
        </p:nvPicPr>
        <p:blipFill>
          <a:blip r:embed="rId5"/>
          <a:srcRect/>
          <a:stretch>
            <a:fillRect/>
          </a:stretch>
        </p:blipFill>
        <p:spPr bwMode="auto">
          <a:xfrm>
            <a:off x="304800" y="1219200"/>
            <a:ext cx="3733800" cy="3653955"/>
          </a:xfrm>
          <a:prstGeom prst="rect">
            <a:avLst/>
          </a:prstGeom>
          <a:noFill/>
          <a:ln w="9525">
            <a:noFill/>
            <a:miter lim="800000"/>
            <a:headEnd/>
            <a:tailEnd/>
          </a:ln>
          <a:effectLst/>
        </p:spPr>
      </p:pic>
      <p:sp>
        <p:nvSpPr>
          <p:cNvPr id="8" name="TextBox 7"/>
          <p:cNvSpPr txBox="1"/>
          <p:nvPr/>
        </p:nvSpPr>
        <p:spPr>
          <a:xfrm>
            <a:off x="5181600" y="1447800"/>
            <a:ext cx="3352800" cy="1815882"/>
          </a:xfrm>
          <a:prstGeom prst="rect">
            <a:avLst/>
          </a:prstGeom>
          <a:noFill/>
        </p:spPr>
        <p:txBody>
          <a:bodyPr wrap="square" rtlCol="0">
            <a:spAutoFit/>
          </a:bodyPr>
          <a:lstStyle/>
          <a:p>
            <a:r>
              <a:rPr lang="en-US" sz="2800">
                <a:latin typeface="Times New Roman" pitchFamily="18" charset="0"/>
                <a:cs typeface="Times New Roman" pitchFamily="18" charset="0"/>
              </a:rPr>
              <a:t>Tần số dao động chính là tần số cộng hưởng của khung C//L</a:t>
            </a:r>
          </a:p>
        </p:txBody>
      </p:sp>
      <p:graphicFrame>
        <p:nvGraphicFramePr>
          <p:cNvPr id="9" name="Object 8"/>
          <p:cNvGraphicFramePr>
            <a:graphicFrameLocks noChangeAspect="1"/>
          </p:cNvGraphicFramePr>
          <p:nvPr/>
        </p:nvGraphicFramePr>
        <p:xfrm>
          <a:off x="4308660" y="3352801"/>
          <a:ext cx="4301940" cy="1839824"/>
        </p:xfrm>
        <a:graphic>
          <a:graphicData uri="http://schemas.openxmlformats.org/presentationml/2006/ole">
            <mc:AlternateContent xmlns:mc="http://schemas.openxmlformats.org/markup-compatibility/2006">
              <mc:Choice xmlns:v="urn:schemas-microsoft-com:vml" Requires="v">
                <p:oleObj spid="_x0000_s232450" name="Equation" r:id="rId6" imgW="2019240" imgH="863280" progId="Equation.DSMT4">
                  <p:embed/>
                </p:oleObj>
              </mc:Choice>
              <mc:Fallback>
                <p:oleObj name="Equation" r:id="rId6" imgW="2019240" imgH="863280" progId="Equation.DSMT4">
                  <p:embed/>
                  <p:pic>
                    <p:nvPicPr>
                      <p:cNvPr id="9"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08660" y="3352801"/>
                        <a:ext cx="4301940" cy="18398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5095709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a:bodyPr>
          <a:lstStyle/>
          <a:p>
            <a:r>
              <a:rPr lang="en-US" sz="3200">
                <a:solidFill>
                  <a:srgbClr val="FF0000"/>
                </a:solidFill>
                <a:latin typeface="Times New Roman" pitchFamily="18" charset="0"/>
                <a:cs typeface="Times New Roman" pitchFamily="18" charset="0"/>
              </a:rPr>
              <a:t>Minh họa mạch dao động ghép biến áp (mạch dao động LC)</a:t>
            </a:r>
          </a:p>
        </p:txBody>
      </p:sp>
      <p:pic>
        <p:nvPicPr>
          <p:cNvPr id="5" name="Picture 2" descr="http://www.hocnghe.com.vn/dientucoban/Picture/Machdaodong/Thieu_sin.gif"/>
          <p:cNvPicPr>
            <a:picLocks noChangeAspect="1" noChangeArrowheads="1"/>
          </p:cNvPicPr>
          <p:nvPr/>
        </p:nvPicPr>
        <p:blipFill>
          <a:blip r:embed="rId2" r:link="rId3"/>
          <a:srcRect/>
          <a:stretch>
            <a:fillRect/>
          </a:stretch>
        </p:blipFill>
        <p:spPr bwMode="auto">
          <a:xfrm>
            <a:off x="5105400" y="1981200"/>
            <a:ext cx="2097088" cy="3810000"/>
          </a:xfrm>
          <a:prstGeom prst="rect">
            <a:avLst/>
          </a:prstGeom>
          <a:noFill/>
        </p:spPr>
      </p:pic>
      <p:pic>
        <p:nvPicPr>
          <p:cNvPr id="18433" name="Picture 1"/>
          <p:cNvPicPr>
            <a:picLocks noGrp="1" noChangeAspect="1" noChangeArrowheads="1"/>
          </p:cNvPicPr>
          <p:nvPr>
            <p:ph idx="1"/>
          </p:nvPr>
        </p:nvPicPr>
        <p:blipFill>
          <a:blip r:embed="rId4"/>
          <a:srcRect/>
          <a:stretch>
            <a:fillRect/>
          </a:stretch>
        </p:blipFill>
        <p:spPr bwMode="auto">
          <a:xfrm>
            <a:off x="681107" y="1880510"/>
            <a:ext cx="4343331" cy="3834490"/>
          </a:xfrm>
          <a:prstGeom prst="rect">
            <a:avLst/>
          </a:prstGeom>
          <a:noFill/>
          <a:ln w="9525">
            <a:noFill/>
            <a:miter lim="800000"/>
            <a:headEnd/>
            <a:tailEnd/>
          </a:ln>
          <a:effectLst/>
        </p:spPr>
      </p:pic>
    </p:spTree>
    <p:extLst>
      <p:ext uri="{BB962C8B-B14F-4D97-AF65-F5344CB8AC3E}">
        <p14:creationId xmlns:p14="http://schemas.microsoft.com/office/powerpoint/2010/main" val="300748254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lstStyle/>
          <a:p>
            <a:pPr>
              <a:buNone/>
            </a:pPr>
            <a:r>
              <a:rPr lang="en-US"/>
              <a:t> </a:t>
            </a:r>
            <a:r>
              <a:rPr lang="en-US" sz="2800">
                <a:latin typeface="Times New Roman" pitchFamily="18" charset="0"/>
                <a:cs typeface="Times New Roman" pitchFamily="18" charset="0"/>
              </a:rPr>
              <a:t>Mạch dao động ghép biến áp mắc EC.</a:t>
            </a:r>
          </a:p>
          <a:p>
            <a:pPr>
              <a:buNone/>
            </a:pPr>
            <a:r>
              <a:rPr lang="en-US" sz="2800">
                <a:latin typeface="Times New Roman" pitchFamily="18" charset="0"/>
                <a:cs typeface="Times New Roman" pitchFamily="18" charset="0"/>
              </a:rPr>
              <a:t>Xét điều kiện cân bằng về pha.</a:t>
            </a: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Dòng điện chạy  qua cuộn cảm </a:t>
            </a:r>
          </a:p>
          <a:p>
            <a:pPr>
              <a:buNone/>
            </a:pPr>
            <a:r>
              <a:rPr lang="en-US" sz="2800">
                <a:latin typeface="Times New Roman" pitchFamily="18" charset="0"/>
                <a:cs typeface="Times New Roman" pitchFamily="18" charset="0"/>
              </a:rPr>
              <a:t>L được tính. </a:t>
            </a:r>
          </a:p>
          <a:p>
            <a:pPr>
              <a:buNone/>
            </a:pP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dòng điện I</a:t>
            </a:r>
            <a:r>
              <a:rPr lang="en-US" sz="2800" baseline="-25000">
                <a:latin typeface="Times New Roman" pitchFamily="18" charset="0"/>
                <a:cs typeface="Times New Roman" pitchFamily="18" charset="0"/>
              </a:rPr>
              <a:t>L</a:t>
            </a:r>
            <a:r>
              <a:rPr lang="en-US" sz="2800">
                <a:latin typeface="Times New Roman" pitchFamily="18" charset="0"/>
                <a:cs typeface="Times New Roman" pitchFamily="18" charset="0"/>
              </a:rPr>
              <a:t> tạo ra thứ cấp biến </a:t>
            </a:r>
          </a:p>
          <a:p>
            <a:pPr>
              <a:buNone/>
            </a:pPr>
            <a:r>
              <a:rPr lang="en-US" sz="2800">
                <a:latin typeface="Times New Roman" pitchFamily="18" charset="0"/>
                <a:cs typeface="Times New Roman" pitchFamily="18" charset="0"/>
              </a:rPr>
              <a:t>áp điện áp hồi tiếp u</a:t>
            </a:r>
            <a:r>
              <a:rPr lang="en-US" sz="2800" baseline="-25000">
                <a:latin typeface="Times New Roman" pitchFamily="18" charset="0"/>
                <a:cs typeface="Times New Roman" pitchFamily="18" charset="0"/>
              </a:rPr>
              <a:t>ht</a:t>
            </a:r>
            <a:r>
              <a:rPr lang="en-US" sz="2800">
                <a:latin typeface="Times New Roman" pitchFamily="18" charset="0"/>
                <a:cs typeface="Times New Roman" pitchFamily="18" charset="0"/>
              </a:rPr>
              <a:t> được tính</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Từ biểu thức trên ta thấy S, Z</a:t>
            </a:r>
            <a:r>
              <a:rPr lang="en-US" sz="2800" baseline="-25000">
                <a:latin typeface="Times New Roman" pitchFamily="18" charset="0"/>
                <a:cs typeface="Times New Roman" pitchFamily="18" charset="0"/>
              </a:rPr>
              <a:t>C</a:t>
            </a:r>
            <a:r>
              <a:rPr lang="en-US" sz="2800">
                <a:latin typeface="Times New Roman" pitchFamily="18" charset="0"/>
                <a:cs typeface="Times New Roman" pitchFamily="18" charset="0"/>
              </a:rPr>
              <a:t> , L là số dương suy ra M &lt; 0</a:t>
            </a:r>
          </a:p>
          <a:p>
            <a:pPr>
              <a:buNone/>
            </a:pPr>
            <a:r>
              <a:rPr lang="en-US" sz="2800">
                <a:latin typeface="Times New Roman" pitchFamily="18" charset="0"/>
                <a:cs typeface="Times New Roman" pitchFamily="18" charset="0"/>
              </a:rPr>
              <a:t>Điều kiện cân bằng pha (2 cuộn dây ghép ngược chiều). </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p:txBody>
      </p:sp>
      <p:pic>
        <p:nvPicPr>
          <p:cNvPr id="93187" name="Picture 3"/>
          <p:cNvPicPr>
            <a:picLocks noChangeAspect="1" noChangeArrowheads="1"/>
          </p:cNvPicPr>
          <p:nvPr/>
        </p:nvPicPr>
        <p:blipFill>
          <a:blip r:embed="rId3"/>
          <a:srcRect/>
          <a:stretch>
            <a:fillRect/>
          </a:stretch>
        </p:blipFill>
        <p:spPr bwMode="auto">
          <a:xfrm>
            <a:off x="5334000" y="990600"/>
            <a:ext cx="3429000" cy="3360761"/>
          </a:xfrm>
          <a:prstGeom prst="rect">
            <a:avLst/>
          </a:prstGeom>
          <a:noFill/>
          <a:ln w="9525">
            <a:noFill/>
            <a:miter lim="800000"/>
            <a:headEnd/>
            <a:tailEnd/>
          </a:ln>
          <a:effectLst/>
        </p:spPr>
      </p:pic>
      <p:graphicFrame>
        <p:nvGraphicFramePr>
          <p:cNvPr id="6" name="Object 5"/>
          <p:cNvGraphicFramePr>
            <a:graphicFrameLocks noChangeAspect="1"/>
          </p:cNvGraphicFramePr>
          <p:nvPr/>
        </p:nvGraphicFramePr>
        <p:xfrm>
          <a:off x="1066800" y="1355725"/>
          <a:ext cx="3505200" cy="611188"/>
        </p:xfrm>
        <a:graphic>
          <a:graphicData uri="http://schemas.openxmlformats.org/presentationml/2006/ole">
            <mc:AlternateContent xmlns:mc="http://schemas.openxmlformats.org/markup-compatibility/2006">
              <mc:Choice xmlns:v="urn:schemas-microsoft-com:vml" Requires="v">
                <p:oleObj spid="_x0000_s234497" name="Equation" r:id="rId4" imgW="1384200" imgH="241200" progId="Equation.DSMT4">
                  <p:embed/>
                </p:oleObj>
              </mc:Choice>
              <mc:Fallback>
                <p:oleObj name="Equation" r:id="rId4" imgW="1384200" imgH="241200" progId="Equation.DSMT4">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355725"/>
                        <a:ext cx="3505200"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2209800" y="2637453"/>
          <a:ext cx="1371600" cy="951723"/>
        </p:xfrm>
        <a:graphic>
          <a:graphicData uri="http://schemas.openxmlformats.org/presentationml/2006/ole">
            <mc:AlternateContent xmlns:mc="http://schemas.openxmlformats.org/markup-compatibility/2006">
              <mc:Choice xmlns:v="urn:schemas-microsoft-com:vml" Requires="v">
                <p:oleObj spid="_x0000_s234498" name="Equation" r:id="rId6" imgW="622080" imgH="431640" progId="Equation.DSMT4">
                  <p:embed/>
                </p:oleObj>
              </mc:Choice>
              <mc:Fallback>
                <p:oleObj name="Equation" r:id="rId6" imgW="622080" imgH="431640" progId="Equation.DSMT4">
                  <p:embed/>
                  <p:pic>
                    <p:nvPicPr>
                      <p:cNvPr id="7"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637453"/>
                        <a:ext cx="1371600" cy="9517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1371598" y="4419600"/>
          <a:ext cx="5564840" cy="990600"/>
        </p:xfrm>
        <a:graphic>
          <a:graphicData uri="http://schemas.openxmlformats.org/presentationml/2006/ole">
            <mc:AlternateContent xmlns:mc="http://schemas.openxmlformats.org/markup-compatibility/2006">
              <mc:Choice xmlns:v="urn:schemas-microsoft-com:vml" Requires="v">
                <p:oleObj spid="_x0000_s234499" name="Equation" r:id="rId8" imgW="2425680" imgH="431640" progId="Equation.DSMT4">
                  <p:embed/>
                </p:oleObj>
              </mc:Choice>
              <mc:Fallback>
                <p:oleObj name="Equation" r:id="rId8" imgW="2425680" imgH="431640" progId="Equation.DSMT4">
                  <p:embed/>
                  <p:pic>
                    <p:nvPicPr>
                      <p:cNvPr id="8"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598" y="4419600"/>
                        <a:ext cx="556484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8579569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buNone/>
            </a:pPr>
            <a:r>
              <a:rPr lang="en-US">
                <a:solidFill>
                  <a:srgbClr val="FF0000"/>
                </a:solidFill>
              </a:rPr>
              <a:t> </a:t>
            </a:r>
            <a:r>
              <a:rPr lang="en-US">
                <a:solidFill>
                  <a:srgbClr val="FF0000"/>
                </a:solidFill>
                <a:latin typeface="Times New Roman" pitchFamily="18" charset="0"/>
                <a:cs typeface="Times New Roman" pitchFamily="18" charset="0"/>
              </a:rPr>
              <a:t>b. Xét điều kiện cân bằng biên độ.</a:t>
            </a:r>
          </a:p>
          <a:p>
            <a:pPr>
              <a:buNone/>
            </a:pPr>
            <a:endParaRPr lang="en-US">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0" y="990600"/>
          <a:ext cx="9026127" cy="5486400"/>
        </p:xfrm>
        <a:graphic>
          <a:graphicData uri="http://schemas.openxmlformats.org/presentationml/2006/ole">
            <mc:AlternateContent xmlns:mc="http://schemas.openxmlformats.org/markup-compatibility/2006">
              <mc:Choice xmlns:v="urn:schemas-microsoft-com:vml" Requires="v">
                <p:oleObj spid="_x0000_s235521" name="Equation" r:id="rId3" imgW="3720960" imgH="2260440" progId="Equation.DSMT4">
                  <p:embed/>
                </p:oleObj>
              </mc:Choice>
              <mc:Fallback>
                <p:oleObj name="Equation" r:id="rId3" imgW="3720960" imgH="226044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90600"/>
                        <a:ext cx="9026127" cy="548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906426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15962"/>
          </a:xfrm>
        </p:spPr>
        <p:txBody>
          <a:bodyPr>
            <a:normAutofit/>
          </a:bodyPr>
          <a:lstStyle/>
          <a:p>
            <a:pPr algn="l"/>
            <a:r>
              <a:rPr lang="en-US" sz="3600">
                <a:solidFill>
                  <a:srgbClr val="FF0000"/>
                </a:solidFill>
                <a:latin typeface="Times New Roman" pitchFamily="18" charset="0"/>
                <a:cs typeface="Times New Roman" pitchFamily="18" charset="0"/>
              </a:rPr>
              <a:t>3. Mạch dao động ba điểm.</a:t>
            </a:r>
          </a:p>
        </p:txBody>
      </p:sp>
      <p:pic>
        <p:nvPicPr>
          <p:cNvPr id="45060" name="Picture 4"/>
          <p:cNvPicPr>
            <a:picLocks noGrp="1" noChangeAspect="1" noChangeArrowheads="1"/>
          </p:cNvPicPr>
          <p:nvPr>
            <p:ph idx="1"/>
          </p:nvPr>
        </p:nvPicPr>
        <p:blipFill>
          <a:blip r:embed="rId3"/>
          <a:srcRect/>
          <a:stretch>
            <a:fillRect/>
          </a:stretch>
        </p:blipFill>
        <p:spPr bwMode="auto">
          <a:xfrm>
            <a:off x="914400" y="2057400"/>
            <a:ext cx="3124200" cy="2057400"/>
          </a:xfrm>
          <a:prstGeom prst="rect">
            <a:avLst/>
          </a:prstGeom>
          <a:noFill/>
          <a:ln w="9525">
            <a:noFill/>
            <a:miter lim="800000"/>
            <a:headEnd/>
            <a:tailEnd/>
          </a:ln>
          <a:effectLst/>
        </p:spPr>
      </p:pic>
      <p:sp>
        <p:nvSpPr>
          <p:cNvPr id="7" name="TextBox 6"/>
          <p:cNvSpPr txBox="1"/>
          <p:nvPr/>
        </p:nvSpPr>
        <p:spPr>
          <a:xfrm>
            <a:off x="457200" y="1066800"/>
            <a:ext cx="4419600" cy="954107"/>
          </a:xfrm>
          <a:prstGeom prst="rect">
            <a:avLst/>
          </a:prstGeom>
          <a:noFill/>
        </p:spPr>
        <p:txBody>
          <a:bodyPr wrap="square" rtlCol="0">
            <a:spAutoFit/>
          </a:bodyPr>
          <a:lstStyle/>
          <a:p>
            <a:pPr algn="ctr"/>
            <a:r>
              <a:rPr lang="en-US" sz="2800">
                <a:solidFill>
                  <a:srgbClr val="FF0000"/>
                </a:solidFill>
                <a:latin typeface="Times New Roman" pitchFamily="18" charset="0"/>
                <a:cs typeface="Times New Roman" pitchFamily="18" charset="0"/>
              </a:rPr>
              <a:t>Sơ đồ nguyên lý mạch dao động ba điểm</a:t>
            </a:r>
          </a:p>
        </p:txBody>
      </p:sp>
      <p:pic>
        <p:nvPicPr>
          <p:cNvPr id="45061" name="Picture 5"/>
          <p:cNvPicPr>
            <a:picLocks noChangeAspect="1" noChangeArrowheads="1"/>
          </p:cNvPicPr>
          <p:nvPr/>
        </p:nvPicPr>
        <p:blipFill>
          <a:blip r:embed="rId4"/>
          <a:srcRect/>
          <a:stretch>
            <a:fillRect/>
          </a:stretch>
        </p:blipFill>
        <p:spPr bwMode="auto">
          <a:xfrm>
            <a:off x="5334000" y="2169680"/>
            <a:ext cx="3048000" cy="1792720"/>
          </a:xfrm>
          <a:prstGeom prst="rect">
            <a:avLst/>
          </a:prstGeom>
          <a:noFill/>
          <a:ln w="9525">
            <a:noFill/>
            <a:miter lim="800000"/>
            <a:headEnd/>
            <a:tailEnd/>
          </a:ln>
          <a:effectLst/>
        </p:spPr>
      </p:pic>
      <p:sp>
        <p:nvSpPr>
          <p:cNvPr id="9" name="TextBox 8"/>
          <p:cNvSpPr txBox="1"/>
          <p:nvPr/>
        </p:nvSpPr>
        <p:spPr>
          <a:xfrm>
            <a:off x="5410200" y="1143000"/>
            <a:ext cx="3581400" cy="523220"/>
          </a:xfrm>
          <a:prstGeom prst="rect">
            <a:avLst/>
          </a:prstGeom>
          <a:noFill/>
        </p:spPr>
        <p:txBody>
          <a:bodyPr wrap="square" rtlCol="0">
            <a:spAutoFit/>
          </a:bodyPr>
          <a:lstStyle/>
          <a:p>
            <a:r>
              <a:rPr lang="en-US" sz="2800">
                <a:solidFill>
                  <a:srgbClr val="FF0000"/>
                </a:solidFill>
                <a:latin typeface="Times New Roman" pitchFamily="18" charset="0"/>
                <a:cs typeface="Times New Roman" pitchFamily="18" charset="0"/>
              </a:rPr>
              <a:t>Sơ đồ tương đương</a:t>
            </a:r>
          </a:p>
        </p:txBody>
      </p:sp>
      <p:graphicFrame>
        <p:nvGraphicFramePr>
          <p:cNvPr id="11" name="Object 10"/>
          <p:cNvGraphicFramePr>
            <a:graphicFrameLocks noChangeAspect="1"/>
          </p:cNvGraphicFramePr>
          <p:nvPr/>
        </p:nvGraphicFramePr>
        <p:xfrm>
          <a:off x="584200" y="4114800"/>
          <a:ext cx="7193534" cy="806450"/>
        </p:xfrm>
        <a:graphic>
          <a:graphicData uri="http://schemas.openxmlformats.org/presentationml/2006/ole">
            <mc:AlternateContent xmlns:mc="http://schemas.openxmlformats.org/markup-compatibility/2006">
              <mc:Choice xmlns:v="urn:schemas-microsoft-com:vml" Requires="v">
                <p:oleObj spid="_x0000_s236545" name="Equation" r:id="rId5" imgW="5663880" imgH="634680" progId="Equation.DSMT4">
                  <p:embed/>
                </p:oleObj>
              </mc:Choice>
              <mc:Fallback>
                <p:oleObj name="Equation" r:id="rId5" imgW="5663880" imgH="634680" progId="Equation.DSMT4">
                  <p:embed/>
                  <p:pic>
                    <p:nvPicPr>
                      <p:cNvPr id="11"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200" y="4114800"/>
                        <a:ext cx="7193534"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nvGraphicFramePr>
        <p:xfrm>
          <a:off x="552450" y="5031895"/>
          <a:ext cx="4418384" cy="683105"/>
        </p:xfrm>
        <a:graphic>
          <a:graphicData uri="http://schemas.openxmlformats.org/presentationml/2006/ole">
            <mc:AlternateContent xmlns:mc="http://schemas.openxmlformats.org/markup-compatibility/2006">
              <mc:Choice xmlns:v="urn:schemas-microsoft-com:vml" Requires="v">
                <p:oleObj spid="_x0000_s236546" name="Equation" r:id="rId7" imgW="3860640" imgH="596880" progId="Equation.DSMT4">
                  <p:embed/>
                </p:oleObj>
              </mc:Choice>
              <mc:Fallback>
                <p:oleObj name="Equation" r:id="rId7" imgW="3860640" imgH="596880" progId="Equation.DSMT4">
                  <p:embed/>
                  <p:pic>
                    <p:nvPicPr>
                      <p:cNvPr id="12"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2450" y="5031895"/>
                        <a:ext cx="4418384" cy="6831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5239658" y="5160099"/>
          <a:ext cx="3675742" cy="478701"/>
        </p:xfrm>
        <a:graphic>
          <a:graphicData uri="http://schemas.openxmlformats.org/presentationml/2006/ole">
            <mc:AlternateContent xmlns:mc="http://schemas.openxmlformats.org/markup-compatibility/2006">
              <mc:Choice xmlns:v="urn:schemas-microsoft-com:vml" Requires="v">
                <p:oleObj spid="_x0000_s236547" name="Equation" r:id="rId9" imgW="2730240" imgH="355320" progId="Equation.DSMT4">
                  <p:embed/>
                </p:oleObj>
              </mc:Choice>
              <mc:Fallback>
                <p:oleObj name="Equation" r:id="rId9" imgW="2730240" imgH="355320" progId="Equation.DSMT4">
                  <p:embed/>
                  <p:pic>
                    <p:nvPicPr>
                      <p:cNvPr id="13"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39658" y="5160099"/>
                        <a:ext cx="3675742" cy="4787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5" name="Object 9"/>
          <p:cNvGraphicFramePr>
            <a:graphicFrameLocks noChangeAspect="1"/>
          </p:cNvGraphicFramePr>
          <p:nvPr/>
        </p:nvGraphicFramePr>
        <p:xfrm>
          <a:off x="514349" y="5867399"/>
          <a:ext cx="5353051" cy="721219"/>
        </p:xfrm>
        <a:graphic>
          <a:graphicData uri="http://schemas.openxmlformats.org/presentationml/2006/ole">
            <mc:AlternateContent xmlns:mc="http://schemas.openxmlformats.org/markup-compatibility/2006">
              <mc:Choice xmlns:v="urn:schemas-microsoft-com:vml" Requires="v">
                <p:oleObj spid="_x0000_s236548" name="Equation" r:id="rId11" imgW="4241520" imgH="571320" progId="Equation.DSMT4">
                  <p:embed/>
                </p:oleObj>
              </mc:Choice>
              <mc:Fallback>
                <p:oleObj name="Equation" r:id="rId11" imgW="4241520" imgH="571320" progId="Equation.DSMT4">
                  <p:embed/>
                  <p:pic>
                    <p:nvPicPr>
                      <p:cNvPr id="45065"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349" y="5867399"/>
                        <a:ext cx="5353051" cy="721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651513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lstStyle/>
          <a:p>
            <a:pPr>
              <a:buNone/>
            </a:pPr>
            <a:r>
              <a:rPr lang="en-US">
                <a:solidFill>
                  <a:srgbClr val="FF0000"/>
                </a:solidFill>
                <a:latin typeface="Times New Roman" pitchFamily="18" charset="0"/>
                <a:cs typeface="Times New Roman" pitchFamily="18" charset="0"/>
              </a:rPr>
              <a:t>Tại tần số cộng hưởng </a:t>
            </a:r>
            <a:r>
              <a:rPr lang="en-US" sz="2800">
                <a:solidFill>
                  <a:srgbClr val="FF0000"/>
                </a:solidFill>
                <a:latin typeface="Times New Roman" pitchFamily="18" charset="0"/>
                <a:cs typeface="Times New Roman" pitchFamily="18" charset="0"/>
              </a:rPr>
              <a:t>ta có:</a:t>
            </a:r>
          </a:p>
          <a:p>
            <a:pPr>
              <a:buNone/>
            </a:pPr>
            <a:endParaRPr lang="en-US"/>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Suy ra  </a:t>
            </a:r>
            <a:r>
              <a:rPr lang="en-US" sz="2800">
                <a:solidFill>
                  <a:srgbClr val="FF0000"/>
                </a:solidFill>
                <a:latin typeface="Times New Roman" pitchFamily="18" charset="0"/>
                <a:cs typeface="Times New Roman" pitchFamily="18" charset="0"/>
              </a:rPr>
              <a:t>X</a:t>
            </a:r>
            <a:r>
              <a:rPr lang="en-US" sz="2800" baseline="-25000">
                <a:solidFill>
                  <a:srgbClr val="FF0000"/>
                </a:solidFill>
                <a:latin typeface="Times New Roman" pitchFamily="18" charset="0"/>
                <a:cs typeface="Times New Roman" pitchFamily="18" charset="0"/>
              </a:rPr>
              <a:t>1</a:t>
            </a:r>
            <a:r>
              <a:rPr lang="en-US" sz="2800">
                <a:solidFill>
                  <a:srgbClr val="FF0000"/>
                </a:solidFill>
                <a:latin typeface="Times New Roman" pitchFamily="18" charset="0"/>
                <a:cs typeface="Times New Roman" pitchFamily="18" charset="0"/>
              </a:rPr>
              <a:t> ; X</a:t>
            </a:r>
            <a:r>
              <a:rPr lang="en-US" sz="2800" baseline="-25000">
                <a:solidFill>
                  <a:srgbClr val="FF0000"/>
                </a:solidFill>
                <a:latin typeface="Times New Roman" pitchFamily="18" charset="0"/>
                <a:cs typeface="Times New Roman" pitchFamily="18" charset="0"/>
              </a:rPr>
              <a:t>2</a:t>
            </a:r>
            <a:r>
              <a:rPr lang="en-US" sz="2800">
                <a:solidFill>
                  <a:srgbClr val="FF0000"/>
                </a:solidFill>
                <a:latin typeface="Times New Roman" pitchFamily="18" charset="0"/>
                <a:cs typeface="Times New Roman" pitchFamily="18" charset="0"/>
              </a:rPr>
              <a:t>  </a:t>
            </a:r>
            <a:r>
              <a:rPr lang="en-US" sz="2800">
                <a:latin typeface="Times New Roman" pitchFamily="18" charset="0"/>
                <a:cs typeface="Times New Roman" pitchFamily="18" charset="0"/>
              </a:rPr>
              <a:t>cùng dấu </a:t>
            </a:r>
            <a:r>
              <a:rPr lang="en-US" sz="2800">
                <a:solidFill>
                  <a:srgbClr val="FF0000"/>
                </a:solidFill>
                <a:latin typeface="Times New Roman" pitchFamily="18" charset="0"/>
                <a:cs typeface="Times New Roman" pitchFamily="18" charset="0"/>
              </a:rPr>
              <a:t>X</a:t>
            </a:r>
            <a:r>
              <a:rPr lang="en-US" sz="2800" baseline="-25000">
                <a:solidFill>
                  <a:srgbClr val="FF0000"/>
                </a:solidFill>
                <a:latin typeface="Times New Roman" pitchFamily="18" charset="0"/>
                <a:cs typeface="Times New Roman" pitchFamily="18" charset="0"/>
              </a:rPr>
              <a:t>3</a:t>
            </a:r>
            <a:r>
              <a:rPr lang="en-US" sz="2800">
                <a:latin typeface="Times New Roman" pitchFamily="18" charset="0"/>
                <a:cs typeface="Times New Roman" pitchFamily="18" charset="0"/>
              </a:rPr>
              <a:t> ngược dấu</a:t>
            </a:r>
          </a:p>
          <a:p>
            <a:pPr>
              <a:buNone/>
            </a:pPr>
            <a:r>
              <a:rPr lang="en-US" sz="2800">
                <a:latin typeface="Times New Roman" pitchFamily="18" charset="0"/>
                <a:cs typeface="Times New Roman" pitchFamily="18" charset="0"/>
              </a:rPr>
              <a:t>  - </a:t>
            </a:r>
            <a:r>
              <a:rPr lang="en-US" sz="2800" baseline="30000">
                <a:latin typeface="Times New Roman" pitchFamily="18" charset="0"/>
                <a:cs typeface="Times New Roman" pitchFamily="18" charset="0"/>
              </a:rPr>
              <a:t> </a:t>
            </a:r>
            <a:r>
              <a:rPr lang="en-US" sz="2800">
                <a:latin typeface="Times New Roman" pitchFamily="18" charset="0"/>
                <a:cs typeface="Times New Roman" pitchFamily="18" charset="0"/>
              </a:rPr>
              <a:t>Nếu</a:t>
            </a:r>
            <a:r>
              <a:rPr lang="en-US" sz="2800">
                <a:solidFill>
                  <a:srgbClr val="FF0000"/>
                </a:solidFill>
                <a:latin typeface="Times New Roman" pitchFamily="18" charset="0"/>
                <a:cs typeface="Times New Roman" pitchFamily="18" charset="0"/>
              </a:rPr>
              <a:t>: X</a:t>
            </a:r>
            <a:r>
              <a:rPr lang="en-US" sz="2800" baseline="-25000">
                <a:solidFill>
                  <a:srgbClr val="FF0000"/>
                </a:solidFill>
                <a:latin typeface="Times New Roman" pitchFamily="18" charset="0"/>
                <a:cs typeface="Times New Roman" pitchFamily="18" charset="0"/>
              </a:rPr>
              <a:t>1</a:t>
            </a:r>
            <a:r>
              <a:rPr lang="en-US" sz="2800">
                <a:solidFill>
                  <a:srgbClr val="FF0000"/>
                </a:solidFill>
                <a:latin typeface="Times New Roman" pitchFamily="18" charset="0"/>
                <a:cs typeface="Times New Roman" pitchFamily="18" charset="0"/>
              </a:rPr>
              <a:t> &gt; 0; X</a:t>
            </a:r>
            <a:r>
              <a:rPr lang="en-US" sz="2800" baseline="-25000">
                <a:solidFill>
                  <a:srgbClr val="FF0000"/>
                </a:solidFill>
                <a:latin typeface="Times New Roman" pitchFamily="18" charset="0"/>
                <a:cs typeface="Times New Roman" pitchFamily="18" charset="0"/>
              </a:rPr>
              <a:t>2</a:t>
            </a:r>
            <a:r>
              <a:rPr lang="en-US" sz="2800">
                <a:solidFill>
                  <a:srgbClr val="FF0000"/>
                </a:solidFill>
                <a:latin typeface="Times New Roman" pitchFamily="18" charset="0"/>
                <a:cs typeface="Times New Roman" pitchFamily="18" charset="0"/>
              </a:rPr>
              <a:t> &gt;0  </a:t>
            </a:r>
            <a:r>
              <a:rPr lang="en-US" sz="2800">
                <a:latin typeface="Times New Roman" pitchFamily="18" charset="0"/>
                <a:cs typeface="Times New Roman" pitchFamily="18" charset="0"/>
              </a:rPr>
              <a:t>thì </a:t>
            </a:r>
            <a:r>
              <a:rPr lang="en-US" sz="2800">
                <a:solidFill>
                  <a:srgbClr val="FF0000"/>
                </a:solidFill>
                <a:latin typeface="Times New Roman" pitchFamily="18" charset="0"/>
                <a:cs typeface="Times New Roman" pitchFamily="18" charset="0"/>
              </a:rPr>
              <a:t>X</a:t>
            </a:r>
            <a:r>
              <a:rPr lang="en-US" sz="2800" baseline="-25000">
                <a:solidFill>
                  <a:srgbClr val="FF0000"/>
                </a:solidFill>
                <a:latin typeface="Times New Roman" pitchFamily="18" charset="0"/>
                <a:cs typeface="Times New Roman" pitchFamily="18" charset="0"/>
              </a:rPr>
              <a:t>3</a:t>
            </a:r>
            <a:r>
              <a:rPr lang="en-US" sz="2800">
                <a:solidFill>
                  <a:srgbClr val="FF0000"/>
                </a:solidFill>
                <a:latin typeface="Times New Roman" pitchFamily="18" charset="0"/>
                <a:cs typeface="Times New Roman" pitchFamily="18" charset="0"/>
              </a:rPr>
              <a:t> &lt; 0 </a:t>
            </a:r>
            <a:r>
              <a:rPr lang="en-US" sz="2800">
                <a:latin typeface="Times New Roman" pitchFamily="18" charset="0"/>
                <a:cs typeface="Times New Roman" pitchFamily="18" charset="0"/>
              </a:rPr>
              <a:t>dao động ba điểm</a:t>
            </a:r>
          </a:p>
          <a:p>
            <a:pPr>
              <a:buNone/>
            </a:pPr>
            <a:r>
              <a:rPr lang="en-US" sz="2800">
                <a:latin typeface="Times New Roman" pitchFamily="18" charset="0"/>
                <a:cs typeface="Times New Roman" pitchFamily="18" charset="0"/>
              </a:rPr>
              <a:t>điện cảm </a:t>
            </a:r>
          </a:p>
          <a:p>
            <a:pPr>
              <a:buNone/>
            </a:pPr>
            <a:r>
              <a:rPr lang="en-US" sz="2800">
                <a:latin typeface="Times New Roman" pitchFamily="18" charset="0"/>
                <a:cs typeface="Times New Roman" pitchFamily="18" charset="0"/>
              </a:rPr>
              <a:t>  - Nếu: </a:t>
            </a:r>
            <a:r>
              <a:rPr lang="en-US" sz="2800">
                <a:solidFill>
                  <a:srgbClr val="FF0000"/>
                </a:solidFill>
                <a:latin typeface="Times New Roman" pitchFamily="18" charset="0"/>
                <a:cs typeface="Times New Roman" pitchFamily="18" charset="0"/>
              </a:rPr>
              <a:t>X</a:t>
            </a:r>
            <a:r>
              <a:rPr lang="en-US" sz="2800" baseline="-25000">
                <a:solidFill>
                  <a:srgbClr val="FF0000"/>
                </a:solidFill>
                <a:latin typeface="Times New Roman" pitchFamily="18" charset="0"/>
                <a:cs typeface="Times New Roman" pitchFamily="18" charset="0"/>
              </a:rPr>
              <a:t>1</a:t>
            </a:r>
            <a:r>
              <a:rPr lang="en-US" sz="2800">
                <a:solidFill>
                  <a:srgbClr val="FF0000"/>
                </a:solidFill>
                <a:latin typeface="Times New Roman" pitchFamily="18" charset="0"/>
                <a:cs typeface="Times New Roman" pitchFamily="18" charset="0"/>
              </a:rPr>
              <a:t> &lt; 0; X</a:t>
            </a:r>
            <a:r>
              <a:rPr lang="en-US" sz="2800" baseline="-25000">
                <a:solidFill>
                  <a:srgbClr val="FF0000"/>
                </a:solidFill>
                <a:latin typeface="Times New Roman" pitchFamily="18" charset="0"/>
                <a:cs typeface="Times New Roman" pitchFamily="18" charset="0"/>
              </a:rPr>
              <a:t>2</a:t>
            </a:r>
            <a:r>
              <a:rPr lang="en-US" sz="2800">
                <a:solidFill>
                  <a:srgbClr val="FF0000"/>
                </a:solidFill>
                <a:latin typeface="Times New Roman" pitchFamily="18" charset="0"/>
                <a:cs typeface="Times New Roman" pitchFamily="18" charset="0"/>
              </a:rPr>
              <a:t> &lt; 0  </a:t>
            </a:r>
            <a:r>
              <a:rPr lang="en-US" sz="2800">
                <a:latin typeface="Times New Roman" pitchFamily="18" charset="0"/>
                <a:cs typeface="Times New Roman" pitchFamily="18" charset="0"/>
              </a:rPr>
              <a:t>thì </a:t>
            </a:r>
            <a:r>
              <a:rPr lang="en-US" sz="2800">
                <a:solidFill>
                  <a:srgbClr val="FF0000"/>
                </a:solidFill>
                <a:latin typeface="Times New Roman" pitchFamily="18" charset="0"/>
                <a:cs typeface="Times New Roman" pitchFamily="18" charset="0"/>
              </a:rPr>
              <a:t>X</a:t>
            </a:r>
            <a:r>
              <a:rPr lang="en-US" sz="2800" baseline="-25000">
                <a:solidFill>
                  <a:srgbClr val="FF0000"/>
                </a:solidFill>
                <a:latin typeface="Times New Roman" pitchFamily="18" charset="0"/>
                <a:cs typeface="Times New Roman" pitchFamily="18" charset="0"/>
              </a:rPr>
              <a:t>3</a:t>
            </a:r>
            <a:r>
              <a:rPr lang="en-US" sz="2800">
                <a:solidFill>
                  <a:srgbClr val="FF0000"/>
                </a:solidFill>
                <a:latin typeface="Times New Roman" pitchFamily="18" charset="0"/>
                <a:cs typeface="Times New Roman" pitchFamily="18" charset="0"/>
              </a:rPr>
              <a:t> &gt; 0 </a:t>
            </a:r>
            <a:r>
              <a:rPr lang="en-US" sz="2800">
                <a:latin typeface="Times New Roman" pitchFamily="18" charset="0"/>
                <a:cs typeface="Times New Roman" pitchFamily="18" charset="0"/>
              </a:rPr>
              <a:t>dao động ba điểm</a:t>
            </a:r>
          </a:p>
          <a:p>
            <a:pPr>
              <a:buNone/>
            </a:pPr>
            <a:r>
              <a:rPr lang="en-US" sz="2800">
                <a:latin typeface="Times New Roman" pitchFamily="18" charset="0"/>
                <a:cs typeface="Times New Roman" pitchFamily="18" charset="0"/>
              </a:rPr>
              <a:t>điện dung </a:t>
            </a:r>
          </a:p>
          <a:p>
            <a:pPr>
              <a:buNone/>
            </a:pPr>
            <a:r>
              <a:rPr lang="en-US" sz="2800">
                <a:latin typeface="Times New Roman" pitchFamily="18" charset="0"/>
                <a:cs typeface="Times New Roman" pitchFamily="18" charset="0"/>
              </a:rPr>
              <a:t>  Đối với mạch dao động thạch anh xây dựng trên cơ sở </a:t>
            </a:r>
          </a:p>
          <a:p>
            <a:pPr>
              <a:buNone/>
            </a:pPr>
            <a:r>
              <a:rPr lang="en-US" sz="2800">
                <a:latin typeface="Times New Roman" pitchFamily="18" charset="0"/>
                <a:cs typeface="Times New Roman" pitchFamily="18" charset="0"/>
              </a:rPr>
              <a:t> các mạch dao động RC và LC.</a:t>
            </a:r>
          </a:p>
        </p:txBody>
      </p:sp>
      <p:graphicFrame>
        <p:nvGraphicFramePr>
          <p:cNvPr id="46082" name="Object 2"/>
          <p:cNvGraphicFramePr>
            <a:graphicFrameLocks noChangeAspect="1"/>
          </p:cNvGraphicFramePr>
          <p:nvPr/>
        </p:nvGraphicFramePr>
        <p:xfrm>
          <a:off x="1676400" y="914400"/>
          <a:ext cx="5827712" cy="512762"/>
        </p:xfrm>
        <a:graphic>
          <a:graphicData uri="http://schemas.openxmlformats.org/presentationml/2006/ole">
            <mc:AlternateContent xmlns:mc="http://schemas.openxmlformats.org/markup-compatibility/2006">
              <mc:Choice xmlns:v="urn:schemas-microsoft-com:vml" Requires="v">
                <p:oleObj spid="_x0000_s237569" name="Equation" r:id="rId3" imgW="4038480" imgH="355320" progId="Equation.DSMT4">
                  <p:embed/>
                </p:oleObj>
              </mc:Choice>
              <mc:Fallback>
                <p:oleObj name="Equation" r:id="rId3" imgW="4038480" imgH="355320" progId="Equation.DSMT4">
                  <p:embed/>
                  <p:pic>
                    <p:nvPicPr>
                      <p:cNvPr id="4608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914400"/>
                        <a:ext cx="5827712"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1676400" y="1524000"/>
          <a:ext cx="2602523" cy="914400"/>
        </p:xfrm>
        <a:graphic>
          <a:graphicData uri="http://schemas.openxmlformats.org/presentationml/2006/ole">
            <mc:AlternateContent xmlns:mc="http://schemas.openxmlformats.org/markup-compatibility/2006">
              <mc:Choice xmlns:v="urn:schemas-microsoft-com:vml" Requires="v">
                <p:oleObj spid="_x0000_s237570" name="Equation" r:id="rId5" imgW="1879560" imgH="660240" progId="Equation.DSMT4">
                  <p:embed/>
                </p:oleObj>
              </mc:Choice>
              <mc:Fallback>
                <p:oleObj name="Equation" r:id="rId5" imgW="1879560" imgH="66024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524000"/>
                        <a:ext cx="260252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2902484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a:solidFill>
                  <a:srgbClr val="FF0000"/>
                </a:solidFill>
                <a:latin typeface="Times New Roman" pitchFamily="18" charset="0"/>
                <a:cs typeface="Times New Roman" pitchFamily="18" charset="0"/>
              </a:rPr>
              <a:t>a. </a:t>
            </a:r>
            <a:r>
              <a:rPr lang="en-US" sz="3200" err="1">
                <a:solidFill>
                  <a:srgbClr val="FF0000"/>
                </a:solidFill>
                <a:latin typeface="Times New Roman" pitchFamily="18" charset="0"/>
                <a:cs typeface="Times New Roman" pitchFamily="18" charset="0"/>
              </a:rPr>
              <a:t>Mạch</a:t>
            </a:r>
            <a:r>
              <a:rPr lang="en-US" sz="3200">
                <a:solidFill>
                  <a:srgbClr val="FF0000"/>
                </a:solidFill>
                <a:latin typeface="Times New Roman" pitchFamily="18" charset="0"/>
                <a:cs typeface="Times New Roman" pitchFamily="18" charset="0"/>
              </a:rPr>
              <a:t> </a:t>
            </a:r>
            <a:r>
              <a:rPr lang="en-US" sz="3200" err="1">
                <a:solidFill>
                  <a:srgbClr val="FF0000"/>
                </a:solidFill>
                <a:latin typeface="Times New Roman" pitchFamily="18" charset="0"/>
                <a:cs typeface="Times New Roman" pitchFamily="18" charset="0"/>
              </a:rPr>
              <a:t>dao</a:t>
            </a:r>
            <a:r>
              <a:rPr lang="en-US" sz="3200">
                <a:solidFill>
                  <a:srgbClr val="FF0000"/>
                </a:solidFill>
                <a:latin typeface="Times New Roman" pitchFamily="18" charset="0"/>
                <a:cs typeface="Times New Roman" pitchFamily="18" charset="0"/>
              </a:rPr>
              <a:t> </a:t>
            </a:r>
            <a:r>
              <a:rPr lang="en-US" sz="3200" err="1">
                <a:solidFill>
                  <a:srgbClr val="FF0000"/>
                </a:solidFill>
                <a:latin typeface="Times New Roman" pitchFamily="18" charset="0"/>
                <a:cs typeface="Times New Roman" pitchFamily="18" charset="0"/>
              </a:rPr>
              <a:t>động</a:t>
            </a:r>
            <a:r>
              <a:rPr lang="en-US" sz="3200">
                <a:solidFill>
                  <a:srgbClr val="FF0000"/>
                </a:solidFill>
                <a:latin typeface="Times New Roman" pitchFamily="18" charset="0"/>
                <a:cs typeface="Times New Roman" pitchFamily="18" charset="0"/>
              </a:rPr>
              <a:t> </a:t>
            </a:r>
            <a:r>
              <a:rPr lang="en-US" sz="3200" err="1">
                <a:solidFill>
                  <a:srgbClr val="FF0000"/>
                </a:solidFill>
                <a:latin typeface="Times New Roman" pitchFamily="18" charset="0"/>
                <a:cs typeface="Times New Roman" pitchFamily="18" charset="0"/>
              </a:rPr>
              <a:t>ba</a:t>
            </a:r>
            <a:r>
              <a:rPr lang="en-US" sz="3200">
                <a:solidFill>
                  <a:srgbClr val="FF0000"/>
                </a:solidFill>
                <a:latin typeface="Times New Roman" pitchFamily="18" charset="0"/>
                <a:cs typeface="Times New Roman" pitchFamily="18" charset="0"/>
              </a:rPr>
              <a:t> </a:t>
            </a:r>
            <a:r>
              <a:rPr lang="en-US" sz="3200" err="1">
                <a:solidFill>
                  <a:srgbClr val="FF0000"/>
                </a:solidFill>
                <a:latin typeface="Times New Roman" pitchFamily="18" charset="0"/>
                <a:cs typeface="Times New Roman" pitchFamily="18" charset="0"/>
              </a:rPr>
              <a:t>điểm</a:t>
            </a:r>
            <a:r>
              <a:rPr lang="en-US" sz="3200">
                <a:solidFill>
                  <a:srgbClr val="FF0000"/>
                </a:solidFill>
                <a:latin typeface="Times New Roman" pitchFamily="18" charset="0"/>
                <a:cs typeface="Times New Roman" pitchFamily="18" charset="0"/>
              </a:rPr>
              <a:t> </a:t>
            </a:r>
            <a:r>
              <a:rPr lang="en-US" sz="3200" err="1">
                <a:solidFill>
                  <a:srgbClr val="FF0000"/>
                </a:solidFill>
                <a:latin typeface="Times New Roman" pitchFamily="18" charset="0"/>
                <a:cs typeface="Times New Roman" pitchFamily="18" charset="0"/>
              </a:rPr>
              <a:t>điện</a:t>
            </a:r>
            <a:r>
              <a:rPr lang="en-US" sz="3200">
                <a:solidFill>
                  <a:srgbClr val="FF0000"/>
                </a:solidFill>
                <a:latin typeface="Times New Roman" pitchFamily="18" charset="0"/>
                <a:cs typeface="Times New Roman" pitchFamily="18" charset="0"/>
              </a:rPr>
              <a:t> </a:t>
            </a:r>
            <a:r>
              <a:rPr lang="en-US" sz="3200" err="1">
                <a:solidFill>
                  <a:srgbClr val="FF0000"/>
                </a:solidFill>
                <a:latin typeface="Times New Roman" pitchFamily="18" charset="0"/>
                <a:cs typeface="Times New Roman" pitchFamily="18" charset="0"/>
              </a:rPr>
              <a:t>cảm</a:t>
            </a:r>
            <a:r>
              <a:rPr lang="en-US" sz="3200">
                <a:solidFill>
                  <a:srgbClr val="FF0000"/>
                </a:solidFill>
                <a:latin typeface="Times New Roman" pitchFamily="18" charset="0"/>
                <a:cs typeface="Times New Roman" pitchFamily="18" charset="0"/>
              </a:rPr>
              <a:t> </a:t>
            </a:r>
            <a:r>
              <a:rPr lang="en-US" sz="3200" err="1">
                <a:solidFill>
                  <a:srgbClr val="FF0000"/>
                </a:solidFill>
                <a:latin typeface="Times New Roman" pitchFamily="18" charset="0"/>
                <a:cs typeface="Times New Roman" pitchFamily="18" charset="0"/>
              </a:rPr>
              <a:t>dùng</a:t>
            </a:r>
            <a:r>
              <a:rPr lang="en-US" sz="3200">
                <a:solidFill>
                  <a:srgbClr val="FF0000"/>
                </a:solidFill>
                <a:latin typeface="Times New Roman" pitchFamily="18" charset="0"/>
                <a:cs typeface="Times New Roman" pitchFamily="18" charset="0"/>
              </a:rPr>
              <a:t> Transistor (</a:t>
            </a:r>
            <a:r>
              <a:rPr lang="en-US" sz="3200" err="1">
                <a:solidFill>
                  <a:srgbClr val="FF0000"/>
                </a:solidFill>
                <a:latin typeface="Times New Roman" pitchFamily="18" charset="0"/>
                <a:cs typeface="Times New Roman" pitchFamily="18" charset="0"/>
              </a:rPr>
              <a:t>mạch</a:t>
            </a:r>
            <a:r>
              <a:rPr lang="en-US" sz="3200">
                <a:solidFill>
                  <a:srgbClr val="FF0000"/>
                </a:solidFill>
                <a:latin typeface="Times New Roman" pitchFamily="18" charset="0"/>
                <a:cs typeface="Times New Roman" pitchFamily="18" charset="0"/>
              </a:rPr>
              <a:t> </a:t>
            </a:r>
            <a:r>
              <a:rPr lang="en-US" sz="3200" err="1">
                <a:solidFill>
                  <a:srgbClr val="FF0000"/>
                </a:solidFill>
                <a:latin typeface="Times New Roman" pitchFamily="18" charset="0"/>
                <a:cs typeface="Times New Roman" pitchFamily="18" charset="0"/>
              </a:rPr>
              <a:t>dao</a:t>
            </a:r>
            <a:r>
              <a:rPr lang="en-US" sz="3200">
                <a:solidFill>
                  <a:srgbClr val="FF0000"/>
                </a:solidFill>
                <a:latin typeface="Times New Roman" pitchFamily="18" charset="0"/>
                <a:cs typeface="Times New Roman" pitchFamily="18" charset="0"/>
              </a:rPr>
              <a:t> </a:t>
            </a:r>
            <a:r>
              <a:rPr lang="en-US" sz="3200" err="1">
                <a:solidFill>
                  <a:srgbClr val="FF0000"/>
                </a:solidFill>
                <a:latin typeface="Times New Roman" pitchFamily="18" charset="0"/>
                <a:cs typeface="Times New Roman" pitchFamily="18" charset="0"/>
              </a:rPr>
              <a:t>động</a:t>
            </a:r>
            <a:r>
              <a:rPr lang="en-US" sz="3200">
                <a:solidFill>
                  <a:srgbClr val="FF0000"/>
                </a:solidFill>
                <a:latin typeface="Times New Roman" pitchFamily="18" charset="0"/>
                <a:cs typeface="Times New Roman" pitchFamily="18" charset="0"/>
              </a:rPr>
              <a:t> LC) Hartley</a:t>
            </a:r>
          </a:p>
        </p:txBody>
      </p:sp>
      <p:pic>
        <p:nvPicPr>
          <p:cNvPr id="22530" name="Picture 2"/>
          <p:cNvPicPr>
            <a:picLocks noGrp="1" noChangeAspect="1" noChangeArrowheads="1"/>
          </p:cNvPicPr>
          <p:nvPr>
            <p:ph idx="1"/>
          </p:nvPr>
        </p:nvPicPr>
        <p:blipFill>
          <a:blip r:embed="rId3"/>
          <a:srcRect/>
          <a:stretch>
            <a:fillRect/>
          </a:stretch>
        </p:blipFill>
        <p:spPr bwMode="auto">
          <a:xfrm>
            <a:off x="609600" y="1605396"/>
            <a:ext cx="4495800" cy="3576204"/>
          </a:xfrm>
          <a:prstGeom prst="rect">
            <a:avLst/>
          </a:prstGeom>
          <a:noFill/>
          <a:ln w="9525">
            <a:noFill/>
            <a:miter lim="800000"/>
            <a:headEnd/>
            <a:tailEnd/>
          </a:ln>
          <a:effectLst/>
        </p:spPr>
      </p:pic>
      <p:sp>
        <p:nvSpPr>
          <p:cNvPr id="6" name="Rectangle 5"/>
          <p:cNvSpPr/>
          <p:nvPr/>
        </p:nvSpPr>
        <p:spPr>
          <a:xfrm>
            <a:off x="228600" y="5410200"/>
            <a:ext cx="8915400" cy="954107"/>
          </a:xfrm>
          <a:prstGeom prst="rect">
            <a:avLst/>
          </a:prstGeom>
        </p:spPr>
        <p:txBody>
          <a:bodyPr wrap="square">
            <a:spAutoFit/>
          </a:bodyPr>
          <a:lstStyle/>
          <a:p>
            <a:r>
              <a:rPr lang="en-US" sz="2800">
                <a:latin typeface="Times New Roman" pitchFamily="18" charset="0"/>
                <a:cs typeface="Times New Roman" pitchFamily="18" charset="0"/>
              </a:rPr>
              <a:t>Khung dao động bao gồm cuộn cảm (L</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L</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mắc song song với tụ điện C.  Tần số </a:t>
            </a:r>
            <a:r>
              <a:rPr lang="en-US" sz="2400"/>
              <a:t>: </a:t>
            </a:r>
          </a:p>
        </p:txBody>
      </p:sp>
      <p:graphicFrame>
        <p:nvGraphicFramePr>
          <p:cNvPr id="7" name="Object 6"/>
          <p:cNvGraphicFramePr>
            <a:graphicFrameLocks noChangeAspect="1"/>
          </p:cNvGraphicFramePr>
          <p:nvPr/>
        </p:nvGraphicFramePr>
        <p:xfrm>
          <a:off x="3514725" y="5838825"/>
          <a:ext cx="3429000" cy="1031875"/>
        </p:xfrm>
        <a:graphic>
          <a:graphicData uri="http://schemas.openxmlformats.org/presentationml/2006/ole">
            <mc:AlternateContent xmlns:mc="http://schemas.openxmlformats.org/markup-compatibility/2006">
              <mc:Choice xmlns:v="urn:schemas-microsoft-com:vml" Requires="v">
                <p:oleObj spid="_x0000_s238593" name="Equation" r:id="rId4" imgW="1815840" imgH="545760" progId="Equation.DSMT4">
                  <p:embed/>
                </p:oleObj>
              </mc:Choice>
              <mc:Fallback>
                <p:oleObj name="Equation" r:id="rId4" imgW="1815840" imgH="545760" progId="Equation.DSMT4">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4725" y="5838825"/>
                        <a:ext cx="3429000"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532" name="Object 4"/>
          <p:cNvGraphicFramePr>
            <a:graphicFrameLocks noChangeAspect="1"/>
          </p:cNvGraphicFramePr>
          <p:nvPr/>
        </p:nvGraphicFramePr>
        <p:xfrm>
          <a:off x="6477000" y="1371600"/>
          <a:ext cx="1912472" cy="1823104"/>
        </p:xfrm>
        <a:graphic>
          <a:graphicData uri="http://schemas.openxmlformats.org/presentationml/2006/ole">
            <mc:AlternateContent xmlns:mc="http://schemas.openxmlformats.org/markup-compatibility/2006">
              <mc:Choice xmlns:v="urn:schemas-microsoft-com:vml" Requires="v">
                <p:oleObj spid="_x0000_s238594" name="Visio" r:id="rId6" imgW="944253" imgH="909946" progId="Visio.Drawing.6">
                  <p:embed/>
                </p:oleObj>
              </mc:Choice>
              <mc:Fallback>
                <p:oleObj name="Visio" r:id="rId6" imgW="944253" imgH="909946" progId="Visio.Drawing.6">
                  <p:embed/>
                  <p:pic>
                    <p:nvPicPr>
                      <p:cNvPr id="2253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1371600"/>
                        <a:ext cx="1912472" cy="1823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5791200" y="3276600"/>
            <a:ext cx="2514600" cy="1569660"/>
          </a:xfrm>
          <a:prstGeom prst="rect">
            <a:avLst/>
          </a:prstGeom>
        </p:spPr>
        <p:txBody>
          <a:bodyPr wrap="square">
            <a:spAutoFit/>
          </a:bodyPr>
          <a:lstStyle/>
          <a:p>
            <a:r>
              <a:rPr lang="en-US" sz="2400">
                <a:latin typeface="Times New Roman" pitchFamily="18" charset="0"/>
                <a:cs typeface="Times New Roman" pitchFamily="18" charset="0"/>
              </a:rPr>
              <a:t>Tần số dao động chính là tần số cộng hưởng của khung C//L</a:t>
            </a:r>
            <a:r>
              <a:rPr lang="en-US" sz="2400" baseline="-25000">
                <a:latin typeface="Times New Roman" pitchFamily="18" charset="0"/>
                <a:cs typeface="Times New Roman" pitchFamily="18" charset="0"/>
              </a:rPr>
              <a:t>1</a:t>
            </a:r>
            <a:r>
              <a:rPr lang="en-US" sz="2400">
                <a:latin typeface="Times New Roman" pitchFamily="18" charset="0"/>
                <a:cs typeface="Times New Roman" pitchFamily="18" charset="0"/>
              </a:rPr>
              <a:t> nt L</a:t>
            </a:r>
            <a:r>
              <a:rPr lang="en-US" sz="2400" baseline="-25000">
                <a:latin typeface="Times New Roman" pitchFamily="18" charset="0"/>
                <a:cs typeface="Times New Roman" pitchFamily="18" charset="0"/>
              </a:rPr>
              <a:t>2</a:t>
            </a:r>
            <a:endParaRPr lang="en-US" sz="2400">
              <a:latin typeface="Times New Roman" pitchFamily="18" charset="0"/>
              <a:cs typeface="Times New Roman" pitchFamily="18" charset="0"/>
            </a:endParaRPr>
          </a:p>
        </p:txBody>
      </p:sp>
      <p:graphicFrame>
        <p:nvGraphicFramePr>
          <p:cNvPr id="22534" name="Object 6"/>
          <p:cNvGraphicFramePr>
            <a:graphicFrameLocks noChangeAspect="1"/>
          </p:cNvGraphicFramePr>
          <p:nvPr/>
        </p:nvGraphicFramePr>
        <p:xfrm>
          <a:off x="5084764" y="4800600"/>
          <a:ext cx="3221036" cy="787698"/>
        </p:xfrm>
        <a:graphic>
          <a:graphicData uri="http://schemas.openxmlformats.org/presentationml/2006/ole">
            <mc:AlternateContent xmlns:mc="http://schemas.openxmlformats.org/markup-compatibility/2006">
              <mc:Choice xmlns:v="urn:schemas-microsoft-com:vml" Requires="v">
                <p:oleObj spid="_x0000_s238595" name="Equation" r:id="rId8" imgW="1714320" imgH="419040" progId="Equation.DSMT4">
                  <p:embed/>
                </p:oleObj>
              </mc:Choice>
              <mc:Fallback>
                <p:oleObj name="Equation" r:id="rId8" imgW="1714320" imgH="419040" progId="Equation.DSMT4">
                  <p:embed/>
                  <p:pic>
                    <p:nvPicPr>
                      <p:cNvPr id="22534"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4764" y="4800600"/>
                        <a:ext cx="3221036" cy="7876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1345271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r>
              <a:rPr lang="en-US" sz="3600">
                <a:solidFill>
                  <a:srgbClr val="FF0000"/>
                </a:solidFill>
                <a:latin typeface="Times New Roman" pitchFamily="18" charset="0"/>
                <a:cs typeface="Times New Roman" pitchFamily="18" charset="0"/>
              </a:rPr>
              <a:t>Sơ đồ minh họa mạch dao động ba điểm điện cảm dùng Transistor</a:t>
            </a:r>
          </a:p>
        </p:txBody>
      </p:sp>
      <p:pic>
        <p:nvPicPr>
          <p:cNvPr id="23554" name="Picture 2"/>
          <p:cNvPicPr>
            <a:picLocks noGrp="1" noChangeAspect="1" noChangeArrowheads="1"/>
          </p:cNvPicPr>
          <p:nvPr>
            <p:ph idx="1"/>
          </p:nvPr>
        </p:nvPicPr>
        <p:blipFill>
          <a:blip r:embed="rId2"/>
          <a:srcRect/>
          <a:stretch>
            <a:fillRect/>
          </a:stretch>
        </p:blipFill>
        <p:spPr bwMode="auto">
          <a:xfrm>
            <a:off x="1600200" y="2362200"/>
            <a:ext cx="3771900" cy="3000375"/>
          </a:xfrm>
          <a:prstGeom prst="rect">
            <a:avLst/>
          </a:prstGeom>
          <a:noFill/>
          <a:ln w="9525">
            <a:noFill/>
            <a:miter lim="800000"/>
            <a:headEnd/>
            <a:tailEnd/>
          </a:ln>
          <a:effectLst/>
        </p:spPr>
      </p:pic>
      <p:pic>
        <p:nvPicPr>
          <p:cNvPr id="5" name="Picture 2" descr="http://www.hocnghe.com.vn/dientucoban/Picture/Machdaodong/T_hieu_sin.gif"/>
          <p:cNvPicPr>
            <a:picLocks noChangeAspect="1" noChangeArrowheads="1"/>
          </p:cNvPicPr>
          <p:nvPr/>
        </p:nvPicPr>
        <p:blipFill>
          <a:blip r:embed="rId3" r:link="rId4"/>
          <a:srcRect/>
          <a:stretch>
            <a:fillRect/>
          </a:stretch>
        </p:blipFill>
        <p:spPr bwMode="auto">
          <a:xfrm>
            <a:off x="5410200" y="1973262"/>
            <a:ext cx="2028825" cy="3513138"/>
          </a:xfrm>
          <a:prstGeom prst="rect">
            <a:avLst/>
          </a:prstGeom>
          <a:noFill/>
        </p:spPr>
      </p:pic>
    </p:spTree>
    <p:extLst>
      <p:ext uri="{BB962C8B-B14F-4D97-AF65-F5344CB8AC3E}">
        <p14:creationId xmlns:p14="http://schemas.microsoft.com/office/powerpoint/2010/main" val="5940181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lstStyle/>
          <a:p>
            <a:pPr>
              <a:buNone/>
            </a:pPr>
            <a:r>
              <a:rPr lang="en-US"/>
              <a:t> + </a:t>
            </a:r>
            <a:r>
              <a:rPr lang="en-US" sz="2800">
                <a:latin typeface="Times New Roman" pitchFamily="18" charset="0"/>
                <a:cs typeface="Times New Roman" pitchFamily="18" charset="0"/>
              </a:rPr>
              <a:t>Theo sơ đồ nguyên lý trong khung gồm (L</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 L</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//C gồm</a:t>
            </a:r>
          </a:p>
          <a:p>
            <a:pPr>
              <a:buNone/>
            </a:pPr>
            <a:r>
              <a:rPr lang="en-US" sz="2800">
                <a:latin typeface="Times New Roman" pitchFamily="18" charset="0"/>
                <a:cs typeface="Times New Roman" pitchFamily="18" charset="0"/>
              </a:rPr>
              <a:t>có 3 điểm tương ứng với 3 cực của Transistor sinh ra dao</a:t>
            </a:r>
          </a:p>
          <a:p>
            <a:pPr>
              <a:buNone/>
            </a:pPr>
            <a:r>
              <a:rPr lang="en-US" sz="2800">
                <a:latin typeface="Times New Roman" pitchFamily="18" charset="0"/>
                <a:cs typeface="Times New Roman" pitchFamily="18" charset="0"/>
              </a:rPr>
              <a:t>động cộng hưởng. </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X</a:t>
            </a:r>
            <a:r>
              <a:rPr lang="en-US" sz="2800" baseline="-25000">
                <a:solidFill>
                  <a:srgbClr val="FF0000"/>
                </a:solidFill>
                <a:latin typeface="Times New Roman" pitchFamily="18" charset="0"/>
                <a:cs typeface="Times New Roman" pitchFamily="18" charset="0"/>
              </a:rPr>
              <a:t>1</a:t>
            </a:r>
            <a:r>
              <a:rPr lang="en-US" sz="2800">
                <a:solidFill>
                  <a:srgbClr val="FF0000"/>
                </a:solidFill>
                <a:latin typeface="Times New Roman" pitchFamily="18" charset="0"/>
                <a:cs typeface="Times New Roman" pitchFamily="18" charset="0"/>
              </a:rPr>
              <a:t> = </a:t>
            </a:r>
            <a:r>
              <a:rPr lang="el-GR" sz="2800">
                <a:solidFill>
                  <a:srgbClr val="FF0000"/>
                </a:solidFill>
                <a:latin typeface="Times New Roman" pitchFamily="18" charset="0"/>
                <a:cs typeface="Times New Roman" pitchFamily="18" charset="0"/>
              </a:rPr>
              <a:t>ω</a:t>
            </a:r>
            <a:r>
              <a:rPr lang="en-US" sz="2800">
                <a:solidFill>
                  <a:srgbClr val="FF0000"/>
                </a:solidFill>
                <a:latin typeface="Times New Roman" pitchFamily="18" charset="0"/>
                <a:cs typeface="Times New Roman" pitchFamily="18" charset="0"/>
              </a:rPr>
              <a:t>L</a:t>
            </a:r>
            <a:r>
              <a:rPr lang="en-US" sz="2800" baseline="-25000">
                <a:solidFill>
                  <a:srgbClr val="FF0000"/>
                </a:solidFill>
                <a:latin typeface="Times New Roman" pitchFamily="18" charset="0"/>
                <a:cs typeface="Times New Roman" pitchFamily="18" charset="0"/>
              </a:rPr>
              <a:t>2</a:t>
            </a:r>
            <a:r>
              <a:rPr lang="en-US" sz="2800">
                <a:solidFill>
                  <a:srgbClr val="FF0000"/>
                </a:solidFill>
                <a:latin typeface="Times New Roman" pitchFamily="18" charset="0"/>
                <a:cs typeface="Times New Roman" pitchFamily="18" charset="0"/>
              </a:rPr>
              <a:t> → Z</a:t>
            </a:r>
            <a:r>
              <a:rPr lang="en-US" sz="2800" baseline="-25000">
                <a:solidFill>
                  <a:srgbClr val="FF0000"/>
                </a:solidFill>
                <a:latin typeface="Times New Roman" pitchFamily="18" charset="0"/>
                <a:cs typeface="Times New Roman" pitchFamily="18" charset="0"/>
              </a:rPr>
              <a:t>1</a:t>
            </a:r>
            <a:r>
              <a:rPr lang="en-US" sz="2800">
                <a:solidFill>
                  <a:srgbClr val="FF0000"/>
                </a:solidFill>
                <a:latin typeface="Times New Roman" pitchFamily="18" charset="0"/>
                <a:cs typeface="Times New Roman" pitchFamily="18" charset="0"/>
              </a:rPr>
              <a:t> = j.</a:t>
            </a:r>
            <a:r>
              <a:rPr lang="el-GR" sz="2800">
                <a:solidFill>
                  <a:srgbClr val="FF0000"/>
                </a:solidFill>
                <a:latin typeface="Times New Roman" pitchFamily="18" charset="0"/>
                <a:cs typeface="Times New Roman" pitchFamily="18" charset="0"/>
              </a:rPr>
              <a:t> ω</a:t>
            </a:r>
            <a:r>
              <a:rPr lang="en-US" sz="2800">
                <a:solidFill>
                  <a:srgbClr val="FF0000"/>
                </a:solidFill>
                <a:latin typeface="Times New Roman" pitchFamily="18" charset="0"/>
                <a:cs typeface="Times New Roman" pitchFamily="18" charset="0"/>
              </a:rPr>
              <a:t>L</a:t>
            </a:r>
            <a:r>
              <a:rPr lang="en-US" sz="2800" baseline="-25000">
                <a:solidFill>
                  <a:srgbClr val="FF0000"/>
                </a:solidFill>
                <a:latin typeface="Times New Roman" pitchFamily="18" charset="0"/>
                <a:cs typeface="Times New Roman" pitchFamily="18" charset="0"/>
              </a:rPr>
              <a:t>2</a:t>
            </a:r>
            <a:r>
              <a:rPr lang="en-US" sz="2800">
                <a:solidFill>
                  <a:srgbClr val="FF0000"/>
                </a:solidFill>
                <a:latin typeface="Times New Roman" pitchFamily="18" charset="0"/>
                <a:cs typeface="Times New Roman" pitchFamily="18" charset="0"/>
              </a:rPr>
              <a:t> &gt; 0; X</a:t>
            </a:r>
            <a:r>
              <a:rPr lang="en-US" sz="2800" baseline="-25000">
                <a:solidFill>
                  <a:srgbClr val="FF0000"/>
                </a:solidFill>
                <a:latin typeface="Times New Roman" pitchFamily="18" charset="0"/>
                <a:cs typeface="Times New Roman" pitchFamily="18" charset="0"/>
              </a:rPr>
              <a:t>2</a:t>
            </a:r>
            <a:r>
              <a:rPr lang="en-US" sz="2800">
                <a:solidFill>
                  <a:srgbClr val="FF0000"/>
                </a:solidFill>
                <a:latin typeface="Times New Roman" pitchFamily="18" charset="0"/>
                <a:cs typeface="Times New Roman" pitchFamily="18" charset="0"/>
              </a:rPr>
              <a:t> = </a:t>
            </a:r>
            <a:r>
              <a:rPr lang="el-GR" sz="2800">
                <a:solidFill>
                  <a:srgbClr val="FF0000"/>
                </a:solidFill>
                <a:latin typeface="Times New Roman" pitchFamily="18" charset="0"/>
                <a:cs typeface="Times New Roman" pitchFamily="18" charset="0"/>
              </a:rPr>
              <a:t>ω</a:t>
            </a:r>
            <a:r>
              <a:rPr lang="en-US" sz="2800">
                <a:solidFill>
                  <a:srgbClr val="FF0000"/>
                </a:solidFill>
                <a:latin typeface="Times New Roman" pitchFamily="18" charset="0"/>
                <a:cs typeface="Times New Roman" pitchFamily="18" charset="0"/>
              </a:rPr>
              <a:t>L</a:t>
            </a:r>
            <a:r>
              <a:rPr lang="en-US" sz="2800" baseline="-25000">
                <a:solidFill>
                  <a:srgbClr val="FF0000"/>
                </a:solidFill>
                <a:latin typeface="Times New Roman" pitchFamily="18" charset="0"/>
                <a:cs typeface="Times New Roman" pitchFamily="18" charset="0"/>
              </a:rPr>
              <a:t>1</a:t>
            </a:r>
            <a:r>
              <a:rPr lang="en-US" sz="2800">
                <a:solidFill>
                  <a:srgbClr val="FF0000"/>
                </a:solidFill>
                <a:latin typeface="Times New Roman" pitchFamily="18" charset="0"/>
                <a:cs typeface="Times New Roman" pitchFamily="18" charset="0"/>
              </a:rPr>
              <a:t> → Z</a:t>
            </a:r>
            <a:r>
              <a:rPr lang="en-US" sz="2800" baseline="-25000">
                <a:solidFill>
                  <a:srgbClr val="FF0000"/>
                </a:solidFill>
                <a:latin typeface="Times New Roman" pitchFamily="18" charset="0"/>
                <a:cs typeface="Times New Roman" pitchFamily="18" charset="0"/>
              </a:rPr>
              <a:t>2</a:t>
            </a:r>
            <a:r>
              <a:rPr lang="en-US" sz="2800">
                <a:solidFill>
                  <a:srgbClr val="FF0000"/>
                </a:solidFill>
                <a:latin typeface="Times New Roman" pitchFamily="18" charset="0"/>
                <a:cs typeface="Times New Roman" pitchFamily="18" charset="0"/>
              </a:rPr>
              <a:t> = j.</a:t>
            </a:r>
            <a:r>
              <a:rPr lang="el-GR" sz="2800">
                <a:solidFill>
                  <a:srgbClr val="FF0000"/>
                </a:solidFill>
                <a:latin typeface="Times New Roman" pitchFamily="18" charset="0"/>
                <a:cs typeface="Times New Roman" pitchFamily="18" charset="0"/>
              </a:rPr>
              <a:t> ω</a:t>
            </a:r>
            <a:r>
              <a:rPr lang="en-US" sz="2800">
                <a:solidFill>
                  <a:srgbClr val="FF0000"/>
                </a:solidFill>
                <a:latin typeface="Times New Roman" pitchFamily="18" charset="0"/>
                <a:cs typeface="Times New Roman" pitchFamily="18" charset="0"/>
              </a:rPr>
              <a:t>L</a:t>
            </a:r>
            <a:r>
              <a:rPr lang="en-US" sz="2800" baseline="-25000">
                <a:solidFill>
                  <a:srgbClr val="FF0000"/>
                </a:solidFill>
                <a:latin typeface="Times New Roman" pitchFamily="18" charset="0"/>
                <a:cs typeface="Times New Roman" pitchFamily="18" charset="0"/>
              </a:rPr>
              <a:t>2</a:t>
            </a:r>
            <a:r>
              <a:rPr lang="en-US" sz="2800">
                <a:solidFill>
                  <a:srgbClr val="FF0000"/>
                </a:solidFill>
                <a:latin typeface="Times New Roman" pitchFamily="18" charset="0"/>
                <a:cs typeface="Times New Roman" pitchFamily="18" charset="0"/>
              </a:rPr>
              <a:t> &gt; 0; </a:t>
            </a:r>
          </a:p>
          <a:p>
            <a:pPr>
              <a:buNone/>
            </a:pPr>
            <a:r>
              <a:rPr lang="en-US" sz="2800">
                <a:solidFill>
                  <a:srgbClr val="FF0000"/>
                </a:solidFill>
                <a:latin typeface="Times New Roman" pitchFamily="18" charset="0"/>
                <a:cs typeface="Times New Roman" pitchFamily="18" charset="0"/>
              </a:rPr>
              <a:t> X</a:t>
            </a:r>
            <a:r>
              <a:rPr lang="en-US" sz="2800" baseline="-25000">
                <a:solidFill>
                  <a:srgbClr val="FF0000"/>
                </a:solidFill>
                <a:latin typeface="Times New Roman" pitchFamily="18" charset="0"/>
                <a:cs typeface="Times New Roman" pitchFamily="18" charset="0"/>
              </a:rPr>
              <a:t>3</a:t>
            </a:r>
            <a:r>
              <a:rPr lang="en-US" sz="2800">
                <a:solidFill>
                  <a:srgbClr val="FF0000"/>
                </a:solidFill>
                <a:latin typeface="Times New Roman" pitchFamily="18" charset="0"/>
                <a:cs typeface="Times New Roman" pitchFamily="18" charset="0"/>
              </a:rPr>
              <a:t> =1/ (</a:t>
            </a:r>
            <a:r>
              <a:rPr lang="el-GR" sz="2800">
                <a:solidFill>
                  <a:srgbClr val="FF0000"/>
                </a:solidFill>
                <a:latin typeface="Times New Roman" pitchFamily="18" charset="0"/>
                <a:cs typeface="Times New Roman" pitchFamily="18" charset="0"/>
              </a:rPr>
              <a:t>ω</a:t>
            </a:r>
            <a:r>
              <a:rPr lang="en-US" sz="2800">
                <a:solidFill>
                  <a:srgbClr val="FF0000"/>
                </a:solidFill>
                <a:latin typeface="Times New Roman" pitchFamily="18" charset="0"/>
                <a:cs typeface="Times New Roman" pitchFamily="18" charset="0"/>
              </a:rPr>
              <a:t>C)→ Z</a:t>
            </a:r>
            <a:r>
              <a:rPr lang="en-US" sz="2800" baseline="-25000">
                <a:solidFill>
                  <a:srgbClr val="FF0000"/>
                </a:solidFill>
                <a:latin typeface="Times New Roman" pitchFamily="18" charset="0"/>
                <a:cs typeface="Times New Roman" pitchFamily="18" charset="0"/>
              </a:rPr>
              <a:t>3</a:t>
            </a:r>
            <a:r>
              <a:rPr lang="en-US" sz="2800">
                <a:solidFill>
                  <a:srgbClr val="FF0000"/>
                </a:solidFill>
                <a:latin typeface="Times New Roman" pitchFamily="18" charset="0"/>
                <a:cs typeface="Times New Roman" pitchFamily="18" charset="0"/>
              </a:rPr>
              <a:t> = 1/(j.</a:t>
            </a:r>
            <a:r>
              <a:rPr lang="el-GR" sz="2800">
                <a:solidFill>
                  <a:srgbClr val="FF0000"/>
                </a:solidFill>
                <a:latin typeface="Times New Roman" pitchFamily="18" charset="0"/>
                <a:cs typeface="Times New Roman" pitchFamily="18" charset="0"/>
              </a:rPr>
              <a:t> ω</a:t>
            </a:r>
            <a:r>
              <a:rPr lang="en-US" sz="2800">
                <a:solidFill>
                  <a:srgbClr val="FF0000"/>
                </a:solidFill>
                <a:latin typeface="Times New Roman" pitchFamily="18" charset="0"/>
                <a:cs typeface="Times New Roman" pitchFamily="18" charset="0"/>
              </a:rPr>
              <a:t>C) = - (j/</a:t>
            </a:r>
            <a:r>
              <a:rPr lang="el-GR" sz="2800">
                <a:solidFill>
                  <a:srgbClr val="FF0000"/>
                </a:solidFill>
                <a:latin typeface="Times New Roman" pitchFamily="18" charset="0"/>
                <a:cs typeface="Times New Roman" pitchFamily="18" charset="0"/>
              </a:rPr>
              <a:t> ω</a:t>
            </a:r>
            <a:r>
              <a:rPr lang="en-US" sz="2800">
                <a:solidFill>
                  <a:srgbClr val="FF0000"/>
                </a:solidFill>
                <a:latin typeface="Times New Roman" pitchFamily="18" charset="0"/>
                <a:cs typeface="Times New Roman" pitchFamily="18" charset="0"/>
              </a:rPr>
              <a:t>C) &lt; 0;</a:t>
            </a:r>
          </a:p>
          <a:p>
            <a:pPr>
              <a:buNone/>
            </a:pPr>
            <a:r>
              <a:rPr lang="en-US" sz="2800">
                <a:latin typeface="Times New Roman" pitchFamily="18" charset="0"/>
                <a:cs typeface="Times New Roman" pitchFamily="18" charset="0"/>
              </a:rPr>
              <a:t> + Xác định điều kiện mạch tự dao động.</a:t>
            </a:r>
          </a:p>
          <a:p>
            <a:pPr>
              <a:buNone/>
            </a:pPr>
            <a:endParaRPr lang="en-US" sz="280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457200" y="3437579"/>
          <a:ext cx="8504025" cy="3115621"/>
        </p:xfrm>
        <a:graphic>
          <a:graphicData uri="http://schemas.openxmlformats.org/presentationml/2006/ole">
            <mc:AlternateContent xmlns:mc="http://schemas.openxmlformats.org/markup-compatibility/2006">
              <mc:Choice xmlns:v="urn:schemas-microsoft-com:vml" Requires="v">
                <p:oleObj spid="_x0000_s240641" name="Equation" r:id="rId3" imgW="3327120" imgH="1218960" progId="Equation.DSMT4">
                  <p:embed/>
                </p:oleObj>
              </mc:Choice>
              <mc:Fallback>
                <p:oleObj name="Equation" r:id="rId3" imgW="3327120" imgH="121896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437579"/>
                        <a:ext cx="8504025" cy="31156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62106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5867400"/>
          </a:xfrm>
        </p:spPr>
        <p:txBody>
          <a:bodyPr>
            <a:normAutofit fontScale="92500"/>
          </a:bodyPr>
          <a:lstStyle/>
          <a:p>
            <a:pPr>
              <a:buNone/>
            </a:pPr>
            <a:r>
              <a:rPr lang="en-US" sz="3500"/>
              <a:t> </a:t>
            </a:r>
            <a:r>
              <a:rPr lang="en-US" sz="3500">
                <a:solidFill>
                  <a:srgbClr val="FF0000"/>
                </a:solidFill>
                <a:latin typeface="Times New Roman" pitchFamily="18" charset="0"/>
                <a:cs typeface="Times New Roman" pitchFamily="18" charset="0"/>
              </a:rPr>
              <a:t>2. </a:t>
            </a:r>
            <a:r>
              <a:rPr lang="en-US" sz="3500" err="1">
                <a:solidFill>
                  <a:srgbClr val="FF0000"/>
                </a:solidFill>
                <a:latin typeface="Times New Roman" pitchFamily="18" charset="0"/>
                <a:cs typeface="Times New Roman" pitchFamily="18" charset="0"/>
              </a:rPr>
              <a:t>Phân</a:t>
            </a:r>
            <a:r>
              <a:rPr lang="en-US" sz="3500">
                <a:solidFill>
                  <a:srgbClr val="FF0000"/>
                </a:solidFill>
                <a:latin typeface="Times New Roman" pitchFamily="18" charset="0"/>
                <a:cs typeface="Times New Roman" pitchFamily="18" charset="0"/>
              </a:rPr>
              <a:t> loại mạch hồi tiếp:</a:t>
            </a:r>
          </a:p>
          <a:p>
            <a:pPr>
              <a:buNone/>
            </a:pPr>
            <a:r>
              <a:rPr lang="en-US" sz="2600">
                <a:solidFill>
                  <a:srgbClr val="00B0F0"/>
                </a:solidFill>
                <a:latin typeface="Times New Roman" pitchFamily="18" charset="0"/>
                <a:cs typeface="Times New Roman" pitchFamily="18" charset="0"/>
              </a:rPr>
              <a:t>- Hồi tiếp </a:t>
            </a:r>
            <a:r>
              <a:rPr lang="en-US" sz="2600" err="1">
                <a:solidFill>
                  <a:srgbClr val="00B0F0"/>
                </a:solidFill>
                <a:latin typeface="Times New Roman" pitchFamily="18" charset="0"/>
                <a:cs typeface="Times New Roman" pitchFamily="18" charset="0"/>
              </a:rPr>
              <a:t>tín</a:t>
            </a:r>
            <a:r>
              <a:rPr lang="en-US" sz="2600">
                <a:solidFill>
                  <a:srgbClr val="00B0F0"/>
                </a:solidFill>
                <a:latin typeface="Times New Roman" pitchFamily="18" charset="0"/>
                <a:cs typeface="Times New Roman" pitchFamily="18" charset="0"/>
              </a:rPr>
              <a:t> hiệu một chiều: </a:t>
            </a:r>
            <a:r>
              <a:rPr lang="en-US" sz="2600">
                <a:latin typeface="Times New Roman" pitchFamily="18" charset="0"/>
                <a:cs typeface="Times New Roman" pitchFamily="18" charset="0"/>
              </a:rPr>
              <a:t>ổn </a:t>
            </a:r>
            <a:r>
              <a:rPr lang="en-US" sz="2600" err="1">
                <a:latin typeface="Times New Roman" pitchFamily="18" charset="0"/>
                <a:cs typeface="Times New Roman" pitchFamily="18" charset="0"/>
              </a:rPr>
              <a:t>định</a:t>
            </a:r>
            <a:r>
              <a:rPr lang="en-US" sz="2600">
                <a:latin typeface="Times New Roman" pitchFamily="18" charset="0"/>
                <a:cs typeface="Times New Roman" pitchFamily="18" charset="0"/>
              </a:rPr>
              <a:t> </a:t>
            </a:r>
            <a:r>
              <a:rPr lang="en-US" sz="2600" err="1">
                <a:latin typeface="Times New Roman" pitchFamily="18" charset="0"/>
                <a:cs typeface="Times New Roman" pitchFamily="18" charset="0"/>
              </a:rPr>
              <a:t>các</a:t>
            </a:r>
            <a:r>
              <a:rPr lang="en-US" sz="2600">
                <a:latin typeface="Times New Roman" pitchFamily="18" charset="0"/>
                <a:cs typeface="Times New Roman" pitchFamily="18" charset="0"/>
              </a:rPr>
              <a:t> </a:t>
            </a:r>
            <a:r>
              <a:rPr lang="en-US" sz="2600" err="1">
                <a:latin typeface="Times New Roman" pitchFamily="18" charset="0"/>
                <a:cs typeface="Times New Roman" pitchFamily="18" charset="0"/>
              </a:rPr>
              <a:t>tham</a:t>
            </a:r>
            <a:endParaRPr lang="en-US" sz="2600">
              <a:latin typeface="Times New Roman" pitchFamily="18" charset="0"/>
              <a:cs typeface="Times New Roman" pitchFamily="18" charset="0"/>
            </a:endParaRPr>
          </a:p>
          <a:p>
            <a:pPr>
              <a:buNone/>
            </a:pPr>
            <a:r>
              <a:rPr lang="en-US" sz="2600">
                <a:latin typeface="Times New Roman" pitchFamily="18" charset="0"/>
                <a:cs typeface="Times New Roman" pitchFamily="18" charset="0"/>
              </a:rPr>
              <a:t>số một chiều.</a:t>
            </a:r>
          </a:p>
          <a:p>
            <a:pPr>
              <a:buNone/>
            </a:pPr>
            <a:r>
              <a:rPr lang="en-US" sz="2600">
                <a:latin typeface="Times New Roman" pitchFamily="18" charset="0"/>
                <a:cs typeface="Times New Roman" pitchFamily="18" charset="0"/>
              </a:rPr>
              <a:t> </a:t>
            </a:r>
            <a:r>
              <a:rPr lang="en-US" sz="2600">
                <a:solidFill>
                  <a:srgbClr val="00B0F0"/>
                </a:solidFill>
                <a:latin typeface="Times New Roman" pitchFamily="18" charset="0"/>
                <a:cs typeface="Times New Roman" pitchFamily="18" charset="0"/>
              </a:rPr>
              <a:t>- Hồi tiếp </a:t>
            </a:r>
            <a:r>
              <a:rPr lang="en-US" sz="2600" err="1">
                <a:solidFill>
                  <a:srgbClr val="00B0F0"/>
                </a:solidFill>
                <a:latin typeface="Times New Roman" pitchFamily="18" charset="0"/>
                <a:cs typeface="Times New Roman" pitchFamily="18" charset="0"/>
              </a:rPr>
              <a:t>tín</a:t>
            </a:r>
            <a:r>
              <a:rPr lang="en-US" sz="2600">
                <a:solidFill>
                  <a:srgbClr val="00B0F0"/>
                </a:solidFill>
                <a:latin typeface="Times New Roman" pitchFamily="18" charset="0"/>
                <a:cs typeface="Times New Roman" pitchFamily="18" charset="0"/>
              </a:rPr>
              <a:t> hiệu </a:t>
            </a:r>
            <a:r>
              <a:rPr lang="en-US" sz="2600" err="1">
                <a:solidFill>
                  <a:srgbClr val="00B0F0"/>
                </a:solidFill>
                <a:latin typeface="Times New Roman" pitchFamily="18" charset="0"/>
                <a:cs typeface="Times New Roman" pitchFamily="18" charset="0"/>
              </a:rPr>
              <a:t>xoay</a:t>
            </a:r>
            <a:r>
              <a:rPr lang="en-US" sz="2600">
                <a:solidFill>
                  <a:srgbClr val="00B0F0"/>
                </a:solidFill>
                <a:latin typeface="Times New Roman" pitchFamily="18" charset="0"/>
                <a:cs typeface="Times New Roman" pitchFamily="18" charset="0"/>
              </a:rPr>
              <a:t> chiều</a:t>
            </a:r>
            <a:r>
              <a:rPr lang="en-US" sz="2600">
                <a:latin typeface="Times New Roman" pitchFamily="18" charset="0"/>
                <a:cs typeface="Times New Roman" pitchFamily="18" charset="0"/>
              </a:rPr>
              <a:t>.</a:t>
            </a:r>
          </a:p>
          <a:p>
            <a:pPr>
              <a:buNone/>
            </a:pPr>
            <a:r>
              <a:rPr lang="en-US" sz="2600">
                <a:latin typeface="Times New Roman" pitchFamily="18" charset="0"/>
                <a:cs typeface="Times New Roman" pitchFamily="18" charset="0"/>
              </a:rPr>
              <a:t>  + Hồi tiếp dương: </a:t>
            </a:r>
            <a:r>
              <a:rPr lang="en-US" sz="2600" err="1">
                <a:latin typeface="Times New Roman" pitchFamily="18" charset="0"/>
                <a:cs typeface="Times New Roman" pitchFamily="18" charset="0"/>
              </a:rPr>
              <a:t>tín</a:t>
            </a:r>
            <a:r>
              <a:rPr lang="en-US" sz="2600">
                <a:latin typeface="Times New Roman" pitchFamily="18" charset="0"/>
                <a:cs typeface="Times New Roman" pitchFamily="18" charset="0"/>
              </a:rPr>
              <a:t> hiệu hồi tiếp về </a:t>
            </a:r>
            <a:r>
              <a:rPr lang="en-US" sz="2600" err="1">
                <a:latin typeface="Times New Roman" pitchFamily="18" charset="0"/>
                <a:cs typeface="Times New Roman" pitchFamily="18" charset="0"/>
              </a:rPr>
              <a:t>đồng</a:t>
            </a:r>
            <a:r>
              <a:rPr lang="en-US" sz="2600">
                <a:latin typeface="Times New Roman" pitchFamily="18" charset="0"/>
                <a:cs typeface="Times New Roman" pitchFamily="18" charset="0"/>
              </a:rPr>
              <a:t> </a:t>
            </a:r>
            <a:r>
              <a:rPr lang="en-US" sz="2600" err="1">
                <a:latin typeface="Times New Roman" pitchFamily="18" charset="0"/>
                <a:cs typeface="Times New Roman" pitchFamily="18" charset="0"/>
              </a:rPr>
              <a:t>pha</a:t>
            </a:r>
            <a:r>
              <a:rPr lang="en-US" sz="2600">
                <a:latin typeface="Times New Roman" pitchFamily="18" charset="0"/>
                <a:cs typeface="Times New Roman" pitchFamily="18" charset="0"/>
              </a:rPr>
              <a:t> với </a:t>
            </a:r>
            <a:r>
              <a:rPr lang="en-US" sz="2600" err="1">
                <a:latin typeface="Times New Roman" pitchFamily="18" charset="0"/>
                <a:cs typeface="Times New Roman" pitchFamily="18" charset="0"/>
              </a:rPr>
              <a:t>tín</a:t>
            </a:r>
            <a:r>
              <a:rPr lang="en-US" sz="2600">
                <a:latin typeface="Times New Roman" pitchFamily="18" charset="0"/>
                <a:cs typeface="Times New Roman" pitchFamily="18" charset="0"/>
              </a:rPr>
              <a:t> hiệu </a:t>
            </a:r>
            <a:r>
              <a:rPr lang="en-US" sz="2600" err="1">
                <a:latin typeface="Times New Roman" pitchFamily="18" charset="0"/>
                <a:cs typeface="Times New Roman" pitchFamily="18" charset="0"/>
              </a:rPr>
              <a:t>vào</a:t>
            </a:r>
            <a:endParaRPr lang="en-US" sz="2600">
              <a:latin typeface="Times New Roman" pitchFamily="18" charset="0"/>
              <a:cs typeface="Times New Roman" pitchFamily="18" charset="0"/>
            </a:endParaRPr>
          </a:p>
          <a:p>
            <a:pPr>
              <a:buNone/>
            </a:pPr>
            <a:r>
              <a:rPr lang="en-US" sz="2600">
                <a:latin typeface="Times New Roman" pitchFamily="18" charset="0"/>
                <a:cs typeface="Times New Roman" pitchFamily="18" charset="0"/>
              </a:rPr>
              <a:t>phần tử </a:t>
            </a:r>
            <a:r>
              <a:rPr lang="en-US" sz="2600" err="1">
                <a:latin typeface="Times New Roman" pitchFamily="18" charset="0"/>
                <a:cs typeface="Times New Roman" pitchFamily="18" charset="0"/>
              </a:rPr>
              <a:t>tích</a:t>
            </a:r>
            <a:r>
              <a:rPr lang="en-US" sz="2600">
                <a:latin typeface="Times New Roman" pitchFamily="18" charset="0"/>
                <a:cs typeface="Times New Roman" pitchFamily="18" charset="0"/>
              </a:rPr>
              <a:t> (</a:t>
            </a:r>
            <a:r>
              <a:rPr lang="en-US" sz="2600" err="1">
                <a:latin typeface="Times New Roman" pitchFamily="18" charset="0"/>
                <a:cs typeface="Times New Roman" pitchFamily="18" charset="0"/>
              </a:rPr>
              <a:t>X</a:t>
            </a:r>
            <a:r>
              <a:rPr lang="en-US" sz="2600" baseline="-25000" err="1">
                <a:latin typeface="Times New Roman" pitchFamily="18" charset="0"/>
                <a:cs typeface="Times New Roman" pitchFamily="18" charset="0"/>
              </a:rPr>
              <a:t>ht</a:t>
            </a:r>
            <a:r>
              <a:rPr lang="en-US" sz="2600">
                <a:latin typeface="Times New Roman" pitchFamily="18" charset="0"/>
                <a:cs typeface="Times New Roman" pitchFamily="18" charset="0"/>
              </a:rPr>
              <a:t> ;X</a:t>
            </a:r>
            <a:r>
              <a:rPr lang="en-US" sz="2600" baseline="-25000">
                <a:latin typeface="Times New Roman" pitchFamily="18" charset="0"/>
                <a:cs typeface="Times New Roman" pitchFamily="18" charset="0"/>
              </a:rPr>
              <a:t>h </a:t>
            </a:r>
            <a:r>
              <a:rPr lang="en-US" sz="2600">
                <a:latin typeface="Times New Roman" pitchFamily="18" charset="0"/>
                <a:cs typeface="Times New Roman" pitchFamily="18" charset="0"/>
              </a:rPr>
              <a:t>) mục </a:t>
            </a:r>
            <a:r>
              <a:rPr lang="en-US" sz="2600" err="1">
                <a:latin typeface="Times New Roman" pitchFamily="18" charset="0"/>
                <a:cs typeface="Times New Roman" pitchFamily="18" charset="0"/>
              </a:rPr>
              <a:t>đích</a:t>
            </a:r>
            <a:r>
              <a:rPr lang="en-US" sz="2600">
                <a:latin typeface="Times New Roman" pitchFamily="18" charset="0"/>
                <a:cs typeface="Times New Roman" pitchFamily="18" charset="0"/>
              </a:rPr>
              <a:t> </a:t>
            </a:r>
            <a:r>
              <a:rPr lang="en-US" sz="2600" err="1">
                <a:latin typeface="Times New Roman" pitchFamily="18" charset="0"/>
                <a:cs typeface="Times New Roman" pitchFamily="18" charset="0"/>
              </a:rPr>
              <a:t>tăng</a:t>
            </a:r>
            <a:r>
              <a:rPr lang="en-US" sz="2600">
                <a:latin typeface="Times New Roman" pitchFamily="18" charset="0"/>
                <a:cs typeface="Times New Roman" pitchFamily="18" charset="0"/>
              </a:rPr>
              <a:t> hệ </a:t>
            </a:r>
            <a:r>
              <a:rPr lang="en-US" sz="2600" err="1">
                <a:latin typeface="Times New Roman" pitchFamily="18" charset="0"/>
                <a:cs typeface="Times New Roman" pitchFamily="18" charset="0"/>
              </a:rPr>
              <a:t>khuếch</a:t>
            </a:r>
            <a:r>
              <a:rPr lang="en-US" sz="2600">
                <a:latin typeface="Times New Roman" pitchFamily="18" charset="0"/>
                <a:cs typeface="Times New Roman" pitchFamily="18" charset="0"/>
              </a:rPr>
              <a:t> đại của </a:t>
            </a:r>
            <a:r>
              <a:rPr lang="en-US" sz="2600" err="1">
                <a:latin typeface="Times New Roman" pitchFamily="18" charset="0"/>
                <a:cs typeface="Times New Roman" pitchFamily="18" charset="0"/>
              </a:rPr>
              <a:t>mạng</a:t>
            </a:r>
            <a:r>
              <a:rPr lang="en-US" sz="2600">
                <a:latin typeface="Times New Roman" pitchFamily="18" charset="0"/>
                <a:cs typeface="Times New Roman" pitchFamily="18" charset="0"/>
              </a:rPr>
              <a:t> bốn</a:t>
            </a:r>
          </a:p>
          <a:p>
            <a:pPr>
              <a:buNone/>
            </a:pPr>
            <a:r>
              <a:rPr lang="en-US" sz="2600" err="1">
                <a:latin typeface="Times New Roman" pitchFamily="18" charset="0"/>
                <a:cs typeface="Times New Roman" pitchFamily="18" charset="0"/>
              </a:rPr>
              <a:t>và</a:t>
            </a:r>
            <a:r>
              <a:rPr lang="en-US" sz="2600">
                <a:latin typeface="Times New Roman" pitchFamily="18" charset="0"/>
                <a:cs typeface="Times New Roman" pitchFamily="18" charset="0"/>
              </a:rPr>
              <a:t> được </a:t>
            </a:r>
            <a:r>
              <a:rPr lang="en-US" sz="2600" err="1">
                <a:latin typeface="Times New Roman" pitchFamily="18" charset="0"/>
                <a:cs typeface="Times New Roman" pitchFamily="18" charset="0"/>
              </a:rPr>
              <a:t>ứng</a:t>
            </a:r>
            <a:r>
              <a:rPr lang="en-US" sz="2600">
                <a:latin typeface="Times New Roman" pitchFamily="18" charset="0"/>
                <a:cs typeface="Times New Roman" pitchFamily="18" charset="0"/>
              </a:rPr>
              <a:t> </a:t>
            </a:r>
            <a:r>
              <a:rPr lang="en-US" sz="2600" err="1">
                <a:latin typeface="Times New Roman" pitchFamily="18" charset="0"/>
                <a:cs typeface="Times New Roman" pitchFamily="18" charset="0"/>
              </a:rPr>
              <a:t>dụng</a:t>
            </a:r>
            <a:r>
              <a:rPr lang="en-US" sz="2600">
                <a:latin typeface="Times New Roman" pitchFamily="18" charset="0"/>
                <a:cs typeface="Times New Roman" pitchFamily="18" charset="0"/>
              </a:rPr>
              <a:t> mạch </a:t>
            </a:r>
            <a:r>
              <a:rPr lang="en-US" sz="2600" err="1">
                <a:latin typeface="Times New Roman" pitchFamily="18" charset="0"/>
                <a:cs typeface="Times New Roman" pitchFamily="18" charset="0"/>
              </a:rPr>
              <a:t>dao</a:t>
            </a:r>
            <a:r>
              <a:rPr lang="en-US" sz="2600">
                <a:latin typeface="Times New Roman" pitchFamily="18" charset="0"/>
                <a:cs typeface="Times New Roman" pitchFamily="18" charset="0"/>
              </a:rPr>
              <a:t> </a:t>
            </a:r>
            <a:r>
              <a:rPr lang="en-US" sz="2600" err="1">
                <a:latin typeface="Times New Roman" pitchFamily="18" charset="0"/>
                <a:cs typeface="Times New Roman" pitchFamily="18" charset="0"/>
              </a:rPr>
              <a:t>động</a:t>
            </a:r>
            <a:r>
              <a:rPr lang="en-US" sz="2600">
                <a:latin typeface="Times New Roman" pitchFamily="18" charset="0"/>
                <a:cs typeface="Times New Roman" pitchFamily="18" charset="0"/>
              </a:rPr>
              <a:t>.</a:t>
            </a:r>
          </a:p>
          <a:p>
            <a:pPr>
              <a:buNone/>
            </a:pPr>
            <a:r>
              <a:rPr lang="en-US" sz="2600">
                <a:latin typeface="Times New Roman" pitchFamily="18" charset="0"/>
                <a:cs typeface="Times New Roman" pitchFamily="18" charset="0"/>
              </a:rPr>
              <a:t>  + Hồi tiếp </a:t>
            </a:r>
            <a:r>
              <a:rPr lang="en-US" sz="2600" err="1">
                <a:latin typeface="Times New Roman" pitchFamily="18" charset="0"/>
                <a:cs typeface="Times New Roman" pitchFamily="18" charset="0"/>
              </a:rPr>
              <a:t>âm</a:t>
            </a:r>
            <a:r>
              <a:rPr lang="en-US" sz="2600">
                <a:latin typeface="Times New Roman" pitchFamily="18" charset="0"/>
                <a:cs typeface="Times New Roman" pitchFamily="18" charset="0"/>
              </a:rPr>
              <a:t>: </a:t>
            </a:r>
            <a:r>
              <a:rPr lang="en-US" sz="2600" err="1">
                <a:latin typeface="Times New Roman" pitchFamily="18" charset="0"/>
                <a:cs typeface="Times New Roman" pitchFamily="18" charset="0"/>
              </a:rPr>
              <a:t>tín</a:t>
            </a:r>
            <a:r>
              <a:rPr lang="en-US" sz="2600">
                <a:latin typeface="Times New Roman" pitchFamily="18" charset="0"/>
                <a:cs typeface="Times New Roman" pitchFamily="18" charset="0"/>
              </a:rPr>
              <a:t> hiệu hồi tiếp về </a:t>
            </a:r>
            <a:r>
              <a:rPr lang="en-US" sz="2600" err="1">
                <a:latin typeface="Times New Roman" pitchFamily="18" charset="0"/>
                <a:cs typeface="Times New Roman" pitchFamily="18" charset="0"/>
              </a:rPr>
              <a:t>ngược</a:t>
            </a:r>
            <a:r>
              <a:rPr lang="en-US" sz="2600">
                <a:latin typeface="Times New Roman" pitchFamily="18" charset="0"/>
                <a:cs typeface="Times New Roman" pitchFamily="18" charset="0"/>
              </a:rPr>
              <a:t> </a:t>
            </a:r>
            <a:r>
              <a:rPr lang="en-US" sz="2600" err="1">
                <a:latin typeface="Times New Roman" pitchFamily="18" charset="0"/>
                <a:cs typeface="Times New Roman" pitchFamily="18" charset="0"/>
              </a:rPr>
              <a:t>pha</a:t>
            </a:r>
            <a:r>
              <a:rPr lang="en-US" sz="2600">
                <a:latin typeface="Times New Roman" pitchFamily="18" charset="0"/>
                <a:cs typeface="Times New Roman" pitchFamily="18" charset="0"/>
              </a:rPr>
              <a:t> với </a:t>
            </a:r>
            <a:r>
              <a:rPr lang="en-US" sz="2600" err="1">
                <a:latin typeface="Times New Roman" pitchFamily="18" charset="0"/>
                <a:cs typeface="Times New Roman" pitchFamily="18" charset="0"/>
              </a:rPr>
              <a:t>tín</a:t>
            </a:r>
            <a:r>
              <a:rPr lang="en-US" sz="2600">
                <a:latin typeface="Times New Roman" pitchFamily="18" charset="0"/>
                <a:cs typeface="Times New Roman" pitchFamily="18" charset="0"/>
              </a:rPr>
              <a:t> hiệu </a:t>
            </a:r>
            <a:r>
              <a:rPr lang="en-US" sz="2600" err="1">
                <a:latin typeface="Times New Roman" pitchFamily="18" charset="0"/>
                <a:cs typeface="Times New Roman" pitchFamily="18" charset="0"/>
              </a:rPr>
              <a:t>vào</a:t>
            </a:r>
            <a:endParaRPr lang="en-US" sz="2600">
              <a:latin typeface="Times New Roman" pitchFamily="18" charset="0"/>
              <a:cs typeface="Times New Roman" pitchFamily="18" charset="0"/>
            </a:endParaRPr>
          </a:p>
          <a:p>
            <a:pPr>
              <a:buNone/>
            </a:pPr>
            <a:r>
              <a:rPr lang="en-US" sz="2600">
                <a:latin typeface="Times New Roman" pitchFamily="18" charset="0"/>
                <a:cs typeface="Times New Roman" pitchFamily="18" charset="0"/>
              </a:rPr>
              <a:t>phần tử </a:t>
            </a:r>
            <a:r>
              <a:rPr lang="en-US" sz="2600" err="1">
                <a:latin typeface="Times New Roman" pitchFamily="18" charset="0"/>
                <a:cs typeface="Times New Roman" pitchFamily="18" charset="0"/>
              </a:rPr>
              <a:t>tích</a:t>
            </a:r>
            <a:r>
              <a:rPr lang="en-US" sz="2600">
                <a:latin typeface="Times New Roman" pitchFamily="18" charset="0"/>
                <a:cs typeface="Times New Roman" pitchFamily="18" charset="0"/>
              </a:rPr>
              <a:t> cực (</a:t>
            </a:r>
            <a:r>
              <a:rPr lang="en-US" sz="2600" err="1">
                <a:latin typeface="Times New Roman" pitchFamily="18" charset="0"/>
                <a:cs typeface="Times New Roman" pitchFamily="18" charset="0"/>
              </a:rPr>
              <a:t>X</a:t>
            </a:r>
            <a:r>
              <a:rPr lang="en-US" sz="2600" baseline="-25000" err="1">
                <a:latin typeface="Times New Roman" pitchFamily="18" charset="0"/>
                <a:cs typeface="Times New Roman" pitchFamily="18" charset="0"/>
              </a:rPr>
              <a:t>ht</a:t>
            </a:r>
            <a:r>
              <a:rPr lang="en-US" sz="2600">
                <a:latin typeface="Times New Roman" pitchFamily="18" charset="0"/>
                <a:cs typeface="Times New Roman" pitchFamily="18" charset="0"/>
              </a:rPr>
              <a:t> ;X</a:t>
            </a:r>
            <a:r>
              <a:rPr lang="en-US" sz="2600" baseline="-25000">
                <a:latin typeface="Times New Roman" pitchFamily="18" charset="0"/>
                <a:cs typeface="Times New Roman" pitchFamily="18" charset="0"/>
              </a:rPr>
              <a:t>h </a:t>
            </a:r>
            <a:r>
              <a:rPr lang="en-US" sz="2600">
                <a:latin typeface="Times New Roman" pitchFamily="18" charset="0"/>
                <a:cs typeface="Times New Roman" pitchFamily="18" charset="0"/>
              </a:rPr>
              <a:t>) </a:t>
            </a:r>
            <a:r>
              <a:rPr lang="en-US" sz="2600" err="1">
                <a:latin typeface="Times New Roman" pitchFamily="18" charset="0"/>
                <a:cs typeface="Times New Roman" pitchFamily="18" charset="0"/>
              </a:rPr>
              <a:t>làm</a:t>
            </a:r>
            <a:r>
              <a:rPr lang="en-US" sz="2600">
                <a:latin typeface="Times New Roman" pitchFamily="18" charset="0"/>
                <a:cs typeface="Times New Roman" pitchFamily="18" charset="0"/>
              </a:rPr>
              <a:t> </a:t>
            </a:r>
            <a:r>
              <a:rPr lang="en-US" sz="2600" err="1">
                <a:latin typeface="Times New Roman" pitchFamily="18" charset="0"/>
                <a:cs typeface="Times New Roman" pitchFamily="18" charset="0"/>
              </a:rPr>
              <a:t>giảm</a:t>
            </a:r>
            <a:r>
              <a:rPr lang="en-US" sz="2600">
                <a:latin typeface="Times New Roman" pitchFamily="18" charset="0"/>
                <a:cs typeface="Times New Roman" pitchFamily="18" charset="0"/>
              </a:rPr>
              <a:t> hệ số </a:t>
            </a:r>
            <a:r>
              <a:rPr lang="en-US" sz="2600" err="1">
                <a:latin typeface="Times New Roman" pitchFamily="18" charset="0"/>
                <a:cs typeface="Times New Roman" pitchFamily="18" charset="0"/>
              </a:rPr>
              <a:t>khuếch</a:t>
            </a:r>
            <a:r>
              <a:rPr lang="en-US" sz="2600">
                <a:latin typeface="Times New Roman" pitchFamily="18" charset="0"/>
                <a:cs typeface="Times New Roman" pitchFamily="18" charset="0"/>
              </a:rPr>
              <a:t> đại. </a:t>
            </a:r>
          </a:p>
          <a:p>
            <a:pPr>
              <a:buNone/>
            </a:pPr>
            <a:r>
              <a:rPr lang="en-US" sz="2600">
                <a:latin typeface="Times New Roman" pitchFamily="18" charset="0"/>
                <a:cs typeface="Times New Roman" pitchFamily="18" charset="0"/>
              </a:rPr>
              <a:t>  Mục </a:t>
            </a:r>
            <a:r>
              <a:rPr lang="en-US" sz="2600" err="1">
                <a:latin typeface="Times New Roman" pitchFamily="18" charset="0"/>
                <a:cs typeface="Times New Roman" pitchFamily="18" charset="0"/>
              </a:rPr>
              <a:t>đích</a:t>
            </a:r>
            <a:r>
              <a:rPr lang="en-US" sz="2600">
                <a:latin typeface="Times New Roman" pitchFamily="18" charset="0"/>
                <a:cs typeface="Times New Roman" pitchFamily="18" charset="0"/>
              </a:rPr>
              <a:t> </a:t>
            </a:r>
            <a:r>
              <a:rPr lang="en-US" sz="2600" err="1">
                <a:latin typeface="Times New Roman" pitchFamily="18" charset="0"/>
                <a:cs typeface="Times New Roman" pitchFamily="18" charset="0"/>
              </a:rPr>
              <a:t>giảm</a:t>
            </a:r>
            <a:r>
              <a:rPr lang="en-US" sz="2600">
                <a:latin typeface="Times New Roman" pitchFamily="18" charset="0"/>
                <a:cs typeface="Times New Roman" pitchFamily="18" charset="0"/>
              </a:rPr>
              <a:t> hệ </a:t>
            </a:r>
            <a:r>
              <a:rPr lang="en-US" sz="2600" err="1">
                <a:latin typeface="Times New Roman" pitchFamily="18" charset="0"/>
                <a:cs typeface="Times New Roman" pitchFamily="18" charset="0"/>
              </a:rPr>
              <a:t>khuếch</a:t>
            </a:r>
            <a:r>
              <a:rPr lang="en-US" sz="2600">
                <a:latin typeface="Times New Roman" pitchFamily="18" charset="0"/>
                <a:cs typeface="Times New Roman" pitchFamily="18" charset="0"/>
              </a:rPr>
              <a:t> đại của </a:t>
            </a:r>
            <a:r>
              <a:rPr lang="en-US" sz="2600" err="1">
                <a:latin typeface="Times New Roman" pitchFamily="18" charset="0"/>
                <a:cs typeface="Times New Roman" pitchFamily="18" charset="0"/>
              </a:rPr>
              <a:t>mạng</a:t>
            </a:r>
            <a:r>
              <a:rPr lang="en-US" sz="2600">
                <a:latin typeface="Times New Roman" pitchFamily="18" charset="0"/>
                <a:cs typeface="Times New Roman" pitchFamily="18" charset="0"/>
              </a:rPr>
              <a:t> bốn, để cải </a:t>
            </a:r>
            <a:r>
              <a:rPr lang="en-US" sz="2600" err="1">
                <a:latin typeface="Times New Roman" pitchFamily="18" charset="0"/>
                <a:cs typeface="Times New Roman" pitchFamily="18" charset="0"/>
              </a:rPr>
              <a:t>thiện</a:t>
            </a:r>
            <a:r>
              <a:rPr lang="en-US" sz="2600">
                <a:latin typeface="Times New Roman" pitchFamily="18" charset="0"/>
                <a:cs typeface="Times New Roman" pitchFamily="18" charset="0"/>
              </a:rPr>
              <a:t> </a:t>
            </a:r>
            <a:r>
              <a:rPr lang="en-US" sz="2600" err="1">
                <a:latin typeface="Times New Roman" pitchFamily="18" charset="0"/>
                <a:cs typeface="Times New Roman" pitchFamily="18" charset="0"/>
              </a:rPr>
              <a:t>tính</a:t>
            </a:r>
            <a:endParaRPr lang="en-US" sz="2600">
              <a:latin typeface="Times New Roman" pitchFamily="18" charset="0"/>
              <a:cs typeface="Times New Roman" pitchFamily="18" charset="0"/>
            </a:endParaRPr>
          </a:p>
          <a:p>
            <a:pPr>
              <a:buNone/>
            </a:pPr>
            <a:r>
              <a:rPr lang="en-US" sz="2600">
                <a:latin typeface="Times New Roman" pitchFamily="18" charset="0"/>
                <a:cs typeface="Times New Roman" pitchFamily="18" charset="0"/>
              </a:rPr>
              <a:t>chất </a:t>
            </a:r>
            <a:r>
              <a:rPr lang="en-US" sz="2600" err="1">
                <a:latin typeface="Times New Roman" pitchFamily="18" charset="0"/>
                <a:cs typeface="Times New Roman" pitchFamily="18" charset="0"/>
              </a:rPr>
              <a:t>và</a:t>
            </a:r>
            <a:r>
              <a:rPr lang="en-US" sz="2600">
                <a:latin typeface="Times New Roman" pitchFamily="18" charset="0"/>
                <a:cs typeface="Times New Roman" pitchFamily="18" charset="0"/>
              </a:rPr>
              <a:t> ổn </a:t>
            </a:r>
            <a:r>
              <a:rPr lang="en-US" sz="2600" err="1">
                <a:latin typeface="Times New Roman" pitchFamily="18" charset="0"/>
                <a:cs typeface="Times New Roman" pitchFamily="18" charset="0"/>
              </a:rPr>
              <a:t>định</a:t>
            </a:r>
            <a:r>
              <a:rPr lang="en-US" sz="2600">
                <a:latin typeface="Times New Roman" pitchFamily="18" charset="0"/>
                <a:cs typeface="Times New Roman" pitchFamily="18" charset="0"/>
              </a:rPr>
              <a:t> </a:t>
            </a:r>
            <a:r>
              <a:rPr lang="en-US" sz="2600" err="1">
                <a:latin typeface="Times New Roman" pitchFamily="18" charset="0"/>
                <a:cs typeface="Times New Roman" pitchFamily="18" charset="0"/>
              </a:rPr>
              <a:t>các</a:t>
            </a:r>
            <a:r>
              <a:rPr lang="en-US" sz="2600">
                <a:latin typeface="Times New Roman" pitchFamily="18" charset="0"/>
                <a:cs typeface="Times New Roman" pitchFamily="18" charset="0"/>
              </a:rPr>
              <a:t> </a:t>
            </a:r>
            <a:r>
              <a:rPr lang="en-US" sz="2600" err="1">
                <a:latin typeface="Times New Roman" pitchFamily="18" charset="0"/>
                <a:cs typeface="Times New Roman" pitchFamily="18" charset="0"/>
              </a:rPr>
              <a:t>tham</a:t>
            </a:r>
            <a:r>
              <a:rPr lang="en-US" sz="2600">
                <a:latin typeface="Times New Roman" pitchFamily="18" charset="0"/>
                <a:cs typeface="Times New Roman" pitchFamily="18" charset="0"/>
              </a:rPr>
              <a:t> số </a:t>
            </a:r>
            <a:r>
              <a:rPr lang="en-US" sz="2600" err="1">
                <a:latin typeface="Times New Roman" pitchFamily="18" charset="0"/>
                <a:cs typeface="Times New Roman" pitchFamily="18" charset="0"/>
              </a:rPr>
              <a:t>xoay</a:t>
            </a:r>
            <a:r>
              <a:rPr lang="en-US" sz="2600">
                <a:latin typeface="Times New Roman" pitchFamily="18" charset="0"/>
                <a:cs typeface="Times New Roman" pitchFamily="18" charset="0"/>
              </a:rPr>
              <a:t> chiều. </a:t>
            </a:r>
          </a:p>
          <a:p>
            <a:pPr>
              <a:buNone/>
            </a:pPr>
            <a:r>
              <a:rPr lang="en-US" sz="2600">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Phân</a:t>
            </a:r>
            <a:r>
              <a:rPr lang="en-US" sz="2800">
                <a:solidFill>
                  <a:srgbClr val="FF0000"/>
                </a:solidFill>
                <a:latin typeface="Times New Roman" pitchFamily="18" charset="0"/>
                <a:cs typeface="Times New Roman" pitchFamily="18" charset="0"/>
              </a:rPr>
              <a:t> loại mạch hồi tiếp </a:t>
            </a:r>
            <a:r>
              <a:rPr lang="en-US" sz="2800" err="1">
                <a:solidFill>
                  <a:srgbClr val="FF0000"/>
                </a:solidFill>
                <a:latin typeface="Times New Roman" pitchFamily="18" charset="0"/>
                <a:cs typeface="Times New Roman" pitchFamily="18" charset="0"/>
              </a:rPr>
              <a:t>âm</a:t>
            </a:r>
            <a:r>
              <a:rPr lang="en-US" sz="2800">
                <a:solidFill>
                  <a:srgbClr val="FF0000"/>
                </a:solidFill>
                <a:latin typeface="Times New Roman" pitchFamily="18" charset="0"/>
                <a:cs typeface="Times New Roman" pitchFamily="18" charset="0"/>
              </a:rPr>
              <a:t> mạch hồi tiếp </a:t>
            </a:r>
            <a:r>
              <a:rPr lang="en-US" sz="2800" err="1">
                <a:solidFill>
                  <a:srgbClr val="FF0000"/>
                </a:solidFill>
                <a:latin typeface="Times New Roman" pitchFamily="18" charset="0"/>
                <a:cs typeface="Times New Roman" pitchFamily="18" charset="0"/>
              </a:rPr>
              <a:t>âm</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xoay</a:t>
            </a:r>
            <a:r>
              <a:rPr lang="en-US" sz="2800">
                <a:solidFill>
                  <a:srgbClr val="FF0000"/>
                </a:solidFill>
                <a:latin typeface="Times New Roman" pitchFamily="18" charset="0"/>
                <a:cs typeface="Times New Roman" pitchFamily="18" charset="0"/>
              </a:rPr>
              <a:t> chiều.</a:t>
            </a:r>
          </a:p>
        </p:txBody>
      </p:sp>
      <p:graphicFrame>
        <p:nvGraphicFramePr>
          <p:cNvPr id="4" name="Object 3"/>
          <p:cNvGraphicFramePr>
            <a:graphicFrameLocks noChangeAspect="1"/>
          </p:cNvGraphicFramePr>
          <p:nvPr/>
        </p:nvGraphicFramePr>
        <p:xfrm>
          <a:off x="2362200" y="1371600"/>
          <a:ext cx="5349240" cy="457200"/>
        </p:xfrm>
        <a:graphic>
          <a:graphicData uri="http://schemas.openxmlformats.org/presentationml/2006/ole">
            <mc:AlternateContent xmlns:mc="http://schemas.openxmlformats.org/markup-compatibility/2006">
              <mc:Choice xmlns:v="urn:schemas-microsoft-com:vml" Requires="v">
                <p:oleObj spid="_x0000_s35841" name="Equation" r:id="rId3" imgW="2145960" imgH="253800" progId="Equation.DSMT4">
                  <p:embed/>
                </p:oleObj>
              </mc:Choice>
              <mc:Fallback>
                <p:oleObj name="Equation" r:id="rId3" imgW="2145960" imgH="25380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371600"/>
                        <a:ext cx="534924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5410200" y="4953000"/>
          <a:ext cx="2590800" cy="454526"/>
        </p:xfrm>
        <a:graphic>
          <a:graphicData uri="http://schemas.openxmlformats.org/presentationml/2006/ole">
            <mc:AlternateContent xmlns:mc="http://schemas.openxmlformats.org/markup-compatibility/2006">
              <mc:Choice xmlns:v="urn:schemas-microsoft-com:vml" Requires="v">
                <p:oleObj spid="_x0000_s35842" name="Equation" r:id="rId5" imgW="1041120" imgH="253800" progId="Equation.DSMT4">
                  <p:embed/>
                </p:oleObj>
              </mc:Choice>
              <mc:Fallback>
                <p:oleObj name="Equation" r:id="rId5" imgW="1041120" imgH="25380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4953000"/>
                        <a:ext cx="2590800" cy="4545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3227080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324600"/>
          </a:xfrm>
        </p:spPr>
        <p:txBody>
          <a:bodyPr/>
          <a:lstStyle/>
          <a:p>
            <a:pPr>
              <a:buNone/>
            </a:pPr>
            <a:r>
              <a:rPr lang="en-US">
                <a:latin typeface="Times New Roman" pitchFamily="18" charset="0"/>
                <a:cs typeface="Times New Roman" pitchFamily="18" charset="0"/>
              </a:rPr>
              <a:t> Theo điều kiện cân bằng biên độ ta có phương trình </a:t>
            </a:r>
          </a:p>
          <a:p>
            <a:pPr>
              <a:buNone/>
            </a:pPr>
            <a:r>
              <a:rPr lang="en-US">
                <a:latin typeface="Times New Roman" pitchFamily="18" charset="0"/>
                <a:cs typeface="Times New Roman" pitchFamily="18" charset="0"/>
              </a:rPr>
              <a:t>và giải phương trình ta được điều kiện để mạch tự</a:t>
            </a:r>
          </a:p>
          <a:p>
            <a:pPr>
              <a:buNone/>
            </a:pPr>
            <a:r>
              <a:rPr lang="en-US">
                <a:latin typeface="Times New Roman" pitchFamily="18" charset="0"/>
                <a:cs typeface="Times New Roman" pitchFamily="18" charset="0"/>
              </a:rPr>
              <a:t>dao động.</a:t>
            </a:r>
          </a:p>
          <a:p>
            <a:pPr>
              <a:buNone/>
            </a:pPr>
            <a:endParaRPr lang="en-US">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r>
              <a:rPr lang="en-US">
                <a:latin typeface="Times New Roman" pitchFamily="18" charset="0"/>
                <a:cs typeface="Times New Roman" pitchFamily="18" charset="0"/>
              </a:rPr>
              <a:t> Giải phương trình ta được hai nghiệm.</a:t>
            </a:r>
          </a:p>
          <a:p>
            <a:pPr>
              <a:buNone/>
            </a:pPr>
            <a:endParaRPr lang="en-US">
              <a:latin typeface="Times New Roman" pitchFamily="18" charset="0"/>
              <a:cs typeface="Times New Roman" pitchFamily="18" charset="0"/>
            </a:endParaRPr>
          </a:p>
          <a:p>
            <a:pPr>
              <a:buNone/>
            </a:pPr>
            <a:endParaRPr lang="en-US"/>
          </a:p>
        </p:txBody>
      </p:sp>
      <p:graphicFrame>
        <p:nvGraphicFramePr>
          <p:cNvPr id="4" name="Object 3"/>
          <p:cNvGraphicFramePr>
            <a:graphicFrameLocks noChangeAspect="1"/>
          </p:cNvGraphicFramePr>
          <p:nvPr/>
        </p:nvGraphicFramePr>
        <p:xfrm>
          <a:off x="533400" y="1905000"/>
          <a:ext cx="7814732" cy="1900881"/>
        </p:xfrm>
        <a:graphic>
          <a:graphicData uri="http://schemas.openxmlformats.org/presentationml/2006/ole">
            <mc:AlternateContent xmlns:mc="http://schemas.openxmlformats.org/markup-compatibility/2006">
              <mc:Choice xmlns:v="urn:schemas-microsoft-com:vml" Requires="v">
                <p:oleObj spid="_x0000_s241665" name="Equation" r:id="rId3" imgW="2819160" imgH="685800" progId="Equation.DSMT4">
                  <p:embed/>
                </p:oleObj>
              </mc:Choice>
              <mc:Fallback>
                <p:oleObj name="Equation" r:id="rId3" imgW="2819160" imgH="68580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905000"/>
                        <a:ext cx="7814732" cy="19008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354012" y="4248150"/>
          <a:ext cx="8485188" cy="2530475"/>
        </p:xfrm>
        <a:graphic>
          <a:graphicData uri="http://schemas.openxmlformats.org/presentationml/2006/ole">
            <mc:AlternateContent xmlns:mc="http://schemas.openxmlformats.org/markup-compatibility/2006">
              <mc:Choice xmlns:v="urn:schemas-microsoft-com:vml" Requires="v">
                <p:oleObj spid="_x0000_s241666" name="Equation" r:id="rId5" imgW="3238200" imgH="965160" progId="Equation.DSMT4">
                  <p:embed/>
                </p:oleObj>
              </mc:Choice>
              <mc:Fallback>
                <p:oleObj name="Equation" r:id="rId5" imgW="3238200" imgH="96516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012" y="4248150"/>
                        <a:ext cx="8485188" cy="253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60736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lstStyle/>
          <a:p>
            <a:pPr>
              <a:buNone/>
            </a:pPr>
            <a:r>
              <a:rPr lang="en-US">
                <a:latin typeface="Times New Roman" pitchFamily="18" charset="0"/>
                <a:cs typeface="Times New Roman" pitchFamily="18" charset="0"/>
              </a:rPr>
              <a:t> </a:t>
            </a:r>
            <a:r>
              <a:rPr lang="en-US" sz="2800">
                <a:latin typeface="Times New Roman" pitchFamily="18" charset="0"/>
                <a:cs typeface="Times New Roman" pitchFamily="18" charset="0"/>
              </a:rPr>
              <a:t>Mạch dao động điện cảm mắc BC.</a:t>
            </a:r>
          </a:p>
          <a:p>
            <a:pPr>
              <a:buNone/>
            </a:pPr>
            <a:r>
              <a:rPr lang="en-US" sz="2800">
                <a:solidFill>
                  <a:srgbClr val="FF0000"/>
                </a:solidFill>
                <a:latin typeface="Times New Roman" pitchFamily="18" charset="0"/>
                <a:cs typeface="Times New Roman" pitchFamily="18" charset="0"/>
              </a:rPr>
              <a:t>X</a:t>
            </a:r>
            <a:r>
              <a:rPr lang="en-US" sz="2800" baseline="-25000">
                <a:solidFill>
                  <a:srgbClr val="FF0000"/>
                </a:solidFill>
                <a:latin typeface="Times New Roman" pitchFamily="18" charset="0"/>
                <a:cs typeface="Times New Roman" pitchFamily="18" charset="0"/>
              </a:rPr>
              <a:t>1</a:t>
            </a:r>
            <a:r>
              <a:rPr lang="en-US" sz="2800">
                <a:solidFill>
                  <a:srgbClr val="FF0000"/>
                </a:solidFill>
                <a:latin typeface="Times New Roman" pitchFamily="18" charset="0"/>
                <a:cs typeface="Times New Roman" pitchFamily="18" charset="0"/>
              </a:rPr>
              <a:t> = </a:t>
            </a:r>
            <a:r>
              <a:rPr lang="el-GR" sz="2800">
                <a:solidFill>
                  <a:srgbClr val="FF0000"/>
                </a:solidFill>
                <a:latin typeface="Times New Roman" pitchFamily="18" charset="0"/>
                <a:cs typeface="Times New Roman" pitchFamily="18" charset="0"/>
              </a:rPr>
              <a:t>ω</a:t>
            </a:r>
            <a:r>
              <a:rPr lang="en-US" sz="2800">
                <a:solidFill>
                  <a:srgbClr val="FF0000"/>
                </a:solidFill>
                <a:latin typeface="Times New Roman" pitchFamily="18" charset="0"/>
                <a:cs typeface="Times New Roman" pitchFamily="18" charset="0"/>
              </a:rPr>
              <a:t>L</a:t>
            </a:r>
            <a:r>
              <a:rPr lang="en-US" sz="2800" baseline="-25000">
                <a:solidFill>
                  <a:srgbClr val="FF0000"/>
                </a:solidFill>
                <a:latin typeface="Times New Roman" pitchFamily="18" charset="0"/>
                <a:cs typeface="Times New Roman" pitchFamily="18" charset="0"/>
              </a:rPr>
              <a:t>2</a:t>
            </a:r>
            <a:r>
              <a:rPr lang="en-US" sz="2800">
                <a:solidFill>
                  <a:srgbClr val="FF0000"/>
                </a:solidFill>
                <a:latin typeface="Times New Roman" pitchFamily="18" charset="0"/>
                <a:cs typeface="Times New Roman" pitchFamily="18" charset="0"/>
              </a:rPr>
              <a:t> → Z</a:t>
            </a:r>
            <a:r>
              <a:rPr lang="en-US" sz="2800" baseline="-25000">
                <a:solidFill>
                  <a:srgbClr val="FF0000"/>
                </a:solidFill>
                <a:latin typeface="Times New Roman" pitchFamily="18" charset="0"/>
                <a:cs typeface="Times New Roman" pitchFamily="18" charset="0"/>
              </a:rPr>
              <a:t>1</a:t>
            </a:r>
            <a:r>
              <a:rPr lang="en-US" sz="2800">
                <a:solidFill>
                  <a:srgbClr val="FF0000"/>
                </a:solidFill>
                <a:latin typeface="Times New Roman" pitchFamily="18" charset="0"/>
                <a:cs typeface="Times New Roman" pitchFamily="18" charset="0"/>
              </a:rPr>
              <a:t> = j.</a:t>
            </a:r>
            <a:r>
              <a:rPr lang="el-GR" sz="2800">
                <a:solidFill>
                  <a:srgbClr val="FF0000"/>
                </a:solidFill>
                <a:latin typeface="Times New Roman" pitchFamily="18" charset="0"/>
                <a:cs typeface="Times New Roman" pitchFamily="18" charset="0"/>
              </a:rPr>
              <a:t> ω</a:t>
            </a:r>
            <a:r>
              <a:rPr lang="en-US" sz="2800">
                <a:solidFill>
                  <a:srgbClr val="FF0000"/>
                </a:solidFill>
                <a:latin typeface="Times New Roman" pitchFamily="18" charset="0"/>
                <a:cs typeface="Times New Roman" pitchFamily="18" charset="0"/>
              </a:rPr>
              <a:t>L</a:t>
            </a:r>
            <a:r>
              <a:rPr lang="en-US" sz="2800" baseline="-25000">
                <a:solidFill>
                  <a:srgbClr val="FF0000"/>
                </a:solidFill>
                <a:latin typeface="Times New Roman" pitchFamily="18" charset="0"/>
                <a:cs typeface="Times New Roman" pitchFamily="18" charset="0"/>
              </a:rPr>
              <a:t>2</a:t>
            </a:r>
            <a:r>
              <a:rPr lang="en-US" sz="2800">
                <a:solidFill>
                  <a:srgbClr val="FF0000"/>
                </a:solidFill>
                <a:latin typeface="Times New Roman" pitchFamily="18" charset="0"/>
                <a:cs typeface="Times New Roman" pitchFamily="18" charset="0"/>
              </a:rPr>
              <a:t> &gt; 0; </a:t>
            </a:r>
          </a:p>
          <a:p>
            <a:pPr>
              <a:buNone/>
            </a:pPr>
            <a:r>
              <a:rPr lang="en-US" sz="2800">
                <a:solidFill>
                  <a:srgbClr val="FF0000"/>
                </a:solidFill>
                <a:latin typeface="Times New Roman" pitchFamily="18" charset="0"/>
                <a:cs typeface="Times New Roman" pitchFamily="18" charset="0"/>
              </a:rPr>
              <a:t>X</a:t>
            </a:r>
            <a:r>
              <a:rPr lang="en-US" sz="2800" baseline="-25000">
                <a:solidFill>
                  <a:srgbClr val="FF0000"/>
                </a:solidFill>
                <a:latin typeface="Times New Roman" pitchFamily="18" charset="0"/>
                <a:cs typeface="Times New Roman" pitchFamily="18" charset="0"/>
              </a:rPr>
              <a:t>2</a:t>
            </a:r>
            <a:r>
              <a:rPr lang="en-US" sz="2800">
                <a:solidFill>
                  <a:srgbClr val="FF0000"/>
                </a:solidFill>
                <a:latin typeface="Times New Roman" pitchFamily="18" charset="0"/>
                <a:cs typeface="Times New Roman" pitchFamily="18" charset="0"/>
              </a:rPr>
              <a:t> = </a:t>
            </a:r>
            <a:r>
              <a:rPr lang="el-GR" sz="2800">
                <a:solidFill>
                  <a:srgbClr val="FF0000"/>
                </a:solidFill>
                <a:latin typeface="Times New Roman" pitchFamily="18" charset="0"/>
                <a:cs typeface="Times New Roman" pitchFamily="18" charset="0"/>
              </a:rPr>
              <a:t>ω</a:t>
            </a:r>
            <a:r>
              <a:rPr lang="en-US" sz="2800">
                <a:solidFill>
                  <a:srgbClr val="FF0000"/>
                </a:solidFill>
                <a:latin typeface="Times New Roman" pitchFamily="18" charset="0"/>
                <a:cs typeface="Times New Roman" pitchFamily="18" charset="0"/>
              </a:rPr>
              <a:t>L</a:t>
            </a:r>
            <a:r>
              <a:rPr lang="en-US" sz="2800" baseline="-25000">
                <a:solidFill>
                  <a:srgbClr val="FF0000"/>
                </a:solidFill>
                <a:latin typeface="Times New Roman" pitchFamily="18" charset="0"/>
                <a:cs typeface="Times New Roman" pitchFamily="18" charset="0"/>
              </a:rPr>
              <a:t>1</a:t>
            </a:r>
            <a:r>
              <a:rPr lang="en-US" sz="2800">
                <a:solidFill>
                  <a:srgbClr val="FF0000"/>
                </a:solidFill>
                <a:latin typeface="Times New Roman" pitchFamily="18" charset="0"/>
                <a:cs typeface="Times New Roman" pitchFamily="18" charset="0"/>
              </a:rPr>
              <a:t> → Z</a:t>
            </a:r>
            <a:r>
              <a:rPr lang="en-US" sz="2800" baseline="-25000">
                <a:solidFill>
                  <a:srgbClr val="FF0000"/>
                </a:solidFill>
                <a:latin typeface="Times New Roman" pitchFamily="18" charset="0"/>
                <a:cs typeface="Times New Roman" pitchFamily="18" charset="0"/>
              </a:rPr>
              <a:t>2</a:t>
            </a:r>
            <a:r>
              <a:rPr lang="en-US" sz="2800">
                <a:solidFill>
                  <a:srgbClr val="FF0000"/>
                </a:solidFill>
                <a:latin typeface="Times New Roman" pitchFamily="18" charset="0"/>
                <a:cs typeface="Times New Roman" pitchFamily="18" charset="0"/>
              </a:rPr>
              <a:t> = j.</a:t>
            </a:r>
            <a:r>
              <a:rPr lang="el-GR" sz="2800">
                <a:solidFill>
                  <a:srgbClr val="FF0000"/>
                </a:solidFill>
                <a:latin typeface="Times New Roman" pitchFamily="18" charset="0"/>
                <a:cs typeface="Times New Roman" pitchFamily="18" charset="0"/>
              </a:rPr>
              <a:t> ω</a:t>
            </a:r>
            <a:r>
              <a:rPr lang="en-US" sz="2800">
                <a:solidFill>
                  <a:srgbClr val="FF0000"/>
                </a:solidFill>
                <a:latin typeface="Times New Roman" pitchFamily="18" charset="0"/>
                <a:cs typeface="Times New Roman" pitchFamily="18" charset="0"/>
              </a:rPr>
              <a:t>L</a:t>
            </a:r>
            <a:r>
              <a:rPr lang="en-US" sz="2800" baseline="-25000">
                <a:solidFill>
                  <a:srgbClr val="FF0000"/>
                </a:solidFill>
                <a:latin typeface="Times New Roman" pitchFamily="18" charset="0"/>
                <a:cs typeface="Times New Roman" pitchFamily="18" charset="0"/>
              </a:rPr>
              <a:t>2</a:t>
            </a:r>
            <a:r>
              <a:rPr lang="en-US" sz="2800">
                <a:solidFill>
                  <a:srgbClr val="FF0000"/>
                </a:solidFill>
                <a:latin typeface="Times New Roman" pitchFamily="18" charset="0"/>
                <a:cs typeface="Times New Roman" pitchFamily="18" charset="0"/>
              </a:rPr>
              <a:t> &gt; 0; </a:t>
            </a:r>
          </a:p>
          <a:p>
            <a:pPr>
              <a:buNone/>
            </a:pPr>
            <a:r>
              <a:rPr lang="en-US" sz="2800">
                <a:solidFill>
                  <a:srgbClr val="FF0000"/>
                </a:solidFill>
                <a:latin typeface="Times New Roman" pitchFamily="18" charset="0"/>
                <a:cs typeface="Times New Roman" pitchFamily="18" charset="0"/>
              </a:rPr>
              <a:t> X</a:t>
            </a:r>
            <a:r>
              <a:rPr lang="en-US" sz="2800" baseline="-25000">
                <a:solidFill>
                  <a:srgbClr val="FF0000"/>
                </a:solidFill>
                <a:latin typeface="Times New Roman" pitchFamily="18" charset="0"/>
                <a:cs typeface="Times New Roman" pitchFamily="18" charset="0"/>
              </a:rPr>
              <a:t>3</a:t>
            </a:r>
            <a:r>
              <a:rPr lang="en-US" sz="2800">
                <a:solidFill>
                  <a:srgbClr val="FF0000"/>
                </a:solidFill>
                <a:latin typeface="Times New Roman" pitchFamily="18" charset="0"/>
                <a:cs typeface="Times New Roman" pitchFamily="18" charset="0"/>
              </a:rPr>
              <a:t> =1/ (</a:t>
            </a:r>
            <a:r>
              <a:rPr lang="el-GR" sz="2800">
                <a:solidFill>
                  <a:srgbClr val="FF0000"/>
                </a:solidFill>
                <a:latin typeface="Times New Roman" pitchFamily="18" charset="0"/>
                <a:cs typeface="Times New Roman" pitchFamily="18" charset="0"/>
              </a:rPr>
              <a:t>ω</a:t>
            </a:r>
            <a:r>
              <a:rPr lang="en-US" sz="2800">
                <a:solidFill>
                  <a:srgbClr val="FF0000"/>
                </a:solidFill>
                <a:latin typeface="Times New Roman" pitchFamily="18" charset="0"/>
                <a:cs typeface="Times New Roman" pitchFamily="18" charset="0"/>
              </a:rPr>
              <a:t>C)</a:t>
            </a:r>
          </a:p>
          <a:p>
            <a:pPr>
              <a:buNone/>
            </a:pPr>
            <a:r>
              <a:rPr lang="en-US" sz="2800">
                <a:solidFill>
                  <a:srgbClr val="FF0000"/>
                </a:solidFill>
                <a:latin typeface="Times New Roman" pitchFamily="18" charset="0"/>
                <a:cs typeface="Times New Roman" pitchFamily="18" charset="0"/>
              </a:rPr>
              <a:t>→ Z</a:t>
            </a:r>
            <a:r>
              <a:rPr lang="en-US" sz="2800" baseline="-25000">
                <a:solidFill>
                  <a:srgbClr val="FF0000"/>
                </a:solidFill>
                <a:latin typeface="Times New Roman" pitchFamily="18" charset="0"/>
                <a:cs typeface="Times New Roman" pitchFamily="18" charset="0"/>
              </a:rPr>
              <a:t>3</a:t>
            </a:r>
            <a:r>
              <a:rPr lang="en-US" sz="2800">
                <a:solidFill>
                  <a:srgbClr val="FF0000"/>
                </a:solidFill>
                <a:latin typeface="Times New Roman" pitchFamily="18" charset="0"/>
                <a:cs typeface="Times New Roman" pitchFamily="18" charset="0"/>
              </a:rPr>
              <a:t> = 1/(j.</a:t>
            </a:r>
            <a:r>
              <a:rPr lang="el-GR" sz="2800">
                <a:solidFill>
                  <a:srgbClr val="FF0000"/>
                </a:solidFill>
                <a:latin typeface="Times New Roman" pitchFamily="18" charset="0"/>
                <a:cs typeface="Times New Roman" pitchFamily="18" charset="0"/>
              </a:rPr>
              <a:t> ω</a:t>
            </a:r>
            <a:r>
              <a:rPr lang="en-US" sz="2800">
                <a:solidFill>
                  <a:srgbClr val="FF0000"/>
                </a:solidFill>
                <a:latin typeface="Times New Roman" pitchFamily="18" charset="0"/>
                <a:cs typeface="Times New Roman" pitchFamily="18" charset="0"/>
              </a:rPr>
              <a:t>C) = - (j/</a:t>
            </a:r>
            <a:r>
              <a:rPr lang="el-GR" sz="2800">
                <a:solidFill>
                  <a:srgbClr val="FF0000"/>
                </a:solidFill>
                <a:latin typeface="Times New Roman" pitchFamily="18" charset="0"/>
                <a:cs typeface="Times New Roman" pitchFamily="18" charset="0"/>
              </a:rPr>
              <a:t> ω</a:t>
            </a:r>
            <a:r>
              <a:rPr lang="en-US" sz="2800">
                <a:solidFill>
                  <a:srgbClr val="FF0000"/>
                </a:solidFill>
                <a:latin typeface="Times New Roman" pitchFamily="18" charset="0"/>
                <a:cs typeface="Times New Roman" pitchFamily="18" charset="0"/>
              </a:rPr>
              <a:t>C) &lt; 0;</a:t>
            </a:r>
          </a:p>
          <a:p>
            <a:pPr>
              <a:buNone/>
            </a:pPr>
            <a:r>
              <a:rPr lang="en-US" sz="2800">
                <a:solidFill>
                  <a:srgbClr val="FF0000"/>
                </a:solidFill>
                <a:latin typeface="Times New Roman" pitchFamily="18" charset="0"/>
                <a:cs typeface="Times New Roman" pitchFamily="18" charset="0"/>
              </a:rPr>
              <a:t> </a:t>
            </a:r>
            <a:r>
              <a:rPr lang="en-US" sz="2800">
                <a:latin typeface="Times New Roman" pitchFamily="18" charset="0"/>
                <a:cs typeface="Times New Roman" pitchFamily="18" charset="0"/>
              </a:rPr>
              <a:t>Trong mạch mắc BC ta có hệ</a:t>
            </a:r>
          </a:p>
          <a:p>
            <a:pPr>
              <a:buNone/>
            </a:pPr>
            <a:r>
              <a:rPr lang="en-US" sz="2800">
                <a:latin typeface="Times New Roman" pitchFamily="18" charset="0"/>
                <a:cs typeface="Times New Roman" pitchFamily="18" charset="0"/>
              </a:rPr>
              <a:t>khuếch đại hồi tiếp và hệ số </a:t>
            </a:r>
          </a:p>
          <a:p>
            <a:pPr>
              <a:buNone/>
            </a:pPr>
            <a:r>
              <a:rPr lang="en-US" sz="2800">
                <a:latin typeface="Times New Roman" pitchFamily="18" charset="0"/>
                <a:cs typeface="Times New Roman" pitchFamily="18" charset="0"/>
              </a:rPr>
              <a:t>phản ánh.</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Nguyên lý hoạt động mạch dao động.</a:t>
            </a:r>
          </a:p>
          <a:p>
            <a:pPr>
              <a:buNone/>
            </a:pPr>
            <a:endParaRPr lang="en-US"/>
          </a:p>
        </p:txBody>
      </p:sp>
      <p:pic>
        <p:nvPicPr>
          <p:cNvPr id="100354" name="Picture 2"/>
          <p:cNvPicPr>
            <a:picLocks noChangeAspect="1" noChangeArrowheads="1"/>
          </p:cNvPicPr>
          <p:nvPr/>
        </p:nvPicPr>
        <p:blipFill>
          <a:blip r:embed="rId3"/>
          <a:srcRect/>
          <a:stretch>
            <a:fillRect/>
          </a:stretch>
        </p:blipFill>
        <p:spPr bwMode="auto">
          <a:xfrm>
            <a:off x="4953001" y="779469"/>
            <a:ext cx="3962400" cy="2988255"/>
          </a:xfrm>
          <a:prstGeom prst="rect">
            <a:avLst/>
          </a:prstGeom>
          <a:noFill/>
          <a:ln w="9525">
            <a:noFill/>
            <a:miter lim="800000"/>
            <a:headEnd/>
            <a:tailEnd/>
          </a:ln>
          <a:effectLst/>
        </p:spPr>
      </p:pic>
      <p:graphicFrame>
        <p:nvGraphicFramePr>
          <p:cNvPr id="5" name="Object 4"/>
          <p:cNvGraphicFramePr>
            <a:graphicFrameLocks noChangeAspect="1"/>
          </p:cNvGraphicFramePr>
          <p:nvPr/>
        </p:nvGraphicFramePr>
        <p:xfrm>
          <a:off x="1676399" y="4304082"/>
          <a:ext cx="4296229" cy="1029918"/>
        </p:xfrm>
        <a:graphic>
          <a:graphicData uri="http://schemas.openxmlformats.org/presentationml/2006/ole">
            <mc:AlternateContent xmlns:mc="http://schemas.openxmlformats.org/markup-compatibility/2006">
              <mc:Choice xmlns:v="urn:schemas-microsoft-com:vml" Requires="v">
                <p:oleObj spid="_x0000_s242689" name="Equation" r:id="rId4" imgW="1854000" imgH="444240" progId="Equation.DSMT4">
                  <p:embed/>
                </p:oleObj>
              </mc:Choice>
              <mc:Fallback>
                <p:oleObj name="Equation" r:id="rId4" imgW="1854000" imgH="444240" progId="Equation.DSMT4">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399" y="4304082"/>
                        <a:ext cx="4296229" cy="10299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4699494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477000"/>
          </a:xfrm>
        </p:spPr>
        <p:txBody>
          <a:bodyPr/>
          <a:lstStyle/>
          <a:p>
            <a:pPr>
              <a:buNone/>
            </a:pPr>
            <a:r>
              <a:rPr lang="en-US"/>
              <a:t> </a:t>
            </a:r>
            <a:r>
              <a:rPr lang="en-US">
                <a:solidFill>
                  <a:srgbClr val="FF0000"/>
                </a:solidFill>
                <a:latin typeface="Times New Roman" pitchFamily="18" charset="0"/>
                <a:cs typeface="Times New Roman" pitchFamily="18" charset="0"/>
              </a:rPr>
              <a:t>b. </a:t>
            </a:r>
            <a:r>
              <a:rPr lang="en-US" err="1">
                <a:solidFill>
                  <a:srgbClr val="FF0000"/>
                </a:solidFill>
                <a:latin typeface="Times New Roman" pitchFamily="18" charset="0"/>
                <a:cs typeface="Times New Roman" pitchFamily="18" charset="0"/>
              </a:rPr>
              <a:t>Mạch</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dao</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động</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ba</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điểm</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điện</a:t>
            </a:r>
            <a:r>
              <a:rPr lang="en-US">
                <a:solidFill>
                  <a:srgbClr val="FF0000"/>
                </a:solidFill>
                <a:latin typeface="Times New Roman" pitchFamily="18" charset="0"/>
                <a:cs typeface="Times New Roman" pitchFamily="18" charset="0"/>
              </a:rPr>
              <a:t> dung </a:t>
            </a:r>
            <a:r>
              <a:rPr lang="en-US" err="1">
                <a:solidFill>
                  <a:srgbClr val="FF0000"/>
                </a:solidFill>
                <a:latin typeface="Times New Roman" pitchFamily="18" charset="0"/>
                <a:cs typeface="Times New Roman" pitchFamily="18" charset="0"/>
              </a:rPr>
              <a:t>dùng</a:t>
            </a:r>
            <a:r>
              <a:rPr lang="en-US">
                <a:solidFill>
                  <a:srgbClr val="FF0000"/>
                </a:solidFill>
                <a:latin typeface="Times New Roman" pitchFamily="18" charset="0"/>
                <a:cs typeface="Times New Roman" pitchFamily="18" charset="0"/>
              </a:rPr>
              <a:t> Transistor</a:t>
            </a:r>
          </a:p>
          <a:p>
            <a:pPr>
              <a:buNone/>
            </a:pPr>
            <a:r>
              <a:rPr lang="en-US">
                <a:solidFill>
                  <a:srgbClr val="FF0000"/>
                </a:solidFill>
                <a:latin typeface="Times New Roman" pitchFamily="18" charset="0"/>
                <a:cs typeface="Times New Roman" pitchFamily="18" charset="0"/>
              </a:rPr>
              <a:t>(</a:t>
            </a:r>
            <a:r>
              <a:rPr lang="en-US" err="1">
                <a:solidFill>
                  <a:srgbClr val="FF0000"/>
                </a:solidFill>
                <a:latin typeface="Times New Roman" pitchFamily="18" charset="0"/>
                <a:cs typeface="Times New Roman" pitchFamily="18" charset="0"/>
              </a:rPr>
              <a:t>mạch</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dao</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động</a:t>
            </a:r>
            <a:r>
              <a:rPr lang="en-US">
                <a:solidFill>
                  <a:srgbClr val="FF0000"/>
                </a:solidFill>
                <a:latin typeface="Times New Roman" pitchFamily="18" charset="0"/>
                <a:cs typeface="Times New Roman" pitchFamily="18" charset="0"/>
              </a:rPr>
              <a:t> LC </a:t>
            </a:r>
            <a:r>
              <a:rPr lang="en-US" err="1">
                <a:solidFill>
                  <a:srgbClr val="FF0000"/>
                </a:solidFill>
                <a:latin typeface="Times New Roman" pitchFamily="18" charset="0"/>
                <a:cs typeface="Times New Roman" pitchFamily="18" charset="0"/>
              </a:rPr>
              <a:t>colpits</a:t>
            </a:r>
            <a:r>
              <a:rPr lang="en-US">
                <a:solidFill>
                  <a:srgbClr val="FF0000"/>
                </a:solidFill>
                <a:latin typeface="Times New Roman" pitchFamily="18" charset="0"/>
                <a:cs typeface="Times New Roman" pitchFamily="18" charset="0"/>
              </a:rPr>
              <a:t>)</a:t>
            </a:r>
          </a:p>
          <a:p>
            <a:pPr>
              <a:buNone/>
            </a:pPr>
            <a:r>
              <a:rPr lang="en-US" sz="2800" err="1">
                <a:latin typeface="Times New Roman" pitchFamily="18" charset="0"/>
                <a:cs typeface="Times New Roman" pitchFamily="18" charset="0"/>
              </a:rPr>
              <a:t>Khung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dao</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động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bao</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gồm</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cuộn</a:t>
            </a:r>
            <a:r>
              <a:rPr lang="en-US" sz="2800">
                <a:latin typeface="Times New Roman" pitchFamily="18" charset="0"/>
                <a:cs typeface="Times New Roman" pitchFamily="18" charset="0"/>
              </a:rPr>
              <a:t> </a:t>
            </a:r>
          </a:p>
          <a:p>
            <a:pPr>
              <a:buNone/>
            </a:pPr>
            <a:r>
              <a:rPr lang="en-US" sz="2800" err="1">
                <a:latin typeface="Times New Roman" pitchFamily="18" charset="0"/>
                <a:cs typeface="Times New Roman" pitchFamily="18" charset="0"/>
              </a:rPr>
              <a:t>cảm</a:t>
            </a:r>
            <a:r>
              <a:rPr lang="en-US" sz="2800">
                <a:latin typeface="Times New Roman" pitchFamily="18" charset="0"/>
                <a:cs typeface="Times New Roman" pitchFamily="18" charset="0"/>
              </a:rPr>
              <a:t> L </a:t>
            </a:r>
            <a:r>
              <a:rPr lang="en-US" sz="2800" err="1">
                <a:latin typeface="Times New Roman" pitchFamily="18" charset="0"/>
                <a:cs typeface="Times New Roman" pitchFamily="18" charset="0"/>
              </a:rPr>
              <a:t>mắc</a:t>
            </a:r>
            <a:r>
              <a:rPr lang="en-US" sz="2800">
                <a:latin typeface="Times New Roman" pitchFamily="18" charset="0"/>
                <a:cs typeface="Times New Roman" pitchFamily="18" charset="0"/>
              </a:rPr>
              <a:t> song </a:t>
            </a:r>
            <a:r>
              <a:rPr lang="en-US" sz="2800" err="1">
                <a:latin typeface="Times New Roman" pitchFamily="18" charset="0"/>
                <a:cs typeface="Times New Roman" pitchFamily="18" charset="0"/>
              </a:rPr>
              <a:t>song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với</a:t>
            </a:r>
            <a:r>
              <a:rPr lang="en-US" sz="2800">
                <a:latin typeface="Times New Roman" pitchFamily="18" charset="0"/>
                <a:cs typeface="Times New Roman" pitchFamily="18" charset="0"/>
              </a:rPr>
              <a:t> C</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C</a:t>
            </a:r>
            <a:r>
              <a:rPr lang="en-US" sz="2800" baseline="-25000">
                <a:latin typeface="Times New Roman" pitchFamily="18" charset="0"/>
                <a:cs typeface="Times New Roman" pitchFamily="18" charset="0"/>
              </a:rPr>
              <a:t>1  </a:t>
            </a: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Transistor </a:t>
            </a:r>
            <a:r>
              <a:rPr lang="en-US" sz="2800" err="1">
                <a:latin typeface="Times New Roman" pitchFamily="18" charset="0"/>
                <a:cs typeface="Times New Roman" pitchFamily="18" charset="0"/>
              </a:rPr>
              <a:t>mạch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khuếch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đại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mắc</a:t>
            </a: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EC. R</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R</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điện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trở</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cấp</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nguồn</a:t>
            </a: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C</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tụ</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ghép</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tầng</a:t>
            </a:r>
            <a:r>
              <a:rPr lang="en-US" sz="2800">
                <a:latin typeface="Times New Roman" pitchFamily="18" charset="0"/>
                <a:cs typeface="Times New Roman" pitchFamily="18" charset="0"/>
              </a:rPr>
              <a:t>, R</a:t>
            </a:r>
            <a:r>
              <a:rPr lang="en-US" sz="2800" baseline="-25000">
                <a:latin typeface="Times New Roman" pitchFamily="18" charset="0"/>
                <a:cs typeface="Times New Roman" pitchFamily="18" charset="0"/>
              </a:rPr>
              <a:t>E</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điện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trở</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gây</a:t>
            </a:r>
            <a:endParaRPr lang="en-US" sz="2800">
              <a:latin typeface="Times New Roman" pitchFamily="18" charset="0"/>
              <a:cs typeface="Times New Roman" pitchFamily="18" charset="0"/>
            </a:endParaRPr>
          </a:p>
          <a:p>
            <a:pPr>
              <a:buNone/>
            </a:pPr>
            <a:r>
              <a:rPr lang="en-US" sz="2800" err="1">
                <a:latin typeface="Times New Roman" pitchFamily="18" charset="0"/>
                <a:cs typeface="Times New Roman" pitchFamily="18" charset="0"/>
              </a:rPr>
              <a:t>ra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hồi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tiếp</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âm</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một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chiều</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điều</a:t>
            </a:r>
            <a:endParaRPr lang="en-US" sz="2800">
              <a:latin typeface="Times New Roman" pitchFamily="18" charset="0"/>
              <a:cs typeface="Times New Roman" pitchFamily="18" charset="0"/>
            </a:endParaRPr>
          </a:p>
          <a:p>
            <a:pPr>
              <a:buNone/>
            </a:pPr>
            <a:r>
              <a:rPr lang="en-US" sz="2800" err="1">
                <a:latin typeface="Times New Roman" pitchFamily="18" charset="0"/>
                <a:cs typeface="Times New Roman" pitchFamily="18" charset="0"/>
              </a:rPr>
              <a:t>chỉnh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điểm</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làm</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việc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để</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thay</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đổi</a:t>
            </a:r>
            <a:endParaRPr lang="en-US" sz="2800">
              <a:latin typeface="Times New Roman" pitchFamily="18" charset="0"/>
              <a:cs typeface="Times New Roman" pitchFamily="18" charset="0"/>
            </a:endParaRPr>
          </a:p>
          <a:p>
            <a:pPr>
              <a:buNone/>
            </a:pPr>
            <a:r>
              <a:rPr lang="en-US" sz="2800" err="1">
                <a:latin typeface="Times New Roman" pitchFamily="18" charset="0"/>
                <a:cs typeface="Times New Roman" pitchFamily="18" charset="0"/>
              </a:rPr>
              <a:t>hố</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dẫn</a:t>
            </a:r>
            <a:r>
              <a:rPr lang="en-US" sz="2800">
                <a:latin typeface="Times New Roman" pitchFamily="18" charset="0"/>
                <a:cs typeface="Times New Roman" pitchFamily="18" charset="0"/>
              </a:rPr>
              <a:t> (S). </a:t>
            </a:r>
            <a:r>
              <a:rPr lang="en-US" sz="2800">
                <a:solidFill>
                  <a:srgbClr val="FF0000"/>
                </a:solidFill>
                <a:latin typeface="Times New Roman" pitchFamily="18" charset="0"/>
                <a:cs typeface="Times New Roman" pitchFamily="18" charset="0"/>
              </a:rPr>
              <a:t>X</a:t>
            </a:r>
            <a:r>
              <a:rPr lang="en-US" sz="2800" baseline="-25000">
                <a:solidFill>
                  <a:srgbClr val="FF0000"/>
                </a:solidFill>
                <a:latin typeface="Times New Roman" pitchFamily="18" charset="0"/>
                <a:cs typeface="Times New Roman" pitchFamily="18" charset="0"/>
              </a:rPr>
              <a:t>1</a:t>
            </a:r>
            <a:r>
              <a:rPr lang="en-US" sz="2800">
                <a:solidFill>
                  <a:srgbClr val="FF0000"/>
                </a:solidFill>
                <a:latin typeface="Times New Roman" pitchFamily="18" charset="0"/>
                <a:cs typeface="Times New Roman" pitchFamily="18" charset="0"/>
              </a:rPr>
              <a:t> = (1/</a:t>
            </a:r>
            <a:r>
              <a:rPr lang="el-GR" sz="2800">
                <a:solidFill>
                  <a:srgbClr val="FF0000"/>
                </a:solidFill>
                <a:latin typeface="Times New Roman" pitchFamily="18" charset="0"/>
                <a:cs typeface="Times New Roman" pitchFamily="18" charset="0"/>
              </a:rPr>
              <a:t>ω</a:t>
            </a:r>
            <a:r>
              <a:rPr lang="en-US" sz="2800">
                <a:solidFill>
                  <a:srgbClr val="FF0000"/>
                </a:solidFill>
                <a:latin typeface="Times New Roman" pitchFamily="18" charset="0"/>
                <a:cs typeface="Times New Roman" pitchFamily="18" charset="0"/>
              </a:rPr>
              <a:t>.C</a:t>
            </a:r>
            <a:r>
              <a:rPr lang="en-US" sz="2800" baseline="-25000">
                <a:solidFill>
                  <a:srgbClr val="FF0000"/>
                </a:solidFill>
                <a:latin typeface="Times New Roman" pitchFamily="18" charset="0"/>
                <a:cs typeface="Times New Roman" pitchFamily="18" charset="0"/>
              </a:rPr>
              <a:t>2</a:t>
            </a:r>
            <a:r>
              <a:rPr lang="en-US" sz="2800">
                <a:solidFill>
                  <a:srgbClr val="FF0000"/>
                </a:solidFill>
                <a:latin typeface="Times New Roman" pitchFamily="18" charset="0"/>
                <a:cs typeface="Times New Roman" pitchFamily="18" charset="0"/>
              </a:rPr>
              <a:t>) → Z</a:t>
            </a:r>
            <a:r>
              <a:rPr lang="en-US" sz="2800" baseline="-25000">
                <a:solidFill>
                  <a:srgbClr val="FF0000"/>
                </a:solidFill>
                <a:latin typeface="Times New Roman" pitchFamily="18" charset="0"/>
                <a:cs typeface="Times New Roman" pitchFamily="18" charset="0"/>
              </a:rPr>
              <a:t>1</a:t>
            </a:r>
            <a:r>
              <a:rPr lang="en-US" sz="2800">
                <a:solidFill>
                  <a:srgbClr val="FF0000"/>
                </a:solidFill>
                <a:latin typeface="Times New Roman" pitchFamily="18" charset="0"/>
                <a:cs typeface="Times New Roman" pitchFamily="18" charset="0"/>
              </a:rPr>
              <a:t> = (1/j.</a:t>
            </a:r>
            <a:r>
              <a:rPr lang="el-GR" sz="2800">
                <a:solidFill>
                  <a:srgbClr val="FF0000"/>
                </a:solidFill>
                <a:latin typeface="Times New Roman" pitchFamily="18" charset="0"/>
                <a:cs typeface="Times New Roman" pitchFamily="18" charset="0"/>
              </a:rPr>
              <a:t> ω</a:t>
            </a:r>
            <a:r>
              <a:rPr lang="en-US" sz="2800">
                <a:solidFill>
                  <a:srgbClr val="FF0000"/>
                </a:solidFill>
                <a:latin typeface="Times New Roman" pitchFamily="18" charset="0"/>
                <a:cs typeface="Times New Roman" pitchFamily="18" charset="0"/>
              </a:rPr>
              <a:t>.C</a:t>
            </a:r>
            <a:r>
              <a:rPr lang="en-US" sz="2800" baseline="-25000">
                <a:solidFill>
                  <a:srgbClr val="FF0000"/>
                </a:solidFill>
                <a:latin typeface="Times New Roman" pitchFamily="18" charset="0"/>
                <a:cs typeface="Times New Roman" pitchFamily="18" charset="0"/>
              </a:rPr>
              <a:t>2</a:t>
            </a:r>
            <a:r>
              <a:rPr lang="en-US" sz="2800">
                <a:solidFill>
                  <a:srgbClr val="FF0000"/>
                </a:solidFill>
                <a:latin typeface="Times New Roman" pitchFamily="18" charset="0"/>
                <a:cs typeface="Times New Roman" pitchFamily="18" charset="0"/>
              </a:rPr>
              <a:t>) = - (j/</a:t>
            </a:r>
            <a:r>
              <a:rPr lang="el-GR" sz="2800">
                <a:solidFill>
                  <a:srgbClr val="FF0000"/>
                </a:solidFill>
                <a:latin typeface="Times New Roman" pitchFamily="18" charset="0"/>
                <a:cs typeface="Times New Roman" pitchFamily="18" charset="0"/>
              </a:rPr>
              <a:t>ω</a:t>
            </a:r>
            <a:r>
              <a:rPr lang="en-US" sz="2800">
                <a:solidFill>
                  <a:srgbClr val="FF0000"/>
                </a:solidFill>
                <a:latin typeface="Times New Roman" pitchFamily="18" charset="0"/>
                <a:cs typeface="Times New Roman" pitchFamily="18" charset="0"/>
              </a:rPr>
              <a:t>.C</a:t>
            </a:r>
            <a:r>
              <a:rPr lang="en-US" sz="2800" baseline="-25000">
                <a:solidFill>
                  <a:srgbClr val="FF0000"/>
                </a:solidFill>
                <a:latin typeface="Times New Roman" pitchFamily="18" charset="0"/>
                <a:cs typeface="Times New Roman" pitchFamily="18" charset="0"/>
              </a:rPr>
              <a:t>2</a:t>
            </a:r>
            <a:r>
              <a:rPr lang="en-US" sz="2800">
                <a:solidFill>
                  <a:srgbClr val="FF0000"/>
                </a:solidFill>
                <a:latin typeface="Times New Roman" pitchFamily="18" charset="0"/>
                <a:cs typeface="Times New Roman" pitchFamily="18" charset="0"/>
              </a:rPr>
              <a:t>) &lt; 0</a:t>
            </a:r>
          </a:p>
          <a:p>
            <a:pPr>
              <a:buNone/>
            </a:pPr>
            <a:r>
              <a:rPr lang="en-US" sz="2800">
                <a:solidFill>
                  <a:srgbClr val="FF0000"/>
                </a:solidFill>
                <a:latin typeface="Times New Roman" pitchFamily="18" charset="0"/>
                <a:cs typeface="Times New Roman" pitchFamily="18" charset="0"/>
              </a:rPr>
              <a:t> X</a:t>
            </a:r>
            <a:r>
              <a:rPr lang="en-US" sz="2800" baseline="-25000">
                <a:solidFill>
                  <a:srgbClr val="FF0000"/>
                </a:solidFill>
                <a:latin typeface="Times New Roman" pitchFamily="18" charset="0"/>
                <a:cs typeface="Times New Roman" pitchFamily="18" charset="0"/>
              </a:rPr>
              <a:t>2</a:t>
            </a:r>
            <a:r>
              <a:rPr lang="en-US" sz="2800">
                <a:solidFill>
                  <a:srgbClr val="FF0000"/>
                </a:solidFill>
                <a:latin typeface="Times New Roman" pitchFamily="18" charset="0"/>
                <a:cs typeface="Times New Roman" pitchFamily="18" charset="0"/>
              </a:rPr>
              <a:t> = (1/</a:t>
            </a:r>
            <a:r>
              <a:rPr lang="el-GR" sz="2800">
                <a:solidFill>
                  <a:srgbClr val="FF0000"/>
                </a:solidFill>
                <a:latin typeface="Times New Roman" pitchFamily="18" charset="0"/>
                <a:cs typeface="Times New Roman" pitchFamily="18" charset="0"/>
              </a:rPr>
              <a:t>ω</a:t>
            </a:r>
            <a:r>
              <a:rPr lang="en-US" sz="2800">
                <a:solidFill>
                  <a:srgbClr val="FF0000"/>
                </a:solidFill>
                <a:latin typeface="Times New Roman" pitchFamily="18" charset="0"/>
                <a:cs typeface="Times New Roman" pitchFamily="18" charset="0"/>
              </a:rPr>
              <a:t>.C</a:t>
            </a:r>
            <a:r>
              <a:rPr lang="en-US" sz="2800" baseline="-25000">
                <a:solidFill>
                  <a:srgbClr val="FF0000"/>
                </a:solidFill>
                <a:latin typeface="Times New Roman" pitchFamily="18" charset="0"/>
                <a:cs typeface="Times New Roman" pitchFamily="18" charset="0"/>
              </a:rPr>
              <a:t>1</a:t>
            </a:r>
            <a:r>
              <a:rPr lang="en-US" sz="2800">
                <a:solidFill>
                  <a:srgbClr val="FF0000"/>
                </a:solidFill>
                <a:latin typeface="Times New Roman" pitchFamily="18" charset="0"/>
                <a:cs typeface="Times New Roman" pitchFamily="18" charset="0"/>
              </a:rPr>
              <a:t>) → Z</a:t>
            </a:r>
            <a:r>
              <a:rPr lang="en-US" sz="2800" baseline="-25000">
                <a:solidFill>
                  <a:srgbClr val="FF0000"/>
                </a:solidFill>
                <a:latin typeface="Times New Roman" pitchFamily="18" charset="0"/>
                <a:cs typeface="Times New Roman" pitchFamily="18" charset="0"/>
              </a:rPr>
              <a:t>2</a:t>
            </a:r>
            <a:r>
              <a:rPr lang="en-US" sz="2800">
                <a:solidFill>
                  <a:srgbClr val="FF0000"/>
                </a:solidFill>
                <a:latin typeface="Times New Roman" pitchFamily="18" charset="0"/>
                <a:cs typeface="Times New Roman" pitchFamily="18" charset="0"/>
              </a:rPr>
              <a:t> = (1/j.</a:t>
            </a:r>
            <a:r>
              <a:rPr lang="el-GR" sz="2800">
                <a:solidFill>
                  <a:srgbClr val="FF0000"/>
                </a:solidFill>
                <a:latin typeface="Times New Roman" pitchFamily="18" charset="0"/>
                <a:cs typeface="Times New Roman" pitchFamily="18" charset="0"/>
              </a:rPr>
              <a:t> ω</a:t>
            </a:r>
            <a:r>
              <a:rPr lang="en-US" sz="2800">
                <a:solidFill>
                  <a:srgbClr val="FF0000"/>
                </a:solidFill>
                <a:latin typeface="Times New Roman" pitchFamily="18" charset="0"/>
                <a:cs typeface="Times New Roman" pitchFamily="18" charset="0"/>
              </a:rPr>
              <a:t>.C</a:t>
            </a:r>
            <a:r>
              <a:rPr lang="en-US" sz="2800" baseline="-25000">
                <a:solidFill>
                  <a:srgbClr val="FF0000"/>
                </a:solidFill>
                <a:latin typeface="Times New Roman" pitchFamily="18" charset="0"/>
                <a:cs typeface="Times New Roman" pitchFamily="18" charset="0"/>
              </a:rPr>
              <a:t>1</a:t>
            </a:r>
            <a:r>
              <a:rPr lang="en-US" sz="2800">
                <a:solidFill>
                  <a:srgbClr val="FF0000"/>
                </a:solidFill>
                <a:latin typeface="Times New Roman" pitchFamily="18" charset="0"/>
                <a:cs typeface="Times New Roman" pitchFamily="18" charset="0"/>
              </a:rPr>
              <a:t>) = - (j/</a:t>
            </a:r>
            <a:r>
              <a:rPr lang="el-GR" sz="2800">
                <a:solidFill>
                  <a:srgbClr val="FF0000"/>
                </a:solidFill>
                <a:latin typeface="Times New Roman" pitchFamily="18" charset="0"/>
                <a:cs typeface="Times New Roman" pitchFamily="18" charset="0"/>
              </a:rPr>
              <a:t>ω</a:t>
            </a:r>
            <a:r>
              <a:rPr lang="en-US" sz="2800">
                <a:solidFill>
                  <a:srgbClr val="FF0000"/>
                </a:solidFill>
                <a:latin typeface="Times New Roman" pitchFamily="18" charset="0"/>
                <a:cs typeface="Times New Roman" pitchFamily="18" charset="0"/>
              </a:rPr>
              <a:t>.C</a:t>
            </a:r>
            <a:r>
              <a:rPr lang="en-US" sz="2800" baseline="-25000">
                <a:solidFill>
                  <a:srgbClr val="FF0000"/>
                </a:solidFill>
                <a:latin typeface="Times New Roman" pitchFamily="18" charset="0"/>
                <a:cs typeface="Times New Roman" pitchFamily="18" charset="0"/>
              </a:rPr>
              <a:t>1</a:t>
            </a:r>
            <a:r>
              <a:rPr lang="en-US" sz="2800">
                <a:solidFill>
                  <a:srgbClr val="FF0000"/>
                </a:solidFill>
                <a:latin typeface="Times New Roman" pitchFamily="18" charset="0"/>
                <a:cs typeface="Times New Roman" pitchFamily="18" charset="0"/>
              </a:rPr>
              <a:t>) &lt; 0</a:t>
            </a:r>
          </a:p>
          <a:p>
            <a:pPr>
              <a:buNone/>
            </a:pPr>
            <a:r>
              <a:rPr lang="en-US" sz="2800">
                <a:solidFill>
                  <a:srgbClr val="FF0000"/>
                </a:solidFill>
                <a:latin typeface="Times New Roman" pitchFamily="18" charset="0"/>
                <a:cs typeface="Times New Roman" pitchFamily="18" charset="0"/>
              </a:rPr>
              <a:t>X</a:t>
            </a:r>
            <a:r>
              <a:rPr lang="en-US" sz="2800" baseline="-25000">
                <a:solidFill>
                  <a:srgbClr val="FF0000"/>
                </a:solidFill>
                <a:latin typeface="Times New Roman" pitchFamily="18" charset="0"/>
                <a:cs typeface="Times New Roman" pitchFamily="18" charset="0"/>
              </a:rPr>
              <a:t>3</a:t>
            </a:r>
            <a:r>
              <a:rPr lang="en-US" sz="2800">
                <a:solidFill>
                  <a:srgbClr val="FF0000"/>
                </a:solidFill>
                <a:latin typeface="Times New Roman" pitchFamily="18" charset="0"/>
                <a:cs typeface="Times New Roman" pitchFamily="18" charset="0"/>
              </a:rPr>
              <a:t> = </a:t>
            </a:r>
            <a:r>
              <a:rPr lang="el-GR" sz="2800">
                <a:solidFill>
                  <a:srgbClr val="FF0000"/>
                </a:solidFill>
                <a:latin typeface="Times New Roman" pitchFamily="18" charset="0"/>
                <a:cs typeface="Times New Roman" pitchFamily="18" charset="0"/>
              </a:rPr>
              <a:t>ω</a:t>
            </a:r>
            <a:r>
              <a:rPr lang="en-US" sz="2800">
                <a:solidFill>
                  <a:srgbClr val="FF0000"/>
                </a:solidFill>
                <a:latin typeface="Times New Roman" pitchFamily="18" charset="0"/>
                <a:cs typeface="Times New Roman" pitchFamily="18" charset="0"/>
              </a:rPr>
              <a:t>.L → Z</a:t>
            </a:r>
            <a:r>
              <a:rPr lang="en-US" sz="2800" baseline="-25000">
                <a:solidFill>
                  <a:srgbClr val="FF0000"/>
                </a:solidFill>
                <a:latin typeface="Times New Roman" pitchFamily="18" charset="0"/>
                <a:cs typeface="Times New Roman" pitchFamily="18" charset="0"/>
              </a:rPr>
              <a:t>3</a:t>
            </a:r>
            <a:r>
              <a:rPr lang="en-US" sz="2800">
                <a:solidFill>
                  <a:srgbClr val="FF0000"/>
                </a:solidFill>
                <a:latin typeface="Times New Roman" pitchFamily="18" charset="0"/>
                <a:cs typeface="Times New Roman" pitchFamily="18" charset="0"/>
              </a:rPr>
              <a:t> = j.</a:t>
            </a:r>
            <a:r>
              <a:rPr lang="el-GR" sz="2800">
                <a:solidFill>
                  <a:srgbClr val="FF0000"/>
                </a:solidFill>
                <a:latin typeface="Times New Roman" pitchFamily="18" charset="0"/>
                <a:cs typeface="Times New Roman" pitchFamily="18" charset="0"/>
              </a:rPr>
              <a:t>ω</a:t>
            </a:r>
            <a:r>
              <a:rPr lang="en-US" sz="2800">
                <a:solidFill>
                  <a:srgbClr val="FF0000"/>
                </a:solidFill>
                <a:latin typeface="Times New Roman" pitchFamily="18" charset="0"/>
                <a:cs typeface="Times New Roman" pitchFamily="18" charset="0"/>
              </a:rPr>
              <a:t>.L &gt; 0; </a:t>
            </a:r>
            <a:r>
              <a:rPr lang="en-US" sz="2800" err="1">
                <a:solidFill>
                  <a:srgbClr val="FF0000"/>
                </a:solidFill>
                <a:latin typeface="Times New Roman" pitchFamily="18" charset="0"/>
                <a:cs typeface="Times New Roman" pitchFamily="18" charset="0"/>
              </a:rPr>
              <a:t>K</a:t>
            </a:r>
            <a:r>
              <a:rPr lang="en-US" sz="2800" baseline="-25000" err="1">
                <a:solidFill>
                  <a:srgbClr val="FF0000"/>
                </a:solidFill>
                <a:latin typeface="Times New Roman" pitchFamily="18" charset="0"/>
                <a:cs typeface="Times New Roman" pitchFamily="18" charset="0"/>
              </a:rPr>
              <a:t>ht</a:t>
            </a:r>
            <a:r>
              <a:rPr lang="en-US" sz="2800">
                <a:solidFill>
                  <a:srgbClr val="FF0000"/>
                </a:solidFill>
                <a:latin typeface="Times New Roman" pitchFamily="18" charset="0"/>
                <a:cs typeface="Times New Roman" pitchFamily="18" charset="0"/>
              </a:rPr>
              <a:t> = (</a:t>
            </a:r>
            <a:r>
              <a:rPr lang="en-US" sz="2800" err="1">
                <a:solidFill>
                  <a:srgbClr val="FF0000"/>
                </a:solidFill>
                <a:latin typeface="Times New Roman" pitchFamily="18" charset="0"/>
                <a:cs typeface="Times New Roman" pitchFamily="18" charset="0"/>
              </a:rPr>
              <a:t>u</a:t>
            </a:r>
            <a:r>
              <a:rPr lang="en-US" sz="2800" baseline="-25000" err="1">
                <a:solidFill>
                  <a:srgbClr val="FF0000"/>
                </a:solidFill>
                <a:latin typeface="Times New Roman" pitchFamily="18" charset="0"/>
                <a:cs typeface="Times New Roman" pitchFamily="18" charset="0"/>
              </a:rPr>
              <a:t>BE</a:t>
            </a:r>
            <a:r>
              <a:rPr lang="en-US" sz="2800">
                <a:solidFill>
                  <a:srgbClr val="FF0000"/>
                </a:solidFill>
                <a:latin typeface="Times New Roman" pitchFamily="18" charset="0"/>
                <a:cs typeface="Times New Roman" pitchFamily="18" charset="0"/>
              </a:rPr>
              <a:t> / </a:t>
            </a:r>
            <a:r>
              <a:rPr lang="en-US" sz="2800" err="1">
                <a:solidFill>
                  <a:srgbClr val="FF0000"/>
                </a:solidFill>
                <a:latin typeface="Times New Roman" pitchFamily="18" charset="0"/>
                <a:cs typeface="Times New Roman" pitchFamily="18" charset="0"/>
              </a:rPr>
              <a:t>u</a:t>
            </a:r>
            <a:r>
              <a:rPr lang="en-US" sz="2800" baseline="-25000" err="1">
                <a:solidFill>
                  <a:srgbClr val="FF0000"/>
                </a:solidFill>
                <a:latin typeface="Times New Roman" pitchFamily="18" charset="0"/>
                <a:cs typeface="Times New Roman" pitchFamily="18" charset="0"/>
              </a:rPr>
              <a:t>CB</a:t>
            </a:r>
            <a:r>
              <a:rPr lang="en-US" sz="2800">
                <a:solidFill>
                  <a:srgbClr val="FF0000"/>
                </a:solidFill>
                <a:latin typeface="Times New Roman" pitchFamily="18" charset="0"/>
                <a:cs typeface="Times New Roman" pitchFamily="18" charset="0"/>
              </a:rPr>
              <a:t>) = C</a:t>
            </a:r>
            <a:r>
              <a:rPr lang="en-US" sz="2800" baseline="-25000">
                <a:solidFill>
                  <a:srgbClr val="FF0000"/>
                </a:solidFill>
                <a:latin typeface="Times New Roman" pitchFamily="18" charset="0"/>
                <a:cs typeface="Times New Roman" pitchFamily="18" charset="0"/>
              </a:rPr>
              <a:t>1</a:t>
            </a:r>
            <a:r>
              <a:rPr lang="en-US" sz="2800">
                <a:solidFill>
                  <a:srgbClr val="FF0000"/>
                </a:solidFill>
                <a:latin typeface="Times New Roman" pitchFamily="18" charset="0"/>
                <a:cs typeface="Times New Roman" pitchFamily="18" charset="0"/>
              </a:rPr>
              <a:t>/(C</a:t>
            </a:r>
            <a:r>
              <a:rPr lang="en-US" sz="2800" baseline="-25000">
                <a:solidFill>
                  <a:srgbClr val="FF0000"/>
                </a:solidFill>
                <a:latin typeface="Times New Roman" pitchFamily="18" charset="0"/>
                <a:cs typeface="Times New Roman" pitchFamily="18" charset="0"/>
              </a:rPr>
              <a:t>1</a:t>
            </a:r>
            <a:r>
              <a:rPr lang="en-US" sz="2800">
                <a:solidFill>
                  <a:srgbClr val="FF0000"/>
                </a:solidFill>
                <a:latin typeface="Times New Roman" pitchFamily="18" charset="0"/>
                <a:cs typeface="Times New Roman" pitchFamily="18" charset="0"/>
              </a:rPr>
              <a:t> +C</a:t>
            </a:r>
            <a:r>
              <a:rPr lang="en-US" sz="2800" baseline="-25000">
                <a:solidFill>
                  <a:srgbClr val="FF0000"/>
                </a:solidFill>
                <a:latin typeface="Times New Roman" pitchFamily="18" charset="0"/>
                <a:cs typeface="Times New Roman" pitchFamily="18" charset="0"/>
              </a:rPr>
              <a:t>2</a:t>
            </a:r>
            <a:r>
              <a:rPr lang="en-US" sz="2800">
                <a:solidFill>
                  <a:srgbClr val="FF0000"/>
                </a:solidFill>
                <a:latin typeface="Times New Roman" pitchFamily="18" charset="0"/>
                <a:cs typeface="Times New Roman" pitchFamily="18" charset="0"/>
              </a:rPr>
              <a:t>)</a:t>
            </a:r>
          </a:p>
          <a:p>
            <a:pPr>
              <a:buNone/>
            </a:pPr>
            <a:endParaRPr lang="en-US"/>
          </a:p>
        </p:txBody>
      </p:sp>
      <p:pic>
        <p:nvPicPr>
          <p:cNvPr id="4" name="Picture 5"/>
          <p:cNvPicPr>
            <a:picLocks noChangeAspect="1" noChangeArrowheads="1"/>
          </p:cNvPicPr>
          <p:nvPr/>
        </p:nvPicPr>
        <p:blipFill>
          <a:blip r:embed="rId2"/>
          <a:srcRect/>
          <a:stretch>
            <a:fillRect/>
          </a:stretch>
        </p:blipFill>
        <p:spPr bwMode="auto">
          <a:xfrm>
            <a:off x="5072063" y="1371600"/>
            <a:ext cx="3843337" cy="3202781"/>
          </a:xfrm>
          <a:prstGeom prst="rect">
            <a:avLst/>
          </a:prstGeom>
          <a:noFill/>
          <a:ln w="9525">
            <a:noFill/>
            <a:miter lim="800000"/>
            <a:headEnd/>
            <a:tailEnd/>
          </a:ln>
          <a:effectLst/>
        </p:spPr>
      </p:pic>
    </p:spTree>
    <p:extLst>
      <p:ext uri="{BB962C8B-B14F-4D97-AF65-F5344CB8AC3E}">
        <p14:creationId xmlns:p14="http://schemas.microsoft.com/office/powerpoint/2010/main" val="1210849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324600"/>
          </a:xfrm>
        </p:spPr>
        <p:txBody>
          <a:bodyPr/>
          <a:lstStyle/>
          <a:p>
            <a:pPr>
              <a:buNone/>
            </a:pPr>
            <a:r>
              <a:rPr lang="en-US"/>
              <a:t>  </a:t>
            </a:r>
            <a:r>
              <a:rPr lang="en-US" sz="2800">
                <a:latin typeface="Times New Roman" pitchFamily="18" charset="0"/>
                <a:cs typeface="Times New Roman" pitchFamily="18" charset="0"/>
              </a:rPr>
              <a:t>Hệ số phản ánh giữ Transistor và khung cộng hưởng P =1.</a:t>
            </a:r>
          </a:p>
          <a:p>
            <a:pPr>
              <a:buNone/>
            </a:pPr>
            <a:r>
              <a:rPr lang="en-US" sz="2800">
                <a:solidFill>
                  <a:srgbClr val="FF0000"/>
                </a:solidFill>
                <a:latin typeface="Times New Roman" pitchFamily="18" charset="0"/>
                <a:cs typeface="Times New Roman" pitchFamily="18" charset="0"/>
              </a:rPr>
              <a:t> Phân tích nguyên lý hoạt động.</a:t>
            </a:r>
          </a:p>
          <a:p>
            <a:pPr>
              <a:buNone/>
            </a:pPr>
            <a:r>
              <a:rPr lang="en-US" sz="2800">
                <a:latin typeface="Times New Roman" pitchFamily="18" charset="0"/>
                <a:cs typeface="Times New Roman" pitchFamily="18" charset="0"/>
              </a:rPr>
              <a:t>Tần số dao động tính, tại tần số </a:t>
            </a:r>
          </a:p>
          <a:p>
            <a:pPr>
              <a:buNone/>
            </a:pPr>
            <a:r>
              <a:rPr lang="en-US" sz="2800">
                <a:latin typeface="Times New Roman" pitchFamily="18" charset="0"/>
                <a:cs typeface="Times New Roman" pitchFamily="18" charset="0"/>
              </a:rPr>
              <a:t>cộng hưởng trở kháng</a:t>
            </a:r>
          </a:p>
          <a:p>
            <a:pPr>
              <a:buNone/>
            </a:pPr>
            <a:r>
              <a:rPr lang="en-US" sz="2800">
                <a:latin typeface="Times New Roman" pitchFamily="18" charset="0"/>
                <a:cs typeface="Times New Roman" pitchFamily="18" charset="0"/>
              </a:rPr>
              <a:t>khung cộng hưởng (C</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nt C</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 L)</a:t>
            </a:r>
          </a:p>
          <a:p>
            <a:pPr>
              <a:buNone/>
            </a:pPr>
            <a:r>
              <a:rPr lang="en-US" sz="2800">
                <a:latin typeface="Times New Roman" pitchFamily="18" charset="0"/>
                <a:cs typeface="Times New Roman" pitchFamily="18" charset="0"/>
              </a:rPr>
              <a:t> bằng 0.</a:t>
            </a:r>
          </a:p>
          <a:p>
            <a:pPr>
              <a:buNone/>
            </a:pPr>
            <a:endParaRPr lang="en-US" sz="2800"/>
          </a:p>
        </p:txBody>
      </p:sp>
      <p:graphicFrame>
        <p:nvGraphicFramePr>
          <p:cNvPr id="4" name="Object 3"/>
          <p:cNvGraphicFramePr>
            <a:graphicFrameLocks noChangeAspect="1"/>
          </p:cNvGraphicFramePr>
          <p:nvPr/>
        </p:nvGraphicFramePr>
        <p:xfrm>
          <a:off x="457200" y="3657600"/>
          <a:ext cx="7961312" cy="2896004"/>
        </p:xfrm>
        <a:graphic>
          <a:graphicData uri="http://schemas.openxmlformats.org/presentationml/2006/ole">
            <mc:AlternateContent xmlns:mc="http://schemas.openxmlformats.org/markup-compatibility/2006">
              <mc:Choice xmlns:v="urn:schemas-microsoft-com:vml" Requires="v">
                <p:oleObj spid="_x0000_s244737" name="Equation" r:id="rId3" imgW="3073320" imgH="1117440" progId="Equation.DSMT4">
                  <p:embed/>
                </p:oleObj>
              </mc:Choice>
              <mc:Fallback>
                <p:oleObj name="Equation" r:id="rId3" imgW="3073320" imgH="111744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657600"/>
                        <a:ext cx="7961312" cy="28960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1379" name="Object 3"/>
          <p:cNvGraphicFramePr>
            <a:graphicFrameLocks noChangeAspect="1"/>
          </p:cNvGraphicFramePr>
          <p:nvPr/>
        </p:nvGraphicFramePr>
        <p:xfrm>
          <a:off x="6096000" y="1066800"/>
          <a:ext cx="2057400" cy="1975757"/>
        </p:xfrm>
        <a:graphic>
          <a:graphicData uri="http://schemas.openxmlformats.org/presentationml/2006/ole">
            <mc:AlternateContent xmlns:mc="http://schemas.openxmlformats.org/markup-compatibility/2006">
              <mc:Choice xmlns:v="urn:schemas-microsoft-com:vml" Requires="v">
                <p:oleObj spid="_x0000_s244738" name="Visio" r:id="rId5" imgW="827909" imgH="794145" progId="Visio.Drawing.6">
                  <p:embed/>
                </p:oleObj>
              </mc:Choice>
              <mc:Fallback>
                <p:oleObj name="Visio" r:id="rId5" imgW="827909" imgH="794145" progId="Visio.Drawing.6">
                  <p:embed/>
                  <p:pic>
                    <p:nvPicPr>
                      <p:cNvPr id="10137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1066800"/>
                        <a:ext cx="2057400" cy="19757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4128754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solidFill>
                  <a:srgbClr val="FF0000"/>
                </a:solidFill>
                <a:latin typeface="Times New Roman" pitchFamily="18" charset="0"/>
                <a:cs typeface="Times New Roman" pitchFamily="18" charset="0"/>
              </a:rPr>
              <a:t>Sơ đồ minh họa mạch dao động ba điểm điện dung dùng Transistor</a:t>
            </a:r>
          </a:p>
        </p:txBody>
      </p:sp>
      <p:pic>
        <p:nvPicPr>
          <p:cNvPr id="21506" name="Picture 2"/>
          <p:cNvPicPr>
            <a:picLocks noGrp="1" noChangeAspect="1" noChangeArrowheads="1"/>
          </p:cNvPicPr>
          <p:nvPr>
            <p:ph idx="1"/>
          </p:nvPr>
        </p:nvPicPr>
        <p:blipFill>
          <a:blip r:embed="rId2"/>
          <a:srcRect/>
          <a:stretch>
            <a:fillRect/>
          </a:stretch>
        </p:blipFill>
        <p:spPr bwMode="auto">
          <a:xfrm>
            <a:off x="1238832" y="1805781"/>
            <a:ext cx="4171368" cy="3680619"/>
          </a:xfrm>
          <a:prstGeom prst="rect">
            <a:avLst/>
          </a:prstGeom>
          <a:noFill/>
          <a:ln w="9525">
            <a:noFill/>
            <a:miter lim="800000"/>
            <a:headEnd/>
            <a:tailEnd/>
          </a:ln>
          <a:effectLst/>
        </p:spPr>
      </p:pic>
      <p:pic>
        <p:nvPicPr>
          <p:cNvPr id="5" name="Picture 2" descr="http://www.hocnghe.com.vn/dientucoban/Picture/Machdaodong/T_hieu_sin.gif"/>
          <p:cNvPicPr>
            <a:picLocks noChangeAspect="1" noChangeArrowheads="1"/>
          </p:cNvPicPr>
          <p:nvPr/>
        </p:nvPicPr>
        <p:blipFill>
          <a:blip r:embed="rId3" r:link="rId4"/>
          <a:srcRect/>
          <a:stretch>
            <a:fillRect/>
          </a:stretch>
        </p:blipFill>
        <p:spPr bwMode="auto">
          <a:xfrm>
            <a:off x="5486400" y="1592262"/>
            <a:ext cx="2028825" cy="3513138"/>
          </a:xfrm>
          <a:prstGeom prst="rect">
            <a:avLst/>
          </a:prstGeom>
          <a:noFill/>
        </p:spPr>
      </p:pic>
    </p:spTree>
    <p:extLst>
      <p:ext uri="{BB962C8B-B14F-4D97-AF65-F5344CB8AC3E}">
        <p14:creationId xmlns:p14="http://schemas.microsoft.com/office/powerpoint/2010/main" val="54173704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lstStyle/>
          <a:p>
            <a:pPr>
              <a:buNone/>
            </a:pPr>
            <a:r>
              <a:rPr lang="en-US">
                <a:solidFill>
                  <a:srgbClr val="FF0000"/>
                </a:solidFill>
                <a:latin typeface="Times New Roman" pitchFamily="18" charset="0"/>
                <a:cs typeface="Times New Roman" pitchFamily="18" charset="0"/>
              </a:rPr>
              <a:t>c. Mạch dao động CLAPP dùng Transistor</a:t>
            </a:r>
          </a:p>
          <a:p>
            <a:pPr>
              <a:buNone/>
            </a:pPr>
            <a:r>
              <a:rPr lang="en-US" sz="2800">
                <a:latin typeface="Times New Roman" pitchFamily="18" charset="0"/>
                <a:cs typeface="Times New Roman" pitchFamily="18" charset="0"/>
              </a:rPr>
              <a:t> Là mạch dao động biến dạng </a:t>
            </a:r>
          </a:p>
          <a:p>
            <a:pPr>
              <a:buNone/>
            </a:pPr>
            <a:r>
              <a:rPr lang="en-US" sz="2800">
                <a:latin typeface="Times New Roman" pitchFamily="18" charset="0"/>
                <a:cs typeface="Times New Roman" pitchFamily="18" charset="0"/>
              </a:rPr>
              <a:t>của mạch dao động ba điểm điện</a:t>
            </a:r>
          </a:p>
          <a:p>
            <a:pPr>
              <a:buNone/>
            </a:pPr>
            <a:r>
              <a:rPr lang="en-US" sz="2800">
                <a:latin typeface="Times New Roman" pitchFamily="18" charset="0"/>
                <a:cs typeface="Times New Roman" pitchFamily="18" charset="0"/>
              </a:rPr>
              <a:t>dung. f</a:t>
            </a:r>
            <a:r>
              <a:rPr lang="en-US" sz="2800" baseline="-25000">
                <a:latin typeface="Times New Roman" pitchFamily="18" charset="0"/>
                <a:cs typeface="Times New Roman" pitchFamily="18" charset="0"/>
              </a:rPr>
              <a:t>dd</a:t>
            </a:r>
            <a:r>
              <a:rPr lang="en-US" sz="2800">
                <a:latin typeface="Times New Roman" pitchFamily="18" charset="0"/>
                <a:cs typeface="Times New Roman" pitchFamily="18" charset="0"/>
              </a:rPr>
              <a:t> cộng hưởng nhánh điện</a:t>
            </a:r>
          </a:p>
          <a:p>
            <a:pPr>
              <a:buNone/>
            </a:pPr>
            <a:r>
              <a:rPr lang="en-US" sz="2800">
                <a:latin typeface="Times New Roman" pitchFamily="18" charset="0"/>
                <a:cs typeface="Times New Roman" pitchFamily="18" charset="0"/>
              </a:rPr>
              <a:t>cảm được thay bởi L nối tiếp C</a:t>
            </a:r>
          </a:p>
          <a:p>
            <a:pPr>
              <a:buNone/>
            </a:pPr>
            <a:r>
              <a:rPr lang="en-US" sz="2800">
                <a:latin typeface="Times New Roman" pitchFamily="18" charset="0"/>
                <a:cs typeface="Times New Roman" pitchFamily="18" charset="0"/>
              </a:rPr>
              <a:t>Trở kháng tương đương với trở </a:t>
            </a:r>
          </a:p>
          <a:p>
            <a:pPr>
              <a:buNone/>
            </a:pPr>
            <a:r>
              <a:rPr lang="en-US" sz="2800">
                <a:latin typeface="Times New Roman" pitchFamily="18" charset="0"/>
                <a:cs typeface="Times New Roman" pitchFamily="18" charset="0"/>
              </a:rPr>
              <a:t>kháng cuộn cảm, như vậy tần số </a:t>
            </a:r>
          </a:p>
          <a:p>
            <a:pPr>
              <a:buNone/>
            </a:pPr>
            <a:r>
              <a:rPr lang="en-US" sz="2800">
                <a:latin typeface="Times New Roman" pitchFamily="18" charset="0"/>
                <a:cs typeface="Times New Roman" pitchFamily="18" charset="0"/>
              </a:rPr>
              <a:t>dao động không thay đổi</a:t>
            </a:r>
          </a:p>
          <a:p>
            <a:pPr>
              <a:buNone/>
            </a:pPr>
            <a:r>
              <a:rPr lang="en-US" sz="2800">
                <a:latin typeface="Times New Roman" pitchFamily="18" charset="0"/>
                <a:cs typeface="Times New Roman" pitchFamily="18" charset="0"/>
              </a:rPr>
              <a:t> hệ số ghép giữ Transistor khung cộng hưởng.</a:t>
            </a:r>
            <a:endParaRPr lang="en-US" sz="2800"/>
          </a:p>
        </p:txBody>
      </p:sp>
      <p:pic>
        <p:nvPicPr>
          <p:cNvPr id="102403" name="Picture 3"/>
          <p:cNvPicPr>
            <a:picLocks noChangeAspect="1" noChangeArrowheads="1"/>
          </p:cNvPicPr>
          <p:nvPr/>
        </p:nvPicPr>
        <p:blipFill>
          <a:blip r:embed="rId3"/>
          <a:srcRect/>
          <a:stretch>
            <a:fillRect/>
          </a:stretch>
        </p:blipFill>
        <p:spPr bwMode="auto">
          <a:xfrm>
            <a:off x="5105400" y="914400"/>
            <a:ext cx="3733800" cy="3096683"/>
          </a:xfrm>
          <a:prstGeom prst="rect">
            <a:avLst/>
          </a:prstGeom>
          <a:noFill/>
          <a:ln w="9525">
            <a:noFill/>
            <a:miter lim="800000"/>
            <a:headEnd/>
            <a:tailEnd/>
          </a:ln>
          <a:effectLst/>
        </p:spPr>
      </p:pic>
      <p:graphicFrame>
        <p:nvGraphicFramePr>
          <p:cNvPr id="6" name="Object 5"/>
          <p:cNvGraphicFramePr>
            <a:graphicFrameLocks noChangeAspect="1"/>
          </p:cNvGraphicFramePr>
          <p:nvPr/>
        </p:nvGraphicFramePr>
        <p:xfrm>
          <a:off x="304800" y="4876800"/>
          <a:ext cx="8660673" cy="1981200"/>
        </p:xfrm>
        <a:graphic>
          <a:graphicData uri="http://schemas.openxmlformats.org/presentationml/2006/ole">
            <mc:AlternateContent xmlns:mc="http://schemas.openxmlformats.org/markup-compatibility/2006">
              <mc:Choice xmlns:v="urn:schemas-microsoft-com:vml" Requires="v">
                <p:oleObj spid="_x0000_s246785" name="Equation" r:id="rId4" imgW="3886200" imgH="888840" progId="Equation.DSMT4">
                  <p:embed/>
                </p:oleObj>
              </mc:Choice>
              <mc:Fallback>
                <p:oleObj name="Equation" r:id="rId4" imgW="3886200" imgH="888840" progId="Equation.DSMT4">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876800"/>
                        <a:ext cx="8660673"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4926815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buNone/>
            </a:pPr>
            <a:r>
              <a:rPr lang="en-US">
                <a:latin typeface="Times New Roman" pitchFamily="18" charset="0"/>
                <a:cs typeface="Times New Roman" pitchFamily="18" charset="0"/>
              </a:rPr>
              <a:t> Theo điều kiện cân bằng biên độ ta có phương</a:t>
            </a:r>
          </a:p>
          <a:p>
            <a:pPr>
              <a:buNone/>
            </a:pPr>
            <a:r>
              <a:rPr lang="en-US">
                <a:latin typeface="Times New Roman" pitchFamily="18" charset="0"/>
                <a:cs typeface="Times New Roman" pitchFamily="18" charset="0"/>
              </a:rPr>
              <a:t>trình. </a:t>
            </a:r>
          </a:p>
          <a:p>
            <a:pPr>
              <a:buNone/>
            </a:pPr>
            <a:endParaRPr lang="en-US">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endParaRPr lang="en-US"/>
          </a:p>
        </p:txBody>
      </p:sp>
      <p:graphicFrame>
        <p:nvGraphicFramePr>
          <p:cNvPr id="4" name="Object 3"/>
          <p:cNvGraphicFramePr>
            <a:graphicFrameLocks noChangeAspect="1"/>
          </p:cNvGraphicFramePr>
          <p:nvPr/>
        </p:nvGraphicFramePr>
        <p:xfrm>
          <a:off x="288472" y="1295400"/>
          <a:ext cx="8626928" cy="1905000"/>
        </p:xfrm>
        <a:graphic>
          <a:graphicData uri="http://schemas.openxmlformats.org/presentationml/2006/ole">
            <mc:AlternateContent xmlns:mc="http://schemas.openxmlformats.org/markup-compatibility/2006">
              <mc:Choice xmlns:v="urn:schemas-microsoft-com:vml" Requires="v">
                <p:oleObj spid="_x0000_s247809" name="Equation" r:id="rId3" imgW="4025880" imgH="888840" progId="Equation.DSMT4">
                  <p:embed/>
                </p:oleObj>
              </mc:Choice>
              <mc:Fallback>
                <p:oleObj name="Equation" r:id="rId3" imgW="4025880" imgH="88884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472" y="1295400"/>
                        <a:ext cx="8626928"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006856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a:solidFill>
                  <a:srgbClr val="FF0000"/>
                </a:solidFill>
                <a:latin typeface="Times New Roman" pitchFamily="18" charset="0"/>
                <a:cs typeface="Times New Roman" pitchFamily="18" charset="0"/>
              </a:rPr>
              <a:t>§5. Các mạch dao động thạch anh</a:t>
            </a:r>
          </a:p>
        </p:txBody>
      </p:sp>
      <p:sp>
        <p:nvSpPr>
          <p:cNvPr id="3" name="Content Placeholder 2"/>
          <p:cNvSpPr>
            <a:spLocks noGrp="1"/>
          </p:cNvSpPr>
          <p:nvPr>
            <p:ph idx="1"/>
          </p:nvPr>
        </p:nvSpPr>
        <p:spPr>
          <a:xfrm>
            <a:off x="0" y="990600"/>
            <a:ext cx="8915400" cy="5562600"/>
          </a:xfrm>
        </p:spPr>
        <p:txBody>
          <a:bodyPr/>
          <a:lstStyle/>
          <a:p>
            <a:pPr>
              <a:buNone/>
            </a:pPr>
            <a:r>
              <a:rPr lang="en-US"/>
              <a:t> </a:t>
            </a:r>
            <a:r>
              <a:rPr lang="en-US" sz="2800">
                <a:latin typeface="Times New Roman" pitchFamily="18" charset="0"/>
                <a:cs typeface="Times New Roman" pitchFamily="18" charset="0"/>
              </a:rPr>
              <a:t>1. Tính chất và mạch tương đương thạch anh.</a:t>
            </a:r>
          </a:p>
          <a:p>
            <a:pPr>
              <a:buNone/>
            </a:pPr>
            <a:r>
              <a:rPr lang="en-US" sz="2800">
                <a:latin typeface="Times New Roman" pitchFamily="18" charset="0"/>
                <a:cs typeface="Times New Roman" pitchFamily="18" charset="0"/>
              </a:rPr>
              <a:t> + Tính chất của thạch anh.</a:t>
            </a:r>
          </a:p>
          <a:p>
            <a:pPr>
              <a:buNone/>
            </a:pPr>
            <a:r>
              <a:rPr lang="en-US" sz="2800">
                <a:latin typeface="Times New Roman" pitchFamily="18" charset="0"/>
                <a:cs typeface="Times New Roman" pitchFamily="18" charset="0"/>
              </a:rPr>
              <a:t>   - Dưới sự tác động điện trường thạch anh sinh ra dao động </a:t>
            </a:r>
          </a:p>
          <a:p>
            <a:pPr>
              <a:buNone/>
            </a:pPr>
            <a:r>
              <a:rPr lang="en-US" sz="2800">
                <a:latin typeface="Times New Roman" pitchFamily="18" charset="0"/>
                <a:cs typeface="Times New Roman" pitchFamily="18" charset="0"/>
              </a:rPr>
              <a:t>cơ học.</a:t>
            </a:r>
          </a:p>
          <a:p>
            <a:pPr>
              <a:buNone/>
            </a:pPr>
            <a:r>
              <a:rPr lang="en-US" sz="2800">
                <a:latin typeface="Times New Roman" pitchFamily="18" charset="0"/>
                <a:cs typeface="Times New Roman" pitchFamily="18" charset="0"/>
              </a:rPr>
              <a:t>   - Dưới sự tác động cơ học thạch anh tích điện.</a:t>
            </a:r>
          </a:p>
          <a:p>
            <a:pPr>
              <a:buNone/>
            </a:pPr>
            <a:r>
              <a:rPr lang="en-US" sz="2800">
                <a:latin typeface="Times New Roman" pitchFamily="18" charset="0"/>
                <a:cs typeface="Times New Roman" pitchFamily="18" charset="0"/>
              </a:rPr>
              <a:t>   - Thạch anh rất bền về cơ học và hóa học.</a:t>
            </a:r>
          </a:p>
          <a:p>
            <a:pPr>
              <a:buNone/>
            </a:pPr>
            <a:r>
              <a:rPr lang="en-US" sz="2800">
                <a:latin typeface="Times New Roman" pitchFamily="18" charset="0"/>
                <a:cs typeface="Times New Roman" pitchFamily="18" charset="0"/>
              </a:rPr>
              <a:t>   - Không chịu tác động điều kiện môi trường.</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Ký hiệu                          Sơ đồ tương đương</a:t>
            </a:r>
          </a:p>
        </p:txBody>
      </p:sp>
      <p:pic>
        <p:nvPicPr>
          <p:cNvPr id="104450" name="Picture 2"/>
          <p:cNvPicPr>
            <a:picLocks noChangeAspect="1" noChangeArrowheads="1"/>
          </p:cNvPicPr>
          <p:nvPr/>
        </p:nvPicPr>
        <p:blipFill>
          <a:blip r:embed="rId2"/>
          <a:srcRect/>
          <a:stretch>
            <a:fillRect/>
          </a:stretch>
        </p:blipFill>
        <p:spPr bwMode="auto">
          <a:xfrm>
            <a:off x="914400" y="5638800"/>
            <a:ext cx="3523937" cy="990600"/>
          </a:xfrm>
          <a:prstGeom prst="rect">
            <a:avLst/>
          </a:prstGeom>
          <a:noFill/>
          <a:ln w="9525">
            <a:noFill/>
            <a:miter lim="800000"/>
            <a:headEnd/>
            <a:tailEnd/>
          </a:ln>
          <a:effectLst/>
        </p:spPr>
      </p:pic>
      <p:pic>
        <p:nvPicPr>
          <p:cNvPr id="104451" name="Picture 3"/>
          <p:cNvPicPr>
            <a:picLocks noChangeAspect="1" noChangeArrowheads="1"/>
          </p:cNvPicPr>
          <p:nvPr/>
        </p:nvPicPr>
        <p:blipFill>
          <a:blip r:embed="rId3"/>
          <a:srcRect/>
          <a:stretch>
            <a:fillRect/>
          </a:stretch>
        </p:blipFill>
        <p:spPr bwMode="auto">
          <a:xfrm>
            <a:off x="4812695" y="5257800"/>
            <a:ext cx="3721705" cy="1295400"/>
          </a:xfrm>
          <a:prstGeom prst="rect">
            <a:avLst/>
          </a:prstGeom>
          <a:noFill/>
          <a:ln w="9525">
            <a:noFill/>
            <a:miter lim="800000"/>
            <a:headEnd/>
            <a:tailEnd/>
          </a:ln>
          <a:effectLst/>
        </p:spPr>
      </p:pic>
    </p:spTree>
    <p:extLst>
      <p:ext uri="{BB962C8B-B14F-4D97-AF65-F5344CB8AC3E}">
        <p14:creationId xmlns:p14="http://schemas.microsoft.com/office/powerpoint/2010/main" val="357825897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400800"/>
          </a:xfrm>
        </p:spPr>
        <p:txBody>
          <a:bodyPr/>
          <a:lstStyle/>
          <a:p>
            <a:pPr>
              <a:buNone/>
            </a:pPr>
            <a:r>
              <a:rPr lang="en-US"/>
              <a:t> </a:t>
            </a:r>
            <a:r>
              <a:rPr lang="en-US" sz="2800">
                <a:latin typeface="Times New Roman" pitchFamily="18" charset="0"/>
                <a:cs typeface="Times New Roman" pitchFamily="18" charset="0"/>
              </a:rPr>
              <a:t>Ví dụ thạch anh f = 1 MHz khi đó C</a:t>
            </a:r>
            <a:r>
              <a:rPr lang="en-US" sz="2800" baseline="-25000">
                <a:latin typeface="Times New Roman" pitchFamily="18" charset="0"/>
                <a:cs typeface="Times New Roman" pitchFamily="18" charset="0"/>
              </a:rPr>
              <a:t>p</a:t>
            </a:r>
            <a:r>
              <a:rPr lang="en-US" sz="2800">
                <a:latin typeface="Times New Roman" pitchFamily="18" charset="0"/>
                <a:cs typeface="Times New Roman" pitchFamily="18" charset="0"/>
              </a:rPr>
              <a:t> = 5 pF; r</a:t>
            </a:r>
            <a:r>
              <a:rPr lang="en-US" sz="2800" baseline="-25000">
                <a:latin typeface="Times New Roman" pitchFamily="18" charset="0"/>
                <a:cs typeface="Times New Roman" pitchFamily="18" charset="0"/>
              </a:rPr>
              <a:t>q</a:t>
            </a:r>
            <a:r>
              <a:rPr lang="en-US" sz="2800">
                <a:latin typeface="Times New Roman" pitchFamily="18" charset="0"/>
                <a:cs typeface="Times New Roman" pitchFamily="18" charset="0"/>
              </a:rPr>
              <a:t> = 60 </a:t>
            </a:r>
            <a:r>
              <a:rPr lang="el-GR" sz="2800">
                <a:latin typeface="Times New Roman" pitchFamily="18" charset="0"/>
                <a:cs typeface="Times New Roman" pitchFamily="18" charset="0"/>
              </a:rPr>
              <a:t>Ω</a:t>
            </a:r>
            <a:r>
              <a:rPr lang="en-US" sz="2800">
                <a:latin typeface="Times New Roman" pitchFamily="18" charset="0"/>
                <a:cs typeface="Times New Roman" pitchFamily="18" charset="0"/>
              </a:rPr>
              <a:t>;</a:t>
            </a:r>
          </a:p>
          <a:p>
            <a:pPr>
              <a:buNone/>
            </a:pPr>
            <a:r>
              <a:rPr lang="en-US" sz="2800">
                <a:latin typeface="Times New Roman" pitchFamily="18" charset="0"/>
                <a:cs typeface="Times New Roman" pitchFamily="18" charset="0"/>
              </a:rPr>
              <a:t>C</a:t>
            </a:r>
            <a:r>
              <a:rPr lang="en-US" sz="2800" baseline="-25000">
                <a:latin typeface="Times New Roman" pitchFamily="18" charset="0"/>
                <a:cs typeface="Times New Roman" pitchFamily="18" charset="0"/>
              </a:rPr>
              <a:t>q</a:t>
            </a:r>
            <a:r>
              <a:rPr lang="en-US" sz="2800">
                <a:latin typeface="Times New Roman" pitchFamily="18" charset="0"/>
                <a:cs typeface="Times New Roman" pitchFamily="18" charset="0"/>
              </a:rPr>
              <a:t> = 0,016 pF; L</a:t>
            </a:r>
            <a:r>
              <a:rPr lang="en-US" sz="2800" baseline="-25000">
                <a:latin typeface="Times New Roman" pitchFamily="18" charset="0"/>
                <a:cs typeface="Times New Roman" pitchFamily="18" charset="0"/>
              </a:rPr>
              <a:t>q</a:t>
            </a:r>
            <a:r>
              <a:rPr lang="en-US" sz="2800">
                <a:latin typeface="Times New Roman" pitchFamily="18" charset="0"/>
                <a:cs typeface="Times New Roman" pitchFamily="18" charset="0"/>
              </a:rPr>
              <a:t> = 1,5 H</a:t>
            </a:r>
          </a:p>
          <a:p>
            <a:pPr>
              <a:buNone/>
            </a:pPr>
            <a:r>
              <a:rPr lang="en-US" sz="2800">
                <a:latin typeface="Times New Roman" pitchFamily="18" charset="0"/>
                <a:cs typeface="Times New Roman" pitchFamily="18" charset="0"/>
              </a:rPr>
              <a:t> Trong thực tế r</a:t>
            </a:r>
            <a:r>
              <a:rPr lang="en-US" sz="2800" baseline="-25000">
                <a:latin typeface="Times New Roman" pitchFamily="18" charset="0"/>
                <a:cs typeface="Times New Roman" pitchFamily="18" charset="0"/>
              </a:rPr>
              <a:t>q</a:t>
            </a:r>
            <a:r>
              <a:rPr lang="en-US" sz="2800">
                <a:latin typeface="Times New Roman" pitchFamily="18" charset="0"/>
                <a:cs typeface="Times New Roman" pitchFamily="18" charset="0"/>
              </a:rPr>
              <a:t> rất nhỏ trở kháng tương đương thạch anh</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Từ biểu thức trên ta thấy thạch anh có hai tần số cộng hưởng </a:t>
            </a:r>
          </a:p>
          <a:p>
            <a:pPr>
              <a:buNone/>
            </a:pPr>
            <a:endParaRPr lang="en-US" sz="280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1295400" y="1600200"/>
          <a:ext cx="6921502" cy="1870675"/>
        </p:xfrm>
        <a:graphic>
          <a:graphicData uri="http://schemas.openxmlformats.org/presentationml/2006/ole">
            <mc:AlternateContent xmlns:mc="http://schemas.openxmlformats.org/markup-compatibility/2006">
              <mc:Choice xmlns:v="urn:schemas-microsoft-com:vml" Requires="v">
                <p:oleObj spid="_x0000_s249857" name="Equation" r:id="rId3" imgW="3288960" imgH="888840" progId="Equation.DSMT4">
                  <p:embed/>
                </p:oleObj>
              </mc:Choice>
              <mc:Fallback>
                <p:oleObj name="Equation" r:id="rId3" imgW="3288960" imgH="88884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00200"/>
                        <a:ext cx="6921502" cy="187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152400" y="3886200"/>
          <a:ext cx="8986840" cy="2819400"/>
        </p:xfrm>
        <a:graphic>
          <a:graphicData uri="http://schemas.openxmlformats.org/presentationml/2006/ole">
            <mc:AlternateContent xmlns:mc="http://schemas.openxmlformats.org/markup-compatibility/2006">
              <mc:Choice xmlns:v="urn:schemas-microsoft-com:vml" Requires="v">
                <p:oleObj spid="_x0000_s249858" name="Equation" r:id="rId5" imgW="3886200" imgH="1218960" progId="Equation.DSMT4">
                  <p:embed/>
                </p:oleObj>
              </mc:Choice>
              <mc:Fallback>
                <p:oleObj name="Equation" r:id="rId5" imgW="3886200" imgH="121896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886200"/>
                        <a:ext cx="8986840"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3110280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a:normAutofit/>
          </a:bodyPr>
          <a:lstStyle/>
          <a:p>
            <a:pPr>
              <a:buNone/>
            </a:pPr>
            <a:r>
              <a:rPr lang="en-US" sz="2800">
                <a:latin typeface="Times New Roman" pitchFamily="18" charset="0"/>
                <a:cs typeface="Times New Roman" pitchFamily="18" charset="0"/>
              </a:rPr>
              <a:t>Trong thực tế chế tạo có tần số 1KHz đến 100KHz nếu tăng</a:t>
            </a:r>
          </a:p>
          <a:p>
            <a:pPr>
              <a:buNone/>
            </a:pPr>
            <a:r>
              <a:rPr lang="en-US" sz="2800">
                <a:latin typeface="Times New Roman" pitchFamily="18" charset="0"/>
                <a:cs typeface="Times New Roman" pitchFamily="18" charset="0"/>
              </a:rPr>
              <a:t>giảm dùng mạch chia tần hoặc nhân tần.</a:t>
            </a:r>
          </a:p>
          <a:p>
            <a:pPr>
              <a:buNone/>
            </a:pPr>
            <a:r>
              <a:rPr lang="en-US">
                <a:solidFill>
                  <a:srgbClr val="FF0000"/>
                </a:solidFill>
                <a:latin typeface="Times New Roman" pitchFamily="18" charset="0"/>
                <a:cs typeface="Times New Roman" pitchFamily="18" charset="0"/>
              </a:rPr>
              <a:t>2. Các mạch dao động thạch anh.</a:t>
            </a:r>
          </a:p>
        </p:txBody>
      </p:sp>
      <p:pic>
        <p:nvPicPr>
          <p:cNvPr id="106498" name="Picture 2"/>
          <p:cNvPicPr>
            <a:picLocks noChangeAspect="1" noChangeArrowheads="1"/>
          </p:cNvPicPr>
          <p:nvPr/>
        </p:nvPicPr>
        <p:blipFill>
          <a:blip r:embed="rId2"/>
          <a:srcRect/>
          <a:stretch>
            <a:fillRect/>
          </a:stretch>
        </p:blipFill>
        <p:spPr bwMode="auto">
          <a:xfrm>
            <a:off x="386029" y="2133600"/>
            <a:ext cx="3576371" cy="3505200"/>
          </a:xfrm>
          <a:prstGeom prst="rect">
            <a:avLst/>
          </a:prstGeom>
          <a:noFill/>
          <a:ln w="9525">
            <a:noFill/>
            <a:miter lim="800000"/>
            <a:headEnd/>
            <a:tailEnd/>
          </a:ln>
          <a:effectLst/>
        </p:spPr>
      </p:pic>
      <p:pic>
        <p:nvPicPr>
          <p:cNvPr id="106499" name="Picture 3"/>
          <p:cNvPicPr>
            <a:picLocks noChangeAspect="1" noChangeArrowheads="1"/>
          </p:cNvPicPr>
          <p:nvPr/>
        </p:nvPicPr>
        <p:blipFill>
          <a:blip r:embed="rId3"/>
          <a:srcRect/>
          <a:stretch>
            <a:fillRect/>
          </a:stretch>
        </p:blipFill>
        <p:spPr bwMode="auto">
          <a:xfrm>
            <a:off x="4892777" y="1884306"/>
            <a:ext cx="3489223" cy="3678294"/>
          </a:xfrm>
          <a:prstGeom prst="rect">
            <a:avLst/>
          </a:prstGeom>
          <a:noFill/>
          <a:ln w="9525">
            <a:noFill/>
            <a:miter lim="800000"/>
            <a:headEnd/>
            <a:tailEnd/>
          </a:ln>
          <a:effectLst/>
        </p:spPr>
      </p:pic>
    </p:spTree>
    <p:extLst>
      <p:ext uri="{BB962C8B-B14F-4D97-AF65-F5344CB8AC3E}">
        <p14:creationId xmlns:p14="http://schemas.microsoft.com/office/powerpoint/2010/main" val="3107743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82000" cy="5897563"/>
          </a:xfrm>
        </p:spPr>
        <p:txBody>
          <a:bodyPr/>
          <a:lstStyle/>
          <a:p>
            <a:pPr>
              <a:buNone/>
            </a:pPr>
            <a:r>
              <a:rPr lang="en-US"/>
              <a:t> </a:t>
            </a:r>
            <a:r>
              <a:rPr lang="en-US">
                <a:solidFill>
                  <a:srgbClr val="FF0000"/>
                </a:solidFill>
                <a:latin typeface="Times New Roman" pitchFamily="18" charset="0"/>
                <a:cs typeface="Times New Roman" pitchFamily="18" charset="0"/>
              </a:rPr>
              <a:t>- Hồi tiếp âm song song điện áp:</a:t>
            </a:r>
          </a:p>
          <a:p>
            <a:pPr>
              <a:buNone/>
            </a:pPr>
            <a:r>
              <a:rPr lang="en-US">
                <a:latin typeface="Times New Roman" pitchFamily="18" charset="0"/>
                <a:cs typeface="Times New Roman" pitchFamily="18" charset="0"/>
              </a:rPr>
              <a:t>   X</a:t>
            </a:r>
            <a:r>
              <a:rPr lang="en-US" baseline="-25000">
                <a:latin typeface="Times New Roman" pitchFamily="18" charset="0"/>
                <a:cs typeface="Times New Roman" pitchFamily="18" charset="0"/>
              </a:rPr>
              <a:t>vào </a:t>
            </a:r>
            <a:r>
              <a:rPr lang="en-US">
                <a:latin typeface="Times New Roman" pitchFamily="18" charset="0"/>
                <a:cs typeface="Times New Roman" pitchFamily="18" charset="0"/>
              </a:rPr>
              <a:t> // X</a:t>
            </a:r>
            <a:r>
              <a:rPr lang="en-US" baseline="-25000">
                <a:latin typeface="Times New Roman" pitchFamily="18" charset="0"/>
                <a:cs typeface="Times New Roman" pitchFamily="18" charset="0"/>
              </a:rPr>
              <a:t>ht </a:t>
            </a:r>
            <a:r>
              <a:rPr lang="en-US">
                <a:latin typeface="Times New Roman" pitchFamily="18" charset="0"/>
                <a:cs typeface="Times New Roman" pitchFamily="18" charset="0"/>
              </a:rPr>
              <a:t>// X</a:t>
            </a:r>
            <a:r>
              <a:rPr lang="en-US" baseline="-25000">
                <a:latin typeface="Times New Roman" pitchFamily="18" charset="0"/>
                <a:cs typeface="Times New Roman" pitchFamily="18" charset="0"/>
              </a:rPr>
              <a:t>h</a:t>
            </a:r>
            <a:endParaRPr lang="en-US">
              <a:latin typeface="Times New Roman" pitchFamily="18" charset="0"/>
              <a:cs typeface="Times New Roman" pitchFamily="18" charset="0"/>
            </a:endParaRPr>
          </a:p>
          <a:p>
            <a:pPr>
              <a:buNone/>
            </a:pPr>
            <a:r>
              <a:rPr lang="en-US">
                <a:latin typeface="Times New Roman" pitchFamily="18" charset="0"/>
                <a:cs typeface="Times New Roman" pitchFamily="18" charset="0"/>
              </a:rPr>
              <a:t>   X</a:t>
            </a:r>
            <a:r>
              <a:rPr lang="en-US" baseline="-25000">
                <a:latin typeface="Times New Roman" pitchFamily="18" charset="0"/>
                <a:cs typeface="Times New Roman" pitchFamily="18" charset="0"/>
              </a:rPr>
              <a:t>ra</a:t>
            </a:r>
            <a:r>
              <a:rPr lang="en-US">
                <a:latin typeface="Times New Roman" pitchFamily="18" charset="0"/>
                <a:cs typeface="Times New Roman" pitchFamily="18" charset="0"/>
              </a:rPr>
              <a:t> // X</a:t>
            </a:r>
            <a:r>
              <a:rPr lang="en-US" baseline="-25000">
                <a:latin typeface="Times New Roman" pitchFamily="18" charset="0"/>
                <a:cs typeface="Times New Roman" pitchFamily="18" charset="0"/>
              </a:rPr>
              <a:t>rh</a:t>
            </a:r>
            <a:r>
              <a:rPr lang="en-US">
                <a:latin typeface="Times New Roman" pitchFamily="18" charset="0"/>
                <a:cs typeface="Times New Roman" pitchFamily="18" charset="0"/>
              </a:rPr>
              <a:t> // X</a:t>
            </a:r>
            <a:r>
              <a:rPr lang="en-US" baseline="-25000">
                <a:latin typeface="Times New Roman" pitchFamily="18" charset="0"/>
                <a:cs typeface="Times New Roman" pitchFamily="18" charset="0"/>
              </a:rPr>
              <a:t>Vht</a:t>
            </a:r>
            <a:endParaRPr lang="en-US">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a:p>
            <a:pPr>
              <a:buNone/>
            </a:pPr>
            <a:r>
              <a:rPr lang="en-US">
                <a:solidFill>
                  <a:srgbClr val="FF0000"/>
                </a:solidFill>
                <a:latin typeface="Times New Roman" pitchFamily="18" charset="0"/>
                <a:cs typeface="Times New Roman" pitchFamily="18" charset="0"/>
              </a:rPr>
              <a:t> - Hồi tiếp âm nối tiếp điện áp:</a:t>
            </a:r>
          </a:p>
          <a:p>
            <a:pPr>
              <a:buNone/>
            </a:pPr>
            <a:r>
              <a:rPr lang="en-US">
                <a:latin typeface="Times New Roman" pitchFamily="18" charset="0"/>
                <a:cs typeface="Times New Roman" pitchFamily="18" charset="0"/>
              </a:rPr>
              <a:t>   X</a:t>
            </a:r>
            <a:r>
              <a:rPr lang="en-US" baseline="-25000">
                <a:latin typeface="Times New Roman" pitchFamily="18" charset="0"/>
                <a:cs typeface="Times New Roman" pitchFamily="18" charset="0"/>
              </a:rPr>
              <a:t>ra</a:t>
            </a:r>
            <a:r>
              <a:rPr lang="en-US">
                <a:latin typeface="Times New Roman" pitchFamily="18" charset="0"/>
                <a:cs typeface="Times New Roman" pitchFamily="18" charset="0"/>
              </a:rPr>
              <a:t> // X</a:t>
            </a:r>
            <a:r>
              <a:rPr lang="en-US" baseline="-25000">
                <a:latin typeface="Times New Roman" pitchFamily="18" charset="0"/>
                <a:cs typeface="Times New Roman" pitchFamily="18" charset="0"/>
              </a:rPr>
              <a:t>rh</a:t>
            </a:r>
            <a:r>
              <a:rPr lang="en-US">
                <a:latin typeface="Times New Roman" pitchFamily="18" charset="0"/>
                <a:cs typeface="Times New Roman" pitchFamily="18" charset="0"/>
              </a:rPr>
              <a:t> // X</a:t>
            </a:r>
            <a:r>
              <a:rPr lang="en-US" baseline="-25000">
                <a:latin typeface="Times New Roman" pitchFamily="18" charset="0"/>
                <a:cs typeface="Times New Roman" pitchFamily="18" charset="0"/>
              </a:rPr>
              <a:t>Vht</a:t>
            </a:r>
          </a:p>
          <a:p>
            <a:pPr>
              <a:buNone/>
            </a:pPr>
            <a:r>
              <a:rPr lang="en-US" baseline="-25000">
                <a:latin typeface="Times New Roman" pitchFamily="18" charset="0"/>
                <a:cs typeface="Times New Roman" pitchFamily="18" charset="0"/>
              </a:rPr>
              <a:t> </a:t>
            </a:r>
            <a:r>
              <a:rPr lang="en-US">
                <a:latin typeface="Times New Roman" pitchFamily="18" charset="0"/>
                <a:cs typeface="Times New Roman" pitchFamily="18" charset="0"/>
              </a:rPr>
              <a:t>   X</a:t>
            </a:r>
            <a:r>
              <a:rPr lang="en-US" baseline="-25000">
                <a:latin typeface="Times New Roman" pitchFamily="18" charset="0"/>
                <a:cs typeface="Times New Roman" pitchFamily="18" charset="0"/>
              </a:rPr>
              <a:t>vào </a:t>
            </a:r>
            <a:r>
              <a:rPr lang="en-US">
                <a:latin typeface="Times New Roman" pitchFamily="18" charset="0"/>
                <a:cs typeface="Times New Roman" pitchFamily="18" charset="0"/>
              </a:rPr>
              <a:t> =  X</a:t>
            </a:r>
            <a:r>
              <a:rPr lang="en-US" baseline="-25000">
                <a:latin typeface="Times New Roman" pitchFamily="18" charset="0"/>
                <a:cs typeface="Times New Roman" pitchFamily="18" charset="0"/>
              </a:rPr>
              <a:t>ht </a:t>
            </a:r>
            <a:r>
              <a:rPr lang="en-US">
                <a:latin typeface="Times New Roman" pitchFamily="18" charset="0"/>
                <a:cs typeface="Times New Roman" pitchFamily="18" charset="0"/>
              </a:rPr>
              <a:t> + X</a:t>
            </a:r>
            <a:r>
              <a:rPr lang="en-US" baseline="-25000">
                <a:latin typeface="Times New Roman" pitchFamily="18" charset="0"/>
                <a:cs typeface="Times New Roman" pitchFamily="18" charset="0"/>
              </a:rPr>
              <a:t>h</a:t>
            </a:r>
            <a:endParaRPr lang="en-US">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4726106" y="1219200"/>
            <a:ext cx="3947615" cy="19812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4876800" y="4038600"/>
            <a:ext cx="3781567" cy="1905000"/>
          </a:xfrm>
          <a:prstGeom prst="rect">
            <a:avLst/>
          </a:prstGeom>
          <a:noFill/>
          <a:ln w="9525">
            <a:noFill/>
            <a:miter lim="800000"/>
            <a:headEnd/>
            <a:tailEnd/>
          </a:ln>
          <a:effectLst/>
        </p:spPr>
      </p:pic>
      <p:sp>
        <p:nvSpPr>
          <p:cNvPr id="2" name="Hộp Văn bản 1">
            <a:extLst>
              <a:ext uri="{FF2B5EF4-FFF2-40B4-BE49-F238E27FC236}">
                <a16:creationId xmlns:a16="http://schemas.microsoft.com/office/drawing/2014/main" id="{55C01A31-AFE4-F3FF-30EB-55C476B5076D}"/>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a:latin typeface="Arial"/>
                <a:cs typeface="Arial"/>
              </a:rPr>
              <a:t>Bấm để thêm </a:t>
            </a:r>
            <a:r>
              <a:rPr lang="vi-VN" err="1">
                <a:latin typeface="Arial"/>
                <a:cs typeface="Arial"/>
              </a:rPr>
              <a:t>nội</a:t>
            </a:r>
            <a:r>
              <a:rPr lang="vi-VN">
                <a:latin typeface="Arial"/>
                <a:cs typeface="Arial"/>
              </a:rPr>
              <a:t> dung</a:t>
            </a:r>
            <a:endParaRPr lang="vi-VN"/>
          </a:p>
        </p:txBody>
      </p:sp>
    </p:spTree>
    <p:extLst>
      <p:ext uri="{BB962C8B-B14F-4D97-AF65-F5344CB8AC3E}">
        <p14:creationId xmlns:p14="http://schemas.microsoft.com/office/powerpoint/2010/main" val="3698507145"/>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r>
              <a:rPr lang="en-US" sz="3600">
                <a:solidFill>
                  <a:srgbClr val="FF0000"/>
                </a:solidFill>
                <a:latin typeface="Times New Roman" pitchFamily="18" charset="0"/>
                <a:cs typeface="Times New Roman" pitchFamily="18" charset="0"/>
              </a:rPr>
              <a:t>§6. Mạch dao động RC</a:t>
            </a:r>
          </a:p>
        </p:txBody>
      </p:sp>
      <p:sp>
        <p:nvSpPr>
          <p:cNvPr id="3" name="Content Placeholder 2"/>
          <p:cNvSpPr>
            <a:spLocks noGrp="1"/>
          </p:cNvSpPr>
          <p:nvPr>
            <p:ph idx="1"/>
          </p:nvPr>
        </p:nvSpPr>
        <p:spPr>
          <a:xfrm>
            <a:off x="152400" y="914400"/>
            <a:ext cx="8763000" cy="5943600"/>
          </a:xfrm>
        </p:spPr>
        <p:txBody>
          <a:bodyPr>
            <a:normAutofit lnSpcReduction="10000"/>
          </a:bodyPr>
          <a:lstStyle/>
          <a:p>
            <a:pPr marL="514350" indent="-514350">
              <a:buAutoNum type="arabicPeriod"/>
            </a:pPr>
            <a:r>
              <a:rPr lang="en-US" sz="2800">
                <a:solidFill>
                  <a:srgbClr val="FF0000"/>
                </a:solidFill>
                <a:latin typeface="Times New Roman" pitchFamily="18" charset="0"/>
                <a:cs typeface="Times New Roman" pitchFamily="18" charset="0"/>
              </a:rPr>
              <a:t>Đặc điểm mạch dao động RC.</a:t>
            </a:r>
          </a:p>
          <a:p>
            <a:pPr marL="514350" indent="-514350">
              <a:buNone/>
            </a:pPr>
            <a:r>
              <a:rPr lang="en-US" sz="2800">
                <a:latin typeface="Times New Roman" pitchFamily="18" charset="0"/>
                <a:cs typeface="Times New Roman" pitchFamily="18" charset="0"/>
              </a:rPr>
              <a:t>  - Các bộ dao động RC thường được dùng ở phạm vi tần số</a:t>
            </a:r>
          </a:p>
          <a:p>
            <a:pPr marL="514350" indent="-514350">
              <a:buNone/>
            </a:pPr>
            <a:r>
              <a:rPr lang="en-US" sz="2800">
                <a:latin typeface="Times New Roman" pitchFamily="18" charset="0"/>
                <a:cs typeface="Times New Roman" pitchFamily="18" charset="0"/>
              </a:rPr>
              <a:t>thấp. Ưu điểm gọn nhẹ.</a:t>
            </a:r>
          </a:p>
          <a:p>
            <a:pPr marL="514350" indent="-514350">
              <a:buNone/>
            </a:pPr>
            <a:r>
              <a:rPr lang="en-US" sz="2800">
                <a:latin typeface="Times New Roman" pitchFamily="18" charset="0"/>
                <a:cs typeface="Times New Roman" pitchFamily="18" charset="0"/>
              </a:rPr>
              <a:t>  - Các thiết kế đơn giản rễ điều chỉnh vì không có cuộn</a:t>
            </a:r>
          </a:p>
          <a:p>
            <a:pPr marL="514350" indent="-514350">
              <a:buNone/>
            </a:pPr>
            <a:r>
              <a:rPr lang="en-US" sz="2800">
                <a:latin typeface="Times New Roman" pitchFamily="18" charset="0"/>
                <a:cs typeface="Times New Roman" pitchFamily="18" charset="0"/>
              </a:rPr>
              <a:t>cảm do đó có thể thuận tiện cho việc gói vào vi mạch.</a:t>
            </a:r>
          </a:p>
          <a:p>
            <a:pPr marL="514350" indent="-514350">
              <a:buNone/>
            </a:pPr>
            <a:r>
              <a:rPr lang="en-US" sz="2800">
                <a:latin typeface="Times New Roman" pitchFamily="18" charset="0"/>
                <a:cs typeface="Times New Roman" pitchFamily="18" charset="0"/>
              </a:rPr>
              <a:t>  - Điều chỉnh tần số trong phạm vi lớn lớn mạch dao động</a:t>
            </a:r>
          </a:p>
          <a:p>
            <a:pPr marL="514350" indent="-514350">
              <a:buNone/>
            </a:pPr>
            <a:r>
              <a:rPr lang="en-US" sz="2800">
                <a:latin typeface="Times New Roman" pitchFamily="18" charset="0"/>
                <a:cs typeface="Times New Roman" pitchFamily="18" charset="0"/>
              </a:rPr>
              <a:t>LC vì trong mạch dao RC tần số tỉ lệ với (1/C), trong mạch</a:t>
            </a:r>
          </a:p>
          <a:p>
            <a:pPr marL="514350" indent="-514350">
              <a:buNone/>
            </a:pPr>
            <a:r>
              <a:rPr lang="en-US" sz="2800">
                <a:latin typeface="Times New Roman" pitchFamily="18" charset="0"/>
                <a:cs typeface="Times New Roman" pitchFamily="18" charset="0"/>
              </a:rPr>
              <a:t>dao động LC tỉ lệ              </a:t>
            </a:r>
          </a:p>
          <a:p>
            <a:pPr marL="514350" indent="-514350">
              <a:buNone/>
            </a:pPr>
            <a:r>
              <a:rPr lang="en-US" sz="2800">
                <a:latin typeface="Times New Roman" pitchFamily="18" charset="0"/>
                <a:cs typeface="Times New Roman" pitchFamily="18" charset="0"/>
              </a:rPr>
              <a:t>  - Mạch hồi tiếp mang tính chất RC nên không có tính chất</a:t>
            </a:r>
          </a:p>
          <a:p>
            <a:pPr marL="514350" indent="-514350">
              <a:buNone/>
            </a:pPr>
            <a:r>
              <a:rPr lang="en-US" sz="2800">
                <a:latin typeface="Times New Roman" pitchFamily="18" charset="0"/>
                <a:cs typeface="Times New Roman" pitchFamily="18" charset="0"/>
              </a:rPr>
              <a:t>cộng hưởng, Transistor làm việc ở chế A.</a:t>
            </a:r>
          </a:p>
          <a:p>
            <a:pPr marL="514350" indent="-514350">
              <a:buNone/>
            </a:pPr>
            <a:r>
              <a:rPr lang="en-US" sz="2800">
                <a:latin typeface="Times New Roman" pitchFamily="18" charset="0"/>
                <a:cs typeface="Times New Roman" pitchFamily="18" charset="0"/>
              </a:rPr>
              <a:t>  - Hồi tiếp RC phụ thuộc tần số mạch dao động khi thỏa</a:t>
            </a:r>
          </a:p>
          <a:p>
            <a:pPr marL="514350" indent="-514350">
              <a:buNone/>
            </a:pPr>
            <a:r>
              <a:rPr lang="en-US" sz="2800">
                <a:latin typeface="Times New Roman" pitchFamily="18" charset="0"/>
                <a:cs typeface="Times New Roman" pitchFamily="18" charset="0"/>
              </a:rPr>
              <a:t>mãn điều kiện về pha.</a:t>
            </a:r>
          </a:p>
        </p:txBody>
      </p:sp>
      <p:graphicFrame>
        <p:nvGraphicFramePr>
          <p:cNvPr id="4" name="Object 3"/>
          <p:cNvGraphicFramePr>
            <a:graphicFrameLocks noChangeAspect="1"/>
          </p:cNvGraphicFramePr>
          <p:nvPr/>
        </p:nvGraphicFramePr>
        <p:xfrm>
          <a:off x="2743200" y="4142059"/>
          <a:ext cx="1092200" cy="506141"/>
        </p:xfrm>
        <a:graphic>
          <a:graphicData uri="http://schemas.openxmlformats.org/presentationml/2006/ole">
            <mc:AlternateContent xmlns:mc="http://schemas.openxmlformats.org/markup-compatibility/2006">
              <mc:Choice xmlns:v="urn:schemas-microsoft-com:vml" Requires="v">
                <p:oleObj spid="_x0000_s251905" name="Equation" r:id="rId3" imgW="520560" imgH="241200" progId="Equation.DSMT4">
                  <p:embed/>
                </p:oleObj>
              </mc:Choice>
              <mc:Fallback>
                <p:oleObj name="Equation" r:id="rId3" imgW="520560" imgH="24120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142059"/>
                        <a:ext cx="1092200" cy="5061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6979113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705600"/>
          </a:xfrm>
        </p:spPr>
        <p:txBody>
          <a:bodyPr>
            <a:normAutofit/>
          </a:bodyPr>
          <a:lstStyle/>
          <a:p>
            <a:pPr>
              <a:buNone/>
            </a:pPr>
            <a:r>
              <a:rPr lang="en-US" sz="2800">
                <a:solidFill>
                  <a:srgbClr val="FF0000"/>
                </a:solidFill>
                <a:latin typeface="Times New Roman" pitchFamily="18" charset="0"/>
                <a:cs typeface="Times New Roman" pitchFamily="18" charset="0"/>
              </a:rPr>
              <a:t>2. </a:t>
            </a:r>
            <a:r>
              <a:rPr lang="en-US" sz="2800" err="1">
                <a:solidFill>
                  <a:srgbClr val="FF0000"/>
                </a:solidFill>
                <a:latin typeface="Times New Roman" pitchFamily="18" charset="0"/>
                <a:cs typeface="Times New Roman" pitchFamily="18" charset="0"/>
              </a:rPr>
              <a:t>Mạch</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dao</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động</a:t>
            </a:r>
            <a:r>
              <a:rPr lang="en-US" sz="2800">
                <a:solidFill>
                  <a:srgbClr val="FF0000"/>
                </a:solidFill>
                <a:latin typeface="Times New Roman" pitchFamily="18" charset="0"/>
                <a:cs typeface="Times New Roman" pitchFamily="18" charset="0"/>
              </a:rPr>
              <a:t> RC </a:t>
            </a:r>
            <a:r>
              <a:rPr lang="en-US" sz="2800" err="1">
                <a:solidFill>
                  <a:srgbClr val="FF0000"/>
                </a:solidFill>
                <a:latin typeface="Times New Roman" pitchFamily="18" charset="0"/>
                <a:cs typeface="Times New Roman" pitchFamily="18" charset="0"/>
              </a:rPr>
              <a:t>dùng</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phương</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pháp</a:t>
            </a:r>
            <a:r>
              <a:rPr lang="en-US" sz="2800">
                <a:solidFill>
                  <a:srgbClr val="FF0000"/>
                </a:solidFill>
                <a:latin typeface="Times New Roman" pitchFamily="18" charset="0"/>
                <a:cs typeface="Times New Roman" pitchFamily="18" charset="0"/>
              </a:rPr>
              <a:t> di </a:t>
            </a:r>
            <a:r>
              <a:rPr lang="en-US" sz="2800" err="1">
                <a:solidFill>
                  <a:srgbClr val="FF0000"/>
                </a:solidFill>
                <a:latin typeface="Times New Roman" pitchFamily="18" charset="0"/>
                <a:cs typeface="Times New Roman" pitchFamily="18" charset="0"/>
              </a:rPr>
              <a:t>pha</a:t>
            </a:r>
            <a:r>
              <a:rPr lang="en-US" sz="2800">
                <a:solidFill>
                  <a:srgbClr val="FF0000"/>
                </a:solidFill>
                <a:latin typeface="Times New Roman" pitchFamily="18" charset="0"/>
                <a:cs typeface="Times New Roman" pitchFamily="18" charset="0"/>
              </a:rPr>
              <a:t>.</a:t>
            </a:r>
          </a:p>
          <a:p>
            <a:pPr>
              <a:buNone/>
            </a:pP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Nguyên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tắc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dùng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mạch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khuếch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đại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có</a:t>
            </a:r>
            <a:r>
              <a:rPr lang="en-US" sz="2800">
                <a:latin typeface="Times New Roman" pitchFamily="18" charset="0"/>
                <a:cs typeface="Times New Roman" pitchFamily="18" charset="0"/>
              </a:rPr>
              <a:t> di </a:t>
            </a:r>
            <a:r>
              <a:rPr lang="en-US" sz="2800" err="1">
                <a:latin typeface="Times New Roman" pitchFamily="18" charset="0"/>
                <a:cs typeface="Times New Roman" pitchFamily="18" charset="0"/>
              </a:rPr>
              <a:t>pha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một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góc</a:t>
            </a:r>
            <a:r>
              <a:rPr lang="en-US" sz="2800">
                <a:latin typeface="Times New Roman" pitchFamily="18" charset="0"/>
                <a:cs typeface="Times New Roman" pitchFamily="18" charset="0"/>
              </a:rPr>
              <a:t> 180</a:t>
            </a:r>
            <a:r>
              <a:rPr lang="en-US" sz="2800" baseline="30000">
                <a:latin typeface="Times New Roman" pitchFamily="18" charset="0"/>
                <a:cs typeface="Times New Roman" pitchFamily="18" charset="0"/>
              </a:rPr>
              <a:t>0</a:t>
            </a:r>
            <a:r>
              <a:rPr lang="en-US" sz="2800">
                <a:latin typeface="Times New Roman" pitchFamily="18" charset="0"/>
                <a:cs typeface="Times New Roman" pitchFamily="18" charset="0"/>
              </a:rPr>
              <a:t>  </a:t>
            </a:r>
          </a:p>
          <a:p>
            <a:pPr>
              <a:buNone/>
            </a:pPr>
            <a:r>
              <a:rPr lang="en-US" sz="2800" err="1">
                <a:latin typeface="Times New Roman" pitchFamily="18" charset="0"/>
                <a:cs typeface="Times New Roman" pitchFamily="18" charset="0"/>
              </a:rPr>
              <a:t>và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có</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mạch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hồi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tiếp</a:t>
            </a:r>
            <a:r>
              <a:rPr lang="en-US" sz="2800">
                <a:latin typeface="Times New Roman" pitchFamily="18" charset="0"/>
                <a:cs typeface="Times New Roman" pitchFamily="18" charset="0"/>
              </a:rPr>
              <a:t> di </a:t>
            </a:r>
            <a:r>
              <a:rPr lang="en-US" sz="2800" err="1">
                <a:latin typeface="Times New Roman" pitchFamily="18" charset="0"/>
                <a:cs typeface="Times New Roman" pitchFamily="18" charset="0"/>
              </a:rPr>
              <a:t>pha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một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góc</a:t>
            </a:r>
            <a:r>
              <a:rPr lang="en-US" sz="2800">
                <a:latin typeface="Times New Roman" pitchFamily="18" charset="0"/>
                <a:cs typeface="Times New Roman" pitchFamily="18" charset="0"/>
              </a:rPr>
              <a:t> 180</a:t>
            </a:r>
            <a:r>
              <a:rPr lang="en-US" sz="2800" baseline="30000">
                <a:latin typeface="Times New Roman" pitchFamily="18" charset="0"/>
                <a:cs typeface="Times New Roman" pitchFamily="18" charset="0"/>
              </a:rPr>
              <a:t>0</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để</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đảm</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bảo</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điều</a:t>
            </a:r>
            <a:endParaRPr lang="en-US" sz="2800">
              <a:latin typeface="Times New Roman" pitchFamily="18" charset="0"/>
              <a:cs typeface="Times New Roman" pitchFamily="18" charset="0"/>
            </a:endParaRPr>
          </a:p>
          <a:p>
            <a:pPr>
              <a:buNone/>
            </a:pPr>
            <a:r>
              <a:rPr lang="en-US" sz="2800" err="1">
                <a:latin typeface="Times New Roman" pitchFamily="18" charset="0"/>
                <a:cs typeface="Times New Roman" pitchFamily="18" charset="0"/>
              </a:rPr>
              <a:t>kiện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cân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bằng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về</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pha</a:t>
            </a:r>
            <a:r>
              <a:rPr lang="en-US" sz="2800">
                <a:latin typeface="Times New Roman" pitchFamily="18" charset="0"/>
                <a:cs typeface="Times New Roman" pitchFamily="18" charset="0"/>
              </a:rPr>
              <a:t>.</a:t>
            </a:r>
          </a:p>
          <a:p>
            <a:pPr>
              <a:buNone/>
            </a:pPr>
            <a:r>
              <a:rPr lang="en-US" sz="2800">
                <a:latin typeface="Times New Roman" pitchFamily="18" charset="0"/>
                <a:cs typeface="Times New Roman" pitchFamily="18" charset="0"/>
              </a:rPr>
              <a:t> - Theo </a:t>
            </a:r>
            <a:r>
              <a:rPr lang="en-US" sz="2800" err="1">
                <a:latin typeface="Times New Roman" pitchFamily="18" charset="0"/>
                <a:cs typeface="Times New Roman" pitchFamily="18" charset="0"/>
              </a:rPr>
              <a:t>sơ</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đồ</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mạch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hồi</a:t>
            </a:r>
            <a:r>
              <a:rPr lang="en-US" sz="2800">
                <a:latin typeface="Times New Roman" pitchFamily="18" charset="0"/>
                <a:cs typeface="Times New Roman" pitchFamily="18" charset="0"/>
              </a:rPr>
              <a:t> </a:t>
            </a:r>
          </a:p>
          <a:p>
            <a:pPr>
              <a:buNone/>
            </a:pPr>
            <a:r>
              <a:rPr lang="en-US" sz="2800" err="1">
                <a:latin typeface="Times New Roman" pitchFamily="18" charset="0"/>
                <a:cs typeface="Times New Roman" pitchFamily="18" charset="0"/>
              </a:rPr>
              <a:t>tiếp</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dùng</a:t>
            </a:r>
            <a:r>
              <a:rPr lang="en-US" sz="2800">
                <a:latin typeface="Times New Roman" pitchFamily="18" charset="0"/>
                <a:cs typeface="Times New Roman" pitchFamily="18" charset="0"/>
              </a:rPr>
              <a:t> n = 3 </a:t>
            </a:r>
            <a:r>
              <a:rPr lang="en-US" sz="2800" err="1">
                <a:latin typeface="Times New Roman" pitchFamily="18" charset="0"/>
                <a:cs typeface="Times New Roman" pitchFamily="18" charset="0"/>
              </a:rPr>
              <a:t>mắt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lọc</a:t>
            </a:r>
            <a:r>
              <a:rPr lang="en-US" sz="2800">
                <a:latin typeface="Times New Roman" pitchFamily="18" charset="0"/>
                <a:cs typeface="Times New Roman" pitchFamily="18" charset="0"/>
              </a:rPr>
              <a:t> RC</a:t>
            </a:r>
          </a:p>
          <a:p>
            <a:pPr>
              <a:buNone/>
            </a:pP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Dùng</a:t>
            </a:r>
            <a:r>
              <a:rPr lang="en-US" sz="2800">
                <a:latin typeface="Times New Roman" pitchFamily="18" charset="0"/>
                <a:cs typeface="Times New Roman" pitchFamily="18" charset="0"/>
              </a:rPr>
              <a:t> Transistor </a:t>
            </a:r>
            <a:r>
              <a:rPr lang="en-US" sz="2800" err="1">
                <a:latin typeface="Times New Roman" pitchFamily="18" charset="0"/>
                <a:cs typeface="Times New Roman" pitchFamily="18" charset="0"/>
              </a:rPr>
              <a:t>phần</a:t>
            </a:r>
            <a:endParaRPr lang="en-US" sz="2800">
              <a:latin typeface="Times New Roman" pitchFamily="18" charset="0"/>
              <a:cs typeface="Times New Roman" pitchFamily="18" charset="0"/>
            </a:endParaRPr>
          </a:p>
          <a:p>
            <a:pPr>
              <a:buNone/>
            </a:pPr>
            <a:r>
              <a:rPr lang="en-US" sz="2800" err="1">
                <a:latin typeface="Times New Roman" pitchFamily="18" charset="0"/>
                <a:cs typeface="Times New Roman" pitchFamily="18" charset="0"/>
              </a:rPr>
              <a:t>tử</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khuếch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đại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mắc</a:t>
            </a:r>
            <a:r>
              <a:rPr lang="en-US" sz="2800">
                <a:latin typeface="Times New Roman" pitchFamily="18" charset="0"/>
                <a:cs typeface="Times New Roman" pitchFamily="18" charset="0"/>
              </a:rPr>
              <a:t> EC</a:t>
            </a:r>
          </a:p>
          <a:p>
            <a:pPr>
              <a:buNone/>
            </a:pPr>
            <a:r>
              <a:rPr lang="en-US" sz="2800" err="1">
                <a:latin typeface="Times New Roman" pitchFamily="18" charset="0"/>
                <a:cs typeface="Times New Roman" pitchFamily="18" charset="0"/>
              </a:rPr>
              <a:t>không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có</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hồi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tiếp</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xoay</a:t>
            </a:r>
            <a:endParaRPr lang="en-US" sz="2800">
              <a:latin typeface="Times New Roman" pitchFamily="18" charset="0"/>
              <a:cs typeface="Times New Roman" pitchFamily="18" charset="0"/>
            </a:endParaRPr>
          </a:p>
          <a:p>
            <a:pPr>
              <a:buNone/>
            </a:pPr>
            <a:r>
              <a:rPr lang="en-US" sz="2800" err="1">
                <a:latin typeface="Times New Roman" pitchFamily="18" charset="0"/>
                <a:cs typeface="Times New Roman" pitchFamily="18" charset="0"/>
              </a:rPr>
              <a:t>chiều</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R</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R</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cấp</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nguồn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theo</a:t>
            </a:r>
            <a:endParaRPr lang="en-US" sz="2800">
              <a:latin typeface="Times New Roman" pitchFamily="18" charset="0"/>
              <a:cs typeface="Times New Roman" pitchFamily="18" charset="0"/>
            </a:endParaRPr>
          </a:p>
          <a:p>
            <a:pPr>
              <a:buNone/>
            </a:pPr>
            <a:r>
              <a:rPr lang="en-US" sz="2800" err="1">
                <a:latin typeface="Times New Roman" pitchFamily="18" charset="0"/>
                <a:cs typeface="Times New Roman" pitchFamily="18" charset="0"/>
              </a:rPr>
              <a:t>phương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pháp</a:t>
            </a:r>
            <a:r>
              <a:rPr lang="en-US" sz="2800">
                <a:latin typeface="Times New Roman" pitchFamily="18" charset="0"/>
                <a:cs typeface="Times New Roman" pitchFamily="18" charset="0"/>
              </a:rPr>
              <a:t> chia </a:t>
            </a:r>
            <a:r>
              <a:rPr lang="en-US" sz="2800" err="1">
                <a:latin typeface="Times New Roman" pitchFamily="18" charset="0"/>
                <a:cs typeface="Times New Roman" pitchFamily="18" charset="0"/>
              </a:rPr>
              <a:t>áp</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có</a:t>
            </a:r>
            <a:endParaRPr lang="en-US" sz="2800">
              <a:latin typeface="Times New Roman" pitchFamily="18" charset="0"/>
              <a:cs typeface="Times New Roman" pitchFamily="18" charset="0"/>
            </a:endParaRPr>
          </a:p>
          <a:p>
            <a:pPr>
              <a:buNone/>
            </a:pPr>
            <a:r>
              <a:rPr lang="en-US" sz="2800" err="1">
                <a:latin typeface="Times New Roman" pitchFamily="18" charset="0"/>
                <a:cs typeface="Times New Roman" pitchFamily="18" charset="0"/>
              </a:rPr>
              <a:t>hồi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tiếp</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âm</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một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chiều</a:t>
            </a: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p:txBody>
      </p:sp>
      <p:pic>
        <p:nvPicPr>
          <p:cNvPr id="111618" name="Picture 2"/>
          <p:cNvPicPr>
            <a:picLocks noChangeAspect="1" noChangeArrowheads="1"/>
          </p:cNvPicPr>
          <p:nvPr/>
        </p:nvPicPr>
        <p:blipFill>
          <a:blip r:embed="rId2"/>
          <a:srcRect/>
          <a:stretch>
            <a:fillRect/>
          </a:stretch>
        </p:blipFill>
        <p:spPr bwMode="auto">
          <a:xfrm>
            <a:off x="3962400" y="2505075"/>
            <a:ext cx="5098577" cy="3286126"/>
          </a:xfrm>
          <a:prstGeom prst="rect">
            <a:avLst/>
          </a:prstGeom>
          <a:noFill/>
          <a:ln w="9525">
            <a:noFill/>
            <a:miter lim="800000"/>
            <a:headEnd/>
            <a:tailEnd/>
          </a:ln>
          <a:effectLst/>
        </p:spPr>
      </p:pic>
    </p:spTree>
    <p:extLst>
      <p:ext uri="{BB962C8B-B14F-4D97-AF65-F5344CB8AC3E}">
        <p14:creationId xmlns:p14="http://schemas.microsoft.com/office/powerpoint/2010/main" val="288583636"/>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pPr>
              <a:buNone/>
            </a:pPr>
            <a:r>
              <a:rPr lang="en-US"/>
              <a:t> </a:t>
            </a:r>
            <a:r>
              <a:rPr lang="en-US" sz="2800">
                <a:latin typeface="Times New Roman" pitchFamily="18" charset="0"/>
                <a:cs typeface="Times New Roman" pitchFamily="18" charset="0"/>
              </a:rPr>
              <a:t>Theo sơ đồ ta có </a:t>
            </a:r>
          </a:p>
        </p:txBody>
      </p:sp>
      <p:graphicFrame>
        <p:nvGraphicFramePr>
          <p:cNvPr id="4" name="Object 3"/>
          <p:cNvGraphicFramePr>
            <a:graphicFrameLocks noChangeAspect="1"/>
          </p:cNvGraphicFramePr>
          <p:nvPr/>
        </p:nvGraphicFramePr>
        <p:xfrm>
          <a:off x="128588" y="838200"/>
          <a:ext cx="8891587" cy="5715000"/>
        </p:xfrm>
        <a:graphic>
          <a:graphicData uri="http://schemas.openxmlformats.org/presentationml/2006/ole">
            <mc:AlternateContent xmlns:mc="http://schemas.openxmlformats.org/markup-compatibility/2006">
              <mc:Choice xmlns:v="urn:schemas-microsoft-com:vml" Requires="v">
                <p:oleObj spid="_x0000_s253953" name="Equation" r:id="rId3" imgW="4114800" imgH="2463480" progId="Equation.DSMT4">
                  <p:embed/>
                </p:oleObj>
              </mc:Choice>
              <mc:Fallback>
                <p:oleObj name="Equation" r:id="rId3" imgW="4114800" imgH="246348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8" y="838200"/>
                        <a:ext cx="8891587" cy="571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5408817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15400" cy="1143000"/>
          </a:xfrm>
        </p:spPr>
        <p:txBody>
          <a:bodyPr>
            <a:normAutofit fontScale="90000"/>
          </a:bodyPr>
          <a:lstStyle/>
          <a:p>
            <a:r>
              <a:rPr lang="en-US"/>
              <a:t> </a:t>
            </a:r>
            <a:r>
              <a:rPr lang="en-US" sz="4000">
                <a:solidFill>
                  <a:srgbClr val="FF0000"/>
                </a:solidFill>
                <a:latin typeface="Times New Roman" pitchFamily="18" charset="0"/>
                <a:cs typeface="Times New Roman" pitchFamily="18" charset="0"/>
              </a:rPr>
              <a:t>Mạch dao động RC di pha dùng khuếch đại thuật toán</a:t>
            </a:r>
          </a:p>
        </p:txBody>
      </p:sp>
      <p:pic>
        <p:nvPicPr>
          <p:cNvPr id="18434" name="Picture 2"/>
          <p:cNvPicPr>
            <a:picLocks noGrp="1" noChangeAspect="1" noChangeArrowheads="1"/>
          </p:cNvPicPr>
          <p:nvPr>
            <p:ph idx="1"/>
          </p:nvPr>
        </p:nvPicPr>
        <p:blipFill>
          <a:blip r:embed="rId3"/>
          <a:srcRect/>
          <a:stretch>
            <a:fillRect/>
          </a:stretch>
        </p:blipFill>
        <p:spPr bwMode="auto">
          <a:xfrm>
            <a:off x="2133600" y="1828800"/>
            <a:ext cx="4841921" cy="2701131"/>
          </a:xfrm>
          <a:prstGeom prst="rect">
            <a:avLst/>
          </a:prstGeom>
          <a:noFill/>
          <a:ln w="9525">
            <a:noFill/>
            <a:miter lim="800000"/>
            <a:headEnd/>
            <a:tailEnd/>
          </a:ln>
          <a:effectLst/>
        </p:spPr>
      </p:pic>
      <p:sp>
        <p:nvSpPr>
          <p:cNvPr id="5" name="TextBox 4"/>
          <p:cNvSpPr txBox="1"/>
          <p:nvPr/>
        </p:nvSpPr>
        <p:spPr>
          <a:xfrm>
            <a:off x="533400" y="5029200"/>
            <a:ext cx="8229600" cy="1384995"/>
          </a:xfrm>
          <a:prstGeom prst="rect">
            <a:avLst/>
          </a:prstGeom>
          <a:noFill/>
        </p:spPr>
        <p:txBody>
          <a:bodyPr wrap="square" rtlCol="0">
            <a:spAutoFit/>
          </a:bodyPr>
          <a:lstStyle/>
          <a:p>
            <a:r>
              <a:rPr lang="en-US" sz="2400"/>
              <a:t>   </a:t>
            </a:r>
            <a:r>
              <a:rPr lang="en-US" sz="2800">
                <a:latin typeface="Times New Roman" pitchFamily="18" charset="0"/>
                <a:cs typeface="Times New Roman" pitchFamily="18" charset="0"/>
              </a:rPr>
              <a:t>Mạch dao động RC dùng khuếch đại thuật toán, hồi tiếp dùng mạch vi phân.</a:t>
            </a:r>
          </a:p>
          <a:p>
            <a:r>
              <a:rPr lang="en-US" sz="2800">
                <a:latin typeface="Times New Roman" pitchFamily="18" charset="0"/>
                <a:cs typeface="Times New Roman" pitchFamily="18" charset="0"/>
              </a:rPr>
              <a:t>        Tần số của mạch </a:t>
            </a:r>
            <a:r>
              <a:rPr lang="en-US" sz="2400"/>
              <a:t>: </a:t>
            </a:r>
          </a:p>
        </p:txBody>
      </p:sp>
      <p:graphicFrame>
        <p:nvGraphicFramePr>
          <p:cNvPr id="6" name="Object 5"/>
          <p:cNvGraphicFramePr>
            <a:graphicFrameLocks noChangeAspect="1"/>
          </p:cNvGraphicFramePr>
          <p:nvPr/>
        </p:nvGraphicFramePr>
        <p:xfrm>
          <a:off x="4059238" y="5865813"/>
          <a:ext cx="2474912" cy="839787"/>
        </p:xfrm>
        <a:graphic>
          <a:graphicData uri="http://schemas.openxmlformats.org/presentationml/2006/ole">
            <mc:AlternateContent xmlns:mc="http://schemas.openxmlformats.org/markup-compatibility/2006">
              <mc:Choice xmlns:v="urn:schemas-microsoft-com:vml" Requires="v">
                <p:oleObj spid="_x0000_s254977" name="Equation" r:id="rId4" imgW="1422360" imgH="482400" progId="Equation.DSMT4">
                  <p:embed/>
                </p:oleObj>
              </mc:Choice>
              <mc:Fallback>
                <p:oleObj name="Equation" r:id="rId4" imgW="1422360" imgH="482400" progId="Equation.DSMT4">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9238" y="5865813"/>
                        <a:ext cx="2474912" cy="8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4806627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solidFill>
                  <a:srgbClr val="FF0000"/>
                </a:solidFill>
                <a:latin typeface="Times New Roman" pitchFamily="18" charset="0"/>
                <a:cs typeface="Times New Roman" pitchFamily="18" charset="0"/>
              </a:rPr>
              <a:t> Nguyên tắc của mạch dao động RC hồi tiếp dương dùng di pha tín hiệu</a:t>
            </a:r>
          </a:p>
        </p:txBody>
      </p:sp>
      <p:sp>
        <p:nvSpPr>
          <p:cNvPr id="3" name="Content Placeholder 2"/>
          <p:cNvSpPr>
            <a:spLocks noGrp="1"/>
          </p:cNvSpPr>
          <p:nvPr>
            <p:ph idx="1"/>
          </p:nvPr>
        </p:nvSpPr>
        <p:spPr/>
        <p:txBody>
          <a:bodyPr/>
          <a:lstStyle/>
          <a:p>
            <a:pPr>
              <a:buNone/>
            </a:pPr>
            <a:r>
              <a:rPr lang="en-US"/>
              <a:t> </a:t>
            </a:r>
            <a:r>
              <a:rPr lang="en-US" sz="2800">
                <a:latin typeface="Times New Roman" pitchFamily="18" charset="0"/>
                <a:cs typeface="Times New Roman" pitchFamily="18" charset="0"/>
              </a:rPr>
              <a:t>Các mạch hồi tiếp:</a:t>
            </a:r>
          </a:p>
          <a:p>
            <a:pPr>
              <a:buNone/>
            </a:pPr>
            <a:r>
              <a:rPr lang="en-US" sz="2800">
                <a:latin typeface="Times New Roman" pitchFamily="18" charset="0"/>
                <a:cs typeface="Times New Roman" pitchFamily="18" charset="0"/>
              </a:rPr>
              <a:t> Hồi tiếp dùng mạch vi phân   </a:t>
            </a:r>
          </a:p>
          <a:p>
            <a:pPr>
              <a:buNone/>
            </a:pPr>
            <a:endParaRPr lang="en-US" sz="2800"/>
          </a:p>
          <a:p>
            <a:pPr>
              <a:buNone/>
            </a:pPr>
            <a:endParaRPr lang="en-US" sz="2800"/>
          </a:p>
          <a:p>
            <a:pPr>
              <a:buNone/>
            </a:pPr>
            <a:endParaRPr lang="en-US" sz="2800"/>
          </a:p>
          <a:p>
            <a:pPr>
              <a:buNone/>
            </a:pPr>
            <a:endParaRPr lang="en-US" sz="2800"/>
          </a:p>
          <a:p>
            <a:pPr>
              <a:buNone/>
            </a:pPr>
            <a:endParaRPr lang="en-US" sz="2800"/>
          </a:p>
          <a:p>
            <a:pPr>
              <a:buNone/>
            </a:pPr>
            <a:r>
              <a:rPr lang="en-US" sz="2800"/>
              <a:t> </a:t>
            </a:r>
            <a:r>
              <a:rPr lang="en-US" sz="2800">
                <a:latin typeface="Times New Roman" pitchFamily="18" charset="0"/>
                <a:cs typeface="Times New Roman" pitchFamily="18" charset="0"/>
              </a:rPr>
              <a:t>Ta tính được tần số dao động </a:t>
            </a:r>
            <a:r>
              <a:rPr lang="en-US" sz="2800"/>
              <a:t>: </a:t>
            </a:r>
          </a:p>
          <a:p>
            <a:pPr>
              <a:buNone/>
            </a:pPr>
            <a:endParaRPr lang="en-US" sz="2800"/>
          </a:p>
        </p:txBody>
      </p:sp>
      <p:pic>
        <p:nvPicPr>
          <p:cNvPr id="47109" name="Picture 5"/>
          <p:cNvPicPr>
            <a:picLocks noChangeAspect="1" noChangeArrowheads="1"/>
          </p:cNvPicPr>
          <p:nvPr/>
        </p:nvPicPr>
        <p:blipFill>
          <a:blip r:embed="rId3"/>
          <a:srcRect/>
          <a:stretch>
            <a:fillRect/>
          </a:stretch>
        </p:blipFill>
        <p:spPr bwMode="auto">
          <a:xfrm>
            <a:off x="133890" y="2743200"/>
            <a:ext cx="3418203" cy="1524000"/>
          </a:xfrm>
          <a:prstGeom prst="rect">
            <a:avLst/>
          </a:prstGeom>
          <a:noFill/>
          <a:ln w="9525">
            <a:noFill/>
            <a:miter lim="800000"/>
            <a:headEnd/>
            <a:tailEnd/>
          </a:ln>
          <a:effectLst/>
        </p:spPr>
      </p:pic>
      <p:graphicFrame>
        <p:nvGraphicFramePr>
          <p:cNvPr id="8" name="Object 7"/>
          <p:cNvGraphicFramePr>
            <a:graphicFrameLocks noChangeAspect="1"/>
          </p:cNvGraphicFramePr>
          <p:nvPr/>
        </p:nvGraphicFramePr>
        <p:xfrm>
          <a:off x="3987800" y="2787650"/>
          <a:ext cx="3429000" cy="622300"/>
        </p:xfrm>
        <a:graphic>
          <a:graphicData uri="http://schemas.openxmlformats.org/presentationml/2006/ole">
            <mc:AlternateContent xmlns:mc="http://schemas.openxmlformats.org/markup-compatibility/2006">
              <mc:Choice xmlns:v="urn:schemas-microsoft-com:vml" Requires="v">
                <p:oleObj spid="_x0000_s256001" name="Equation" r:id="rId4" imgW="3429000" imgH="622080" progId="Equation.DSMT4">
                  <p:embed/>
                </p:oleObj>
              </mc:Choice>
              <mc:Fallback>
                <p:oleObj name="Equation" r:id="rId4" imgW="3429000" imgH="622080" progId="Equation.DSMT4">
                  <p:embed/>
                  <p:pic>
                    <p:nvPicPr>
                      <p:cNvPr id="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7800" y="2787650"/>
                        <a:ext cx="34290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11" name="Object 7"/>
          <p:cNvGraphicFramePr>
            <a:graphicFrameLocks noChangeAspect="1"/>
          </p:cNvGraphicFramePr>
          <p:nvPr/>
        </p:nvGraphicFramePr>
        <p:xfrm>
          <a:off x="4114800" y="3663950"/>
          <a:ext cx="3479800" cy="698500"/>
        </p:xfrm>
        <a:graphic>
          <a:graphicData uri="http://schemas.openxmlformats.org/presentationml/2006/ole">
            <mc:AlternateContent xmlns:mc="http://schemas.openxmlformats.org/markup-compatibility/2006">
              <mc:Choice xmlns:v="urn:schemas-microsoft-com:vml" Requires="v">
                <p:oleObj spid="_x0000_s256002" name="Equation" r:id="rId6" imgW="3479760" imgH="698400" progId="Equation.DSMT4">
                  <p:embed/>
                </p:oleObj>
              </mc:Choice>
              <mc:Fallback>
                <p:oleObj name="Equation" r:id="rId6" imgW="3479760" imgH="698400" progId="Equation.DSMT4">
                  <p:embed/>
                  <p:pic>
                    <p:nvPicPr>
                      <p:cNvPr id="47111"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3663950"/>
                        <a:ext cx="34798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514350" y="4419599"/>
          <a:ext cx="3981450" cy="777522"/>
        </p:xfrm>
        <a:graphic>
          <a:graphicData uri="http://schemas.openxmlformats.org/presentationml/2006/ole">
            <mc:AlternateContent xmlns:mc="http://schemas.openxmlformats.org/markup-compatibility/2006">
              <mc:Choice xmlns:v="urn:schemas-microsoft-com:vml" Requires="v">
                <p:oleObj spid="_x0000_s256003" name="Equation" r:id="rId8" imgW="3771720" imgH="736560" progId="Equation.DSMT4">
                  <p:embed/>
                </p:oleObj>
              </mc:Choice>
              <mc:Fallback>
                <p:oleObj name="Equation" r:id="rId8" imgW="3771720" imgH="736560" progId="Equation.DSMT4">
                  <p:embed/>
                  <p:pic>
                    <p:nvPicPr>
                      <p:cNvPr id="1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350" y="4419599"/>
                        <a:ext cx="3981450" cy="7775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13" name="Object 9"/>
          <p:cNvGraphicFramePr>
            <a:graphicFrameLocks noChangeAspect="1"/>
          </p:cNvGraphicFramePr>
          <p:nvPr/>
        </p:nvGraphicFramePr>
        <p:xfrm>
          <a:off x="4640263" y="4495800"/>
          <a:ext cx="3489325" cy="722313"/>
        </p:xfrm>
        <a:graphic>
          <a:graphicData uri="http://schemas.openxmlformats.org/presentationml/2006/ole">
            <mc:AlternateContent xmlns:mc="http://schemas.openxmlformats.org/markup-compatibility/2006">
              <mc:Choice xmlns:v="urn:schemas-microsoft-com:vml" Requires="v">
                <p:oleObj spid="_x0000_s256004" name="Equation" r:id="rId10" imgW="2882880" imgH="596880" progId="Equation.DSMT4">
                  <p:embed/>
                </p:oleObj>
              </mc:Choice>
              <mc:Fallback>
                <p:oleObj name="Equation" r:id="rId10" imgW="2882880" imgH="596880" progId="Equation.DSMT4">
                  <p:embed/>
                  <p:pic>
                    <p:nvPicPr>
                      <p:cNvPr id="47113"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0263" y="4495800"/>
                        <a:ext cx="3489325"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15" name="Object 11"/>
          <p:cNvGraphicFramePr>
            <a:graphicFrameLocks noChangeAspect="1"/>
          </p:cNvGraphicFramePr>
          <p:nvPr/>
        </p:nvGraphicFramePr>
        <p:xfrm>
          <a:off x="5181600" y="5257800"/>
          <a:ext cx="3429000" cy="596900"/>
        </p:xfrm>
        <a:graphic>
          <a:graphicData uri="http://schemas.openxmlformats.org/presentationml/2006/ole">
            <mc:AlternateContent xmlns:mc="http://schemas.openxmlformats.org/markup-compatibility/2006">
              <mc:Choice xmlns:v="urn:schemas-microsoft-com:vml" Requires="v">
                <p:oleObj spid="_x0000_s256005" name="Equation" r:id="rId12" imgW="3429000" imgH="596880" progId="Equation.DSMT4">
                  <p:embed/>
                </p:oleObj>
              </mc:Choice>
              <mc:Fallback>
                <p:oleObj name="Equation" r:id="rId12" imgW="3429000" imgH="596880" progId="Equation.DSMT4">
                  <p:embed/>
                  <p:pic>
                    <p:nvPicPr>
                      <p:cNvPr id="47115"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1600" y="5257800"/>
                        <a:ext cx="34290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nvGraphicFramePr>
        <p:xfrm>
          <a:off x="7696200" y="2819400"/>
          <a:ext cx="1168400" cy="520700"/>
        </p:xfrm>
        <a:graphic>
          <a:graphicData uri="http://schemas.openxmlformats.org/presentationml/2006/ole">
            <mc:AlternateContent xmlns:mc="http://schemas.openxmlformats.org/markup-compatibility/2006">
              <mc:Choice xmlns:v="urn:schemas-microsoft-com:vml" Requires="v">
                <p:oleObj spid="_x0000_s256006" name="Equation" r:id="rId14" imgW="1168200" imgH="520560" progId="Equation.DSMT4">
                  <p:embed/>
                </p:oleObj>
              </mc:Choice>
              <mc:Fallback>
                <p:oleObj name="Equation" r:id="rId14" imgW="1168200" imgH="520560" progId="Equation.DSMT4">
                  <p:embed/>
                  <p:pic>
                    <p:nvPicPr>
                      <p:cNvPr id="14"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96200" y="2819400"/>
                        <a:ext cx="11684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5778455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77000"/>
          </a:xfrm>
        </p:spPr>
        <p:txBody>
          <a:bodyPr/>
          <a:lstStyle/>
          <a:p>
            <a:pPr>
              <a:buNone/>
            </a:pPr>
            <a:r>
              <a:rPr lang="en-US"/>
              <a:t> </a:t>
            </a:r>
            <a:r>
              <a:rPr lang="en-US" sz="2800">
                <a:solidFill>
                  <a:srgbClr val="FF0000"/>
                </a:solidFill>
                <a:latin typeface="Times New Roman" pitchFamily="18" charset="0"/>
                <a:cs typeface="Times New Roman" pitchFamily="18" charset="0"/>
              </a:rPr>
              <a:t>3. Mạch dao động dùng hồi tiếp cầu viên.</a:t>
            </a:r>
          </a:p>
          <a:p>
            <a:pPr>
              <a:buNone/>
            </a:pPr>
            <a:r>
              <a:rPr lang="en-US" sz="2800">
                <a:latin typeface="Times New Roman" pitchFamily="18" charset="0"/>
                <a:cs typeface="Times New Roman" pitchFamily="18" charset="0"/>
              </a:rPr>
              <a:t> Từ sơ đồ ta tính được hệ số</a:t>
            </a:r>
          </a:p>
          <a:p>
            <a:pPr>
              <a:buNone/>
            </a:pPr>
            <a:r>
              <a:rPr lang="en-US" sz="2800">
                <a:latin typeface="Times New Roman" pitchFamily="18" charset="0"/>
                <a:cs typeface="Times New Roman" pitchFamily="18" charset="0"/>
              </a:rPr>
              <a:t>khuếch đại hồi tiếp.</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Trong đó R</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 R</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 R; C</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 C</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 C ta có.</a:t>
            </a:r>
          </a:p>
          <a:p>
            <a:pPr>
              <a:buNone/>
            </a:pPr>
            <a:endParaRPr lang="en-US" sz="2800">
              <a:latin typeface="Times New Roman" pitchFamily="18" charset="0"/>
              <a:cs typeface="Times New Roman" pitchFamily="18" charset="0"/>
            </a:endParaRPr>
          </a:p>
        </p:txBody>
      </p:sp>
      <p:pic>
        <p:nvPicPr>
          <p:cNvPr id="114690" name="Picture 2"/>
          <p:cNvPicPr>
            <a:picLocks noChangeAspect="1" noChangeArrowheads="1"/>
          </p:cNvPicPr>
          <p:nvPr/>
        </p:nvPicPr>
        <p:blipFill>
          <a:blip r:embed="rId3"/>
          <a:srcRect/>
          <a:stretch>
            <a:fillRect/>
          </a:stretch>
        </p:blipFill>
        <p:spPr bwMode="auto">
          <a:xfrm>
            <a:off x="4470991" y="838200"/>
            <a:ext cx="4444409" cy="1676400"/>
          </a:xfrm>
          <a:prstGeom prst="rect">
            <a:avLst/>
          </a:prstGeom>
          <a:noFill/>
          <a:ln w="9525">
            <a:noFill/>
            <a:miter lim="800000"/>
            <a:headEnd/>
            <a:tailEnd/>
          </a:ln>
          <a:effectLst/>
        </p:spPr>
      </p:pic>
      <p:graphicFrame>
        <p:nvGraphicFramePr>
          <p:cNvPr id="5" name="Object 4"/>
          <p:cNvGraphicFramePr>
            <a:graphicFrameLocks noChangeAspect="1"/>
          </p:cNvGraphicFramePr>
          <p:nvPr/>
        </p:nvGraphicFramePr>
        <p:xfrm>
          <a:off x="990600" y="1752600"/>
          <a:ext cx="1371600" cy="960120"/>
        </p:xfrm>
        <a:graphic>
          <a:graphicData uri="http://schemas.openxmlformats.org/presentationml/2006/ole">
            <mc:AlternateContent xmlns:mc="http://schemas.openxmlformats.org/markup-compatibility/2006">
              <mc:Choice xmlns:v="urn:schemas-microsoft-com:vml" Requires="v">
                <p:oleObj spid="_x0000_s257025" name="Equation" r:id="rId4" imgW="634680" imgH="444240" progId="Equation.DSMT4">
                  <p:embed/>
                </p:oleObj>
              </mc:Choice>
              <mc:Fallback>
                <p:oleObj name="Equation" r:id="rId4" imgW="634680" imgH="444240" progId="Equation.DSMT4">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52600"/>
                        <a:ext cx="1371600" cy="960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692" name="Object 4"/>
          <p:cNvGraphicFramePr>
            <a:graphicFrameLocks noChangeAspect="1"/>
          </p:cNvGraphicFramePr>
          <p:nvPr/>
        </p:nvGraphicFramePr>
        <p:xfrm>
          <a:off x="457200" y="2541588"/>
          <a:ext cx="5514976" cy="1344612"/>
        </p:xfrm>
        <a:graphic>
          <a:graphicData uri="http://schemas.openxmlformats.org/presentationml/2006/ole">
            <mc:AlternateContent xmlns:mc="http://schemas.openxmlformats.org/markup-compatibility/2006">
              <mc:Choice xmlns:v="urn:schemas-microsoft-com:vml" Requires="v">
                <p:oleObj spid="_x0000_s257026" name="Equation" r:id="rId6" imgW="2552400" imgH="622080" progId="Equation.DSMT4">
                  <p:embed/>
                </p:oleObj>
              </mc:Choice>
              <mc:Fallback>
                <p:oleObj name="Equation" r:id="rId6" imgW="2552400" imgH="622080" progId="Equation.DSMT4">
                  <p:embed/>
                  <p:pic>
                    <p:nvPicPr>
                      <p:cNvPr id="11469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2541588"/>
                        <a:ext cx="5514976" cy="134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693" name="Object 5"/>
          <p:cNvGraphicFramePr>
            <a:graphicFrameLocks noChangeAspect="1"/>
          </p:cNvGraphicFramePr>
          <p:nvPr/>
        </p:nvGraphicFramePr>
        <p:xfrm>
          <a:off x="74613" y="4195763"/>
          <a:ext cx="9028112" cy="2635250"/>
        </p:xfrm>
        <a:graphic>
          <a:graphicData uri="http://schemas.openxmlformats.org/presentationml/2006/ole">
            <mc:AlternateContent xmlns:mc="http://schemas.openxmlformats.org/markup-compatibility/2006">
              <mc:Choice xmlns:v="urn:schemas-microsoft-com:vml" Requires="v">
                <p:oleObj spid="_x0000_s257027" name="Equation" r:id="rId8" imgW="4178160" imgH="1218960" progId="Equation.DSMT4">
                  <p:embed/>
                </p:oleObj>
              </mc:Choice>
              <mc:Fallback>
                <p:oleObj name="Equation" r:id="rId8" imgW="4178160" imgH="1218960" progId="Equation.DSMT4">
                  <p:embed/>
                  <p:pic>
                    <p:nvPicPr>
                      <p:cNvPr id="114693"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13" y="4195763"/>
                        <a:ext cx="9028112" cy="2635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3335487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lstStyle/>
          <a:p>
            <a:pPr>
              <a:buNone/>
            </a:pPr>
            <a:r>
              <a:rPr lang="en-US"/>
              <a:t> </a:t>
            </a:r>
            <a:r>
              <a:rPr lang="en-US" sz="2800">
                <a:solidFill>
                  <a:srgbClr val="FF0000"/>
                </a:solidFill>
                <a:latin typeface="Times New Roman" pitchFamily="18" charset="0"/>
                <a:cs typeface="Times New Roman" pitchFamily="18" charset="0"/>
              </a:rPr>
              <a:t>Mạch dao động RC dùng hồi tiếp cầu viên.</a:t>
            </a:r>
          </a:p>
          <a:p>
            <a:pPr>
              <a:buNone/>
            </a:pPr>
            <a:r>
              <a:rPr lang="en-US" sz="2800">
                <a:latin typeface="Times New Roman" pitchFamily="18" charset="0"/>
                <a:cs typeface="Times New Roman" pitchFamily="18" charset="0"/>
              </a:rPr>
              <a:t> theo sơ đồ ta tính được hệ số khuếch </a:t>
            </a:r>
          </a:p>
          <a:p>
            <a:pPr>
              <a:buNone/>
            </a:pPr>
            <a:r>
              <a:rPr lang="en-US" sz="2800">
                <a:latin typeface="Times New Roman" pitchFamily="18" charset="0"/>
                <a:cs typeface="Times New Roman" pitchFamily="18" charset="0"/>
              </a:rPr>
              <a:t>đại điện áp với mạch khuếch </a:t>
            </a:r>
          </a:p>
          <a:p>
            <a:pPr>
              <a:buNone/>
            </a:pPr>
            <a:r>
              <a:rPr lang="en-US" sz="2800">
                <a:latin typeface="Times New Roman" pitchFamily="18" charset="0"/>
                <a:cs typeface="Times New Roman" pitchFamily="18" charset="0"/>
              </a:rPr>
              <a:t>đại thuận dùng KĐTT</a:t>
            </a:r>
          </a:p>
          <a:p>
            <a:pPr>
              <a:buNone/>
            </a:pP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a:t>
            </a:r>
          </a:p>
          <a:p>
            <a:pPr>
              <a:buNone/>
            </a:pPr>
            <a:endParaRPr lang="en-US" sz="2800">
              <a:latin typeface="Times New Roman" pitchFamily="18" charset="0"/>
              <a:cs typeface="Times New Roman" pitchFamily="18" charset="0"/>
            </a:endParaRPr>
          </a:p>
        </p:txBody>
      </p:sp>
      <p:pic>
        <p:nvPicPr>
          <p:cNvPr id="115714" name="Picture 2"/>
          <p:cNvPicPr>
            <a:picLocks noChangeAspect="1" noChangeArrowheads="1"/>
          </p:cNvPicPr>
          <p:nvPr/>
        </p:nvPicPr>
        <p:blipFill>
          <a:blip r:embed="rId3"/>
          <a:srcRect/>
          <a:stretch>
            <a:fillRect/>
          </a:stretch>
        </p:blipFill>
        <p:spPr bwMode="auto">
          <a:xfrm>
            <a:off x="4953000" y="1348850"/>
            <a:ext cx="4114800" cy="3537543"/>
          </a:xfrm>
          <a:prstGeom prst="rect">
            <a:avLst/>
          </a:prstGeom>
          <a:noFill/>
          <a:ln w="9525">
            <a:noFill/>
            <a:miter lim="800000"/>
            <a:headEnd/>
            <a:tailEnd/>
          </a:ln>
          <a:effectLst/>
        </p:spPr>
      </p:pic>
      <p:graphicFrame>
        <p:nvGraphicFramePr>
          <p:cNvPr id="5" name="Object 4"/>
          <p:cNvGraphicFramePr>
            <a:graphicFrameLocks noChangeAspect="1"/>
          </p:cNvGraphicFramePr>
          <p:nvPr/>
        </p:nvGraphicFramePr>
        <p:xfrm>
          <a:off x="76200" y="2362200"/>
          <a:ext cx="4876801" cy="3387725"/>
        </p:xfrm>
        <a:graphic>
          <a:graphicData uri="http://schemas.openxmlformats.org/presentationml/2006/ole">
            <mc:AlternateContent xmlns:mc="http://schemas.openxmlformats.org/markup-compatibility/2006">
              <mc:Choice xmlns:v="urn:schemas-microsoft-com:vml" Requires="v">
                <p:oleObj spid="_x0000_s258049" name="Equation" r:id="rId4" imgW="2222280" imgH="1346040" progId="Equation.DSMT4">
                  <p:embed/>
                </p:oleObj>
              </mc:Choice>
              <mc:Fallback>
                <p:oleObj name="Equation" r:id="rId4" imgW="2222280" imgH="1346040" progId="Equation.DSMT4">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2362200"/>
                        <a:ext cx="4876801" cy="338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609599" y="5583519"/>
          <a:ext cx="7620001" cy="1045881"/>
        </p:xfrm>
        <a:graphic>
          <a:graphicData uri="http://schemas.openxmlformats.org/presentationml/2006/ole">
            <mc:AlternateContent xmlns:mc="http://schemas.openxmlformats.org/markup-compatibility/2006">
              <mc:Choice xmlns:v="urn:schemas-microsoft-com:vml" Requires="v">
                <p:oleObj spid="_x0000_s258050" name="Equation" r:id="rId6" imgW="3238200" imgH="444240" progId="Equation.DSMT4">
                  <p:embed/>
                </p:oleObj>
              </mc:Choice>
              <mc:Fallback>
                <p:oleObj name="Equation" r:id="rId6" imgW="3238200" imgH="444240" progId="Equation.DSMT4">
                  <p:embed/>
                  <p:pic>
                    <p:nvPicPr>
                      <p:cNvPr id="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599" y="5583519"/>
                        <a:ext cx="7620001" cy="10458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0066040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172200"/>
          </a:xfrm>
        </p:spPr>
        <p:txBody>
          <a:bodyPr/>
          <a:lstStyle/>
          <a:p>
            <a:pPr algn="ctr">
              <a:buNone/>
            </a:pPr>
            <a:r>
              <a:rPr lang="en-US"/>
              <a:t> </a:t>
            </a:r>
            <a:r>
              <a:rPr lang="en-US" sz="2800">
                <a:solidFill>
                  <a:srgbClr val="FF0000"/>
                </a:solidFill>
                <a:latin typeface="Times New Roman" pitchFamily="18" charset="0"/>
                <a:cs typeface="Times New Roman" pitchFamily="18" charset="0"/>
              </a:rPr>
              <a:t>Mạch dao động hồi tiếp cầu viên dùng KĐ thuật toán</a:t>
            </a:r>
          </a:p>
          <a:p>
            <a:pPr algn="ctr">
              <a:buNone/>
            </a:pPr>
            <a:endParaRPr lang="en-US" sz="2800">
              <a:solidFill>
                <a:srgbClr val="FF0000"/>
              </a:solidFill>
              <a:latin typeface="Times New Roman" pitchFamily="18" charset="0"/>
              <a:cs typeface="Times New Roman" pitchFamily="18" charset="0"/>
            </a:endParaRPr>
          </a:p>
          <a:p>
            <a:pPr algn="ctr">
              <a:buNone/>
            </a:pPr>
            <a:endParaRPr lang="en-US" sz="2800">
              <a:solidFill>
                <a:srgbClr val="FF0000"/>
              </a:solidFill>
              <a:latin typeface="Times New Roman" pitchFamily="18" charset="0"/>
              <a:cs typeface="Times New Roman" pitchFamily="18" charset="0"/>
            </a:endParaRPr>
          </a:p>
          <a:p>
            <a:pPr algn="ctr">
              <a:buNone/>
            </a:pPr>
            <a:endParaRPr lang="en-US" sz="2800">
              <a:solidFill>
                <a:srgbClr val="FF0000"/>
              </a:solidFill>
              <a:latin typeface="Times New Roman" pitchFamily="18" charset="0"/>
              <a:cs typeface="Times New Roman" pitchFamily="18" charset="0"/>
            </a:endParaRPr>
          </a:p>
          <a:p>
            <a:pPr algn="ctr">
              <a:buNone/>
            </a:pPr>
            <a:endParaRPr lang="en-US" sz="2800">
              <a:solidFill>
                <a:srgbClr val="FF0000"/>
              </a:solidFill>
              <a:latin typeface="Times New Roman" pitchFamily="18" charset="0"/>
              <a:cs typeface="Times New Roman" pitchFamily="18" charset="0"/>
            </a:endParaRPr>
          </a:p>
          <a:p>
            <a:pPr algn="ctr">
              <a:buNone/>
            </a:pPr>
            <a:endParaRPr lang="en-US" sz="2800">
              <a:solidFill>
                <a:srgbClr val="FF0000"/>
              </a:solidFill>
              <a:latin typeface="Times New Roman" pitchFamily="18" charset="0"/>
              <a:cs typeface="Times New Roman" pitchFamily="18" charset="0"/>
            </a:endParaRPr>
          </a:p>
          <a:p>
            <a:pPr algn="ctr">
              <a:buNone/>
            </a:pPr>
            <a:endParaRPr lang="en-US" sz="2800">
              <a:solidFill>
                <a:srgbClr val="FF0000"/>
              </a:solidFill>
              <a:latin typeface="Times New Roman" pitchFamily="18" charset="0"/>
              <a:cs typeface="Times New Roman" pitchFamily="18" charset="0"/>
            </a:endParaRPr>
          </a:p>
          <a:p>
            <a:pPr algn="ctr">
              <a:buNone/>
            </a:pPr>
            <a:endParaRPr lang="en-US" sz="2800">
              <a:solidFill>
                <a:srgbClr val="FF0000"/>
              </a:solidFill>
              <a:latin typeface="Times New Roman" pitchFamily="18" charset="0"/>
              <a:cs typeface="Times New Roman" pitchFamily="18" charset="0"/>
            </a:endParaRPr>
          </a:p>
          <a:p>
            <a:pPr algn="ctr">
              <a:buNone/>
            </a:pPr>
            <a:endParaRPr lang="en-US" sz="2800">
              <a:solidFill>
                <a:srgbClr val="FF0000"/>
              </a:solidFill>
              <a:latin typeface="Times New Roman" pitchFamily="18" charset="0"/>
              <a:cs typeface="Times New Roman" pitchFamily="18" charset="0"/>
            </a:endParaRPr>
          </a:p>
          <a:p>
            <a:pPr>
              <a:buNone/>
            </a:pPr>
            <a:r>
              <a:rPr lang="en-US" sz="2800">
                <a:solidFill>
                  <a:srgbClr val="FF0000"/>
                </a:solidFill>
                <a:latin typeface="Times New Roman" pitchFamily="18" charset="0"/>
                <a:cs typeface="Times New Roman" pitchFamily="18" charset="0"/>
              </a:rPr>
              <a:t>Tần số: </a:t>
            </a:r>
          </a:p>
        </p:txBody>
      </p:sp>
      <p:graphicFrame>
        <p:nvGraphicFramePr>
          <p:cNvPr id="6" name="Object 5"/>
          <p:cNvGraphicFramePr>
            <a:graphicFrameLocks noChangeAspect="1"/>
          </p:cNvGraphicFramePr>
          <p:nvPr/>
        </p:nvGraphicFramePr>
        <p:xfrm>
          <a:off x="685800" y="5638800"/>
          <a:ext cx="7969770" cy="838200"/>
        </p:xfrm>
        <a:graphic>
          <a:graphicData uri="http://schemas.openxmlformats.org/presentationml/2006/ole">
            <mc:AlternateContent xmlns:mc="http://schemas.openxmlformats.org/markup-compatibility/2006">
              <mc:Choice xmlns:v="urn:schemas-microsoft-com:vml" Requires="v">
                <p:oleObj spid="_x0000_s259073" name="Equation" r:id="rId3" imgW="4228920" imgH="444240" progId="Equation.DSMT4">
                  <p:embed/>
                </p:oleObj>
              </mc:Choice>
              <mc:Fallback>
                <p:oleObj name="Equation" r:id="rId3" imgW="4228920" imgH="444240" progId="Equation.DSMT4">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638800"/>
                        <a:ext cx="796977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0836" name="Picture 4"/>
          <p:cNvPicPr>
            <a:picLocks noChangeAspect="1" noChangeArrowheads="1"/>
          </p:cNvPicPr>
          <p:nvPr/>
        </p:nvPicPr>
        <p:blipFill>
          <a:blip r:embed="rId5"/>
          <a:srcRect/>
          <a:stretch>
            <a:fillRect/>
          </a:stretch>
        </p:blipFill>
        <p:spPr bwMode="auto">
          <a:xfrm>
            <a:off x="1828800" y="1219200"/>
            <a:ext cx="5053012" cy="3663164"/>
          </a:xfrm>
          <a:prstGeom prst="rect">
            <a:avLst/>
          </a:prstGeom>
          <a:noFill/>
          <a:ln w="9525">
            <a:noFill/>
            <a:miter lim="800000"/>
            <a:headEnd/>
            <a:tailEnd/>
          </a:ln>
          <a:effectLst/>
        </p:spPr>
      </p:pic>
      <p:pic>
        <p:nvPicPr>
          <p:cNvPr id="8" name="Picture 2" descr="http://www.hocnghe.com.vn/dientucoban/Picture/Machdaodong/led2.gif"/>
          <p:cNvPicPr>
            <a:picLocks noChangeAspect="1" noChangeArrowheads="1"/>
          </p:cNvPicPr>
          <p:nvPr/>
        </p:nvPicPr>
        <p:blipFill>
          <a:blip r:embed="rId6" r:link="rId7"/>
          <a:srcRect/>
          <a:stretch>
            <a:fillRect/>
          </a:stretch>
        </p:blipFill>
        <p:spPr bwMode="auto">
          <a:xfrm>
            <a:off x="6914322" y="2133600"/>
            <a:ext cx="1391478" cy="1676400"/>
          </a:xfrm>
          <a:prstGeom prst="rect">
            <a:avLst/>
          </a:prstGeom>
          <a:noFill/>
        </p:spPr>
      </p:pic>
    </p:spTree>
    <p:extLst>
      <p:ext uri="{BB962C8B-B14F-4D97-AF65-F5344CB8AC3E}">
        <p14:creationId xmlns:p14="http://schemas.microsoft.com/office/powerpoint/2010/main" val="99237168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91600" cy="6324600"/>
          </a:xfrm>
        </p:spPr>
        <p:txBody>
          <a:bodyPr/>
          <a:lstStyle/>
          <a:p>
            <a:pPr algn="ctr">
              <a:buNone/>
            </a:pPr>
            <a:r>
              <a:rPr lang="en-US"/>
              <a:t> </a:t>
            </a:r>
            <a:r>
              <a:rPr lang="en-US" sz="2800">
                <a:solidFill>
                  <a:srgbClr val="FF0000"/>
                </a:solidFill>
                <a:latin typeface="Times New Roman" pitchFamily="18" charset="0"/>
                <a:cs typeface="Times New Roman" pitchFamily="18" charset="0"/>
              </a:rPr>
              <a:t>Mạch dao động dùng hồi tiếp cầu viên dùng Transistor</a:t>
            </a:r>
          </a:p>
        </p:txBody>
      </p:sp>
      <p:pic>
        <p:nvPicPr>
          <p:cNvPr id="119810" name="Picture 2"/>
          <p:cNvPicPr>
            <a:picLocks noChangeAspect="1" noChangeArrowheads="1"/>
          </p:cNvPicPr>
          <p:nvPr/>
        </p:nvPicPr>
        <p:blipFill>
          <a:blip r:embed="rId3"/>
          <a:srcRect/>
          <a:stretch>
            <a:fillRect/>
          </a:stretch>
        </p:blipFill>
        <p:spPr bwMode="auto">
          <a:xfrm>
            <a:off x="1447800" y="990600"/>
            <a:ext cx="6248400" cy="4822266"/>
          </a:xfrm>
          <a:prstGeom prst="rect">
            <a:avLst/>
          </a:prstGeom>
          <a:noFill/>
          <a:ln w="9525">
            <a:noFill/>
            <a:miter lim="800000"/>
            <a:headEnd/>
            <a:tailEnd/>
          </a:ln>
          <a:effectLst/>
        </p:spPr>
      </p:pic>
      <p:pic>
        <p:nvPicPr>
          <p:cNvPr id="6" name="Picture 2" descr="http://www.hocnghe.com.vn/dientucoban/Picture/Machdaodong/led2.gif"/>
          <p:cNvPicPr>
            <a:picLocks noChangeAspect="1" noChangeArrowheads="1"/>
          </p:cNvPicPr>
          <p:nvPr/>
        </p:nvPicPr>
        <p:blipFill>
          <a:blip r:embed="rId4" r:link="rId5"/>
          <a:srcRect/>
          <a:stretch>
            <a:fillRect/>
          </a:stretch>
        </p:blipFill>
        <p:spPr bwMode="auto">
          <a:xfrm>
            <a:off x="7570560" y="2286000"/>
            <a:ext cx="963840" cy="2667000"/>
          </a:xfrm>
          <a:prstGeom prst="rect">
            <a:avLst/>
          </a:prstGeom>
          <a:noFill/>
        </p:spPr>
      </p:pic>
      <p:graphicFrame>
        <p:nvGraphicFramePr>
          <p:cNvPr id="7" name="Object 6"/>
          <p:cNvGraphicFramePr>
            <a:graphicFrameLocks noChangeAspect="1"/>
          </p:cNvGraphicFramePr>
          <p:nvPr/>
        </p:nvGraphicFramePr>
        <p:xfrm>
          <a:off x="2089354" y="5867400"/>
          <a:ext cx="5751871" cy="914400"/>
        </p:xfrm>
        <a:graphic>
          <a:graphicData uri="http://schemas.openxmlformats.org/presentationml/2006/ole">
            <mc:AlternateContent xmlns:mc="http://schemas.openxmlformats.org/markup-compatibility/2006">
              <mc:Choice xmlns:v="urn:schemas-microsoft-com:vml" Requires="v">
                <p:oleObj spid="_x0000_s260097" name="Equation" r:id="rId6" imgW="2476440" imgH="393480" progId="Equation.DSMT4">
                  <p:embed/>
                </p:oleObj>
              </mc:Choice>
              <mc:Fallback>
                <p:oleObj name="Equation" r:id="rId6" imgW="2476440" imgH="393480" progId="Equation.DSMT4">
                  <p:embed/>
                  <p:pic>
                    <p:nvPicPr>
                      <p:cNvPr id="7"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9354" y="5867400"/>
                        <a:ext cx="5751871"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2754031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248400"/>
          </a:xfrm>
        </p:spPr>
        <p:txBody>
          <a:bodyPr/>
          <a:lstStyle/>
          <a:p>
            <a:pPr>
              <a:buNone/>
            </a:pPr>
            <a:r>
              <a:rPr lang="en-US"/>
              <a:t> </a:t>
            </a:r>
            <a:r>
              <a:rPr lang="en-US" sz="2800">
                <a:solidFill>
                  <a:srgbClr val="FF0000"/>
                </a:solidFill>
                <a:latin typeface="Times New Roman" pitchFamily="18" charset="0"/>
                <a:cs typeface="Times New Roman" pitchFamily="18" charset="0"/>
              </a:rPr>
              <a:t>4. Mạch dao động RC hồi tiếp  hình T.</a:t>
            </a:r>
          </a:p>
          <a:p>
            <a:pPr>
              <a:buNone/>
            </a:pPr>
            <a:r>
              <a:rPr lang="en-US" sz="2800">
                <a:latin typeface="Times New Roman" pitchFamily="18" charset="0"/>
                <a:cs typeface="Times New Roman" pitchFamily="18" charset="0"/>
              </a:rPr>
              <a:t>Từ sơ đồ ta tính được hệ số</a:t>
            </a:r>
          </a:p>
          <a:p>
            <a:pPr>
              <a:buNone/>
            </a:pPr>
            <a:r>
              <a:rPr lang="en-US" sz="2800">
                <a:latin typeface="Times New Roman" pitchFamily="18" charset="0"/>
                <a:cs typeface="Times New Roman" pitchFamily="18" charset="0"/>
              </a:rPr>
              <a:t>khuếch đại hồi tiếp.</a:t>
            </a:r>
          </a:p>
          <a:p>
            <a:pPr>
              <a:buNone/>
            </a:pPr>
            <a:r>
              <a:rPr lang="en-US" sz="2800">
                <a:solidFill>
                  <a:srgbClr val="FF0000"/>
                </a:solidFill>
                <a:latin typeface="Times New Roman" pitchFamily="18" charset="0"/>
                <a:cs typeface="Times New Roman" pitchFamily="18" charset="0"/>
              </a:rPr>
              <a:t> </a:t>
            </a:r>
          </a:p>
          <a:p>
            <a:pPr>
              <a:buNone/>
            </a:pPr>
            <a:endParaRPr lang="en-US" sz="2800">
              <a:solidFill>
                <a:srgbClr val="FF0000"/>
              </a:solidFill>
              <a:latin typeface="Times New Roman" pitchFamily="18" charset="0"/>
              <a:cs typeface="Times New Roman" pitchFamily="18" charset="0"/>
            </a:endParaRPr>
          </a:p>
        </p:txBody>
      </p:sp>
      <p:pic>
        <p:nvPicPr>
          <p:cNvPr id="116738" name="Picture 2"/>
          <p:cNvPicPr>
            <a:picLocks noChangeAspect="1" noChangeArrowheads="1"/>
          </p:cNvPicPr>
          <p:nvPr/>
        </p:nvPicPr>
        <p:blipFill>
          <a:blip r:embed="rId3"/>
          <a:srcRect/>
          <a:stretch>
            <a:fillRect/>
          </a:stretch>
        </p:blipFill>
        <p:spPr bwMode="auto">
          <a:xfrm>
            <a:off x="4876800" y="990600"/>
            <a:ext cx="4114800" cy="2345436"/>
          </a:xfrm>
          <a:prstGeom prst="rect">
            <a:avLst/>
          </a:prstGeom>
          <a:noFill/>
          <a:ln w="9525">
            <a:noFill/>
            <a:miter lim="800000"/>
            <a:headEnd/>
            <a:tailEnd/>
          </a:ln>
          <a:effectLst/>
        </p:spPr>
      </p:pic>
      <p:graphicFrame>
        <p:nvGraphicFramePr>
          <p:cNvPr id="116739" name="Object 3"/>
          <p:cNvGraphicFramePr>
            <a:graphicFrameLocks noChangeAspect="1"/>
          </p:cNvGraphicFramePr>
          <p:nvPr/>
        </p:nvGraphicFramePr>
        <p:xfrm>
          <a:off x="990600" y="1752600"/>
          <a:ext cx="1371600" cy="960438"/>
        </p:xfrm>
        <a:graphic>
          <a:graphicData uri="http://schemas.openxmlformats.org/presentationml/2006/ole">
            <mc:AlternateContent xmlns:mc="http://schemas.openxmlformats.org/markup-compatibility/2006">
              <mc:Choice xmlns:v="urn:schemas-microsoft-com:vml" Requires="v">
                <p:oleObj spid="_x0000_s261121" name="Equation" r:id="rId4" imgW="634680" imgH="444240" progId="Equation.DSMT4">
                  <p:embed/>
                </p:oleObj>
              </mc:Choice>
              <mc:Fallback>
                <p:oleObj name="Equation" r:id="rId4" imgW="634680" imgH="444240" progId="Equation.DSMT4">
                  <p:embed/>
                  <p:pic>
                    <p:nvPicPr>
                      <p:cNvPr id="11673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52600"/>
                        <a:ext cx="1371600" cy="96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0" name="Object 4"/>
          <p:cNvGraphicFramePr>
            <a:graphicFrameLocks noChangeAspect="1"/>
          </p:cNvGraphicFramePr>
          <p:nvPr/>
        </p:nvGraphicFramePr>
        <p:xfrm>
          <a:off x="152400" y="2706688"/>
          <a:ext cx="3922713" cy="960437"/>
        </p:xfrm>
        <a:graphic>
          <a:graphicData uri="http://schemas.openxmlformats.org/presentationml/2006/ole">
            <mc:AlternateContent xmlns:mc="http://schemas.openxmlformats.org/markup-compatibility/2006">
              <mc:Choice xmlns:v="urn:schemas-microsoft-com:vml" Requires="v">
                <p:oleObj spid="_x0000_s261122" name="Equation" r:id="rId6" imgW="1815840" imgH="444240" progId="Equation.DSMT4">
                  <p:embed/>
                </p:oleObj>
              </mc:Choice>
              <mc:Fallback>
                <p:oleObj name="Equation" r:id="rId6" imgW="1815840" imgH="444240" progId="Equation.DSMT4">
                  <p:embed/>
                  <p:pic>
                    <p:nvPicPr>
                      <p:cNvPr id="11674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2706688"/>
                        <a:ext cx="3922713" cy="96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1" name="Object 5"/>
          <p:cNvGraphicFramePr>
            <a:graphicFrameLocks noChangeAspect="1"/>
          </p:cNvGraphicFramePr>
          <p:nvPr/>
        </p:nvGraphicFramePr>
        <p:xfrm>
          <a:off x="579437" y="3797300"/>
          <a:ext cx="7269163" cy="2908300"/>
        </p:xfrm>
        <a:graphic>
          <a:graphicData uri="http://schemas.openxmlformats.org/presentationml/2006/ole">
            <mc:AlternateContent xmlns:mc="http://schemas.openxmlformats.org/markup-compatibility/2006">
              <mc:Choice xmlns:v="urn:schemas-microsoft-com:vml" Requires="v">
                <p:oleObj spid="_x0000_s261123" name="Equation" r:id="rId8" imgW="3365280" imgH="1346040" progId="Equation.DSMT4">
                  <p:embed/>
                </p:oleObj>
              </mc:Choice>
              <mc:Fallback>
                <p:oleObj name="Equation" r:id="rId8" imgW="3365280" imgH="1346040" progId="Equation.DSMT4">
                  <p:embed/>
                  <p:pic>
                    <p:nvPicPr>
                      <p:cNvPr id="116741"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437" y="3797300"/>
                        <a:ext cx="7269163" cy="290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84429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lstStyle/>
          <a:p>
            <a:pPr>
              <a:buFontTx/>
              <a:buChar char="-"/>
            </a:pPr>
            <a:r>
              <a:rPr lang="en-US">
                <a:solidFill>
                  <a:srgbClr val="FF0000"/>
                </a:solidFill>
                <a:latin typeface="Times New Roman" pitchFamily="18" charset="0"/>
                <a:cs typeface="Times New Roman" pitchFamily="18" charset="0"/>
              </a:rPr>
              <a:t>Hồi tiếp âm nối tiếp dòng điện:</a:t>
            </a:r>
          </a:p>
          <a:p>
            <a:pPr>
              <a:buNone/>
            </a:pPr>
            <a:r>
              <a:rPr lang="en-US">
                <a:latin typeface="Times New Roman" pitchFamily="18" charset="0"/>
                <a:cs typeface="Times New Roman" pitchFamily="18" charset="0"/>
              </a:rPr>
              <a:t>    X</a:t>
            </a:r>
            <a:r>
              <a:rPr lang="en-US" baseline="-25000">
                <a:latin typeface="Times New Roman" pitchFamily="18" charset="0"/>
                <a:cs typeface="Times New Roman" pitchFamily="18" charset="0"/>
              </a:rPr>
              <a:t>vào </a:t>
            </a:r>
            <a:r>
              <a:rPr lang="en-US">
                <a:latin typeface="Times New Roman" pitchFamily="18" charset="0"/>
                <a:cs typeface="Times New Roman" pitchFamily="18" charset="0"/>
              </a:rPr>
              <a:t>= X</a:t>
            </a:r>
            <a:r>
              <a:rPr lang="en-US" baseline="-25000">
                <a:latin typeface="Times New Roman" pitchFamily="18" charset="0"/>
                <a:cs typeface="Times New Roman" pitchFamily="18" charset="0"/>
              </a:rPr>
              <a:t>ht </a:t>
            </a:r>
            <a:r>
              <a:rPr lang="en-US">
                <a:latin typeface="Times New Roman" pitchFamily="18" charset="0"/>
                <a:cs typeface="Times New Roman" pitchFamily="18" charset="0"/>
              </a:rPr>
              <a:t> + X</a:t>
            </a:r>
            <a:r>
              <a:rPr lang="en-US" baseline="-25000">
                <a:latin typeface="Times New Roman" pitchFamily="18" charset="0"/>
                <a:cs typeface="Times New Roman" pitchFamily="18" charset="0"/>
              </a:rPr>
              <a:t>h</a:t>
            </a:r>
            <a:endParaRPr lang="en-US">
              <a:latin typeface="Times New Roman" pitchFamily="18" charset="0"/>
              <a:cs typeface="Times New Roman" pitchFamily="18" charset="0"/>
            </a:endParaRPr>
          </a:p>
          <a:p>
            <a:pPr>
              <a:buNone/>
            </a:pPr>
            <a:r>
              <a:rPr lang="en-US">
                <a:latin typeface="Times New Roman" pitchFamily="18" charset="0"/>
                <a:cs typeface="Times New Roman" pitchFamily="18" charset="0"/>
              </a:rPr>
              <a:t>    X</a:t>
            </a:r>
            <a:r>
              <a:rPr lang="en-US" baseline="-25000">
                <a:latin typeface="Times New Roman" pitchFamily="18" charset="0"/>
                <a:cs typeface="Times New Roman" pitchFamily="18" charset="0"/>
              </a:rPr>
              <a:t>ra</a:t>
            </a:r>
            <a:r>
              <a:rPr lang="en-US">
                <a:latin typeface="Times New Roman" pitchFamily="18" charset="0"/>
                <a:cs typeface="Times New Roman" pitchFamily="18" charset="0"/>
              </a:rPr>
              <a:t> = X</a:t>
            </a:r>
            <a:r>
              <a:rPr lang="en-US" baseline="-25000">
                <a:latin typeface="Times New Roman" pitchFamily="18" charset="0"/>
                <a:cs typeface="Times New Roman" pitchFamily="18" charset="0"/>
              </a:rPr>
              <a:t>rh</a:t>
            </a:r>
            <a:r>
              <a:rPr lang="en-US">
                <a:latin typeface="Times New Roman" pitchFamily="18" charset="0"/>
                <a:cs typeface="Times New Roman" pitchFamily="18" charset="0"/>
              </a:rPr>
              <a:t> + X</a:t>
            </a:r>
            <a:r>
              <a:rPr lang="en-US" baseline="-25000">
                <a:latin typeface="Times New Roman" pitchFamily="18" charset="0"/>
                <a:cs typeface="Times New Roman" pitchFamily="18" charset="0"/>
              </a:rPr>
              <a:t>Vht</a:t>
            </a:r>
            <a:endParaRPr lang="en-US">
              <a:latin typeface="Times New Roman" pitchFamily="18" charset="0"/>
              <a:cs typeface="Times New Roman" pitchFamily="18" charset="0"/>
            </a:endParaRPr>
          </a:p>
          <a:p>
            <a:pPr>
              <a:buNone/>
            </a:pPr>
            <a:r>
              <a:rPr lang="en-US">
                <a:latin typeface="Times New Roman" pitchFamily="18" charset="0"/>
                <a:cs typeface="Times New Roman" pitchFamily="18" charset="0"/>
              </a:rPr>
              <a:t> </a:t>
            </a:r>
          </a:p>
          <a:p>
            <a:pPr>
              <a:buNone/>
            </a:pPr>
            <a:endParaRPr lang="en-US">
              <a:latin typeface="Times New Roman" pitchFamily="18" charset="0"/>
              <a:cs typeface="Times New Roman" pitchFamily="18" charset="0"/>
            </a:endParaRPr>
          </a:p>
          <a:p>
            <a:pPr>
              <a:buNone/>
            </a:pPr>
            <a:r>
              <a:rPr lang="en-US">
                <a:solidFill>
                  <a:srgbClr val="FF0000"/>
                </a:solidFill>
                <a:latin typeface="Times New Roman" pitchFamily="18" charset="0"/>
                <a:cs typeface="Times New Roman" pitchFamily="18" charset="0"/>
              </a:rPr>
              <a:t>-  Hồi tiếp âm song song dòng điện:</a:t>
            </a:r>
          </a:p>
          <a:p>
            <a:pPr>
              <a:buNone/>
            </a:pPr>
            <a:r>
              <a:rPr lang="en-US">
                <a:latin typeface="Times New Roman" pitchFamily="18" charset="0"/>
                <a:cs typeface="Times New Roman" pitchFamily="18" charset="0"/>
              </a:rPr>
              <a:t>   X</a:t>
            </a:r>
            <a:r>
              <a:rPr lang="en-US" baseline="-25000">
                <a:latin typeface="Times New Roman" pitchFamily="18" charset="0"/>
                <a:cs typeface="Times New Roman" pitchFamily="18" charset="0"/>
              </a:rPr>
              <a:t>vào </a:t>
            </a:r>
            <a:r>
              <a:rPr lang="en-US">
                <a:latin typeface="Times New Roman" pitchFamily="18" charset="0"/>
                <a:cs typeface="Times New Roman" pitchFamily="18" charset="0"/>
              </a:rPr>
              <a:t>// X</a:t>
            </a:r>
            <a:r>
              <a:rPr lang="en-US" baseline="-25000">
                <a:latin typeface="Times New Roman" pitchFamily="18" charset="0"/>
                <a:cs typeface="Times New Roman" pitchFamily="18" charset="0"/>
              </a:rPr>
              <a:t>ht </a:t>
            </a:r>
            <a:r>
              <a:rPr lang="en-US">
                <a:latin typeface="Times New Roman" pitchFamily="18" charset="0"/>
                <a:cs typeface="Times New Roman" pitchFamily="18" charset="0"/>
              </a:rPr>
              <a:t> // X</a:t>
            </a:r>
            <a:r>
              <a:rPr lang="en-US" baseline="-25000">
                <a:latin typeface="Times New Roman" pitchFamily="18" charset="0"/>
                <a:cs typeface="Times New Roman" pitchFamily="18" charset="0"/>
              </a:rPr>
              <a:t>h</a:t>
            </a:r>
            <a:endParaRPr lang="en-US">
              <a:latin typeface="Times New Roman" pitchFamily="18" charset="0"/>
              <a:cs typeface="Times New Roman" pitchFamily="18" charset="0"/>
            </a:endParaRPr>
          </a:p>
          <a:p>
            <a:pPr>
              <a:buNone/>
            </a:pPr>
            <a:r>
              <a:rPr lang="en-US">
                <a:latin typeface="Times New Roman" pitchFamily="18" charset="0"/>
                <a:cs typeface="Times New Roman" pitchFamily="18" charset="0"/>
              </a:rPr>
              <a:t>    X</a:t>
            </a:r>
            <a:r>
              <a:rPr lang="en-US" baseline="-25000">
                <a:latin typeface="Times New Roman" pitchFamily="18" charset="0"/>
                <a:cs typeface="Times New Roman" pitchFamily="18" charset="0"/>
              </a:rPr>
              <a:t>ra</a:t>
            </a:r>
            <a:r>
              <a:rPr lang="en-US">
                <a:latin typeface="Times New Roman" pitchFamily="18" charset="0"/>
                <a:cs typeface="Times New Roman" pitchFamily="18" charset="0"/>
              </a:rPr>
              <a:t> = X</a:t>
            </a:r>
            <a:r>
              <a:rPr lang="en-US" baseline="-25000">
                <a:latin typeface="Times New Roman" pitchFamily="18" charset="0"/>
                <a:cs typeface="Times New Roman" pitchFamily="18" charset="0"/>
              </a:rPr>
              <a:t>rh</a:t>
            </a:r>
            <a:r>
              <a:rPr lang="en-US">
                <a:latin typeface="Times New Roman" pitchFamily="18" charset="0"/>
                <a:cs typeface="Times New Roman" pitchFamily="18" charset="0"/>
              </a:rPr>
              <a:t> + X</a:t>
            </a:r>
            <a:r>
              <a:rPr lang="en-US" baseline="-25000">
                <a:latin typeface="Times New Roman" pitchFamily="18" charset="0"/>
                <a:cs typeface="Times New Roman" pitchFamily="18" charset="0"/>
              </a:rPr>
              <a:t>Vht</a:t>
            </a:r>
            <a:endParaRPr lang="en-US">
              <a:latin typeface="Times New Roman" pitchFamily="18" charset="0"/>
              <a:cs typeface="Times New Roman" pitchFamily="18" charset="0"/>
            </a:endParaRPr>
          </a:p>
          <a:p>
            <a:pPr>
              <a:buNone/>
            </a:pPr>
            <a:r>
              <a:rPr lang="en-US">
                <a:latin typeface="Times New Roman" pitchFamily="18" charset="0"/>
                <a:cs typeface="Times New Roman" pitchFamily="18" charset="0"/>
              </a:rPr>
              <a:t> </a:t>
            </a:r>
          </a:p>
          <a:p>
            <a:pPr>
              <a:buNone/>
            </a:pPr>
            <a:r>
              <a:rPr lang="en-US">
                <a:solidFill>
                  <a:srgbClr val="FF0000"/>
                </a:solidFill>
                <a:latin typeface="Times New Roman" pitchFamily="18" charset="0"/>
                <a:cs typeface="Times New Roman" pitchFamily="18" charset="0"/>
              </a:rPr>
              <a:t> </a:t>
            </a:r>
            <a:endParaRPr lang="en-US">
              <a:solidFill>
                <a:srgbClr val="FF0000"/>
              </a:solidFill>
            </a:endParaRPr>
          </a:p>
        </p:txBody>
      </p:sp>
      <p:pic>
        <p:nvPicPr>
          <p:cNvPr id="2052" name="Picture 4"/>
          <p:cNvPicPr>
            <a:picLocks noChangeAspect="1" noChangeArrowheads="1"/>
          </p:cNvPicPr>
          <p:nvPr/>
        </p:nvPicPr>
        <p:blipFill>
          <a:blip r:embed="rId2"/>
          <a:srcRect/>
          <a:stretch>
            <a:fillRect/>
          </a:stretch>
        </p:blipFill>
        <p:spPr bwMode="auto">
          <a:xfrm>
            <a:off x="4940673" y="4114800"/>
            <a:ext cx="3671048" cy="1828800"/>
          </a:xfrm>
          <a:prstGeom prst="rect">
            <a:avLst/>
          </a:prstGeom>
          <a:noFill/>
          <a:ln w="9525">
            <a:noFill/>
            <a:miter lim="800000"/>
            <a:headEnd/>
            <a:tailEnd/>
          </a:ln>
          <a:effectLst/>
        </p:spPr>
      </p:pic>
      <p:pic>
        <p:nvPicPr>
          <p:cNvPr id="24577" name="Picture 1"/>
          <p:cNvPicPr>
            <a:picLocks noChangeAspect="1" noChangeArrowheads="1"/>
          </p:cNvPicPr>
          <p:nvPr/>
        </p:nvPicPr>
        <p:blipFill>
          <a:blip r:embed="rId3"/>
          <a:srcRect/>
          <a:stretch>
            <a:fillRect/>
          </a:stretch>
        </p:blipFill>
        <p:spPr bwMode="auto">
          <a:xfrm>
            <a:off x="4866563" y="1371599"/>
            <a:ext cx="3583676" cy="1752601"/>
          </a:xfrm>
          <a:prstGeom prst="rect">
            <a:avLst/>
          </a:prstGeom>
          <a:noFill/>
          <a:ln w="9525">
            <a:noFill/>
            <a:miter lim="800000"/>
            <a:headEnd/>
            <a:tailEnd/>
          </a:ln>
          <a:effectLst/>
        </p:spPr>
      </p:pic>
      <p:sp>
        <p:nvSpPr>
          <p:cNvPr id="2" name="Hộp Văn bản 1">
            <a:extLst>
              <a:ext uri="{FF2B5EF4-FFF2-40B4-BE49-F238E27FC236}">
                <a16:creationId xmlns:a16="http://schemas.microsoft.com/office/drawing/2014/main" id="{C79F0879-622B-2C83-0192-A437ED68A766}"/>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a:t>Bấm để thêm nội dung</a:t>
            </a:r>
          </a:p>
        </p:txBody>
      </p:sp>
    </p:spTree>
    <p:extLst>
      <p:ext uri="{BB962C8B-B14F-4D97-AF65-F5344CB8AC3E}">
        <p14:creationId xmlns:p14="http://schemas.microsoft.com/office/powerpoint/2010/main" val="1337783873"/>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10600" cy="6477000"/>
          </a:xfrm>
        </p:spPr>
        <p:txBody>
          <a:bodyPr/>
          <a:lstStyle/>
          <a:p>
            <a:pPr>
              <a:buNone/>
            </a:pPr>
            <a:r>
              <a:rPr lang="en-US" sz="2800">
                <a:solidFill>
                  <a:srgbClr val="FF0000"/>
                </a:solidFill>
                <a:latin typeface="Times New Roman" pitchFamily="18" charset="0"/>
                <a:cs typeface="Times New Roman" pitchFamily="18" charset="0"/>
              </a:rPr>
              <a:t>Mạch dao động RC dùng hồi tiếp RC hình T.</a:t>
            </a:r>
          </a:p>
          <a:p>
            <a:pPr>
              <a:buNone/>
            </a:pPr>
            <a:r>
              <a:rPr lang="en-US" sz="2800">
                <a:latin typeface="Times New Roman" pitchFamily="18" charset="0"/>
                <a:cs typeface="Times New Roman" pitchFamily="18" charset="0"/>
              </a:rPr>
              <a:t>Theo sơ đồ ta tính được hệ số khuếch </a:t>
            </a:r>
          </a:p>
          <a:p>
            <a:pPr>
              <a:buNone/>
            </a:pPr>
            <a:r>
              <a:rPr lang="en-US" sz="2800">
                <a:latin typeface="Times New Roman" pitchFamily="18" charset="0"/>
                <a:cs typeface="Times New Roman" pitchFamily="18" charset="0"/>
              </a:rPr>
              <a:t>đại điện áp với mạch khuếch </a:t>
            </a:r>
          </a:p>
          <a:p>
            <a:pPr>
              <a:buNone/>
            </a:pPr>
            <a:r>
              <a:rPr lang="en-US" sz="2800">
                <a:latin typeface="Times New Roman" pitchFamily="18" charset="0"/>
                <a:cs typeface="Times New Roman" pitchFamily="18" charset="0"/>
              </a:rPr>
              <a:t>đại thuận dùng KĐTT</a:t>
            </a:r>
          </a:p>
          <a:p>
            <a:pPr>
              <a:buNone/>
            </a:pPr>
            <a:endParaRPr lang="en-US"/>
          </a:p>
        </p:txBody>
      </p:sp>
      <p:pic>
        <p:nvPicPr>
          <p:cNvPr id="117762" name="Picture 2"/>
          <p:cNvPicPr>
            <a:picLocks noChangeAspect="1" noChangeArrowheads="1"/>
          </p:cNvPicPr>
          <p:nvPr/>
        </p:nvPicPr>
        <p:blipFill>
          <a:blip r:embed="rId3"/>
          <a:srcRect/>
          <a:stretch>
            <a:fillRect/>
          </a:stretch>
        </p:blipFill>
        <p:spPr bwMode="auto">
          <a:xfrm>
            <a:off x="4724400" y="1143000"/>
            <a:ext cx="4343400" cy="3624707"/>
          </a:xfrm>
          <a:prstGeom prst="rect">
            <a:avLst/>
          </a:prstGeom>
          <a:noFill/>
          <a:ln w="9525">
            <a:noFill/>
            <a:miter lim="800000"/>
            <a:headEnd/>
            <a:tailEnd/>
          </a:ln>
          <a:effectLst/>
        </p:spPr>
      </p:pic>
      <p:graphicFrame>
        <p:nvGraphicFramePr>
          <p:cNvPr id="117763" name="Object 3"/>
          <p:cNvGraphicFramePr>
            <a:graphicFrameLocks noChangeAspect="1"/>
          </p:cNvGraphicFramePr>
          <p:nvPr/>
        </p:nvGraphicFramePr>
        <p:xfrm>
          <a:off x="271463" y="2133600"/>
          <a:ext cx="4486275" cy="3387725"/>
        </p:xfrm>
        <a:graphic>
          <a:graphicData uri="http://schemas.openxmlformats.org/presentationml/2006/ole">
            <mc:AlternateContent xmlns:mc="http://schemas.openxmlformats.org/markup-compatibility/2006">
              <mc:Choice xmlns:v="urn:schemas-microsoft-com:vml" Requires="v">
                <p:oleObj spid="_x0000_s262145" name="Equation" r:id="rId4" imgW="2044440" imgH="1346040" progId="Equation.DSMT4">
                  <p:embed/>
                </p:oleObj>
              </mc:Choice>
              <mc:Fallback>
                <p:oleObj name="Equation" r:id="rId4" imgW="2044440" imgH="1346040" progId="Equation.DSMT4">
                  <p:embed/>
                  <p:pic>
                    <p:nvPicPr>
                      <p:cNvPr id="11776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3" y="2133600"/>
                        <a:ext cx="4486275" cy="338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64" name="Object 4"/>
          <p:cNvGraphicFramePr>
            <a:graphicFrameLocks noChangeAspect="1"/>
          </p:cNvGraphicFramePr>
          <p:nvPr/>
        </p:nvGraphicFramePr>
        <p:xfrm>
          <a:off x="565150" y="5486400"/>
          <a:ext cx="7708900" cy="1046163"/>
        </p:xfrm>
        <a:graphic>
          <a:graphicData uri="http://schemas.openxmlformats.org/presentationml/2006/ole">
            <mc:AlternateContent xmlns:mc="http://schemas.openxmlformats.org/markup-compatibility/2006">
              <mc:Choice xmlns:v="urn:schemas-microsoft-com:vml" Requires="v">
                <p:oleObj spid="_x0000_s262146" name="Equation" r:id="rId6" imgW="3276360" imgH="444240" progId="Equation.DSMT4">
                  <p:embed/>
                </p:oleObj>
              </mc:Choice>
              <mc:Fallback>
                <p:oleObj name="Equation" r:id="rId6" imgW="3276360" imgH="444240" progId="Equation.DSMT4">
                  <p:embed/>
                  <p:pic>
                    <p:nvPicPr>
                      <p:cNvPr id="11776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150" y="5486400"/>
                        <a:ext cx="7708900" cy="1046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4370045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600200"/>
          </a:xfrm>
        </p:spPr>
        <p:txBody>
          <a:bodyPr>
            <a:normAutofit fontScale="90000"/>
          </a:bodyPr>
          <a:lstStyle/>
          <a:p>
            <a:r>
              <a:rPr lang="en-US">
                <a:solidFill>
                  <a:srgbClr val="FF0000"/>
                </a:solidFill>
                <a:latin typeface="Times New Roman" pitchFamily="18" charset="0"/>
                <a:cs typeface="Times New Roman" pitchFamily="18" charset="0"/>
              </a:rPr>
              <a:t>5.Sơ đồ mạch dao động RC</a:t>
            </a:r>
            <a:br>
              <a:rPr lang="en-US">
                <a:solidFill>
                  <a:srgbClr val="FF0000"/>
                </a:solidFill>
                <a:latin typeface="Times New Roman" pitchFamily="18" charset="0"/>
                <a:cs typeface="Times New Roman" pitchFamily="18" charset="0"/>
              </a:rPr>
            </a:br>
            <a:r>
              <a:rPr lang="en-US" sz="4000">
                <a:latin typeface="Times New Roman" pitchFamily="18" charset="0"/>
                <a:cs typeface="Times New Roman" pitchFamily="18" charset="0"/>
              </a:rPr>
              <a:t>(mạch dao động đa hài dùng Transistor</a:t>
            </a:r>
            <a:r>
              <a:rPr lang="en-US">
                <a:latin typeface="Times New Roman" pitchFamily="18" charset="0"/>
                <a:cs typeface="Times New Roman" pitchFamily="18" charset="0"/>
              </a:rPr>
              <a:t>)</a:t>
            </a:r>
          </a:p>
        </p:txBody>
      </p:sp>
      <p:pic>
        <p:nvPicPr>
          <p:cNvPr id="4" name="Content Placeholder 3" descr="http://www.hocnghe.com.vn/dientucoban/Picture/Machdaodong/Daodongdahai1.gif"/>
          <p:cNvPicPr>
            <a:picLocks noGrp="1" noChangeAspect="1" noChangeArrowheads="1"/>
          </p:cNvPicPr>
          <p:nvPr>
            <p:ph idx="1"/>
          </p:nvPr>
        </p:nvPicPr>
        <p:blipFill>
          <a:blip r:embed="rId3" r:link="rId4"/>
          <a:srcRect/>
          <a:stretch>
            <a:fillRect/>
          </a:stretch>
        </p:blipFill>
        <p:spPr bwMode="auto">
          <a:xfrm>
            <a:off x="2667000" y="2133600"/>
            <a:ext cx="4180605" cy="2668168"/>
          </a:xfrm>
          <a:prstGeom prst="rect">
            <a:avLst/>
          </a:prstGeom>
          <a:noFill/>
        </p:spPr>
      </p:pic>
      <p:pic>
        <p:nvPicPr>
          <p:cNvPr id="5" name="Picture 2" descr="http://www.hocnghe.com.vn/dientucoban/Picture/Machdaodong/led2.gif"/>
          <p:cNvPicPr>
            <a:picLocks noChangeAspect="1" noChangeArrowheads="1"/>
          </p:cNvPicPr>
          <p:nvPr/>
        </p:nvPicPr>
        <p:blipFill>
          <a:blip r:embed="rId5" r:link="rId6"/>
          <a:srcRect/>
          <a:stretch>
            <a:fillRect/>
          </a:stretch>
        </p:blipFill>
        <p:spPr bwMode="auto">
          <a:xfrm>
            <a:off x="6705600" y="2133600"/>
            <a:ext cx="992188" cy="2667000"/>
          </a:xfrm>
          <a:prstGeom prst="rect">
            <a:avLst/>
          </a:prstGeom>
          <a:noFill/>
        </p:spPr>
      </p:pic>
      <p:pic>
        <p:nvPicPr>
          <p:cNvPr id="6" name="Picture 4" descr="http://www.hocnghe.com.vn/dientucoban/Picture/Machdaodong/led1.gif"/>
          <p:cNvPicPr>
            <a:picLocks noChangeAspect="1" noChangeArrowheads="1"/>
          </p:cNvPicPr>
          <p:nvPr/>
        </p:nvPicPr>
        <p:blipFill>
          <a:blip r:embed="rId7" r:link="rId8"/>
          <a:srcRect/>
          <a:stretch>
            <a:fillRect/>
          </a:stretch>
        </p:blipFill>
        <p:spPr bwMode="auto">
          <a:xfrm>
            <a:off x="1749425" y="2133600"/>
            <a:ext cx="993775" cy="2667000"/>
          </a:xfrm>
          <a:prstGeom prst="rect">
            <a:avLst/>
          </a:prstGeom>
          <a:noFill/>
        </p:spPr>
      </p:pic>
      <p:sp>
        <p:nvSpPr>
          <p:cNvPr id="7" name="TextBox 6"/>
          <p:cNvSpPr txBox="1"/>
          <p:nvPr/>
        </p:nvSpPr>
        <p:spPr>
          <a:xfrm>
            <a:off x="304800" y="5105400"/>
            <a:ext cx="8610600" cy="646331"/>
          </a:xfrm>
          <a:prstGeom prst="rect">
            <a:avLst/>
          </a:prstGeom>
          <a:noFill/>
        </p:spPr>
        <p:txBody>
          <a:bodyPr wrap="square" rtlCol="0">
            <a:spAutoFit/>
          </a:bodyPr>
          <a:lstStyle/>
          <a:p>
            <a:r>
              <a:rPr lang="en-US" sz="3600">
                <a:latin typeface="Times New Roman" pitchFamily="18" charset="0"/>
                <a:cs typeface="Times New Roman" pitchFamily="18" charset="0"/>
              </a:rPr>
              <a:t>Tần số tính:  </a:t>
            </a:r>
          </a:p>
        </p:txBody>
      </p:sp>
      <p:graphicFrame>
        <p:nvGraphicFramePr>
          <p:cNvPr id="8" name="Object 7"/>
          <p:cNvGraphicFramePr>
            <a:graphicFrameLocks noChangeAspect="1"/>
          </p:cNvGraphicFramePr>
          <p:nvPr/>
        </p:nvGraphicFramePr>
        <p:xfrm>
          <a:off x="76199" y="5548292"/>
          <a:ext cx="9067801" cy="1309707"/>
        </p:xfrm>
        <a:graphic>
          <a:graphicData uri="http://schemas.openxmlformats.org/presentationml/2006/ole">
            <mc:AlternateContent xmlns:mc="http://schemas.openxmlformats.org/markup-compatibility/2006">
              <mc:Choice xmlns:v="urn:schemas-microsoft-com:vml" Requires="v">
                <p:oleObj spid="_x0000_s263169" name="Equation" r:id="rId9" imgW="4216320" imgH="609480" progId="Equation.DSMT4">
                  <p:embed/>
                </p:oleObj>
              </mc:Choice>
              <mc:Fallback>
                <p:oleObj name="Equation" r:id="rId9" imgW="4216320" imgH="609480" progId="Equation.DSMT4">
                  <p:embed/>
                  <p:pic>
                    <p:nvPicPr>
                      <p:cNvPr id="8"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199" y="5548292"/>
                        <a:ext cx="9067801" cy="13097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24685988"/>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solidFill>
                  <a:srgbClr val="FF0000"/>
                </a:solidFill>
                <a:latin typeface="Times New Roman" pitchFamily="18" charset="0"/>
                <a:cs typeface="Times New Roman" pitchFamily="18" charset="0"/>
              </a:rPr>
              <a:t>6. Mạch dao động dùng IC (HA555)</a:t>
            </a:r>
          </a:p>
        </p:txBody>
      </p:sp>
      <p:pic>
        <p:nvPicPr>
          <p:cNvPr id="4" name="Content Placeholder 3" descr="http://www.hocnghe.com.vn/dientucoban/Picture/Machdaodong/OSC_555.gif"/>
          <p:cNvPicPr>
            <a:picLocks noGrp="1" noChangeAspect="1" noChangeArrowheads="1"/>
          </p:cNvPicPr>
          <p:nvPr>
            <p:ph idx="1"/>
          </p:nvPr>
        </p:nvPicPr>
        <p:blipFill>
          <a:blip r:embed="rId2" r:link="rId3"/>
          <a:srcRect/>
          <a:stretch>
            <a:fillRect/>
          </a:stretch>
        </p:blipFill>
        <p:spPr bwMode="auto">
          <a:xfrm>
            <a:off x="1233350" y="1885168"/>
            <a:ext cx="4095887" cy="3525032"/>
          </a:xfrm>
          <a:prstGeom prst="rect">
            <a:avLst/>
          </a:prstGeom>
          <a:noFill/>
        </p:spPr>
      </p:pic>
      <p:pic>
        <p:nvPicPr>
          <p:cNvPr id="5" name="Picture 2" descr="http://www.hocnghe.com.vn/dientucoban/Picture/Machdaodong/Led555_1_1.gif"/>
          <p:cNvPicPr>
            <a:picLocks noChangeAspect="1" noChangeArrowheads="1"/>
          </p:cNvPicPr>
          <p:nvPr/>
        </p:nvPicPr>
        <p:blipFill>
          <a:blip r:embed="rId4" r:link="rId5"/>
          <a:srcRect/>
          <a:stretch>
            <a:fillRect/>
          </a:stretch>
        </p:blipFill>
        <p:spPr bwMode="auto">
          <a:xfrm>
            <a:off x="5319712" y="1914525"/>
            <a:ext cx="1004888" cy="3495675"/>
          </a:xfrm>
          <a:prstGeom prst="rect">
            <a:avLst/>
          </a:prstGeom>
          <a:noFill/>
        </p:spPr>
      </p:pic>
    </p:spTree>
    <p:extLst>
      <p:ext uri="{BB962C8B-B14F-4D97-AF65-F5344CB8AC3E}">
        <p14:creationId xmlns:p14="http://schemas.microsoft.com/office/powerpoint/2010/main" val="980802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pPr algn="ctr">
              <a:buNone/>
            </a:pPr>
            <a:r>
              <a:rPr lang="en-US"/>
              <a:t> </a:t>
            </a:r>
            <a:r>
              <a:rPr lang="en-US" sz="2800">
                <a:solidFill>
                  <a:srgbClr val="FF0000"/>
                </a:solidFill>
                <a:latin typeface="Times New Roman" pitchFamily="18" charset="0"/>
                <a:cs typeface="Times New Roman" pitchFamily="18" charset="0"/>
              </a:rPr>
              <a:t>Cách phân biệt các mạch hồi tiếp âm xoay chiều</a:t>
            </a:r>
          </a:p>
          <a:p>
            <a:pPr>
              <a:buNone/>
            </a:pPr>
            <a:endParaRPr lang="en-US" sz="2800">
              <a:solidFill>
                <a:srgbClr val="FF0000"/>
              </a:solidFill>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457200" y="1397000"/>
          <a:ext cx="8458200" cy="486156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3419655">
                  <a:extLst>
                    <a:ext uri="{9D8B030D-6E8A-4147-A177-3AD203B41FA5}">
                      <a16:colId xmlns:a16="http://schemas.microsoft.com/office/drawing/2014/main" val="20001"/>
                    </a:ext>
                  </a:extLst>
                </a:gridCol>
                <a:gridCol w="3590745">
                  <a:extLst>
                    <a:ext uri="{9D8B030D-6E8A-4147-A177-3AD203B41FA5}">
                      <a16:colId xmlns:a16="http://schemas.microsoft.com/office/drawing/2014/main" val="20002"/>
                    </a:ext>
                  </a:extLst>
                </a:gridCol>
              </a:tblGrid>
              <a:tr h="736600">
                <a:tc>
                  <a:txBody>
                    <a:bodyPr/>
                    <a:lstStyle/>
                    <a:p>
                      <a:endParaRPr lang="en-US"/>
                    </a:p>
                  </a:txBody>
                  <a:tcPr/>
                </a:tc>
                <a:tc>
                  <a:txBody>
                    <a:bodyPr/>
                    <a:lstStyle/>
                    <a:p>
                      <a:pPr algn="ctr"/>
                      <a:r>
                        <a:rPr lang="en-US" sz="2400">
                          <a:solidFill>
                            <a:schemeClr val="bg1"/>
                          </a:solidFill>
                          <a:latin typeface="Times New Roman" pitchFamily="18" charset="0"/>
                          <a:cs typeface="Times New Roman" pitchFamily="18" charset="0"/>
                        </a:rPr>
                        <a:t>Hồi</a:t>
                      </a:r>
                      <a:r>
                        <a:rPr lang="en-US" sz="2400" baseline="0">
                          <a:solidFill>
                            <a:schemeClr val="bg1"/>
                          </a:solidFill>
                          <a:latin typeface="Times New Roman" pitchFamily="18" charset="0"/>
                          <a:cs typeface="Times New Roman" pitchFamily="18" charset="0"/>
                        </a:rPr>
                        <a:t> tiếp âm dòng điện</a:t>
                      </a:r>
                      <a:endParaRPr lang="en-US" sz="2400">
                        <a:solidFill>
                          <a:schemeClr val="bg1"/>
                        </a:solidFill>
                        <a:latin typeface="Times New Roman" pitchFamily="18" charset="0"/>
                        <a:cs typeface="Times New Roman" pitchFamily="18" charset="0"/>
                      </a:endParaRPr>
                    </a:p>
                  </a:txBody>
                  <a:tcPr/>
                </a:tc>
                <a:tc>
                  <a:txBody>
                    <a:bodyPr/>
                    <a:lstStyle/>
                    <a:p>
                      <a:pPr algn="ctr"/>
                      <a:r>
                        <a:rPr lang="en-US" sz="2400"/>
                        <a:t>Hồi</a:t>
                      </a:r>
                      <a:r>
                        <a:rPr lang="en-US" sz="2400" baseline="0"/>
                        <a:t> tiếp âm điện áp</a:t>
                      </a:r>
                      <a:endParaRPr lang="en-US" sz="2400"/>
                    </a:p>
                  </a:txBody>
                  <a:tcPr/>
                </a:tc>
                <a:extLst>
                  <a:ext uri="{0D108BD9-81ED-4DB2-BD59-A6C34878D82A}">
                    <a16:rowId xmlns:a16="http://schemas.microsoft.com/office/drawing/2014/main" val="10000"/>
                  </a:ext>
                </a:extLst>
              </a:tr>
              <a:tr h="2062480">
                <a:tc>
                  <a:txBody>
                    <a:bodyPr/>
                    <a:lstStyle/>
                    <a:p>
                      <a:pPr algn="ctr"/>
                      <a:r>
                        <a:rPr lang="en-US" sz="2000">
                          <a:latin typeface="Times New Roman" pitchFamily="18" charset="0"/>
                          <a:cs typeface="Times New Roman" pitchFamily="18" charset="0"/>
                        </a:rPr>
                        <a:t>Mắc</a:t>
                      </a:r>
                      <a:r>
                        <a:rPr lang="en-US" sz="2000" baseline="0">
                          <a:latin typeface="Times New Roman" pitchFamily="18" charset="0"/>
                          <a:cs typeface="Times New Roman" pitchFamily="18" charset="0"/>
                        </a:rPr>
                        <a:t> song song</a:t>
                      </a:r>
                      <a:endParaRPr lang="en-US" sz="2000">
                        <a:latin typeface="Times New Roman" pitchFamily="18" charset="0"/>
                        <a:cs typeface="Times New Roman" pitchFamily="18" charset="0"/>
                      </a:endParaRP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2062480">
                <a:tc>
                  <a:txBody>
                    <a:bodyPr/>
                    <a:lstStyle/>
                    <a:p>
                      <a:pPr algn="ctr"/>
                      <a:r>
                        <a:rPr lang="en-US" sz="2000">
                          <a:latin typeface="Times New Roman" pitchFamily="18" charset="0"/>
                          <a:cs typeface="Times New Roman" pitchFamily="18" charset="0"/>
                        </a:rPr>
                        <a:t>Mắc</a:t>
                      </a:r>
                      <a:r>
                        <a:rPr lang="en-US" sz="2000" baseline="0">
                          <a:latin typeface="Times New Roman" pitchFamily="18" charset="0"/>
                          <a:cs typeface="Times New Roman" pitchFamily="18" charset="0"/>
                        </a:rPr>
                        <a:t> nối tiếp</a:t>
                      </a:r>
                      <a:endParaRPr lang="en-US" sz="2000">
                        <a:latin typeface="Times New Roman" pitchFamily="18" charset="0"/>
                        <a:cs typeface="Times New Roman" pitchFamily="18" charset="0"/>
                      </a:endParaRP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bl>
          </a:graphicData>
        </a:graphic>
      </p:graphicFrame>
      <p:pic>
        <p:nvPicPr>
          <p:cNvPr id="8" name="Picture 4"/>
          <p:cNvPicPr>
            <a:picLocks noChangeAspect="1" noChangeArrowheads="1"/>
          </p:cNvPicPr>
          <p:nvPr/>
        </p:nvPicPr>
        <p:blipFill>
          <a:blip r:embed="rId2"/>
          <a:srcRect/>
          <a:stretch>
            <a:fillRect/>
          </a:stretch>
        </p:blipFill>
        <p:spPr bwMode="auto">
          <a:xfrm>
            <a:off x="2080348" y="2514600"/>
            <a:ext cx="2656379" cy="1563635"/>
          </a:xfrm>
          <a:prstGeom prst="rect">
            <a:avLst/>
          </a:prstGeom>
          <a:noFill/>
          <a:ln w="9525">
            <a:noFill/>
            <a:miter lim="800000"/>
            <a:headEnd/>
            <a:tailEnd/>
          </a:ln>
          <a:effectLst/>
        </p:spPr>
      </p:pic>
      <p:pic>
        <p:nvPicPr>
          <p:cNvPr id="9" name="Picture 3"/>
          <p:cNvPicPr>
            <a:picLocks noChangeAspect="1" noChangeArrowheads="1"/>
          </p:cNvPicPr>
          <p:nvPr/>
        </p:nvPicPr>
        <p:blipFill>
          <a:blip r:embed="rId3"/>
          <a:srcRect/>
          <a:stretch>
            <a:fillRect/>
          </a:stretch>
        </p:blipFill>
        <p:spPr bwMode="auto">
          <a:xfrm>
            <a:off x="5715000" y="2514600"/>
            <a:ext cx="2884796" cy="1447800"/>
          </a:xfrm>
          <a:prstGeom prst="rect">
            <a:avLst/>
          </a:prstGeom>
          <a:noFill/>
          <a:ln w="9525">
            <a:noFill/>
            <a:miter lim="800000"/>
            <a:headEnd/>
            <a:tailEnd/>
          </a:ln>
          <a:effectLst/>
        </p:spPr>
      </p:pic>
      <p:pic>
        <p:nvPicPr>
          <p:cNvPr id="10" name="Picture 4"/>
          <p:cNvPicPr>
            <a:picLocks noChangeAspect="1" noChangeArrowheads="1"/>
          </p:cNvPicPr>
          <p:nvPr/>
        </p:nvPicPr>
        <p:blipFill>
          <a:blip r:embed="rId4"/>
          <a:srcRect/>
          <a:stretch>
            <a:fillRect/>
          </a:stretch>
        </p:blipFill>
        <p:spPr bwMode="auto">
          <a:xfrm>
            <a:off x="5716138" y="4676273"/>
            <a:ext cx="2818262" cy="1419727"/>
          </a:xfrm>
          <a:prstGeom prst="rect">
            <a:avLst/>
          </a:prstGeom>
          <a:noFill/>
          <a:ln w="9525">
            <a:noFill/>
            <a:miter lim="800000"/>
            <a:headEnd/>
            <a:tailEnd/>
          </a:ln>
          <a:effectLst/>
        </p:spPr>
      </p:pic>
      <p:pic>
        <p:nvPicPr>
          <p:cNvPr id="11" name="Picture 1"/>
          <p:cNvPicPr>
            <a:picLocks noChangeAspect="1" noChangeArrowheads="1"/>
          </p:cNvPicPr>
          <p:nvPr/>
        </p:nvPicPr>
        <p:blipFill>
          <a:blip r:embed="rId5"/>
          <a:srcRect/>
          <a:stretch>
            <a:fillRect/>
          </a:stretch>
        </p:blipFill>
        <p:spPr bwMode="auto">
          <a:xfrm>
            <a:off x="2050577" y="4572000"/>
            <a:ext cx="2978623" cy="1456699"/>
          </a:xfrm>
          <a:prstGeom prst="rect">
            <a:avLst/>
          </a:prstGeom>
          <a:noFill/>
          <a:ln w="9525">
            <a:noFill/>
            <a:miter lim="800000"/>
            <a:headEnd/>
            <a:tailEnd/>
          </a:ln>
          <a:effectLst/>
        </p:spPr>
      </p:pic>
    </p:spTree>
    <p:extLst>
      <p:ext uri="{BB962C8B-B14F-4D97-AF65-F5344CB8AC3E}">
        <p14:creationId xmlns:p14="http://schemas.microsoft.com/office/powerpoint/2010/main" val="939079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172200"/>
          </a:xfrm>
        </p:spPr>
        <p:txBody>
          <a:bodyPr/>
          <a:lstStyle/>
          <a:p>
            <a:pPr algn="ctr">
              <a:buNone/>
            </a:pPr>
            <a:r>
              <a:rPr lang="en-US">
                <a:solidFill>
                  <a:srgbClr val="FF0000"/>
                </a:solidFill>
                <a:latin typeface="Times New Roman" pitchFamily="18" charset="0"/>
                <a:cs typeface="Times New Roman" pitchFamily="18" charset="0"/>
              </a:rPr>
              <a:t>3. Các ví dụ minh họa:</a:t>
            </a:r>
          </a:p>
          <a:p>
            <a:pPr>
              <a:buNone/>
            </a:pPr>
            <a:r>
              <a:rPr lang="en-US" sz="2800">
                <a:solidFill>
                  <a:srgbClr val="FF0000"/>
                </a:solidFill>
                <a:latin typeface="Times New Roman" pitchFamily="18" charset="0"/>
                <a:cs typeface="Times New Roman" pitchFamily="18" charset="0"/>
              </a:rPr>
              <a:t> Ví dụ 1:                                                       Ví dụ 3</a:t>
            </a:r>
          </a:p>
          <a:p>
            <a:pPr>
              <a:buNone/>
            </a:pPr>
            <a:endParaRPr lang="en-US">
              <a:solidFill>
                <a:srgbClr val="FF0000"/>
              </a:solidFill>
              <a:latin typeface="Times New Roman" pitchFamily="18" charset="0"/>
              <a:cs typeface="Times New Roman" pitchFamily="18" charset="0"/>
            </a:endParaRPr>
          </a:p>
          <a:p>
            <a:pPr>
              <a:buNone/>
            </a:pPr>
            <a:endParaRPr lang="en-US">
              <a:solidFill>
                <a:srgbClr val="FF0000"/>
              </a:solidFill>
              <a:latin typeface="Times New Roman" pitchFamily="18" charset="0"/>
              <a:cs typeface="Times New Roman" pitchFamily="18" charset="0"/>
            </a:endParaRPr>
          </a:p>
          <a:p>
            <a:pPr>
              <a:buNone/>
            </a:pPr>
            <a:endParaRPr lang="en-US">
              <a:solidFill>
                <a:srgbClr val="FF0000"/>
              </a:solidFill>
              <a:latin typeface="Times New Roman" pitchFamily="18" charset="0"/>
              <a:cs typeface="Times New Roman" pitchFamily="18" charset="0"/>
            </a:endParaRPr>
          </a:p>
          <a:p>
            <a:pPr>
              <a:buNone/>
            </a:pPr>
            <a:endParaRPr lang="en-US">
              <a:solidFill>
                <a:srgbClr val="FF0000"/>
              </a:solidFill>
              <a:latin typeface="Times New Roman" pitchFamily="18" charset="0"/>
              <a:cs typeface="Times New Roman" pitchFamily="18" charset="0"/>
            </a:endParaRPr>
          </a:p>
          <a:p>
            <a:pPr>
              <a:buNone/>
            </a:pPr>
            <a:r>
              <a:rPr lang="en-US">
                <a:solidFill>
                  <a:srgbClr val="FF0000"/>
                </a:solidFill>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Ví dụ 2:</a:t>
            </a:r>
            <a:endParaRPr lang="en-US" sz="2800"/>
          </a:p>
        </p:txBody>
      </p:sp>
      <p:pic>
        <p:nvPicPr>
          <p:cNvPr id="26626" name="Picture 2"/>
          <p:cNvPicPr>
            <a:picLocks noChangeAspect="1" noChangeArrowheads="1"/>
          </p:cNvPicPr>
          <p:nvPr/>
        </p:nvPicPr>
        <p:blipFill>
          <a:blip r:embed="rId2"/>
          <a:srcRect/>
          <a:stretch>
            <a:fillRect/>
          </a:stretch>
        </p:blipFill>
        <p:spPr bwMode="auto">
          <a:xfrm>
            <a:off x="1448637" y="1168958"/>
            <a:ext cx="3616503" cy="2438400"/>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1449475" y="4089679"/>
            <a:ext cx="3210260" cy="2332240"/>
          </a:xfrm>
          <a:prstGeom prst="rect">
            <a:avLst/>
          </a:prstGeom>
          <a:noFill/>
          <a:ln w="9525">
            <a:noFill/>
            <a:miter lim="800000"/>
            <a:headEnd/>
            <a:tailEnd/>
          </a:ln>
          <a:effectLst/>
        </p:spPr>
      </p:pic>
      <p:pic>
        <p:nvPicPr>
          <p:cNvPr id="26628" name="Picture 4"/>
          <p:cNvPicPr>
            <a:picLocks noChangeAspect="1" noChangeArrowheads="1"/>
          </p:cNvPicPr>
          <p:nvPr/>
        </p:nvPicPr>
        <p:blipFill>
          <a:blip r:embed="rId4"/>
          <a:srcRect/>
          <a:stretch>
            <a:fillRect/>
          </a:stretch>
        </p:blipFill>
        <p:spPr bwMode="auto">
          <a:xfrm>
            <a:off x="5638800" y="1524000"/>
            <a:ext cx="3156857" cy="2209800"/>
          </a:xfrm>
          <a:prstGeom prst="rect">
            <a:avLst/>
          </a:prstGeom>
          <a:noFill/>
          <a:ln w="9525">
            <a:noFill/>
            <a:miter lim="800000"/>
            <a:headEnd/>
            <a:tailEnd/>
          </a:ln>
          <a:effectLst/>
        </p:spPr>
      </p:pic>
      <p:pic>
        <p:nvPicPr>
          <p:cNvPr id="6" name="Picture 3"/>
          <p:cNvPicPr>
            <a:picLocks noChangeAspect="1" noChangeArrowheads="1"/>
          </p:cNvPicPr>
          <p:nvPr/>
        </p:nvPicPr>
        <p:blipFill>
          <a:blip r:embed="rId5"/>
          <a:srcRect/>
          <a:stretch>
            <a:fillRect/>
          </a:stretch>
        </p:blipFill>
        <p:spPr bwMode="auto">
          <a:xfrm>
            <a:off x="5765242" y="4608007"/>
            <a:ext cx="2884796" cy="1447800"/>
          </a:xfrm>
          <a:prstGeom prst="rect">
            <a:avLst/>
          </a:prstGeom>
          <a:noFill/>
          <a:ln w="9525">
            <a:noFill/>
            <a:miter lim="800000"/>
            <a:headEnd/>
            <a:tailEnd/>
          </a:ln>
          <a:effectLst/>
        </p:spPr>
      </p:pic>
    </p:spTree>
    <p:extLst>
      <p:ext uri="{BB962C8B-B14F-4D97-AF65-F5344CB8AC3E}">
        <p14:creationId xmlns:p14="http://schemas.microsoft.com/office/powerpoint/2010/main" val="1651539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FF0000"/>
                </a:solidFill>
                <a:latin typeface="Times New Roman" pitchFamily="18" charset="0"/>
                <a:cs typeface="Times New Roman" pitchFamily="18" charset="0"/>
              </a:rPr>
              <a:t>§2.Các phương trình cơ bản mạng bốn cực có hồi tiếp</a:t>
            </a:r>
          </a:p>
        </p:txBody>
      </p:sp>
      <p:sp>
        <p:nvSpPr>
          <p:cNvPr id="3" name="Content Placeholder 2"/>
          <p:cNvSpPr>
            <a:spLocks noGrp="1"/>
          </p:cNvSpPr>
          <p:nvPr>
            <p:ph idx="1"/>
          </p:nvPr>
        </p:nvSpPr>
        <p:spPr>
          <a:xfrm>
            <a:off x="457200" y="1600200"/>
            <a:ext cx="8229600" cy="4953000"/>
          </a:xfrm>
        </p:spPr>
        <p:txBody>
          <a:bodyPr>
            <a:normAutofit/>
          </a:bodyPr>
          <a:lstStyle/>
          <a:p>
            <a:pPr>
              <a:buNone/>
            </a:pPr>
            <a:r>
              <a:rPr lang="en-US"/>
              <a:t> </a:t>
            </a:r>
            <a:r>
              <a:rPr lang="en-US">
                <a:latin typeface="Times New Roman" pitchFamily="18" charset="0"/>
                <a:cs typeface="Times New Roman" pitchFamily="18" charset="0"/>
              </a:rPr>
              <a:t>Xét mạng bốn cực có hồi tiếp:</a:t>
            </a:r>
          </a:p>
          <a:p>
            <a:pPr>
              <a:buNone/>
            </a:pPr>
            <a:r>
              <a:rPr lang="en-US">
                <a:latin typeface="Times New Roman" pitchFamily="18" charset="0"/>
                <a:cs typeface="Times New Roman" pitchFamily="18" charset="0"/>
              </a:rPr>
              <a:t> - </a:t>
            </a:r>
            <a:r>
              <a:rPr lang="en-US" sz="2800">
                <a:latin typeface="Times New Roman" pitchFamily="18" charset="0"/>
                <a:cs typeface="Times New Roman" pitchFamily="18" charset="0"/>
              </a:rPr>
              <a:t>X</a:t>
            </a:r>
            <a:r>
              <a:rPr lang="en-US" sz="2800" baseline="-25000">
                <a:latin typeface="Times New Roman" pitchFamily="18" charset="0"/>
                <a:cs typeface="Times New Roman" pitchFamily="18" charset="0"/>
              </a:rPr>
              <a:t>n </a:t>
            </a:r>
            <a:r>
              <a:rPr lang="en-US" sz="2800">
                <a:latin typeface="Times New Roman" pitchFamily="18" charset="0"/>
                <a:cs typeface="Times New Roman" pitchFamily="18" charset="0"/>
              </a:rPr>
              <a:t>Nguồn tín hiệu</a:t>
            </a:r>
          </a:p>
          <a:p>
            <a:pPr>
              <a:buNone/>
            </a:pPr>
            <a:r>
              <a:rPr lang="en-US" sz="2800">
                <a:latin typeface="Times New Roman" pitchFamily="18" charset="0"/>
                <a:cs typeface="Times New Roman" pitchFamily="18" charset="0"/>
              </a:rPr>
              <a:t> ban đầu.</a:t>
            </a:r>
          </a:p>
          <a:p>
            <a:pPr>
              <a:buNone/>
            </a:pPr>
            <a:r>
              <a:rPr lang="en-US" sz="2800">
                <a:latin typeface="Times New Roman" pitchFamily="18" charset="0"/>
                <a:cs typeface="Times New Roman" pitchFamily="18" charset="0"/>
              </a:rPr>
              <a:t> - X</a:t>
            </a:r>
            <a:r>
              <a:rPr lang="en-US" sz="2800" baseline="-25000">
                <a:latin typeface="Times New Roman" pitchFamily="18" charset="0"/>
                <a:cs typeface="Times New Roman" pitchFamily="18" charset="0"/>
              </a:rPr>
              <a:t>V</a:t>
            </a:r>
            <a:r>
              <a:rPr lang="en-US" sz="2800">
                <a:latin typeface="Times New Roman" pitchFamily="18" charset="0"/>
                <a:cs typeface="Times New Roman" pitchFamily="18" charset="0"/>
              </a:rPr>
              <a:t> Tín hiệu vào tứ </a:t>
            </a:r>
          </a:p>
          <a:p>
            <a:pPr>
              <a:buNone/>
            </a:pPr>
            <a:r>
              <a:rPr lang="en-US" sz="2800">
                <a:latin typeface="Times New Roman" pitchFamily="18" charset="0"/>
                <a:cs typeface="Times New Roman" pitchFamily="18" charset="0"/>
              </a:rPr>
              <a:t>cực có hồi tiếp</a:t>
            </a:r>
            <a:r>
              <a:rPr lang="en-US">
                <a:latin typeface="Times New Roman" pitchFamily="18" charset="0"/>
                <a:cs typeface="Times New Roman" pitchFamily="18" charset="0"/>
              </a:rPr>
              <a:t>.</a:t>
            </a:r>
          </a:p>
          <a:p>
            <a:pPr>
              <a:buNone/>
            </a:pPr>
            <a:r>
              <a:rPr lang="en-US">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Sơ đồ cấu trúc chuẩn</a:t>
            </a:r>
          </a:p>
          <a:p>
            <a:pPr>
              <a:buNone/>
            </a:pPr>
            <a:r>
              <a:rPr lang="en-US">
                <a:latin typeface="Times New Roman" pitchFamily="18" charset="0"/>
                <a:cs typeface="Times New Roman" pitchFamily="18" charset="0"/>
              </a:rPr>
              <a:t>           </a:t>
            </a:r>
          </a:p>
          <a:p>
            <a:pPr>
              <a:buNone/>
            </a:pPr>
            <a:r>
              <a:rPr lang="en-US">
                <a:latin typeface="Times New Roman" pitchFamily="18" charset="0"/>
                <a:cs typeface="Times New Roman" pitchFamily="18" charset="0"/>
              </a:rPr>
              <a:t>      </a:t>
            </a:r>
          </a:p>
          <a:p>
            <a:pPr>
              <a:buNone/>
            </a:pPr>
            <a:endParaRPr lang="en-US"/>
          </a:p>
          <a:p>
            <a:pPr>
              <a:buNone/>
            </a:pPr>
            <a:endParaRPr lang="en-US"/>
          </a:p>
          <a:p>
            <a:pPr>
              <a:buNone/>
            </a:pPr>
            <a:endParaRPr lang="en-US"/>
          </a:p>
          <a:p>
            <a:pPr>
              <a:buNone/>
            </a:pPr>
            <a:endParaRPr lang="en-US"/>
          </a:p>
          <a:p>
            <a:pPr>
              <a:buNone/>
            </a:pPr>
            <a:endParaRPr lang="en-US"/>
          </a:p>
          <a:p>
            <a:pPr>
              <a:buNone/>
            </a:pPr>
            <a:endParaRPr lang="en-US"/>
          </a:p>
          <a:p>
            <a:pPr>
              <a:buNone/>
            </a:pPr>
            <a:endParaRPr lang="en-US"/>
          </a:p>
        </p:txBody>
      </p:sp>
      <p:pic>
        <p:nvPicPr>
          <p:cNvPr id="3074" name="Picture 2"/>
          <p:cNvPicPr>
            <a:picLocks noChangeAspect="1" noChangeArrowheads="1"/>
          </p:cNvPicPr>
          <p:nvPr/>
        </p:nvPicPr>
        <p:blipFill>
          <a:blip r:embed="rId3"/>
          <a:srcRect/>
          <a:stretch>
            <a:fillRect/>
          </a:stretch>
        </p:blipFill>
        <p:spPr bwMode="auto">
          <a:xfrm>
            <a:off x="3833769" y="2527092"/>
            <a:ext cx="4624431" cy="1600200"/>
          </a:xfrm>
          <a:prstGeom prst="rect">
            <a:avLst/>
          </a:prstGeom>
          <a:noFill/>
          <a:ln w="9525">
            <a:noFill/>
            <a:miter lim="800000"/>
            <a:headEnd/>
            <a:tailEnd/>
          </a:ln>
          <a:effectLst/>
        </p:spPr>
      </p:pic>
      <p:graphicFrame>
        <p:nvGraphicFramePr>
          <p:cNvPr id="6" name="Object 5"/>
          <p:cNvGraphicFramePr>
            <a:graphicFrameLocks noChangeAspect="1"/>
          </p:cNvGraphicFramePr>
          <p:nvPr/>
        </p:nvGraphicFramePr>
        <p:xfrm>
          <a:off x="838200" y="4343400"/>
          <a:ext cx="977900" cy="622300"/>
        </p:xfrm>
        <a:graphic>
          <a:graphicData uri="http://schemas.openxmlformats.org/presentationml/2006/ole">
            <mc:AlternateContent xmlns:mc="http://schemas.openxmlformats.org/markup-compatibility/2006">
              <mc:Choice xmlns:v="urn:schemas-microsoft-com:vml" Requires="v">
                <p:oleObj spid="_x0000_s40961" name="Equation" r:id="rId4" imgW="977760" imgH="622080" progId="Equation.DSMT4">
                  <p:embed/>
                </p:oleObj>
              </mc:Choice>
              <mc:Fallback>
                <p:oleObj name="Equation" r:id="rId4" imgW="977760" imgH="622080" progId="Equation.DSMT4">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343400"/>
                        <a:ext cx="9779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762000" y="4953000"/>
          <a:ext cx="1351054" cy="866714"/>
        </p:xfrm>
        <a:graphic>
          <a:graphicData uri="http://schemas.openxmlformats.org/presentationml/2006/ole">
            <mc:AlternateContent xmlns:mc="http://schemas.openxmlformats.org/markup-compatibility/2006">
              <mc:Choice xmlns:v="urn:schemas-microsoft-com:vml" Requires="v">
                <p:oleObj spid="_x0000_s40962" name="Equation" r:id="rId6" imgW="672840" imgH="431640" progId="Equation.DSMT4">
                  <p:embed/>
                </p:oleObj>
              </mc:Choice>
              <mc:Fallback>
                <p:oleObj name="Equation" r:id="rId6" imgW="672840" imgH="431640" progId="Equation.DSMT4">
                  <p:embed/>
                  <p:pic>
                    <p:nvPicPr>
                      <p:cNvPr id="11"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953000"/>
                        <a:ext cx="1351054" cy="8667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nvGraphicFramePr>
        <p:xfrm>
          <a:off x="762000" y="5867400"/>
          <a:ext cx="1130300" cy="622300"/>
        </p:xfrm>
        <a:graphic>
          <a:graphicData uri="http://schemas.openxmlformats.org/presentationml/2006/ole">
            <mc:AlternateContent xmlns:mc="http://schemas.openxmlformats.org/markup-compatibility/2006">
              <mc:Choice xmlns:v="urn:schemas-microsoft-com:vml" Requires="v">
                <p:oleObj spid="_x0000_s40963" name="Equation" r:id="rId8" imgW="1130040" imgH="622080" progId="Equation.DSMT4">
                  <p:embed/>
                </p:oleObj>
              </mc:Choice>
              <mc:Fallback>
                <p:oleObj name="Equation" r:id="rId8" imgW="1130040" imgH="622080" progId="Equation.DSMT4">
                  <p:embed/>
                  <p:pic>
                    <p:nvPicPr>
                      <p:cNvPr id="12"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5867400"/>
                        <a:ext cx="11303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Hộp Văn bản 3">
            <a:extLst>
              <a:ext uri="{FF2B5EF4-FFF2-40B4-BE49-F238E27FC236}">
                <a16:creationId xmlns:a16="http://schemas.microsoft.com/office/drawing/2014/main" id="{CAF236F3-F8D6-9F10-F775-993EC726EC0E}"/>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vi-VN">
              <a:latin typeface="Arial"/>
              <a:cs typeface="Arial"/>
            </a:endParaRPr>
          </a:p>
        </p:txBody>
      </p:sp>
    </p:spTree>
    <p:extLst>
      <p:ext uri="{BB962C8B-B14F-4D97-AF65-F5344CB8AC3E}">
        <p14:creationId xmlns:p14="http://schemas.microsoft.com/office/powerpoint/2010/main" val="13506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blinds(horizontal)">
                                      <p:cBhvr>
                                        <p:cTn id="17" dur="500"/>
                                        <p:tgtEl>
                                          <p:spTgt spid="30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linds(horizont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blinds(horizontal)">
                                      <p:cBhvr>
                                        <p:cTn id="30" dur="500"/>
                                        <p:tgtEl>
                                          <p:spTgt spid="3">
                                            <p:txEl>
                                              <p:pRg st="3" end="3"/>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Effect transition="in" filter="blinds(horizontal)">
                                      <p:cBhvr>
                                        <p:cTn id="5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FF0000"/>
                </a:solidFill>
                <a:latin typeface="Times New Roman" pitchFamily="18" charset="0"/>
                <a:cs typeface="Times New Roman" pitchFamily="18" charset="0"/>
              </a:rPr>
              <a:t>§3. Phương pháp phân tích mạch khuếch đại có hồi tiếp âm</a:t>
            </a:r>
          </a:p>
        </p:txBody>
      </p:sp>
      <p:sp>
        <p:nvSpPr>
          <p:cNvPr id="3" name="Content Placeholder 2"/>
          <p:cNvSpPr>
            <a:spLocks noGrp="1"/>
          </p:cNvSpPr>
          <p:nvPr>
            <p:ph idx="1"/>
          </p:nvPr>
        </p:nvSpPr>
        <p:spPr>
          <a:xfrm>
            <a:off x="228600" y="1600200"/>
            <a:ext cx="8686800" cy="4724400"/>
          </a:xfrm>
        </p:spPr>
        <p:txBody>
          <a:bodyPr>
            <a:normAutofit/>
          </a:bodyPr>
          <a:lstStyle/>
          <a:p>
            <a:pPr>
              <a:buNone/>
            </a:pPr>
            <a:r>
              <a:rPr lang="en-US"/>
              <a:t> </a:t>
            </a:r>
            <a:r>
              <a:rPr lang="en-US" sz="2800">
                <a:latin typeface="Times New Roman" pitchFamily="18" charset="0"/>
                <a:cs typeface="Times New Roman" pitchFamily="18" charset="0"/>
              </a:rPr>
              <a:t>Để phân tích mạch khuếch đại có hồi tiếp âm có tính đến</a:t>
            </a:r>
          </a:p>
          <a:p>
            <a:pPr>
              <a:buNone/>
            </a:pPr>
            <a:r>
              <a:rPr lang="en-US" sz="2800">
                <a:latin typeface="Times New Roman" pitchFamily="18" charset="0"/>
                <a:cs typeface="Times New Roman" pitchFamily="18" charset="0"/>
              </a:rPr>
              <a:t>hệ số khuếch đại, trở kháng vào, trở kháng ra, dựa vào: </a:t>
            </a:r>
          </a:p>
          <a:p>
            <a:pPr>
              <a:buNone/>
            </a:pPr>
            <a:r>
              <a:rPr lang="en-US" sz="2800">
                <a:latin typeface="Times New Roman" pitchFamily="18" charset="0"/>
                <a:cs typeface="Times New Roman" pitchFamily="18" charset="0"/>
              </a:rPr>
              <a:t>  + Lý thuyết mạng bốn cực,</a:t>
            </a:r>
          </a:p>
          <a:p>
            <a:pPr>
              <a:buNone/>
            </a:pPr>
            <a:r>
              <a:rPr lang="en-US" sz="2800">
                <a:latin typeface="Times New Roman" pitchFamily="18" charset="0"/>
                <a:cs typeface="Times New Roman" pitchFamily="18" charset="0"/>
              </a:rPr>
              <a:t>  + Định luật kiếc khốp </a:t>
            </a:r>
          </a:p>
          <a:p>
            <a:pPr>
              <a:buNone/>
            </a:pPr>
            <a:r>
              <a:rPr lang="en-US" sz="2800">
                <a:latin typeface="Times New Roman" pitchFamily="18" charset="0"/>
                <a:cs typeface="Times New Roman" pitchFamily="18" charset="0"/>
              </a:rPr>
              <a:t>  + Phương pháp phân tích khối trong kỹ thuật điều khiển.</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Bước 1</a:t>
            </a:r>
            <a:r>
              <a:rPr lang="en-US" sz="2800">
                <a:latin typeface="Times New Roman" pitchFamily="18" charset="0"/>
                <a:cs typeface="Times New Roman" pitchFamily="18" charset="0"/>
              </a:rPr>
              <a:t>: Xác định đại lượng X</a:t>
            </a:r>
            <a:r>
              <a:rPr lang="en-US" sz="2800" baseline="-25000">
                <a:latin typeface="Times New Roman" pitchFamily="18" charset="0"/>
                <a:cs typeface="Times New Roman" pitchFamily="18" charset="0"/>
              </a:rPr>
              <a:t>ra</a:t>
            </a:r>
            <a:r>
              <a:rPr lang="en-US" sz="2800">
                <a:latin typeface="Times New Roman" pitchFamily="18" charset="0"/>
                <a:cs typeface="Times New Roman" pitchFamily="18" charset="0"/>
              </a:rPr>
              <a:t> là dòng điện (I) hay là</a:t>
            </a:r>
          </a:p>
          <a:p>
            <a:pPr>
              <a:buNone/>
            </a:pPr>
            <a:r>
              <a:rPr lang="en-US" sz="2800">
                <a:latin typeface="Times New Roman" pitchFamily="18" charset="0"/>
                <a:cs typeface="Times New Roman" pitchFamily="18" charset="0"/>
              </a:rPr>
              <a:t>điện áp (U).</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Bước 2</a:t>
            </a:r>
            <a:r>
              <a:rPr lang="en-US" sz="2800">
                <a:latin typeface="Times New Roman" pitchFamily="18" charset="0"/>
                <a:cs typeface="Times New Roman" pitchFamily="18" charset="0"/>
              </a:rPr>
              <a:t>: Xác định các  đại lượng còn lại X</a:t>
            </a:r>
            <a:r>
              <a:rPr lang="en-US" sz="2800" baseline="-25000">
                <a:latin typeface="Times New Roman" pitchFamily="18" charset="0"/>
                <a:cs typeface="Times New Roman" pitchFamily="18" charset="0"/>
              </a:rPr>
              <a:t>n </a:t>
            </a:r>
            <a:r>
              <a:rPr lang="en-US" sz="2800">
                <a:latin typeface="Times New Roman" pitchFamily="18" charset="0"/>
                <a:cs typeface="Times New Roman" pitchFamily="18" charset="0"/>
              </a:rPr>
              <a:t> ; X</a:t>
            </a:r>
            <a:r>
              <a:rPr lang="en-US" sz="2800" baseline="-25000">
                <a:latin typeface="Times New Roman" pitchFamily="18" charset="0"/>
                <a:cs typeface="Times New Roman" pitchFamily="18" charset="0"/>
              </a:rPr>
              <a:t>vào</a:t>
            </a:r>
            <a:r>
              <a:rPr lang="en-US" sz="2800">
                <a:latin typeface="Times New Roman" pitchFamily="18" charset="0"/>
                <a:cs typeface="Times New Roman" pitchFamily="18" charset="0"/>
              </a:rPr>
              <a:t> ; X</a:t>
            </a:r>
            <a:r>
              <a:rPr lang="en-US" sz="2800" baseline="-25000">
                <a:latin typeface="Times New Roman" pitchFamily="18" charset="0"/>
                <a:cs typeface="Times New Roman" pitchFamily="18" charset="0"/>
              </a:rPr>
              <a:t>h</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 Nếu hồi tiếp âm mắc nối tiếp thì  X</a:t>
            </a:r>
            <a:r>
              <a:rPr lang="en-US" sz="2800" baseline="-25000">
                <a:latin typeface="Times New Roman" pitchFamily="18" charset="0"/>
                <a:cs typeface="Times New Roman" pitchFamily="18" charset="0"/>
              </a:rPr>
              <a:t>n </a:t>
            </a:r>
            <a:r>
              <a:rPr lang="en-US" sz="2800">
                <a:latin typeface="Times New Roman" pitchFamily="18" charset="0"/>
                <a:cs typeface="Times New Roman" pitchFamily="18" charset="0"/>
              </a:rPr>
              <a:t> ; X</a:t>
            </a:r>
            <a:r>
              <a:rPr lang="en-US" sz="2800" baseline="-25000">
                <a:latin typeface="Times New Roman" pitchFamily="18" charset="0"/>
                <a:cs typeface="Times New Roman" pitchFamily="18" charset="0"/>
              </a:rPr>
              <a:t>vào</a:t>
            </a:r>
            <a:r>
              <a:rPr lang="en-US" sz="2800">
                <a:latin typeface="Times New Roman" pitchFamily="18" charset="0"/>
                <a:cs typeface="Times New Roman" pitchFamily="18" charset="0"/>
              </a:rPr>
              <a:t> điện áp.</a:t>
            </a:r>
          </a:p>
        </p:txBody>
      </p:sp>
    </p:spTree>
    <p:extLst>
      <p:ext uri="{BB962C8B-B14F-4D97-AF65-F5344CB8AC3E}">
        <p14:creationId xmlns:p14="http://schemas.microsoft.com/office/powerpoint/2010/main" val="411592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458200" cy="6705600"/>
          </a:xfrm>
        </p:spPr>
        <p:txBody>
          <a:bodyPr>
            <a:normAutofit/>
          </a:bodyPr>
          <a:lstStyle/>
          <a:p>
            <a:pPr>
              <a:buNone/>
            </a:pPr>
            <a:r>
              <a:rPr lang="en-US"/>
              <a:t> </a:t>
            </a:r>
            <a:r>
              <a:rPr lang="en-US">
                <a:latin typeface="Times New Roman" pitchFamily="18" charset="0"/>
                <a:cs typeface="Times New Roman" pitchFamily="18" charset="0"/>
              </a:rPr>
              <a:t>- Nếu mạch hồi tiếp âm mắc theo kiểu song song</a:t>
            </a:r>
          </a:p>
          <a:p>
            <a:pPr>
              <a:buNone/>
            </a:pPr>
            <a:r>
              <a:rPr lang="en-US">
                <a:latin typeface="Times New Roman" pitchFamily="18" charset="0"/>
                <a:cs typeface="Times New Roman" pitchFamily="18" charset="0"/>
              </a:rPr>
              <a:t> thì X</a:t>
            </a:r>
            <a:r>
              <a:rPr lang="en-US" baseline="-25000">
                <a:latin typeface="Times New Roman" pitchFamily="18" charset="0"/>
                <a:cs typeface="Times New Roman" pitchFamily="18" charset="0"/>
              </a:rPr>
              <a:t>n </a:t>
            </a:r>
            <a:r>
              <a:rPr lang="en-US">
                <a:latin typeface="Times New Roman" pitchFamily="18" charset="0"/>
                <a:cs typeface="Times New Roman" pitchFamily="18" charset="0"/>
              </a:rPr>
              <a:t> ; X</a:t>
            </a:r>
            <a:r>
              <a:rPr lang="en-US" baseline="-25000">
                <a:latin typeface="Times New Roman" pitchFamily="18" charset="0"/>
                <a:cs typeface="Times New Roman" pitchFamily="18" charset="0"/>
              </a:rPr>
              <a:t>vào</a:t>
            </a:r>
            <a:r>
              <a:rPr lang="en-US">
                <a:latin typeface="Times New Roman" pitchFamily="18" charset="0"/>
                <a:cs typeface="Times New Roman" pitchFamily="18" charset="0"/>
              </a:rPr>
              <a:t> chọn dòng điện.</a:t>
            </a:r>
          </a:p>
          <a:p>
            <a:pPr>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Bước 3</a:t>
            </a:r>
            <a:r>
              <a:rPr lang="en-US">
                <a:latin typeface="Times New Roman" pitchFamily="18" charset="0"/>
                <a:cs typeface="Times New Roman" pitchFamily="18" charset="0"/>
              </a:rPr>
              <a:t>: Xây dựng các quan hệ X</a:t>
            </a:r>
            <a:r>
              <a:rPr lang="en-US" baseline="-25000">
                <a:latin typeface="Times New Roman" pitchFamily="18" charset="0"/>
                <a:cs typeface="Times New Roman" pitchFamily="18" charset="0"/>
              </a:rPr>
              <a:t>ra</a:t>
            </a:r>
            <a:r>
              <a:rPr lang="en-US">
                <a:latin typeface="Times New Roman" pitchFamily="18" charset="0"/>
                <a:cs typeface="Times New Roman" pitchFamily="18" charset="0"/>
              </a:rPr>
              <a:t> = f(X</a:t>
            </a:r>
            <a:r>
              <a:rPr lang="en-US" baseline="-25000">
                <a:latin typeface="Times New Roman" pitchFamily="18" charset="0"/>
                <a:cs typeface="Times New Roman" pitchFamily="18" charset="0"/>
              </a:rPr>
              <a:t>h</a:t>
            </a:r>
            <a:r>
              <a:rPr lang="en-US">
                <a:latin typeface="Times New Roman" pitchFamily="18" charset="0"/>
                <a:cs typeface="Times New Roman" pitchFamily="18" charset="0"/>
              </a:rPr>
              <a:t>) và</a:t>
            </a:r>
          </a:p>
          <a:p>
            <a:pPr>
              <a:buNone/>
            </a:pPr>
            <a:r>
              <a:rPr lang="en-US">
                <a:latin typeface="Times New Roman" pitchFamily="18" charset="0"/>
                <a:cs typeface="Times New Roman" pitchFamily="18" charset="0"/>
              </a:rPr>
              <a:t> X</a:t>
            </a:r>
            <a:r>
              <a:rPr lang="en-US" baseline="-25000">
                <a:latin typeface="Times New Roman" pitchFamily="18" charset="0"/>
                <a:cs typeface="Times New Roman" pitchFamily="18" charset="0"/>
              </a:rPr>
              <a:t>h</a:t>
            </a:r>
            <a:r>
              <a:rPr lang="en-US">
                <a:latin typeface="Times New Roman" pitchFamily="18" charset="0"/>
                <a:cs typeface="Times New Roman" pitchFamily="18" charset="0"/>
              </a:rPr>
              <a:t> = f(X</a:t>
            </a:r>
            <a:r>
              <a:rPr lang="en-US" baseline="-25000">
                <a:latin typeface="Times New Roman" pitchFamily="18" charset="0"/>
                <a:cs typeface="Times New Roman" pitchFamily="18" charset="0"/>
              </a:rPr>
              <a:t>n </a:t>
            </a:r>
            <a:r>
              <a:rPr lang="en-US">
                <a:latin typeface="Times New Roman" pitchFamily="18" charset="0"/>
                <a:cs typeface="Times New Roman" pitchFamily="18" charset="0"/>
              </a:rPr>
              <a:t> , X</a:t>
            </a:r>
            <a:r>
              <a:rPr lang="en-US" baseline="-25000">
                <a:latin typeface="Times New Roman" pitchFamily="18" charset="0"/>
                <a:cs typeface="Times New Roman" pitchFamily="18" charset="0"/>
              </a:rPr>
              <a:t>vao</a:t>
            </a:r>
            <a:r>
              <a:rPr lang="en-US">
                <a:latin typeface="Times New Roman" pitchFamily="18" charset="0"/>
                <a:cs typeface="Times New Roman" pitchFamily="18" charset="0"/>
              </a:rPr>
              <a:t> , X</a:t>
            </a:r>
            <a:r>
              <a:rPr lang="en-US" baseline="-25000">
                <a:latin typeface="Times New Roman" pitchFamily="18" charset="0"/>
                <a:cs typeface="Times New Roman" pitchFamily="18" charset="0"/>
              </a:rPr>
              <a:t>ht</a:t>
            </a:r>
            <a:r>
              <a:rPr lang="en-US">
                <a:latin typeface="Times New Roman" pitchFamily="18" charset="0"/>
                <a:cs typeface="Times New Roman" pitchFamily="18" charset="0"/>
              </a:rPr>
              <a:t> ,X</a:t>
            </a:r>
            <a:r>
              <a:rPr lang="en-US" baseline="-25000">
                <a:latin typeface="Times New Roman" pitchFamily="18" charset="0"/>
                <a:cs typeface="Times New Roman" pitchFamily="18" charset="0"/>
              </a:rPr>
              <a:t>ra</a:t>
            </a:r>
            <a:r>
              <a:rPr lang="en-US">
                <a:latin typeface="Times New Roman" pitchFamily="18" charset="0"/>
                <a:cs typeface="Times New Roman" pitchFamily="18" charset="0"/>
              </a:rPr>
              <a:t>).</a:t>
            </a:r>
          </a:p>
          <a:p>
            <a:pPr>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Bước 4</a:t>
            </a:r>
            <a:r>
              <a:rPr lang="en-US">
                <a:latin typeface="Times New Roman" pitchFamily="18" charset="0"/>
                <a:cs typeface="Times New Roman" pitchFamily="18" charset="0"/>
              </a:rPr>
              <a:t>: Vẽ sơ đồ cấu trúc chuẩn.</a:t>
            </a:r>
          </a:p>
          <a:p>
            <a:pPr>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Bước 5</a:t>
            </a:r>
            <a:r>
              <a:rPr lang="en-US">
                <a:latin typeface="Times New Roman" pitchFamily="18" charset="0"/>
                <a:cs typeface="Times New Roman" pitchFamily="18" charset="0"/>
              </a:rPr>
              <a:t>: Xác định các đại lượng (các hệ số</a:t>
            </a:r>
          </a:p>
          <a:p>
            <a:pPr>
              <a:buNone/>
            </a:pPr>
            <a:r>
              <a:rPr lang="en-US">
                <a:latin typeface="Times New Roman" pitchFamily="18" charset="0"/>
                <a:cs typeface="Times New Roman" pitchFamily="18" charset="0"/>
              </a:rPr>
              <a:t>khuếch đại, trở kháng ra, trở kháng vào).</a:t>
            </a:r>
          </a:p>
          <a:p>
            <a:pPr>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Bước 6</a:t>
            </a:r>
            <a:r>
              <a:rPr lang="en-US">
                <a:latin typeface="Times New Roman" pitchFamily="18" charset="0"/>
                <a:cs typeface="Times New Roman" pitchFamily="18" charset="0"/>
              </a:rPr>
              <a:t>: Kết luận.</a:t>
            </a:r>
          </a:p>
          <a:p>
            <a:pPr>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a:t>
            </a: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Xây dựng thuật toán phương pháp phân tích</a:t>
            </a:r>
          </a:p>
          <a:p>
            <a:pPr>
              <a:buNone/>
            </a:pPr>
            <a:r>
              <a:rPr lang="en-US">
                <a:solidFill>
                  <a:srgbClr val="FF0000"/>
                </a:solidFill>
                <a:latin typeface="Times New Roman" pitchFamily="18" charset="0"/>
                <a:cs typeface="Times New Roman" pitchFamily="18" charset="0"/>
              </a:rPr>
              <a:t>mạch khuếch đại có hồi tiếp âm.</a:t>
            </a:r>
          </a:p>
          <a:p>
            <a:pPr>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a:t>
            </a: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Ví dụ minh họa phương pháp phân tích.</a:t>
            </a:r>
          </a:p>
          <a:p>
            <a:pPr>
              <a:buNone/>
            </a:pPr>
            <a:endParaRPr lang="en-US"/>
          </a:p>
        </p:txBody>
      </p:sp>
    </p:spTree>
    <p:extLst>
      <p:ext uri="{BB962C8B-B14F-4D97-AF65-F5344CB8AC3E}">
        <p14:creationId xmlns:p14="http://schemas.microsoft.com/office/powerpoint/2010/main" val="200942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lstStyle/>
          <a:p>
            <a:pPr>
              <a:buNone/>
            </a:pPr>
            <a:r>
              <a:rPr lang="en-US"/>
              <a:t> </a:t>
            </a:r>
            <a:r>
              <a:rPr lang="en-US" sz="2800">
                <a:latin typeface="Times New Roman" pitchFamily="18" charset="0"/>
                <a:cs typeface="Times New Roman" pitchFamily="18" charset="0"/>
              </a:rPr>
              <a:t>+ Các dạng xung .</a:t>
            </a:r>
          </a:p>
          <a:p>
            <a:pPr>
              <a:buNone/>
            </a:pPr>
            <a:r>
              <a:rPr lang="en-US" sz="2800">
                <a:latin typeface="Times New Roman" pitchFamily="18" charset="0"/>
                <a:cs typeface="Times New Roman" pitchFamily="18" charset="0"/>
              </a:rPr>
              <a:t> + Xung thị tần là xung điện có điện áp hay dòng điện trong</a:t>
            </a:r>
          </a:p>
          <a:p>
            <a:pPr>
              <a:buNone/>
            </a:pPr>
            <a:r>
              <a:rPr lang="en-US" sz="2800">
                <a:latin typeface="Times New Roman" pitchFamily="18" charset="0"/>
                <a:cs typeface="Times New Roman" pitchFamily="18" charset="0"/>
              </a:rPr>
              <a:t>khoảng thời gian nào đó có giá trị khác không hoặc không</a:t>
            </a:r>
          </a:p>
          <a:p>
            <a:pPr>
              <a:buNone/>
            </a:pPr>
            <a:r>
              <a:rPr lang="en-US" sz="2800">
                <a:latin typeface="Times New Roman" pitchFamily="18" charset="0"/>
                <a:cs typeface="Times New Roman" pitchFamily="18" charset="0"/>
              </a:rPr>
              <a:t>đổi. </a:t>
            </a:r>
          </a:p>
          <a:p>
            <a:pPr>
              <a:buNone/>
            </a:pPr>
            <a:r>
              <a:rPr lang="en-US" sz="2800">
                <a:latin typeface="Times New Roman" pitchFamily="18" charset="0"/>
                <a:cs typeface="Times New Roman" pitchFamily="18" charset="0"/>
              </a:rPr>
              <a:t>+ Xung xạ tần xung cao tần bao xung quanh xung thị tần.</a:t>
            </a:r>
          </a:p>
          <a:p>
            <a:pPr>
              <a:buNone/>
            </a:pPr>
            <a:r>
              <a:rPr lang="en-US" sz="2800">
                <a:latin typeface="Times New Roman" pitchFamily="18" charset="0"/>
                <a:cs typeface="Times New Roman" pitchFamily="18" charset="0"/>
              </a:rPr>
              <a:t> - Phương pháp tạo xung tuyến tính và phi tuyến.</a:t>
            </a:r>
          </a:p>
          <a:p>
            <a:pPr>
              <a:buNone/>
            </a:pPr>
            <a:r>
              <a:rPr lang="en-US" sz="2800">
                <a:latin typeface="Times New Roman" pitchFamily="18" charset="0"/>
                <a:cs typeface="Times New Roman" pitchFamily="18" charset="0"/>
              </a:rPr>
              <a:t> - Phương pháp phân tích tác động xung điện sử dụng</a:t>
            </a:r>
          </a:p>
          <a:p>
            <a:pPr>
              <a:buNone/>
            </a:pPr>
            <a:r>
              <a:rPr lang="en-US" sz="2800">
                <a:latin typeface="Times New Roman" pitchFamily="18" charset="0"/>
                <a:cs typeface="Times New Roman" pitchFamily="18" charset="0"/>
              </a:rPr>
              <a:t>phương pháp toán học, các định luật về điện, giải bài toán</a:t>
            </a:r>
          </a:p>
          <a:p>
            <a:pPr>
              <a:buNone/>
            </a:pPr>
            <a:r>
              <a:rPr lang="en-US" sz="2800">
                <a:latin typeface="Times New Roman" pitchFamily="18" charset="0"/>
                <a:cs typeface="Times New Roman" pitchFamily="18" charset="0"/>
              </a:rPr>
              <a:t>bằng số phức….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FF0000"/>
                </a:solidFill>
                <a:latin typeface="Times New Roman" pitchFamily="18" charset="0"/>
                <a:cs typeface="Times New Roman" pitchFamily="18" charset="0"/>
              </a:rPr>
              <a:t>§4. Ảnh hưởng của mạch hồi tiếp âm đến tính chất của mạch khuếch đại</a:t>
            </a:r>
          </a:p>
        </p:txBody>
      </p:sp>
      <p:sp>
        <p:nvSpPr>
          <p:cNvPr id="3" name="Content Placeholder 2"/>
          <p:cNvSpPr>
            <a:spLocks noGrp="1"/>
          </p:cNvSpPr>
          <p:nvPr>
            <p:ph idx="1"/>
          </p:nvPr>
        </p:nvSpPr>
        <p:spPr>
          <a:xfrm>
            <a:off x="457200" y="1600200"/>
            <a:ext cx="8229600" cy="5029200"/>
          </a:xfrm>
        </p:spPr>
        <p:txBody>
          <a:bodyPr>
            <a:normAutofit/>
          </a:bodyPr>
          <a:lstStyle/>
          <a:p>
            <a:pPr marL="514350" indent="-514350">
              <a:buAutoNum type="arabicPeriod"/>
            </a:pPr>
            <a:r>
              <a:rPr lang="en-US">
                <a:solidFill>
                  <a:srgbClr val="FF0000"/>
                </a:solidFill>
                <a:latin typeface="Times New Roman" pitchFamily="18" charset="0"/>
                <a:cs typeface="Times New Roman" pitchFamily="18" charset="0"/>
              </a:rPr>
              <a:t>Ảnh của mạch hồi tiếp âm đến độ ổn định hệ</a:t>
            </a:r>
          </a:p>
          <a:p>
            <a:pPr marL="514350" indent="-514350">
              <a:buNone/>
            </a:pPr>
            <a:r>
              <a:rPr lang="en-US">
                <a:solidFill>
                  <a:srgbClr val="FF0000"/>
                </a:solidFill>
                <a:latin typeface="Times New Roman" pitchFamily="18" charset="0"/>
                <a:cs typeface="Times New Roman" pitchFamily="18" charset="0"/>
              </a:rPr>
              <a:t>số khuếch đại:</a:t>
            </a:r>
          </a:p>
          <a:p>
            <a:pPr marL="514350" indent="-514350">
              <a:buNone/>
            </a:pPr>
            <a:r>
              <a:rPr lang="en-US">
                <a:latin typeface="Times New Roman" pitchFamily="18" charset="0"/>
                <a:cs typeface="Times New Roman" pitchFamily="18" charset="0"/>
              </a:rPr>
              <a:t> </a:t>
            </a:r>
            <a:r>
              <a:rPr lang="en-US" sz="2800">
                <a:latin typeface="Times New Roman" pitchFamily="18" charset="0"/>
                <a:cs typeface="Times New Roman" pitchFamily="18" charset="0"/>
              </a:rPr>
              <a:t>Vi phân toàn phần K</a:t>
            </a:r>
            <a:r>
              <a:rPr lang="en-US" sz="2800" baseline="-25000">
                <a:latin typeface="Times New Roman" pitchFamily="18" charset="0"/>
                <a:cs typeface="Times New Roman" pitchFamily="18" charset="0"/>
              </a:rPr>
              <a:t>TP</a:t>
            </a:r>
            <a:r>
              <a:rPr lang="en-US" sz="2800">
                <a:latin typeface="Times New Roman" pitchFamily="18" charset="0"/>
                <a:cs typeface="Times New Roman" pitchFamily="18" charset="0"/>
              </a:rPr>
              <a:t> theo K</a:t>
            </a:r>
            <a:r>
              <a:rPr lang="en-US" sz="2800" baseline="-25000">
                <a:latin typeface="Times New Roman" pitchFamily="18" charset="0"/>
                <a:cs typeface="Times New Roman" pitchFamily="18" charset="0"/>
              </a:rPr>
              <a:t>ht</a:t>
            </a:r>
            <a:r>
              <a:rPr lang="en-US" sz="2800">
                <a:latin typeface="Times New Roman" pitchFamily="18" charset="0"/>
                <a:cs typeface="Times New Roman" pitchFamily="18" charset="0"/>
              </a:rPr>
              <a:t> , K</a:t>
            </a:r>
            <a:r>
              <a:rPr lang="en-US" sz="2800" baseline="-25000">
                <a:latin typeface="Times New Roman" pitchFamily="18" charset="0"/>
                <a:cs typeface="Times New Roman" pitchFamily="18" charset="0"/>
              </a:rPr>
              <a:t> </a:t>
            </a:r>
            <a:r>
              <a:rPr lang="en-US" sz="2800">
                <a:latin typeface="Times New Roman" pitchFamily="18" charset="0"/>
                <a:cs typeface="Times New Roman" pitchFamily="18" charset="0"/>
              </a:rPr>
              <a:t> , K</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a:t>
            </a:r>
            <a:r>
              <a:rPr lang="en-US">
                <a:latin typeface="Times New Roman" pitchFamily="18" charset="0"/>
                <a:cs typeface="Times New Roman" pitchFamily="18" charset="0"/>
              </a:rPr>
              <a:t>.</a:t>
            </a:r>
          </a:p>
          <a:p>
            <a:pPr marL="514350" indent="-514350">
              <a:buNone/>
            </a:pPr>
            <a:r>
              <a:rPr lang="en-US">
                <a:latin typeface="Times New Roman" pitchFamily="18" charset="0"/>
                <a:cs typeface="Times New Roman" pitchFamily="18" charset="0"/>
              </a:rPr>
              <a:t> </a:t>
            </a:r>
          </a:p>
          <a:p>
            <a:pPr marL="514350" indent="-514350">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Sai số tương đối </a:t>
            </a:r>
            <a:r>
              <a:rPr lang="en-US">
                <a:latin typeface="Times New Roman" pitchFamily="18" charset="0"/>
                <a:cs typeface="Times New Roman" pitchFamily="18" charset="0"/>
              </a:rPr>
              <a:t>của hệ số khuếch đại khi có hồi</a:t>
            </a:r>
          </a:p>
          <a:p>
            <a:pPr marL="514350" indent="-514350">
              <a:buNone/>
            </a:pPr>
            <a:r>
              <a:rPr lang="en-US">
                <a:latin typeface="Times New Roman" pitchFamily="18" charset="0"/>
                <a:cs typeface="Times New Roman" pitchFamily="18" charset="0"/>
              </a:rPr>
              <a:t>tiếp âm và khi không có hồi tiếp âm.</a:t>
            </a:r>
          </a:p>
          <a:p>
            <a:pPr marL="514350" indent="-514350">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Xét bộ khuếch đại có nhiều tầng khuếch đại hồi</a:t>
            </a:r>
          </a:p>
          <a:p>
            <a:pPr marL="514350" indent="-514350">
              <a:buNone/>
            </a:pPr>
            <a:r>
              <a:rPr lang="en-US">
                <a:solidFill>
                  <a:srgbClr val="FF0000"/>
                </a:solidFill>
                <a:latin typeface="Times New Roman" pitchFamily="18" charset="0"/>
                <a:cs typeface="Times New Roman" pitchFamily="18" charset="0"/>
              </a:rPr>
              <a:t>tiếp âm.</a:t>
            </a:r>
          </a:p>
        </p:txBody>
      </p:sp>
      <p:graphicFrame>
        <p:nvGraphicFramePr>
          <p:cNvPr id="4" name="Object 3"/>
          <p:cNvGraphicFramePr>
            <a:graphicFrameLocks noChangeAspect="1"/>
          </p:cNvGraphicFramePr>
          <p:nvPr/>
        </p:nvGraphicFramePr>
        <p:xfrm>
          <a:off x="3200399" y="2133601"/>
          <a:ext cx="2086947" cy="838200"/>
        </p:xfrm>
        <a:graphic>
          <a:graphicData uri="http://schemas.openxmlformats.org/presentationml/2006/ole">
            <mc:AlternateContent xmlns:mc="http://schemas.openxmlformats.org/markup-compatibility/2006">
              <mc:Choice xmlns:v="urn:schemas-microsoft-com:vml" Requires="v">
                <p:oleObj spid="_x0000_s44033" name="Equation" r:id="rId3" imgW="1549080" imgH="622080" progId="Equation.DSMT4">
                  <p:embed/>
                </p:oleObj>
              </mc:Choice>
              <mc:Fallback>
                <p:oleObj name="Equation" r:id="rId3" imgW="1549080" imgH="62208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399" y="2133601"/>
                        <a:ext cx="2086947"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1219200" y="3352800"/>
          <a:ext cx="5143500" cy="736600"/>
        </p:xfrm>
        <a:graphic>
          <a:graphicData uri="http://schemas.openxmlformats.org/presentationml/2006/ole">
            <mc:AlternateContent xmlns:mc="http://schemas.openxmlformats.org/markup-compatibility/2006">
              <mc:Choice xmlns:v="urn:schemas-microsoft-com:vml" Requires="v">
                <p:oleObj spid="_x0000_s44034" name="Equation" r:id="rId5" imgW="5143320" imgH="736560" progId="Equation.DSMT4">
                  <p:embed/>
                </p:oleObj>
              </mc:Choice>
              <mc:Fallback>
                <p:oleObj name="Equation" r:id="rId5" imgW="5143320" imgH="73656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352800"/>
                        <a:ext cx="51435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3124200" y="3962400"/>
          <a:ext cx="914400" cy="198438"/>
        </p:xfrm>
        <a:graphic>
          <a:graphicData uri="http://schemas.openxmlformats.org/presentationml/2006/ole">
            <mc:AlternateContent xmlns:mc="http://schemas.openxmlformats.org/markup-compatibility/2006">
              <mc:Choice xmlns:v="urn:schemas-microsoft-com:vml" Requires="v">
                <p:oleObj spid="_x0000_s44035" name="Equation" r:id="rId7" imgW="914400" imgH="198720" progId="Equation.DSMT4">
                  <p:embed/>
                </p:oleObj>
              </mc:Choice>
              <mc:Fallback>
                <p:oleObj name="Equation" r:id="rId7" imgW="914400" imgH="198720" progId="Equation.DSMT4">
                  <p:embed/>
                  <p:pic>
                    <p:nvPicPr>
                      <p:cNvPr id="6"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39624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39679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172200"/>
          </a:xfrm>
        </p:spPr>
        <p:txBody>
          <a:bodyPr/>
          <a:lstStyle/>
          <a:p>
            <a:pPr>
              <a:buNone/>
            </a:pPr>
            <a:r>
              <a:rPr lang="en-US">
                <a:solidFill>
                  <a:srgbClr val="FF0000"/>
                </a:solidFill>
                <a:latin typeface="Times New Roman" pitchFamily="18" charset="0"/>
                <a:cs typeface="Times New Roman" pitchFamily="18" charset="0"/>
              </a:rPr>
              <a:t>2. Ảnh hưởng của mạch hồi tiếp đến trở kháng vào.</a:t>
            </a:r>
          </a:p>
          <a:p>
            <a:pPr>
              <a:buNone/>
            </a:pPr>
            <a:endParaRPr lang="en-US">
              <a:solidFill>
                <a:srgbClr val="FF0000"/>
              </a:solidFill>
              <a:latin typeface="Times New Roman" pitchFamily="18" charset="0"/>
              <a:cs typeface="Times New Roman" pitchFamily="18" charset="0"/>
            </a:endParaRPr>
          </a:p>
          <a:p>
            <a:pPr>
              <a:buNone/>
            </a:pPr>
            <a:r>
              <a:rPr lang="en-US">
                <a:solidFill>
                  <a:srgbClr val="FF0000"/>
                </a:solidFill>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a. Hồi tiếp mắc theo kiểu nối tiếp.</a:t>
            </a:r>
            <a:r>
              <a:rPr lang="en-US">
                <a:solidFill>
                  <a:srgbClr val="FF0000"/>
                </a:solidFill>
                <a:latin typeface="Times New Roman" pitchFamily="18" charset="0"/>
                <a:cs typeface="Times New Roman" pitchFamily="18" charset="0"/>
              </a:rPr>
              <a:t> </a:t>
            </a:r>
          </a:p>
          <a:p>
            <a:pPr>
              <a:buNone/>
            </a:pPr>
            <a:endParaRPr lang="en-US">
              <a:solidFill>
                <a:srgbClr val="FF0000"/>
              </a:solidFill>
              <a:latin typeface="Times New Roman" pitchFamily="18" charset="0"/>
              <a:cs typeface="Times New Roman" pitchFamily="18" charset="0"/>
            </a:endParaRPr>
          </a:p>
          <a:p>
            <a:pPr>
              <a:buNone/>
            </a:pPr>
            <a:endParaRPr lang="en-US">
              <a:solidFill>
                <a:srgbClr val="FF0000"/>
              </a:solidFill>
              <a:latin typeface="Times New Roman" pitchFamily="18" charset="0"/>
              <a:cs typeface="Times New Roman" pitchFamily="18" charset="0"/>
            </a:endParaRPr>
          </a:p>
          <a:p>
            <a:pPr>
              <a:buNone/>
            </a:pPr>
            <a:r>
              <a:rPr lang="en-US">
                <a:solidFill>
                  <a:srgbClr val="FF0000"/>
                </a:solidFill>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b. Hồi tiếp mắc theo kiểu song song. </a:t>
            </a:r>
          </a:p>
          <a:p>
            <a:pPr>
              <a:buNone/>
            </a:pPr>
            <a:endParaRPr lang="en-US">
              <a:solidFill>
                <a:srgbClr val="FF0000"/>
              </a:solidFill>
              <a:latin typeface="Times New Roman" pitchFamily="18" charset="0"/>
              <a:cs typeface="Times New Roman" pitchFamily="18" charset="0"/>
            </a:endParaRPr>
          </a:p>
          <a:p>
            <a:pPr>
              <a:buNone/>
            </a:pPr>
            <a:r>
              <a:rPr lang="en-US">
                <a:solidFill>
                  <a:srgbClr val="FF0000"/>
                </a:solidFill>
                <a:latin typeface="Times New Roman" pitchFamily="18" charset="0"/>
                <a:cs typeface="Times New Roman" pitchFamily="18" charset="0"/>
              </a:rPr>
              <a:t>     </a:t>
            </a: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123" name="Object 3"/>
          <p:cNvGraphicFramePr>
            <a:graphicFrameLocks noChangeAspect="1"/>
          </p:cNvGraphicFramePr>
          <p:nvPr>
            <p:extLst>
              <p:ext uri="{D42A27DB-BD31-4B8C-83A1-F6EECF244321}">
                <p14:modId xmlns:p14="http://schemas.microsoft.com/office/powerpoint/2010/main" val="593400097"/>
              </p:ext>
            </p:extLst>
          </p:nvPr>
        </p:nvGraphicFramePr>
        <p:xfrm>
          <a:off x="845246" y="2265633"/>
          <a:ext cx="4876801" cy="876681"/>
        </p:xfrm>
        <a:graphic>
          <a:graphicData uri="http://schemas.openxmlformats.org/presentationml/2006/ole">
            <mc:AlternateContent xmlns:mc="http://schemas.openxmlformats.org/markup-compatibility/2006">
              <mc:Choice xmlns:v="urn:schemas-microsoft-com:vml" Requires="v">
                <p:oleObj spid="_x0000_s45057" name="Equation" r:id="rId3" imgW="3644640" imgH="660240" progId="Equation.DSMT4">
                  <p:embed/>
                </p:oleObj>
              </mc:Choice>
              <mc:Fallback>
                <p:oleObj name="Equation" r:id="rId3" imgW="3644640" imgH="660240" progId="Equation.DSMT4">
                  <p:embed/>
                  <p:pic>
                    <p:nvPicPr>
                      <p:cNvPr id="512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246" y="2265633"/>
                        <a:ext cx="4876801" cy="8766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25" name="Picture 5"/>
          <p:cNvPicPr>
            <a:picLocks noChangeAspect="1" noChangeArrowheads="1"/>
          </p:cNvPicPr>
          <p:nvPr/>
        </p:nvPicPr>
        <p:blipFill>
          <a:blip r:embed="rId5"/>
          <a:srcRect/>
          <a:stretch>
            <a:fillRect/>
          </a:stretch>
        </p:blipFill>
        <p:spPr bwMode="auto">
          <a:xfrm>
            <a:off x="6172200" y="1143000"/>
            <a:ext cx="2590800" cy="2067775"/>
          </a:xfrm>
          <a:prstGeom prst="rect">
            <a:avLst/>
          </a:prstGeom>
          <a:noFill/>
          <a:ln w="9525">
            <a:noFill/>
            <a:miter lim="800000"/>
            <a:headEnd/>
            <a:tailEnd/>
          </a:ln>
          <a:effectLst/>
        </p:spPr>
      </p:pic>
      <p:pic>
        <p:nvPicPr>
          <p:cNvPr id="5127" name="Picture 7"/>
          <p:cNvPicPr>
            <a:picLocks noChangeAspect="1" noChangeArrowheads="1"/>
          </p:cNvPicPr>
          <p:nvPr/>
        </p:nvPicPr>
        <p:blipFill>
          <a:blip r:embed="rId6"/>
          <a:srcRect/>
          <a:stretch>
            <a:fillRect/>
          </a:stretch>
        </p:blipFill>
        <p:spPr bwMode="auto">
          <a:xfrm>
            <a:off x="6257365" y="3962400"/>
            <a:ext cx="2505635" cy="1981200"/>
          </a:xfrm>
          <a:prstGeom prst="rect">
            <a:avLst/>
          </a:prstGeom>
          <a:noFill/>
          <a:ln w="9525">
            <a:noFill/>
            <a:miter lim="800000"/>
            <a:headEnd/>
            <a:tailEnd/>
          </a:ln>
          <a:effectLst/>
        </p:spPr>
      </p:pic>
      <p:graphicFrame>
        <p:nvGraphicFramePr>
          <p:cNvPr id="15" name="Object 14"/>
          <p:cNvGraphicFramePr>
            <a:graphicFrameLocks noChangeAspect="1"/>
          </p:cNvGraphicFramePr>
          <p:nvPr/>
        </p:nvGraphicFramePr>
        <p:xfrm>
          <a:off x="914400" y="4114800"/>
          <a:ext cx="4271596" cy="838200"/>
        </p:xfrm>
        <a:graphic>
          <a:graphicData uri="http://schemas.openxmlformats.org/presentationml/2006/ole">
            <mc:AlternateContent xmlns:mc="http://schemas.openxmlformats.org/markup-compatibility/2006">
              <mc:Choice xmlns:v="urn:schemas-microsoft-com:vml" Requires="v">
                <p:oleObj spid="_x0000_s45058" name="Equation" r:id="rId7" imgW="3365280" imgH="660240" progId="Equation.DSMT4">
                  <p:embed/>
                </p:oleObj>
              </mc:Choice>
              <mc:Fallback>
                <p:oleObj name="Equation" r:id="rId7" imgW="3365280" imgH="660240" progId="Equation.DSMT4">
                  <p:embed/>
                  <p:pic>
                    <p:nvPicPr>
                      <p:cNvPr id="15"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4114800"/>
                        <a:ext cx="4271596"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84801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lstStyle/>
          <a:p>
            <a:pPr>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3. Ảnh hưởng của mạch hồi tiếp đến trở kháng</a:t>
            </a:r>
          </a:p>
          <a:p>
            <a:pPr>
              <a:buNone/>
            </a:pPr>
            <a:r>
              <a:rPr lang="en-US">
                <a:solidFill>
                  <a:srgbClr val="FF0000"/>
                </a:solidFill>
                <a:latin typeface="Times New Roman" pitchFamily="18" charset="0"/>
                <a:cs typeface="Times New Roman" pitchFamily="18" charset="0"/>
              </a:rPr>
              <a:t>ra. Để tính trở kháng ra ta áp dụng công thức:</a:t>
            </a:r>
          </a:p>
          <a:p>
            <a:pPr>
              <a:buNone/>
            </a:pPr>
            <a:endParaRPr lang="en-US">
              <a:solidFill>
                <a:srgbClr val="FF0000"/>
              </a:solidFill>
              <a:latin typeface="Times New Roman" pitchFamily="18" charset="0"/>
              <a:cs typeface="Times New Roman" pitchFamily="18" charset="0"/>
            </a:endParaRPr>
          </a:p>
          <a:p>
            <a:pPr>
              <a:buNone/>
            </a:pPr>
            <a:endParaRPr lang="en-US">
              <a:solidFill>
                <a:srgbClr val="FF0000"/>
              </a:solidFill>
              <a:latin typeface="Times New Roman" pitchFamily="18" charset="0"/>
              <a:cs typeface="Times New Roman" pitchFamily="18" charset="0"/>
            </a:endParaRPr>
          </a:p>
          <a:p>
            <a:pPr>
              <a:buNone/>
            </a:pPr>
            <a:r>
              <a:rPr lang="en-US">
                <a:solidFill>
                  <a:srgbClr val="FF0000"/>
                </a:solidFill>
                <a:latin typeface="Times New Roman" pitchFamily="18" charset="0"/>
                <a:cs typeface="Times New Roman" pitchFamily="18" charset="0"/>
              </a:rPr>
              <a:t>  a. Trở kháng ra với mạch hồi tiếp âm điện áp. </a:t>
            </a:r>
          </a:p>
          <a:p>
            <a:pPr>
              <a:buNone/>
            </a:pPr>
            <a:r>
              <a:rPr lang="en-US">
                <a:solidFill>
                  <a:srgbClr val="FF0000"/>
                </a:solidFill>
              </a:rPr>
              <a:t> </a:t>
            </a:r>
          </a:p>
          <a:p>
            <a:pPr>
              <a:buNone/>
            </a:pPr>
            <a:r>
              <a:rPr lang="en-US"/>
              <a:t> </a:t>
            </a:r>
          </a:p>
        </p:txBody>
      </p:sp>
      <p:graphicFrame>
        <p:nvGraphicFramePr>
          <p:cNvPr id="4" name="Object 3"/>
          <p:cNvGraphicFramePr>
            <a:graphicFrameLocks noChangeAspect="1"/>
          </p:cNvGraphicFramePr>
          <p:nvPr/>
        </p:nvGraphicFramePr>
        <p:xfrm>
          <a:off x="2590800" y="1676400"/>
          <a:ext cx="2095500" cy="889000"/>
        </p:xfrm>
        <a:graphic>
          <a:graphicData uri="http://schemas.openxmlformats.org/presentationml/2006/ole">
            <mc:AlternateContent xmlns:mc="http://schemas.openxmlformats.org/markup-compatibility/2006">
              <mc:Choice xmlns:v="urn:schemas-microsoft-com:vml" Requires="v">
                <p:oleObj spid="_x0000_s46081" name="Equation" r:id="rId3" imgW="2095200" imgH="888840" progId="Equation.DSMT4">
                  <p:embed/>
                </p:oleObj>
              </mc:Choice>
              <mc:Fallback>
                <p:oleObj name="Equation" r:id="rId3" imgW="2095200" imgH="88884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676400"/>
                        <a:ext cx="20955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1371600" y="3581400"/>
          <a:ext cx="2324100" cy="622300"/>
        </p:xfrm>
        <a:graphic>
          <a:graphicData uri="http://schemas.openxmlformats.org/presentationml/2006/ole">
            <mc:AlternateContent xmlns:mc="http://schemas.openxmlformats.org/markup-compatibility/2006">
              <mc:Choice xmlns:v="urn:schemas-microsoft-com:vml" Requires="v">
                <p:oleObj spid="_x0000_s46082" name="Equation" r:id="rId5" imgW="2323800" imgH="622080" progId="Equation.DSMT4">
                  <p:embed/>
                </p:oleObj>
              </mc:Choice>
              <mc:Fallback>
                <p:oleObj name="Equation" r:id="rId5" imgW="2323800" imgH="622080" progId="Equation.DSMT4">
                  <p:embed/>
                  <p:pic>
                    <p:nvPicPr>
                      <p:cNvPr id="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581400"/>
                        <a:ext cx="23241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1371600" y="4724400"/>
          <a:ext cx="1498600" cy="685800"/>
        </p:xfrm>
        <a:graphic>
          <a:graphicData uri="http://schemas.openxmlformats.org/presentationml/2006/ole">
            <mc:AlternateContent xmlns:mc="http://schemas.openxmlformats.org/markup-compatibility/2006">
              <mc:Choice xmlns:v="urn:schemas-microsoft-com:vml" Requires="v">
                <p:oleObj spid="_x0000_s46083" name="Equation" r:id="rId7" imgW="1498320" imgH="685800" progId="Equation.DSMT4">
                  <p:embed/>
                </p:oleObj>
              </mc:Choice>
              <mc:Fallback>
                <p:oleObj name="Equation" r:id="rId7" imgW="1498320" imgH="685800" progId="Equation.DSMT4">
                  <p:embed/>
                  <p:pic>
                    <p:nvPicPr>
                      <p:cNvPr id="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4724400"/>
                        <a:ext cx="1498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6"/>
          <p:cNvPicPr>
            <a:picLocks noChangeAspect="1" noChangeArrowheads="1"/>
          </p:cNvPicPr>
          <p:nvPr/>
        </p:nvPicPr>
        <p:blipFill>
          <a:blip r:embed="rId9"/>
          <a:srcRect/>
          <a:stretch>
            <a:fillRect/>
          </a:stretch>
        </p:blipFill>
        <p:spPr bwMode="auto">
          <a:xfrm>
            <a:off x="4581902" y="3429000"/>
            <a:ext cx="3495298" cy="3108883"/>
          </a:xfrm>
          <a:prstGeom prst="rect">
            <a:avLst/>
          </a:prstGeom>
          <a:noFill/>
          <a:ln w="9525">
            <a:noFill/>
            <a:miter lim="800000"/>
            <a:headEnd/>
            <a:tailEnd/>
          </a:ln>
          <a:effectLst/>
        </p:spPr>
      </p:pic>
    </p:spTree>
    <p:extLst>
      <p:ext uri="{BB962C8B-B14F-4D97-AF65-F5344CB8AC3E}">
        <p14:creationId xmlns:p14="http://schemas.microsoft.com/office/powerpoint/2010/main" val="818856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lstStyle/>
          <a:p>
            <a:pPr>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b. Trở kháng ra với hồi tiếp âm dòng điện.</a:t>
            </a:r>
          </a:p>
          <a:p>
            <a:pPr>
              <a:buNone/>
            </a:pPr>
            <a:r>
              <a:rPr lang="en-US">
                <a:solidFill>
                  <a:srgbClr val="FF0000"/>
                </a:solidFill>
              </a:rPr>
              <a:t>   </a:t>
            </a:r>
          </a:p>
          <a:p>
            <a:pPr>
              <a:buNone/>
            </a:pPr>
            <a:endParaRPr lang="en-US">
              <a:solidFill>
                <a:srgbClr val="FF0000"/>
              </a:solidFill>
            </a:endParaRPr>
          </a:p>
          <a:p>
            <a:pPr>
              <a:buNone/>
            </a:pPr>
            <a:endParaRPr lang="en-US">
              <a:solidFill>
                <a:srgbClr val="FF0000"/>
              </a:solidFill>
            </a:endParaRPr>
          </a:p>
          <a:p>
            <a:pPr>
              <a:buNone/>
            </a:pPr>
            <a:endParaRPr lang="en-US">
              <a:solidFill>
                <a:srgbClr val="FF0000"/>
              </a:solidFill>
            </a:endParaRPr>
          </a:p>
          <a:p>
            <a:pPr>
              <a:buNone/>
            </a:pPr>
            <a:r>
              <a:rPr lang="en-US">
                <a:solidFill>
                  <a:srgbClr val="FF0000"/>
                </a:solidFill>
                <a:latin typeface="Times New Roman" pitchFamily="18" charset="0"/>
                <a:cs typeface="Times New Roman" pitchFamily="18" charset="0"/>
              </a:rPr>
              <a:t> 4. Ảnh hưởng của mạch hồi tiếp đến tín hiệu tạp âm.</a:t>
            </a:r>
          </a:p>
        </p:txBody>
      </p:sp>
      <p:pic>
        <p:nvPicPr>
          <p:cNvPr id="23554" name="Picture 2"/>
          <p:cNvPicPr>
            <a:picLocks noChangeAspect="1" noChangeArrowheads="1"/>
          </p:cNvPicPr>
          <p:nvPr/>
        </p:nvPicPr>
        <p:blipFill>
          <a:blip r:embed="rId3"/>
          <a:srcRect/>
          <a:stretch>
            <a:fillRect/>
          </a:stretch>
        </p:blipFill>
        <p:spPr bwMode="auto">
          <a:xfrm>
            <a:off x="5943600" y="914400"/>
            <a:ext cx="2590800" cy="2304380"/>
          </a:xfrm>
          <a:prstGeom prst="rect">
            <a:avLst/>
          </a:prstGeom>
          <a:noFill/>
          <a:ln w="9525">
            <a:noFill/>
            <a:miter lim="800000"/>
            <a:headEnd/>
            <a:tailEnd/>
          </a:ln>
          <a:effectLst/>
        </p:spPr>
      </p:pic>
      <p:graphicFrame>
        <p:nvGraphicFramePr>
          <p:cNvPr id="6" name="Object 5"/>
          <p:cNvGraphicFramePr>
            <a:graphicFrameLocks noChangeAspect="1"/>
          </p:cNvGraphicFramePr>
          <p:nvPr/>
        </p:nvGraphicFramePr>
        <p:xfrm>
          <a:off x="990600" y="1143000"/>
          <a:ext cx="2603500" cy="720743"/>
        </p:xfrm>
        <a:graphic>
          <a:graphicData uri="http://schemas.openxmlformats.org/presentationml/2006/ole">
            <mc:AlternateContent xmlns:mc="http://schemas.openxmlformats.org/markup-compatibility/2006">
              <mc:Choice xmlns:v="urn:schemas-microsoft-com:vml" Requires="v">
                <p:oleObj spid="_x0000_s47105" name="Equation" r:id="rId4" imgW="2247840" imgH="622080" progId="Equation.DSMT4">
                  <p:embed/>
                </p:oleObj>
              </mc:Choice>
              <mc:Fallback>
                <p:oleObj name="Equation" r:id="rId4" imgW="2247840" imgH="622080" progId="Equation.DSMT4">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143000"/>
                        <a:ext cx="2603500" cy="7207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547688" y="2117088"/>
          <a:ext cx="4481512" cy="1248411"/>
        </p:xfrm>
        <a:graphic>
          <a:graphicData uri="http://schemas.openxmlformats.org/presentationml/2006/ole">
            <mc:AlternateContent xmlns:mc="http://schemas.openxmlformats.org/markup-compatibility/2006">
              <mc:Choice xmlns:v="urn:schemas-microsoft-com:vml" Requires="v">
                <p:oleObj spid="_x0000_s47106" name="Equation" r:id="rId6" imgW="3009600" imgH="838080" progId="Equation.DSMT4">
                  <p:embed/>
                </p:oleObj>
              </mc:Choice>
              <mc:Fallback>
                <p:oleObj name="Equation" r:id="rId6" imgW="3009600" imgH="838080" progId="Equation.DSMT4">
                  <p:embed/>
                  <p:pic>
                    <p:nvPicPr>
                      <p:cNvPr id="7"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7688" y="2117088"/>
                        <a:ext cx="4481512" cy="12484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3557" name="Picture 5"/>
          <p:cNvPicPr>
            <a:picLocks noChangeAspect="1" noChangeArrowheads="1"/>
          </p:cNvPicPr>
          <p:nvPr/>
        </p:nvPicPr>
        <p:blipFill>
          <a:blip r:embed="rId8"/>
          <a:srcRect/>
          <a:stretch>
            <a:fillRect/>
          </a:stretch>
        </p:blipFill>
        <p:spPr bwMode="auto">
          <a:xfrm>
            <a:off x="3809999" y="4038600"/>
            <a:ext cx="4616923" cy="1752600"/>
          </a:xfrm>
          <a:prstGeom prst="rect">
            <a:avLst/>
          </a:prstGeom>
          <a:noFill/>
          <a:ln w="9525">
            <a:noFill/>
            <a:miter lim="800000"/>
            <a:headEnd/>
            <a:tailEnd/>
          </a:ln>
          <a:effectLst/>
        </p:spPr>
      </p:pic>
    </p:spTree>
    <p:extLst>
      <p:ext uri="{BB962C8B-B14F-4D97-AF65-F5344CB8AC3E}">
        <p14:creationId xmlns:p14="http://schemas.microsoft.com/office/powerpoint/2010/main" val="2326253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txBody>
          <a:bodyPr/>
          <a:lstStyle/>
          <a:p>
            <a:pPr>
              <a:buNone/>
            </a:pPr>
            <a:r>
              <a:rPr lang="en-US">
                <a:solidFill>
                  <a:srgbClr val="FF0000"/>
                </a:solidFill>
                <a:latin typeface="Times New Roman" pitchFamily="18" charset="0"/>
                <a:cs typeface="Times New Roman" pitchFamily="18" charset="0"/>
              </a:rPr>
              <a:t>5. Ảnh hưởng của mạch hồi tiếp âm đến dải tần</a:t>
            </a:r>
          </a:p>
          <a:p>
            <a:pPr>
              <a:buNone/>
            </a:pPr>
            <a:r>
              <a:rPr lang="en-US">
                <a:solidFill>
                  <a:srgbClr val="FF0000"/>
                </a:solidFill>
                <a:latin typeface="Times New Roman" pitchFamily="18" charset="0"/>
                <a:cs typeface="Times New Roman" pitchFamily="18" charset="0"/>
              </a:rPr>
              <a:t>và méo phi tuyến.</a:t>
            </a:r>
          </a:p>
        </p:txBody>
      </p:sp>
      <p:pic>
        <p:nvPicPr>
          <p:cNvPr id="4" name="Picture 2"/>
          <p:cNvPicPr>
            <a:picLocks noChangeAspect="1" noChangeArrowheads="1"/>
          </p:cNvPicPr>
          <p:nvPr/>
        </p:nvPicPr>
        <p:blipFill>
          <a:blip r:embed="rId2"/>
          <a:srcRect/>
          <a:stretch>
            <a:fillRect/>
          </a:stretch>
        </p:blipFill>
        <p:spPr bwMode="auto">
          <a:xfrm>
            <a:off x="2952925" y="2209800"/>
            <a:ext cx="5505275" cy="1905000"/>
          </a:xfrm>
          <a:prstGeom prst="rect">
            <a:avLst/>
          </a:prstGeom>
          <a:noFill/>
          <a:ln w="9525">
            <a:noFill/>
            <a:miter lim="800000"/>
            <a:headEnd/>
            <a:tailEnd/>
          </a:ln>
          <a:effectLst/>
        </p:spPr>
      </p:pic>
    </p:spTree>
    <p:extLst>
      <p:ext uri="{BB962C8B-B14F-4D97-AF65-F5344CB8AC3E}">
        <p14:creationId xmlns:p14="http://schemas.microsoft.com/office/powerpoint/2010/main" val="471144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1295400"/>
          </a:xfrm>
        </p:spPr>
        <p:txBody>
          <a:bodyPr>
            <a:noAutofit/>
          </a:bodyPr>
          <a:lstStyle/>
          <a:p>
            <a:pPr algn="ctr"/>
            <a:r>
              <a:rPr lang="en-US" sz="2400" b="1">
                <a:solidFill>
                  <a:srgbClr val="FF0000"/>
                </a:solidFill>
                <a:latin typeface="Times New Roman" pitchFamily="18" charset="0"/>
                <a:cs typeface="Times New Roman" pitchFamily="18" charset="0"/>
              </a:rPr>
              <a:t>CIII. PHƯƠNG PHÁP </a:t>
            </a:r>
            <a:r>
              <a:rPr lang="vi-VN" sz="2400" b="1">
                <a:solidFill>
                  <a:srgbClr val="FF0000"/>
                </a:solidFill>
              </a:rPr>
              <a:t>CẤP</a:t>
            </a:r>
            <a:r>
              <a:rPr lang="en-US" sz="2400" b="1">
                <a:solidFill>
                  <a:srgbClr val="FF0000"/>
                </a:solidFill>
              </a:rPr>
              <a:t> </a:t>
            </a:r>
            <a:r>
              <a:rPr lang="vi-VN" sz="2400" b="1">
                <a:solidFill>
                  <a:srgbClr val="FF0000"/>
                </a:solidFill>
              </a:rPr>
              <a:t>NGUỒN VÀ ỔN ĐỊNH ĐIỂM LÀM VIỆC </a:t>
            </a:r>
            <a:r>
              <a:rPr lang="en-US" sz="2400" b="1">
                <a:solidFill>
                  <a:srgbClr val="FF0000"/>
                </a:solidFill>
                <a:latin typeface="Times New Roman" pitchFamily="18" charset="0"/>
                <a:cs typeface="Times New Roman" pitchFamily="18" charset="0"/>
              </a:rPr>
              <a:t>CỦA</a:t>
            </a:r>
            <a:r>
              <a:rPr lang="vi-VN" sz="2400" b="1">
                <a:solidFill>
                  <a:srgbClr val="FF0000"/>
                </a:solidFill>
              </a:rPr>
              <a:t> TRANSISTOR </a:t>
            </a:r>
            <a:r>
              <a:rPr lang="en-US" sz="2400" b="1">
                <a:solidFill>
                  <a:srgbClr val="FF0000"/>
                </a:solidFill>
              </a:rPr>
              <a:t> </a:t>
            </a:r>
            <a:r>
              <a:rPr lang="en-US" sz="2400" b="1">
                <a:solidFill>
                  <a:srgbClr val="FF0000"/>
                </a:solidFill>
                <a:latin typeface="Times New Roman" pitchFamily="18" charset="0"/>
                <a:cs typeface="Times New Roman" pitchFamily="18" charset="0"/>
              </a:rPr>
              <a:t>TRONG</a:t>
            </a:r>
            <a:r>
              <a:rPr lang="en-US" sz="2400" b="1">
                <a:solidFill>
                  <a:srgbClr val="FF0000"/>
                </a:solidFill>
              </a:rPr>
              <a:t> </a:t>
            </a:r>
            <a:r>
              <a:rPr lang="vi-VN" sz="2400" b="1">
                <a:solidFill>
                  <a:srgbClr val="FF0000"/>
                </a:solidFill>
              </a:rPr>
              <a:t>TẦNG KHUẾCH ĐẠI</a:t>
            </a:r>
          </a:p>
        </p:txBody>
      </p:sp>
      <p:sp>
        <p:nvSpPr>
          <p:cNvPr id="3" name="Content Placeholder 2"/>
          <p:cNvSpPr>
            <a:spLocks noGrp="1"/>
          </p:cNvSpPr>
          <p:nvPr>
            <p:ph sz="quarter" idx="1"/>
          </p:nvPr>
        </p:nvSpPr>
        <p:spPr>
          <a:xfrm>
            <a:off x="251520" y="1628800"/>
            <a:ext cx="8712968" cy="4528160"/>
          </a:xfrm>
        </p:spPr>
        <p:txBody>
          <a:bodyPr/>
          <a:lstStyle/>
          <a:p>
            <a:pPr>
              <a:buFont typeface="Arial" pitchFamily="34" charset="0"/>
              <a:buChar char="§"/>
            </a:pPr>
            <a:r>
              <a:rPr lang="vi-VN" sz="3200">
                <a:solidFill>
                  <a:srgbClr val="FF0000"/>
                </a:solidFill>
                <a:latin typeface="Times New Roman" pitchFamily="18" charset="0"/>
                <a:cs typeface="Times New Roman" pitchFamily="18" charset="0"/>
                <a:hlinkClick r:id="rId2" action="ppaction://hlinksldjump"/>
              </a:rPr>
              <a:t>Khái niệm điểm làm việc tĩnh của </a:t>
            </a:r>
            <a:r>
              <a:rPr lang="en-US" sz="3200">
                <a:solidFill>
                  <a:srgbClr val="FF0000"/>
                </a:solidFill>
                <a:latin typeface="Times New Roman" pitchFamily="18" charset="0"/>
                <a:cs typeface="Times New Roman" pitchFamily="18" charset="0"/>
                <a:hlinkClick r:id="rId2" action="ppaction://hlinksldjump"/>
              </a:rPr>
              <a:t>t</a:t>
            </a:r>
            <a:r>
              <a:rPr lang="vi-VN" sz="3200">
                <a:solidFill>
                  <a:srgbClr val="FF0000"/>
                </a:solidFill>
                <a:latin typeface="Times New Roman" pitchFamily="18" charset="0"/>
                <a:cs typeface="Times New Roman" pitchFamily="18" charset="0"/>
                <a:hlinkClick r:id="rId2" action="ppaction://hlinksldjump"/>
              </a:rPr>
              <a:t>ransistor</a:t>
            </a:r>
            <a:r>
              <a:rPr lang="en-US" sz="3200">
                <a:solidFill>
                  <a:srgbClr val="FF0000"/>
                </a:solidFill>
                <a:latin typeface="Times New Roman" pitchFamily="18" charset="0"/>
                <a:cs typeface="Times New Roman" pitchFamily="18" charset="0"/>
                <a:hlinkClick r:id="rId2" action="ppaction://hlinksldjump"/>
              </a:rPr>
              <a:t> (BJT)</a:t>
            </a:r>
            <a:r>
              <a:rPr lang="vi-VN" sz="3200">
                <a:solidFill>
                  <a:srgbClr val="FF0000"/>
                </a:solidFill>
                <a:latin typeface="Times New Roman" pitchFamily="18" charset="0"/>
                <a:cs typeface="Times New Roman" pitchFamily="18" charset="0"/>
                <a:hlinkClick r:id="rId2" action="ppaction://hlinksldjump"/>
              </a:rPr>
              <a:t> trong tầng khuếch đại</a:t>
            </a:r>
            <a:endParaRPr lang="vi-VN" sz="3200">
              <a:solidFill>
                <a:srgbClr val="FF0000"/>
              </a:solidFill>
              <a:latin typeface="Times New Roman" pitchFamily="18" charset="0"/>
              <a:cs typeface="Times New Roman" pitchFamily="18" charset="0"/>
            </a:endParaRPr>
          </a:p>
          <a:p>
            <a:pPr>
              <a:buFont typeface="Arial" pitchFamily="34" charset="0"/>
              <a:buChar char="§"/>
            </a:pPr>
            <a:r>
              <a:rPr lang="vi-VN" sz="3200">
                <a:latin typeface="Times New Roman" pitchFamily="18" charset="0"/>
                <a:cs typeface="Times New Roman" pitchFamily="18" charset="0"/>
                <a:hlinkClick r:id="rId3" action="ppaction://hlinksldjump"/>
              </a:rPr>
              <a:t>Cấp nguồn và ổn định điểm làm việc cho </a:t>
            </a:r>
            <a:r>
              <a:rPr lang="en-US" sz="3200">
                <a:latin typeface="Times New Roman" pitchFamily="18" charset="0"/>
                <a:cs typeface="Times New Roman" pitchFamily="18" charset="0"/>
                <a:hlinkClick r:id="rId3" action="ppaction://hlinksldjump"/>
              </a:rPr>
              <a:t>t</a:t>
            </a:r>
            <a:r>
              <a:rPr lang="vi-VN" sz="3200">
                <a:latin typeface="Times New Roman" pitchFamily="18" charset="0"/>
                <a:cs typeface="Times New Roman" pitchFamily="18" charset="0"/>
                <a:hlinkClick r:id="rId3" action="ppaction://hlinksldjump"/>
              </a:rPr>
              <a:t>ransistor lưỡng cực</a:t>
            </a:r>
            <a:endParaRPr lang="vi-VN" sz="3200">
              <a:latin typeface="Times New Roman" pitchFamily="18" charset="0"/>
              <a:cs typeface="Times New Roman" pitchFamily="18" charset="0"/>
            </a:endParaRPr>
          </a:p>
          <a:p>
            <a:pPr>
              <a:buNone/>
            </a:pPr>
            <a:endParaRPr lang="vi-VN" sz="3200">
              <a:latin typeface="Times New Roman" pitchFamily="18" charset="0"/>
              <a:cs typeface="Times New Roman" pitchFamily="18" charset="0"/>
            </a:endParaRPr>
          </a:p>
          <a:p>
            <a:pPr>
              <a:buFont typeface="Arial" pitchFamily="34" charset="0"/>
              <a:buChar char="§"/>
            </a:pPr>
            <a:r>
              <a:rPr lang="vi-VN" sz="3200">
                <a:latin typeface="Times New Roman" pitchFamily="18" charset="0"/>
                <a:cs typeface="Times New Roman" pitchFamily="18" charset="0"/>
                <a:hlinkClick r:id="rId4" action="ppaction://hlinksldjump"/>
              </a:rPr>
              <a:t>Cấp nguồn và ổn định điểm làm việc cho </a:t>
            </a:r>
            <a:r>
              <a:rPr lang="en-US" sz="3200">
                <a:latin typeface="Times New Roman" pitchFamily="18" charset="0"/>
                <a:cs typeface="Times New Roman" pitchFamily="18" charset="0"/>
                <a:hlinkClick r:id="rId4" action="ppaction://hlinksldjump"/>
              </a:rPr>
              <a:t>t</a:t>
            </a:r>
            <a:r>
              <a:rPr lang="vi-VN" sz="3200">
                <a:latin typeface="Times New Roman" pitchFamily="18" charset="0"/>
                <a:cs typeface="Times New Roman" pitchFamily="18" charset="0"/>
                <a:hlinkClick r:id="rId4" action="ppaction://hlinksldjump"/>
              </a:rPr>
              <a:t>ransistor đơn cực</a:t>
            </a:r>
            <a:endParaRPr lang="vi-VN" sz="3200">
              <a:latin typeface="Times New Roman" pitchFamily="18" charset="0"/>
              <a:cs typeface="Times New Roman" pitchFamily="18" charset="0"/>
            </a:endParaRPr>
          </a:p>
          <a:p>
            <a:endParaRPr lang="vi-VN"/>
          </a:p>
        </p:txBody>
      </p:sp>
    </p:spTree>
    <p:extLst>
      <p:ext uri="{BB962C8B-B14F-4D97-AF65-F5344CB8AC3E}">
        <p14:creationId xmlns:p14="http://schemas.microsoft.com/office/powerpoint/2010/main" val="155627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16" y="4091781"/>
            <a:ext cx="9036496" cy="1143000"/>
          </a:xfrm>
        </p:spPr>
        <p:txBody>
          <a:bodyPr>
            <a:normAutofit fontScale="90000"/>
          </a:bodyPr>
          <a:lstStyle/>
          <a:p>
            <a:pPr lvl="0">
              <a:lnSpc>
                <a:spcPct val="130000"/>
              </a:lnSpc>
            </a:pPr>
            <a:r>
              <a:rPr lang="vi-VN">
                <a:solidFill>
                  <a:srgbClr val="FF0000"/>
                </a:solidFill>
              </a:rPr>
              <a:t>§</a:t>
            </a:r>
            <a:r>
              <a:rPr lang="en-US">
                <a:solidFill>
                  <a:srgbClr val="FF0000"/>
                </a:solidFill>
              </a:rPr>
              <a:t>1. </a:t>
            </a:r>
            <a:r>
              <a:rPr lang="vi-VN">
                <a:solidFill>
                  <a:srgbClr val="FF0000"/>
                </a:solidFill>
              </a:rPr>
              <a:t> KHÁI NIỆM ĐIỂM LÀM VIỆC TĨNH C</a:t>
            </a:r>
            <a:r>
              <a:rPr lang="en-US">
                <a:solidFill>
                  <a:srgbClr val="FF0000"/>
                </a:solidFill>
              </a:rPr>
              <a:t>ỦA</a:t>
            </a:r>
            <a:r>
              <a:rPr lang="vi-VN">
                <a:solidFill>
                  <a:srgbClr val="FF0000"/>
                </a:solidFill>
              </a:rPr>
              <a:t> TRANSISTOR</a:t>
            </a:r>
            <a:r>
              <a:rPr lang="en-US">
                <a:solidFill>
                  <a:srgbClr val="FF0000"/>
                </a:solidFill>
              </a:rPr>
              <a:t> (BJT)</a:t>
            </a:r>
            <a:r>
              <a:rPr lang="vi-VN">
                <a:solidFill>
                  <a:srgbClr val="FF0000"/>
                </a:solidFill>
              </a:rPr>
              <a:t> TRONG TẦNG KHUẾCH ĐẠI</a:t>
            </a:r>
            <a:br>
              <a:rPr lang="vi-VN"/>
            </a:br>
            <a:endParaRPr lang="vi-VN"/>
          </a:p>
        </p:txBody>
      </p:sp>
      <p:sp>
        <p:nvSpPr>
          <p:cNvPr id="3" name="Content Placeholder 2"/>
          <p:cNvSpPr>
            <a:spLocks noGrp="1"/>
          </p:cNvSpPr>
          <p:nvPr>
            <p:ph sz="quarter" idx="1"/>
          </p:nvPr>
        </p:nvSpPr>
        <p:spPr>
          <a:xfrm>
            <a:off x="457200" y="2057400"/>
            <a:ext cx="8435280" cy="4068763"/>
          </a:xfrm>
        </p:spPr>
        <p:txBody>
          <a:bodyPr/>
          <a:lstStyle/>
          <a:p>
            <a:pPr marL="0" indent="0">
              <a:buNone/>
            </a:pPr>
            <a:r>
              <a:rPr lang="vi-VN">
                <a:latin typeface="+mj-lt"/>
              </a:rPr>
              <a:t>Trasistor lưỡng cực: </a:t>
            </a:r>
          </a:p>
          <a:p>
            <a:pPr lvl="1" algn="ctr"/>
            <a:r>
              <a:rPr lang="vi-VN">
                <a:latin typeface="+mj-lt"/>
              </a:rPr>
              <a:t>Xét chế độ tĩnh của </a:t>
            </a:r>
            <a:r>
              <a:rPr lang="en-US">
                <a:latin typeface="+mj-lt"/>
              </a:rPr>
              <a:t>t</a:t>
            </a:r>
            <a:r>
              <a:rPr lang="vi-VN">
                <a:latin typeface="+mj-lt"/>
              </a:rPr>
              <a:t>ransistor mắc E chung</a:t>
            </a:r>
            <a:r>
              <a:rPr lang="en-US">
                <a:latin typeface="+mj-lt"/>
              </a:rPr>
              <a:t> (EC)</a:t>
            </a:r>
            <a:endParaRPr lang="vi-VN">
              <a:latin typeface="+mj-lt"/>
            </a:endParaRPr>
          </a:p>
          <a:p>
            <a:pPr algn="ctr"/>
            <a:endParaRPr lang="vi-VN"/>
          </a:p>
        </p:txBody>
      </p:sp>
      <p:pic>
        <p:nvPicPr>
          <p:cNvPr id="4098" name="Picture 2"/>
          <p:cNvPicPr>
            <a:picLocks noChangeAspect="1" noChangeArrowheads="1"/>
          </p:cNvPicPr>
          <p:nvPr/>
        </p:nvPicPr>
        <p:blipFill>
          <a:blip r:embed="rId2"/>
          <a:srcRect/>
          <a:stretch>
            <a:fillRect/>
          </a:stretch>
        </p:blipFill>
        <p:spPr bwMode="auto">
          <a:xfrm>
            <a:off x="758345" y="2795218"/>
            <a:ext cx="5410200" cy="3429000"/>
          </a:xfrm>
          <a:prstGeom prst="rect">
            <a:avLst/>
          </a:prstGeom>
          <a:noFill/>
          <a:ln w="9525">
            <a:noFill/>
            <a:miter lim="800000"/>
            <a:headEnd/>
            <a:tailEnd/>
          </a:ln>
          <a:effectLst/>
        </p:spPr>
      </p:pic>
    </p:spTree>
    <p:extLst>
      <p:ext uri="{BB962C8B-B14F-4D97-AF65-F5344CB8AC3E}">
        <p14:creationId xmlns:p14="http://schemas.microsoft.com/office/powerpoint/2010/main" val="13629679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447800"/>
          </a:xfrm>
        </p:spPr>
        <p:txBody>
          <a:bodyPr>
            <a:normAutofit/>
          </a:bodyPr>
          <a:lstStyle/>
          <a:p>
            <a:pPr algn="ctr"/>
            <a:r>
              <a:rPr lang="en-US" sz="3100">
                <a:solidFill>
                  <a:srgbClr val="FF0000"/>
                </a:solidFill>
                <a:latin typeface="Times New Roman" pitchFamily="18" charset="0"/>
                <a:cs typeface="Times New Roman" pitchFamily="18" charset="0"/>
              </a:rPr>
              <a:t>KHÁI NIỆM ĐIỂM LÀM VIỆC TĨNH CỦA TRANSISTOR</a:t>
            </a:r>
            <a:br>
              <a:rPr lang="en-US" sz="3200"/>
            </a:br>
            <a:endParaRPr lang="vi-VN" sz="270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457200" y="1484784"/>
                <a:ext cx="8229600" cy="4672176"/>
              </a:xfrm>
            </p:spPr>
            <p:txBody>
              <a:bodyPr>
                <a:normAutofit lnSpcReduction="10000"/>
              </a:bodyPr>
              <a:lstStyle/>
              <a:p>
                <a:r>
                  <a:rPr lang="vi-VN"/>
                  <a:t>Chế độ khuếch đại: BE phân cực thuận, BC phân cực ngược</a:t>
                </a:r>
              </a:p>
              <a:p>
                <a:r>
                  <a:rPr lang="vi-VN"/>
                  <a:t>NPN: </a:t>
                </a:r>
                <a14:m>
                  <m:oMath xmlns:m="http://schemas.openxmlformats.org/officeDocument/2006/math">
                    <m:sSub>
                      <m:sSubPr>
                        <m:ctrlPr>
                          <a:rPr lang="vi-VN" i="1" smtClean="0">
                            <a:latin typeface="Cambria Math" panose="02040503050406030204" pitchFamily="18" charset="0"/>
                          </a:rPr>
                        </m:ctrlPr>
                      </m:sSubPr>
                      <m:e>
                        <m:r>
                          <a:rPr lang="vi-VN" b="0" i="1" smtClean="0">
                            <a:latin typeface="Cambria Math"/>
                          </a:rPr>
                          <m:t>𝑈</m:t>
                        </m:r>
                      </m:e>
                      <m:sub>
                        <m:r>
                          <a:rPr lang="vi-VN" b="0" i="1" smtClean="0">
                            <a:latin typeface="Cambria Math"/>
                          </a:rPr>
                          <m:t>𝐶</m:t>
                        </m:r>
                      </m:sub>
                    </m:sSub>
                    <m:sSub>
                      <m:sSubPr>
                        <m:ctrlPr>
                          <a:rPr lang="vi-VN" i="1" smtClean="0">
                            <a:latin typeface="Cambria Math" panose="02040503050406030204" pitchFamily="18" charset="0"/>
                          </a:rPr>
                        </m:ctrlPr>
                      </m:sSubPr>
                      <m:e>
                        <m:r>
                          <a:rPr lang="vi-VN" b="0" i="1" smtClean="0">
                            <a:latin typeface="Cambria Math"/>
                          </a:rPr>
                          <m:t>&gt;</m:t>
                        </m:r>
                        <m:r>
                          <a:rPr lang="vi-VN" b="0" i="1" smtClean="0">
                            <a:latin typeface="Cambria Math"/>
                          </a:rPr>
                          <m:t>𝑈</m:t>
                        </m:r>
                      </m:e>
                      <m:sub>
                        <m:r>
                          <a:rPr lang="vi-VN" b="0" i="1" smtClean="0">
                            <a:latin typeface="Cambria Math"/>
                          </a:rPr>
                          <m:t>𝐵</m:t>
                        </m:r>
                      </m:sub>
                    </m:sSub>
                    <m:sSub>
                      <m:sSubPr>
                        <m:ctrlPr>
                          <a:rPr lang="vi-VN" i="1" smtClean="0">
                            <a:latin typeface="Cambria Math" panose="02040503050406030204" pitchFamily="18" charset="0"/>
                          </a:rPr>
                        </m:ctrlPr>
                      </m:sSubPr>
                      <m:e>
                        <m:r>
                          <a:rPr lang="vi-VN" b="0" i="1" smtClean="0">
                            <a:latin typeface="Cambria Math"/>
                          </a:rPr>
                          <m:t>&gt;</m:t>
                        </m:r>
                        <m:r>
                          <a:rPr lang="vi-VN" b="0" i="1" smtClean="0">
                            <a:latin typeface="Cambria Math"/>
                          </a:rPr>
                          <m:t>𝑈</m:t>
                        </m:r>
                      </m:e>
                      <m:sub>
                        <m:r>
                          <a:rPr lang="vi-VN" b="0" i="1" smtClean="0">
                            <a:latin typeface="Cambria Math"/>
                          </a:rPr>
                          <m:t>𝐸</m:t>
                        </m:r>
                      </m:sub>
                    </m:sSub>
                  </m:oMath>
                </a14:m>
                <a:endParaRPr lang="vi-VN"/>
              </a:p>
              <a:p>
                <a:pPr lvl="1">
                  <a:buFont typeface="Wingdings" pitchFamily="2" charset="2"/>
                  <a:buChar char="Ø"/>
                </a:pPr>
                <a:r>
                  <a:rPr lang="vi-VN"/>
                  <a:t>  0&lt;</a:t>
                </a:r>
                <a14:m>
                  <m:oMath xmlns:m="http://schemas.openxmlformats.org/officeDocument/2006/math">
                    <m:sSub>
                      <m:sSubPr>
                        <m:ctrlPr>
                          <a:rPr lang="vi-VN" i="1">
                            <a:latin typeface="Cambria Math" panose="02040503050406030204" pitchFamily="18" charset="0"/>
                          </a:rPr>
                        </m:ctrlPr>
                      </m:sSubPr>
                      <m:e>
                        <m:r>
                          <a:rPr lang="vi-VN" i="1">
                            <a:latin typeface="Cambria Math"/>
                          </a:rPr>
                          <m:t>𝑈</m:t>
                        </m:r>
                      </m:e>
                      <m:sub>
                        <m:r>
                          <a:rPr lang="vi-VN" i="1">
                            <a:latin typeface="Cambria Math"/>
                          </a:rPr>
                          <m:t>𝐵</m:t>
                        </m:r>
                      </m:sub>
                    </m:sSub>
                    <m:r>
                      <a:rPr lang="vi-VN" i="1">
                        <a:latin typeface="Cambria Math"/>
                      </a:rPr>
                      <m:t>−</m:t>
                    </m:r>
                    <m:sSub>
                      <m:sSubPr>
                        <m:ctrlPr>
                          <a:rPr lang="vi-VN" i="1">
                            <a:latin typeface="Cambria Math" panose="02040503050406030204" pitchFamily="18" charset="0"/>
                          </a:rPr>
                        </m:ctrlPr>
                      </m:sSubPr>
                      <m:e>
                        <m:r>
                          <a:rPr lang="vi-VN" i="1">
                            <a:latin typeface="Cambria Math"/>
                          </a:rPr>
                          <m:t>𝑈</m:t>
                        </m:r>
                      </m:e>
                      <m:sub>
                        <m:r>
                          <a:rPr lang="vi-VN" i="1">
                            <a:latin typeface="Cambria Math"/>
                          </a:rPr>
                          <m:t>𝐸</m:t>
                        </m:r>
                      </m:sub>
                    </m:sSub>
                    <m:r>
                      <a:rPr lang="vi-VN" i="1">
                        <a:latin typeface="Cambria Math"/>
                        <a:ea typeface="Cambria Math"/>
                      </a:rPr>
                      <m:t>≤</m:t>
                    </m:r>
                  </m:oMath>
                </a14:m>
                <a:r>
                  <a:rPr lang="vi-VN"/>
                  <a:t>0,3(V)  Gecmani</a:t>
                </a:r>
              </a:p>
              <a:p>
                <a:pPr lvl="1">
                  <a:buFont typeface="Wingdings" pitchFamily="2" charset="2"/>
                  <a:buChar char="Ø"/>
                </a:pPr>
                <a:r>
                  <a:rPr lang="vi-VN"/>
                  <a:t>  0&lt;</a:t>
                </a:r>
                <a14:m>
                  <m:oMath xmlns:m="http://schemas.openxmlformats.org/officeDocument/2006/math">
                    <m:sSub>
                      <m:sSubPr>
                        <m:ctrlPr>
                          <a:rPr lang="vi-VN" i="1">
                            <a:latin typeface="Cambria Math" panose="02040503050406030204" pitchFamily="18" charset="0"/>
                          </a:rPr>
                        </m:ctrlPr>
                      </m:sSubPr>
                      <m:e>
                        <m:r>
                          <a:rPr lang="vi-VN" i="1">
                            <a:latin typeface="Cambria Math"/>
                          </a:rPr>
                          <m:t>𝑈</m:t>
                        </m:r>
                      </m:e>
                      <m:sub>
                        <m:r>
                          <a:rPr lang="vi-VN" i="1">
                            <a:latin typeface="Cambria Math"/>
                          </a:rPr>
                          <m:t>𝐵</m:t>
                        </m:r>
                      </m:sub>
                    </m:sSub>
                    <m:r>
                      <a:rPr lang="vi-VN" i="1">
                        <a:latin typeface="Cambria Math"/>
                      </a:rPr>
                      <m:t>−</m:t>
                    </m:r>
                    <m:sSub>
                      <m:sSubPr>
                        <m:ctrlPr>
                          <a:rPr lang="vi-VN" i="1">
                            <a:latin typeface="Cambria Math" panose="02040503050406030204" pitchFamily="18" charset="0"/>
                          </a:rPr>
                        </m:ctrlPr>
                      </m:sSubPr>
                      <m:e>
                        <m:r>
                          <a:rPr lang="vi-VN" i="1">
                            <a:latin typeface="Cambria Math"/>
                          </a:rPr>
                          <m:t>𝑈</m:t>
                        </m:r>
                      </m:e>
                      <m:sub>
                        <m:r>
                          <a:rPr lang="vi-VN" i="1">
                            <a:latin typeface="Cambria Math"/>
                          </a:rPr>
                          <m:t>𝐸</m:t>
                        </m:r>
                      </m:sub>
                    </m:sSub>
                    <m:r>
                      <a:rPr lang="vi-VN" i="1">
                        <a:latin typeface="Cambria Math"/>
                        <a:ea typeface="Cambria Math"/>
                      </a:rPr>
                      <m:t>≤</m:t>
                    </m:r>
                  </m:oMath>
                </a14:m>
                <a:r>
                  <a:rPr lang="vi-VN"/>
                  <a:t>0,7(V)   Silic</a:t>
                </a:r>
              </a:p>
              <a:p>
                <a:pPr lvl="1">
                  <a:buFont typeface="Wingdings" pitchFamily="2" charset="2"/>
                  <a:buChar char="Ø"/>
                </a:pPr>
                <a:endParaRPr lang="vi-VN"/>
              </a:p>
              <a:p>
                <a:r>
                  <a:rPr lang="vi-VN"/>
                  <a:t>PNP:</a:t>
                </a:r>
                <a14:m>
                  <m:oMath xmlns:m="http://schemas.openxmlformats.org/officeDocument/2006/math">
                    <m:sSub>
                      <m:sSubPr>
                        <m:ctrlPr>
                          <a:rPr lang="vi-VN" i="1">
                            <a:latin typeface="Cambria Math" panose="02040503050406030204" pitchFamily="18" charset="0"/>
                          </a:rPr>
                        </m:ctrlPr>
                      </m:sSubPr>
                      <m:e>
                        <m:r>
                          <a:rPr lang="vi-VN" i="1">
                            <a:latin typeface="Cambria Math"/>
                          </a:rPr>
                          <m:t>𝑈</m:t>
                        </m:r>
                      </m:e>
                      <m:sub>
                        <m:r>
                          <a:rPr lang="vi-VN" i="1">
                            <a:latin typeface="Cambria Math"/>
                          </a:rPr>
                          <m:t>𝐶</m:t>
                        </m:r>
                      </m:sub>
                    </m:sSub>
                    <m:sSub>
                      <m:sSubPr>
                        <m:ctrlPr>
                          <a:rPr lang="vi-VN" i="1">
                            <a:latin typeface="Cambria Math" panose="02040503050406030204" pitchFamily="18" charset="0"/>
                          </a:rPr>
                        </m:ctrlPr>
                      </m:sSubPr>
                      <m:e>
                        <m:r>
                          <a:rPr lang="vi-VN" b="0" i="1" smtClean="0">
                            <a:latin typeface="Cambria Math"/>
                          </a:rPr>
                          <m:t>&lt;</m:t>
                        </m:r>
                        <m:r>
                          <a:rPr lang="vi-VN" i="1">
                            <a:latin typeface="Cambria Math"/>
                          </a:rPr>
                          <m:t>𝑈</m:t>
                        </m:r>
                      </m:e>
                      <m:sub>
                        <m:r>
                          <a:rPr lang="vi-VN" i="1">
                            <a:latin typeface="Cambria Math"/>
                          </a:rPr>
                          <m:t>𝐵</m:t>
                        </m:r>
                      </m:sub>
                    </m:sSub>
                    <m:sSub>
                      <m:sSubPr>
                        <m:ctrlPr>
                          <a:rPr lang="vi-VN" i="1">
                            <a:latin typeface="Cambria Math" panose="02040503050406030204" pitchFamily="18" charset="0"/>
                          </a:rPr>
                        </m:ctrlPr>
                      </m:sSubPr>
                      <m:e>
                        <m:r>
                          <a:rPr lang="vi-VN" b="0" i="1" smtClean="0">
                            <a:latin typeface="Cambria Math"/>
                          </a:rPr>
                          <m:t>&lt;</m:t>
                        </m:r>
                        <m:r>
                          <a:rPr lang="vi-VN" i="1">
                            <a:latin typeface="Cambria Math"/>
                          </a:rPr>
                          <m:t>𝑈</m:t>
                        </m:r>
                      </m:e>
                      <m:sub>
                        <m:r>
                          <a:rPr lang="vi-VN" i="1">
                            <a:latin typeface="Cambria Math"/>
                          </a:rPr>
                          <m:t>𝐸</m:t>
                        </m:r>
                      </m:sub>
                    </m:sSub>
                  </m:oMath>
                </a14:m>
                <a:endParaRPr lang="vi-VN"/>
              </a:p>
              <a:p>
                <a:pPr lvl="1">
                  <a:buFont typeface="Wingdings" pitchFamily="2" charset="2"/>
                  <a:buChar char="Ø"/>
                </a:pPr>
                <a:r>
                  <a:rPr lang="vi-VN"/>
                  <a:t>	0&lt;</a:t>
                </a:r>
                <a14:m>
                  <m:oMath xmlns:m="http://schemas.openxmlformats.org/officeDocument/2006/math">
                    <m:sSub>
                      <m:sSubPr>
                        <m:ctrlPr>
                          <a:rPr lang="vi-VN" i="1" smtClean="0">
                            <a:latin typeface="Cambria Math" panose="02040503050406030204" pitchFamily="18" charset="0"/>
                          </a:rPr>
                        </m:ctrlPr>
                      </m:sSubPr>
                      <m:e>
                        <m:r>
                          <a:rPr lang="vi-VN" b="0" i="1" smtClean="0">
                            <a:latin typeface="Cambria Math"/>
                          </a:rPr>
                          <m:t>𝑈</m:t>
                        </m:r>
                      </m:e>
                      <m:sub>
                        <m:r>
                          <a:rPr lang="vi-VN" b="0" i="1" smtClean="0">
                            <a:latin typeface="Cambria Math"/>
                          </a:rPr>
                          <m:t>𝐸</m:t>
                        </m:r>
                      </m:sub>
                    </m:sSub>
                    <m:r>
                      <a:rPr lang="vi-VN" b="0" i="1" smtClean="0">
                        <a:latin typeface="Cambria Math"/>
                      </a:rPr>
                      <m:t>−</m:t>
                    </m:r>
                    <m:sSub>
                      <m:sSubPr>
                        <m:ctrlPr>
                          <a:rPr lang="vi-VN" b="0" i="1" smtClean="0">
                            <a:latin typeface="Cambria Math" panose="02040503050406030204" pitchFamily="18" charset="0"/>
                          </a:rPr>
                        </m:ctrlPr>
                      </m:sSubPr>
                      <m:e>
                        <m:r>
                          <a:rPr lang="vi-VN" b="0" i="1" smtClean="0">
                            <a:latin typeface="Cambria Math"/>
                          </a:rPr>
                          <m:t>𝑈</m:t>
                        </m:r>
                      </m:e>
                      <m:sub>
                        <m:r>
                          <a:rPr lang="vi-VN" b="0" i="1" smtClean="0">
                            <a:latin typeface="Cambria Math"/>
                          </a:rPr>
                          <m:t>𝐵</m:t>
                        </m:r>
                      </m:sub>
                    </m:sSub>
                    <m:r>
                      <a:rPr lang="vi-VN" b="0" i="1" smtClean="0">
                        <a:latin typeface="Cambria Math"/>
                        <a:ea typeface="Cambria Math"/>
                      </a:rPr>
                      <m:t>≤</m:t>
                    </m:r>
                  </m:oMath>
                </a14:m>
                <a:r>
                  <a:rPr lang="vi-VN"/>
                  <a:t>0,3(V)  Gecmani</a:t>
                </a:r>
              </a:p>
              <a:p>
                <a:pPr lvl="1">
                  <a:buFont typeface="Wingdings" pitchFamily="2" charset="2"/>
                  <a:buChar char="Ø"/>
                </a:pPr>
                <a:r>
                  <a:rPr lang="vi-VN"/>
                  <a:t>	0&lt;</a:t>
                </a:r>
                <a14:m>
                  <m:oMath xmlns:m="http://schemas.openxmlformats.org/officeDocument/2006/math">
                    <m:sSub>
                      <m:sSubPr>
                        <m:ctrlPr>
                          <a:rPr lang="vi-VN" i="1">
                            <a:latin typeface="Cambria Math" panose="02040503050406030204" pitchFamily="18" charset="0"/>
                          </a:rPr>
                        </m:ctrlPr>
                      </m:sSubPr>
                      <m:e>
                        <m:r>
                          <a:rPr lang="vi-VN" i="1">
                            <a:latin typeface="Cambria Math"/>
                          </a:rPr>
                          <m:t>𝑈</m:t>
                        </m:r>
                      </m:e>
                      <m:sub>
                        <m:r>
                          <a:rPr lang="vi-VN" i="1">
                            <a:latin typeface="Cambria Math"/>
                          </a:rPr>
                          <m:t>𝐸</m:t>
                        </m:r>
                      </m:sub>
                    </m:sSub>
                    <m:r>
                      <a:rPr lang="vi-VN" i="1">
                        <a:latin typeface="Cambria Math"/>
                      </a:rPr>
                      <m:t>−</m:t>
                    </m:r>
                    <m:sSub>
                      <m:sSubPr>
                        <m:ctrlPr>
                          <a:rPr lang="vi-VN" i="1">
                            <a:latin typeface="Cambria Math" panose="02040503050406030204" pitchFamily="18" charset="0"/>
                          </a:rPr>
                        </m:ctrlPr>
                      </m:sSubPr>
                      <m:e>
                        <m:r>
                          <a:rPr lang="vi-VN" i="1">
                            <a:latin typeface="Cambria Math"/>
                          </a:rPr>
                          <m:t>𝑈</m:t>
                        </m:r>
                      </m:e>
                      <m:sub>
                        <m:r>
                          <a:rPr lang="vi-VN" i="1">
                            <a:latin typeface="Cambria Math"/>
                          </a:rPr>
                          <m:t>𝐵</m:t>
                        </m:r>
                      </m:sub>
                    </m:sSub>
                    <m:r>
                      <a:rPr lang="vi-VN" i="1">
                        <a:latin typeface="Cambria Math"/>
                        <a:ea typeface="Cambria Math"/>
                      </a:rPr>
                      <m:t>≤</m:t>
                    </m:r>
                  </m:oMath>
                </a14:m>
                <a:r>
                  <a:rPr lang="vi-VN"/>
                  <a:t>0,7(V)   Silic</a:t>
                </a:r>
              </a:p>
              <a:p>
                <a:pPr marL="411480" lvl="1" indent="0">
                  <a:buNone/>
                </a:pPr>
                <a:endParaRPr lang="vi-VN"/>
              </a:p>
              <a:p>
                <a:pPr marL="114300" indent="0">
                  <a:buNone/>
                </a:pPr>
                <a:endParaRPr lang="vi-VN"/>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457200" y="1484784"/>
                <a:ext cx="8229600" cy="4672176"/>
              </a:xfrm>
              <a:blipFill>
                <a:blip r:embed="rId2"/>
                <a:stretch>
                  <a:fillRect l="-1704" t="-2742"/>
                </a:stretch>
              </a:blipFill>
            </p:spPr>
            <p:txBody>
              <a:bodyPr/>
              <a:lstStyle/>
              <a:p>
                <a:r>
                  <a:rPr lang="en-US">
                    <a:noFill/>
                  </a:rPr>
                  <a:t> </a:t>
                </a:r>
              </a:p>
            </p:txBody>
          </p:sp>
        </mc:Fallback>
      </mc:AlternateContent>
    </p:spTree>
    <p:extLst>
      <p:ext uri="{BB962C8B-B14F-4D97-AF65-F5344CB8AC3E}">
        <p14:creationId xmlns:p14="http://schemas.microsoft.com/office/powerpoint/2010/main" val="38674899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additive="base">
                                        <p:cTn id="3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28601"/>
            <a:ext cx="8280920" cy="1143000"/>
          </a:xfrm>
        </p:spPr>
        <p:txBody>
          <a:bodyPr>
            <a:normAutofit fontScale="90000"/>
          </a:bodyPr>
          <a:lstStyle/>
          <a:p>
            <a:pPr algn="ctr"/>
            <a:r>
              <a:rPr lang="en-US" sz="3100">
                <a:solidFill>
                  <a:srgbClr val="FF0000"/>
                </a:solidFill>
                <a:latin typeface="Times New Roman" pitchFamily="18" charset="0"/>
                <a:cs typeface="Times New Roman" pitchFamily="18" charset="0"/>
              </a:rPr>
              <a:t>KHÁI NIỆM ĐIỂM LÀM VIỆC TĨNH CỦA TRANSISTOR</a:t>
            </a:r>
            <a:br>
              <a:rPr lang="en-US" sz="2400"/>
            </a:br>
            <a:endParaRPr lang="vi-VN" sz="2400"/>
          </a:p>
        </p:txBody>
      </p:sp>
      <p:sp>
        <p:nvSpPr>
          <p:cNvPr id="3" name="Content Placeholder 2"/>
          <p:cNvSpPr>
            <a:spLocks noGrp="1"/>
          </p:cNvSpPr>
          <p:nvPr>
            <p:ph sz="quarter" idx="1"/>
          </p:nvPr>
        </p:nvSpPr>
        <p:spPr>
          <a:xfrm>
            <a:off x="457200" y="1340768"/>
            <a:ext cx="8229600" cy="5517232"/>
          </a:xfrm>
        </p:spPr>
        <p:txBody>
          <a:bodyPr/>
          <a:lstStyle/>
          <a:p>
            <a:r>
              <a:rPr lang="en-US" err="1"/>
              <a:t>Khi</a:t>
            </a:r>
            <a:r>
              <a:rPr lang="en-US"/>
              <a:t> </a:t>
            </a:r>
            <a:r>
              <a:rPr lang="en-US" err="1"/>
              <a:t>X</a:t>
            </a:r>
            <a:r>
              <a:rPr lang="en-US" baseline="-25000" err="1"/>
              <a:t>n</a:t>
            </a:r>
            <a:r>
              <a:rPr lang="en-US"/>
              <a:t>=0 </a:t>
            </a:r>
            <a:r>
              <a:rPr lang="en-US">
                <a:latin typeface="Arial"/>
                <a:cs typeface="Arial"/>
              </a:rPr>
              <a:t>→</a:t>
            </a:r>
            <a:r>
              <a:rPr lang="en-US" err="1">
                <a:latin typeface="Arial"/>
                <a:cs typeface="Arial"/>
              </a:rPr>
              <a:t>dòng</a:t>
            </a:r>
            <a:r>
              <a:rPr lang="en-US">
                <a:latin typeface="Arial"/>
                <a:cs typeface="Arial"/>
              </a:rPr>
              <a:t>: </a:t>
            </a:r>
            <a:r>
              <a:rPr lang="en-US"/>
              <a:t>I</a:t>
            </a:r>
            <a:r>
              <a:rPr lang="en-US" baseline="-25000"/>
              <a:t>B</a:t>
            </a:r>
            <a:r>
              <a:rPr lang="en-US"/>
              <a:t>, I</a:t>
            </a:r>
            <a:r>
              <a:rPr lang="en-US" baseline="-25000"/>
              <a:t>C</a:t>
            </a:r>
            <a:r>
              <a:rPr lang="en-US"/>
              <a:t>, I</a:t>
            </a:r>
            <a:r>
              <a:rPr lang="en-US" baseline="-25000"/>
              <a:t>E </a:t>
            </a:r>
            <a:r>
              <a:rPr lang="en-US"/>
              <a:t> ;</a:t>
            </a:r>
            <a:r>
              <a:rPr lang="en-US" err="1"/>
              <a:t>điện</a:t>
            </a:r>
            <a:r>
              <a:rPr lang="en-US"/>
              <a:t> </a:t>
            </a:r>
            <a:r>
              <a:rPr lang="en-US" err="1"/>
              <a:t>áp</a:t>
            </a:r>
            <a:r>
              <a:rPr lang="en-US"/>
              <a:t>: U</a:t>
            </a:r>
            <a:r>
              <a:rPr lang="en-US" baseline="-25000"/>
              <a:t>BE</a:t>
            </a:r>
            <a:r>
              <a:rPr lang="en-US"/>
              <a:t>,U</a:t>
            </a:r>
            <a:r>
              <a:rPr lang="en-US" baseline="-25000"/>
              <a:t>CE</a:t>
            </a:r>
            <a:r>
              <a:rPr lang="en-US"/>
              <a:t>,U</a:t>
            </a:r>
            <a:r>
              <a:rPr lang="en-US" baseline="-25000"/>
              <a:t>E</a:t>
            </a:r>
            <a:r>
              <a:rPr lang="en-US"/>
              <a:t>,U</a:t>
            </a:r>
            <a:r>
              <a:rPr lang="en-US" baseline="-25000"/>
              <a:t>C </a:t>
            </a:r>
          </a:p>
          <a:p>
            <a:pPr lvl="5"/>
            <a:endParaRPr lang="en-US"/>
          </a:p>
          <a:p>
            <a:r>
              <a:rPr lang="en-US" err="1"/>
              <a:t>Điểm</a:t>
            </a:r>
            <a:r>
              <a:rPr lang="en-US"/>
              <a:t> </a:t>
            </a:r>
            <a:r>
              <a:rPr lang="en-US" err="1"/>
              <a:t>làm</a:t>
            </a:r>
            <a:r>
              <a:rPr lang="en-US"/>
              <a:t> </a:t>
            </a:r>
            <a:r>
              <a:rPr lang="en-US" err="1"/>
              <a:t>việc</a:t>
            </a:r>
            <a:r>
              <a:rPr lang="en-US"/>
              <a:t> </a:t>
            </a:r>
            <a:r>
              <a:rPr lang="en-US" err="1"/>
              <a:t>tĩnh</a:t>
            </a:r>
            <a:r>
              <a:rPr lang="en-US"/>
              <a:t> Q</a:t>
            </a:r>
            <a:r>
              <a:rPr lang="en-US" sz="2000"/>
              <a:t>[I</a:t>
            </a:r>
            <a:r>
              <a:rPr lang="en-US" sz="2000" baseline="-25000"/>
              <a:t>B</a:t>
            </a:r>
            <a:r>
              <a:rPr lang="en-US" sz="2000"/>
              <a:t>, I</a:t>
            </a:r>
            <a:r>
              <a:rPr lang="en-US" sz="2000" baseline="-25000"/>
              <a:t>C </a:t>
            </a:r>
            <a:r>
              <a:rPr lang="en-US" sz="2000"/>
              <a:t>U</a:t>
            </a:r>
            <a:r>
              <a:rPr lang="en-US" sz="2000" baseline="-25000"/>
              <a:t>BE</a:t>
            </a:r>
            <a:r>
              <a:rPr lang="en-US" sz="2000"/>
              <a:t>,U</a:t>
            </a:r>
            <a:r>
              <a:rPr lang="en-US" sz="2000" baseline="-25000"/>
              <a:t>CE</a:t>
            </a:r>
            <a:r>
              <a:rPr lang="en-US" sz="2000"/>
              <a:t>]</a:t>
            </a:r>
            <a:endParaRPr lang="vi-VN"/>
          </a:p>
          <a:p>
            <a:pPr marL="0" lvl="0" indent="0">
              <a:buNone/>
            </a:pPr>
            <a:endParaRPr lang="en-US" baseline="-25000"/>
          </a:p>
          <a:p>
            <a:r>
              <a:rPr lang="en-US"/>
              <a:t>I</a:t>
            </a:r>
            <a:r>
              <a:rPr lang="en-US" baseline="-25000"/>
              <a:t>C</a:t>
            </a:r>
            <a:r>
              <a:rPr lang="en-US"/>
              <a:t>=f(I</a:t>
            </a:r>
            <a:r>
              <a:rPr lang="en-US" baseline="-25000"/>
              <a:t>B</a:t>
            </a:r>
            <a:r>
              <a:rPr lang="en-US"/>
              <a:t>)=β.I</a:t>
            </a:r>
            <a:r>
              <a:rPr lang="en-US" baseline="-25000"/>
              <a:t>B</a:t>
            </a:r>
            <a:r>
              <a:rPr lang="en-US"/>
              <a:t>=H</a:t>
            </a:r>
            <a:r>
              <a:rPr lang="en-US" baseline="-25000"/>
              <a:t>21</a:t>
            </a:r>
            <a:r>
              <a:rPr lang="en-US"/>
              <a:t>.I</a:t>
            </a:r>
            <a:r>
              <a:rPr lang="en-US" baseline="-25000"/>
              <a:t>B</a:t>
            </a:r>
            <a:r>
              <a:rPr lang="en-US"/>
              <a:t>=H</a:t>
            </a:r>
            <a:r>
              <a:rPr lang="en-US" baseline="-25000"/>
              <a:t>FE</a:t>
            </a:r>
            <a:r>
              <a:rPr lang="en-US"/>
              <a:t>.I</a:t>
            </a:r>
            <a:r>
              <a:rPr lang="en-US" baseline="-25000"/>
              <a:t>B</a:t>
            </a:r>
            <a:endParaRPr lang="vi-VN"/>
          </a:p>
          <a:p>
            <a:pPr lvl="0"/>
            <a:endParaRPr lang="en-US" baseline="-25000"/>
          </a:p>
          <a:p>
            <a:pPr marL="0" indent="0">
              <a:buNone/>
            </a:pPr>
            <a:r>
              <a:rPr lang="en-US"/>
              <a:t>.   I</a:t>
            </a:r>
            <a:r>
              <a:rPr lang="en-US" baseline="-25000"/>
              <a:t>E</a:t>
            </a:r>
            <a:r>
              <a:rPr lang="en-US"/>
              <a:t>=I</a:t>
            </a:r>
            <a:r>
              <a:rPr lang="en-US" baseline="-25000"/>
              <a:t>B</a:t>
            </a:r>
            <a:r>
              <a:rPr lang="en-US"/>
              <a:t>+I</a:t>
            </a:r>
            <a:r>
              <a:rPr lang="en-US" baseline="-25000"/>
              <a:t>C</a:t>
            </a:r>
            <a:r>
              <a:rPr lang="en-US"/>
              <a:t>=I</a:t>
            </a:r>
            <a:r>
              <a:rPr lang="en-US" baseline="-25000"/>
              <a:t>B</a:t>
            </a:r>
            <a:r>
              <a:rPr lang="en-US"/>
              <a:t>(1+H</a:t>
            </a:r>
            <a:r>
              <a:rPr lang="en-US" baseline="-25000"/>
              <a:t>21</a:t>
            </a:r>
            <a:r>
              <a:rPr lang="en-US"/>
              <a:t>)</a:t>
            </a:r>
            <a:endParaRPr lang="vi-VN"/>
          </a:p>
          <a:p>
            <a:endParaRPr lang="en-US">
              <a:solidFill>
                <a:srgbClr val="FF0000"/>
              </a:solidFill>
            </a:endParaRPr>
          </a:p>
          <a:p>
            <a:r>
              <a:rPr lang="en-US"/>
              <a:t>U</a:t>
            </a:r>
            <a:r>
              <a:rPr lang="en-US" baseline="-25000"/>
              <a:t>E</a:t>
            </a:r>
            <a:r>
              <a:rPr lang="en-US"/>
              <a:t>=I</a:t>
            </a:r>
            <a:r>
              <a:rPr lang="en-US" baseline="-25000"/>
              <a:t>E</a:t>
            </a:r>
            <a:r>
              <a:rPr lang="en-US"/>
              <a:t>.R</a:t>
            </a:r>
            <a:r>
              <a:rPr lang="en-US" baseline="-25000"/>
              <a:t>E</a:t>
            </a:r>
            <a:r>
              <a:rPr lang="en-US"/>
              <a:t>=I</a:t>
            </a:r>
            <a:r>
              <a:rPr lang="en-US" baseline="-25000"/>
              <a:t>B</a:t>
            </a:r>
            <a:r>
              <a:rPr lang="en-US"/>
              <a:t>(1+H</a:t>
            </a:r>
            <a:r>
              <a:rPr lang="en-US" baseline="-25000"/>
              <a:t>21</a:t>
            </a:r>
            <a:r>
              <a:rPr lang="en-US"/>
              <a:t>)R</a:t>
            </a:r>
            <a:r>
              <a:rPr lang="en-US" baseline="-25000"/>
              <a:t>E</a:t>
            </a:r>
            <a:endParaRPr lang="vi-VN"/>
          </a:p>
          <a:p>
            <a:pPr lvl="0"/>
            <a:endParaRPr lang="vi-VN"/>
          </a:p>
          <a:p>
            <a:endParaRPr lang="vi-VN"/>
          </a:p>
        </p:txBody>
      </p:sp>
      <p:graphicFrame>
        <p:nvGraphicFramePr>
          <p:cNvPr id="4" name="Object 3"/>
          <p:cNvGraphicFramePr>
            <a:graphicFrameLocks noChangeAspect="1"/>
          </p:cNvGraphicFramePr>
          <p:nvPr/>
        </p:nvGraphicFramePr>
        <p:xfrm>
          <a:off x="4514850" y="2220913"/>
          <a:ext cx="114300" cy="177800"/>
        </p:xfrm>
        <a:graphic>
          <a:graphicData uri="http://schemas.openxmlformats.org/presentationml/2006/ole">
            <mc:AlternateContent xmlns:mc="http://schemas.openxmlformats.org/markup-compatibility/2006">
              <mc:Choice xmlns:v="urn:schemas-microsoft-com:vml" Requires="v">
                <p:oleObj spid="_x0000_s52225" name="Equation" r:id="rId4" imgW="114120" imgH="177480" progId="Equation.DSMT4">
                  <p:embed/>
                </p:oleObj>
              </mc:Choice>
              <mc:Fallback>
                <p:oleObj name="Equation" r:id="rId4" imgW="114120" imgH="177480" progId="Equation.DSMT4">
                  <p:embed/>
                  <p:pic>
                    <p:nvPicPr>
                      <p:cNvPr id="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2220913"/>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5" name="TextBox 4"/>
              <p:cNvSpPr txBox="1"/>
              <p:nvPr/>
            </p:nvSpPr>
            <p:spPr>
              <a:xfrm>
                <a:off x="1371600" y="4962565"/>
                <a:ext cx="5943600" cy="705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sz="2400" b="1" i="1" smtClean="0">
                              <a:latin typeface="Cambria Math" panose="02040503050406030204" pitchFamily="18" charset="0"/>
                            </a:rPr>
                          </m:ctrlPr>
                        </m:sSubPr>
                        <m:e>
                          <m:r>
                            <a:rPr lang="vi-VN" sz="2400" b="1" i="0" smtClean="0">
                              <a:latin typeface="Cambria Math"/>
                            </a:rPr>
                            <m:t>𝐈</m:t>
                          </m:r>
                        </m:e>
                        <m:sub>
                          <m:r>
                            <a:rPr lang="vi-VN" sz="2400" b="1" i="0" smtClean="0">
                              <a:latin typeface="Cambria Math"/>
                            </a:rPr>
                            <m:t>𝐁</m:t>
                          </m:r>
                        </m:sub>
                      </m:sSub>
                      <m:r>
                        <a:rPr lang="en-US" sz="2400" b="1" i="0" smtClean="0">
                          <a:latin typeface="Cambria Math"/>
                        </a:rPr>
                        <m:t>=</m:t>
                      </m:r>
                      <m:r>
                        <a:rPr lang="en-US" sz="2400" b="1" i="0" smtClean="0">
                          <a:latin typeface="Cambria Math"/>
                        </a:rPr>
                        <m:t>𝐟</m:t>
                      </m:r>
                      <m:d>
                        <m:dPr>
                          <m:ctrlPr>
                            <a:rPr lang="en-US" sz="2400" b="1" i="1" smtClean="0">
                              <a:latin typeface="Cambria Math" panose="02040503050406030204" pitchFamily="18" charset="0"/>
                            </a:rPr>
                          </m:ctrlPr>
                        </m:dPr>
                        <m:e>
                          <m:sSub>
                            <m:sSubPr>
                              <m:ctrlPr>
                                <a:rPr lang="en-US" sz="2400" b="1" i="1" smtClean="0">
                                  <a:latin typeface="Cambria Math" panose="02040503050406030204" pitchFamily="18" charset="0"/>
                                </a:rPr>
                              </m:ctrlPr>
                            </m:sSubPr>
                            <m:e>
                              <m:r>
                                <a:rPr lang="en-US" sz="2400" b="1" i="0" smtClean="0">
                                  <a:latin typeface="Cambria Math"/>
                                </a:rPr>
                                <m:t>𝐔</m:t>
                              </m:r>
                            </m:e>
                            <m:sub>
                              <m:r>
                                <a:rPr lang="en-US" sz="2400" b="1" i="0" smtClean="0">
                                  <a:latin typeface="Cambria Math"/>
                                </a:rPr>
                                <m:t>𝐁𝐄</m:t>
                              </m:r>
                            </m:sub>
                          </m:sSub>
                        </m:e>
                      </m:d>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𝐈</m:t>
                          </m:r>
                        </m:e>
                        <m:sub>
                          <m:r>
                            <a:rPr lang="en-US" sz="2400" b="1" i="0" smtClean="0">
                              <a:latin typeface="Cambria Math"/>
                            </a:rPr>
                            <m:t>𝐄𝐁𝐇</m:t>
                          </m:r>
                        </m:sub>
                      </m:sSub>
                      <m:d>
                        <m:dPr>
                          <m:ctrlPr>
                            <a:rPr lang="en-US" sz="2400" b="1" i="1" smtClean="0">
                              <a:latin typeface="Cambria Math" panose="02040503050406030204" pitchFamily="18" charset="0"/>
                            </a:rPr>
                          </m:ctrlPr>
                        </m:dPr>
                        <m:e>
                          <m:r>
                            <a:rPr lang="en-US" sz="2400" b="1" i="0" smtClean="0">
                              <a:latin typeface="Cambria Math"/>
                            </a:rPr>
                            <m:t>𝟏</m:t>
                          </m:r>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𝐀</m:t>
                              </m:r>
                            </m:e>
                            <m:sub>
                              <m:r>
                                <a:rPr lang="en-US" sz="2400" b="1" i="0" smtClean="0">
                                  <a:latin typeface="Cambria Math"/>
                                </a:rPr>
                                <m:t>𝐍</m:t>
                              </m:r>
                            </m:sub>
                          </m:sSub>
                        </m:e>
                      </m:d>
                      <m:d>
                        <m:dPr>
                          <m:ctrlPr>
                            <a:rPr lang="en-US" sz="2400" b="1" i="1" smtClean="0">
                              <a:latin typeface="Cambria Math" panose="02040503050406030204" pitchFamily="18" charset="0"/>
                            </a:rPr>
                          </m:ctrlPr>
                        </m:dPr>
                        <m:e>
                          <m:sSup>
                            <m:sSupPr>
                              <m:ctrlPr>
                                <a:rPr lang="en-US" sz="2400" b="1" i="1" smtClean="0">
                                  <a:latin typeface="Cambria Math" panose="02040503050406030204" pitchFamily="18" charset="0"/>
                                </a:rPr>
                              </m:ctrlPr>
                            </m:sSupPr>
                            <m:e>
                              <m:r>
                                <a:rPr lang="en-US" sz="2400" b="1" i="0" smtClean="0">
                                  <a:latin typeface="Cambria Math"/>
                                </a:rPr>
                                <m:t>𝐞</m:t>
                              </m:r>
                            </m:e>
                            <m:sup>
                              <m:f>
                                <m:fPr>
                                  <m:ctrlPr>
                                    <a:rPr lang="en-US" sz="2400" b="1" i="1" smtClean="0">
                                      <a:latin typeface="Cambria Math" panose="02040503050406030204" pitchFamily="18" charset="0"/>
                                    </a:rPr>
                                  </m:ctrlPr>
                                </m:fPr>
                                <m:num>
                                  <m:sSub>
                                    <m:sSubPr>
                                      <m:ctrlPr>
                                        <a:rPr lang="en-US" sz="2400" b="1" i="1" smtClean="0">
                                          <a:latin typeface="Cambria Math" panose="02040503050406030204" pitchFamily="18" charset="0"/>
                                        </a:rPr>
                                      </m:ctrlPr>
                                    </m:sSubPr>
                                    <m:e>
                                      <m:r>
                                        <a:rPr lang="en-US" sz="2400" b="1" i="0" smtClean="0">
                                          <a:latin typeface="Cambria Math"/>
                                        </a:rPr>
                                        <m:t>𝐔</m:t>
                                      </m:r>
                                    </m:e>
                                    <m:sub>
                                      <m:r>
                                        <a:rPr lang="en-US" sz="2400" b="1" i="0" smtClean="0">
                                          <a:latin typeface="Cambria Math"/>
                                        </a:rPr>
                                        <m:t>𝐁𝐄</m:t>
                                      </m:r>
                                    </m:sub>
                                  </m:sSub>
                                </m:num>
                                <m:den>
                                  <m:sSub>
                                    <m:sSubPr>
                                      <m:ctrlPr>
                                        <a:rPr lang="en-US" sz="2400" b="1" i="1" smtClean="0">
                                          <a:latin typeface="Cambria Math" panose="02040503050406030204" pitchFamily="18" charset="0"/>
                                        </a:rPr>
                                      </m:ctrlPr>
                                    </m:sSubPr>
                                    <m:e>
                                      <m:r>
                                        <a:rPr lang="en-US" sz="2400" b="1" i="0" smtClean="0">
                                          <a:latin typeface="Cambria Math"/>
                                        </a:rPr>
                                        <m:t>𝐔</m:t>
                                      </m:r>
                                    </m:e>
                                    <m:sub>
                                      <m:r>
                                        <a:rPr lang="en-US" sz="2400" b="1" i="0" smtClean="0">
                                          <a:latin typeface="Cambria Math"/>
                                        </a:rPr>
                                        <m:t>𝐓</m:t>
                                      </m:r>
                                    </m:sub>
                                  </m:sSub>
                                </m:den>
                              </m:f>
                            </m:sup>
                          </m:sSup>
                          <m:r>
                            <a:rPr lang="en-US" sz="2400" b="1" i="0" smtClean="0">
                              <a:latin typeface="Cambria Math"/>
                            </a:rPr>
                            <m:t>−</m:t>
                          </m:r>
                          <m:r>
                            <a:rPr lang="en-US" sz="2400" b="1" i="0" smtClean="0">
                              <a:latin typeface="Cambria Math"/>
                            </a:rPr>
                            <m:t>𝟏</m:t>
                          </m:r>
                        </m:e>
                      </m:d>
                    </m:oMath>
                  </m:oMathPara>
                </a14:m>
                <a:endParaRPr lang="vi-VN" sz="2400" b="1"/>
              </a:p>
            </p:txBody>
          </p:sp>
        </mc:Choice>
        <mc:Fallback>
          <p:sp>
            <p:nvSpPr>
              <p:cNvPr id="5" name="TextBox 4"/>
              <p:cNvSpPr txBox="1">
                <a:spLocks noRot="1" noChangeAspect="1" noMove="1" noResize="1" noEditPoints="1" noAdjustHandles="1" noChangeArrowheads="1" noChangeShapeType="1" noTextEdit="1"/>
              </p:cNvSpPr>
              <p:nvPr/>
            </p:nvSpPr>
            <p:spPr>
              <a:xfrm>
                <a:off x="1371600" y="4962565"/>
                <a:ext cx="5943600" cy="705514"/>
              </a:xfrm>
              <a:prstGeom prst="rect">
                <a:avLst/>
              </a:prstGeom>
              <a:blipFill>
                <a:blip r:embed="rId6"/>
                <a:stretch>
                  <a:fillRect/>
                </a:stretch>
              </a:blipFill>
            </p:spPr>
            <p:txBody>
              <a:bodyPr/>
              <a:lstStyle/>
              <a:p>
                <a:r>
                  <a:rPr lang="en-US">
                    <a:noFill/>
                  </a:rPr>
                  <a:t> </a:t>
                </a:r>
              </a:p>
            </p:txBody>
          </p:sp>
        </mc:Fallback>
      </mc:AlternateContent>
      <p:sp>
        <p:nvSpPr>
          <p:cNvPr id="6" name="Hộp Văn bản 5">
            <a:extLst>
              <a:ext uri="{FF2B5EF4-FFF2-40B4-BE49-F238E27FC236}">
                <a16:creationId xmlns:a16="http://schemas.microsoft.com/office/drawing/2014/main" id="{6C9EB53F-B113-ECED-FC15-45264165D184}"/>
              </a:ext>
            </a:extLst>
          </p:cNvPr>
          <p:cNvSpPr txBox="1"/>
          <p:nvPr/>
        </p:nvSpPr>
        <p:spPr>
          <a:xfrm>
            <a:off x="3200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a:t>Bấm để thêm nội dung</a:t>
            </a:r>
          </a:p>
        </p:txBody>
      </p:sp>
    </p:spTree>
    <p:extLst>
      <p:ext uri="{BB962C8B-B14F-4D97-AF65-F5344CB8AC3E}">
        <p14:creationId xmlns:p14="http://schemas.microsoft.com/office/powerpoint/2010/main" val="3667351016"/>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normAutofit fontScale="90000"/>
          </a:bodyPr>
          <a:lstStyle/>
          <a:p>
            <a:pPr algn="ctr"/>
            <a:r>
              <a:rPr lang="en-US" sz="3100">
                <a:solidFill>
                  <a:srgbClr val="FF0000"/>
                </a:solidFill>
                <a:latin typeface="Times New Roman" pitchFamily="18" charset="0"/>
                <a:cs typeface="Times New Roman" pitchFamily="18" charset="0"/>
              </a:rPr>
              <a:t>KHÁI NIỆM ĐIỂM LÀM VIỆC TĨNH CỦA TRANSISTOR</a:t>
            </a:r>
            <a:br>
              <a:rPr lang="en-US" sz="2400"/>
            </a:br>
            <a:endParaRPr lang="vi-VN" sz="240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pPr lvl="0"/>
                <a14:m>
                  <m:oMath xmlns:m="http://schemas.openxmlformats.org/officeDocument/2006/math">
                    <m:sSub>
                      <m:sSubPr>
                        <m:ctrlPr>
                          <a:rPr lang="en-US" i="1">
                            <a:latin typeface="Cambria Math" panose="02040503050406030204" pitchFamily="18" charset="0"/>
                          </a:rPr>
                        </m:ctrlPr>
                      </m:sSubPr>
                      <m:e>
                        <m:r>
                          <a:rPr lang="en-US" i="1">
                            <a:latin typeface="Cambria Math"/>
                          </a:rPr>
                          <m:t>𝑈</m:t>
                        </m:r>
                      </m:e>
                      <m:sub>
                        <m:r>
                          <a:rPr lang="en-US" i="1">
                            <a:latin typeface="Cambria Math"/>
                          </a:rPr>
                          <m:t>𝐶𝐶</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𝐶</m:t>
                        </m:r>
                      </m:sub>
                    </m:sSub>
                    <m:r>
                      <a:rPr lang="en-US" i="1">
                        <a:latin typeface="Cambria Math"/>
                      </a:rPr>
                      <m:t>.</m:t>
                    </m:r>
                    <m:sSub>
                      <m:sSubPr>
                        <m:ctrlPr>
                          <a:rPr lang="en-US" i="1">
                            <a:latin typeface="Cambria Math" panose="02040503050406030204" pitchFamily="18" charset="0"/>
                          </a:rPr>
                        </m:ctrlPr>
                      </m:sSubPr>
                      <m:e>
                        <m:r>
                          <a:rPr lang="en-US" i="1">
                            <a:latin typeface="Cambria Math"/>
                          </a:rPr>
                          <m:t>𝑅</m:t>
                        </m:r>
                      </m:e>
                      <m:sub>
                        <m:r>
                          <a:rPr lang="en-US" i="1">
                            <a:latin typeface="Cambria Math"/>
                          </a:rPr>
                          <m:t>𝐶</m:t>
                        </m:r>
                      </m:sub>
                    </m:sSub>
                    <m:r>
                      <a:rPr lang="en-US" i="1">
                        <a:latin typeface="Cambria Math"/>
                      </a:rPr>
                      <m:t>+</m:t>
                    </m:r>
                    <m:sSub>
                      <m:sSubPr>
                        <m:ctrlPr>
                          <a:rPr lang="en-US" i="1">
                            <a:latin typeface="Cambria Math" panose="02040503050406030204" pitchFamily="18" charset="0"/>
                          </a:rPr>
                        </m:ctrlPr>
                      </m:sSubPr>
                      <m:e>
                        <m:r>
                          <a:rPr lang="en-US" i="1">
                            <a:latin typeface="Cambria Math"/>
                          </a:rPr>
                          <m:t>𝑈</m:t>
                        </m:r>
                      </m:e>
                      <m:sub>
                        <m:r>
                          <a:rPr lang="en-US" i="1">
                            <a:latin typeface="Cambria Math"/>
                          </a:rPr>
                          <m:t>𝐶𝐸</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𝐸</m:t>
                        </m:r>
                      </m:sub>
                    </m:sSub>
                    <m:r>
                      <a:rPr lang="en-US" i="1">
                        <a:latin typeface="Cambria Math"/>
                      </a:rPr>
                      <m:t>.</m:t>
                    </m:r>
                    <m:sSub>
                      <m:sSubPr>
                        <m:ctrlPr>
                          <a:rPr lang="en-US" i="1">
                            <a:latin typeface="Cambria Math" panose="02040503050406030204" pitchFamily="18" charset="0"/>
                          </a:rPr>
                        </m:ctrlPr>
                      </m:sSubPr>
                      <m:e>
                        <m:r>
                          <a:rPr lang="en-US" i="1">
                            <a:latin typeface="Cambria Math"/>
                          </a:rPr>
                          <m:t>𝑅</m:t>
                        </m:r>
                      </m:e>
                      <m:sub>
                        <m:r>
                          <a:rPr lang="en-US" i="1">
                            <a:latin typeface="Cambria Math"/>
                          </a:rPr>
                          <m:t>𝐸</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𝐶</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𝑅</m:t>
                            </m:r>
                          </m:e>
                          <m:sub>
                            <m:r>
                              <a:rPr lang="en-US" i="1">
                                <a:latin typeface="Cambria Math"/>
                              </a:rPr>
                              <m:t>𝐶</m:t>
                            </m:r>
                          </m:sub>
                        </m:sSub>
                        <m:r>
                          <a:rPr lang="en-US" i="1">
                            <a:latin typeface="Cambria Math"/>
                          </a:rPr>
                          <m:t>+</m:t>
                        </m:r>
                        <m:sSub>
                          <m:sSubPr>
                            <m:ctrlPr>
                              <a:rPr lang="en-US" i="1">
                                <a:latin typeface="Cambria Math" panose="02040503050406030204" pitchFamily="18" charset="0"/>
                              </a:rPr>
                            </m:ctrlPr>
                          </m:sSubPr>
                          <m:e>
                            <m:r>
                              <a:rPr lang="en-US" i="1">
                                <a:latin typeface="Cambria Math"/>
                              </a:rPr>
                              <m:t>𝑅</m:t>
                            </m:r>
                          </m:e>
                          <m:sub>
                            <m:r>
                              <a:rPr lang="en-US" i="1">
                                <a:latin typeface="Cambria Math"/>
                              </a:rPr>
                              <m:t>𝐸</m:t>
                            </m:r>
                          </m:sub>
                        </m:sSub>
                      </m:e>
                    </m:d>
                    <m:r>
                      <a:rPr lang="en-US" i="1">
                        <a:latin typeface="Cambria Math"/>
                      </a:rPr>
                      <m:t>+</m:t>
                    </m:r>
                    <m:sSub>
                      <m:sSubPr>
                        <m:ctrlPr>
                          <a:rPr lang="en-US" i="1">
                            <a:latin typeface="Cambria Math" panose="02040503050406030204" pitchFamily="18" charset="0"/>
                          </a:rPr>
                        </m:ctrlPr>
                      </m:sSubPr>
                      <m:e>
                        <m:r>
                          <a:rPr lang="en-US" i="1">
                            <a:latin typeface="Cambria Math"/>
                          </a:rPr>
                          <m:t>𝑈</m:t>
                        </m:r>
                      </m:e>
                      <m:sub>
                        <m:r>
                          <a:rPr lang="en-US" i="1">
                            <a:latin typeface="Cambria Math"/>
                          </a:rPr>
                          <m:t>𝐶𝐸</m:t>
                        </m:r>
                      </m:sub>
                    </m:sSub>
                    <m:r>
                      <a:rPr lang="en-US" i="1">
                        <a:latin typeface="Cambria Math"/>
                      </a:rPr>
                      <m:t> </m:t>
                    </m:r>
                  </m:oMath>
                </a14:m>
                <a:endParaRPr lang="en-US"/>
              </a:p>
              <a:p>
                <a:pPr marL="0" lvl="0" indent="0">
                  <a:buNone/>
                </a:pPr>
                <a:r>
                  <a:rPr lang="vi-VN"/>
                  <a:t>→</a:t>
                </a:r>
                <a14:m>
                  <m:oMath xmlns:m="http://schemas.openxmlformats.org/officeDocument/2006/math">
                    <m:sSub>
                      <m:sSubPr>
                        <m:ctrlPr>
                          <a:rPr lang="vi-VN" i="1">
                            <a:latin typeface="Cambria Math" panose="02040503050406030204" pitchFamily="18" charset="0"/>
                          </a:rPr>
                        </m:ctrlPr>
                      </m:sSubPr>
                      <m:e>
                        <m:r>
                          <a:rPr lang="vi-VN" i="1">
                            <a:latin typeface="Cambria Math"/>
                          </a:rPr>
                          <m:t>𝐼</m:t>
                        </m:r>
                      </m:e>
                      <m:sub>
                        <m:r>
                          <a:rPr lang="vi-VN" i="1">
                            <a:latin typeface="Cambria Math"/>
                          </a:rPr>
                          <m:t>𝐶</m:t>
                        </m:r>
                      </m:sub>
                    </m:sSub>
                    <m:r>
                      <a:rPr lang="vi-VN" i="1">
                        <a:latin typeface="Cambria Math"/>
                      </a:rPr>
                      <m:t>=</m:t>
                    </m:r>
                    <m:f>
                      <m:fPr>
                        <m:ctrlPr>
                          <a:rPr lang="vi-VN" i="1">
                            <a:latin typeface="Cambria Math" panose="02040503050406030204" pitchFamily="18" charset="0"/>
                          </a:rPr>
                        </m:ctrlPr>
                      </m:fPr>
                      <m:num>
                        <m:sSub>
                          <m:sSubPr>
                            <m:ctrlPr>
                              <a:rPr lang="vi-VN" i="1">
                                <a:latin typeface="Cambria Math" panose="02040503050406030204" pitchFamily="18" charset="0"/>
                              </a:rPr>
                            </m:ctrlPr>
                          </m:sSubPr>
                          <m:e>
                            <m:r>
                              <a:rPr lang="vi-VN" i="1">
                                <a:latin typeface="Cambria Math"/>
                              </a:rPr>
                              <m:t>𝑈</m:t>
                            </m:r>
                          </m:e>
                          <m:sub>
                            <m:r>
                              <a:rPr lang="vi-VN" i="1">
                                <a:latin typeface="Cambria Math"/>
                              </a:rPr>
                              <m:t>𝐶𝐶</m:t>
                            </m:r>
                          </m:sub>
                        </m:sSub>
                        <m:r>
                          <a:rPr lang="vi-VN" i="1">
                            <a:latin typeface="Cambria Math"/>
                          </a:rPr>
                          <m:t>−</m:t>
                        </m:r>
                        <m:sSub>
                          <m:sSubPr>
                            <m:ctrlPr>
                              <a:rPr lang="vi-VN" i="1">
                                <a:latin typeface="Cambria Math" panose="02040503050406030204" pitchFamily="18" charset="0"/>
                              </a:rPr>
                            </m:ctrlPr>
                          </m:sSubPr>
                          <m:e>
                            <m:r>
                              <a:rPr lang="vi-VN" i="1">
                                <a:latin typeface="Cambria Math"/>
                              </a:rPr>
                              <m:t>𝑈</m:t>
                            </m:r>
                          </m:e>
                          <m:sub>
                            <m:r>
                              <a:rPr lang="vi-VN" i="1">
                                <a:latin typeface="Cambria Math"/>
                              </a:rPr>
                              <m:t>𝐶𝐸</m:t>
                            </m:r>
                          </m:sub>
                        </m:sSub>
                      </m:num>
                      <m:den>
                        <m:sSub>
                          <m:sSubPr>
                            <m:ctrlPr>
                              <a:rPr lang="vi-VN" i="1">
                                <a:latin typeface="Cambria Math" panose="02040503050406030204" pitchFamily="18" charset="0"/>
                              </a:rPr>
                            </m:ctrlPr>
                          </m:sSubPr>
                          <m:e>
                            <m:r>
                              <a:rPr lang="vi-VN" i="1">
                                <a:latin typeface="Cambria Math"/>
                              </a:rPr>
                              <m:t>𝑅</m:t>
                            </m:r>
                          </m:e>
                          <m:sub>
                            <m:r>
                              <a:rPr lang="vi-VN" i="1">
                                <a:latin typeface="Cambria Math"/>
                              </a:rPr>
                              <m:t>𝐶</m:t>
                            </m:r>
                          </m:sub>
                        </m:sSub>
                        <m:r>
                          <a:rPr lang="vi-VN" i="1">
                            <a:latin typeface="Cambria Math"/>
                          </a:rPr>
                          <m:t>+</m:t>
                        </m:r>
                        <m:sSub>
                          <m:sSubPr>
                            <m:ctrlPr>
                              <a:rPr lang="vi-VN" i="1">
                                <a:latin typeface="Cambria Math" panose="02040503050406030204" pitchFamily="18" charset="0"/>
                              </a:rPr>
                            </m:ctrlPr>
                          </m:sSubPr>
                          <m:e>
                            <m:r>
                              <a:rPr lang="vi-VN" i="1">
                                <a:latin typeface="Cambria Math"/>
                              </a:rPr>
                              <m:t>𝑅</m:t>
                            </m:r>
                          </m:e>
                          <m:sub>
                            <m:r>
                              <a:rPr lang="vi-VN" i="1">
                                <a:latin typeface="Cambria Math"/>
                              </a:rPr>
                              <m:t>𝐸</m:t>
                            </m:r>
                          </m:sub>
                        </m:sSub>
                      </m:den>
                    </m:f>
                  </m:oMath>
                </a14:m>
                <a:endParaRPr lang="vi-VN"/>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l="-1852"/>
                </a:stretch>
              </a:blipFill>
            </p:spPr>
            <p:txBody>
              <a:bodyPr/>
              <a:lstStyle/>
              <a:p>
                <a:r>
                  <a:rPr lang="en-US">
                    <a:noFill/>
                  </a:rPr>
                  <a:t> </a:t>
                </a:r>
              </a:p>
            </p:txBody>
          </p:sp>
        </mc:Fallback>
      </mc:AlternateContent>
      <p:pic>
        <p:nvPicPr>
          <p:cNvPr id="41986" name="Picture 2"/>
          <p:cNvPicPr>
            <a:picLocks noChangeAspect="1" noChangeArrowheads="1"/>
          </p:cNvPicPr>
          <p:nvPr/>
        </p:nvPicPr>
        <p:blipFill>
          <a:blip r:embed="rId3"/>
          <a:srcRect/>
          <a:stretch>
            <a:fillRect/>
          </a:stretch>
        </p:blipFill>
        <p:spPr bwMode="auto">
          <a:xfrm>
            <a:off x="2388645" y="2662238"/>
            <a:ext cx="4703160" cy="3128962"/>
          </a:xfrm>
          <a:prstGeom prst="rect">
            <a:avLst/>
          </a:prstGeom>
          <a:noFill/>
          <a:ln w="9525">
            <a:noFill/>
            <a:miter lim="800000"/>
            <a:headEnd/>
            <a:tailEnd/>
          </a:ln>
          <a:effectLst/>
        </p:spPr>
      </p:pic>
    </p:spTree>
    <p:extLst>
      <p:ext uri="{BB962C8B-B14F-4D97-AF65-F5344CB8AC3E}">
        <p14:creationId xmlns:p14="http://schemas.microsoft.com/office/powerpoint/2010/main" val="421431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a:buNone/>
            </a:pPr>
            <a:r>
              <a:rPr lang="en-US" sz="2800">
                <a:latin typeface="Times New Roman" pitchFamily="18" charset="0"/>
                <a:cs typeface="Times New Roman" pitchFamily="18" charset="0"/>
              </a:rPr>
              <a:t> + Độ rộng của sườn xung là khoảng thời gian tăng hay</a:t>
            </a:r>
          </a:p>
          <a:p>
            <a:pPr>
              <a:buNone/>
            </a:pPr>
            <a:r>
              <a:rPr lang="en-US" sz="2800">
                <a:latin typeface="Times New Roman" pitchFamily="18" charset="0"/>
                <a:cs typeface="Times New Roman" pitchFamily="18" charset="0"/>
              </a:rPr>
              <a:t>giảm của biên độ xung, có rộng sườn trước ( t</a:t>
            </a:r>
            <a:r>
              <a:rPr lang="en-US" sz="2800" baseline="-25000">
                <a:latin typeface="Times New Roman" pitchFamily="18" charset="0"/>
                <a:cs typeface="Times New Roman" pitchFamily="18" charset="0"/>
              </a:rPr>
              <a:t>s1</a:t>
            </a:r>
            <a:r>
              <a:rPr lang="en-US" sz="2800">
                <a:latin typeface="Times New Roman" pitchFamily="18" charset="0"/>
                <a:cs typeface="Times New Roman" pitchFamily="18" charset="0"/>
              </a:rPr>
              <a:t> ), độ rộng</a:t>
            </a:r>
          </a:p>
          <a:p>
            <a:pPr>
              <a:buNone/>
            </a:pPr>
            <a:r>
              <a:rPr lang="en-US" sz="2800">
                <a:latin typeface="Times New Roman" pitchFamily="18" charset="0"/>
                <a:cs typeface="Times New Roman" pitchFamily="18" charset="0"/>
              </a:rPr>
              <a:t>sườn sau ( t</a:t>
            </a:r>
            <a:r>
              <a:rPr lang="en-US" sz="2800" baseline="-25000">
                <a:latin typeface="Times New Roman" pitchFamily="18" charset="0"/>
                <a:cs typeface="Times New Roman" pitchFamily="18" charset="0"/>
              </a:rPr>
              <a:t>s2</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 Độ dốc sườn xung là tỉ số biên độ xung và độ rộng của</a:t>
            </a:r>
          </a:p>
          <a:p>
            <a:pPr>
              <a:buNone/>
            </a:pPr>
            <a:r>
              <a:rPr lang="en-US" sz="2800">
                <a:latin typeface="Times New Roman" pitchFamily="18" charset="0"/>
                <a:cs typeface="Times New Roman" pitchFamily="18" charset="0"/>
              </a:rPr>
              <a:t>sườn xung</a:t>
            </a:r>
          </a:p>
          <a:p>
            <a:pPr>
              <a:buNone/>
            </a:pPr>
            <a:r>
              <a:rPr lang="en-US" sz="2800">
                <a:latin typeface="Times New Roman" pitchFamily="18" charset="0"/>
                <a:cs typeface="Times New Roman" pitchFamily="18" charset="0"/>
              </a:rPr>
              <a:t> + Độ sụt đỉnh xung là độ giảm của biên độ phía đỉnh xung </a:t>
            </a:r>
          </a:p>
          <a:p>
            <a:pPr>
              <a:buNone/>
            </a:pPr>
            <a:r>
              <a:rPr lang="en-US" sz="2800">
                <a:latin typeface="Times New Roman" pitchFamily="18" charset="0"/>
                <a:cs typeface="Times New Roman" pitchFamily="18" charset="0"/>
              </a:rPr>
              <a:t>( </a:t>
            </a:r>
            <a:r>
              <a:rPr lang="el-GR" sz="2800">
                <a:latin typeface="Times New Roman" pitchFamily="18" charset="0"/>
                <a:cs typeface="Times New Roman" pitchFamily="18" charset="0"/>
              </a:rPr>
              <a:t>Δ</a:t>
            </a:r>
            <a:r>
              <a:rPr lang="en-US" sz="2800">
                <a:latin typeface="Times New Roman" pitchFamily="18" charset="0"/>
                <a:cs typeface="Times New Roman" pitchFamily="18" charset="0"/>
              </a:rPr>
              <a:t>U, </a:t>
            </a:r>
            <a:r>
              <a:rPr lang="el-GR" sz="2800">
                <a:latin typeface="Times New Roman" pitchFamily="18" charset="0"/>
                <a:cs typeface="Times New Roman" pitchFamily="18" charset="0"/>
              </a:rPr>
              <a:t>Δ</a:t>
            </a:r>
            <a:r>
              <a:rPr lang="en-US" sz="2800">
                <a:latin typeface="Times New Roman" pitchFamily="18" charset="0"/>
                <a:cs typeface="Times New Roman" pitchFamily="18" charset="0"/>
              </a:rPr>
              <a:t>I ) như trong hình vẽ.</a:t>
            </a:r>
          </a:p>
          <a:p>
            <a:pPr>
              <a:buNone/>
            </a:pPr>
            <a:r>
              <a:rPr lang="en-US" sz="2800">
                <a:latin typeface="Times New Roman" pitchFamily="18" charset="0"/>
                <a:cs typeface="Times New Roman" pitchFamily="18" charset="0"/>
              </a:rPr>
              <a:t> + Độ sụt đỉnh tương đối</a:t>
            </a:r>
          </a:p>
          <a:p>
            <a:pPr>
              <a:buNone/>
            </a:pPr>
            <a:r>
              <a:rPr lang="en-US" sz="2800">
                <a:latin typeface="Times New Roman" pitchFamily="18" charset="0"/>
                <a:cs typeface="Times New Roman" pitchFamily="18" charset="0"/>
              </a:rPr>
              <a:t>là tỉ số giũa độ sụt đỉnh và</a:t>
            </a:r>
          </a:p>
          <a:p>
            <a:pPr>
              <a:buNone/>
            </a:pPr>
            <a:r>
              <a:rPr lang="en-US" sz="2800">
                <a:latin typeface="Times New Roman" pitchFamily="18" charset="0"/>
                <a:cs typeface="Times New Roman" pitchFamily="18" charset="0"/>
              </a:rPr>
              <a:t>biên độ xung </a:t>
            </a:r>
          </a:p>
          <a:p>
            <a:pPr>
              <a:buNone/>
            </a:pPr>
            <a:r>
              <a:rPr lang="en-US" sz="2800">
                <a:latin typeface="Times New Roman" pitchFamily="18" charset="0"/>
                <a:cs typeface="Times New Roman" pitchFamily="18" charset="0"/>
              </a:rPr>
              <a:t> Thực tế độ rộng sườn xung</a:t>
            </a:r>
          </a:p>
          <a:p>
            <a:pPr>
              <a:buNone/>
            </a:pPr>
            <a:r>
              <a:rPr lang="en-US" sz="2800">
                <a:latin typeface="Times New Roman" pitchFamily="18" charset="0"/>
                <a:cs typeface="Times New Roman" pitchFamily="18" charset="0"/>
              </a:rPr>
              <a:t> tính xung biến đổi từ </a:t>
            </a:r>
            <a:r>
              <a:rPr lang="el-GR" sz="2800">
                <a:latin typeface="Times New Roman" pitchFamily="18" charset="0"/>
                <a:cs typeface="Times New Roman" pitchFamily="18" charset="0"/>
              </a:rPr>
              <a:t>β</a:t>
            </a:r>
            <a:r>
              <a:rPr lang="en-US" sz="2800">
                <a:latin typeface="Times New Roman" pitchFamily="18" charset="0"/>
                <a:cs typeface="Times New Roman" pitchFamily="18" charset="0"/>
              </a:rPr>
              <a:t>.U</a:t>
            </a:r>
            <a:r>
              <a:rPr lang="en-US" sz="2800" baseline="-25000">
                <a:latin typeface="Times New Roman" pitchFamily="18" charset="0"/>
                <a:cs typeface="Times New Roman" pitchFamily="18" charset="0"/>
              </a:rPr>
              <a:t>m</a:t>
            </a:r>
            <a:r>
              <a:rPr lang="en-US" sz="2800">
                <a:latin typeface="Times New Roman" pitchFamily="18" charset="0"/>
                <a:cs typeface="Times New Roman" pitchFamily="18" charset="0"/>
              </a:rPr>
              <a:t> đến (1- </a:t>
            </a:r>
            <a:r>
              <a:rPr lang="el-GR" sz="2800">
                <a:latin typeface="Times New Roman" pitchFamily="18" charset="0"/>
                <a:cs typeface="Times New Roman" pitchFamily="18" charset="0"/>
              </a:rPr>
              <a:t>β</a:t>
            </a:r>
            <a:r>
              <a:rPr lang="en-US" sz="2800">
                <a:latin typeface="Times New Roman" pitchFamily="18" charset="0"/>
                <a:cs typeface="Times New Roman" pitchFamily="18" charset="0"/>
              </a:rPr>
              <a:t>).U</a:t>
            </a:r>
            <a:r>
              <a:rPr lang="en-US" sz="2800" baseline="-25000">
                <a:latin typeface="Times New Roman" pitchFamily="18" charset="0"/>
                <a:cs typeface="Times New Roman" pitchFamily="18" charset="0"/>
              </a:rPr>
              <a:t>m</a:t>
            </a:r>
            <a:r>
              <a:rPr lang="en-US" sz="2800">
                <a:latin typeface="Times New Roman" pitchFamily="18" charset="0"/>
                <a:cs typeface="Times New Roman" pitchFamily="18" charset="0"/>
              </a:rPr>
              <a:t> ,</a:t>
            </a:r>
            <a:r>
              <a:rPr lang="el-GR" sz="2800">
                <a:latin typeface="Times New Roman" pitchFamily="18" charset="0"/>
                <a:cs typeface="Times New Roman" pitchFamily="18" charset="0"/>
              </a:rPr>
              <a:t>β</a:t>
            </a:r>
            <a:r>
              <a:rPr lang="en-US" sz="2800">
                <a:latin typeface="Times New Roman" pitchFamily="18" charset="0"/>
                <a:cs typeface="Times New Roman" pitchFamily="18" charset="0"/>
              </a:rPr>
              <a:t> =0,1;0,05;0,01</a:t>
            </a:r>
          </a:p>
          <a:p>
            <a:pPr>
              <a:buNone/>
            </a:pPr>
            <a:endParaRPr lang="en-US" sz="280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2159000" y="2286000"/>
          <a:ext cx="1955800" cy="647528"/>
        </p:xfrm>
        <a:graphic>
          <a:graphicData uri="http://schemas.openxmlformats.org/presentationml/2006/ole">
            <mc:AlternateContent xmlns:mc="http://schemas.openxmlformats.org/markup-compatibility/2006">
              <mc:Choice xmlns:v="urn:schemas-microsoft-com:vml" Requires="v">
                <p:oleObj spid="_x0000_s17409" name="Equation" r:id="rId3" imgW="1879560" imgH="622080" progId="Equation.DSMT4">
                  <p:embed/>
                </p:oleObj>
              </mc:Choice>
              <mc:Fallback>
                <p:oleObj name="Equation" r:id="rId3" imgW="1879560" imgH="62208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0" y="2286000"/>
                        <a:ext cx="1955800" cy="647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4394200" y="1905000"/>
          <a:ext cx="914400" cy="198438"/>
        </p:xfrm>
        <a:graphic>
          <a:graphicData uri="http://schemas.openxmlformats.org/presentationml/2006/ole">
            <mc:AlternateContent xmlns:mc="http://schemas.openxmlformats.org/markup-compatibility/2006">
              <mc:Choice xmlns:v="urn:schemas-microsoft-com:vml" Requires="v">
                <p:oleObj spid="_x0000_s17410" name="Equation" r:id="rId5" imgW="914400" imgH="198720" progId="Equation.DSMT4">
                  <p:embed/>
                </p:oleObj>
              </mc:Choice>
              <mc:Fallback>
                <p:oleObj name="Equation" r:id="rId5" imgW="914400" imgH="19872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4200" y="19050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2" name="Picture 4"/>
          <p:cNvPicPr>
            <a:picLocks noChangeAspect="1" noChangeArrowheads="1"/>
          </p:cNvPicPr>
          <p:nvPr/>
        </p:nvPicPr>
        <p:blipFill>
          <a:blip r:embed="rId7"/>
          <a:srcRect/>
          <a:stretch>
            <a:fillRect/>
          </a:stretch>
        </p:blipFill>
        <p:spPr bwMode="auto">
          <a:xfrm>
            <a:off x="4819650" y="3581400"/>
            <a:ext cx="3867150" cy="2209800"/>
          </a:xfrm>
          <a:prstGeom prst="rect">
            <a:avLst/>
          </a:prstGeom>
          <a:noFill/>
          <a:ln w="9525">
            <a:noFill/>
            <a:miter lim="800000"/>
            <a:headEnd/>
            <a:tailEnd/>
          </a:ln>
          <a:effectLst/>
        </p:spPr>
      </p:pic>
      <p:graphicFrame>
        <p:nvGraphicFramePr>
          <p:cNvPr id="8" name="Object 7"/>
          <p:cNvGraphicFramePr>
            <a:graphicFrameLocks noChangeAspect="1"/>
          </p:cNvGraphicFramePr>
          <p:nvPr/>
        </p:nvGraphicFramePr>
        <p:xfrm>
          <a:off x="2362200" y="4940300"/>
          <a:ext cx="1981200" cy="622300"/>
        </p:xfrm>
        <a:graphic>
          <a:graphicData uri="http://schemas.openxmlformats.org/presentationml/2006/ole">
            <mc:AlternateContent xmlns:mc="http://schemas.openxmlformats.org/markup-compatibility/2006">
              <mc:Choice xmlns:v="urn:schemas-microsoft-com:vml" Requires="v">
                <p:oleObj spid="_x0000_s17411" name="Equation" r:id="rId8" imgW="1981080" imgH="622080" progId="Equation.DSMT4">
                  <p:embed/>
                </p:oleObj>
              </mc:Choice>
              <mc:Fallback>
                <p:oleObj name="Equation" r:id="rId8" imgW="1981080" imgH="622080" progId="Equation.DSMT4">
                  <p:embed/>
                  <p:pic>
                    <p:nvPicPr>
                      <p:cNvPr id="8"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4940300"/>
                        <a:ext cx="19812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458200" cy="4953000"/>
          </a:xfrm>
        </p:spPr>
        <p:txBody>
          <a:bodyPr>
            <a:normAutofit fontScale="85000" lnSpcReduction="10000"/>
          </a:bodyPr>
          <a:lstStyle/>
          <a:p>
            <a:pPr>
              <a:buNone/>
            </a:pPr>
            <a:r>
              <a:rPr lang="en-US"/>
              <a:t> </a:t>
            </a:r>
            <a:r>
              <a:rPr lang="en-US">
                <a:solidFill>
                  <a:schemeClr val="tx1">
                    <a:lumMod val="95000"/>
                    <a:lumOff val="5000"/>
                  </a:schemeClr>
                </a:solidFill>
                <a:latin typeface="Times New Roman" pitchFamily="18" charset="0"/>
                <a:cs typeface="Times New Roman" pitchFamily="18" charset="0"/>
              </a:rPr>
              <a:t>Transistor đơn cực (FET) khi làm việc ở chế độ khuếch</a:t>
            </a:r>
          </a:p>
          <a:p>
            <a:pPr>
              <a:buNone/>
            </a:pPr>
            <a:r>
              <a:rPr lang="en-US">
                <a:solidFill>
                  <a:schemeClr val="tx1">
                    <a:lumMod val="95000"/>
                    <a:lumOff val="5000"/>
                  </a:schemeClr>
                </a:solidFill>
                <a:latin typeface="Times New Roman" pitchFamily="18" charset="0"/>
                <a:cs typeface="Times New Roman" pitchFamily="18" charset="0"/>
              </a:rPr>
              <a:t>đại điểm làm việc thuộc miền tích cực.</a:t>
            </a:r>
          </a:p>
          <a:p>
            <a:pPr>
              <a:buNone/>
            </a:pPr>
            <a:r>
              <a:rPr lang="en-US">
                <a:solidFill>
                  <a:schemeClr val="tx1">
                    <a:lumMod val="95000"/>
                    <a:lumOff val="5000"/>
                  </a:schemeClr>
                </a:solidFill>
                <a:latin typeface="Times New Roman" pitchFamily="18" charset="0"/>
                <a:cs typeface="Times New Roman" pitchFamily="18" charset="0"/>
              </a:rPr>
              <a:t>  Điểm làm việc được đặc trưng bởi ba tham số I</a:t>
            </a:r>
            <a:r>
              <a:rPr lang="en-US" baseline="-25000">
                <a:solidFill>
                  <a:schemeClr val="tx1">
                    <a:lumMod val="95000"/>
                    <a:lumOff val="5000"/>
                  </a:schemeClr>
                </a:solidFill>
                <a:latin typeface="Times New Roman" pitchFamily="18" charset="0"/>
                <a:cs typeface="Times New Roman" pitchFamily="18" charset="0"/>
              </a:rPr>
              <a:t>D</a:t>
            </a:r>
            <a:r>
              <a:rPr lang="en-US">
                <a:solidFill>
                  <a:schemeClr val="tx1">
                    <a:lumMod val="95000"/>
                    <a:lumOff val="5000"/>
                  </a:schemeClr>
                </a:solidFill>
                <a:latin typeface="Times New Roman" pitchFamily="18" charset="0"/>
                <a:cs typeface="Times New Roman" pitchFamily="18" charset="0"/>
              </a:rPr>
              <a:t> ; U</a:t>
            </a:r>
            <a:r>
              <a:rPr lang="en-US" baseline="-25000">
                <a:solidFill>
                  <a:schemeClr val="tx1">
                    <a:lumMod val="95000"/>
                    <a:lumOff val="5000"/>
                  </a:schemeClr>
                </a:solidFill>
                <a:latin typeface="Times New Roman" pitchFamily="18" charset="0"/>
                <a:cs typeface="Times New Roman" pitchFamily="18" charset="0"/>
              </a:rPr>
              <a:t>GS</a:t>
            </a:r>
            <a:r>
              <a:rPr lang="en-US">
                <a:solidFill>
                  <a:schemeClr val="tx1">
                    <a:lumMod val="95000"/>
                    <a:lumOff val="5000"/>
                  </a:schemeClr>
                </a:solidFill>
                <a:latin typeface="Times New Roman" pitchFamily="18" charset="0"/>
                <a:cs typeface="Times New Roman" pitchFamily="18" charset="0"/>
              </a:rPr>
              <a:t> ;U</a:t>
            </a:r>
            <a:r>
              <a:rPr lang="en-US" baseline="-25000">
                <a:solidFill>
                  <a:schemeClr val="tx1">
                    <a:lumMod val="95000"/>
                    <a:lumOff val="5000"/>
                  </a:schemeClr>
                </a:solidFill>
                <a:latin typeface="Times New Roman" pitchFamily="18" charset="0"/>
                <a:cs typeface="Times New Roman" pitchFamily="18" charset="0"/>
              </a:rPr>
              <a:t>DS  </a:t>
            </a:r>
            <a:r>
              <a:rPr lang="en-US">
                <a:solidFill>
                  <a:schemeClr val="tx1">
                    <a:lumMod val="95000"/>
                    <a:lumOff val="5000"/>
                  </a:schemeClr>
                </a:solidFill>
                <a:latin typeface="Times New Roman" pitchFamily="18" charset="0"/>
                <a:cs typeface="Times New Roman" pitchFamily="18" charset="0"/>
              </a:rPr>
              <a:t> </a:t>
            </a:r>
          </a:p>
          <a:p>
            <a:pPr>
              <a:buNone/>
            </a:pPr>
            <a:r>
              <a:rPr lang="en-US">
                <a:solidFill>
                  <a:schemeClr val="tx1">
                    <a:lumMod val="95000"/>
                    <a:lumOff val="5000"/>
                  </a:schemeClr>
                </a:solidFill>
                <a:latin typeface="Times New Roman" pitchFamily="18" charset="0"/>
                <a:cs typeface="Times New Roman" pitchFamily="18" charset="0"/>
              </a:rPr>
              <a:t>  + Transistor đơn cực loại JFET và MOSFET liên tục </a:t>
            </a:r>
          </a:p>
          <a:p>
            <a:pPr>
              <a:buNone/>
            </a:pPr>
            <a:r>
              <a:rPr lang="en-US">
                <a:solidFill>
                  <a:schemeClr val="tx1">
                    <a:lumMod val="95000"/>
                    <a:lumOff val="5000"/>
                  </a:schemeClr>
                </a:solidFill>
                <a:latin typeface="Times New Roman" pitchFamily="18" charset="0"/>
                <a:cs typeface="Times New Roman" pitchFamily="18" charset="0"/>
              </a:rPr>
              <a:t> Đặc tuyến truyền dẫn </a:t>
            </a:r>
          </a:p>
          <a:p>
            <a:pPr>
              <a:buNone/>
            </a:pPr>
            <a:r>
              <a:rPr lang="en-US">
                <a:solidFill>
                  <a:schemeClr val="tx1">
                    <a:lumMod val="95000"/>
                    <a:lumOff val="5000"/>
                  </a:schemeClr>
                </a:solidFill>
                <a:latin typeface="Times New Roman" pitchFamily="18" charset="0"/>
                <a:cs typeface="Times New Roman" pitchFamily="18" charset="0"/>
              </a:rPr>
              <a:t>    </a:t>
            </a:r>
          </a:p>
          <a:p>
            <a:pPr>
              <a:buNone/>
            </a:pPr>
            <a:r>
              <a:rPr lang="en-US">
                <a:solidFill>
                  <a:schemeClr val="tx1">
                    <a:lumMod val="95000"/>
                    <a:lumOff val="5000"/>
                  </a:schemeClr>
                </a:solidFill>
                <a:latin typeface="Times New Roman" pitchFamily="18" charset="0"/>
                <a:cs typeface="Times New Roman" pitchFamily="18" charset="0"/>
              </a:rPr>
              <a:t>  </a:t>
            </a:r>
          </a:p>
          <a:p>
            <a:pPr>
              <a:buNone/>
            </a:pPr>
            <a:r>
              <a:rPr lang="en-US">
                <a:solidFill>
                  <a:schemeClr val="tx1">
                    <a:lumMod val="95000"/>
                    <a:lumOff val="5000"/>
                  </a:schemeClr>
                </a:solidFill>
                <a:latin typeface="Times New Roman" pitchFamily="18" charset="0"/>
                <a:cs typeface="Times New Roman" pitchFamily="18" charset="0"/>
              </a:rPr>
              <a:t>  I</a:t>
            </a:r>
            <a:r>
              <a:rPr lang="en-US" baseline="-25000">
                <a:solidFill>
                  <a:schemeClr val="tx1">
                    <a:lumMod val="95000"/>
                    <a:lumOff val="5000"/>
                  </a:schemeClr>
                </a:solidFill>
                <a:latin typeface="Times New Roman" pitchFamily="18" charset="0"/>
                <a:cs typeface="Times New Roman" pitchFamily="18" charset="0"/>
              </a:rPr>
              <a:t>DSS  </a:t>
            </a:r>
            <a:r>
              <a:rPr lang="en-US">
                <a:solidFill>
                  <a:schemeClr val="tx1">
                    <a:lumMod val="95000"/>
                    <a:lumOff val="5000"/>
                  </a:schemeClr>
                </a:solidFill>
                <a:latin typeface="Times New Roman" pitchFamily="18" charset="0"/>
                <a:cs typeface="Times New Roman" pitchFamily="18" charset="0"/>
              </a:rPr>
              <a:t> dòng điện bão hòa; U</a:t>
            </a:r>
            <a:r>
              <a:rPr lang="en-US" baseline="-25000">
                <a:solidFill>
                  <a:schemeClr val="tx1">
                    <a:lumMod val="95000"/>
                    <a:lumOff val="5000"/>
                  </a:schemeClr>
                </a:solidFill>
                <a:latin typeface="Times New Roman" pitchFamily="18" charset="0"/>
                <a:cs typeface="Times New Roman" pitchFamily="18" charset="0"/>
              </a:rPr>
              <a:t>P</a:t>
            </a:r>
            <a:r>
              <a:rPr lang="en-US">
                <a:solidFill>
                  <a:schemeClr val="tx1">
                    <a:lumMod val="95000"/>
                    <a:lumOff val="5000"/>
                  </a:schemeClr>
                </a:solidFill>
                <a:latin typeface="Times New Roman" pitchFamily="18" charset="0"/>
                <a:cs typeface="Times New Roman" pitchFamily="18" charset="0"/>
              </a:rPr>
              <a:t> điện áp ngắt.</a:t>
            </a:r>
          </a:p>
          <a:p>
            <a:pPr>
              <a:buNone/>
            </a:pPr>
            <a:r>
              <a:rPr lang="en-US">
                <a:solidFill>
                  <a:schemeClr val="tx1">
                    <a:lumMod val="95000"/>
                    <a:lumOff val="5000"/>
                  </a:schemeClr>
                </a:solidFill>
                <a:latin typeface="Times New Roman" pitchFamily="18" charset="0"/>
                <a:cs typeface="Times New Roman" pitchFamily="18" charset="0"/>
              </a:rPr>
              <a:t>  Đường tải tĩnh quan hệ dòng điện đầu ra và điện áp đầu vào</a:t>
            </a:r>
            <a:endParaRPr lang="en-US">
              <a:solidFill>
                <a:schemeClr val="tx1">
                  <a:lumMod val="95000"/>
                  <a:lumOff val="5000"/>
                </a:schemeClr>
              </a:solidFill>
            </a:endParaRPr>
          </a:p>
        </p:txBody>
      </p:sp>
      <p:graphicFrame>
        <p:nvGraphicFramePr>
          <p:cNvPr id="4" name="Object 3"/>
          <p:cNvGraphicFramePr>
            <a:graphicFrameLocks noChangeAspect="1"/>
          </p:cNvGraphicFramePr>
          <p:nvPr/>
        </p:nvGraphicFramePr>
        <p:xfrm>
          <a:off x="2251075" y="3788408"/>
          <a:ext cx="2778125" cy="966630"/>
        </p:xfrm>
        <a:graphic>
          <a:graphicData uri="http://schemas.openxmlformats.org/presentationml/2006/ole">
            <mc:AlternateContent xmlns:mc="http://schemas.openxmlformats.org/markup-compatibility/2006">
              <mc:Choice xmlns:v="urn:schemas-microsoft-com:vml" Requires="v">
                <p:oleObj spid="_x0000_s55297" name="Equation" r:id="rId3" imgW="1752480" imgH="609480" progId="Equation.DSMT4">
                  <p:embed/>
                </p:oleObj>
              </mc:Choice>
              <mc:Fallback>
                <p:oleObj name="Equation" r:id="rId3" imgW="1752480" imgH="60948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1075" y="3788408"/>
                        <a:ext cx="2778125" cy="9666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2770188" y="5759449"/>
          <a:ext cx="1954212" cy="549377"/>
        </p:xfrm>
        <a:graphic>
          <a:graphicData uri="http://schemas.openxmlformats.org/presentationml/2006/ole">
            <mc:AlternateContent xmlns:mc="http://schemas.openxmlformats.org/markup-compatibility/2006">
              <mc:Choice xmlns:v="urn:schemas-microsoft-com:vml" Requires="v">
                <p:oleObj spid="_x0000_s55298" name="Equation" r:id="rId5" imgW="1130040" imgH="317160" progId="Equation.DSMT4">
                  <p:embed/>
                </p:oleObj>
              </mc:Choice>
              <mc:Fallback>
                <p:oleObj name="Equation" r:id="rId5" imgW="1130040" imgH="31716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0188" y="5759449"/>
                        <a:ext cx="1954212" cy="549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itle 6">
            <a:extLst>
              <a:ext uri="{FF2B5EF4-FFF2-40B4-BE49-F238E27FC236}">
                <a16:creationId xmlns:a16="http://schemas.microsoft.com/office/drawing/2014/main" id="{A1218A18-3007-294D-6599-91C9E672027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05877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228600"/>
            <a:ext cx="9144000" cy="914400"/>
          </a:xfrm>
        </p:spPr>
        <p:txBody>
          <a:bodyPr>
            <a:normAutofit/>
          </a:bodyPr>
          <a:lstStyle/>
          <a:p>
            <a:pPr algn="ctr"/>
            <a:r>
              <a:rPr lang="vi-VN" sz="2400">
                <a:solidFill>
                  <a:srgbClr val="FF0000"/>
                </a:solidFill>
              </a:rPr>
              <a:t>KHÁI NIỆM ĐIỂM LÀM VIỆC TĨNH CỦA </a:t>
            </a:r>
            <a:r>
              <a:rPr lang="en-US" sz="2400">
                <a:solidFill>
                  <a:srgbClr val="FF0000"/>
                </a:solidFill>
                <a:latin typeface="Times New Roman" pitchFamily="18" charset="0"/>
                <a:cs typeface="Times New Roman" pitchFamily="18" charset="0"/>
              </a:rPr>
              <a:t>TRANSISTOR</a:t>
            </a:r>
            <a:r>
              <a:rPr lang="en-US" sz="2400">
                <a:solidFill>
                  <a:srgbClr val="FF0000"/>
                </a:solidFill>
              </a:rPr>
              <a:t> </a:t>
            </a:r>
            <a:br>
              <a:rPr lang="vi-VN" sz="2400">
                <a:solidFill>
                  <a:srgbClr val="FF0000"/>
                </a:solidFill>
              </a:rPr>
            </a:br>
            <a:r>
              <a:rPr lang="en-US" sz="2400">
                <a:solidFill>
                  <a:srgbClr val="FF0000"/>
                </a:solidFill>
                <a:latin typeface="Times New Roman" pitchFamily="18" charset="0"/>
                <a:cs typeface="Times New Roman" pitchFamily="18" charset="0"/>
              </a:rPr>
              <a:t>ĐƠN CỰC  </a:t>
            </a:r>
            <a:r>
              <a:rPr lang="vi-VN" sz="2400">
                <a:solidFill>
                  <a:srgbClr val="FF0000"/>
                </a:solidFill>
              </a:rPr>
              <a:t>JFET VÀ MOSFET LIÊN TỤC</a:t>
            </a:r>
          </a:p>
        </p:txBody>
      </p:sp>
      <p:sp>
        <p:nvSpPr>
          <p:cNvPr id="7" name="Content Placeholder 6"/>
          <p:cNvSpPr>
            <a:spLocks noGrp="1"/>
          </p:cNvSpPr>
          <p:nvPr>
            <p:ph sz="quarter" idx="1"/>
          </p:nvPr>
        </p:nvSpPr>
        <p:spPr/>
        <p:txBody>
          <a:bodyPr/>
          <a:lstStyle/>
          <a:p>
            <a:pPr>
              <a:buNone/>
            </a:pPr>
            <a:r>
              <a:rPr lang="en-US" sz="2400">
                <a:latin typeface="Times New Roman" pitchFamily="18" charset="0"/>
                <a:cs typeface="Times New Roman" pitchFamily="18" charset="0"/>
              </a:rPr>
              <a:t>  + </a:t>
            </a:r>
            <a:r>
              <a:rPr lang="en-US" sz="2400">
                <a:solidFill>
                  <a:srgbClr val="FF0000"/>
                </a:solidFill>
                <a:latin typeface="Times New Roman" pitchFamily="18" charset="0"/>
                <a:cs typeface="Times New Roman" pitchFamily="18" charset="0"/>
              </a:rPr>
              <a:t>KÊNH N:</a:t>
            </a:r>
          </a:p>
          <a:p>
            <a:pPr lvl="1">
              <a:buNone/>
            </a:pPr>
            <a:r>
              <a:rPr lang="en-US" sz="2400">
                <a:latin typeface="Times New Roman" pitchFamily="18" charset="0"/>
                <a:cs typeface="Times New Roman" pitchFamily="18" charset="0"/>
              </a:rPr>
              <a:t>  </a:t>
            </a:r>
            <a:r>
              <a:rPr lang="en-US" sz="2400">
                <a:solidFill>
                  <a:schemeClr val="dk1"/>
                </a:solidFill>
                <a:latin typeface="Times New Roman" pitchFamily="18" charset="0"/>
                <a:cs typeface="Times New Roman" pitchFamily="18" charset="0"/>
              </a:rPr>
              <a:t>U</a:t>
            </a:r>
            <a:r>
              <a:rPr lang="en-US" sz="2400" baseline="-25000">
                <a:solidFill>
                  <a:schemeClr val="dk1"/>
                </a:solidFill>
                <a:latin typeface="Times New Roman" pitchFamily="18" charset="0"/>
                <a:cs typeface="Times New Roman" pitchFamily="18" charset="0"/>
              </a:rPr>
              <a:t>DS giới hạn</a:t>
            </a:r>
            <a:r>
              <a:rPr lang="en-US" sz="2400">
                <a:latin typeface="Times New Roman" pitchFamily="18" charset="0"/>
                <a:cs typeface="Times New Roman" pitchFamily="18" charset="0"/>
              </a:rPr>
              <a:t>  &gt; U</a:t>
            </a:r>
            <a:r>
              <a:rPr lang="en-US" sz="2400" baseline="-25000">
                <a:latin typeface="Times New Roman" pitchFamily="18" charset="0"/>
                <a:cs typeface="Times New Roman" pitchFamily="18" charset="0"/>
              </a:rPr>
              <a:t>D</a:t>
            </a:r>
            <a:r>
              <a:rPr lang="en-US" sz="2400">
                <a:latin typeface="Times New Roman" pitchFamily="18" charset="0"/>
                <a:cs typeface="Times New Roman" pitchFamily="18" charset="0"/>
              </a:rPr>
              <a:t>- U</a:t>
            </a:r>
            <a:r>
              <a:rPr lang="en-US" sz="2400" baseline="-25000">
                <a:latin typeface="Times New Roman" pitchFamily="18" charset="0"/>
                <a:cs typeface="Times New Roman" pitchFamily="18" charset="0"/>
              </a:rPr>
              <a:t>S </a:t>
            </a:r>
            <a:r>
              <a:rPr lang="en-US" sz="2400">
                <a:latin typeface="Times New Roman" pitchFamily="18" charset="0"/>
                <a:cs typeface="Times New Roman" pitchFamily="18" charset="0"/>
              </a:rPr>
              <a:t>&gt; 0   </a:t>
            </a:r>
            <a:endParaRPr lang="vi-VN" sz="2400">
              <a:latin typeface="Times New Roman" pitchFamily="18" charset="0"/>
              <a:cs typeface="Times New Roman" pitchFamily="18" charset="0"/>
            </a:endParaRPr>
          </a:p>
          <a:p>
            <a:pPr lvl="1">
              <a:buNone/>
            </a:pPr>
            <a:r>
              <a:rPr lang="en-US" sz="2400">
                <a:latin typeface="Times New Roman" pitchFamily="18" charset="0"/>
                <a:cs typeface="Times New Roman" pitchFamily="18" charset="0"/>
              </a:rPr>
              <a:t>  - U</a:t>
            </a:r>
            <a:r>
              <a:rPr lang="en-US" sz="2400" baseline="-25000">
                <a:latin typeface="Times New Roman" pitchFamily="18" charset="0"/>
                <a:cs typeface="Times New Roman" pitchFamily="18" charset="0"/>
              </a:rPr>
              <a:t>P </a:t>
            </a:r>
            <a:r>
              <a:rPr lang="en-US" sz="2400">
                <a:latin typeface="Times New Roman" pitchFamily="18" charset="0"/>
                <a:cs typeface="Times New Roman" pitchFamily="18" charset="0"/>
              </a:rPr>
              <a:t>&lt; U</a:t>
            </a:r>
            <a:r>
              <a:rPr lang="en-US" sz="2400" baseline="-25000">
                <a:latin typeface="Times New Roman" pitchFamily="18" charset="0"/>
                <a:cs typeface="Times New Roman" pitchFamily="18" charset="0"/>
              </a:rPr>
              <a:t>GS </a:t>
            </a:r>
            <a:r>
              <a:rPr lang="en-US" sz="2400">
                <a:latin typeface="Times New Roman" pitchFamily="18" charset="0"/>
                <a:cs typeface="Times New Roman" pitchFamily="18" charset="0"/>
              </a:rPr>
              <a:t>&lt; 0</a:t>
            </a:r>
          </a:p>
          <a:p>
            <a:pPr>
              <a:buNone/>
            </a:pPr>
            <a:r>
              <a:rPr lang="en-US" sz="2400">
                <a:latin typeface="Times New Roman" pitchFamily="18" charset="0"/>
                <a:cs typeface="Times New Roman" pitchFamily="18" charset="0"/>
              </a:rPr>
              <a:t>  + </a:t>
            </a:r>
            <a:r>
              <a:rPr lang="en-US" sz="2400">
                <a:solidFill>
                  <a:srgbClr val="FF0000"/>
                </a:solidFill>
                <a:latin typeface="Times New Roman" pitchFamily="18" charset="0"/>
                <a:cs typeface="Times New Roman" pitchFamily="18" charset="0"/>
              </a:rPr>
              <a:t>KÊNH P</a:t>
            </a:r>
          </a:p>
          <a:p>
            <a:pPr lvl="1">
              <a:buNone/>
            </a:pPr>
            <a:r>
              <a:rPr lang="en-US" sz="2400">
                <a:solidFill>
                  <a:schemeClr val="dk1"/>
                </a:solidFill>
                <a:latin typeface="Times New Roman" pitchFamily="18" charset="0"/>
                <a:cs typeface="Times New Roman" pitchFamily="18" charset="0"/>
              </a:rPr>
              <a:t> 0 &lt; U</a:t>
            </a:r>
            <a:r>
              <a:rPr lang="en-US" sz="2400" baseline="-25000">
                <a:solidFill>
                  <a:schemeClr val="dk1"/>
                </a:solidFill>
                <a:latin typeface="Times New Roman" pitchFamily="18" charset="0"/>
                <a:cs typeface="Times New Roman" pitchFamily="18" charset="0"/>
              </a:rPr>
              <a:t>G </a:t>
            </a:r>
            <a:r>
              <a:rPr lang="en-US" sz="2400">
                <a:solidFill>
                  <a:schemeClr val="dk1"/>
                </a:solidFill>
                <a:latin typeface="Times New Roman" pitchFamily="18" charset="0"/>
                <a:cs typeface="Times New Roman" pitchFamily="18" charset="0"/>
              </a:rPr>
              <a:t>- U</a:t>
            </a:r>
            <a:r>
              <a:rPr lang="en-US" sz="2400" baseline="-25000">
                <a:solidFill>
                  <a:schemeClr val="dk1"/>
                </a:solidFill>
                <a:latin typeface="Times New Roman" pitchFamily="18" charset="0"/>
                <a:cs typeface="Times New Roman" pitchFamily="18" charset="0"/>
              </a:rPr>
              <a:t>S </a:t>
            </a:r>
            <a:r>
              <a:rPr lang="en-US" sz="2400">
                <a:solidFill>
                  <a:schemeClr val="dk1"/>
                </a:solidFill>
                <a:latin typeface="Times New Roman" pitchFamily="18" charset="0"/>
                <a:cs typeface="Times New Roman" pitchFamily="18" charset="0"/>
              </a:rPr>
              <a:t>&lt;  + U</a:t>
            </a:r>
            <a:r>
              <a:rPr lang="en-US" sz="2400" baseline="-25000">
                <a:solidFill>
                  <a:schemeClr val="dk1"/>
                </a:solidFill>
                <a:latin typeface="Times New Roman" pitchFamily="18" charset="0"/>
                <a:cs typeface="Times New Roman" pitchFamily="18" charset="0"/>
              </a:rPr>
              <a:t>P</a:t>
            </a:r>
            <a:endParaRPr lang="vi-VN" sz="2400">
              <a:solidFill>
                <a:schemeClr val="dk1"/>
              </a:solidFill>
              <a:latin typeface="Times New Roman" pitchFamily="18" charset="0"/>
              <a:cs typeface="Times New Roman" pitchFamily="18" charset="0"/>
            </a:endParaRPr>
          </a:p>
          <a:p>
            <a:pPr lvl="1">
              <a:buNone/>
            </a:pPr>
            <a:r>
              <a:rPr lang="en-US" sz="2400">
                <a:solidFill>
                  <a:schemeClr val="dk1"/>
                </a:solidFill>
                <a:latin typeface="Times New Roman" pitchFamily="18" charset="0"/>
                <a:cs typeface="Times New Roman" pitchFamily="18" charset="0"/>
              </a:rPr>
              <a:t>- U</a:t>
            </a:r>
            <a:r>
              <a:rPr lang="en-US" sz="2400" baseline="-25000">
                <a:solidFill>
                  <a:schemeClr val="dk1"/>
                </a:solidFill>
                <a:latin typeface="Times New Roman" pitchFamily="18" charset="0"/>
                <a:cs typeface="Times New Roman" pitchFamily="18" charset="0"/>
              </a:rPr>
              <a:t>DS </a:t>
            </a:r>
            <a:r>
              <a:rPr lang="en-US" sz="2400" baseline="-25000" err="1">
                <a:solidFill>
                  <a:schemeClr val="dk1"/>
                </a:solidFill>
                <a:latin typeface="Times New Roman" pitchFamily="18" charset="0"/>
                <a:cs typeface="Times New Roman" pitchFamily="18" charset="0"/>
              </a:rPr>
              <a:t>giới</a:t>
            </a:r>
            <a:r>
              <a:rPr lang="en-US" sz="2400" baseline="-25000">
                <a:solidFill>
                  <a:schemeClr val="dk1"/>
                </a:solidFill>
                <a:latin typeface="Times New Roman" pitchFamily="18" charset="0"/>
                <a:cs typeface="Times New Roman" pitchFamily="18" charset="0"/>
              </a:rPr>
              <a:t> hạn </a:t>
            </a:r>
            <a:r>
              <a:rPr lang="en-US" sz="2400">
                <a:solidFill>
                  <a:schemeClr val="dk1"/>
                </a:solidFill>
                <a:latin typeface="Times New Roman" pitchFamily="18" charset="0"/>
                <a:cs typeface="Times New Roman" pitchFamily="18" charset="0"/>
              </a:rPr>
              <a:t>&lt; U</a:t>
            </a:r>
            <a:r>
              <a:rPr lang="en-US" sz="2400" baseline="-25000">
                <a:solidFill>
                  <a:schemeClr val="dk1"/>
                </a:solidFill>
                <a:latin typeface="Times New Roman" pitchFamily="18" charset="0"/>
                <a:cs typeface="Times New Roman" pitchFamily="18" charset="0"/>
              </a:rPr>
              <a:t>D </a:t>
            </a:r>
            <a:r>
              <a:rPr lang="en-US" sz="2400">
                <a:solidFill>
                  <a:schemeClr val="dk1"/>
                </a:solidFill>
                <a:latin typeface="Times New Roman" pitchFamily="18" charset="0"/>
                <a:cs typeface="Times New Roman" pitchFamily="18" charset="0"/>
              </a:rPr>
              <a:t>– U</a:t>
            </a:r>
            <a:r>
              <a:rPr lang="en-US" sz="2400" baseline="-25000">
                <a:solidFill>
                  <a:schemeClr val="dk1"/>
                </a:solidFill>
                <a:latin typeface="Times New Roman" pitchFamily="18" charset="0"/>
                <a:cs typeface="Times New Roman" pitchFamily="18" charset="0"/>
              </a:rPr>
              <a:t>S  </a:t>
            </a:r>
            <a:r>
              <a:rPr lang="en-US" sz="2400">
                <a:solidFill>
                  <a:schemeClr val="dk1"/>
                </a:solidFill>
                <a:latin typeface="Times New Roman" pitchFamily="18" charset="0"/>
                <a:cs typeface="Times New Roman" pitchFamily="18" charset="0"/>
              </a:rPr>
              <a:t>&lt; 0</a:t>
            </a:r>
            <a:endParaRPr lang="vi-VN" sz="2400">
              <a:solidFill>
                <a:schemeClr val="dk1"/>
              </a:solidFill>
              <a:latin typeface="Times New Roman" pitchFamily="18" charset="0"/>
              <a:cs typeface="Times New Roman" pitchFamily="18" charset="0"/>
            </a:endParaRPr>
          </a:p>
          <a:p>
            <a:pPr lvl="1"/>
            <a:endParaRPr lang="en-US"/>
          </a:p>
          <a:p>
            <a:pPr lvl="1"/>
            <a:endParaRPr lang="vi-VN"/>
          </a:p>
        </p:txBody>
      </p:sp>
      <p:sp>
        <p:nvSpPr>
          <p:cNvPr id="5" name="Content Placeholder 4"/>
          <p:cNvSpPr>
            <a:spLocks noGrp="1"/>
          </p:cNvSpPr>
          <p:nvPr>
            <p:ph sz="quarter" idx="2"/>
          </p:nvPr>
        </p:nvSpPr>
        <p:spPr/>
        <p:txBody>
          <a:bodyPr/>
          <a:lstStyle/>
          <a:p>
            <a:pPr>
              <a:buNone/>
            </a:pPr>
            <a:endParaRPr lang="en-US"/>
          </a:p>
        </p:txBody>
      </p:sp>
      <p:pic>
        <p:nvPicPr>
          <p:cNvPr id="37889" name="Picture 1"/>
          <p:cNvPicPr>
            <a:picLocks noChangeAspect="1" noChangeArrowheads="1"/>
          </p:cNvPicPr>
          <p:nvPr/>
        </p:nvPicPr>
        <p:blipFill>
          <a:blip r:embed="rId2"/>
          <a:srcRect/>
          <a:stretch>
            <a:fillRect/>
          </a:stretch>
        </p:blipFill>
        <p:spPr bwMode="auto">
          <a:xfrm>
            <a:off x="4800319" y="645872"/>
            <a:ext cx="3649843" cy="2627257"/>
          </a:xfrm>
          <a:prstGeom prst="rect">
            <a:avLst/>
          </a:prstGeom>
          <a:noFill/>
          <a:ln w="9525">
            <a:noFill/>
            <a:miter lim="800000"/>
            <a:headEnd/>
            <a:tailEnd/>
          </a:ln>
          <a:effectLst/>
        </p:spPr>
      </p:pic>
      <p:pic>
        <p:nvPicPr>
          <p:cNvPr id="37891" name="Picture 3"/>
          <p:cNvPicPr>
            <a:picLocks noChangeAspect="1" noChangeArrowheads="1"/>
          </p:cNvPicPr>
          <p:nvPr/>
        </p:nvPicPr>
        <p:blipFill>
          <a:blip r:embed="rId3"/>
          <a:srcRect/>
          <a:stretch>
            <a:fillRect/>
          </a:stretch>
        </p:blipFill>
        <p:spPr bwMode="auto">
          <a:xfrm>
            <a:off x="228600" y="4241665"/>
            <a:ext cx="4343400" cy="1882910"/>
          </a:xfrm>
          <a:prstGeom prst="rect">
            <a:avLst/>
          </a:prstGeom>
          <a:noFill/>
          <a:ln w="9525">
            <a:noFill/>
            <a:miter lim="800000"/>
            <a:headEnd/>
            <a:tailEnd/>
          </a:ln>
          <a:effectLst/>
        </p:spPr>
      </p:pic>
      <p:pic>
        <p:nvPicPr>
          <p:cNvPr id="37892" name="Picture 4"/>
          <p:cNvPicPr>
            <a:picLocks noChangeAspect="1" noChangeArrowheads="1"/>
          </p:cNvPicPr>
          <p:nvPr/>
        </p:nvPicPr>
        <p:blipFill>
          <a:blip r:embed="rId4"/>
          <a:srcRect/>
          <a:stretch>
            <a:fillRect/>
          </a:stretch>
        </p:blipFill>
        <p:spPr bwMode="auto">
          <a:xfrm>
            <a:off x="4724400" y="4334107"/>
            <a:ext cx="4013199" cy="1761893"/>
          </a:xfrm>
          <a:prstGeom prst="rect">
            <a:avLst/>
          </a:prstGeom>
          <a:noFill/>
          <a:ln w="9525">
            <a:noFill/>
            <a:miter lim="800000"/>
            <a:headEnd/>
            <a:tailEnd/>
          </a:ln>
          <a:effectLst/>
        </p:spPr>
      </p:pic>
      <p:sp>
        <p:nvSpPr>
          <p:cNvPr id="8" name="TextBox 7"/>
          <p:cNvSpPr txBox="1"/>
          <p:nvPr/>
        </p:nvSpPr>
        <p:spPr>
          <a:xfrm>
            <a:off x="1905000" y="6243935"/>
            <a:ext cx="2971800" cy="461665"/>
          </a:xfrm>
          <a:prstGeom prst="rect">
            <a:avLst/>
          </a:prstGeom>
          <a:noFill/>
        </p:spPr>
        <p:txBody>
          <a:bodyPr wrap="square" rtlCol="0">
            <a:spAutoFit/>
          </a:bodyPr>
          <a:lstStyle/>
          <a:p>
            <a:r>
              <a:rPr lang="en-US" sz="2400">
                <a:latin typeface="Times New Roman" pitchFamily="18" charset="0"/>
                <a:cs typeface="Times New Roman" pitchFamily="18" charset="0"/>
              </a:rPr>
              <a:t>Kênh P</a:t>
            </a:r>
          </a:p>
        </p:txBody>
      </p:sp>
      <p:sp>
        <p:nvSpPr>
          <p:cNvPr id="9" name="TextBox 8"/>
          <p:cNvSpPr txBox="1"/>
          <p:nvPr/>
        </p:nvSpPr>
        <p:spPr>
          <a:xfrm>
            <a:off x="5791200" y="6248400"/>
            <a:ext cx="2209800" cy="461665"/>
          </a:xfrm>
          <a:prstGeom prst="rect">
            <a:avLst/>
          </a:prstGeom>
          <a:noFill/>
        </p:spPr>
        <p:txBody>
          <a:bodyPr wrap="square" rtlCol="0">
            <a:spAutoFit/>
          </a:bodyPr>
          <a:lstStyle/>
          <a:p>
            <a:r>
              <a:rPr lang="en-US" sz="2400">
                <a:latin typeface="Times New Roman" pitchFamily="18" charset="0"/>
                <a:cs typeface="Times New Roman" pitchFamily="18" charset="0"/>
              </a:rPr>
              <a:t>Kênh N</a:t>
            </a:r>
          </a:p>
        </p:txBody>
      </p:sp>
    </p:spTree>
    <p:extLst>
      <p:ext uri="{BB962C8B-B14F-4D97-AF65-F5344CB8AC3E}">
        <p14:creationId xmlns:p14="http://schemas.microsoft.com/office/powerpoint/2010/main" val="388864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5" end="5"/>
                                            </p:txEl>
                                          </p:spTgt>
                                        </p:tgtEl>
                                        <p:attrNameLst>
                                          <p:attrName>style.visibility</p:attrName>
                                        </p:attrNameLst>
                                      </p:cBhvr>
                                      <p:to>
                                        <p:strVal val="visible"/>
                                      </p:to>
                                    </p:set>
                                    <p:animEffect transition="in" filter="fade">
                                      <p:cBhvr>
                                        <p:cTn id="18"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52400"/>
            <a:ext cx="8260672" cy="1371600"/>
          </a:xfrm>
        </p:spPr>
        <p:txBody>
          <a:bodyPr>
            <a:normAutofit fontScale="90000"/>
          </a:bodyPr>
          <a:lstStyle/>
          <a:p>
            <a:pPr algn="ctr"/>
            <a:r>
              <a:rPr lang="en-US" sz="3600">
                <a:solidFill>
                  <a:srgbClr val="FF0000"/>
                </a:solidFill>
                <a:latin typeface="Times New Roman" pitchFamily="18" charset="0"/>
                <a:cs typeface="Times New Roman" pitchFamily="18" charset="0"/>
              </a:rPr>
              <a:t>Khái  niệm chung về điểm làm việc tĩnh cho transistor MosFet gián đoạn </a:t>
            </a:r>
            <a:br>
              <a:rPr lang="en-US" sz="2700"/>
            </a:br>
            <a:endParaRPr lang="vi-VN" sz="2400"/>
          </a:p>
        </p:txBody>
      </p:sp>
      <p:sp>
        <p:nvSpPr>
          <p:cNvPr id="7" name="Content Placeholder 6"/>
          <p:cNvSpPr>
            <a:spLocks noGrp="1"/>
          </p:cNvSpPr>
          <p:nvPr>
            <p:ph sz="quarter" idx="1"/>
          </p:nvPr>
        </p:nvSpPr>
        <p:spPr>
          <a:xfrm>
            <a:off x="457200" y="1295400"/>
            <a:ext cx="8382000" cy="5105400"/>
          </a:xfrm>
        </p:spPr>
        <p:txBody>
          <a:bodyPr/>
          <a:lstStyle/>
          <a:p>
            <a:pPr>
              <a:buNone/>
            </a:pPr>
            <a:r>
              <a:rPr lang="en-US"/>
              <a:t>  </a:t>
            </a:r>
            <a:r>
              <a:rPr lang="en-US">
                <a:solidFill>
                  <a:schemeClr val="tx1">
                    <a:lumMod val="95000"/>
                    <a:lumOff val="5000"/>
                  </a:schemeClr>
                </a:solidFill>
                <a:latin typeface="Times New Roman" pitchFamily="18" charset="0"/>
                <a:cs typeface="Times New Roman" pitchFamily="18" charset="0"/>
              </a:rPr>
              <a:t>Transistor đơn cực ( MOSFET gián đoạn ) khi làm việc ở</a:t>
            </a:r>
          </a:p>
          <a:p>
            <a:pPr>
              <a:buNone/>
            </a:pPr>
            <a:r>
              <a:rPr lang="en-US">
                <a:solidFill>
                  <a:schemeClr val="tx1">
                    <a:lumMod val="95000"/>
                    <a:lumOff val="5000"/>
                  </a:schemeClr>
                </a:solidFill>
                <a:latin typeface="Times New Roman" pitchFamily="18" charset="0"/>
                <a:cs typeface="Times New Roman" pitchFamily="18" charset="0"/>
              </a:rPr>
              <a:t>chế độ khuếch đại điểm làm việc thuộc miền tích cực. </a:t>
            </a:r>
          </a:p>
          <a:p>
            <a:pPr>
              <a:buNone/>
            </a:pPr>
            <a:r>
              <a:rPr lang="en-US">
                <a:solidFill>
                  <a:schemeClr val="tx1">
                    <a:lumMod val="95000"/>
                    <a:lumOff val="5000"/>
                  </a:schemeClr>
                </a:solidFill>
                <a:latin typeface="Times New Roman" pitchFamily="18" charset="0"/>
                <a:cs typeface="Times New Roman" pitchFamily="18" charset="0"/>
              </a:rPr>
              <a:t>  Đặc tuyến truyền dẫn: </a:t>
            </a:r>
          </a:p>
          <a:p>
            <a:pPr>
              <a:buNone/>
            </a:pPr>
            <a:r>
              <a:rPr lang="en-US">
                <a:solidFill>
                  <a:schemeClr val="tx1">
                    <a:lumMod val="95000"/>
                    <a:lumOff val="5000"/>
                  </a:schemeClr>
                </a:solidFill>
                <a:latin typeface="Times New Roman" pitchFamily="18" charset="0"/>
                <a:cs typeface="Times New Roman" pitchFamily="18" charset="0"/>
              </a:rPr>
              <a:t> Trong đó: U</a:t>
            </a:r>
            <a:r>
              <a:rPr lang="en-US" baseline="-25000">
                <a:solidFill>
                  <a:schemeClr val="tx1">
                    <a:lumMod val="95000"/>
                    <a:lumOff val="5000"/>
                  </a:schemeClr>
                </a:solidFill>
                <a:latin typeface="Times New Roman" pitchFamily="18" charset="0"/>
                <a:cs typeface="Times New Roman" pitchFamily="18" charset="0"/>
              </a:rPr>
              <a:t>th  </a:t>
            </a:r>
            <a:r>
              <a:rPr lang="en-US">
                <a:solidFill>
                  <a:schemeClr val="tx1">
                    <a:lumMod val="95000"/>
                    <a:lumOff val="5000"/>
                  </a:schemeClr>
                </a:solidFill>
                <a:latin typeface="Times New Roman" pitchFamily="18" charset="0"/>
                <a:cs typeface="Times New Roman" pitchFamily="18" charset="0"/>
              </a:rPr>
              <a:t>điện áp ngưỡng,</a:t>
            </a:r>
            <a:r>
              <a:rPr lang="en-US" baseline="-25000">
                <a:solidFill>
                  <a:schemeClr val="tx1">
                    <a:lumMod val="95000"/>
                    <a:lumOff val="5000"/>
                  </a:schemeClr>
                </a:solidFill>
                <a:latin typeface="Times New Roman" pitchFamily="18" charset="0"/>
                <a:cs typeface="Times New Roman" pitchFamily="18" charset="0"/>
              </a:rPr>
              <a:t>  </a:t>
            </a:r>
            <a:r>
              <a:rPr lang="en-US">
                <a:solidFill>
                  <a:schemeClr val="tx1">
                    <a:lumMod val="95000"/>
                    <a:lumOff val="5000"/>
                  </a:schemeClr>
                </a:solidFill>
                <a:latin typeface="Times New Roman" pitchFamily="18" charset="0"/>
                <a:cs typeface="Times New Roman" pitchFamily="18" charset="0"/>
              </a:rPr>
              <a:t>k hệ số được tính </a:t>
            </a:r>
          </a:p>
        </p:txBody>
      </p:sp>
      <p:graphicFrame>
        <p:nvGraphicFramePr>
          <p:cNvPr id="8" name="Object 7"/>
          <p:cNvGraphicFramePr>
            <a:graphicFrameLocks noChangeAspect="1"/>
          </p:cNvGraphicFramePr>
          <p:nvPr/>
        </p:nvGraphicFramePr>
        <p:xfrm>
          <a:off x="3810000" y="2362200"/>
          <a:ext cx="1701800" cy="381000"/>
        </p:xfrm>
        <a:graphic>
          <a:graphicData uri="http://schemas.openxmlformats.org/presentationml/2006/ole">
            <mc:AlternateContent xmlns:mc="http://schemas.openxmlformats.org/markup-compatibility/2006">
              <mc:Choice xmlns:v="urn:schemas-microsoft-com:vml" Requires="v">
                <p:oleObj spid="_x0000_s57345" name="Equation" r:id="rId3" imgW="1701720" imgH="380880" progId="Equation.DSMT4">
                  <p:embed/>
                </p:oleObj>
              </mc:Choice>
              <mc:Fallback>
                <p:oleObj name="Equation" r:id="rId3" imgW="1701720" imgH="380880" progId="Equation.DSMT4">
                  <p:embed/>
                  <p:pic>
                    <p:nvPicPr>
                      <p:cNvPr id="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362200"/>
                        <a:ext cx="1701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997423657"/>
              </p:ext>
            </p:extLst>
          </p:nvPr>
        </p:nvGraphicFramePr>
        <p:xfrm>
          <a:off x="3334820" y="2943546"/>
          <a:ext cx="2336800" cy="762000"/>
        </p:xfrm>
        <a:graphic>
          <a:graphicData uri="http://schemas.openxmlformats.org/presentationml/2006/ole">
            <mc:AlternateContent xmlns:mc="http://schemas.openxmlformats.org/markup-compatibility/2006">
              <mc:Choice xmlns:v="urn:schemas-microsoft-com:vml" Requires="v">
                <p:oleObj spid="_x0000_s57346" name="Equation" r:id="rId5" imgW="2336760" imgH="761760" progId="Equation.DSMT4">
                  <p:embed/>
                </p:oleObj>
              </mc:Choice>
              <mc:Fallback>
                <p:oleObj name="Equation" r:id="rId5" imgW="2336760" imgH="761760" progId="Equation.DSMT4">
                  <p:embed/>
                  <p:pic>
                    <p:nvPicPr>
                      <p:cNvPr id="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4820" y="2943546"/>
                        <a:ext cx="23368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507" name="Picture 3"/>
          <p:cNvPicPr>
            <a:picLocks noChangeAspect="1" noChangeArrowheads="1"/>
          </p:cNvPicPr>
          <p:nvPr/>
        </p:nvPicPr>
        <p:blipFill>
          <a:blip r:embed="rId7"/>
          <a:srcRect/>
          <a:stretch>
            <a:fillRect/>
          </a:stretch>
        </p:blipFill>
        <p:spPr bwMode="auto">
          <a:xfrm>
            <a:off x="4060420" y="4995810"/>
            <a:ext cx="4394356" cy="1905000"/>
          </a:xfrm>
          <a:prstGeom prst="rect">
            <a:avLst/>
          </a:prstGeom>
          <a:noFill/>
          <a:ln w="9525">
            <a:noFill/>
            <a:miter lim="800000"/>
            <a:headEnd/>
            <a:tailEnd/>
          </a:ln>
          <a:effectLst/>
        </p:spPr>
      </p:pic>
      <p:pic>
        <p:nvPicPr>
          <p:cNvPr id="21508" name="Picture 4"/>
          <p:cNvPicPr>
            <a:picLocks noChangeAspect="1" noChangeArrowheads="1"/>
          </p:cNvPicPr>
          <p:nvPr/>
        </p:nvPicPr>
        <p:blipFill>
          <a:blip r:embed="rId8"/>
          <a:srcRect/>
          <a:stretch>
            <a:fillRect/>
          </a:stretch>
        </p:blipFill>
        <p:spPr bwMode="auto">
          <a:xfrm>
            <a:off x="366445" y="4963274"/>
            <a:ext cx="2819400" cy="2179138"/>
          </a:xfrm>
          <a:prstGeom prst="rect">
            <a:avLst/>
          </a:prstGeom>
          <a:noFill/>
          <a:ln w="9525">
            <a:noFill/>
            <a:miter lim="800000"/>
            <a:headEnd/>
            <a:tailEnd/>
          </a:ln>
          <a:effectLst/>
        </p:spPr>
      </p:pic>
      <p:graphicFrame>
        <p:nvGraphicFramePr>
          <p:cNvPr id="15" name="Object 14"/>
          <p:cNvGraphicFramePr>
            <a:graphicFrameLocks noChangeAspect="1"/>
          </p:cNvGraphicFramePr>
          <p:nvPr>
            <p:extLst>
              <p:ext uri="{D42A27DB-BD31-4B8C-83A1-F6EECF244321}">
                <p14:modId xmlns:p14="http://schemas.microsoft.com/office/powerpoint/2010/main" val="3113659207"/>
              </p:ext>
            </p:extLst>
          </p:nvPr>
        </p:nvGraphicFramePr>
        <p:xfrm>
          <a:off x="6410218" y="3446409"/>
          <a:ext cx="1943100" cy="406400"/>
        </p:xfrm>
        <a:graphic>
          <a:graphicData uri="http://schemas.openxmlformats.org/presentationml/2006/ole">
            <mc:AlternateContent xmlns:mc="http://schemas.openxmlformats.org/markup-compatibility/2006">
              <mc:Choice xmlns:v="urn:schemas-microsoft-com:vml" Requires="v">
                <p:oleObj spid="_x0000_s57347" name="Equation" r:id="rId9" imgW="1942920" imgH="406080" progId="Equation.DSMT4">
                  <p:embed/>
                </p:oleObj>
              </mc:Choice>
              <mc:Fallback>
                <p:oleObj name="Equation" r:id="rId9" imgW="1942920" imgH="406080" progId="Equation.DSMT4">
                  <p:embed/>
                  <p:pic>
                    <p:nvPicPr>
                      <p:cNvPr id="15"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10218" y="3446409"/>
                        <a:ext cx="19431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82694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620689"/>
            <a:ext cx="8260672" cy="576064"/>
          </a:xfrm>
        </p:spPr>
        <p:txBody>
          <a:bodyPr>
            <a:normAutofit fontScale="90000"/>
          </a:bodyPr>
          <a:lstStyle/>
          <a:p>
            <a:pPr lvl="0" algn="ctr"/>
            <a:r>
              <a:rPr lang="vi-VN">
                <a:solidFill>
                  <a:srgbClr val="FF0000"/>
                </a:solidFill>
              </a:rPr>
              <a:t>CẤP NGUỒN VÀ ỔN ĐỊNH ĐIỂM LÀM VIỆC C</a:t>
            </a:r>
            <a:r>
              <a:rPr lang="en-US">
                <a:solidFill>
                  <a:srgbClr val="FF0000"/>
                </a:solidFill>
              </a:rPr>
              <a:t>ỦA</a:t>
            </a:r>
            <a:r>
              <a:rPr lang="vi-VN">
                <a:solidFill>
                  <a:srgbClr val="FF0000"/>
                </a:solidFill>
              </a:rPr>
              <a:t> TRANSISTOR </a:t>
            </a:r>
            <a:r>
              <a:rPr lang="en-US">
                <a:solidFill>
                  <a:srgbClr val="FF0000"/>
                </a:solidFill>
              </a:rPr>
              <a:t>(BJT)</a:t>
            </a:r>
            <a:endParaRPr lang="vi-VN">
              <a:solidFill>
                <a:srgbClr val="FF0000"/>
              </a:solidFill>
            </a:endParaRPr>
          </a:p>
        </p:txBody>
      </p:sp>
      <p:sp>
        <p:nvSpPr>
          <p:cNvPr id="3" name="Content Placeholder 2"/>
          <p:cNvSpPr>
            <a:spLocks noGrp="1"/>
          </p:cNvSpPr>
          <p:nvPr>
            <p:ph sz="quarter" idx="1"/>
          </p:nvPr>
        </p:nvSpPr>
        <p:spPr>
          <a:xfrm>
            <a:off x="457200" y="1219200"/>
            <a:ext cx="8534400" cy="5105400"/>
          </a:xfrm>
        </p:spPr>
        <p:txBody>
          <a:bodyPr>
            <a:normAutofit lnSpcReduction="10000"/>
          </a:bodyPr>
          <a:lstStyle/>
          <a:p>
            <a:pPr>
              <a:buNone/>
            </a:pPr>
            <a:r>
              <a:rPr lang="en-US" sz="2800">
                <a:solidFill>
                  <a:srgbClr val="FF0000"/>
                </a:solidFill>
                <a:latin typeface="+mj-lt"/>
              </a:rPr>
              <a:t>1. </a:t>
            </a:r>
            <a:r>
              <a:rPr lang="vi-VN" sz="2800">
                <a:solidFill>
                  <a:srgbClr val="FF0000"/>
                </a:solidFill>
                <a:latin typeface="+mj-lt"/>
              </a:rPr>
              <a:t>Phương pháp cấp nguồn cho </a:t>
            </a:r>
            <a:r>
              <a:rPr lang="en-US" sz="2800">
                <a:solidFill>
                  <a:srgbClr val="FF0000"/>
                </a:solidFill>
                <a:latin typeface="+mj-lt"/>
              </a:rPr>
              <a:t>t</a:t>
            </a:r>
            <a:r>
              <a:rPr lang="vi-VN" sz="2800">
                <a:solidFill>
                  <a:srgbClr val="FF0000"/>
                </a:solidFill>
                <a:latin typeface="+mj-lt"/>
              </a:rPr>
              <a:t>ransistor lưỡng cực</a:t>
            </a:r>
            <a:r>
              <a:rPr lang="en-US" sz="2800">
                <a:solidFill>
                  <a:srgbClr val="FF0000"/>
                </a:solidFill>
                <a:latin typeface="+mj-lt"/>
              </a:rPr>
              <a:t> </a:t>
            </a:r>
            <a:r>
              <a:rPr lang="en-US" sz="2800">
                <a:solidFill>
                  <a:srgbClr val="FF0000"/>
                </a:solidFill>
                <a:latin typeface="Times New Roman" pitchFamily="18" charset="0"/>
                <a:cs typeface="Times New Roman" pitchFamily="18" charset="0"/>
              </a:rPr>
              <a:t>trong các tầng khuếch đại</a:t>
            </a:r>
            <a:r>
              <a:rPr lang="vi-VN" sz="2800">
                <a:solidFill>
                  <a:srgbClr val="FF0000"/>
                </a:solidFill>
                <a:latin typeface="+mj-lt"/>
              </a:rPr>
              <a:t>:</a:t>
            </a:r>
          </a:p>
          <a:p>
            <a:pPr lvl="1"/>
            <a:r>
              <a:rPr lang="en-US" sz="2800">
                <a:solidFill>
                  <a:srgbClr val="C00000"/>
                </a:solidFill>
                <a:latin typeface="Times New Roman" pitchFamily="18" charset="0"/>
                <a:cs typeface="Times New Roman" pitchFamily="18" charset="0"/>
                <a:hlinkClick r:id="rId2" action="ppaction://hlinksldjump"/>
              </a:rPr>
              <a:t>Phương pháp c</a:t>
            </a:r>
            <a:r>
              <a:rPr lang="vi-VN" sz="2800">
                <a:solidFill>
                  <a:srgbClr val="C00000"/>
                </a:solidFill>
                <a:latin typeface="Times New Roman" pitchFamily="18" charset="0"/>
                <a:cs typeface="Times New Roman" pitchFamily="18" charset="0"/>
                <a:hlinkClick r:id="rId2" action="ppaction://hlinksldjump"/>
              </a:rPr>
              <a:t>ấp nguồn bằng dòng cố định</a:t>
            </a:r>
            <a:endParaRPr lang="vi-VN" sz="2800">
              <a:solidFill>
                <a:srgbClr val="C00000"/>
              </a:solidFill>
              <a:latin typeface="Times New Roman" pitchFamily="18" charset="0"/>
              <a:cs typeface="Times New Roman" pitchFamily="18" charset="0"/>
            </a:endParaRPr>
          </a:p>
          <a:p>
            <a:pPr lvl="1"/>
            <a:r>
              <a:rPr lang="en-US" sz="2800">
                <a:solidFill>
                  <a:srgbClr val="C00000"/>
                </a:solidFill>
                <a:latin typeface="Times New Roman" pitchFamily="18" charset="0"/>
                <a:cs typeface="Times New Roman" pitchFamily="18" charset="0"/>
                <a:hlinkClick r:id="rId2" action="ppaction://hlinksldjump"/>
              </a:rPr>
              <a:t>Phương pháp </a:t>
            </a:r>
            <a:r>
              <a:rPr lang="en-US" sz="2800">
                <a:solidFill>
                  <a:srgbClr val="C00000"/>
                </a:solidFill>
                <a:latin typeface="Times New Roman" pitchFamily="18" charset="0"/>
                <a:cs typeface="Times New Roman" pitchFamily="18" charset="0"/>
              </a:rPr>
              <a:t>c</a:t>
            </a:r>
            <a:r>
              <a:rPr lang="vi-VN" sz="2800">
                <a:solidFill>
                  <a:srgbClr val="C00000"/>
                </a:solidFill>
                <a:latin typeface="Times New Roman" pitchFamily="18" charset="0"/>
                <a:cs typeface="Times New Roman" pitchFamily="18" charset="0"/>
                <a:hlinkClick r:id="rId3" action="ppaction://hlinksldjump"/>
              </a:rPr>
              <a:t>ấp nguồn bằng phân áp</a:t>
            </a:r>
            <a:endParaRPr lang="vi-VN" sz="2800">
              <a:solidFill>
                <a:srgbClr val="C00000"/>
              </a:solidFill>
              <a:latin typeface="Times New Roman" pitchFamily="18" charset="0"/>
              <a:cs typeface="Times New Roman" pitchFamily="18" charset="0"/>
            </a:endParaRPr>
          </a:p>
          <a:p>
            <a:pPr>
              <a:buNone/>
            </a:pPr>
            <a:r>
              <a:rPr lang="en-US" sz="2800">
                <a:solidFill>
                  <a:srgbClr val="FF0000"/>
                </a:solidFill>
                <a:latin typeface="Times New Roman" pitchFamily="18" charset="0"/>
                <a:cs typeface="Times New Roman" pitchFamily="18" charset="0"/>
              </a:rPr>
              <a:t>2. </a:t>
            </a:r>
            <a:r>
              <a:rPr lang="vi-VN" sz="2800">
                <a:solidFill>
                  <a:srgbClr val="FF0000"/>
                </a:solidFill>
                <a:latin typeface="+mj-lt"/>
              </a:rPr>
              <a:t>Phương pháp ổn định điểm làm việc cho </a:t>
            </a:r>
            <a:r>
              <a:rPr lang="en-US" sz="2800">
                <a:solidFill>
                  <a:srgbClr val="FF0000"/>
                </a:solidFill>
                <a:latin typeface="Times New Roman" pitchFamily="18" charset="0"/>
                <a:cs typeface="Times New Roman" pitchFamily="18" charset="0"/>
              </a:rPr>
              <a:t>transistor</a:t>
            </a:r>
            <a:r>
              <a:rPr lang="vi-VN" sz="2800">
                <a:solidFill>
                  <a:srgbClr val="FF0000"/>
                </a:solidFill>
                <a:latin typeface="+mj-lt"/>
              </a:rPr>
              <a:t> lưỡng cực</a:t>
            </a:r>
            <a:r>
              <a:rPr lang="en-US" sz="2800">
                <a:solidFill>
                  <a:srgbClr val="FF0000"/>
                </a:solidFill>
                <a:latin typeface="+mj-lt"/>
              </a:rPr>
              <a:t> </a:t>
            </a:r>
            <a:r>
              <a:rPr lang="en-US" sz="2800">
                <a:solidFill>
                  <a:srgbClr val="FF0000"/>
                </a:solidFill>
                <a:latin typeface="Times New Roman" pitchFamily="18" charset="0"/>
                <a:cs typeface="Times New Roman" pitchFamily="18" charset="0"/>
              </a:rPr>
              <a:t>trong các tầng khuếch đại</a:t>
            </a:r>
            <a:r>
              <a:rPr lang="vi-VN" sz="2800">
                <a:solidFill>
                  <a:srgbClr val="FF0000"/>
                </a:solidFill>
              </a:rPr>
              <a:t>:</a:t>
            </a:r>
            <a:endParaRPr lang="vi-VN" sz="2800">
              <a:solidFill>
                <a:srgbClr val="FF0000"/>
              </a:solidFill>
              <a:latin typeface="+mj-lt"/>
            </a:endParaRPr>
          </a:p>
          <a:p>
            <a:pPr lvl="1"/>
            <a:r>
              <a:rPr lang="en-US" sz="2800">
                <a:latin typeface="Times New Roman" pitchFamily="18" charset="0"/>
                <a:cs typeface="Times New Roman" pitchFamily="18" charset="0"/>
                <a:hlinkClick r:id="rId2" action="ppaction://hlinksldjump"/>
              </a:rPr>
              <a:t>Phương pháp c</a:t>
            </a:r>
            <a:r>
              <a:rPr lang="vi-VN" sz="2800">
                <a:latin typeface="Times New Roman" pitchFamily="18" charset="0"/>
                <a:cs typeface="Times New Roman" pitchFamily="18" charset="0"/>
                <a:hlinkClick r:id="rId2" action="ppaction://hlinksldjump"/>
              </a:rPr>
              <a:t>ấp nguồn bằng </a:t>
            </a:r>
            <a:r>
              <a:rPr lang="en-US" sz="2800">
                <a:solidFill>
                  <a:schemeClr val="accent1">
                    <a:lumMod val="60000"/>
                    <a:lumOff val="40000"/>
                  </a:schemeClr>
                </a:solidFill>
                <a:latin typeface="+mj-lt"/>
                <a:cs typeface="Times New Roman" pitchFamily="18" charset="0"/>
              </a:rPr>
              <a:t>d</a:t>
            </a:r>
            <a:r>
              <a:rPr lang="vi-VN" sz="2800">
                <a:solidFill>
                  <a:schemeClr val="tx1">
                    <a:lumMod val="95000"/>
                    <a:lumOff val="5000"/>
                  </a:schemeClr>
                </a:solidFill>
                <a:latin typeface="+mj-lt"/>
                <a:hlinkClick r:id="rId4" action="ppaction://hlinksldjump"/>
              </a:rPr>
              <a:t>òng điện cố định có hồi tiếp</a:t>
            </a:r>
            <a:endParaRPr lang="vi-VN" sz="2800">
              <a:solidFill>
                <a:schemeClr val="tx1">
                  <a:lumMod val="95000"/>
                  <a:lumOff val="5000"/>
                </a:schemeClr>
              </a:solidFill>
              <a:latin typeface="+mj-lt"/>
            </a:endParaRPr>
          </a:p>
          <a:p>
            <a:pPr lvl="1"/>
            <a:r>
              <a:rPr lang="en-US" sz="2800">
                <a:latin typeface="Times New Roman" pitchFamily="18" charset="0"/>
                <a:cs typeface="Times New Roman" pitchFamily="18" charset="0"/>
                <a:hlinkClick r:id="rId2" action="ppaction://hlinksldjump"/>
              </a:rPr>
              <a:t>Phương pháp c</a:t>
            </a:r>
            <a:r>
              <a:rPr lang="vi-VN" sz="2800">
                <a:latin typeface="Times New Roman" pitchFamily="18" charset="0"/>
                <a:cs typeface="Times New Roman" pitchFamily="18" charset="0"/>
                <a:hlinkClick r:id="rId2" action="ppaction://hlinksldjump"/>
              </a:rPr>
              <a:t>ấp nguồn bằng </a:t>
            </a:r>
            <a:r>
              <a:rPr lang="en-US" sz="2800">
                <a:solidFill>
                  <a:schemeClr val="accent1">
                    <a:lumMod val="60000"/>
                    <a:lumOff val="40000"/>
                  </a:schemeClr>
                </a:solidFill>
                <a:latin typeface="Times New Roman" pitchFamily="18" charset="0"/>
                <a:cs typeface="Times New Roman" pitchFamily="18" charset="0"/>
              </a:rPr>
              <a:t>p</a:t>
            </a:r>
            <a:r>
              <a:rPr lang="vi-VN" sz="2800">
                <a:solidFill>
                  <a:schemeClr val="tx1">
                    <a:lumMod val="95000"/>
                    <a:lumOff val="5000"/>
                  </a:schemeClr>
                </a:solidFill>
                <a:latin typeface="+mj-lt"/>
                <a:hlinkClick r:id="rId5" action="ppaction://hlinksldjump"/>
              </a:rPr>
              <a:t>hân áp có hồi tiếp</a:t>
            </a:r>
            <a:endParaRPr lang="vi-VN" sz="2800">
              <a:solidFill>
                <a:schemeClr val="tx1">
                  <a:lumMod val="95000"/>
                  <a:lumOff val="5000"/>
                </a:schemeClr>
              </a:solidFill>
              <a:latin typeface="+mj-lt"/>
            </a:endParaRPr>
          </a:p>
          <a:p>
            <a:pPr lvl="1"/>
            <a:r>
              <a:rPr lang="en-US" sz="2800">
                <a:latin typeface="Times New Roman" pitchFamily="18" charset="0"/>
                <a:cs typeface="Times New Roman" pitchFamily="18" charset="0"/>
                <a:hlinkClick r:id="rId2" action="ppaction://hlinksldjump"/>
              </a:rPr>
              <a:t>Phương pháp c</a:t>
            </a:r>
            <a:r>
              <a:rPr lang="vi-VN" sz="2800">
                <a:latin typeface="Times New Roman" pitchFamily="18" charset="0"/>
                <a:cs typeface="Times New Roman" pitchFamily="18" charset="0"/>
                <a:hlinkClick r:id="rId2" action="ppaction://hlinksldjump"/>
              </a:rPr>
              <a:t>ấp nguồn bằng </a:t>
            </a:r>
            <a:r>
              <a:rPr lang="en-US" sz="2800">
                <a:solidFill>
                  <a:schemeClr val="accent1">
                    <a:lumMod val="60000"/>
                    <a:lumOff val="40000"/>
                  </a:schemeClr>
                </a:solidFill>
                <a:latin typeface="+mj-lt"/>
                <a:cs typeface="Times New Roman" pitchFamily="18" charset="0"/>
              </a:rPr>
              <a:t>c</a:t>
            </a:r>
            <a:r>
              <a:rPr lang="vi-VN" sz="2800">
                <a:solidFill>
                  <a:schemeClr val="tx1">
                    <a:lumMod val="95000"/>
                    <a:lumOff val="5000"/>
                  </a:schemeClr>
                </a:solidFill>
                <a:latin typeface="+mj-lt"/>
                <a:hlinkClick r:id="rId6" action="ppaction://hlinksldjump"/>
              </a:rPr>
              <a:t>ó hồi tiếp âm điện áp</a:t>
            </a:r>
            <a:endParaRPr lang="vi-VN" sz="2800">
              <a:solidFill>
                <a:schemeClr val="tx1">
                  <a:lumMod val="95000"/>
                  <a:lumOff val="5000"/>
                </a:schemeClr>
              </a:solidFill>
              <a:latin typeface="+mj-lt"/>
            </a:endParaRPr>
          </a:p>
          <a:p>
            <a:pPr lvl="1"/>
            <a:r>
              <a:rPr lang="vi-VN" sz="2800">
                <a:solidFill>
                  <a:schemeClr val="accent1">
                    <a:lumMod val="60000"/>
                    <a:lumOff val="40000"/>
                  </a:schemeClr>
                </a:solidFill>
                <a:latin typeface="+mj-lt"/>
              </a:rPr>
              <a:t>Các phần tử có tính năng đặc biệt</a:t>
            </a:r>
          </a:p>
          <a:p>
            <a:pPr lvl="1"/>
            <a:endParaRPr lang="vi-VN"/>
          </a:p>
          <a:p>
            <a:endParaRPr lang="vi-VN"/>
          </a:p>
          <a:p>
            <a:endParaRPr lang="vi-VN"/>
          </a:p>
          <a:p>
            <a:pPr marL="411480" lvl="1" indent="0">
              <a:buNone/>
            </a:pPr>
            <a:endParaRPr lang="vi-VN"/>
          </a:p>
        </p:txBody>
      </p:sp>
    </p:spTree>
    <p:extLst>
      <p:ext uri="{BB962C8B-B14F-4D97-AF65-F5344CB8AC3E}">
        <p14:creationId xmlns:p14="http://schemas.microsoft.com/office/powerpoint/2010/main" val="139267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28328"/>
          </a:xfrm>
        </p:spPr>
        <p:txBody>
          <a:bodyPr>
            <a:normAutofit fontScale="90000"/>
          </a:bodyPr>
          <a:lstStyle/>
          <a:p>
            <a:pPr algn="ctr"/>
            <a:r>
              <a:rPr lang="en-US">
                <a:solidFill>
                  <a:srgbClr val="FF0000"/>
                </a:solidFill>
                <a:latin typeface="Arial" pitchFamily="34" charset="0"/>
                <a:cs typeface="Arial" pitchFamily="34" charset="0"/>
              </a:rPr>
              <a:t>§3. Cấp </a:t>
            </a:r>
            <a:r>
              <a:rPr lang="en-US" err="1">
                <a:solidFill>
                  <a:srgbClr val="FF0000"/>
                </a:solidFill>
                <a:latin typeface="Arial" pitchFamily="34" charset="0"/>
                <a:cs typeface="Arial" pitchFamily="34" charset="0"/>
              </a:rPr>
              <a:t>nguồn</a:t>
            </a:r>
            <a:r>
              <a:rPr lang="en-US">
                <a:solidFill>
                  <a:srgbClr val="FF0000"/>
                </a:solidFill>
                <a:latin typeface="Arial" pitchFamily="34" charset="0"/>
                <a:cs typeface="Arial" pitchFamily="34" charset="0"/>
              </a:rPr>
              <a:t> </a:t>
            </a:r>
            <a:r>
              <a:rPr lang="en-US" err="1">
                <a:solidFill>
                  <a:srgbClr val="FF0000"/>
                </a:solidFill>
                <a:latin typeface="Arial" pitchFamily="34" charset="0"/>
                <a:cs typeface="Arial" pitchFamily="34" charset="0"/>
              </a:rPr>
              <a:t>cho</a:t>
            </a:r>
            <a:r>
              <a:rPr lang="en-US">
                <a:solidFill>
                  <a:srgbClr val="FF0000"/>
                </a:solidFill>
                <a:latin typeface="Arial" pitchFamily="34" charset="0"/>
                <a:cs typeface="Arial" pitchFamily="34" charset="0"/>
              </a:rPr>
              <a:t> transistor </a:t>
            </a:r>
            <a:r>
              <a:rPr lang="en-US" err="1">
                <a:solidFill>
                  <a:srgbClr val="FF0000"/>
                </a:solidFill>
                <a:latin typeface="Arial" pitchFamily="34" charset="0"/>
                <a:cs typeface="Arial" pitchFamily="34" charset="0"/>
              </a:rPr>
              <a:t>lưỡng</a:t>
            </a:r>
            <a:r>
              <a:rPr lang="en-US">
                <a:solidFill>
                  <a:srgbClr val="FF0000"/>
                </a:solidFill>
                <a:latin typeface="Arial" pitchFamily="34" charset="0"/>
                <a:cs typeface="Arial" pitchFamily="34" charset="0"/>
              </a:rPr>
              <a:t> </a:t>
            </a:r>
            <a:r>
              <a:rPr lang="en-US" err="1">
                <a:solidFill>
                  <a:srgbClr val="FF0000"/>
                </a:solidFill>
                <a:latin typeface="Arial" pitchFamily="34" charset="0"/>
                <a:cs typeface="Arial" pitchFamily="34" charset="0"/>
              </a:rPr>
              <a:t>cực</a:t>
            </a:r>
            <a:endParaRPr lang="vi-VN">
              <a:solidFill>
                <a:srgbClr val="FF0000"/>
              </a:solidFill>
              <a:latin typeface="Arial" pitchFamily="34" charset="0"/>
              <a:cs typeface="Arial" pitchFamily="34" charset="0"/>
            </a:endParaRPr>
          </a:p>
        </p:txBody>
      </p:sp>
      <p:sp>
        <p:nvSpPr>
          <p:cNvPr id="3" name="Content Placeholder 2"/>
          <p:cNvSpPr>
            <a:spLocks noGrp="1"/>
          </p:cNvSpPr>
          <p:nvPr>
            <p:ph sz="quarter" idx="1"/>
          </p:nvPr>
        </p:nvSpPr>
        <p:spPr>
          <a:xfrm>
            <a:off x="457200" y="1447800"/>
            <a:ext cx="8229600" cy="4709160"/>
          </a:xfrm>
        </p:spPr>
        <p:txBody>
          <a:bodyPr>
            <a:normAutofit/>
          </a:bodyPr>
          <a:lstStyle/>
          <a:p>
            <a:pPr>
              <a:buNone/>
            </a:pPr>
            <a:r>
              <a:rPr lang="en-US" sz="3200">
                <a:solidFill>
                  <a:srgbClr val="FF0000"/>
                </a:solidFill>
                <a:latin typeface="Times New Roman" pitchFamily="18" charset="0"/>
                <a:cs typeface="Times New Roman" pitchFamily="18" charset="0"/>
              </a:rPr>
              <a:t>1. Phương pháp </a:t>
            </a:r>
            <a:r>
              <a:rPr lang="en-US" sz="3200" err="1">
                <a:solidFill>
                  <a:srgbClr val="FF0000"/>
                </a:solidFill>
                <a:latin typeface="Times New Roman" pitchFamily="18" charset="0"/>
                <a:cs typeface="Times New Roman" pitchFamily="18" charset="0"/>
              </a:rPr>
              <a:t>cấp</a:t>
            </a:r>
            <a:r>
              <a:rPr lang="en-US" sz="3200">
                <a:solidFill>
                  <a:srgbClr val="FF0000"/>
                </a:solidFill>
                <a:latin typeface="Times New Roman" pitchFamily="18" charset="0"/>
                <a:cs typeface="Times New Roman" pitchFamily="18" charset="0"/>
              </a:rPr>
              <a:t> </a:t>
            </a:r>
            <a:r>
              <a:rPr lang="en-US" sz="3200" err="1">
                <a:solidFill>
                  <a:srgbClr val="FF0000"/>
                </a:solidFill>
                <a:latin typeface="Times New Roman" pitchFamily="18" charset="0"/>
                <a:cs typeface="Times New Roman" pitchFamily="18" charset="0"/>
              </a:rPr>
              <a:t>nguồn</a:t>
            </a:r>
            <a:r>
              <a:rPr lang="en-US" sz="3200">
                <a:solidFill>
                  <a:srgbClr val="FF0000"/>
                </a:solidFill>
                <a:latin typeface="Times New Roman" pitchFamily="18" charset="0"/>
                <a:cs typeface="Times New Roman" pitchFamily="18" charset="0"/>
              </a:rPr>
              <a:t> </a:t>
            </a:r>
            <a:r>
              <a:rPr lang="en-US" sz="3200" err="1">
                <a:solidFill>
                  <a:srgbClr val="FF0000"/>
                </a:solidFill>
                <a:latin typeface="Times New Roman" pitchFamily="18" charset="0"/>
                <a:cs typeface="Times New Roman" pitchFamily="18" charset="0"/>
              </a:rPr>
              <a:t>bằng</a:t>
            </a:r>
            <a:r>
              <a:rPr lang="en-US" sz="3200">
                <a:solidFill>
                  <a:srgbClr val="FF0000"/>
                </a:solidFill>
                <a:latin typeface="Times New Roman" pitchFamily="18" charset="0"/>
                <a:cs typeface="Times New Roman" pitchFamily="18" charset="0"/>
              </a:rPr>
              <a:t> </a:t>
            </a:r>
            <a:r>
              <a:rPr lang="en-US" sz="3200" err="1">
                <a:solidFill>
                  <a:srgbClr val="FF0000"/>
                </a:solidFill>
                <a:latin typeface="Times New Roman" pitchFamily="18" charset="0"/>
                <a:cs typeface="Times New Roman" pitchFamily="18" charset="0"/>
              </a:rPr>
              <a:t>dòng</a:t>
            </a:r>
            <a:r>
              <a:rPr lang="en-US" sz="3200">
                <a:solidFill>
                  <a:srgbClr val="FF0000"/>
                </a:solidFill>
                <a:latin typeface="Times New Roman" pitchFamily="18" charset="0"/>
                <a:cs typeface="Times New Roman" pitchFamily="18" charset="0"/>
              </a:rPr>
              <a:t> </a:t>
            </a:r>
            <a:r>
              <a:rPr lang="en-US" sz="3200" err="1">
                <a:solidFill>
                  <a:srgbClr val="FF0000"/>
                </a:solidFill>
                <a:latin typeface="Times New Roman" pitchFamily="18" charset="0"/>
                <a:cs typeface="Times New Roman" pitchFamily="18" charset="0"/>
              </a:rPr>
              <a:t>cố</a:t>
            </a:r>
            <a:r>
              <a:rPr lang="en-US" sz="3200">
                <a:solidFill>
                  <a:srgbClr val="FF0000"/>
                </a:solidFill>
                <a:latin typeface="Times New Roman" pitchFamily="18" charset="0"/>
                <a:cs typeface="Times New Roman" pitchFamily="18" charset="0"/>
              </a:rPr>
              <a:t> </a:t>
            </a:r>
            <a:r>
              <a:rPr lang="en-US" sz="3200" err="1">
                <a:solidFill>
                  <a:srgbClr val="FF0000"/>
                </a:solidFill>
                <a:latin typeface="Times New Roman" pitchFamily="18" charset="0"/>
                <a:cs typeface="Times New Roman" pitchFamily="18" charset="0"/>
              </a:rPr>
              <a:t>định</a:t>
            </a:r>
            <a:endParaRPr lang="en-US" sz="3200">
              <a:solidFill>
                <a:srgbClr val="FF0000"/>
              </a:solidFill>
              <a:latin typeface="Times New Roman" pitchFamily="18" charset="0"/>
              <a:cs typeface="Times New Roman" pitchFamily="18" charset="0"/>
            </a:endParaRPr>
          </a:p>
        </p:txBody>
      </p:sp>
      <p:pic>
        <p:nvPicPr>
          <p:cNvPr id="19457" name="Picture 1"/>
          <p:cNvPicPr>
            <a:picLocks noChangeAspect="1" noChangeArrowheads="1"/>
          </p:cNvPicPr>
          <p:nvPr/>
        </p:nvPicPr>
        <p:blipFill>
          <a:blip r:embed="rId2"/>
          <a:srcRect/>
          <a:stretch>
            <a:fillRect/>
          </a:stretch>
        </p:blipFill>
        <p:spPr bwMode="auto">
          <a:xfrm>
            <a:off x="2362200" y="2657265"/>
            <a:ext cx="3669792" cy="2829135"/>
          </a:xfrm>
          <a:prstGeom prst="rect">
            <a:avLst/>
          </a:prstGeom>
          <a:noFill/>
          <a:ln w="9525">
            <a:noFill/>
            <a:miter lim="800000"/>
            <a:headEnd/>
            <a:tailEnd/>
          </a:ln>
          <a:effectLst/>
        </p:spPr>
      </p:pic>
    </p:spTree>
    <p:extLst>
      <p:ext uri="{BB962C8B-B14F-4D97-AF65-F5344CB8AC3E}">
        <p14:creationId xmlns:p14="http://schemas.microsoft.com/office/powerpoint/2010/main" val="35496608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28328"/>
          </a:xfrm>
        </p:spPr>
        <p:txBody>
          <a:bodyPr>
            <a:normAutofit fontScale="90000"/>
          </a:bodyPr>
          <a:lstStyle/>
          <a:p>
            <a:pPr algn="ctr"/>
            <a:r>
              <a:rPr lang="en-US" err="1">
                <a:solidFill>
                  <a:srgbClr val="FF0000"/>
                </a:solidFill>
                <a:latin typeface="Arial" pitchFamily="34" charset="0"/>
                <a:cs typeface="Arial" pitchFamily="34" charset="0"/>
              </a:rPr>
              <a:t>Cấp</a:t>
            </a:r>
            <a:r>
              <a:rPr lang="en-US">
                <a:solidFill>
                  <a:srgbClr val="FF0000"/>
                </a:solidFill>
                <a:latin typeface="Arial" pitchFamily="34" charset="0"/>
                <a:cs typeface="Arial" pitchFamily="34" charset="0"/>
              </a:rPr>
              <a:t> </a:t>
            </a:r>
            <a:r>
              <a:rPr lang="en-US" err="1">
                <a:solidFill>
                  <a:srgbClr val="FF0000"/>
                </a:solidFill>
                <a:latin typeface="Arial" pitchFamily="34" charset="0"/>
                <a:cs typeface="Arial" pitchFamily="34" charset="0"/>
              </a:rPr>
              <a:t>nguồn</a:t>
            </a:r>
            <a:r>
              <a:rPr lang="en-US">
                <a:solidFill>
                  <a:srgbClr val="FF0000"/>
                </a:solidFill>
                <a:latin typeface="Arial" pitchFamily="34" charset="0"/>
                <a:cs typeface="Arial" pitchFamily="34" charset="0"/>
              </a:rPr>
              <a:t> </a:t>
            </a:r>
            <a:r>
              <a:rPr lang="en-US" err="1">
                <a:solidFill>
                  <a:srgbClr val="FF0000"/>
                </a:solidFill>
                <a:latin typeface="Arial" pitchFamily="34" charset="0"/>
                <a:cs typeface="Arial" pitchFamily="34" charset="0"/>
              </a:rPr>
              <a:t>cho</a:t>
            </a:r>
            <a:r>
              <a:rPr lang="en-US">
                <a:solidFill>
                  <a:srgbClr val="FF0000"/>
                </a:solidFill>
                <a:latin typeface="Arial" pitchFamily="34" charset="0"/>
                <a:cs typeface="Arial" pitchFamily="34" charset="0"/>
              </a:rPr>
              <a:t> transistor </a:t>
            </a:r>
            <a:r>
              <a:rPr lang="en-US" err="1">
                <a:solidFill>
                  <a:srgbClr val="FF0000"/>
                </a:solidFill>
                <a:latin typeface="Arial" pitchFamily="34" charset="0"/>
                <a:cs typeface="Arial" pitchFamily="34" charset="0"/>
              </a:rPr>
              <a:t>lưỡng</a:t>
            </a:r>
            <a:r>
              <a:rPr lang="en-US">
                <a:solidFill>
                  <a:srgbClr val="FF0000"/>
                </a:solidFill>
                <a:latin typeface="Arial" pitchFamily="34" charset="0"/>
                <a:cs typeface="Arial" pitchFamily="34" charset="0"/>
              </a:rPr>
              <a:t> cực</a:t>
            </a:r>
            <a:endParaRPr lang="vi-VN" b="1">
              <a:solidFill>
                <a:srgbClr val="FF0000"/>
              </a:solidFill>
              <a:latin typeface="Arial" pitchFamily="34" charset="0"/>
              <a:cs typeface="Arial" pitchFamily="34" charset="0"/>
            </a:endParaRPr>
          </a:p>
        </p:txBody>
      </p:sp>
      <p:sp>
        <p:nvSpPr>
          <p:cNvPr id="3" name="Content Placeholder 2"/>
          <p:cNvSpPr>
            <a:spLocks noGrp="1"/>
          </p:cNvSpPr>
          <p:nvPr>
            <p:ph sz="quarter" idx="1"/>
          </p:nvPr>
        </p:nvSpPr>
        <p:spPr>
          <a:xfrm>
            <a:off x="457200" y="1219200"/>
            <a:ext cx="8229600" cy="5181600"/>
          </a:xfrm>
        </p:spPr>
        <p:txBody>
          <a:bodyPr/>
          <a:lstStyle/>
          <a:p>
            <a:pPr>
              <a:buNone/>
            </a:pPr>
            <a:r>
              <a:rPr lang="en-US" sz="2800">
                <a:solidFill>
                  <a:srgbClr val="FF0000"/>
                </a:solidFill>
                <a:latin typeface="UVnTime" pitchFamily="34" charset="0"/>
                <a:cs typeface="UVnTime" pitchFamily="34" charset="0"/>
              </a:rPr>
              <a:t> + Điện </a:t>
            </a:r>
            <a:r>
              <a:rPr lang="en-US" sz="2800" err="1">
                <a:solidFill>
                  <a:srgbClr val="FF0000"/>
                </a:solidFill>
                <a:latin typeface="UVnTime" pitchFamily="34" charset="0"/>
                <a:cs typeface="UVnTime" pitchFamily="34" charset="0"/>
              </a:rPr>
              <a:t>áp</a:t>
            </a:r>
            <a:r>
              <a:rPr lang="en-US" sz="2800">
                <a:solidFill>
                  <a:srgbClr val="FF0000"/>
                </a:solidFill>
                <a:latin typeface="UVnTime" pitchFamily="34" charset="0"/>
                <a:cs typeface="UVnTime" pitchFamily="34" charset="0"/>
              </a:rPr>
              <a:t> </a:t>
            </a:r>
            <a:r>
              <a:rPr lang="en-US" sz="2800" err="1">
                <a:solidFill>
                  <a:srgbClr val="FF0000"/>
                </a:solidFill>
                <a:latin typeface="UVnTime" pitchFamily="34" charset="0"/>
                <a:cs typeface="UVnTime" pitchFamily="34" charset="0"/>
              </a:rPr>
              <a:t>cấp</a:t>
            </a:r>
            <a:r>
              <a:rPr lang="en-US" sz="2800">
                <a:solidFill>
                  <a:srgbClr val="FF0000"/>
                </a:solidFill>
                <a:latin typeface="UVnTime" pitchFamily="34" charset="0"/>
                <a:cs typeface="UVnTime" pitchFamily="34" charset="0"/>
              </a:rPr>
              <a:t> </a:t>
            </a:r>
            <a:r>
              <a:rPr lang="en-US" sz="2800" err="1">
                <a:solidFill>
                  <a:srgbClr val="FF0000"/>
                </a:solidFill>
                <a:latin typeface="UVnTime" pitchFamily="34" charset="0"/>
                <a:cs typeface="UVnTime" pitchFamily="34" charset="0"/>
              </a:rPr>
              <a:t>chuyển</a:t>
            </a:r>
            <a:r>
              <a:rPr lang="en-US" sz="2800">
                <a:solidFill>
                  <a:srgbClr val="FF0000"/>
                </a:solidFill>
                <a:latin typeface="UVnTime" pitchFamily="34" charset="0"/>
                <a:cs typeface="UVnTime" pitchFamily="34" charset="0"/>
              </a:rPr>
              <a:t> </a:t>
            </a:r>
            <a:r>
              <a:rPr lang="en-US" sz="2800" err="1">
                <a:solidFill>
                  <a:srgbClr val="FF0000"/>
                </a:solidFill>
                <a:latin typeface="UVnTime" pitchFamily="34" charset="0"/>
                <a:cs typeface="UVnTime" pitchFamily="34" charset="0"/>
              </a:rPr>
              <a:t>tiếp</a:t>
            </a:r>
            <a:r>
              <a:rPr lang="en-US" sz="2800">
                <a:solidFill>
                  <a:srgbClr val="FF0000"/>
                </a:solidFill>
                <a:latin typeface="UVnTime" pitchFamily="34" charset="0"/>
                <a:cs typeface="UVnTime" pitchFamily="34" charset="0"/>
              </a:rPr>
              <a:t> B-E:</a:t>
            </a:r>
          </a:p>
          <a:p>
            <a:pPr marL="0" indent="0">
              <a:spcBef>
                <a:spcPts val="1200"/>
              </a:spcBef>
              <a:buNone/>
            </a:pPr>
            <a:r>
              <a:rPr lang="en-US">
                <a:latin typeface="Times New Roman" pitchFamily="18" charset="0"/>
                <a:cs typeface="Times New Roman" pitchFamily="18" charset="0"/>
              </a:rPr>
              <a:t>  U</a:t>
            </a:r>
            <a:r>
              <a:rPr lang="en-US" baseline="-25000">
                <a:latin typeface="Times New Roman" pitchFamily="18" charset="0"/>
                <a:cs typeface="Times New Roman" pitchFamily="18" charset="0"/>
              </a:rPr>
              <a:t>cc</a:t>
            </a:r>
            <a:r>
              <a:rPr lang="en-US">
                <a:latin typeface="Times New Roman" pitchFamily="18" charset="0"/>
                <a:cs typeface="Times New Roman" pitchFamily="18" charset="0"/>
              </a:rPr>
              <a:t>= I</a:t>
            </a:r>
            <a:r>
              <a:rPr lang="en-US" baseline="-25000">
                <a:latin typeface="Times New Roman" pitchFamily="18" charset="0"/>
                <a:cs typeface="Times New Roman" pitchFamily="18" charset="0"/>
              </a:rPr>
              <a:t>B</a:t>
            </a:r>
            <a:r>
              <a:rPr lang="en-US">
                <a:latin typeface="Times New Roman" pitchFamily="18" charset="0"/>
                <a:cs typeface="Times New Roman" pitchFamily="18" charset="0"/>
              </a:rPr>
              <a:t>.R</a:t>
            </a:r>
            <a:r>
              <a:rPr lang="en-US" baseline="-25000">
                <a:latin typeface="Times New Roman" pitchFamily="18" charset="0"/>
                <a:cs typeface="Times New Roman" pitchFamily="18" charset="0"/>
              </a:rPr>
              <a:t>b</a:t>
            </a:r>
            <a:r>
              <a:rPr lang="en-US">
                <a:latin typeface="Times New Roman" pitchFamily="18" charset="0"/>
                <a:cs typeface="Times New Roman" pitchFamily="18" charset="0"/>
              </a:rPr>
              <a:t>+ U</a:t>
            </a:r>
            <a:r>
              <a:rPr lang="en-US" baseline="-25000">
                <a:latin typeface="Times New Roman" pitchFamily="18" charset="0"/>
                <a:cs typeface="Times New Roman" pitchFamily="18" charset="0"/>
              </a:rPr>
              <a:t>BE</a:t>
            </a:r>
            <a:r>
              <a:rPr lang="en-US">
                <a:latin typeface="Times New Roman" pitchFamily="18" charset="0"/>
                <a:cs typeface="Times New Roman" pitchFamily="18" charset="0"/>
              </a:rPr>
              <a:t> → U</a:t>
            </a:r>
            <a:r>
              <a:rPr lang="en-US" baseline="-25000">
                <a:latin typeface="Times New Roman" pitchFamily="18" charset="0"/>
                <a:cs typeface="Times New Roman" pitchFamily="18" charset="0"/>
              </a:rPr>
              <a:t>cc</a:t>
            </a:r>
            <a:r>
              <a:rPr lang="en-US">
                <a:latin typeface="Times New Roman" pitchFamily="18" charset="0"/>
                <a:cs typeface="Times New Roman" pitchFamily="18" charset="0"/>
              </a:rPr>
              <a:t>= I</a:t>
            </a:r>
            <a:r>
              <a:rPr lang="en-US" baseline="-25000">
                <a:latin typeface="Times New Roman" pitchFamily="18" charset="0"/>
                <a:cs typeface="Times New Roman" pitchFamily="18" charset="0"/>
              </a:rPr>
              <a:t>B</a:t>
            </a:r>
            <a:r>
              <a:rPr lang="en-US">
                <a:latin typeface="Times New Roman" pitchFamily="18" charset="0"/>
                <a:cs typeface="Times New Roman" pitchFamily="18" charset="0"/>
              </a:rPr>
              <a:t>.R</a:t>
            </a:r>
            <a:r>
              <a:rPr lang="en-US" b="1" baseline="-25000">
                <a:latin typeface="Times New Roman" pitchFamily="18" charset="0"/>
                <a:cs typeface="Times New Roman" pitchFamily="18" charset="0"/>
              </a:rPr>
              <a:t>b</a:t>
            </a:r>
            <a:r>
              <a:rPr lang="en-US" b="1">
                <a:latin typeface="Times New Roman" pitchFamily="18" charset="0"/>
                <a:cs typeface="Times New Roman" pitchFamily="18" charset="0"/>
              </a:rPr>
              <a:t>+ </a:t>
            </a:r>
            <a:r>
              <a:rPr lang="en-US">
                <a:latin typeface="Times New Roman" pitchFamily="18" charset="0"/>
                <a:cs typeface="Times New Roman" pitchFamily="18" charset="0"/>
              </a:rPr>
              <a:t>U</a:t>
            </a:r>
            <a:r>
              <a:rPr lang="en-US" baseline="-25000">
                <a:latin typeface="Times New Roman" pitchFamily="18" charset="0"/>
                <a:cs typeface="Times New Roman" pitchFamily="18" charset="0"/>
              </a:rPr>
              <a:t>BE</a:t>
            </a:r>
            <a:endParaRPr lang="vi-VN">
              <a:latin typeface="Times New Roman" pitchFamily="18" charset="0"/>
              <a:cs typeface="Times New Roman" pitchFamily="18" charset="0"/>
            </a:endParaRPr>
          </a:p>
          <a:p>
            <a:endParaRPr lang="en-US"/>
          </a:p>
          <a:p>
            <a:endParaRPr lang="en-US"/>
          </a:p>
          <a:p>
            <a:endParaRPr lang="en-US"/>
          </a:p>
          <a:p>
            <a:pPr>
              <a:buNone/>
            </a:pPr>
            <a:r>
              <a:rPr lang="en-US" sz="2800">
                <a:solidFill>
                  <a:srgbClr val="FF0000"/>
                </a:solidFill>
                <a:latin typeface="UVnTime" pitchFamily="34" charset="0"/>
                <a:cs typeface="UVnTime" pitchFamily="34" charset="0"/>
              </a:rPr>
              <a:t> + Điện </a:t>
            </a:r>
            <a:r>
              <a:rPr lang="en-US" sz="2800" err="1">
                <a:solidFill>
                  <a:srgbClr val="FF0000"/>
                </a:solidFill>
                <a:latin typeface="UVnTime" pitchFamily="34" charset="0"/>
                <a:cs typeface="UVnTime" pitchFamily="34" charset="0"/>
              </a:rPr>
              <a:t>áp</a:t>
            </a:r>
            <a:r>
              <a:rPr lang="en-US" sz="2800">
                <a:solidFill>
                  <a:srgbClr val="FF0000"/>
                </a:solidFill>
                <a:latin typeface="UVnTime" pitchFamily="34" charset="0"/>
                <a:cs typeface="UVnTime" pitchFamily="34" charset="0"/>
              </a:rPr>
              <a:t> </a:t>
            </a:r>
            <a:r>
              <a:rPr lang="en-US" sz="2800" err="1">
                <a:solidFill>
                  <a:srgbClr val="FF0000"/>
                </a:solidFill>
                <a:latin typeface="UVnTime" pitchFamily="34" charset="0"/>
                <a:cs typeface="UVnTime" pitchFamily="34" charset="0"/>
              </a:rPr>
              <a:t>cấp</a:t>
            </a:r>
            <a:r>
              <a:rPr lang="en-US" sz="2800">
                <a:solidFill>
                  <a:srgbClr val="FF0000"/>
                </a:solidFill>
                <a:latin typeface="UVnTime" pitchFamily="34" charset="0"/>
                <a:cs typeface="UVnTime" pitchFamily="34" charset="0"/>
              </a:rPr>
              <a:t> </a:t>
            </a:r>
            <a:r>
              <a:rPr lang="en-US" sz="2800" err="1">
                <a:solidFill>
                  <a:srgbClr val="FF0000"/>
                </a:solidFill>
                <a:latin typeface="UVnTime" pitchFamily="34" charset="0"/>
                <a:cs typeface="UVnTime" pitchFamily="34" charset="0"/>
              </a:rPr>
              <a:t>chuyển</a:t>
            </a:r>
            <a:r>
              <a:rPr lang="en-US" sz="2800">
                <a:solidFill>
                  <a:srgbClr val="FF0000"/>
                </a:solidFill>
                <a:latin typeface="UVnTime" pitchFamily="34" charset="0"/>
                <a:cs typeface="UVnTime" pitchFamily="34" charset="0"/>
              </a:rPr>
              <a:t> </a:t>
            </a:r>
            <a:r>
              <a:rPr lang="en-US" sz="2800" err="1">
                <a:solidFill>
                  <a:srgbClr val="FF0000"/>
                </a:solidFill>
                <a:latin typeface="UVnTime" pitchFamily="34" charset="0"/>
                <a:cs typeface="UVnTime" pitchFamily="34" charset="0"/>
              </a:rPr>
              <a:t>tiếp</a:t>
            </a:r>
            <a:r>
              <a:rPr lang="en-US" sz="2800">
                <a:solidFill>
                  <a:srgbClr val="FF0000"/>
                </a:solidFill>
                <a:latin typeface="UVnTime" pitchFamily="34" charset="0"/>
                <a:cs typeface="UVnTime" pitchFamily="34" charset="0"/>
              </a:rPr>
              <a:t> C-E:</a:t>
            </a:r>
          </a:p>
          <a:p>
            <a:pPr marL="0" indent="0">
              <a:buNone/>
            </a:pPr>
            <a:r>
              <a:rPr lang="en-US">
                <a:latin typeface="Times New Roman" pitchFamily="18" charset="0"/>
                <a:cs typeface="Times New Roman" pitchFamily="18" charset="0"/>
              </a:rPr>
              <a:t>            </a:t>
            </a:r>
            <a:r>
              <a:rPr lang="en-US" err="1">
                <a:latin typeface="Times New Roman" pitchFamily="18" charset="0"/>
                <a:cs typeface="Times New Roman" pitchFamily="18" charset="0"/>
              </a:rPr>
              <a:t>U</a:t>
            </a:r>
            <a:r>
              <a:rPr lang="en-US" baseline="-25000" err="1">
                <a:latin typeface="Times New Roman" pitchFamily="18" charset="0"/>
                <a:cs typeface="Times New Roman" pitchFamily="18" charset="0"/>
              </a:rPr>
              <a:t>cc</a:t>
            </a:r>
            <a:r>
              <a:rPr lang="en-US">
                <a:latin typeface="Times New Roman" pitchFamily="18" charset="0"/>
                <a:cs typeface="Times New Roman" pitchFamily="18" charset="0"/>
              </a:rPr>
              <a:t>= I</a:t>
            </a:r>
            <a:r>
              <a:rPr lang="en-US" baseline="-25000">
                <a:latin typeface="Times New Roman" pitchFamily="18" charset="0"/>
                <a:cs typeface="Times New Roman" pitchFamily="18" charset="0"/>
              </a:rPr>
              <a:t>C</a:t>
            </a:r>
            <a:r>
              <a:rPr lang="en-US">
                <a:latin typeface="Times New Roman" pitchFamily="18" charset="0"/>
                <a:cs typeface="Times New Roman" pitchFamily="18" charset="0"/>
              </a:rPr>
              <a:t>.R</a:t>
            </a:r>
            <a:r>
              <a:rPr lang="en-US" baseline="-25000">
                <a:latin typeface="Times New Roman" pitchFamily="18" charset="0"/>
                <a:cs typeface="Times New Roman" pitchFamily="18" charset="0"/>
              </a:rPr>
              <a:t>C</a:t>
            </a:r>
            <a:r>
              <a:rPr lang="en-US">
                <a:latin typeface="Times New Roman" pitchFamily="18" charset="0"/>
                <a:cs typeface="Times New Roman" pitchFamily="18" charset="0"/>
              </a:rPr>
              <a:t>+ U</a:t>
            </a:r>
            <a:r>
              <a:rPr lang="en-US" baseline="-25000">
                <a:latin typeface="Times New Roman" pitchFamily="18" charset="0"/>
                <a:cs typeface="Times New Roman" pitchFamily="18" charset="0"/>
              </a:rPr>
              <a:t>CE</a:t>
            </a:r>
          </a:p>
          <a:p>
            <a:pPr marL="0" indent="0">
              <a:buNone/>
            </a:pPr>
            <a:r>
              <a:rPr lang="en-US" baseline="-25000"/>
              <a:t>             </a:t>
            </a:r>
            <a:r>
              <a:rPr lang="en-US"/>
              <a:t>→ </a:t>
            </a:r>
            <a:r>
              <a:rPr lang="en-US">
                <a:latin typeface="Times New Roman" pitchFamily="18" charset="0"/>
                <a:cs typeface="Times New Roman" pitchFamily="18" charset="0"/>
              </a:rPr>
              <a:t>U</a:t>
            </a:r>
            <a:r>
              <a:rPr lang="en-US" baseline="-25000">
                <a:latin typeface="Times New Roman" pitchFamily="18" charset="0"/>
                <a:cs typeface="Times New Roman" pitchFamily="18" charset="0"/>
              </a:rPr>
              <a:t>CE</a:t>
            </a:r>
            <a:r>
              <a:rPr lang="en-US">
                <a:latin typeface="Times New Roman" pitchFamily="18" charset="0"/>
                <a:cs typeface="Times New Roman" pitchFamily="18" charset="0"/>
              </a:rPr>
              <a:t>= U</a:t>
            </a:r>
            <a:r>
              <a:rPr lang="en-US" baseline="-25000">
                <a:latin typeface="Times New Roman" pitchFamily="18" charset="0"/>
                <a:cs typeface="Times New Roman" pitchFamily="18" charset="0"/>
              </a:rPr>
              <a:t>CC</a:t>
            </a:r>
            <a:r>
              <a:rPr lang="en-US">
                <a:latin typeface="Times New Roman" pitchFamily="18" charset="0"/>
                <a:cs typeface="Times New Roman" pitchFamily="18" charset="0"/>
              </a:rPr>
              <a:t> - I</a:t>
            </a:r>
            <a:r>
              <a:rPr lang="en-US" baseline="-25000">
                <a:latin typeface="Times New Roman" pitchFamily="18" charset="0"/>
                <a:cs typeface="Times New Roman" pitchFamily="18" charset="0"/>
              </a:rPr>
              <a:t>C</a:t>
            </a:r>
            <a:r>
              <a:rPr lang="en-US">
                <a:latin typeface="Times New Roman" pitchFamily="18" charset="0"/>
                <a:cs typeface="Times New Roman" pitchFamily="18" charset="0"/>
              </a:rPr>
              <a:t>.R</a:t>
            </a:r>
            <a:r>
              <a:rPr lang="en-US" baseline="-25000">
                <a:latin typeface="Times New Roman" pitchFamily="18" charset="0"/>
                <a:cs typeface="Times New Roman" pitchFamily="18" charset="0"/>
              </a:rPr>
              <a:t>C</a:t>
            </a:r>
            <a:endParaRPr lang="en-US">
              <a:latin typeface="Times New Roman" pitchFamily="18" charset="0"/>
              <a:cs typeface="Times New Roman" pitchFamily="18" charset="0"/>
            </a:endParaRPr>
          </a:p>
          <a:p>
            <a:pPr marL="0" indent="0">
              <a:buNone/>
            </a:pPr>
            <a:r>
              <a:rPr lang="en-US"/>
              <a:t>  </a:t>
            </a:r>
            <a:r>
              <a:rPr lang="en-US">
                <a:solidFill>
                  <a:srgbClr val="FF0000"/>
                </a:solidFill>
              </a:rPr>
              <a:t>+ </a:t>
            </a:r>
            <a:r>
              <a:rPr lang="en-US" sz="2800">
                <a:solidFill>
                  <a:srgbClr val="FF0000"/>
                </a:solidFill>
                <a:latin typeface="UVnTime" pitchFamily="34" charset="0"/>
                <a:cs typeface="UVnTime" pitchFamily="34" charset="0"/>
              </a:rPr>
              <a:t>Đường tải tĩnh</a:t>
            </a:r>
          </a:p>
          <a:p>
            <a:pPr marL="0" indent="0">
              <a:buNone/>
            </a:pPr>
            <a:endParaRPr lang="en-US"/>
          </a:p>
          <a:p>
            <a:pPr marL="0" indent="0">
              <a:buNone/>
            </a:pPr>
            <a:endParaRPr lang="vi-VN"/>
          </a:p>
          <a:p>
            <a:endParaRPr lang="vi-VN"/>
          </a:p>
        </p:txBody>
      </p:sp>
      <p:graphicFrame>
        <p:nvGraphicFramePr>
          <p:cNvPr id="4" name="Object 3"/>
          <p:cNvGraphicFramePr>
            <a:graphicFrameLocks noChangeAspect="1"/>
          </p:cNvGraphicFramePr>
          <p:nvPr/>
        </p:nvGraphicFramePr>
        <p:xfrm>
          <a:off x="2865438" y="2578100"/>
          <a:ext cx="3505200" cy="838200"/>
        </p:xfrm>
        <a:graphic>
          <a:graphicData uri="http://schemas.openxmlformats.org/presentationml/2006/ole">
            <mc:AlternateContent xmlns:mc="http://schemas.openxmlformats.org/markup-compatibility/2006">
              <mc:Choice xmlns:v="urn:schemas-microsoft-com:vml" Requires="v">
                <p:oleObj spid="_x0000_s60417" name="Equation" r:id="rId3" imgW="1803240" imgH="431640" progId="Equation.DSMT4">
                  <p:embed/>
                </p:oleObj>
              </mc:Choice>
              <mc:Fallback>
                <p:oleObj name="Equation" r:id="rId3" imgW="1803240" imgH="43164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438" y="2578100"/>
                        <a:ext cx="35052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3709987" y="5373216"/>
          <a:ext cx="3910013" cy="935037"/>
        </p:xfrm>
        <a:graphic>
          <a:graphicData uri="http://schemas.openxmlformats.org/presentationml/2006/ole">
            <mc:AlternateContent xmlns:mc="http://schemas.openxmlformats.org/markup-compatibility/2006">
              <mc:Choice xmlns:v="urn:schemas-microsoft-com:vml" Requires="v">
                <p:oleObj spid="_x0000_s60418" name="Equation" r:id="rId5" imgW="1803240" imgH="431640" progId="Equation.DSMT4">
                  <p:embed/>
                </p:oleObj>
              </mc:Choice>
              <mc:Fallback>
                <p:oleObj name="Equation" r:id="rId5" imgW="1803240" imgH="43164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9987" y="5373216"/>
                        <a:ext cx="3910013"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685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vi-VN" sz="3600">
                <a:solidFill>
                  <a:srgbClr val="FF0000"/>
                </a:solidFill>
                <a:cs typeface="Arial" pitchFamily="34" charset="0"/>
              </a:rPr>
              <a:t>Cấp nguồn cho </a:t>
            </a:r>
            <a:r>
              <a:rPr lang="en-US" sz="3600">
                <a:solidFill>
                  <a:srgbClr val="FF0000"/>
                </a:solidFill>
                <a:latin typeface="Times New Roman" pitchFamily="18" charset="0"/>
                <a:cs typeface="Times New Roman" pitchFamily="18" charset="0"/>
              </a:rPr>
              <a:t>T</a:t>
            </a:r>
            <a:r>
              <a:rPr lang="vi-VN" sz="3600">
                <a:solidFill>
                  <a:srgbClr val="FF0000"/>
                </a:solidFill>
                <a:cs typeface="Arial" pitchFamily="34" charset="0"/>
              </a:rPr>
              <a:t>ransistor lưỡng cực</a:t>
            </a:r>
          </a:p>
        </p:txBody>
      </p:sp>
      <p:sp>
        <p:nvSpPr>
          <p:cNvPr id="3" name="Content Placeholder 2"/>
          <p:cNvSpPr>
            <a:spLocks noGrp="1"/>
          </p:cNvSpPr>
          <p:nvPr>
            <p:ph sz="quarter" idx="1"/>
          </p:nvPr>
        </p:nvSpPr>
        <p:spPr/>
        <p:txBody>
          <a:bodyPr>
            <a:normAutofit/>
          </a:bodyPr>
          <a:lstStyle/>
          <a:p>
            <a:pPr>
              <a:buNone/>
            </a:pPr>
            <a:r>
              <a:rPr lang="en-US" sz="3000">
                <a:solidFill>
                  <a:srgbClr val="FF0000"/>
                </a:solidFill>
                <a:latin typeface="Times New Roman" pitchFamily="18" charset="0"/>
                <a:cs typeface="Times New Roman" pitchFamily="18" charset="0"/>
              </a:rPr>
              <a:t>2. </a:t>
            </a:r>
            <a:r>
              <a:rPr lang="vi-VN" sz="3000">
                <a:solidFill>
                  <a:srgbClr val="FF0000"/>
                </a:solidFill>
                <a:latin typeface="Times New Roman" pitchFamily="18" charset="0"/>
                <a:cs typeface="Times New Roman" pitchFamily="18" charset="0"/>
              </a:rPr>
              <a:t>Phương pháp cấp nguồn bằng phân áp</a:t>
            </a:r>
            <a:r>
              <a:rPr lang="en-US" sz="3000">
                <a:solidFill>
                  <a:srgbClr val="FF0000"/>
                </a:solidFill>
                <a:latin typeface="Times New Roman" pitchFamily="18" charset="0"/>
                <a:cs typeface="Times New Roman" pitchFamily="18" charset="0"/>
              </a:rPr>
              <a:t> (chia áp)</a:t>
            </a:r>
            <a:r>
              <a:rPr lang="vi-VN" sz="3000">
                <a:solidFill>
                  <a:srgbClr val="FF0000"/>
                </a:solidFill>
                <a:latin typeface="Times New Roman" pitchFamily="18" charset="0"/>
                <a:cs typeface="Times New Roman" pitchFamily="18" charset="0"/>
              </a:rPr>
              <a:t>:</a:t>
            </a:r>
          </a:p>
        </p:txBody>
      </p:sp>
      <p:pic>
        <p:nvPicPr>
          <p:cNvPr id="27650" name="Picture 2"/>
          <p:cNvPicPr>
            <a:picLocks noChangeAspect="1" noChangeArrowheads="1"/>
          </p:cNvPicPr>
          <p:nvPr/>
        </p:nvPicPr>
        <p:blipFill>
          <a:blip r:embed="rId2"/>
          <a:srcRect/>
          <a:stretch>
            <a:fillRect/>
          </a:stretch>
        </p:blipFill>
        <p:spPr bwMode="auto">
          <a:xfrm>
            <a:off x="1541807" y="2590799"/>
            <a:ext cx="2801593" cy="2514601"/>
          </a:xfrm>
          <a:prstGeom prst="rect">
            <a:avLst/>
          </a:prstGeom>
          <a:noFill/>
          <a:ln w="9525">
            <a:noFill/>
            <a:miter lim="800000"/>
            <a:headEnd/>
            <a:tailEnd/>
          </a:ln>
          <a:effectLst/>
        </p:spPr>
      </p:pic>
      <p:pic>
        <p:nvPicPr>
          <p:cNvPr id="27651" name="Picture 3"/>
          <p:cNvPicPr>
            <a:picLocks noChangeAspect="1" noChangeArrowheads="1"/>
          </p:cNvPicPr>
          <p:nvPr/>
        </p:nvPicPr>
        <p:blipFill>
          <a:blip r:embed="rId3"/>
          <a:srcRect/>
          <a:stretch>
            <a:fillRect/>
          </a:stretch>
        </p:blipFill>
        <p:spPr bwMode="auto">
          <a:xfrm>
            <a:off x="4800600" y="2663521"/>
            <a:ext cx="2906368" cy="2441879"/>
          </a:xfrm>
          <a:prstGeom prst="rect">
            <a:avLst/>
          </a:prstGeom>
          <a:noFill/>
          <a:ln w="9525">
            <a:noFill/>
            <a:miter lim="800000"/>
            <a:headEnd/>
            <a:tailEnd/>
          </a:ln>
          <a:effectLst/>
        </p:spPr>
      </p:pic>
      <p:sp>
        <p:nvSpPr>
          <p:cNvPr id="6" name="TextBox 5"/>
          <p:cNvSpPr txBox="1"/>
          <p:nvPr/>
        </p:nvSpPr>
        <p:spPr>
          <a:xfrm>
            <a:off x="5410200" y="5410200"/>
            <a:ext cx="1447800" cy="523220"/>
          </a:xfrm>
          <a:prstGeom prst="rect">
            <a:avLst/>
          </a:prstGeom>
          <a:noFill/>
        </p:spPr>
        <p:txBody>
          <a:bodyPr wrap="square" rtlCol="0">
            <a:spAutoFit/>
          </a:bodyPr>
          <a:lstStyle/>
          <a:p>
            <a:r>
              <a:rPr lang="en-US" sz="2800">
                <a:solidFill>
                  <a:srgbClr val="FF0000"/>
                </a:solidFill>
                <a:latin typeface="Times New Roman" pitchFamily="18" charset="0"/>
                <a:cs typeface="Times New Roman" pitchFamily="18" charset="0"/>
              </a:rPr>
              <a:t>Hình 2</a:t>
            </a:r>
          </a:p>
        </p:txBody>
      </p:sp>
      <p:sp>
        <p:nvSpPr>
          <p:cNvPr id="7" name="TextBox 6"/>
          <p:cNvSpPr txBox="1"/>
          <p:nvPr/>
        </p:nvSpPr>
        <p:spPr>
          <a:xfrm>
            <a:off x="1600200" y="5486400"/>
            <a:ext cx="1447800" cy="523220"/>
          </a:xfrm>
          <a:prstGeom prst="rect">
            <a:avLst/>
          </a:prstGeom>
          <a:noFill/>
        </p:spPr>
        <p:txBody>
          <a:bodyPr wrap="square" rtlCol="0">
            <a:spAutoFit/>
          </a:bodyPr>
          <a:lstStyle/>
          <a:p>
            <a:r>
              <a:rPr lang="en-US" sz="2800">
                <a:solidFill>
                  <a:srgbClr val="FF0000"/>
                </a:solidFill>
                <a:latin typeface="Times New Roman" pitchFamily="18" charset="0"/>
                <a:cs typeface="Times New Roman" pitchFamily="18" charset="0"/>
              </a:rPr>
              <a:t>Hình 1</a:t>
            </a:r>
          </a:p>
        </p:txBody>
      </p:sp>
    </p:spTree>
    <p:extLst>
      <p:ext uri="{BB962C8B-B14F-4D97-AF65-F5344CB8AC3E}">
        <p14:creationId xmlns:p14="http://schemas.microsoft.com/office/powerpoint/2010/main" val="42390629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VN">
                <a:solidFill>
                  <a:srgbClr val="FF0000"/>
                </a:solidFill>
                <a:latin typeface="Arial" pitchFamily="34" charset="0"/>
                <a:cs typeface="Arial" pitchFamily="34" charset="0"/>
              </a:rPr>
              <a:t>Cấp nguồn cho </a:t>
            </a:r>
            <a:r>
              <a:rPr lang="en-US">
                <a:solidFill>
                  <a:srgbClr val="FF0000"/>
                </a:solidFill>
                <a:latin typeface="Arial" pitchFamily="34" charset="0"/>
                <a:cs typeface="Arial" pitchFamily="34" charset="0"/>
              </a:rPr>
              <a:t>t</a:t>
            </a:r>
            <a:r>
              <a:rPr lang="vi-VN">
                <a:solidFill>
                  <a:srgbClr val="FF0000"/>
                </a:solidFill>
                <a:latin typeface="Arial" pitchFamily="34" charset="0"/>
                <a:cs typeface="Arial" pitchFamily="34" charset="0"/>
              </a:rPr>
              <a:t>ransistor lưỡng cực</a:t>
            </a:r>
          </a:p>
        </p:txBody>
      </p:sp>
      <p:sp>
        <p:nvSpPr>
          <p:cNvPr id="3" name="Content Placeholder 2"/>
          <p:cNvSpPr>
            <a:spLocks noGrp="1"/>
          </p:cNvSpPr>
          <p:nvPr>
            <p:ph sz="quarter" idx="1"/>
          </p:nvPr>
        </p:nvSpPr>
        <p:spPr/>
        <p:txBody>
          <a:bodyPr>
            <a:normAutofit fontScale="92500" lnSpcReduction="20000"/>
          </a:bodyPr>
          <a:lstStyle/>
          <a:p>
            <a:r>
              <a:rPr lang="en-US" err="1">
                <a:latin typeface="Times New Roman" pitchFamily="18" charset="0"/>
                <a:cs typeface="Times New Roman" pitchFamily="18" charset="0"/>
              </a:rPr>
              <a:t>Dòng</a:t>
            </a:r>
            <a:r>
              <a:rPr lang="en-US">
                <a:latin typeface="Times New Roman" pitchFamily="18" charset="0"/>
                <a:cs typeface="Times New Roman" pitchFamily="18" charset="0"/>
              </a:rPr>
              <a:t> </a:t>
            </a:r>
            <a:r>
              <a:rPr lang="en-US" err="1">
                <a:latin typeface="Times New Roman" pitchFamily="18" charset="0"/>
                <a:cs typeface="Times New Roman" pitchFamily="18" charset="0"/>
              </a:rPr>
              <a:t>phân</a:t>
            </a:r>
            <a:r>
              <a:rPr lang="en-US">
                <a:latin typeface="Times New Roman" pitchFamily="18" charset="0"/>
                <a:cs typeface="Times New Roman" pitchFamily="18" charset="0"/>
              </a:rPr>
              <a:t> </a:t>
            </a:r>
            <a:r>
              <a:rPr lang="en-US" err="1">
                <a:latin typeface="Times New Roman" pitchFamily="18" charset="0"/>
                <a:cs typeface="Times New Roman" pitchFamily="18" charset="0"/>
              </a:rPr>
              <a:t>áp</a:t>
            </a:r>
            <a:r>
              <a:rPr lang="en-US">
                <a:latin typeface="Times New Roman" pitchFamily="18" charset="0"/>
                <a:cs typeface="Times New Roman" pitchFamily="18" charset="0"/>
              </a:rPr>
              <a:t>:</a:t>
            </a:r>
          </a:p>
          <a:p>
            <a:endParaRPr lang="en-US"/>
          </a:p>
          <a:p>
            <a:endParaRPr lang="en-US"/>
          </a:p>
          <a:p>
            <a:r>
              <a:rPr lang="en-US" err="1">
                <a:latin typeface="Times New Roman" pitchFamily="18" charset="0"/>
                <a:cs typeface="Times New Roman" pitchFamily="18" charset="0"/>
              </a:rPr>
              <a:t>Điện</a:t>
            </a:r>
            <a:r>
              <a:rPr lang="en-US">
                <a:latin typeface="Times New Roman" pitchFamily="18" charset="0"/>
                <a:cs typeface="Times New Roman" pitchFamily="18" charset="0"/>
              </a:rPr>
              <a:t> </a:t>
            </a:r>
            <a:r>
              <a:rPr lang="en-US" err="1">
                <a:latin typeface="Times New Roman" pitchFamily="18" charset="0"/>
                <a:cs typeface="Times New Roman" pitchFamily="18" charset="0"/>
              </a:rPr>
              <a:t>áp</a:t>
            </a:r>
            <a:r>
              <a:rPr lang="en-US">
                <a:latin typeface="Times New Roman" pitchFamily="18" charset="0"/>
                <a:cs typeface="Times New Roman" pitchFamily="18" charset="0"/>
              </a:rPr>
              <a:t> </a:t>
            </a:r>
            <a:r>
              <a:rPr lang="en-US" err="1">
                <a:latin typeface="Times New Roman" pitchFamily="18" charset="0"/>
                <a:cs typeface="Times New Roman" pitchFamily="18" charset="0"/>
              </a:rPr>
              <a:t>cấp</a:t>
            </a:r>
            <a:r>
              <a:rPr lang="en-US">
                <a:latin typeface="Times New Roman" pitchFamily="18" charset="0"/>
                <a:cs typeface="Times New Roman" pitchFamily="18" charset="0"/>
              </a:rPr>
              <a:t> </a:t>
            </a:r>
            <a:r>
              <a:rPr lang="en-US" err="1">
                <a:latin typeface="Times New Roman" pitchFamily="18" charset="0"/>
                <a:cs typeface="Times New Roman" pitchFamily="18" charset="0"/>
              </a:rPr>
              <a:t>chuyển</a:t>
            </a:r>
            <a:r>
              <a:rPr lang="en-US">
                <a:latin typeface="Times New Roman" pitchFamily="18" charset="0"/>
                <a:cs typeface="Times New Roman" pitchFamily="18" charset="0"/>
              </a:rPr>
              <a:t> </a:t>
            </a:r>
            <a:r>
              <a:rPr lang="en-US" err="1">
                <a:latin typeface="Times New Roman" pitchFamily="18" charset="0"/>
                <a:cs typeface="Times New Roman" pitchFamily="18" charset="0"/>
              </a:rPr>
              <a:t>tiếp</a:t>
            </a:r>
            <a:r>
              <a:rPr lang="en-US">
                <a:latin typeface="Times New Roman" pitchFamily="18" charset="0"/>
                <a:cs typeface="Times New Roman" pitchFamily="18" charset="0"/>
              </a:rPr>
              <a:t> BE</a:t>
            </a:r>
          </a:p>
          <a:p>
            <a:endParaRPr lang="en-US"/>
          </a:p>
          <a:p>
            <a:endParaRPr lang="en-US"/>
          </a:p>
          <a:p>
            <a:r>
              <a:rPr lang="en-US" err="1">
                <a:latin typeface="Times New Roman" pitchFamily="18" charset="0"/>
                <a:cs typeface="Times New Roman" pitchFamily="18" charset="0"/>
              </a:rPr>
              <a:t>Điện</a:t>
            </a:r>
            <a:r>
              <a:rPr lang="en-US">
                <a:latin typeface="Times New Roman" pitchFamily="18" charset="0"/>
                <a:cs typeface="Times New Roman" pitchFamily="18" charset="0"/>
              </a:rPr>
              <a:t> </a:t>
            </a:r>
            <a:r>
              <a:rPr lang="en-US" err="1">
                <a:latin typeface="Times New Roman" pitchFamily="18" charset="0"/>
                <a:cs typeface="Times New Roman" pitchFamily="18" charset="0"/>
              </a:rPr>
              <a:t>áp</a:t>
            </a:r>
            <a:r>
              <a:rPr lang="en-US">
                <a:latin typeface="Times New Roman" pitchFamily="18" charset="0"/>
                <a:cs typeface="Times New Roman" pitchFamily="18" charset="0"/>
              </a:rPr>
              <a:t> </a:t>
            </a:r>
            <a:r>
              <a:rPr lang="en-US" err="1">
                <a:latin typeface="Times New Roman" pitchFamily="18" charset="0"/>
                <a:cs typeface="Times New Roman" pitchFamily="18" charset="0"/>
              </a:rPr>
              <a:t>cấp</a:t>
            </a:r>
            <a:r>
              <a:rPr lang="en-US">
                <a:latin typeface="Times New Roman" pitchFamily="18" charset="0"/>
                <a:cs typeface="Times New Roman" pitchFamily="18" charset="0"/>
              </a:rPr>
              <a:t> </a:t>
            </a:r>
            <a:r>
              <a:rPr lang="en-US" err="1">
                <a:latin typeface="Times New Roman" pitchFamily="18" charset="0"/>
                <a:cs typeface="Times New Roman" pitchFamily="18" charset="0"/>
              </a:rPr>
              <a:t>chuyển</a:t>
            </a:r>
            <a:r>
              <a:rPr lang="en-US">
                <a:latin typeface="Times New Roman" pitchFamily="18" charset="0"/>
                <a:cs typeface="Times New Roman" pitchFamily="18" charset="0"/>
              </a:rPr>
              <a:t> </a:t>
            </a:r>
            <a:r>
              <a:rPr lang="en-US" err="1">
                <a:latin typeface="Times New Roman" pitchFamily="18" charset="0"/>
                <a:cs typeface="Times New Roman" pitchFamily="18" charset="0"/>
              </a:rPr>
              <a:t>tiếp</a:t>
            </a:r>
            <a:r>
              <a:rPr lang="en-US">
                <a:latin typeface="Times New Roman" pitchFamily="18" charset="0"/>
                <a:cs typeface="Times New Roman" pitchFamily="18" charset="0"/>
              </a:rPr>
              <a:t> CE</a:t>
            </a:r>
          </a:p>
          <a:p>
            <a:pPr marL="0" indent="0">
              <a:buNone/>
            </a:pPr>
            <a:r>
              <a:rPr lang="en-US"/>
              <a:t>          </a:t>
            </a:r>
            <a:r>
              <a:rPr lang="en-US" err="1">
                <a:latin typeface="Times New Roman" pitchFamily="18" charset="0"/>
                <a:cs typeface="Times New Roman" pitchFamily="18" charset="0"/>
              </a:rPr>
              <a:t>U</a:t>
            </a:r>
            <a:r>
              <a:rPr lang="en-US" baseline="-25000" err="1">
                <a:latin typeface="Times New Roman" pitchFamily="18" charset="0"/>
                <a:cs typeface="Times New Roman" pitchFamily="18" charset="0"/>
              </a:rPr>
              <a:t>cc</a:t>
            </a:r>
            <a:r>
              <a:rPr lang="en-US">
                <a:latin typeface="Times New Roman" pitchFamily="18" charset="0"/>
                <a:cs typeface="Times New Roman" pitchFamily="18" charset="0"/>
              </a:rPr>
              <a:t>=I</a:t>
            </a:r>
            <a:r>
              <a:rPr lang="en-US" baseline="-25000">
                <a:latin typeface="Times New Roman" pitchFamily="18" charset="0"/>
                <a:cs typeface="Times New Roman" pitchFamily="18" charset="0"/>
              </a:rPr>
              <a:t>C</a:t>
            </a:r>
            <a:r>
              <a:rPr lang="en-US">
                <a:latin typeface="Times New Roman" pitchFamily="18" charset="0"/>
                <a:cs typeface="Times New Roman" pitchFamily="18" charset="0"/>
              </a:rPr>
              <a:t>.R</a:t>
            </a:r>
            <a:r>
              <a:rPr lang="en-US" baseline="-25000">
                <a:latin typeface="Times New Roman" pitchFamily="18" charset="0"/>
                <a:cs typeface="Times New Roman" pitchFamily="18" charset="0"/>
              </a:rPr>
              <a:t>C</a:t>
            </a:r>
            <a:r>
              <a:rPr lang="en-US">
                <a:latin typeface="Times New Roman" pitchFamily="18" charset="0"/>
                <a:cs typeface="Times New Roman" pitchFamily="18" charset="0"/>
              </a:rPr>
              <a:t>+U</a:t>
            </a:r>
            <a:r>
              <a:rPr lang="en-US" baseline="-25000">
                <a:latin typeface="Times New Roman" pitchFamily="18" charset="0"/>
                <a:cs typeface="Times New Roman" pitchFamily="18" charset="0"/>
              </a:rPr>
              <a:t>CE</a:t>
            </a:r>
            <a:r>
              <a:rPr lang="en-US">
                <a:latin typeface="Times New Roman" pitchFamily="18" charset="0"/>
                <a:cs typeface="Times New Roman" pitchFamily="18" charset="0"/>
              </a:rPr>
              <a:t> →U</a:t>
            </a:r>
            <a:r>
              <a:rPr lang="en-US" baseline="-25000">
                <a:latin typeface="Times New Roman" pitchFamily="18" charset="0"/>
                <a:cs typeface="Times New Roman" pitchFamily="18" charset="0"/>
              </a:rPr>
              <a:t>CE</a:t>
            </a:r>
            <a:r>
              <a:rPr lang="en-US">
                <a:latin typeface="Times New Roman" pitchFamily="18" charset="0"/>
                <a:cs typeface="Times New Roman" pitchFamily="18" charset="0"/>
              </a:rPr>
              <a:t>= </a:t>
            </a:r>
            <a:r>
              <a:rPr lang="en-US" err="1">
                <a:latin typeface="Times New Roman" pitchFamily="18" charset="0"/>
                <a:cs typeface="Times New Roman" pitchFamily="18" charset="0"/>
              </a:rPr>
              <a:t>U</a:t>
            </a:r>
            <a:r>
              <a:rPr lang="en-US" baseline="-25000" err="1">
                <a:latin typeface="Times New Roman" pitchFamily="18" charset="0"/>
                <a:cs typeface="Times New Roman" pitchFamily="18" charset="0"/>
              </a:rPr>
              <a:t>cc</a:t>
            </a:r>
            <a:r>
              <a:rPr lang="en-US">
                <a:latin typeface="Times New Roman" pitchFamily="18" charset="0"/>
                <a:cs typeface="Times New Roman" pitchFamily="18" charset="0"/>
              </a:rPr>
              <a:t>- I</a:t>
            </a:r>
            <a:r>
              <a:rPr lang="en-US" baseline="-25000">
                <a:latin typeface="Times New Roman" pitchFamily="18" charset="0"/>
                <a:cs typeface="Times New Roman" pitchFamily="18" charset="0"/>
              </a:rPr>
              <a:t>C</a:t>
            </a:r>
            <a:r>
              <a:rPr lang="en-US">
                <a:latin typeface="Times New Roman" pitchFamily="18" charset="0"/>
                <a:cs typeface="Times New Roman" pitchFamily="18" charset="0"/>
              </a:rPr>
              <a:t>.R</a:t>
            </a:r>
            <a:r>
              <a:rPr lang="en-US" baseline="-25000">
                <a:latin typeface="Times New Roman" pitchFamily="18" charset="0"/>
                <a:cs typeface="Times New Roman" pitchFamily="18" charset="0"/>
              </a:rPr>
              <a:t>C </a:t>
            </a:r>
            <a:r>
              <a:rPr lang="en-US">
                <a:latin typeface="Times New Roman" pitchFamily="18" charset="0"/>
                <a:cs typeface="Times New Roman" pitchFamily="18" charset="0"/>
              </a:rPr>
              <a:t> </a:t>
            </a:r>
          </a:p>
          <a:p>
            <a:pPr marL="0" indent="0">
              <a:buNone/>
            </a:pPr>
            <a:r>
              <a:rPr lang="en-US">
                <a:latin typeface="Times New Roman" pitchFamily="18" charset="0"/>
                <a:cs typeface="Times New Roman" pitchFamily="18" charset="0"/>
              </a:rPr>
              <a:t>   Đường tải tĩnh:</a:t>
            </a:r>
            <a:endParaRPr lang="vi-VN">
              <a:latin typeface="Times New Roman" pitchFamily="18" charset="0"/>
              <a:cs typeface="Times New Roman" pitchFamily="18" charset="0"/>
            </a:endParaRPr>
          </a:p>
          <a:p>
            <a:pPr marL="0" indent="0">
              <a:buNone/>
            </a:pPr>
            <a:endParaRPr lang="en-US"/>
          </a:p>
        </p:txBody>
      </p:sp>
      <p:graphicFrame>
        <p:nvGraphicFramePr>
          <p:cNvPr id="4" name="Object 3"/>
          <p:cNvGraphicFramePr>
            <a:graphicFrameLocks noChangeAspect="1"/>
          </p:cNvGraphicFramePr>
          <p:nvPr/>
        </p:nvGraphicFramePr>
        <p:xfrm>
          <a:off x="1066800" y="1765300"/>
          <a:ext cx="3481388" cy="825500"/>
        </p:xfrm>
        <a:graphic>
          <a:graphicData uri="http://schemas.openxmlformats.org/presentationml/2006/ole">
            <mc:AlternateContent xmlns:mc="http://schemas.openxmlformats.org/markup-compatibility/2006">
              <mc:Choice xmlns:v="urn:schemas-microsoft-com:vml" Requires="v">
                <p:oleObj spid="_x0000_s62465" name="Equation" r:id="rId3" imgW="2070000" imgH="431640" progId="Equation.DSMT4">
                  <p:embed/>
                </p:oleObj>
              </mc:Choice>
              <mc:Fallback>
                <p:oleObj name="Equation" r:id="rId3" imgW="2070000" imgH="43164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765300"/>
                        <a:ext cx="3481388"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706437" y="3284538"/>
          <a:ext cx="4170363" cy="792162"/>
        </p:xfrm>
        <a:graphic>
          <a:graphicData uri="http://schemas.openxmlformats.org/presentationml/2006/ole">
            <mc:AlternateContent xmlns:mc="http://schemas.openxmlformats.org/markup-compatibility/2006">
              <mc:Choice xmlns:v="urn:schemas-microsoft-com:vml" Requires="v">
                <p:oleObj spid="_x0000_s62466" name="Equation" r:id="rId5" imgW="2273040" imgH="431640" progId="Equation.DSMT4">
                  <p:embed/>
                </p:oleObj>
              </mc:Choice>
              <mc:Fallback>
                <p:oleObj name="Equation" r:id="rId5" imgW="2273040" imgH="43164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437" y="3284538"/>
                        <a:ext cx="4170363"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2915816" y="5301207"/>
          <a:ext cx="1854696" cy="808457"/>
        </p:xfrm>
        <a:graphic>
          <a:graphicData uri="http://schemas.openxmlformats.org/presentationml/2006/ole">
            <mc:AlternateContent xmlns:mc="http://schemas.openxmlformats.org/markup-compatibility/2006">
              <mc:Choice xmlns:v="urn:schemas-microsoft-com:vml" Requires="v">
                <p:oleObj spid="_x0000_s62467" name="Equation" r:id="rId7" imgW="990360" imgH="431640" progId="Equation.DSMT4">
                  <p:embed/>
                </p:oleObj>
              </mc:Choice>
              <mc:Fallback>
                <p:oleObj name="Equation" r:id="rId7" imgW="990360" imgH="431640" progId="Equation.DSMT4">
                  <p:embed/>
                  <p:pic>
                    <p:nvPicPr>
                      <p:cNvPr id="6"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5816" y="5301207"/>
                        <a:ext cx="1854696" cy="8084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5181600" y="1905000"/>
          <a:ext cx="1143000" cy="609600"/>
        </p:xfrm>
        <a:graphic>
          <a:graphicData uri="http://schemas.openxmlformats.org/presentationml/2006/ole">
            <mc:AlternateContent xmlns:mc="http://schemas.openxmlformats.org/markup-compatibility/2006">
              <mc:Choice xmlns:v="urn:schemas-microsoft-com:vml" Requires="v">
                <p:oleObj spid="_x0000_s62468" name="Equation" r:id="rId9" imgW="1143000" imgH="609480" progId="Equation.DSMT4">
                  <p:embed/>
                </p:oleObj>
              </mc:Choice>
              <mc:Fallback>
                <p:oleObj name="Equation" r:id="rId9" imgW="1143000" imgH="609480" progId="Equation.DSMT4">
                  <p:embed/>
                  <p:pic>
                    <p:nvPicPr>
                      <p:cNvPr id="9"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1600" y="1905000"/>
                        <a:ext cx="1143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5257800" y="3276600"/>
          <a:ext cx="1384300" cy="685800"/>
        </p:xfrm>
        <a:graphic>
          <a:graphicData uri="http://schemas.openxmlformats.org/presentationml/2006/ole">
            <mc:AlternateContent xmlns:mc="http://schemas.openxmlformats.org/markup-compatibility/2006">
              <mc:Choice xmlns:v="urn:schemas-microsoft-com:vml" Requires="v">
                <p:oleObj spid="_x0000_s62469" name="Equation" r:id="rId11" imgW="1384200" imgH="685800" progId="Equation.DSMT4">
                  <p:embed/>
                </p:oleObj>
              </mc:Choice>
              <mc:Fallback>
                <p:oleObj name="Equation" r:id="rId11" imgW="1384200" imgH="685800" progId="Equation.DSMT4">
                  <p:embed/>
                  <p:pic>
                    <p:nvPicPr>
                      <p:cNvPr id="1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7800" y="3276600"/>
                        <a:ext cx="13843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2599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additive="base">
                                        <p:cTn id="3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04664"/>
            <a:ext cx="9036496" cy="1224136"/>
          </a:xfrm>
        </p:spPr>
        <p:txBody>
          <a:bodyPr>
            <a:normAutofit fontScale="90000"/>
          </a:bodyPr>
          <a:lstStyle/>
          <a:p>
            <a:pPr algn="ctr"/>
            <a:r>
              <a:rPr lang="en-US">
                <a:solidFill>
                  <a:srgbClr val="FF0000"/>
                </a:solidFill>
                <a:latin typeface="Times New Roman" pitchFamily="18" charset="0"/>
                <a:cs typeface="Times New Roman" pitchFamily="18" charset="0"/>
              </a:rPr>
              <a:t>§4. </a:t>
            </a:r>
            <a:r>
              <a:rPr lang="en-US">
                <a:solidFill>
                  <a:srgbClr val="FF0000"/>
                </a:solidFill>
              </a:rPr>
              <a:t>PHƯƠNG PHÁP CẤP NGUỒN </a:t>
            </a:r>
            <a:r>
              <a:rPr lang="vi-VN">
                <a:solidFill>
                  <a:srgbClr val="FF0000"/>
                </a:solidFill>
              </a:rPr>
              <a:t>ỔN ĐỊNH ĐIỂM LÀM VIỆC C</a:t>
            </a:r>
            <a:r>
              <a:rPr lang="en-US">
                <a:solidFill>
                  <a:srgbClr val="FF0000"/>
                </a:solidFill>
              </a:rPr>
              <a:t>ỦA</a:t>
            </a:r>
            <a:r>
              <a:rPr lang="vi-VN">
                <a:solidFill>
                  <a:srgbClr val="FF0000"/>
                </a:solidFill>
              </a:rPr>
              <a:t> TRANSISTOR</a:t>
            </a:r>
            <a:r>
              <a:rPr lang="en-US">
                <a:solidFill>
                  <a:srgbClr val="FF0000"/>
                </a:solidFill>
              </a:rPr>
              <a:t> BJT</a:t>
            </a:r>
            <a:br>
              <a:rPr lang="vi-VN"/>
            </a:br>
            <a:endParaRPr lang="vi-VN"/>
          </a:p>
        </p:txBody>
      </p:sp>
      <p:sp>
        <p:nvSpPr>
          <p:cNvPr id="3" name="Content Placeholder 2"/>
          <p:cNvSpPr>
            <a:spLocks noGrp="1"/>
          </p:cNvSpPr>
          <p:nvPr>
            <p:ph sz="quarter" idx="1"/>
          </p:nvPr>
        </p:nvSpPr>
        <p:spPr>
          <a:xfrm>
            <a:off x="304800" y="1219200"/>
            <a:ext cx="8534400" cy="5257800"/>
          </a:xfrm>
        </p:spPr>
        <p:txBody>
          <a:bodyPr/>
          <a:lstStyle/>
          <a:p>
            <a:pPr>
              <a:buNone/>
            </a:pPr>
            <a:r>
              <a:rPr lang="en-US">
                <a:latin typeface="+mj-lt"/>
              </a:rPr>
              <a:t> </a:t>
            </a:r>
            <a:r>
              <a:rPr lang="en-US">
                <a:solidFill>
                  <a:srgbClr val="FF0000"/>
                </a:solidFill>
                <a:latin typeface="+mj-lt"/>
              </a:rPr>
              <a:t>1.</a:t>
            </a:r>
            <a:r>
              <a:rPr lang="vi-VN">
                <a:solidFill>
                  <a:srgbClr val="FF0000"/>
                </a:solidFill>
                <a:latin typeface="+mj-lt"/>
              </a:rPr>
              <a:t>Phương pháp</a:t>
            </a:r>
            <a:r>
              <a:rPr lang="en-US">
                <a:solidFill>
                  <a:srgbClr val="FF0000"/>
                </a:solidFill>
                <a:latin typeface="+mj-lt"/>
              </a:rPr>
              <a:t> cấp nguồn bằng</a:t>
            </a:r>
            <a:r>
              <a:rPr lang="vi-VN">
                <a:solidFill>
                  <a:srgbClr val="FF0000"/>
                </a:solidFill>
                <a:latin typeface="+mj-lt"/>
              </a:rPr>
              <a:t> dòng cố định hồi tiếp âm</a:t>
            </a:r>
            <a:r>
              <a:rPr lang="en-US">
                <a:solidFill>
                  <a:srgbClr val="FF0000"/>
                </a:solidFill>
                <a:latin typeface="+mj-lt"/>
              </a:rPr>
              <a:t> </a:t>
            </a:r>
            <a:r>
              <a:rPr lang="en-US">
                <a:solidFill>
                  <a:srgbClr val="FF0000"/>
                </a:solidFill>
                <a:latin typeface="Times New Roman" pitchFamily="18" charset="0"/>
                <a:cs typeface="Times New Roman" pitchFamily="18" charset="0"/>
              </a:rPr>
              <a:t>dòng</a:t>
            </a:r>
            <a:r>
              <a:rPr lang="en-US">
                <a:solidFill>
                  <a:srgbClr val="FF0000"/>
                </a:solidFill>
                <a:latin typeface="+mj-lt"/>
              </a:rPr>
              <a:t> </a:t>
            </a:r>
            <a:r>
              <a:rPr lang="en-US">
                <a:solidFill>
                  <a:srgbClr val="FF0000"/>
                </a:solidFill>
                <a:latin typeface="Times New Roman" pitchFamily="18" charset="0"/>
                <a:cs typeface="Times New Roman" pitchFamily="18" charset="0"/>
              </a:rPr>
              <a:t>điện:</a:t>
            </a:r>
            <a:endParaRPr lang="vi-VN">
              <a:solidFill>
                <a:srgbClr val="FF0000"/>
              </a:solidFill>
              <a:latin typeface="Times New Roman" pitchFamily="18" charset="0"/>
              <a:cs typeface="Times New Roman" pitchFamily="18" charset="0"/>
            </a:endParaRPr>
          </a:p>
        </p:txBody>
      </p:sp>
      <p:pic>
        <p:nvPicPr>
          <p:cNvPr id="29697" name="Picture 1"/>
          <p:cNvPicPr>
            <a:picLocks noChangeAspect="1" noChangeArrowheads="1"/>
          </p:cNvPicPr>
          <p:nvPr/>
        </p:nvPicPr>
        <p:blipFill>
          <a:blip r:embed="rId2"/>
          <a:srcRect/>
          <a:stretch>
            <a:fillRect/>
          </a:stretch>
        </p:blipFill>
        <p:spPr bwMode="auto">
          <a:xfrm>
            <a:off x="2667000" y="2362200"/>
            <a:ext cx="4343400" cy="3671454"/>
          </a:xfrm>
          <a:prstGeom prst="rect">
            <a:avLst/>
          </a:prstGeom>
          <a:noFill/>
          <a:ln w="9525">
            <a:noFill/>
            <a:miter lim="800000"/>
            <a:headEnd/>
            <a:tailEnd/>
          </a:ln>
          <a:effectLst/>
        </p:spPr>
      </p:pic>
    </p:spTree>
    <p:extLst>
      <p:ext uri="{BB962C8B-B14F-4D97-AF65-F5344CB8AC3E}">
        <p14:creationId xmlns:p14="http://schemas.microsoft.com/office/powerpoint/2010/main" val="3476811341"/>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0376"/>
          </a:xfrm>
        </p:spPr>
        <p:txBody>
          <a:bodyPr>
            <a:normAutofit fontScale="90000"/>
          </a:bodyPr>
          <a:lstStyle/>
          <a:p>
            <a:pPr algn="ctr"/>
            <a:r>
              <a:rPr lang="vi-VN">
                <a:solidFill>
                  <a:srgbClr val="FF0000"/>
                </a:solidFill>
              </a:rPr>
              <a:t>ỔN ĐỊNH ĐIỂM LÀM VIỆC CHO TRANSISTOR LƯỠNG CỰC</a:t>
            </a:r>
            <a:br>
              <a:rPr lang="vi-VN"/>
            </a:br>
            <a:endParaRPr lang="vi-VN"/>
          </a:p>
        </p:txBody>
      </p:sp>
      <p:sp>
        <p:nvSpPr>
          <p:cNvPr id="3" name="Content Placeholder 2"/>
          <p:cNvSpPr>
            <a:spLocks noGrp="1"/>
          </p:cNvSpPr>
          <p:nvPr>
            <p:ph sz="quarter" idx="1"/>
          </p:nvPr>
        </p:nvSpPr>
        <p:spPr>
          <a:xfrm>
            <a:off x="457200" y="1295400"/>
            <a:ext cx="8229600" cy="5105400"/>
          </a:xfrm>
        </p:spPr>
        <p:txBody>
          <a:bodyPr/>
          <a:lstStyle/>
          <a:p>
            <a:pPr>
              <a:buNone/>
            </a:pPr>
            <a:r>
              <a:rPr lang="en-US" sz="2800">
                <a:solidFill>
                  <a:srgbClr val="FF0000"/>
                </a:solidFill>
                <a:latin typeface="Times New Roman" pitchFamily="18" charset="0"/>
                <a:cs typeface="Times New Roman" pitchFamily="18" charset="0"/>
              </a:rPr>
              <a:t>   </a:t>
            </a:r>
            <a:r>
              <a:rPr lang="vi-VN" sz="2800">
                <a:solidFill>
                  <a:srgbClr val="FF0000"/>
                </a:solidFill>
                <a:latin typeface="Times New Roman" pitchFamily="18" charset="0"/>
                <a:cs typeface="Times New Roman" pitchFamily="18" charset="0"/>
              </a:rPr>
              <a:t>Điện áp cấp chuyển tiếp BE</a:t>
            </a:r>
          </a:p>
          <a:p>
            <a:pPr lvl="1">
              <a:buNone/>
            </a:pP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cc</a:t>
            </a:r>
            <a:r>
              <a:rPr lang="en-US" sz="2800">
                <a:latin typeface="Times New Roman" pitchFamily="18" charset="0"/>
                <a:cs typeface="Times New Roman" pitchFamily="18" charset="0"/>
              </a:rPr>
              <a:t>= I</a:t>
            </a:r>
            <a:r>
              <a:rPr lang="en-US" sz="2800" baseline="-25000">
                <a:latin typeface="Times New Roman" pitchFamily="18" charset="0"/>
                <a:cs typeface="Times New Roman" pitchFamily="18" charset="0"/>
              </a:rPr>
              <a:t>B</a:t>
            </a:r>
            <a:r>
              <a:rPr lang="en-US" sz="2800">
                <a:latin typeface="Times New Roman" pitchFamily="18" charset="0"/>
                <a:cs typeface="Times New Roman" pitchFamily="18" charset="0"/>
              </a:rPr>
              <a:t>.R</a:t>
            </a:r>
            <a:r>
              <a:rPr lang="en-US" sz="2800" baseline="-25000">
                <a:latin typeface="Times New Roman" pitchFamily="18" charset="0"/>
                <a:cs typeface="Times New Roman" pitchFamily="18" charset="0"/>
              </a:rPr>
              <a:t>b</a:t>
            </a: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BE</a:t>
            </a:r>
            <a:r>
              <a:rPr lang="en-US" sz="2800">
                <a:latin typeface="Times New Roman" pitchFamily="18" charset="0"/>
                <a:cs typeface="Times New Roman" pitchFamily="18" charset="0"/>
              </a:rPr>
              <a:t>+ I</a:t>
            </a:r>
            <a:r>
              <a:rPr lang="en-US" sz="2800" baseline="-25000">
                <a:latin typeface="Times New Roman" pitchFamily="18" charset="0"/>
                <a:cs typeface="Times New Roman" pitchFamily="18" charset="0"/>
              </a:rPr>
              <a:t>E</a:t>
            </a:r>
            <a:r>
              <a:rPr lang="en-US" sz="2800">
                <a:latin typeface="Times New Roman" pitchFamily="18" charset="0"/>
                <a:cs typeface="Times New Roman" pitchFamily="18" charset="0"/>
              </a:rPr>
              <a:t>.R</a:t>
            </a:r>
            <a:r>
              <a:rPr lang="en-US" sz="2800" baseline="-25000">
                <a:latin typeface="Times New Roman" pitchFamily="18" charset="0"/>
                <a:cs typeface="Times New Roman" pitchFamily="18" charset="0"/>
              </a:rPr>
              <a:t>E</a:t>
            </a:r>
            <a:endParaRPr lang="vi-VN" sz="2800">
              <a:latin typeface="Times New Roman" pitchFamily="18" charset="0"/>
              <a:cs typeface="Times New Roman" pitchFamily="18" charset="0"/>
            </a:endParaRPr>
          </a:p>
          <a:p>
            <a:pPr lvl="1">
              <a:buNone/>
            </a:pP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U</a:t>
            </a:r>
            <a:r>
              <a:rPr lang="en-US" sz="2800" baseline="-25000" err="1">
                <a:latin typeface="Times New Roman" pitchFamily="18" charset="0"/>
                <a:cs typeface="Times New Roman" pitchFamily="18" charset="0"/>
              </a:rPr>
              <a:t>cc</a:t>
            </a:r>
            <a:r>
              <a:rPr lang="en-US" sz="2800">
                <a:latin typeface="Times New Roman" pitchFamily="18" charset="0"/>
                <a:cs typeface="Times New Roman" pitchFamily="18" charset="0"/>
              </a:rPr>
              <a:t>=</a:t>
            </a:r>
            <a:r>
              <a:rPr lang="en-US" sz="2800" err="1">
                <a:latin typeface="Times New Roman" pitchFamily="18" charset="0"/>
                <a:cs typeface="Times New Roman" pitchFamily="18" charset="0"/>
              </a:rPr>
              <a:t>I</a:t>
            </a:r>
            <a:r>
              <a:rPr lang="en-US" sz="2800" baseline="-25000" err="1">
                <a:latin typeface="Times New Roman" pitchFamily="18" charset="0"/>
                <a:cs typeface="Times New Roman" pitchFamily="18" charset="0"/>
              </a:rPr>
              <a:t>B</a:t>
            </a:r>
            <a:r>
              <a:rPr lang="en-US" sz="2800" err="1">
                <a:latin typeface="Times New Roman" pitchFamily="18" charset="0"/>
                <a:cs typeface="Times New Roman" pitchFamily="18" charset="0"/>
              </a:rPr>
              <a:t>.R</a:t>
            </a:r>
            <a:r>
              <a:rPr lang="en-US" sz="2800" b="1" baseline="-25000" err="1">
                <a:latin typeface="Times New Roman" pitchFamily="18" charset="0"/>
                <a:cs typeface="Times New Roman" pitchFamily="18" charset="0"/>
              </a:rPr>
              <a:t>b</a:t>
            </a:r>
            <a:r>
              <a:rPr lang="en-US" sz="2800" b="1" err="1">
                <a:latin typeface="Times New Roman" pitchFamily="18" charset="0"/>
                <a:cs typeface="Times New Roman" pitchFamily="18" charset="0"/>
              </a:rPr>
              <a:t>+</a:t>
            </a:r>
            <a:r>
              <a:rPr lang="en-US" sz="2800" err="1">
                <a:latin typeface="Times New Roman" pitchFamily="18" charset="0"/>
                <a:cs typeface="Times New Roman" pitchFamily="18" charset="0"/>
              </a:rPr>
              <a:t>U</a:t>
            </a:r>
            <a:r>
              <a:rPr lang="en-US" sz="2800" baseline="-25000" err="1">
                <a:latin typeface="Times New Roman" pitchFamily="18" charset="0"/>
                <a:cs typeface="Times New Roman" pitchFamily="18" charset="0"/>
              </a:rPr>
              <a:t>BE</a:t>
            </a:r>
            <a:r>
              <a:rPr lang="en-US" sz="2800" b="1" err="1">
                <a:latin typeface="Times New Roman" pitchFamily="18" charset="0"/>
                <a:cs typeface="Times New Roman" pitchFamily="18" charset="0"/>
              </a:rPr>
              <a:t>+</a:t>
            </a:r>
            <a:r>
              <a:rPr lang="en-US" sz="2800" err="1">
                <a:latin typeface="Times New Roman" pitchFamily="18" charset="0"/>
                <a:cs typeface="Times New Roman" pitchFamily="18" charset="0"/>
              </a:rPr>
              <a:t>I</a:t>
            </a:r>
            <a:r>
              <a:rPr lang="en-US" sz="2800" baseline="-25000" err="1">
                <a:latin typeface="Times New Roman" pitchFamily="18" charset="0"/>
                <a:cs typeface="Times New Roman" pitchFamily="18" charset="0"/>
              </a:rPr>
              <a:t>B</a:t>
            </a:r>
            <a:r>
              <a:rPr lang="en-US" sz="2800">
                <a:latin typeface="Times New Roman" pitchFamily="18" charset="0"/>
                <a:cs typeface="Times New Roman" pitchFamily="18" charset="0"/>
              </a:rPr>
              <a:t>.(1+β).R</a:t>
            </a:r>
            <a:r>
              <a:rPr lang="en-US" sz="2800" baseline="-25000">
                <a:latin typeface="Times New Roman" pitchFamily="18" charset="0"/>
                <a:cs typeface="Times New Roman" pitchFamily="18" charset="0"/>
              </a:rPr>
              <a:t>E</a:t>
            </a:r>
            <a:endParaRPr lang="en-US" sz="2800">
              <a:latin typeface="Times New Roman" pitchFamily="18" charset="0"/>
              <a:cs typeface="Times New Roman" pitchFamily="18" charset="0"/>
            </a:endParaRPr>
          </a:p>
          <a:p>
            <a:pPr lvl="1"/>
            <a:endParaRPr lang="en-US">
              <a:latin typeface="Times New Roman" pitchFamily="18" charset="0"/>
              <a:cs typeface="Times New Roman" pitchFamily="18" charset="0"/>
            </a:endParaRPr>
          </a:p>
          <a:p>
            <a:pPr lvl="1">
              <a:buNone/>
            </a:pPr>
            <a:r>
              <a:rPr lang="en-US" sz="2600">
                <a:latin typeface="Times New Roman" pitchFamily="18" charset="0"/>
                <a:cs typeface="Times New Roman" pitchFamily="18" charset="0"/>
              </a:rPr>
              <a:t> U</a:t>
            </a:r>
            <a:r>
              <a:rPr lang="en-US" sz="2600" baseline="-25000">
                <a:latin typeface="Times New Roman" pitchFamily="18" charset="0"/>
                <a:cs typeface="Times New Roman" pitchFamily="18" charset="0"/>
              </a:rPr>
              <a:t>BE</a:t>
            </a:r>
            <a:r>
              <a:rPr lang="en-US" sz="2600">
                <a:latin typeface="Times New Roman" pitchFamily="18" charset="0"/>
                <a:cs typeface="Times New Roman" pitchFamily="18" charset="0"/>
              </a:rPr>
              <a:t>=U</a:t>
            </a:r>
            <a:r>
              <a:rPr lang="en-US" sz="2600" baseline="-25000">
                <a:latin typeface="Times New Roman" pitchFamily="18" charset="0"/>
                <a:cs typeface="Times New Roman" pitchFamily="18" charset="0"/>
              </a:rPr>
              <a:t>cc</a:t>
            </a:r>
            <a:r>
              <a:rPr lang="en-US" sz="2600">
                <a:latin typeface="Times New Roman" pitchFamily="18" charset="0"/>
                <a:cs typeface="Times New Roman" pitchFamily="18" charset="0"/>
              </a:rPr>
              <a:t>- I</a:t>
            </a:r>
            <a:r>
              <a:rPr lang="en-US" sz="2600" baseline="-25000">
                <a:latin typeface="Times New Roman" pitchFamily="18" charset="0"/>
                <a:cs typeface="Times New Roman" pitchFamily="18" charset="0"/>
              </a:rPr>
              <a:t>B</a:t>
            </a:r>
            <a:r>
              <a:rPr lang="en-US" sz="2600">
                <a:latin typeface="Times New Roman" pitchFamily="18" charset="0"/>
                <a:cs typeface="Times New Roman" pitchFamily="18" charset="0"/>
              </a:rPr>
              <a:t>.[</a:t>
            </a:r>
            <a:r>
              <a:rPr lang="en-US" sz="2600" err="1">
                <a:latin typeface="Times New Roman" pitchFamily="18" charset="0"/>
                <a:cs typeface="Times New Roman" pitchFamily="18" charset="0"/>
              </a:rPr>
              <a:t>R</a:t>
            </a:r>
            <a:r>
              <a:rPr lang="en-US" sz="2600" baseline="-25000" err="1">
                <a:latin typeface="Times New Roman" pitchFamily="18" charset="0"/>
                <a:cs typeface="Times New Roman" pitchFamily="18" charset="0"/>
              </a:rPr>
              <a:t>b</a:t>
            </a:r>
            <a:r>
              <a:rPr lang="en-US" sz="2600">
                <a:latin typeface="Times New Roman" pitchFamily="18" charset="0"/>
                <a:cs typeface="Times New Roman" pitchFamily="18" charset="0"/>
              </a:rPr>
              <a:t>+ (1+β).R</a:t>
            </a:r>
            <a:r>
              <a:rPr lang="en-US" sz="2600" baseline="-25000">
                <a:latin typeface="Times New Roman" pitchFamily="18" charset="0"/>
                <a:cs typeface="Times New Roman" pitchFamily="18" charset="0"/>
              </a:rPr>
              <a:t>E</a:t>
            </a:r>
            <a:r>
              <a:rPr lang="en-US" sz="2600">
                <a:latin typeface="Times New Roman" pitchFamily="18" charset="0"/>
                <a:cs typeface="Times New Roman" pitchFamily="18" charset="0"/>
              </a:rPr>
              <a:t>]=U</a:t>
            </a:r>
            <a:r>
              <a:rPr lang="en-US" sz="2600" baseline="-25000">
                <a:latin typeface="Times New Roman" pitchFamily="18" charset="0"/>
                <a:cs typeface="Times New Roman" pitchFamily="18" charset="0"/>
              </a:rPr>
              <a:t>cc</a:t>
            </a:r>
            <a:r>
              <a:rPr lang="en-US" sz="2600">
                <a:latin typeface="Times New Roman" pitchFamily="18" charset="0"/>
                <a:cs typeface="Times New Roman" pitchFamily="18" charset="0"/>
              </a:rPr>
              <a:t>- (I</a:t>
            </a:r>
            <a:r>
              <a:rPr lang="en-US" sz="2600" baseline="-25000">
                <a:latin typeface="Times New Roman" pitchFamily="18" charset="0"/>
                <a:cs typeface="Times New Roman" pitchFamily="18" charset="0"/>
              </a:rPr>
              <a:t>C</a:t>
            </a:r>
            <a:r>
              <a:rPr lang="en-US" sz="2600">
                <a:latin typeface="Times New Roman" pitchFamily="18" charset="0"/>
                <a:cs typeface="Times New Roman" pitchFamily="18" charset="0"/>
              </a:rPr>
              <a:t>/β).[</a:t>
            </a:r>
            <a:r>
              <a:rPr lang="en-US" sz="2600" err="1">
                <a:latin typeface="Times New Roman" pitchFamily="18" charset="0"/>
                <a:cs typeface="Times New Roman" pitchFamily="18" charset="0"/>
              </a:rPr>
              <a:t>R</a:t>
            </a:r>
            <a:r>
              <a:rPr lang="en-US" sz="2600" baseline="-25000" err="1">
                <a:latin typeface="Times New Roman" pitchFamily="18" charset="0"/>
                <a:cs typeface="Times New Roman" pitchFamily="18" charset="0"/>
              </a:rPr>
              <a:t>b</a:t>
            </a:r>
            <a:r>
              <a:rPr lang="en-US" sz="2600">
                <a:latin typeface="Times New Roman" pitchFamily="18" charset="0"/>
                <a:cs typeface="Times New Roman" pitchFamily="18" charset="0"/>
              </a:rPr>
              <a:t>+(1+β).R</a:t>
            </a:r>
            <a:r>
              <a:rPr lang="en-US" sz="2600" baseline="-25000">
                <a:latin typeface="Times New Roman" pitchFamily="18" charset="0"/>
                <a:cs typeface="Times New Roman" pitchFamily="18" charset="0"/>
              </a:rPr>
              <a:t>E</a:t>
            </a:r>
          </a:p>
          <a:p>
            <a:pPr>
              <a:buNone/>
            </a:pPr>
            <a:r>
              <a:rPr lang="en-US">
                <a:solidFill>
                  <a:srgbClr val="FF0000"/>
                </a:solidFill>
                <a:latin typeface="Times New Roman" pitchFamily="18" charset="0"/>
                <a:cs typeface="Times New Roman" pitchFamily="18" charset="0"/>
              </a:rPr>
              <a:t>   Điện </a:t>
            </a:r>
            <a:r>
              <a:rPr lang="en-US" err="1">
                <a:solidFill>
                  <a:srgbClr val="FF0000"/>
                </a:solidFill>
                <a:latin typeface="Times New Roman" pitchFamily="18" charset="0"/>
                <a:cs typeface="Times New Roman" pitchFamily="18" charset="0"/>
              </a:rPr>
              <a:t>áp</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cấp</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chuyển</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tiếp</a:t>
            </a:r>
            <a:r>
              <a:rPr lang="en-US">
                <a:solidFill>
                  <a:srgbClr val="FF0000"/>
                </a:solidFill>
                <a:latin typeface="Times New Roman" pitchFamily="18" charset="0"/>
                <a:cs typeface="Times New Roman" pitchFamily="18" charset="0"/>
              </a:rPr>
              <a:t> CE</a:t>
            </a:r>
          </a:p>
          <a:p>
            <a:pPr lvl="1">
              <a:buNone/>
            </a:pP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cc</a:t>
            </a:r>
            <a:r>
              <a:rPr lang="en-US" sz="2800">
                <a:latin typeface="Times New Roman" pitchFamily="18" charset="0"/>
                <a:cs typeface="Times New Roman" pitchFamily="18" charset="0"/>
              </a:rPr>
              <a:t>=I</a:t>
            </a:r>
            <a:r>
              <a:rPr lang="en-US" sz="2800" baseline="-25000">
                <a:latin typeface="Times New Roman" pitchFamily="18" charset="0"/>
                <a:cs typeface="Times New Roman" pitchFamily="18" charset="0"/>
              </a:rPr>
              <a:t>C</a:t>
            </a:r>
            <a:r>
              <a:rPr lang="en-US" sz="2800">
                <a:latin typeface="Times New Roman" pitchFamily="18" charset="0"/>
                <a:cs typeface="Times New Roman" pitchFamily="18" charset="0"/>
              </a:rPr>
              <a:t>.R</a:t>
            </a:r>
            <a:r>
              <a:rPr lang="en-US" sz="2800" baseline="-25000">
                <a:latin typeface="Times New Roman" pitchFamily="18" charset="0"/>
                <a:cs typeface="Times New Roman" pitchFamily="18" charset="0"/>
              </a:rPr>
              <a:t>C</a:t>
            </a:r>
            <a:r>
              <a:rPr lang="en-US" sz="2800">
                <a:latin typeface="Times New Roman" pitchFamily="18" charset="0"/>
                <a:cs typeface="Times New Roman" pitchFamily="18" charset="0"/>
              </a:rPr>
              <a:t>+I</a:t>
            </a:r>
            <a:r>
              <a:rPr lang="en-US" sz="2800" baseline="-25000">
                <a:latin typeface="Times New Roman" pitchFamily="18" charset="0"/>
                <a:cs typeface="Times New Roman" pitchFamily="18" charset="0"/>
              </a:rPr>
              <a:t>E</a:t>
            </a:r>
            <a:r>
              <a:rPr lang="en-US" sz="2800">
                <a:latin typeface="Times New Roman" pitchFamily="18" charset="0"/>
                <a:cs typeface="Times New Roman" pitchFamily="18" charset="0"/>
              </a:rPr>
              <a:t>.R</a:t>
            </a:r>
            <a:r>
              <a:rPr lang="en-US" sz="2800" baseline="-25000">
                <a:latin typeface="Times New Roman" pitchFamily="18" charset="0"/>
                <a:cs typeface="Times New Roman" pitchFamily="18" charset="0"/>
              </a:rPr>
              <a:t>E</a:t>
            </a:r>
            <a:r>
              <a:rPr lang="en-US" sz="2800">
                <a:latin typeface="Times New Roman" pitchFamily="18" charset="0"/>
                <a:cs typeface="Times New Roman" pitchFamily="18" charset="0"/>
              </a:rPr>
              <a:t>+U</a:t>
            </a:r>
            <a:r>
              <a:rPr lang="en-US" sz="2800" baseline="-25000">
                <a:latin typeface="Times New Roman" pitchFamily="18" charset="0"/>
                <a:cs typeface="Times New Roman" pitchFamily="18" charset="0"/>
              </a:rPr>
              <a:t>CE</a:t>
            </a:r>
            <a:endParaRPr lang="vi-VN" sz="2800">
              <a:latin typeface="Times New Roman" pitchFamily="18" charset="0"/>
              <a:cs typeface="Times New Roman" pitchFamily="18" charset="0"/>
            </a:endParaRPr>
          </a:p>
          <a:p>
            <a:pPr lvl="1">
              <a:buNone/>
            </a:pP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CE</a:t>
            </a: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CC</a:t>
            </a:r>
            <a:r>
              <a:rPr lang="en-US" sz="2800">
                <a:latin typeface="Times New Roman" pitchFamily="18" charset="0"/>
                <a:cs typeface="Times New Roman" pitchFamily="18" charset="0"/>
              </a:rPr>
              <a:t>- (I</a:t>
            </a:r>
            <a:r>
              <a:rPr lang="en-US" sz="2800" baseline="-25000">
                <a:latin typeface="Times New Roman" pitchFamily="18" charset="0"/>
                <a:cs typeface="Times New Roman" pitchFamily="18" charset="0"/>
              </a:rPr>
              <a:t>C</a:t>
            </a:r>
            <a:r>
              <a:rPr lang="en-US" sz="2800">
                <a:latin typeface="Times New Roman" pitchFamily="18" charset="0"/>
                <a:cs typeface="Times New Roman" pitchFamily="18" charset="0"/>
              </a:rPr>
              <a:t>.R</a:t>
            </a:r>
            <a:r>
              <a:rPr lang="en-US" sz="2800" baseline="-25000">
                <a:latin typeface="Times New Roman" pitchFamily="18" charset="0"/>
                <a:cs typeface="Times New Roman" pitchFamily="18" charset="0"/>
              </a:rPr>
              <a:t>C</a:t>
            </a:r>
            <a:r>
              <a:rPr lang="en-US" sz="2800">
                <a:latin typeface="Times New Roman" pitchFamily="18" charset="0"/>
                <a:cs typeface="Times New Roman" pitchFamily="18" charset="0"/>
              </a:rPr>
              <a:t>+I</a:t>
            </a:r>
            <a:r>
              <a:rPr lang="en-US" sz="2800" baseline="-25000">
                <a:latin typeface="Times New Roman" pitchFamily="18" charset="0"/>
                <a:cs typeface="Times New Roman" pitchFamily="18" charset="0"/>
              </a:rPr>
              <a:t>E</a:t>
            </a:r>
            <a:r>
              <a:rPr lang="en-US" sz="2800">
                <a:latin typeface="Times New Roman" pitchFamily="18" charset="0"/>
                <a:cs typeface="Times New Roman" pitchFamily="18" charset="0"/>
              </a:rPr>
              <a:t>.R</a:t>
            </a:r>
            <a:r>
              <a:rPr lang="en-US" sz="2800" baseline="-25000">
                <a:latin typeface="Times New Roman" pitchFamily="18" charset="0"/>
                <a:cs typeface="Times New Roman" pitchFamily="18" charset="0"/>
              </a:rPr>
              <a:t>E</a:t>
            </a:r>
            <a:r>
              <a:rPr lang="en-US" sz="2800">
                <a:latin typeface="Times New Roman" pitchFamily="18" charset="0"/>
                <a:cs typeface="Times New Roman" pitchFamily="18" charset="0"/>
              </a:rPr>
              <a:t>) ≈ U</a:t>
            </a:r>
            <a:r>
              <a:rPr lang="en-US" sz="2800" baseline="-25000">
                <a:latin typeface="Times New Roman" pitchFamily="18" charset="0"/>
                <a:cs typeface="Times New Roman" pitchFamily="18" charset="0"/>
              </a:rPr>
              <a:t>CC</a:t>
            </a:r>
            <a:r>
              <a:rPr lang="en-US" sz="2800">
                <a:latin typeface="Times New Roman" pitchFamily="18" charset="0"/>
                <a:cs typeface="Times New Roman" pitchFamily="18" charset="0"/>
              </a:rPr>
              <a:t>- I</a:t>
            </a:r>
            <a:r>
              <a:rPr lang="en-US" sz="2800" baseline="-25000">
                <a:latin typeface="Times New Roman" pitchFamily="18" charset="0"/>
                <a:cs typeface="Times New Roman" pitchFamily="18" charset="0"/>
              </a:rPr>
              <a:t>C</a:t>
            </a:r>
            <a:r>
              <a:rPr lang="en-US" sz="2800">
                <a:latin typeface="Times New Roman" pitchFamily="18" charset="0"/>
                <a:cs typeface="Times New Roman" pitchFamily="18" charset="0"/>
              </a:rPr>
              <a:t> .( R</a:t>
            </a:r>
            <a:r>
              <a:rPr lang="en-US" sz="2800" baseline="-25000">
                <a:latin typeface="Times New Roman" pitchFamily="18" charset="0"/>
                <a:cs typeface="Times New Roman" pitchFamily="18" charset="0"/>
              </a:rPr>
              <a:t>C</a:t>
            </a:r>
            <a:r>
              <a:rPr lang="en-US" sz="2800">
                <a:latin typeface="Times New Roman" pitchFamily="18" charset="0"/>
                <a:cs typeface="Times New Roman" pitchFamily="18" charset="0"/>
              </a:rPr>
              <a:t>+R</a:t>
            </a:r>
            <a:r>
              <a:rPr lang="en-US" sz="2800" baseline="-25000">
                <a:latin typeface="Times New Roman" pitchFamily="18" charset="0"/>
                <a:cs typeface="Times New Roman" pitchFamily="18" charset="0"/>
              </a:rPr>
              <a:t>E </a:t>
            </a:r>
            <a:r>
              <a:rPr lang="en-US" sz="2800">
                <a:latin typeface="Times New Roman" pitchFamily="18" charset="0"/>
                <a:cs typeface="Times New Roman" pitchFamily="18" charset="0"/>
              </a:rPr>
              <a:t>)</a:t>
            </a:r>
          </a:p>
          <a:p>
            <a:pPr lvl="1">
              <a:buNone/>
            </a:pPr>
            <a:endParaRPr lang="en-US" sz="2500">
              <a:latin typeface="Times New Roman" pitchFamily="18" charset="0"/>
              <a:cs typeface="Times New Roman" pitchFamily="18" charset="0"/>
            </a:endParaRPr>
          </a:p>
          <a:p>
            <a:pPr lvl="1">
              <a:buNone/>
            </a:pPr>
            <a:r>
              <a:rPr lang="en-US" sz="2500">
                <a:solidFill>
                  <a:srgbClr val="FF0000"/>
                </a:solidFill>
                <a:latin typeface="Times New Roman" pitchFamily="18" charset="0"/>
                <a:cs typeface="Times New Roman" pitchFamily="18" charset="0"/>
              </a:rPr>
              <a:t>Đường tải tĩnh:</a:t>
            </a:r>
          </a:p>
          <a:p>
            <a:pPr lvl="1"/>
            <a:endParaRPr lang="vi-VN" sz="2100">
              <a:latin typeface="Times New Roman" pitchFamily="18" charset="0"/>
              <a:cs typeface="Times New Roman" pitchFamily="18" charset="0"/>
            </a:endParaRPr>
          </a:p>
          <a:p>
            <a:pPr lvl="1"/>
            <a:endParaRPr lang="en-US" baseline="-25000"/>
          </a:p>
        </p:txBody>
      </p:sp>
      <p:graphicFrame>
        <p:nvGraphicFramePr>
          <p:cNvPr id="4" name="Object 3"/>
          <p:cNvGraphicFramePr>
            <a:graphicFrameLocks noChangeAspect="1"/>
          </p:cNvGraphicFramePr>
          <p:nvPr/>
        </p:nvGraphicFramePr>
        <p:xfrm>
          <a:off x="5417096" y="2048272"/>
          <a:ext cx="2736304" cy="1152128"/>
        </p:xfrm>
        <a:graphic>
          <a:graphicData uri="http://schemas.openxmlformats.org/presentationml/2006/ole">
            <mc:AlternateContent xmlns:mc="http://schemas.openxmlformats.org/markup-compatibility/2006">
              <mc:Choice xmlns:v="urn:schemas-microsoft-com:vml" Requires="v">
                <p:oleObj spid="_x0000_s64513" name="Equation" r:id="rId3" imgW="1434960" imgH="444240" progId="Equation.DSMT4">
                  <p:embed/>
                </p:oleObj>
              </mc:Choice>
              <mc:Fallback>
                <p:oleObj name="Equation" r:id="rId3" imgW="1434960" imgH="44424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7096" y="2048272"/>
                        <a:ext cx="2736304" cy="1152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3276600" y="5410200"/>
          <a:ext cx="2981978" cy="792088"/>
        </p:xfrm>
        <a:graphic>
          <a:graphicData uri="http://schemas.openxmlformats.org/presentationml/2006/ole">
            <mc:AlternateContent xmlns:mc="http://schemas.openxmlformats.org/markup-compatibility/2006">
              <mc:Choice xmlns:v="urn:schemas-microsoft-com:vml" Requires="v">
                <p:oleObj spid="_x0000_s64514" name="Equation" r:id="rId5" imgW="1625400" imgH="431640" progId="Equation.DSMT4">
                  <p:embed/>
                </p:oleObj>
              </mc:Choice>
              <mc:Fallback>
                <p:oleObj name="Equation" r:id="rId5" imgW="1625400" imgH="43164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5410200"/>
                        <a:ext cx="2981978"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6135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500" fill="hold"/>
                                        <p:tgtEl>
                                          <p:spTgt spid="5"/>
                                        </p:tgtEl>
                                        <p:attrNameLst>
                                          <p:attrName>ppt_x</p:attrName>
                                        </p:attrNameLst>
                                      </p:cBhvr>
                                      <p:tavLst>
                                        <p:tav tm="0">
                                          <p:val>
                                            <p:strVal val="#ppt_x"/>
                                          </p:val>
                                        </p:tav>
                                        <p:tav tm="100000">
                                          <p:val>
                                            <p:strVal val="#ppt_x"/>
                                          </p:val>
                                        </p:tav>
                                      </p:tavLst>
                                    </p:anim>
                                    <p:anim calcmode="lin" valueType="num">
                                      <p:cBhvr additive="base">
                                        <p:cTn id="4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FF0000"/>
                </a:solidFill>
                <a:latin typeface="Times New Roman" pitchFamily="18" charset="0"/>
                <a:cs typeface="Times New Roman" pitchFamily="18" charset="0"/>
              </a:rPr>
              <a:t>§ 2. Phản ứng của mạch RC, RL với xung điện áp đơn giản</a:t>
            </a:r>
          </a:p>
        </p:txBody>
      </p:sp>
      <p:sp>
        <p:nvSpPr>
          <p:cNvPr id="3" name="Content Placeholder 2"/>
          <p:cNvSpPr>
            <a:spLocks noGrp="1"/>
          </p:cNvSpPr>
          <p:nvPr>
            <p:ph idx="1"/>
          </p:nvPr>
        </p:nvSpPr>
        <p:spPr>
          <a:xfrm>
            <a:off x="228600" y="1600200"/>
            <a:ext cx="8763000" cy="4953000"/>
          </a:xfrm>
        </p:spPr>
        <p:txBody>
          <a:bodyPr/>
          <a:lstStyle/>
          <a:p>
            <a:pPr>
              <a:buNone/>
            </a:pPr>
            <a:r>
              <a:rPr lang="en-US"/>
              <a:t> </a:t>
            </a:r>
            <a:r>
              <a:rPr lang="en-US">
                <a:solidFill>
                  <a:srgbClr val="FF0000"/>
                </a:solidFill>
                <a:latin typeface="Times New Roman" pitchFamily="18" charset="0"/>
                <a:cs typeface="Times New Roman" pitchFamily="18" charset="0"/>
              </a:rPr>
              <a:t>1. Các dạng xung điện áp.</a:t>
            </a:r>
          </a:p>
          <a:p>
            <a:pPr>
              <a:spcBef>
                <a:spcPts val="600"/>
              </a:spcBef>
              <a:buNone/>
            </a:pPr>
            <a:r>
              <a:rPr lang="en-US">
                <a:solidFill>
                  <a:srgbClr val="FF0000"/>
                </a:solidFill>
                <a:latin typeface="Times New Roman" pitchFamily="18" charset="0"/>
                <a:cs typeface="Times New Roman" pitchFamily="18" charset="0"/>
              </a:rPr>
              <a:t> </a:t>
            </a:r>
            <a:r>
              <a:rPr lang="en-US">
                <a:solidFill>
                  <a:schemeClr val="tx1">
                    <a:lumMod val="95000"/>
                    <a:lumOff val="5000"/>
                  </a:schemeClr>
                </a:solidFill>
                <a:latin typeface="Times New Roman" pitchFamily="18" charset="0"/>
                <a:cs typeface="Times New Roman" pitchFamily="18" charset="0"/>
              </a:rPr>
              <a:t>+ Đối với tín hiệu vào dạng tín hiệu xung phức tạp</a:t>
            </a:r>
          </a:p>
          <a:p>
            <a:pPr>
              <a:spcBef>
                <a:spcPts val="600"/>
              </a:spcBef>
              <a:buNone/>
            </a:pPr>
            <a:r>
              <a:rPr lang="en-US">
                <a:solidFill>
                  <a:schemeClr val="tx1">
                    <a:lumMod val="95000"/>
                    <a:lumOff val="5000"/>
                  </a:schemeClr>
                </a:solidFill>
                <a:latin typeface="Times New Roman" pitchFamily="18" charset="0"/>
                <a:cs typeface="Times New Roman" pitchFamily="18" charset="0"/>
              </a:rPr>
              <a:t>ta phải biến tín hiệu xung thành các tín hiệu xung</a:t>
            </a:r>
          </a:p>
          <a:p>
            <a:pPr>
              <a:spcBef>
                <a:spcPts val="600"/>
              </a:spcBef>
              <a:buNone/>
            </a:pPr>
            <a:r>
              <a:rPr lang="en-US">
                <a:solidFill>
                  <a:schemeClr val="tx1">
                    <a:lumMod val="95000"/>
                    <a:lumOff val="5000"/>
                  </a:schemeClr>
                </a:solidFill>
                <a:latin typeface="Times New Roman" pitchFamily="18" charset="0"/>
                <a:cs typeface="Times New Roman" pitchFamily="18" charset="0"/>
              </a:rPr>
              <a:t>đơn giản, xác định tín hiệu xung đầu ra với các xung</a:t>
            </a:r>
          </a:p>
          <a:p>
            <a:pPr>
              <a:spcBef>
                <a:spcPts val="600"/>
              </a:spcBef>
              <a:buNone/>
            </a:pPr>
            <a:r>
              <a:rPr lang="en-US">
                <a:solidFill>
                  <a:schemeClr val="tx1">
                    <a:lumMod val="95000"/>
                    <a:lumOff val="5000"/>
                  </a:schemeClr>
                </a:solidFill>
                <a:latin typeface="Times New Roman" pitchFamily="18" charset="0"/>
                <a:cs typeface="Times New Roman" pitchFamily="18" charset="0"/>
              </a:rPr>
              <a:t>đơn giản ở đầu vào tổng hợp lại.</a:t>
            </a:r>
          </a:p>
          <a:p>
            <a:pPr>
              <a:spcBef>
                <a:spcPts val="600"/>
              </a:spcBef>
              <a:buNone/>
            </a:pPr>
            <a:r>
              <a:rPr lang="en-US">
                <a:solidFill>
                  <a:schemeClr val="tx1">
                    <a:lumMod val="95000"/>
                    <a:lumOff val="5000"/>
                  </a:schemeClr>
                </a:solidFill>
                <a:latin typeface="Times New Roman" pitchFamily="18" charset="0"/>
                <a:cs typeface="Times New Roman" pitchFamily="18" charset="0"/>
              </a:rPr>
              <a:t> u</a:t>
            </a:r>
            <a:r>
              <a:rPr lang="en-US" baseline="-25000">
                <a:solidFill>
                  <a:schemeClr val="tx1">
                    <a:lumMod val="95000"/>
                    <a:lumOff val="5000"/>
                  </a:schemeClr>
                </a:solidFill>
                <a:latin typeface="Times New Roman" pitchFamily="18" charset="0"/>
                <a:cs typeface="Times New Roman" pitchFamily="18" charset="0"/>
              </a:rPr>
              <a:t>1</a:t>
            </a:r>
            <a:r>
              <a:rPr lang="en-US">
                <a:solidFill>
                  <a:schemeClr val="tx1">
                    <a:lumMod val="95000"/>
                    <a:lumOff val="5000"/>
                  </a:schemeClr>
                </a:solidFill>
                <a:latin typeface="Times New Roman" pitchFamily="18" charset="0"/>
                <a:cs typeface="Times New Roman" pitchFamily="18" charset="0"/>
              </a:rPr>
              <a:t>(t) = u</a:t>
            </a:r>
            <a:r>
              <a:rPr lang="en-US" baseline="-25000">
                <a:solidFill>
                  <a:schemeClr val="tx1">
                    <a:lumMod val="95000"/>
                    <a:lumOff val="5000"/>
                  </a:schemeClr>
                </a:solidFill>
                <a:latin typeface="Times New Roman" pitchFamily="18" charset="0"/>
                <a:cs typeface="Times New Roman" pitchFamily="18" charset="0"/>
              </a:rPr>
              <a:t>1</a:t>
            </a:r>
            <a:r>
              <a:rPr lang="en-US" baseline="30000">
                <a:solidFill>
                  <a:schemeClr val="tx1">
                    <a:lumMod val="95000"/>
                    <a:lumOff val="5000"/>
                  </a:schemeClr>
                </a:solidFill>
                <a:latin typeface="Times New Roman" pitchFamily="18" charset="0"/>
                <a:cs typeface="Times New Roman" pitchFamily="18" charset="0"/>
              </a:rPr>
              <a:t>1</a:t>
            </a:r>
            <a:r>
              <a:rPr lang="en-US">
                <a:solidFill>
                  <a:schemeClr val="tx1">
                    <a:lumMod val="95000"/>
                    <a:lumOff val="5000"/>
                  </a:schemeClr>
                </a:solidFill>
                <a:latin typeface="Times New Roman" pitchFamily="18" charset="0"/>
                <a:cs typeface="Times New Roman" pitchFamily="18" charset="0"/>
              </a:rPr>
              <a:t>(t) + u</a:t>
            </a:r>
            <a:r>
              <a:rPr lang="en-US" baseline="-25000">
                <a:solidFill>
                  <a:schemeClr val="tx1">
                    <a:lumMod val="95000"/>
                    <a:lumOff val="5000"/>
                  </a:schemeClr>
                </a:solidFill>
                <a:latin typeface="Times New Roman" pitchFamily="18" charset="0"/>
                <a:cs typeface="Times New Roman" pitchFamily="18" charset="0"/>
              </a:rPr>
              <a:t>1</a:t>
            </a:r>
            <a:r>
              <a:rPr lang="en-US" baseline="30000">
                <a:solidFill>
                  <a:schemeClr val="tx1">
                    <a:lumMod val="95000"/>
                    <a:lumOff val="5000"/>
                  </a:schemeClr>
                </a:solidFill>
                <a:latin typeface="Times New Roman" pitchFamily="18" charset="0"/>
                <a:cs typeface="Times New Roman" pitchFamily="18" charset="0"/>
              </a:rPr>
              <a:t>2</a:t>
            </a:r>
            <a:r>
              <a:rPr lang="en-US">
                <a:solidFill>
                  <a:schemeClr val="tx1">
                    <a:lumMod val="95000"/>
                    <a:lumOff val="5000"/>
                  </a:schemeClr>
                </a:solidFill>
                <a:latin typeface="Times New Roman" pitchFamily="18" charset="0"/>
                <a:cs typeface="Times New Roman" pitchFamily="18" charset="0"/>
              </a:rPr>
              <a:t>(t)  + u</a:t>
            </a:r>
            <a:r>
              <a:rPr lang="en-US" baseline="-25000">
                <a:solidFill>
                  <a:schemeClr val="tx1">
                    <a:lumMod val="95000"/>
                    <a:lumOff val="5000"/>
                  </a:schemeClr>
                </a:solidFill>
                <a:latin typeface="Times New Roman" pitchFamily="18" charset="0"/>
                <a:cs typeface="Times New Roman" pitchFamily="18" charset="0"/>
              </a:rPr>
              <a:t>1</a:t>
            </a:r>
            <a:r>
              <a:rPr lang="en-US" baseline="30000">
                <a:solidFill>
                  <a:schemeClr val="tx1">
                    <a:lumMod val="95000"/>
                    <a:lumOff val="5000"/>
                  </a:schemeClr>
                </a:solidFill>
                <a:latin typeface="Times New Roman" pitchFamily="18" charset="0"/>
                <a:cs typeface="Times New Roman" pitchFamily="18" charset="0"/>
              </a:rPr>
              <a:t>3</a:t>
            </a:r>
            <a:r>
              <a:rPr lang="en-US">
                <a:solidFill>
                  <a:schemeClr val="tx1">
                    <a:lumMod val="95000"/>
                    <a:lumOff val="5000"/>
                  </a:schemeClr>
                </a:solidFill>
                <a:latin typeface="Times New Roman" pitchFamily="18" charset="0"/>
                <a:cs typeface="Times New Roman" pitchFamily="18" charset="0"/>
              </a:rPr>
              <a:t>(t) + …..</a:t>
            </a:r>
          </a:p>
          <a:p>
            <a:pPr>
              <a:spcBef>
                <a:spcPts val="600"/>
              </a:spcBef>
              <a:buNone/>
            </a:pPr>
            <a:r>
              <a:rPr lang="en-US">
                <a:solidFill>
                  <a:schemeClr val="tx1">
                    <a:lumMod val="95000"/>
                    <a:lumOff val="5000"/>
                  </a:schemeClr>
                </a:solidFill>
                <a:latin typeface="Times New Roman" pitchFamily="18" charset="0"/>
                <a:cs typeface="Times New Roman" pitchFamily="18" charset="0"/>
              </a:rPr>
              <a:t> Tại đầu ra ta nhận được tín hiệu.</a:t>
            </a:r>
          </a:p>
          <a:p>
            <a:pPr>
              <a:spcBef>
                <a:spcPts val="600"/>
              </a:spcBef>
              <a:buNone/>
            </a:pPr>
            <a:r>
              <a:rPr lang="en-US">
                <a:solidFill>
                  <a:schemeClr val="tx1">
                    <a:lumMod val="95000"/>
                    <a:lumOff val="5000"/>
                  </a:schemeClr>
                </a:solidFill>
                <a:latin typeface="Times New Roman" pitchFamily="18" charset="0"/>
                <a:cs typeface="Times New Roman" pitchFamily="18" charset="0"/>
              </a:rPr>
              <a:t> u</a:t>
            </a:r>
            <a:r>
              <a:rPr lang="en-US" baseline="-25000">
                <a:solidFill>
                  <a:schemeClr val="tx1">
                    <a:lumMod val="95000"/>
                    <a:lumOff val="5000"/>
                  </a:schemeClr>
                </a:solidFill>
                <a:latin typeface="Times New Roman" pitchFamily="18" charset="0"/>
                <a:cs typeface="Times New Roman" pitchFamily="18" charset="0"/>
              </a:rPr>
              <a:t>2</a:t>
            </a:r>
            <a:r>
              <a:rPr lang="en-US">
                <a:solidFill>
                  <a:schemeClr val="tx1">
                    <a:lumMod val="95000"/>
                    <a:lumOff val="5000"/>
                  </a:schemeClr>
                </a:solidFill>
                <a:latin typeface="Times New Roman" pitchFamily="18" charset="0"/>
                <a:cs typeface="Times New Roman" pitchFamily="18" charset="0"/>
              </a:rPr>
              <a:t>(t) = u</a:t>
            </a:r>
            <a:r>
              <a:rPr lang="en-US" baseline="-25000">
                <a:solidFill>
                  <a:schemeClr val="tx1">
                    <a:lumMod val="95000"/>
                    <a:lumOff val="5000"/>
                  </a:schemeClr>
                </a:solidFill>
                <a:latin typeface="Times New Roman" pitchFamily="18" charset="0"/>
                <a:cs typeface="Times New Roman" pitchFamily="18" charset="0"/>
              </a:rPr>
              <a:t>2</a:t>
            </a:r>
            <a:r>
              <a:rPr lang="en-US" baseline="30000">
                <a:solidFill>
                  <a:schemeClr val="tx1">
                    <a:lumMod val="95000"/>
                    <a:lumOff val="5000"/>
                  </a:schemeClr>
                </a:solidFill>
                <a:latin typeface="Times New Roman" pitchFamily="18" charset="0"/>
                <a:cs typeface="Times New Roman" pitchFamily="18" charset="0"/>
              </a:rPr>
              <a:t>1</a:t>
            </a:r>
            <a:r>
              <a:rPr lang="en-US">
                <a:solidFill>
                  <a:schemeClr val="tx1">
                    <a:lumMod val="95000"/>
                    <a:lumOff val="5000"/>
                  </a:schemeClr>
                </a:solidFill>
                <a:latin typeface="Times New Roman" pitchFamily="18" charset="0"/>
                <a:cs typeface="Times New Roman" pitchFamily="18" charset="0"/>
              </a:rPr>
              <a:t>(t) + u</a:t>
            </a:r>
            <a:r>
              <a:rPr lang="en-US" baseline="-25000">
                <a:solidFill>
                  <a:schemeClr val="tx1">
                    <a:lumMod val="95000"/>
                    <a:lumOff val="5000"/>
                  </a:schemeClr>
                </a:solidFill>
                <a:latin typeface="Times New Roman" pitchFamily="18" charset="0"/>
                <a:cs typeface="Times New Roman" pitchFamily="18" charset="0"/>
              </a:rPr>
              <a:t>2</a:t>
            </a:r>
            <a:r>
              <a:rPr lang="en-US" baseline="30000">
                <a:solidFill>
                  <a:schemeClr val="tx1">
                    <a:lumMod val="95000"/>
                    <a:lumOff val="5000"/>
                  </a:schemeClr>
                </a:solidFill>
                <a:latin typeface="Times New Roman" pitchFamily="18" charset="0"/>
                <a:cs typeface="Times New Roman" pitchFamily="18" charset="0"/>
              </a:rPr>
              <a:t>2</a:t>
            </a:r>
            <a:r>
              <a:rPr lang="en-US">
                <a:solidFill>
                  <a:schemeClr val="tx1">
                    <a:lumMod val="95000"/>
                    <a:lumOff val="5000"/>
                  </a:schemeClr>
                </a:solidFill>
                <a:latin typeface="Times New Roman" pitchFamily="18" charset="0"/>
                <a:cs typeface="Times New Roman" pitchFamily="18" charset="0"/>
              </a:rPr>
              <a:t>(t)  + u</a:t>
            </a:r>
            <a:r>
              <a:rPr lang="en-US" baseline="-25000">
                <a:solidFill>
                  <a:schemeClr val="tx1">
                    <a:lumMod val="95000"/>
                    <a:lumOff val="5000"/>
                  </a:schemeClr>
                </a:solidFill>
                <a:latin typeface="Times New Roman" pitchFamily="18" charset="0"/>
                <a:cs typeface="Times New Roman" pitchFamily="18" charset="0"/>
              </a:rPr>
              <a:t>2</a:t>
            </a:r>
            <a:r>
              <a:rPr lang="en-US" baseline="30000">
                <a:solidFill>
                  <a:schemeClr val="tx1">
                    <a:lumMod val="95000"/>
                    <a:lumOff val="5000"/>
                  </a:schemeClr>
                </a:solidFill>
                <a:latin typeface="Times New Roman" pitchFamily="18" charset="0"/>
                <a:cs typeface="Times New Roman" pitchFamily="18" charset="0"/>
              </a:rPr>
              <a:t>3</a:t>
            </a:r>
            <a:r>
              <a:rPr lang="en-US">
                <a:solidFill>
                  <a:schemeClr val="tx1">
                    <a:lumMod val="95000"/>
                    <a:lumOff val="5000"/>
                  </a:schemeClr>
                </a:solidFill>
                <a:latin typeface="Times New Roman" pitchFamily="18" charset="0"/>
                <a:cs typeface="Times New Roman" pitchFamily="18" charset="0"/>
              </a:rPr>
              <a:t>(t) + …..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548408"/>
          </a:xfrm>
        </p:spPr>
        <p:txBody>
          <a:bodyPr>
            <a:normAutofit fontScale="90000"/>
          </a:bodyPr>
          <a:lstStyle/>
          <a:p>
            <a:pPr algn="ctr"/>
            <a:r>
              <a:rPr lang="vi-VN">
                <a:solidFill>
                  <a:srgbClr val="FF0000"/>
                </a:solidFill>
              </a:rPr>
              <a:t>ỔN ĐỊNH ĐIỂM LÀM VIỆC CHO TRANSISTOR LƯỠNG CỰC</a:t>
            </a:r>
            <a:r>
              <a:rPr lang="en-US">
                <a:solidFill>
                  <a:srgbClr val="FF0000"/>
                </a:solidFill>
              </a:rPr>
              <a:t> </a:t>
            </a:r>
            <a:r>
              <a:rPr lang="en-US">
                <a:solidFill>
                  <a:srgbClr val="FF0000"/>
                </a:solidFill>
                <a:latin typeface="Times New Roman" pitchFamily="18" charset="0"/>
                <a:cs typeface="Times New Roman" pitchFamily="18" charset="0"/>
              </a:rPr>
              <a:t>(BJT)</a:t>
            </a:r>
            <a:br>
              <a:rPr lang="vi-VN"/>
            </a:br>
            <a:endParaRPr lang="vi-VN"/>
          </a:p>
        </p:txBody>
      </p:sp>
      <p:sp>
        <p:nvSpPr>
          <p:cNvPr id="3" name="Content Placeholder 2"/>
          <p:cNvSpPr>
            <a:spLocks noGrp="1"/>
          </p:cNvSpPr>
          <p:nvPr>
            <p:ph sz="quarter" idx="1"/>
          </p:nvPr>
        </p:nvSpPr>
        <p:spPr>
          <a:xfrm>
            <a:off x="457200" y="1219200"/>
            <a:ext cx="8229600" cy="5181600"/>
          </a:xfrm>
        </p:spPr>
        <p:txBody>
          <a:bodyPr/>
          <a:lstStyle/>
          <a:p>
            <a:pPr>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 2. </a:t>
            </a:r>
            <a:r>
              <a:rPr lang="vi-VN" sz="2800">
                <a:solidFill>
                  <a:srgbClr val="FF0000"/>
                </a:solidFill>
                <a:latin typeface="Times New Roman" pitchFamily="18" charset="0"/>
                <a:cs typeface="Times New Roman" pitchFamily="18" charset="0"/>
              </a:rPr>
              <a:t>Phương pháp phân áp</a:t>
            </a:r>
            <a:r>
              <a:rPr lang="en-US" sz="2800">
                <a:solidFill>
                  <a:srgbClr val="FF0000"/>
                </a:solidFill>
                <a:latin typeface="Times New Roman" pitchFamily="18" charset="0"/>
                <a:cs typeface="Times New Roman" pitchFamily="18" charset="0"/>
              </a:rPr>
              <a:t> (chia áp)</a:t>
            </a:r>
            <a:r>
              <a:rPr lang="vi-VN" sz="2800">
                <a:solidFill>
                  <a:srgbClr val="FF0000"/>
                </a:solidFill>
                <a:latin typeface="Times New Roman" pitchFamily="18" charset="0"/>
                <a:cs typeface="Times New Roman" pitchFamily="18" charset="0"/>
              </a:rPr>
              <a:t> có hồi tiếp âm</a:t>
            </a:r>
            <a:r>
              <a:rPr lang="en-US" sz="2800">
                <a:solidFill>
                  <a:srgbClr val="FF0000"/>
                </a:solidFill>
                <a:latin typeface="Times New Roman" pitchFamily="18" charset="0"/>
                <a:cs typeface="Times New Roman" pitchFamily="18" charset="0"/>
              </a:rPr>
              <a:t> dòng nối tiếp dòng điện:</a:t>
            </a: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r>
              <a:rPr lang="en-US" sz="2800">
                <a:solidFill>
                  <a:srgbClr val="FF0000"/>
                </a:solidFill>
                <a:latin typeface="Times New Roman" pitchFamily="18" charset="0"/>
                <a:cs typeface="Times New Roman" pitchFamily="18" charset="0"/>
              </a:rPr>
              <a:t>             Hình 1                                      Hình 2</a:t>
            </a: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vi-VN" sz="2800">
              <a:solidFill>
                <a:srgbClr val="FF0000"/>
              </a:solidFill>
              <a:latin typeface="Times New Roman" pitchFamily="18" charset="0"/>
              <a:cs typeface="Times New Roman" pitchFamily="18" charset="0"/>
            </a:endParaRPr>
          </a:p>
        </p:txBody>
      </p:sp>
      <p:pic>
        <p:nvPicPr>
          <p:cNvPr id="31745" name="Picture 1"/>
          <p:cNvPicPr>
            <a:picLocks noChangeAspect="1" noChangeArrowheads="1"/>
          </p:cNvPicPr>
          <p:nvPr/>
        </p:nvPicPr>
        <p:blipFill>
          <a:blip r:embed="rId2"/>
          <a:srcRect/>
          <a:stretch>
            <a:fillRect/>
          </a:stretch>
        </p:blipFill>
        <p:spPr bwMode="auto">
          <a:xfrm>
            <a:off x="477077" y="2286000"/>
            <a:ext cx="4323523" cy="3429000"/>
          </a:xfrm>
          <a:prstGeom prst="rect">
            <a:avLst/>
          </a:prstGeom>
          <a:noFill/>
          <a:ln w="9525">
            <a:noFill/>
            <a:miter lim="800000"/>
            <a:headEnd/>
            <a:tailEnd/>
          </a:ln>
          <a:effectLst/>
        </p:spPr>
      </p:pic>
      <p:pic>
        <p:nvPicPr>
          <p:cNvPr id="31746" name="Picture 2"/>
          <p:cNvPicPr>
            <a:picLocks noChangeAspect="1" noChangeArrowheads="1"/>
          </p:cNvPicPr>
          <p:nvPr/>
        </p:nvPicPr>
        <p:blipFill>
          <a:blip r:embed="rId3"/>
          <a:srcRect/>
          <a:stretch>
            <a:fillRect/>
          </a:stretch>
        </p:blipFill>
        <p:spPr bwMode="auto">
          <a:xfrm>
            <a:off x="4953000" y="2362200"/>
            <a:ext cx="3870877" cy="3252244"/>
          </a:xfrm>
          <a:prstGeom prst="rect">
            <a:avLst/>
          </a:prstGeom>
          <a:noFill/>
          <a:ln w="9525">
            <a:noFill/>
            <a:miter lim="800000"/>
            <a:headEnd/>
            <a:tailEnd/>
          </a:ln>
          <a:effectLst/>
        </p:spPr>
      </p:pic>
    </p:spTree>
    <p:extLst>
      <p:ext uri="{BB962C8B-B14F-4D97-AF65-F5344CB8AC3E}">
        <p14:creationId xmlns:p14="http://schemas.microsoft.com/office/powerpoint/2010/main" val="2802365591"/>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32384"/>
          </a:xfrm>
        </p:spPr>
        <p:txBody>
          <a:bodyPr>
            <a:normAutofit fontScale="90000"/>
          </a:bodyPr>
          <a:lstStyle/>
          <a:p>
            <a:pPr algn="ctr"/>
            <a:r>
              <a:rPr lang="vi-VN">
                <a:solidFill>
                  <a:srgbClr val="FF0000"/>
                </a:solidFill>
              </a:rPr>
              <a:t>ỔN ĐỊNH ĐIỂM LÀM VIỆC CHO TRANSISTOR LƯỠNG CỰC</a:t>
            </a:r>
            <a:br>
              <a:rPr lang="vi-VN"/>
            </a:br>
            <a:endParaRPr lang="vi-VN"/>
          </a:p>
        </p:txBody>
      </p:sp>
      <p:sp>
        <p:nvSpPr>
          <p:cNvPr id="3" name="Content Placeholder 2"/>
          <p:cNvSpPr>
            <a:spLocks noGrp="1"/>
          </p:cNvSpPr>
          <p:nvPr>
            <p:ph sz="quarter" idx="1"/>
          </p:nvPr>
        </p:nvSpPr>
        <p:spPr>
          <a:xfrm>
            <a:off x="0" y="1219200"/>
            <a:ext cx="9144000" cy="4937760"/>
          </a:xfrm>
        </p:spPr>
        <p:txBody>
          <a:bodyPr>
            <a:normAutofit fontScale="92500" lnSpcReduction="20000"/>
          </a:bodyPr>
          <a:lstStyle/>
          <a:p>
            <a:endParaRPr lang="en-US"/>
          </a:p>
          <a:p>
            <a:endParaRPr lang="en-US"/>
          </a:p>
          <a:p>
            <a:endParaRPr lang="en-US"/>
          </a:p>
          <a:p>
            <a:pPr>
              <a:lnSpc>
                <a:spcPct val="110000"/>
              </a:lnSpc>
              <a:buNone/>
            </a:pPr>
            <a:r>
              <a:rPr lang="en-US">
                <a:solidFill>
                  <a:srgbClr val="FF0000"/>
                </a:solidFill>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Xét vòng điện B-E (hình 2): </a:t>
            </a:r>
            <a:r>
              <a:rPr lang="en-US" sz="2300">
                <a:latin typeface="Times New Roman" pitchFamily="18" charset="0"/>
                <a:cs typeface="Times New Roman" pitchFamily="18" charset="0"/>
              </a:rPr>
              <a:t>U</a:t>
            </a:r>
            <a:r>
              <a:rPr lang="en-US" sz="2300" baseline="-25000">
                <a:latin typeface="Times New Roman" pitchFamily="18" charset="0"/>
                <a:cs typeface="Times New Roman" pitchFamily="18" charset="0"/>
              </a:rPr>
              <a:t>BE</a:t>
            </a:r>
            <a:r>
              <a:rPr lang="en-US" sz="2300">
                <a:latin typeface="Times New Roman" pitchFamily="18" charset="0"/>
                <a:cs typeface="Times New Roman" pitchFamily="18" charset="0"/>
              </a:rPr>
              <a:t>+U</a:t>
            </a:r>
            <a:r>
              <a:rPr lang="en-US" sz="2300" baseline="-25000">
                <a:latin typeface="Times New Roman" pitchFamily="18" charset="0"/>
                <a:cs typeface="Times New Roman" pitchFamily="18" charset="0"/>
              </a:rPr>
              <a:t>E</a:t>
            </a:r>
            <a:r>
              <a:rPr lang="en-US" sz="2300">
                <a:latin typeface="Times New Roman" pitchFamily="18" charset="0"/>
                <a:cs typeface="Times New Roman" pitchFamily="18" charset="0"/>
              </a:rPr>
              <a:t> + I</a:t>
            </a:r>
            <a:r>
              <a:rPr lang="en-US" sz="2300" baseline="-25000">
                <a:latin typeface="Times New Roman" pitchFamily="18" charset="0"/>
                <a:cs typeface="Times New Roman" pitchFamily="18" charset="0"/>
              </a:rPr>
              <a:t>B</a:t>
            </a:r>
            <a:r>
              <a:rPr lang="en-US" sz="2300">
                <a:latin typeface="Times New Roman" pitchFamily="18" charset="0"/>
                <a:cs typeface="Times New Roman" pitchFamily="18" charset="0"/>
              </a:rPr>
              <a:t> R</a:t>
            </a:r>
            <a:r>
              <a:rPr lang="en-US" sz="2300" baseline="-25000">
                <a:latin typeface="Times New Roman" pitchFamily="18" charset="0"/>
                <a:cs typeface="Times New Roman" pitchFamily="18" charset="0"/>
              </a:rPr>
              <a:t>td</a:t>
            </a:r>
            <a:r>
              <a:rPr lang="en-US" sz="2300">
                <a:latin typeface="Times New Roman" pitchFamily="18" charset="0"/>
                <a:cs typeface="Times New Roman" pitchFamily="18" charset="0"/>
              </a:rPr>
              <a:t>  = U</a:t>
            </a:r>
            <a:r>
              <a:rPr lang="en-US" sz="2300" baseline="-25000">
                <a:latin typeface="Times New Roman" pitchFamily="18" charset="0"/>
                <a:cs typeface="Times New Roman" pitchFamily="18" charset="0"/>
              </a:rPr>
              <a:t>R2</a:t>
            </a:r>
            <a:r>
              <a:rPr lang="en-US" sz="2300">
                <a:latin typeface="Times New Roman" pitchFamily="18" charset="0"/>
                <a:cs typeface="Times New Roman" pitchFamily="18" charset="0"/>
              </a:rPr>
              <a:t> ; </a:t>
            </a:r>
          </a:p>
          <a:p>
            <a:pPr>
              <a:lnSpc>
                <a:spcPct val="110000"/>
              </a:lnSpc>
              <a:buNone/>
            </a:pPr>
            <a:r>
              <a:rPr lang="en-US" sz="2400">
                <a:latin typeface="Times New Roman" pitchFamily="18" charset="0"/>
                <a:cs typeface="Times New Roman" pitchFamily="18" charset="0"/>
              </a:rPr>
              <a:t>U</a:t>
            </a:r>
            <a:r>
              <a:rPr lang="en-US" sz="2400" baseline="-25000">
                <a:latin typeface="Times New Roman" pitchFamily="18" charset="0"/>
                <a:cs typeface="Times New Roman" pitchFamily="18" charset="0"/>
              </a:rPr>
              <a:t>E</a:t>
            </a:r>
            <a:r>
              <a:rPr lang="en-US" sz="2400">
                <a:latin typeface="Times New Roman" pitchFamily="18" charset="0"/>
                <a:cs typeface="Times New Roman" pitchFamily="18" charset="0"/>
              </a:rPr>
              <a:t>= I</a:t>
            </a:r>
            <a:r>
              <a:rPr lang="en-US" sz="2400" baseline="-25000">
                <a:latin typeface="Times New Roman" pitchFamily="18" charset="0"/>
                <a:cs typeface="Times New Roman" pitchFamily="18" charset="0"/>
              </a:rPr>
              <a:t>E</a:t>
            </a:r>
            <a:r>
              <a:rPr lang="en-US" sz="2400">
                <a:latin typeface="Times New Roman" pitchFamily="18" charset="0"/>
                <a:cs typeface="Times New Roman" pitchFamily="18" charset="0"/>
              </a:rPr>
              <a:t>.R</a:t>
            </a:r>
            <a:r>
              <a:rPr lang="en-US" sz="2400" baseline="-25000">
                <a:latin typeface="Times New Roman" pitchFamily="18" charset="0"/>
                <a:cs typeface="Times New Roman" pitchFamily="18" charset="0"/>
              </a:rPr>
              <a:t>E </a:t>
            </a:r>
            <a:r>
              <a:rPr lang="en-US" sz="2400">
                <a:latin typeface="Times New Roman" pitchFamily="18" charset="0"/>
                <a:cs typeface="Times New Roman" pitchFamily="18" charset="0"/>
              </a:rPr>
              <a:t>= I</a:t>
            </a:r>
            <a:r>
              <a:rPr lang="en-US" sz="2400" baseline="-25000">
                <a:latin typeface="Times New Roman" pitchFamily="18" charset="0"/>
                <a:cs typeface="Times New Roman" pitchFamily="18" charset="0"/>
              </a:rPr>
              <a:t>B</a:t>
            </a:r>
            <a:r>
              <a:rPr lang="en-US" sz="2400">
                <a:latin typeface="Times New Roman" pitchFamily="18" charset="0"/>
                <a:cs typeface="Times New Roman" pitchFamily="18" charset="0"/>
              </a:rPr>
              <a:t>.(1+β).R</a:t>
            </a:r>
            <a:r>
              <a:rPr lang="en-US" sz="2400" baseline="-25000">
                <a:latin typeface="Times New Roman" pitchFamily="18" charset="0"/>
                <a:cs typeface="Times New Roman" pitchFamily="18" charset="0"/>
              </a:rPr>
              <a:t>E</a:t>
            </a:r>
            <a:r>
              <a:rPr lang="en-US" sz="2400">
                <a:latin typeface="Times New Roman" pitchFamily="18" charset="0"/>
                <a:cs typeface="Times New Roman" pitchFamily="18" charset="0"/>
              </a:rPr>
              <a:t>; </a:t>
            </a:r>
            <a:endParaRPr lang="en-US" sz="2300">
              <a:solidFill>
                <a:srgbClr val="FF0000"/>
              </a:solidFill>
              <a:latin typeface="UVnTime" pitchFamily="34" charset="0"/>
              <a:cs typeface="UVnTime" pitchFamily="34" charset="0"/>
            </a:endParaRPr>
          </a:p>
          <a:p>
            <a:pPr lvl="1">
              <a:buNone/>
            </a:pPr>
            <a:endParaRPr lang="en-US" sz="2500">
              <a:latin typeface="Times New Roman" pitchFamily="18" charset="0"/>
              <a:cs typeface="Times New Roman" pitchFamily="18" charset="0"/>
            </a:endParaRPr>
          </a:p>
          <a:p>
            <a:pPr lvl="1">
              <a:buNone/>
            </a:pPr>
            <a:r>
              <a:rPr lang="en-US" sz="2500">
                <a:solidFill>
                  <a:schemeClr val="tx1"/>
                </a:solidFill>
                <a:latin typeface="Times New Roman" pitchFamily="18" charset="0"/>
                <a:cs typeface="Times New Roman" pitchFamily="18" charset="0"/>
              </a:rPr>
              <a:t> U</a:t>
            </a:r>
            <a:r>
              <a:rPr lang="en-US" sz="2500" baseline="-25000">
                <a:solidFill>
                  <a:schemeClr val="tx1"/>
                </a:solidFill>
                <a:latin typeface="Times New Roman" pitchFamily="18" charset="0"/>
                <a:cs typeface="Times New Roman" pitchFamily="18" charset="0"/>
              </a:rPr>
              <a:t>B</a:t>
            </a:r>
            <a:r>
              <a:rPr lang="en-US" sz="2500">
                <a:solidFill>
                  <a:schemeClr val="tx1"/>
                </a:solidFill>
                <a:latin typeface="Times New Roman" pitchFamily="18" charset="0"/>
                <a:cs typeface="Times New Roman" pitchFamily="18" charset="0"/>
              </a:rPr>
              <a:t> =U</a:t>
            </a:r>
            <a:r>
              <a:rPr lang="en-US" sz="2500" baseline="-25000">
                <a:solidFill>
                  <a:schemeClr val="tx1"/>
                </a:solidFill>
                <a:latin typeface="Times New Roman" pitchFamily="18" charset="0"/>
                <a:cs typeface="Times New Roman" pitchFamily="18" charset="0"/>
              </a:rPr>
              <a:t>BE </a:t>
            </a:r>
            <a:r>
              <a:rPr lang="en-US" sz="2500">
                <a:solidFill>
                  <a:schemeClr val="tx1"/>
                </a:solidFill>
                <a:latin typeface="Times New Roman" pitchFamily="18" charset="0"/>
                <a:cs typeface="Times New Roman" pitchFamily="18" charset="0"/>
              </a:rPr>
              <a:t>+ U</a:t>
            </a:r>
            <a:r>
              <a:rPr lang="en-US" sz="2500" baseline="-25000">
                <a:solidFill>
                  <a:schemeClr val="tx1"/>
                </a:solidFill>
                <a:latin typeface="Times New Roman" pitchFamily="18" charset="0"/>
                <a:cs typeface="Times New Roman" pitchFamily="18" charset="0"/>
              </a:rPr>
              <a:t>E</a:t>
            </a:r>
            <a:r>
              <a:rPr lang="en-US" sz="2500">
                <a:solidFill>
                  <a:schemeClr val="tx1"/>
                </a:solidFill>
                <a:latin typeface="Times New Roman" pitchFamily="18" charset="0"/>
                <a:cs typeface="Times New Roman" pitchFamily="18" charset="0"/>
              </a:rPr>
              <a:t> → U</a:t>
            </a:r>
            <a:r>
              <a:rPr lang="en-US" sz="2500" baseline="-25000">
                <a:solidFill>
                  <a:schemeClr val="tx1"/>
                </a:solidFill>
                <a:latin typeface="Times New Roman" pitchFamily="18" charset="0"/>
                <a:cs typeface="Times New Roman" pitchFamily="18" charset="0"/>
              </a:rPr>
              <a:t>BE </a:t>
            </a:r>
            <a:r>
              <a:rPr lang="en-US" sz="2500">
                <a:solidFill>
                  <a:schemeClr val="tx1"/>
                </a:solidFill>
                <a:latin typeface="Times New Roman" pitchFamily="18" charset="0"/>
                <a:cs typeface="Times New Roman" pitchFamily="18" charset="0"/>
              </a:rPr>
              <a:t>= U</a:t>
            </a:r>
            <a:r>
              <a:rPr lang="en-US" sz="2500" baseline="-25000">
                <a:solidFill>
                  <a:schemeClr val="tx1"/>
                </a:solidFill>
                <a:latin typeface="Times New Roman" pitchFamily="18" charset="0"/>
                <a:cs typeface="Times New Roman" pitchFamily="18" charset="0"/>
              </a:rPr>
              <a:t>B </a:t>
            </a:r>
            <a:r>
              <a:rPr lang="en-US" sz="2500">
                <a:solidFill>
                  <a:schemeClr val="tx1"/>
                </a:solidFill>
                <a:latin typeface="Times New Roman" pitchFamily="18" charset="0"/>
                <a:cs typeface="Times New Roman" pitchFamily="18" charset="0"/>
              </a:rPr>
              <a:t>- U</a:t>
            </a:r>
            <a:r>
              <a:rPr lang="en-US" sz="2500" baseline="-25000">
                <a:solidFill>
                  <a:schemeClr val="tx1"/>
                </a:solidFill>
                <a:latin typeface="Times New Roman" pitchFamily="18" charset="0"/>
                <a:cs typeface="Times New Roman" pitchFamily="18" charset="0"/>
              </a:rPr>
              <a:t>E</a:t>
            </a:r>
            <a:endParaRPr lang="vi-VN" sz="2100">
              <a:solidFill>
                <a:schemeClr val="tx1"/>
              </a:solidFill>
              <a:latin typeface="Times New Roman" pitchFamily="18" charset="0"/>
              <a:cs typeface="Times New Roman" pitchFamily="18" charset="0"/>
            </a:endParaRPr>
          </a:p>
          <a:p>
            <a:pPr lvl="1">
              <a:buNone/>
            </a:pPr>
            <a:r>
              <a:rPr lang="en-US" sz="2500">
                <a:latin typeface="Times New Roman" pitchFamily="18" charset="0"/>
                <a:cs typeface="Times New Roman" pitchFamily="18" charset="0"/>
              </a:rPr>
              <a:t> </a:t>
            </a:r>
            <a:endParaRPr lang="en-US">
              <a:latin typeface="Times New Roman" pitchFamily="18" charset="0"/>
              <a:cs typeface="Times New Roman" pitchFamily="18" charset="0"/>
            </a:endParaRPr>
          </a:p>
          <a:p>
            <a:pPr>
              <a:buNone/>
            </a:pPr>
            <a:r>
              <a:rPr lang="en-US">
                <a:solidFill>
                  <a:srgbClr val="FF0000"/>
                </a:solidFill>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Xét vòng điện  C - E:</a:t>
            </a:r>
          </a:p>
          <a:p>
            <a:pPr lvl="1">
              <a:buNone/>
            </a:pPr>
            <a:r>
              <a:rPr lang="en-US">
                <a:latin typeface="Times New Roman" pitchFamily="18" charset="0"/>
                <a:cs typeface="Times New Roman" pitchFamily="18" charset="0"/>
              </a:rPr>
              <a:t> </a:t>
            </a:r>
            <a:r>
              <a:rPr lang="en-US">
                <a:solidFill>
                  <a:schemeClr val="tx1"/>
                </a:solidFill>
                <a:latin typeface="Times New Roman" pitchFamily="18" charset="0"/>
                <a:cs typeface="Times New Roman" pitchFamily="18" charset="0"/>
              </a:rPr>
              <a:t>U</a:t>
            </a:r>
            <a:r>
              <a:rPr lang="en-US" baseline="-25000">
                <a:solidFill>
                  <a:schemeClr val="tx1"/>
                </a:solidFill>
                <a:latin typeface="Times New Roman" pitchFamily="18" charset="0"/>
                <a:cs typeface="Times New Roman" pitchFamily="18" charset="0"/>
              </a:rPr>
              <a:t>CC </a:t>
            </a:r>
            <a:r>
              <a:rPr lang="en-US">
                <a:solidFill>
                  <a:schemeClr val="tx1"/>
                </a:solidFill>
                <a:latin typeface="Times New Roman" pitchFamily="18" charset="0"/>
                <a:cs typeface="Times New Roman" pitchFamily="18" charset="0"/>
              </a:rPr>
              <a:t>= I</a:t>
            </a:r>
            <a:r>
              <a:rPr lang="en-US" baseline="-25000">
                <a:solidFill>
                  <a:schemeClr val="tx1"/>
                </a:solidFill>
                <a:latin typeface="Times New Roman" pitchFamily="18" charset="0"/>
                <a:cs typeface="Times New Roman" pitchFamily="18" charset="0"/>
              </a:rPr>
              <a:t>C</a:t>
            </a:r>
            <a:r>
              <a:rPr lang="en-US">
                <a:solidFill>
                  <a:schemeClr val="tx1"/>
                </a:solidFill>
                <a:latin typeface="Times New Roman" pitchFamily="18" charset="0"/>
                <a:cs typeface="Times New Roman" pitchFamily="18" charset="0"/>
              </a:rPr>
              <a:t>.R</a:t>
            </a:r>
            <a:r>
              <a:rPr lang="en-US" baseline="-25000">
                <a:solidFill>
                  <a:schemeClr val="tx1"/>
                </a:solidFill>
                <a:latin typeface="Times New Roman" pitchFamily="18" charset="0"/>
                <a:cs typeface="Times New Roman" pitchFamily="18" charset="0"/>
              </a:rPr>
              <a:t>C </a:t>
            </a:r>
            <a:r>
              <a:rPr lang="en-US">
                <a:solidFill>
                  <a:schemeClr val="tx1"/>
                </a:solidFill>
                <a:latin typeface="Times New Roman" pitchFamily="18" charset="0"/>
                <a:cs typeface="Times New Roman" pitchFamily="18" charset="0"/>
              </a:rPr>
              <a:t>+ I</a:t>
            </a:r>
            <a:r>
              <a:rPr lang="en-US" baseline="-25000">
                <a:solidFill>
                  <a:schemeClr val="tx1"/>
                </a:solidFill>
                <a:latin typeface="Times New Roman" pitchFamily="18" charset="0"/>
                <a:cs typeface="Times New Roman" pitchFamily="18" charset="0"/>
              </a:rPr>
              <a:t>E</a:t>
            </a:r>
            <a:r>
              <a:rPr lang="en-US">
                <a:solidFill>
                  <a:schemeClr val="tx1"/>
                </a:solidFill>
                <a:latin typeface="Times New Roman" pitchFamily="18" charset="0"/>
                <a:cs typeface="Times New Roman" pitchFamily="18" charset="0"/>
              </a:rPr>
              <a:t>.R</a:t>
            </a:r>
            <a:r>
              <a:rPr lang="en-US" baseline="-25000">
                <a:solidFill>
                  <a:schemeClr val="tx1"/>
                </a:solidFill>
                <a:latin typeface="Times New Roman" pitchFamily="18" charset="0"/>
                <a:cs typeface="Times New Roman" pitchFamily="18" charset="0"/>
              </a:rPr>
              <a:t>E </a:t>
            </a:r>
            <a:r>
              <a:rPr lang="en-US">
                <a:solidFill>
                  <a:schemeClr val="tx1"/>
                </a:solidFill>
                <a:latin typeface="Times New Roman" pitchFamily="18" charset="0"/>
                <a:cs typeface="Times New Roman" pitchFamily="18" charset="0"/>
              </a:rPr>
              <a:t>+ U</a:t>
            </a:r>
            <a:r>
              <a:rPr lang="en-US" baseline="-25000">
                <a:solidFill>
                  <a:schemeClr val="tx1"/>
                </a:solidFill>
                <a:latin typeface="Times New Roman" pitchFamily="18" charset="0"/>
                <a:cs typeface="Times New Roman" pitchFamily="18" charset="0"/>
              </a:rPr>
              <a:t>CE</a:t>
            </a:r>
            <a:endParaRPr lang="vi-VN">
              <a:solidFill>
                <a:schemeClr val="tx1"/>
              </a:solidFill>
              <a:latin typeface="Times New Roman" pitchFamily="18" charset="0"/>
              <a:cs typeface="Times New Roman" pitchFamily="18" charset="0"/>
            </a:endParaRPr>
          </a:p>
          <a:p>
            <a:pPr lvl="1">
              <a:buNone/>
            </a:pPr>
            <a:r>
              <a:rPr lang="en-US">
                <a:solidFill>
                  <a:schemeClr val="tx1"/>
                </a:solidFill>
                <a:latin typeface="Times New Roman" pitchFamily="18" charset="0"/>
                <a:cs typeface="Times New Roman" pitchFamily="18" charset="0"/>
              </a:rPr>
              <a:t>U</a:t>
            </a:r>
            <a:r>
              <a:rPr lang="en-US" baseline="-25000">
                <a:solidFill>
                  <a:schemeClr val="tx1"/>
                </a:solidFill>
                <a:latin typeface="Times New Roman" pitchFamily="18" charset="0"/>
                <a:cs typeface="Times New Roman" pitchFamily="18" charset="0"/>
              </a:rPr>
              <a:t>CE</a:t>
            </a:r>
            <a:r>
              <a:rPr lang="en-US">
                <a:solidFill>
                  <a:schemeClr val="tx1"/>
                </a:solidFill>
                <a:latin typeface="Times New Roman" pitchFamily="18" charset="0"/>
                <a:cs typeface="Times New Roman" pitchFamily="18" charset="0"/>
              </a:rPr>
              <a:t>=U</a:t>
            </a:r>
            <a:r>
              <a:rPr lang="en-US" baseline="-25000">
                <a:solidFill>
                  <a:schemeClr val="tx1"/>
                </a:solidFill>
                <a:latin typeface="Times New Roman" pitchFamily="18" charset="0"/>
                <a:cs typeface="Times New Roman" pitchFamily="18" charset="0"/>
              </a:rPr>
              <a:t>CC </a:t>
            </a:r>
            <a:r>
              <a:rPr lang="en-US">
                <a:solidFill>
                  <a:schemeClr val="tx1"/>
                </a:solidFill>
                <a:latin typeface="Times New Roman" pitchFamily="18" charset="0"/>
                <a:cs typeface="Times New Roman" pitchFamily="18" charset="0"/>
              </a:rPr>
              <a:t>- I</a:t>
            </a:r>
            <a:r>
              <a:rPr lang="en-US" baseline="-25000">
                <a:solidFill>
                  <a:schemeClr val="tx1"/>
                </a:solidFill>
                <a:latin typeface="Times New Roman" pitchFamily="18" charset="0"/>
                <a:cs typeface="Times New Roman" pitchFamily="18" charset="0"/>
              </a:rPr>
              <a:t>C</a:t>
            </a:r>
            <a:r>
              <a:rPr lang="en-US">
                <a:solidFill>
                  <a:schemeClr val="tx1"/>
                </a:solidFill>
                <a:latin typeface="Times New Roman" pitchFamily="18" charset="0"/>
                <a:cs typeface="Times New Roman" pitchFamily="18" charset="0"/>
              </a:rPr>
              <a:t>.R</a:t>
            </a:r>
            <a:r>
              <a:rPr lang="en-US" baseline="-25000">
                <a:solidFill>
                  <a:schemeClr val="tx1"/>
                </a:solidFill>
                <a:latin typeface="Times New Roman" pitchFamily="18" charset="0"/>
                <a:cs typeface="Times New Roman" pitchFamily="18" charset="0"/>
              </a:rPr>
              <a:t>C </a:t>
            </a:r>
            <a:r>
              <a:rPr lang="en-US">
                <a:solidFill>
                  <a:schemeClr val="tx1"/>
                </a:solidFill>
                <a:latin typeface="Times New Roman" pitchFamily="18" charset="0"/>
                <a:cs typeface="Times New Roman" pitchFamily="18" charset="0"/>
              </a:rPr>
              <a:t>- I</a:t>
            </a:r>
            <a:r>
              <a:rPr lang="en-US" baseline="-25000">
                <a:solidFill>
                  <a:schemeClr val="tx1"/>
                </a:solidFill>
                <a:latin typeface="Times New Roman" pitchFamily="18" charset="0"/>
                <a:cs typeface="Times New Roman" pitchFamily="18" charset="0"/>
              </a:rPr>
              <a:t>E</a:t>
            </a:r>
            <a:r>
              <a:rPr lang="en-US">
                <a:solidFill>
                  <a:schemeClr val="tx1"/>
                </a:solidFill>
                <a:latin typeface="Times New Roman" pitchFamily="18" charset="0"/>
                <a:cs typeface="Times New Roman" pitchFamily="18" charset="0"/>
              </a:rPr>
              <a:t>.R</a:t>
            </a:r>
            <a:r>
              <a:rPr lang="en-US" baseline="-25000">
                <a:solidFill>
                  <a:schemeClr val="tx1"/>
                </a:solidFill>
                <a:latin typeface="Times New Roman" pitchFamily="18" charset="0"/>
                <a:cs typeface="Times New Roman" pitchFamily="18" charset="0"/>
              </a:rPr>
              <a:t>E </a:t>
            </a:r>
            <a:r>
              <a:rPr lang="en-US">
                <a:solidFill>
                  <a:schemeClr val="tx1"/>
                </a:solidFill>
                <a:latin typeface="Times New Roman" pitchFamily="18" charset="0"/>
                <a:cs typeface="Times New Roman" pitchFamily="18" charset="0"/>
              </a:rPr>
              <a:t>≈ U</a:t>
            </a:r>
            <a:r>
              <a:rPr lang="en-US" baseline="-25000">
                <a:solidFill>
                  <a:schemeClr val="tx1"/>
                </a:solidFill>
                <a:latin typeface="Times New Roman" pitchFamily="18" charset="0"/>
                <a:cs typeface="Times New Roman" pitchFamily="18" charset="0"/>
              </a:rPr>
              <a:t>CC </a:t>
            </a:r>
            <a:r>
              <a:rPr lang="en-US">
                <a:solidFill>
                  <a:schemeClr val="tx1"/>
                </a:solidFill>
                <a:latin typeface="Times New Roman" pitchFamily="18" charset="0"/>
                <a:cs typeface="Times New Roman" pitchFamily="18" charset="0"/>
              </a:rPr>
              <a:t>- I</a:t>
            </a:r>
            <a:r>
              <a:rPr lang="en-US" baseline="-25000">
                <a:solidFill>
                  <a:schemeClr val="tx1"/>
                </a:solidFill>
                <a:latin typeface="Times New Roman" pitchFamily="18" charset="0"/>
                <a:cs typeface="Times New Roman" pitchFamily="18" charset="0"/>
              </a:rPr>
              <a:t>C</a:t>
            </a:r>
            <a:r>
              <a:rPr lang="en-US">
                <a:solidFill>
                  <a:schemeClr val="tx1"/>
                </a:solidFill>
                <a:latin typeface="Times New Roman" pitchFamily="18" charset="0"/>
                <a:cs typeface="Times New Roman" pitchFamily="18" charset="0"/>
              </a:rPr>
              <a:t>(R</a:t>
            </a:r>
            <a:r>
              <a:rPr lang="en-US" baseline="-25000">
                <a:solidFill>
                  <a:schemeClr val="tx1"/>
                </a:solidFill>
                <a:latin typeface="Times New Roman" pitchFamily="18" charset="0"/>
                <a:cs typeface="Times New Roman" pitchFamily="18" charset="0"/>
              </a:rPr>
              <a:t>C</a:t>
            </a:r>
            <a:r>
              <a:rPr lang="en-US">
                <a:solidFill>
                  <a:schemeClr val="tx1"/>
                </a:solidFill>
                <a:latin typeface="Times New Roman" pitchFamily="18" charset="0"/>
                <a:cs typeface="Times New Roman" pitchFamily="18" charset="0"/>
              </a:rPr>
              <a:t>+R</a:t>
            </a:r>
            <a:r>
              <a:rPr lang="en-US" baseline="-25000">
                <a:solidFill>
                  <a:schemeClr val="tx1"/>
                </a:solidFill>
                <a:latin typeface="Times New Roman" pitchFamily="18" charset="0"/>
                <a:cs typeface="Times New Roman" pitchFamily="18" charset="0"/>
              </a:rPr>
              <a:t>E</a:t>
            </a:r>
            <a:r>
              <a:rPr lang="en-US">
                <a:solidFill>
                  <a:schemeClr val="tx1"/>
                </a:solidFill>
                <a:latin typeface="Times New Roman" pitchFamily="18" charset="0"/>
                <a:cs typeface="Times New Roman" pitchFamily="18" charset="0"/>
              </a:rPr>
              <a:t>)</a:t>
            </a:r>
            <a:endParaRPr lang="vi-VN">
              <a:solidFill>
                <a:schemeClr val="tx1"/>
              </a:solidFill>
              <a:latin typeface="Times New Roman" pitchFamily="18" charset="0"/>
              <a:cs typeface="Times New Roman" pitchFamily="18" charset="0"/>
            </a:endParaRPr>
          </a:p>
          <a:p>
            <a:endParaRPr lang="vi-VN"/>
          </a:p>
        </p:txBody>
      </p:sp>
      <p:graphicFrame>
        <p:nvGraphicFramePr>
          <p:cNvPr id="4" name="Object 3"/>
          <p:cNvGraphicFramePr>
            <a:graphicFrameLocks noChangeAspect="1"/>
          </p:cNvGraphicFramePr>
          <p:nvPr/>
        </p:nvGraphicFramePr>
        <p:xfrm>
          <a:off x="1184046" y="922337"/>
          <a:ext cx="3359379" cy="1668463"/>
        </p:xfrm>
        <a:graphic>
          <a:graphicData uri="http://schemas.openxmlformats.org/presentationml/2006/ole">
            <mc:AlternateContent xmlns:mc="http://schemas.openxmlformats.org/markup-compatibility/2006">
              <mc:Choice xmlns:v="urn:schemas-microsoft-com:vml" Requires="v">
                <p:oleObj spid="_x0000_s66561" name="Equation" r:id="rId3" imgW="1612800" imgH="1079280" progId="Equation.DSMT4">
                  <p:embed/>
                </p:oleObj>
              </mc:Choice>
              <mc:Fallback>
                <p:oleObj name="Equation" r:id="rId3" imgW="1612800" imgH="107928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4046" y="922337"/>
                        <a:ext cx="3359379" cy="166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4762543" y="3717032"/>
          <a:ext cx="3086057" cy="1008112"/>
        </p:xfrm>
        <a:graphic>
          <a:graphicData uri="http://schemas.openxmlformats.org/presentationml/2006/ole">
            <mc:AlternateContent xmlns:mc="http://schemas.openxmlformats.org/markup-compatibility/2006">
              <mc:Choice xmlns:v="urn:schemas-microsoft-com:vml" Requires="v">
                <p:oleObj spid="_x0000_s66562" name="Equation" r:id="rId5" imgW="1904760" imgH="622080" progId="Equation.DSMT4">
                  <p:embed/>
                </p:oleObj>
              </mc:Choice>
              <mc:Fallback>
                <p:oleObj name="Equation" r:id="rId5" imgW="1904760" imgH="62208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2543" y="3717032"/>
                        <a:ext cx="3086057"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66563" name="Equation" r:id="rId7" imgW="114120" imgH="177480" progId="Equation.DSMT4">
                  <p:embed/>
                </p:oleObj>
              </mc:Choice>
              <mc:Fallback>
                <p:oleObj name="Equation" r:id="rId7" imgW="114120" imgH="177480" progId="Equation.DSMT4">
                  <p:embed/>
                  <p:pic>
                    <p:nvPicPr>
                      <p:cNvPr id="6"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22098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5715000" y="5295900"/>
          <a:ext cx="2706688" cy="647700"/>
        </p:xfrm>
        <a:graphic>
          <a:graphicData uri="http://schemas.openxmlformats.org/presentationml/2006/ole">
            <mc:AlternateContent xmlns:mc="http://schemas.openxmlformats.org/markup-compatibility/2006">
              <mc:Choice xmlns:v="urn:schemas-microsoft-com:vml" Requires="v">
                <p:oleObj spid="_x0000_s66564" name="Equation" r:id="rId9" imgW="1803240" imgH="431640" progId="Equation.DSMT4">
                  <p:embed/>
                </p:oleObj>
              </mc:Choice>
              <mc:Fallback>
                <p:oleObj name="Equation" r:id="rId9" imgW="1803240" imgH="431640" progId="Equation.DSMT4">
                  <p:embed/>
                  <p:pic>
                    <p:nvPicPr>
                      <p:cNvPr id="7"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5295900"/>
                        <a:ext cx="2706688"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72" name="Object 60"/>
          <p:cNvGraphicFramePr>
            <a:graphicFrameLocks noChangeAspect="1"/>
          </p:cNvGraphicFramePr>
          <p:nvPr/>
        </p:nvGraphicFramePr>
        <p:xfrm>
          <a:off x="4724400" y="1676400"/>
          <a:ext cx="1181100" cy="609600"/>
        </p:xfrm>
        <a:graphic>
          <a:graphicData uri="http://schemas.openxmlformats.org/presentationml/2006/ole">
            <mc:AlternateContent xmlns:mc="http://schemas.openxmlformats.org/markup-compatibility/2006">
              <mc:Choice xmlns:v="urn:schemas-microsoft-com:vml" Requires="v">
                <p:oleObj spid="_x0000_s66565" name="Equation" r:id="rId11" imgW="1180800" imgH="609480" progId="Equation.DSMT4">
                  <p:embed/>
                </p:oleObj>
              </mc:Choice>
              <mc:Fallback>
                <p:oleObj name="Equation" r:id="rId11" imgW="1180800" imgH="609480" progId="Equation.DSMT4">
                  <p:embed/>
                  <p:pic>
                    <p:nvPicPr>
                      <p:cNvPr id="13372" name="Object 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4400" y="1676400"/>
                        <a:ext cx="11811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73" name="Object 61"/>
          <p:cNvGraphicFramePr>
            <a:graphicFrameLocks noChangeAspect="1"/>
          </p:cNvGraphicFramePr>
          <p:nvPr/>
        </p:nvGraphicFramePr>
        <p:xfrm>
          <a:off x="3274337" y="2971800"/>
          <a:ext cx="5488663" cy="762000"/>
        </p:xfrm>
        <a:graphic>
          <a:graphicData uri="http://schemas.openxmlformats.org/presentationml/2006/ole">
            <mc:AlternateContent xmlns:mc="http://schemas.openxmlformats.org/markup-compatibility/2006">
              <mc:Choice xmlns:v="urn:schemas-microsoft-com:vml" Requires="v">
                <p:oleObj spid="_x0000_s66566" name="Equation" r:id="rId13" imgW="4940280" imgH="685800" progId="Equation.DSMT4">
                  <p:embed/>
                </p:oleObj>
              </mc:Choice>
              <mc:Fallback>
                <p:oleObj name="Equation" r:id="rId13" imgW="4940280" imgH="685800" progId="Equation.DSMT4">
                  <p:embed/>
                  <p:pic>
                    <p:nvPicPr>
                      <p:cNvPr id="13373" name="Object 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4337" y="2971800"/>
                        <a:ext cx="5488663"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3319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ppt_x"/>
                                          </p:val>
                                        </p:tav>
                                        <p:tav tm="100000">
                                          <p:val>
                                            <p:strVal val="#ppt_x"/>
                                          </p:val>
                                        </p:tav>
                                      </p:tavLst>
                                    </p:anim>
                                    <p:anim calcmode="lin" valueType="num">
                                      <p:cBhvr additive="base">
                                        <p:cTn id="5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pPr algn="ctr"/>
            <a:r>
              <a:rPr lang="vi-VN">
                <a:solidFill>
                  <a:srgbClr val="FF0000"/>
                </a:solidFill>
              </a:rPr>
              <a:t>ỔN ĐỊNH ĐIỂM LÀM VIỆC CHO TRANSISTOR LƯỠNG CỰC</a:t>
            </a:r>
            <a:r>
              <a:rPr lang="en-US">
                <a:solidFill>
                  <a:srgbClr val="FF0000"/>
                </a:solidFill>
              </a:rPr>
              <a:t> </a:t>
            </a:r>
            <a:r>
              <a:rPr lang="en-US">
                <a:solidFill>
                  <a:srgbClr val="FF0000"/>
                </a:solidFill>
                <a:latin typeface="Times New Roman" pitchFamily="18" charset="0"/>
                <a:cs typeface="Times New Roman" pitchFamily="18" charset="0"/>
              </a:rPr>
              <a:t>(BJT)</a:t>
            </a:r>
            <a:endParaRPr lang="vi-VN">
              <a:latin typeface="Times New Roman" pitchFamily="18" charset="0"/>
              <a:cs typeface="Times New Roman" pitchFamily="18" charset="0"/>
            </a:endParaRPr>
          </a:p>
        </p:txBody>
      </p:sp>
      <p:sp>
        <p:nvSpPr>
          <p:cNvPr id="3" name="Content Placeholder 2"/>
          <p:cNvSpPr>
            <a:spLocks noGrp="1"/>
          </p:cNvSpPr>
          <p:nvPr>
            <p:ph sz="quarter" idx="1"/>
          </p:nvPr>
        </p:nvSpPr>
        <p:spPr>
          <a:xfrm>
            <a:off x="152400" y="1219200"/>
            <a:ext cx="8763000" cy="5334000"/>
          </a:xfrm>
        </p:spPr>
        <p:txBody>
          <a:bodyPr>
            <a:normAutofit/>
          </a:bodyPr>
          <a:lstStyle/>
          <a:p>
            <a:pPr>
              <a:buNone/>
            </a:pPr>
            <a:r>
              <a:rPr lang="en-US">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3. P</a:t>
            </a:r>
            <a:r>
              <a:rPr lang="vi-VN" sz="2800">
                <a:solidFill>
                  <a:srgbClr val="FF0000"/>
                </a:solidFill>
                <a:latin typeface="Times New Roman" pitchFamily="18" charset="0"/>
                <a:cs typeface="Times New Roman" pitchFamily="18" charset="0"/>
              </a:rPr>
              <a:t>hương pháp</a:t>
            </a:r>
            <a:r>
              <a:rPr lang="en-US" sz="2800">
                <a:solidFill>
                  <a:srgbClr val="FF0000"/>
                </a:solidFill>
                <a:latin typeface="Times New Roman" pitchFamily="18" charset="0"/>
                <a:cs typeface="Times New Roman" pitchFamily="18" charset="0"/>
              </a:rPr>
              <a:t> cấp nguồn bằng</a:t>
            </a:r>
            <a:r>
              <a:rPr lang="vi-VN" sz="2800">
                <a:solidFill>
                  <a:srgbClr val="FF0000"/>
                </a:solidFill>
                <a:latin typeface="Times New Roman" pitchFamily="18" charset="0"/>
                <a:cs typeface="Times New Roman" pitchFamily="18" charset="0"/>
              </a:rPr>
              <a:t> hồi tiếp âm điện áp</a:t>
            </a:r>
            <a:r>
              <a:rPr lang="en-US" sz="2800">
                <a:solidFill>
                  <a:srgbClr val="FF0000"/>
                </a:solidFill>
                <a:latin typeface="Times New Roman" pitchFamily="18" charset="0"/>
                <a:cs typeface="Times New Roman" pitchFamily="18" charset="0"/>
              </a:rPr>
              <a:t>:</a:t>
            </a: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p:txBody>
      </p:sp>
      <p:pic>
        <p:nvPicPr>
          <p:cNvPr id="33793" name="Picture 1"/>
          <p:cNvPicPr>
            <a:picLocks noChangeAspect="1" noChangeArrowheads="1"/>
          </p:cNvPicPr>
          <p:nvPr/>
        </p:nvPicPr>
        <p:blipFill>
          <a:blip r:embed="rId2"/>
          <a:srcRect/>
          <a:stretch>
            <a:fillRect/>
          </a:stretch>
        </p:blipFill>
        <p:spPr bwMode="auto">
          <a:xfrm>
            <a:off x="2514600" y="1905001"/>
            <a:ext cx="4114800" cy="3608702"/>
          </a:xfrm>
          <a:prstGeom prst="rect">
            <a:avLst/>
          </a:prstGeom>
          <a:noFill/>
          <a:ln w="9525">
            <a:noFill/>
            <a:miter lim="800000"/>
            <a:headEnd/>
            <a:tailEnd/>
          </a:ln>
          <a:effectLst/>
        </p:spPr>
      </p:pic>
    </p:spTree>
    <p:extLst>
      <p:ext uri="{BB962C8B-B14F-4D97-AF65-F5344CB8AC3E}">
        <p14:creationId xmlns:p14="http://schemas.microsoft.com/office/powerpoint/2010/main" val="1741851349"/>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VN">
                <a:solidFill>
                  <a:srgbClr val="FF0000"/>
                </a:solidFill>
              </a:rPr>
              <a:t>ỔN ĐỊNH ĐIỂM LÀM VIỆC CHO TRANSISTOR LƯỠNG CỰC</a:t>
            </a:r>
          </a:p>
        </p:txBody>
      </p:sp>
      <p:sp>
        <p:nvSpPr>
          <p:cNvPr id="3" name="Content Placeholder 2"/>
          <p:cNvSpPr>
            <a:spLocks noGrp="1"/>
          </p:cNvSpPr>
          <p:nvPr>
            <p:ph sz="quarter" idx="1"/>
          </p:nvPr>
        </p:nvSpPr>
        <p:spPr>
          <a:xfrm>
            <a:off x="228600" y="1219200"/>
            <a:ext cx="8686800" cy="5334000"/>
          </a:xfrm>
        </p:spPr>
        <p:txBody>
          <a:bodyPr>
            <a:normAutofit fontScale="85000" lnSpcReduction="20000"/>
          </a:bodyPr>
          <a:lstStyle/>
          <a:p>
            <a:pPr>
              <a:buNone/>
            </a:pPr>
            <a:r>
              <a:rPr lang="en-US">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Xét vòng điện C – B - E</a:t>
            </a:r>
          </a:p>
          <a:p>
            <a:pPr>
              <a:buNone/>
            </a:pPr>
            <a:r>
              <a:rPr lang="en-US">
                <a:latin typeface="Times New Roman" pitchFamily="18" charset="0"/>
                <a:cs typeface="Times New Roman" pitchFamily="18" charset="0"/>
              </a:rPr>
              <a:t>   U</a:t>
            </a:r>
            <a:r>
              <a:rPr lang="en-US" baseline="-25000">
                <a:latin typeface="Times New Roman" pitchFamily="18" charset="0"/>
                <a:cs typeface="Times New Roman" pitchFamily="18" charset="0"/>
              </a:rPr>
              <a:t>BE</a:t>
            </a:r>
            <a:r>
              <a:rPr lang="en-US">
                <a:latin typeface="Times New Roman" pitchFamily="18" charset="0"/>
                <a:cs typeface="Times New Roman" pitchFamily="18" charset="0"/>
              </a:rPr>
              <a:t>= U</a:t>
            </a:r>
            <a:r>
              <a:rPr lang="en-US" baseline="-25000">
                <a:latin typeface="Times New Roman" pitchFamily="18" charset="0"/>
                <a:cs typeface="Times New Roman" pitchFamily="18" charset="0"/>
              </a:rPr>
              <a:t>B</a:t>
            </a:r>
            <a:r>
              <a:rPr lang="en-US">
                <a:latin typeface="Times New Roman" pitchFamily="18" charset="0"/>
                <a:cs typeface="Times New Roman" pitchFamily="18" charset="0"/>
              </a:rPr>
              <a:t>-U</a:t>
            </a:r>
            <a:r>
              <a:rPr lang="en-US" baseline="-25000">
                <a:latin typeface="Times New Roman" pitchFamily="18" charset="0"/>
                <a:cs typeface="Times New Roman" pitchFamily="18" charset="0"/>
              </a:rPr>
              <a:t>E</a:t>
            </a:r>
            <a:r>
              <a:rPr lang="en-US">
                <a:latin typeface="Times New Roman" pitchFamily="18" charset="0"/>
                <a:cs typeface="Times New Roman" pitchFamily="18" charset="0"/>
              </a:rPr>
              <a:t>= U</a:t>
            </a:r>
            <a:r>
              <a:rPr lang="en-US" baseline="-25000">
                <a:latin typeface="Times New Roman" pitchFamily="18" charset="0"/>
                <a:cs typeface="Times New Roman" pitchFamily="18" charset="0"/>
              </a:rPr>
              <a:t>B</a:t>
            </a:r>
            <a:r>
              <a:rPr lang="en-US">
                <a:latin typeface="Times New Roman" pitchFamily="18" charset="0"/>
                <a:cs typeface="Times New Roman" pitchFamily="18" charset="0"/>
              </a:rPr>
              <a:t>=U</a:t>
            </a:r>
            <a:r>
              <a:rPr lang="en-US" baseline="-25000">
                <a:latin typeface="Times New Roman" pitchFamily="18" charset="0"/>
                <a:cs typeface="Times New Roman" pitchFamily="18" charset="0"/>
              </a:rPr>
              <a:t>CE</a:t>
            </a:r>
            <a:r>
              <a:rPr lang="en-US">
                <a:latin typeface="Times New Roman" pitchFamily="18" charset="0"/>
                <a:cs typeface="Times New Roman" pitchFamily="18" charset="0"/>
              </a:rPr>
              <a:t>- </a:t>
            </a:r>
            <a:r>
              <a:rPr lang="en-US" err="1">
                <a:latin typeface="Times New Roman" pitchFamily="18" charset="0"/>
                <a:cs typeface="Times New Roman" pitchFamily="18" charset="0"/>
              </a:rPr>
              <a:t>I</a:t>
            </a:r>
            <a:r>
              <a:rPr lang="en-US" baseline="-25000" err="1">
                <a:latin typeface="Times New Roman" pitchFamily="18" charset="0"/>
                <a:cs typeface="Times New Roman" pitchFamily="18" charset="0"/>
              </a:rPr>
              <a:t>B</a:t>
            </a:r>
            <a:r>
              <a:rPr lang="en-US" err="1">
                <a:latin typeface="Times New Roman" pitchFamily="18" charset="0"/>
                <a:cs typeface="Times New Roman" pitchFamily="18" charset="0"/>
              </a:rPr>
              <a:t>.R</a:t>
            </a:r>
            <a:r>
              <a:rPr lang="en-US" baseline="-25000" err="1">
                <a:latin typeface="Times New Roman" pitchFamily="18" charset="0"/>
                <a:cs typeface="Times New Roman" pitchFamily="18" charset="0"/>
              </a:rPr>
              <a:t>b</a:t>
            </a:r>
            <a:endParaRPr lang="vi-VN">
              <a:latin typeface="Times New Roman" pitchFamily="18" charset="0"/>
              <a:cs typeface="Times New Roman" pitchFamily="18" charset="0"/>
            </a:endParaRPr>
          </a:p>
          <a:p>
            <a:pPr>
              <a:lnSpc>
                <a:spcPct val="150000"/>
              </a:lnSpc>
              <a:buNone/>
            </a:pPr>
            <a:r>
              <a:rPr lang="en-US">
                <a:latin typeface="Times New Roman" pitchFamily="18" charset="0"/>
                <a:cs typeface="Times New Roman" pitchFamily="18" charset="0"/>
              </a:rPr>
              <a:t>  U</a:t>
            </a:r>
            <a:r>
              <a:rPr lang="en-US" baseline="-25000">
                <a:latin typeface="Times New Roman" pitchFamily="18" charset="0"/>
                <a:cs typeface="Times New Roman" pitchFamily="18" charset="0"/>
              </a:rPr>
              <a:t>CE</a:t>
            </a:r>
            <a:r>
              <a:rPr lang="en-US">
                <a:latin typeface="Times New Roman" pitchFamily="18" charset="0"/>
                <a:cs typeface="Times New Roman" pitchFamily="18" charset="0"/>
              </a:rPr>
              <a:t>= U</a:t>
            </a:r>
            <a:r>
              <a:rPr lang="en-US" baseline="-25000">
                <a:latin typeface="Times New Roman" pitchFamily="18" charset="0"/>
                <a:cs typeface="Times New Roman" pitchFamily="18" charset="0"/>
              </a:rPr>
              <a:t>CC</a:t>
            </a:r>
            <a:r>
              <a:rPr lang="en-US">
                <a:latin typeface="Times New Roman" pitchFamily="18" charset="0"/>
                <a:cs typeface="Times New Roman" pitchFamily="18" charset="0"/>
              </a:rPr>
              <a:t>- ( I</a:t>
            </a:r>
            <a:r>
              <a:rPr lang="en-US" baseline="-25000">
                <a:latin typeface="Times New Roman" pitchFamily="18" charset="0"/>
                <a:cs typeface="Times New Roman" pitchFamily="18" charset="0"/>
              </a:rPr>
              <a:t>C</a:t>
            </a:r>
            <a:r>
              <a:rPr lang="en-US">
                <a:latin typeface="Times New Roman" pitchFamily="18" charset="0"/>
                <a:cs typeface="Times New Roman" pitchFamily="18" charset="0"/>
              </a:rPr>
              <a:t>+I</a:t>
            </a:r>
            <a:r>
              <a:rPr lang="en-US" baseline="-25000">
                <a:latin typeface="Times New Roman" pitchFamily="18" charset="0"/>
                <a:cs typeface="Times New Roman" pitchFamily="18" charset="0"/>
              </a:rPr>
              <a:t>B</a:t>
            </a:r>
            <a:r>
              <a:rPr lang="en-US">
                <a:latin typeface="Times New Roman" pitchFamily="18" charset="0"/>
                <a:cs typeface="Times New Roman" pitchFamily="18" charset="0"/>
              </a:rPr>
              <a:t>).R</a:t>
            </a:r>
            <a:r>
              <a:rPr lang="en-US" baseline="-25000">
                <a:latin typeface="Times New Roman" pitchFamily="18" charset="0"/>
                <a:cs typeface="Times New Roman" pitchFamily="18" charset="0"/>
              </a:rPr>
              <a:t>C</a:t>
            </a:r>
            <a:r>
              <a:rPr lang="en-US">
                <a:latin typeface="Times New Roman" pitchFamily="18" charset="0"/>
                <a:cs typeface="Times New Roman" pitchFamily="18" charset="0"/>
              </a:rPr>
              <a:t>=U</a:t>
            </a:r>
            <a:r>
              <a:rPr lang="en-US" baseline="-25000">
                <a:latin typeface="Times New Roman" pitchFamily="18" charset="0"/>
                <a:cs typeface="Times New Roman" pitchFamily="18" charset="0"/>
              </a:rPr>
              <a:t>CC </a:t>
            </a:r>
            <a:r>
              <a:rPr lang="en-US">
                <a:latin typeface="Times New Roman" pitchFamily="18" charset="0"/>
                <a:cs typeface="Times New Roman" pitchFamily="18" charset="0"/>
              </a:rPr>
              <a:t>- I</a:t>
            </a:r>
            <a:r>
              <a:rPr lang="en-US" baseline="-25000">
                <a:latin typeface="Times New Roman" pitchFamily="18" charset="0"/>
                <a:cs typeface="Times New Roman" pitchFamily="18" charset="0"/>
              </a:rPr>
              <a:t>B  </a:t>
            </a:r>
            <a:r>
              <a:rPr lang="en-US">
                <a:latin typeface="Times New Roman" pitchFamily="18" charset="0"/>
                <a:cs typeface="Times New Roman" pitchFamily="18" charset="0"/>
              </a:rPr>
              <a:t>(1+β) R</a:t>
            </a:r>
            <a:r>
              <a:rPr lang="en-US" baseline="-25000">
                <a:latin typeface="Times New Roman" pitchFamily="18" charset="0"/>
                <a:cs typeface="Times New Roman" pitchFamily="18" charset="0"/>
              </a:rPr>
              <a:t>C</a:t>
            </a:r>
            <a:endParaRPr lang="vi-VN">
              <a:latin typeface="Times New Roman" pitchFamily="18" charset="0"/>
              <a:cs typeface="Times New Roman" pitchFamily="18" charset="0"/>
            </a:endParaRPr>
          </a:p>
          <a:p>
            <a:pPr>
              <a:lnSpc>
                <a:spcPct val="150000"/>
              </a:lnSpc>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Đường </a:t>
            </a:r>
            <a:r>
              <a:rPr lang="en-US" err="1">
                <a:solidFill>
                  <a:srgbClr val="FF0000"/>
                </a:solidFill>
                <a:latin typeface="Times New Roman" pitchFamily="18" charset="0"/>
                <a:cs typeface="Times New Roman" pitchFamily="18" charset="0"/>
              </a:rPr>
              <a:t>tải</a:t>
            </a:r>
            <a:r>
              <a:rPr lang="en-US">
                <a:solidFill>
                  <a:srgbClr val="FF0000"/>
                </a:solidFill>
                <a:latin typeface="Times New Roman" pitchFamily="18" charset="0"/>
                <a:cs typeface="Times New Roman" pitchFamily="18" charset="0"/>
              </a:rPr>
              <a:t> tĩnh </a:t>
            </a:r>
          </a:p>
          <a:p>
            <a:pPr marL="0" indent="0">
              <a:lnSpc>
                <a:spcPct val="150000"/>
              </a:lnSpc>
              <a:buNone/>
            </a:pPr>
            <a:endParaRPr lang="en-US">
              <a:latin typeface="Times New Roman" pitchFamily="18" charset="0"/>
              <a:cs typeface="Times New Roman" pitchFamily="18" charset="0"/>
            </a:endParaRPr>
          </a:p>
          <a:p>
            <a:pPr>
              <a:lnSpc>
                <a:spcPct val="150000"/>
              </a:lnSpc>
              <a:buNone/>
            </a:pPr>
            <a:r>
              <a:rPr lang="en-US">
                <a:latin typeface="Times New Roman" pitchFamily="18" charset="0"/>
                <a:cs typeface="Times New Roman" pitchFamily="18" charset="0"/>
              </a:rPr>
              <a:t>    U</a:t>
            </a:r>
            <a:r>
              <a:rPr lang="en-US" baseline="-25000">
                <a:latin typeface="Times New Roman" pitchFamily="18" charset="0"/>
                <a:cs typeface="Times New Roman" pitchFamily="18" charset="0"/>
              </a:rPr>
              <a:t>BE</a:t>
            </a:r>
            <a:r>
              <a:rPr lang="en-US">
                <a:latin typeface="Times New Roman" pitchFamily="18" charset="0"/>
                <a:cs typeface="Times New Roman" pitchFamily="18" charset="0"/>
              </a:rPr>
              <a:t>= U</a:t>
            </a:r>
            <a:r>
              <a:rPr lang="en-US" baseline="-25000">
                <a:latin typeface="Times New Roman" pitchFamily="18" charset="0"/>
                <a:cs typeface="Times New Roman" pitchFamily="18" charset="0"/>
              </a:rPr>
              <a:t>cc</a:t>
            </a:r>
            <a:r>
              <a:rPr lang="en-US">
                <a:latin typeface="Times New Roman" pitchFamily="18" charset="0"/>
                <a:cs typeface="Times New Roman" pitchFamily="18" charset="0"/>
              </a:rPr>
              <a:t>- I</a:t>
            </a:r>
            <a:r>
              <a:rPr lang="en-US" baseline="-25000">
                <a:latin typeface="Times New Roman" pitchFamily="18" charset="0"/>
                <a:cs typeface="Times New Roman" pitchFamily="18" charset="0"/>
              </a:rPr>
              <a:t>B</a:t>
            </a:r>
            <a:r>
              <a:rPr lang="en-US">
                <a:latin typeface="Times New Roman" pitchFamily="18" charset="0"/>
                <a:cs typeface="Times New Roman" pitchFamily="18" charset="0"/>
              </a:rPr>
              <a:t>.[ R</a:t>
            </a:r>
            <a:r>
              <a:rPr lang="en-US" baseline="-25000">
                <a:latin typeface="Times New Roman" pitchFamily="18" charset="0"/>
                <a:cs typeface="Times New Roman" pitchFamily="18" charset="0"/>
              </a:rPr>
              <a:t>b</a:t>
            </a:r>
            <a:r>
              <a:rPr lang="en-US">
                <a:latin typeface="Times New Roman" pitchFamily="18" charset="0"/>
                <a:cs typeface="Times New Roman" pitchFamily="18" charset="0"/>
              </a:rPr>
              <a:t>+( 1+β ).R</a:t>
            </a:r>
            <a:r>
              <a:rPr lang="en-US" baseline="-25000">
                <a:latin typeface="Times New Roman" pitchFamily="18" charset="0"/>
                <a:cs typeface="Times New Roman" pitchFamily="18" charset="0"/>
              </a:rPr>
              <a:t>c</a:t>
            </a:r>
            <a:r>
              <a:rPr lang="en-US">
                <a:latin typeface="Times New Roman" pitchFamily="18" charset="0"/>
                <a:cs typeface="Times New Roman" pitchFamily="18" charset="0"/>
              </a:rPr>
              <a:t>] = U</a:t>
            </a:r>
            <a:r>
              <a:rPr lang="en-US" baseline="-25000">
                <a:latin typeface="Times New Roman" pitchFamily="18" charset="0"/>
                <a:cs typeface="Times New Roman" pitchFamily="18" charset="0"/>
              </a:rPr>
              <a:t>cc</a:t>
            </a:r>
            <a:r>
              <a:rPr lang="en-US">
                <a:latin typeface="Times New Roman" pitchFamily="18" charset="0"/>
                <a:cs typeface="Times New Roman" pitchFamily="18" charset="0"/>
              </a:rPr>
              <a:t>- ( I</a:t>
            </a:r>
            <a:r>
              <a:rPr lang="en-US" baseline="-25000">
                <a:latin typeface="Times New Roman" pitchFamily="18" charset="0"/>
                <a:cs typeface="Times New Roman" pitchFamily="18" charset="0"/>
              </a:rPr>
              <a:t>C</a:t>
            </a:r>
            <a:r>
              <a:rPr lang="en-US">
                <a:latin typeface="Times New Roman" pitchFamily="18" charset="0"/>
                <a:cs typeface="Times New Roman" pitchFamily="18" charset="0"/>
              </a:rPr>
              <a:t>/β ).[</a:t>
            </a:r>
            <a:r>
              <a:rPr lang="en-US" err="1">
                <a:latin typeface="Times New Roman" pitchFamily="18" charset="0"/>
                <a:cs typeface="Times New Roman" pitchFamily="18" charset="0"/>
              </a:rPr>
              <a:t>R</a:t>
            </a:r>
            <a:r>
              <a:rPr lang="en-US" baseline="-25000" err="1">
                <a:latin typeface="Times New Roman" pitchFamily="18" charset="0"/>
                <a:cs typeface="Times New Roman" pitchFamily="18" charset="0"/>
              </a:rPr>
              <a:t>b</a:t>
            </a:r>
            <a:r>
              <a:rPr lang="en-US">
                <a:latin typeface="Times New Roman" pitchFamily="18" charset="0"/>
                <a:cs typeface="Times New Roman" pitchFamily="18" charset="0"/>
              </a:rPr>
              <a:t>+( 1+β ).R</a:t>
            </a:r>
            <a:r>
              <a:rPr lang="en-US" baseline="-25000">
                <a:latin typeface="Times New Roman" pitchFamily="18" charset="0"/>
                <a:cs typeface="Times New Roman" pitchFamily="18" charset="0"/>
              </a:rPr>
              <a:t>c</a:t>
            </a:r>
            <a:r>
              <a:rPr lang="en-US">
                <a:latin typeface="Times New Roman" pitchFamily="18" charset="0"/>
                <a:cs typeface="Times New Roman" pitchFamily="18" charset="0"/>
              </a:rPr>
              <a:t>]</a:t>
            </a:r>
          </a:p>
          <a:p>
            <a:pPr>
              <a:lnSpc>
                <a:spcPct val="150000"/>
              </a:lnSpc>
              <a:buNone/>
            </a:pPr>
            <a:endParaRPr lang="en-US">
              <a:latin typeface="Times New Roman" pitchFamily="18" charset="0"/>
              <a:cs typeface="Times New Roman" pitchFamily="18" charset="0"/>
            </a:endParaRPr>
          </a:p>
          <a:p>
            <a:pPr>
              <a:buNone/>
            </a:pPr>
            <a:endParaRPr lang="en-US" sz="2400">
              <a:solidFill>
                <a:srgbClr val="FF0000"/>
              </a:solidFill>
              <a:latin typeface="Times New Roman" pitchFamily="18" charset="0"/>
              <a:cs typeface="Times New Roman" pitchFamily="18" charset="0"/>
            </a:endParaRPr>
          </a:p>
          <a:p>
            <a:pPr>
              <a:buNone/>
            </a:pPr>
            <a:r>
              <a:rPr lang="en-US" sz="2400">
                <a:solidFill>
                  <a:srgbClr val="FF0000"/>
                </a:solidFill>
                <a:latin typeface="Times New Roman" pitchFamily="18" charset="0"/>
                <a:cs typeface="Times New Roman" pitchFamily="18" charset="0"/>
              </a:rPr>
              <a:t>4. Phương pháp ổn dịnh điểm làm việc dùng các linh kiện đặc biệt.</a:t>
            </a:r>
            <a:endParaRPr lang="vi-VN" sz="2400">
              <a:solidFill>
                <a:srgbClr val="FF0000"/>
              </a:solidFill>
              <a:latin typeface="Times New Roman" pitchFamily="18" charset="0"/>
              <a:cs typeface="Times New Roman" pitchFamily="18" charset="0"/>
            </a:endParaRPr>
          </a:p>
          <a:p>
            <a:pPr>
              <a:lnSpc>
                <a:spcPct val="150000"/>
              </a:lnSpc>
              <a:buNone/>
            </a:pPr>
            <a:endParaRPr lang="en-US">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6002164" y="2286000"/>
          <a:ext cx="2989436" cy="709722"/>
        </p:xfrm>
        <a:graphic>
          <a:graphicData uri="http://schemas.openxmlformats.org/presentationml/2006/ole">
            <mc:AlternateContent xmlns:mc="http://schemas.openxmlformats.org/markup-compatibility/2006">
              <mc:Choice xmlns:v="urn:schemas-microsoft-com:vml" Requires="v">
                <p:oleObj spid="_x0000_s68609" name="Equation" r:id="rId3" imgW="1765080" imgH="419040" progId="Equation.DSMT4">
                  <p:embed/>
                </p:oleObj>
              </mc:Choice>
              <mc:Fallback>
                <p:oleObj name="Equation" r:id="rId3" imgW="1765080" imgH="41904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2164" y="2286000"/>
                        <a:ext cx="2989436" cy="7097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2646362" y="3047999"/>
          <a:ext cx="3602037" cy="1251089"/>
        </p:xfrm>
        <a:graphic>
          <a:graphicData uri="http://schemas.openxmlformats.org/presentationml/2006/ole">
            <mc:AlternateContent xmlns:mc="http://schemas.openxmlformats.org/markup-compatibility/2006">
              <mc:Choice xmlns:v="urn:schemas-microsoft-com:vml" Requires="v">
                <p:oleObj spid="_x0000_s68610" name="Equation" r:id="rId5" imgW="1866600" imgH="647640" progId="Equation.DSMT4">
                  <p:embed/>
                </p:oleObj>
              </mc:Choice>
              <mc:Fallback>
                <p:oleObj name="Equation" r:id="rId5" imgW="1866600" imgH="64764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6362" y="3047999"/>
                        <a:ext cx="3602037" cy="12510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1524000" y="5007496"/>
          <a:ext cx="3028572" cy="936104"/>
        </p:xfrm>
        <a:graphic>
          <a:graphicData uri="http://schemas.openxmlformats.org/presentationml/2006/ole">
            <mc:AlternateContent xmlns:mc="http://schemas.openxmlformats.org/markup-compatibility/2006">
              <mc:Choice xmlns:v="urn:schemas-microsoft-com:vml" Requires="v">
                <p:oleObj spid="_x0000_s68611" name="Equation" r:id="rId7" imgW="1396800" imgH="431640" progId="Equation.DSMT4">
                  <p:embed/>
                </p:oleObj>
              </mc:Choice>
              <mc:Fallback>
                <p:oleObj name="Equation" r:id="rId7" imgW="1396800" imgH="431640" progId="Equation.DSMT4">
                  <p:embed/>
                  <p:pic>
                    <p:nvPicPr>
                      <p:cNvPr id="6"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5007496"/>
                        <a:ext cx="3028572"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7411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296144"/>
          </a:xfrm>
        </p:spPr>
        <p:txBody>
          <a:bodyPr>
            <a:normAutofit fontScale="90000"/>
          </a:bodyPr>
          <a:lstStyle/>
          <a:p>
            <a:pPr algn="ctr"/>
            <a:r>
              <a:rPr lang="vi-VN">
                <a:solidFill>
                  <a:srgbClr val="FF0000"/>
                </a:solidFill>
              </a:rPr>
              <a:t>§</a:t>
            </a:r>
            <a:r>
              <a:rPr lang="en-US">
                <a:solidFill>
                  <a:srgbClr val="FF0000"/>
                </a:solidFill>
              </a:rPr>
              <a:t>5.</a:t>
            </a:r>
            <a:r>
              <a:rPr lang="vi-VN">
                <a:solidFill>
                  <a:srgbClr val="FF0000"/>
                </a:solidFill>
              </a:rPr>
              <a:t> CẤP NGUỒN VÀ ỔN ĐỊNH ĐIỂM LÀM VIỆC C</a:t>
            </a:r>
            <a:r>
              <a:rPr lang="en-US">
                <a:solidFill>
                  <a:srgbClr val="FF0000"/>
                </a:solidFill>
              </a:rPr>
              <a:t>ỦA</a:t>
            </a:r>
            <a:r>
              <a:rPr lang="vi-VN">
                <a:solidFill>
                  <a:srgbClr val="FF0000"/>
                </a:solidFill>
              </a:rPr>
              <a:t> TRANSISTOR ĐƠN CỰC</a:t>
            </a:r>
            <a:r>
              <a:rPr lang="en-US">
                <a:solidFill>
                  <a:srgbClr val="FF0000"/>
                </a:solidFill>
              </a:rPr>
              <a:t> (FET)</a:t>
            </a:r>
            <a:br>
              <a:rPr lang="vi-VN"/>
            </a:br>
            <a:endParaRPr lang="vi-VN"/>
          </a:p>
        </p:txBody>
      </p:sp>
      <p:sp>
        <p:nvSpPr>
          <p:cNvPr id="3" name="Content Placeholder 2"/>
          <p:cNvSpPr>
            <a:spLocks noGrp="1"/>
          </p:cNvSpPr>
          <p:nvPr>
            <p:ph sz="quarter" idx="1"/>
          </p:nvPr>
        </p:nvSpPr>
        <p:spPr>
          <a:xfrm>
            <a:off x="457200" y="1219200"/>
            <a:ext cx="8229600" cy="5334000"/>
          </a:xfrm>
        </p:spPr>
        <p:txBody>
          <a:bodyPr>
            <a:noAutofit/>
          </a:bodyPr>
          <a:lstStyle/>
          <a:p>
            <a:r>
              <a:rPr lang="vi-VN" sz="2800">
                <a:solidFill>
                  <a:srgbClr val="FF0000"/>
                </a:solidFill>
                <a:latin typeface="Times New Roman" pitchFamily="18" charset="0"/>
                <a:cs typeface="Times New Roman" pitchFamily="18" charset="0"/>
              </a:rPr>
              <a:t>Transistor JFET &amp; MOSFET liên tục</a:t>
            </a:r>
          </a:p>
          <a:p>
            <a:pPr lvl="1"/>
            <a:r>
              <a:rPr lang="vi-VN" sz="2800">
                <a:latin typeface="Times New Roman" pitchFamily="18" charset="0"/>
                <a:cs typeface="Times New Roman" pitchFamily="18" charset="0"/>
              </a:rPr>
              <a:t>Phương pháp cấp nguồn bằng nguồn cố định</a:t>
            </a:r>
          </a:p>
          <a:p>
            <a:pPr lvl="1"/>
            <a:r>
              <a:rPr lang="vi-VN" sz="2800">
                <a:latin typeface="Times New Roman" pitchFamily="18" charset="0"/>
                <a:cs typeface="Times New Roman" pitchFamily="18" charset="0"/>
              </a:rPr>
              <a:t>Phương pháp cấp nguồn bằng tự cấp</a:t>
            </a:r>
          </a:p>
          <a:p>
            <a:pPr lvl="1"/>
            <a:r>
              <a:rPr lang="vi-VN" sz="2800">
                <a:latin typeface="Times New Roman" pitchFamily="18" charset="0"/>
                <a:cs typeface="Times New Roman" pitchFamily="18" charset="0"/>
              </a:rPr>
              <a:t>Phương pháp cấp nguồn bằng phân áp có hồi tiếp dòng điện</a:t>
            </a:r>
          </a:p>
          <a:p>
            <a:r>
              <a:rPr lang="vi-VN" sz="2800">
                <a:solidFill>
                  <a:srgbClr val="FF0000"/>
                </a:solidFill>
                <a:latin typeface="Times New Roman" pitchFamily="18" charset="0"/>
                <a:cs typeface="Times New Roman" pitchFamily="18" charset="0"/>
              </a:rPr>
              <a:t>Transistor MOSFET gián đoạn</a:t>
            </a:r>
          </a:p>
          <a:p>
            <a:pPr lvl="1"/>
            <a:r>
              <a:rPr lang="vi-VN" sz="2800">
                <a:latin typeface="Times New Roman" pitchFamily="18" charset="0"/>
                <a:cs typeface="Times New Roman" pitchFamily="18" charset="0"/>
              </a:rPr>
              <a:t>Phương pháp cấp nguồn bằng nguồn cố định</a:t>
            </a:r>
          </a:p>
          <a:p>
            <a:pPr lvl="1"/>
            <a:r>
              <a:rPr lang="vi-VN" sz="2800">
                <a:latin typeface="Times New Roman" pitchFamily="18" charset="0"/>
                <a:cs typeface="Times New Roman" pitchFamily="18" charset="0"/>
              </a:rPr>
              <a:t>Phương pháp cấp nguồn bằng phân áp</a:t>
            </a:r>
          </a:p>
          <a:p>
            <a:pPr lvl="1"/>
            <a:r>
              <a:rPr lang="vi-VN" sz="2800">
                <a:latin typeface="Times New Roman" pitchFamily="18" charset="0"/>
                <a:cs typeface="Times New Roman" pitchFamily="18" charset="0"/>
              </a:rPr>
              <a:t>Phương pháp cấp nguồn bằng phân áp có hồi tiếp dòng điện</a:t>
            </a:r>
          </a:p>
          <a:p>
            <a:pPr lvl="1"/>
            <a:r>
              <a:rPr lang="vi-VN" sz="2800">
                <a:latin typeface="Times New Roman" pitchFamily="18" charset="0"/>
                <a:cs typeface="Times New Roman" pitchFamily="18" charset="0"/>
              </a:rPr>
              <a:t>Phương pháp cấp nguồn bằng hồi tiếp âm điện áp</a:t>
            </a:r>
          </a:p>
        </p:txBody>
      </p:sp>
    </p:spTree>
    <p:extLst>
      <p:ext uri="{BB962C8B-B14F-4D97-AF65-F5344CB8AC3E}">
        <p14:creationId xmlns:p14="http://schemas.microsoft.com/office/powerpoint/2010/main" val="417082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990600"/>
          </a:xfrm>
        </p:spPr>
        <p:txBody>
          <a:bodyPr>
            <a:noAutofit/>
          </a:bodyPr>
          <a:lstStyle/>
          <a:p>
            <a:pPr algn="ctr"/>
            <a:r>
              <a:rPr lang="vi-VN">
                <a:solidFill>
                  <a:srgbClr val="FF0000"/>
                </a:solidFill>
                <a:latin typeface="Times New Roman" pitchFamily="18" charset="0"/>
                <a:cs typeface="Times New Roman" pitchFamily="18" charset="0"/>
              </a:rPr>
              <a:t>CẤP NGUỒN CHO JFET VÀ MOSFET LIÊN TỤC</a:t>
            </a:r>
            <a:r>
              <a:rPr lang="en-US">
                <a:solidFill>
                  <a:srgbClr val="FF0000"/>
                </a:solidFill>
                <a:latin typeface="Times New Roman" pitchFamily="18" charset="0"/>
                <a:cs typeface="Times New Roman" pitchFamily="18" charset="0"/>
              </a:rPr>
              <a:t> TRONG CÁC TẦNG KHUẾCH ĐẠI</a:t>
            </a:r>
            <a:endParaRPr lang="vi-VN">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1. </a:t>
            </a:r>
            <a:r>
              <a:rPr lang="vi-VN" sz="3000">
                <a:solidFill>
                  <a:srgbClr val="FF0000"/>
                </a:solidFill>
                <a:latin typeface="Times New Roman" pitchFamily="18" charset="0"/>
                <a:cs typeface="Times New Roman" pitchFamily="18" charset="0"/>
              </a:rPr>
              <a:t>Phương pháp </a:t>
            </a:r>
            <a:r>
              <a:rPr lang="en-US" sz="3000">
                <a:solidFill>
                  <a:srgbClr val="FF0000"/>
                </a:solidFill>
                <a:latin typeface="Times New Roman" pitchFamily="18" charset="0"/>
                <a:cs typeface="Times New Roman" pitchFamily="18" charset="0"/>
              </a:rPr>
              <a:t>cấp </a:t>
            </a:r>
            <a:r>
              <a:rPr lang="vi-VN" sz="3000">
                <a:solidFill>
                  <a:srgbClr val="FF0000"/>
                </a:solidFill>
                <a:latin typeface="Times New Roman" pitchFamily="18" charset="0"/>
                <a:cs typeface="Times New Roman" pitchFamily="18" charset="0"/>
              </a:rPr>
              <a:t>nguồn </a:t>
            </a:r>
            <a:r>
              <a:rPr lang="en-US" sz="3000">
                <a:solidFill>
                  <a:srgbClr val="FF0000"/>
                </a:solidFill>
                <a:latin typeface="Times New Roman" pitchFamily="18" charset="0"/>
                <a:cs typeface="Times New Roman" pitchFamily="18" charset="0"/>
              </a:rPr>
              <a:t>bằng nguồn </a:t>
            </a:r>
            <a:r>
              <a:rPr lang="vi-VN" sz="3000">
                <a:solidFill>
                  <a:srgbClr val="FF0000"/>
                </a:solidFill>
                <a:latin typeface="Times New Roman" pitchFamily="18" charset="0"/>
                <a:cs typeface="Times New Roman" pitchFamily="18" charset="0"/>
              </a:rPr>
              <a:t>cố định</a:t>
            </a:r>
            <a:r>
              <a:rPr lang="en-US" sz="3000">
                <a:solidFill>
                  <a:srgbClr val="FF0000"/>
                </a:solidFill>
                <a:latin typeface="Times New Roman" pitchFamily="18" charset="0"/>
                <a:cs typeface="Times New Roman" pitchFamily="18" charset="0"/>
              </a:rPr>
              <a:t>:</a:t>
            </a:r>
            <a:endParaRPr lang="vi-VN" sz="3000">
              <a:solidFill>
                <a:srgbClr val="FF0000"/>
              </a:solidFill>
              <a:latin typeface="Times New Roman" pitchFamily="18" charset="0"/>
              <a:cs typeface="Times New Roman" pitchFamily="18" charset="0"/>
            </a:endParaRPr>
          </a:p>
          <a:p>
            <a:pPr>
              <a:buNone/>
            </a:pPr>
            <a:r>
              <a:rPr lang="en-US"/>
              <a:t>  </a:t>
            </a:r>
            <a:r>
              <a:rPr lang="en-US">
                <a:latin typeface="Times New Roman" pitchFamily="18" charset="0"/>
                <a:cs typeface="Times New Roman" pitchFamily="18" charset="0"/>
              </a:rPr>
              <a:t>U</a:t>
            </a:r>
            <a:r>
              <a:rPr lang="en-US" baseline="-25000">
                <a:latin typeface="Times New Roman" pitchFamily="18" charset="0"/>
                <a:cs typeface="Times New Roman" pitchFamily="18" charset="0"/>
              </a:rPr>
              <a:t>n</a:t>
            </a:r>
            <a:r>
              <a:rPr lang="en-US">
                <a:latin typeface="Times New Roman" pitchFamily="18" charset="0"/>
                <a:cs typeface="Times New Roman" pitchFamily="18" charset="0"/>
              </a:rPr>
              <a:t> nguồn tín hiệu; C</a:t>
            </a:r>
            <a:r>
              <a:rPr lang="en-US" baseline="-25000">
                <a:latin typeface="Times New Roman" pitchFamily="18" charset="0"/>
                <a:cs typeface="Times New Roman" pitchFamily="18" charset="0"/>
              </a:rPr>
              <a:t>n</a:t>
            </a:r>
            <a:r>
              <a:rPr lang="en-US">
                <a:latin typeface="Times New Roman" pitchFamily="18" charset="0"/>
                <a:cs typeface="Times New Roman" pitchFamily="18" charset="0"/>
              </a:rPr>
              <a:t> tụ ghép tầng </a:t>
            </a:r>
          </a:p>
          <a:p>
            <a:pPr>
              <a:buNone/>
            </a:pPr>
            <a:r>
              <a:rPr lang="en-US">
                <a:latin typeface="Times New Roman" pitchFamily="18" charset="0"/>
                <a:cs typeface="Times New Roman" pitchFamily="18" charset="0"/>
              </a:rPr>
              <a:t>  U</a:t>
            </a:r>
            <a:r>
              <a:rPr lang="en-US" baseline="-25000">
                <a:latin typeface="Times New Roman" pitchFamily="18" charset="0"/>
                <a:cs typeface="Times New Roman" pitchFamily="18" charset="0"/>
              </a:rPr>
              <a:t>DD</a:t>
            </a:r>
            <a:r>
              <a:rPr lang="en-US">
                <a:latin typeface="Times New Roman" pitchFamily="18" charset="0"/>
                <a:cs typeface="Times New Roman" pitchFamily="18" charset="0"/>
              </a:rPr>
              <a:t> nguồn cung cấp một </a:t>
            </a:r>
          </a:p>
          <a:p>
            <a:pPr>
              <a:buNone/>
            </a:pPr>
            <a:r>
              <a:rPr lang="en-US">
                <a:latin typeface="Times New Roman" pitchFamily="18" charset="0"/>
                <a:cs typeface="Times New Roman" pitchFamily="18" charset="0"/>
              </a:rPr>
              <a:t>chiều; R</a:t>
            </a:r>
            <a:r>
              <a:rPr lang="en-US" baseline="-25000">
                <a:latin typeface="Times New Roman" pitchFamily="18" charset="0"/>
                <a:cs typeface="Times New Roman" pitchFamily="18" charset="0"/>
              </a:rPr>
              <a:t>D</a:t>
            </a:r>
            <a:r>
              <a:rPr lang="en-US">
                <a:latin typeface="Times New Roman" pitchFamily="18" charset="0"/>
                <a:cs typeface="Times New Roman" pitchFamily="18" charset="0"/>
              </a:rPr>
              <a:t> tải một chiều </a:t>
            </a:r>
          </a:p>
          <a:p>
            <a:pPr>
              <a:buNone/>
            </a:pPr>
            <a:r>
              <a:rPr lang="en-US">
                <a:latin typeface="Times New Roman" pitchFamily="18" charset="0"/>
                <a:cs typeface="Times New Roman" pitchFamily="18" charset="0"/>
              </a:rPr>
              <a:t>đồng thời tải xoay chiều.</a:t>
            </a:r>
          </a:p>
          <a:p>
            <a:pPr>
              <a:buNone/>
            </a:pPr>
            <a:r>
              <a:rPr lang="en-US">
                <a:latin typeface="Times New Roman" pitchFamily="18" charset="0"/>
                <a:cs typeface="Times New Roman" pitchFamily="18" charset="0"/>
              </a:rPr>
              <a:t> U</a:t>
            </a:r>
            <a:r>
              <a:rPr lang="en-US" baseline="-25000">
                <a:latin typeface="Times New Roman" pitchFamily="18" charset="0"/>
                <a:cs typeface="Times New Roman" pitchFamily="18" charset="0"/>
              </a:rPr>
              <a:t>GG</a:t>
            </a:r>
            <a:r>
              <a:rPr lang="en-US">
                <a:latin typeface="Times New Roman" pitchFamily="18" charset="0"/>
                <a:cs typeface="Times New Roman" pitchFamily="18" charset="0"/>
              </a:rPr>
              <a:t> nguồn một chiều </a:t>
            </a:r>
          </a:p>
          <a:p>
            <a:pPr>
              <a:buNone/>
            </a:pPr>
            <a:r>
              <a:rPr lang="en-US">
                <a:latin typeface="Times New Roman" pitchFamily="18" charset="0"/>
                <a:cs typeface="Times New Roman" pitchFamily="18" charset="0"/>
              </a:rPr>
              <a:t>cấp cho transistor.</a:t>
            </a:r>
          </a:p>
          <a:p>
            <a:pPr>
              <a:buNone/>
            </a:pPr>
            <a:r>
              <a:rPr lang="en-US" baseline="-25000">
                <a:latin typeface="Times New Roman" pitchFamily="18" charset="0"/>
                <a:cs typeface="Times New Roman" pitchFamily="18" charset="0"/>
              </a:rPr>
              <a:t>                         </a:t>
            </a:r>
            <a:endParaRPr lang="vi-VN">
              <a:latin typeface="Times New Roman" pitchFamily="18" charset="0"/>
              <a:cs typeface="Times New Roman" pitchFamily="18" charset="0"/>
            </a:endParaRPr>
          </a:p>
        </p:txBody>
      </p:sp>
      <p:pic>
        <p:nvPicPr>
          <p:cNvPr id="63490" name="Picture 2"/>
          <p:cNvPicPr>
            <a:picLocks noChangeAspect="1" noChangeArrowheads="1"/>
          </p:cNvPicPr>
          <p:nvPr/>
        </p:nvPicPr>
        <p:blipFill>
          <a:blip r:embed="rId2"/>
          <a:srcRect/>
          <a:stretch>
            <a:fillRect/>
          </a:stretch>
        </p:blipFill>
        <p:spPr bwMode="auto">
          <a:xfrm>
            <a:off x="4312829" y="2807247"/>
            <a:ext cx="4145371" cy="2983953"/>
          </a:xfrm>
          <a:prstGeom prst="rect">
            <a:avLst/>
          </a:prstGeom>
          <a:noFill/>
          <a:ln w="9525">
            <a:noFill/>
            <a:miter lim="800000"/>
            <a:headEnd/>
            <a:tailEnd/>
          </a:ln>
          <a:effectLst/>
        </p:spPr>
      </p:pic>
    </p:spTree>
    <p:extLst>
      <p:ext uri="{BB962C8B-B14F-4D97-AF65-F5344CB8AC3E}">
        <p14:creationId xmlns:p14="http://schemas.microsoft.com/office/powerpoint/2010/main" val="22991304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036496" cy="828328"/>
          </a:xfrm>
        </p:spPr>
        <p:txBody>
          <a:bodyPr>
            <a:normAutofit fontScale="90000"/>
          </a:bodyPr>
          <a:lstStyle/>
          <a:p>
            <a:pPr algn="ctr"/>
            <a:r>
              <a:rPr lang="vi-VN">
                <a:solidFill>
                  <a:srgbClr val="FF0000"/>
                </a:solidFill>
                <a:latin typeface="Times New Roman" pitchFamily="18" charset="0"/>
                <a:cs typeface="Times New Roman" pitchFamily="18" charset="0"/>
              </a:rPr>
              <a:t>CẤP NGUỒN CHO JFET VÀ MOSFET LIÊN TỤC</a:t>
            </a:r>
            <a:r>
              <a:rPr lang="en-US">
                <a:solidFill>
                  <a:srgbClr val="FF0000"/>
                </a:solidFill>
                <a:latin typeface="Times New Roman" pitchFamily="18" charset="0"/>
                <a:cs typeface="Times New Roman" pitchFamily="18" charset="0"/>
              </a:rPr>
              <a:t> TRONG CÁC TẦNG KHUẾCH ĐẠI</a:t>
            </a:r>
            <a:endParaRPr lang="vi-VN">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219200"/>
            <a:ext cx="8458200" cy="5257800"/>
          </a:xfrm>
        </p:spPr>
        <p:txBody>
          <a:bodyPr/>
          <a:lstStyle/>
          <a:p>
            <a:pPr>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 </a:t>
            </a:r>
            <a:r>
              <a:rPr lang="vi-VN">
                <a:solidFill>
                  <a:srgbClr val="FF0000"/>
                </a:solidFill>
                <a:latin typeface="Times New Roman" pitchFamily="18" charset="0"/>
                <a:cs typeface="Times New Roman" pitchFamily="18" charset="0"/>
              </a:rPr>
              <a:t>Điện áp cấp chuyển tiếp G-S</a:t>
            </a:r>
            <a:r>
              <a:rPr lang="en-US">
                <a:solidFill>
                  <a:srgbClr val="FF0000"/>
                </a:solidFill>
                <a:latin typeface="Times New Roman" pitchFamily="18" charset="0"/>
                <a:cs typeface="Times New Roman" pitchFamily="18" charset="0"/>
              </a:rPr>
              <a:t>:</a:t>
            </a:r>
            <a:endParaRPr lang="vi-VN">
              <a:solidFill>
                <a:srgbClr val="FF0000"/>
              </a:solidFill>
              <a:latin typeface="Times New Roman" pitchFamily="18" charset="0"/>
              <a:cs typeface="Times New Roman" pitchFamily="18" charset="0"/>
            </a:endParaRPr>
          </a:p>
          <a:p>
            <a:pPr lvl="1">
              <a:buNone/>
            </a:pPr>
            <a:r>
              <a:rPr lang="en-US"/>
              <a:t> </a:t>
            </a:r>
            <a:r>
              <a:rPr lang="en-US">
                <a:latin typeface="Times New Roman" pitchFamily="18" charset="0"/>
                <a:cs typeface="Times New Roman" pitchFamily="18" charset="0"/>
              </a:rPr>
              <a:t>U</a:t>
            </a:r>
            <a:r>
              <a:rPr lang="en-US" baseline="-25000">
                <a:latin typeface="Times New Roman" pitchFamily="18" charset="0"/>
                <a:cs typeface="Times New Roman" pitchFamily="18" charset="0"/>
              </a:rPr>
              <a:t>GS</a:t>
            </a:r>
            <a:r>
              <a:rPr lang="en-US">
                <a:latin typeface="Times New Roman" pitchFamily="18" charset="0"/>
                <a:cs typeface="Times New Roman" pitchFamily="18" charset="0"/>
              </a:rPr>
              <a:t>= I</a:t>
            </a:r>
            <a:r>
              <a:rPr lang="en-US" baseline="-25000">
                <a:latin typeface="Times New Roman" pitchFamily="18" charset="0"/>
                <a:cs typeface="Times New Roman" pitchFamily="18" charset="0"/>
              </a:rPr>
              <a:t>G</a:t>
            </a:r>
            <a:r>
              <a:rPr lang="en-US">
                <a:latin typeface="Times New Roman" pitchFamily="18" charset="0"/>
                <a:cs typeface="Times New Roman" pitchFamily="18" charset="0"/>
              </a:rPr>
              <a:t>.R</a:t>
            </a:r>
            <a:r>
              <a:rPr lang="en-US" baseline="-25000">
                <a:latin typeface="Times New Roman" pitchFamily="18" charset="0"/>
                <a:cs typeface="Times New Roman" pitchFamily="18" charset="0"/>
              </a:rPr>
              <a:t>G </a:t>
            </a:r>
            <a:r>
              <a:rPr lang="en-US">
                <a:latin typeface="Times New Roman" pitchFamily="18" charset="0"/>
                <a:cs typeface="Times New Roman" pitchFamily="18" charset="0"/>
              </a:rPr>
              <a:t>- U</a:t>
            </a:r>
            <a:r>
              <a:rPr lang="en-US" baseline="-25000">
                <a:latin typeface="Times New Roman" pitchFamily="18" charset="0"/>
                <a:cs typeface="Times New Roman" pitchFamily="18" charset="0"/>
              </a:rPr>
              <a:t>GG</a:t>
            </a:r>
            <a:r>
              <a:rPr lang="en-US">
                <a:latin typeface="Times New Roman" pitchFamily="18" charset="0"/>
                <a:cs typeface="Times New Roman" pitchFamily="18" charset="0"/>
              </a:rPr>
              <a:t>  do I</a:t>
            </a:r>
            <a:r>
              <a:rPr lang="en-US" baseline="-25000">
                <a:latin typeface="Times New Roman" pitchFamily="18" charset="0"/>
                <a:cs typeface="Times New Roman" pitchFamily="18" charset="0"/>
              </a:rPr>
              <a:t>G</a:t>
            </a:r>
            <a:r>
              <a:rPr lang="en-US">
                <a:latin typeface="Times New Roman" pitchFamily="18" charset="0"/>
                <a:cs typeface="Times New Roman" pitchFamily="18" charset="0"/>
              </a:rPr>
              <a:t>= 0 suy ra U</a:t>
            </a:r>
            <a:r>
              <a:rPr lang="en-US" baseline="-25000">
                <a:latin typeface="Times New Roman" pitchFamily="18" charset="0"/>
                <a:cs typeface="Times New Roman" pitchFamily="18" charset="0"/>
              </a:rPr>
              <a:t>GS </a:t>
            </a:r>
            <a:r>
              <a:rPr lang="en-US">
                <a:latin typeface="Times New Roman" pitchFamily="18" charset="0"/>
                <a:cs typeface="Times New Roman" pitchFamily="18" charset="0"/>
              </a:rPr>
              <a:t>= - U</a:t>
            </a:r>
            <a:r>
              <a:rPr lang="en-US" baseline="-25000">
                <a:latin typeface="Times New Roman" pitchFamily="18" charset="0"/>
                <a:cs typeface="Times New Roman" pitchFamily="18" charset="0"/>
              </a:rPr>
              <a:t>GG</a:t>
            </a:r>
            <a:r>
              <a:rPr lang="en-US">
                <a:latin typeface="Times New Roman" pitchFamily="18" charset="0"/>
                <a:cs typeface="Times New Roman" pitchFamily="18" charset="0"/>
              </a:rPr>
              <a:t> ;</a:t>
            </a:r>
            <a:endParaRPr lang="vi-VN">
              <a:latin typeface="Times New Roman" pitchFamily="18" charset="0"/>
              <a:cs typeface="Times New Roman" pitchFamily="18" charset="0"/>
            </a:endParaRPr>
          </a:p>
          <a:p>
            <a:pPr>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 </a:t>
            </a:r>
            <a:r>
              <a:rPr lang="vi-VN">
                <a:solidFill>
                  <a:srgbClr val="FF0000"/>
                </a:solidFill>
                <a:latin typeface="Times New Roman" pitchFamily="18" charset="0"/>
                <a:cs typeface="Times New Roman" pitchFamily="18" charset="0"/>
              </a:rPr>
              <a:t>Điện áp cấp chuyển tiếp D-S</a:t>
            </a:r>
            <a:r>
              <a:rPr lang="en-US">
                <a:solidFill>
                  <a:srgbClr val="FF0000"/>
                </a:solidFill>
                <a:latin typeface="Times New Roman" pitchFamily="18" charset="0"/>
                <a:cs typeface="Times New Roman" pitchFamily="18" charset="0"/>
              </a:rPr>
              <a:t>:</a:t>
            </a:r>
            <a:endParaRPr lang="vi-VN">
              <a:solidFill>
                <a:srgbClr val="FF0000"/>
              </a:solidFill>
              <a:latin typeface="Times New Roman" pitchFamily="18" charset="0"/>
              <a:cs typeface="Times New Roman" pitchFamily="18" charset="0"/>
            </a:endParaRPr>
          </a:p>
          <a:p>
            <a:pPr lvl="1">
              <a:buNone/>
            </a:pPr>
            <a:r>
              <a:rPr lang="en-US">
                <a:latin typeface="Times New Roman" pitchFamily="18" charset="0"/>
                <a:cs typeface="Times New Roman" pitchFamily="18" charset="0"/>
              </a:rPr>
              <a:t>U</a:t>
            </a:r>
            <a:r>
              <a:rPr lang="en-US" baseline="-25000">
                <a:latin typeface="Times New Roman" pitchFamily="18" charset="0"/>
                <a:cs typeface="Times New Roman" pitchFamily="18" charset="0"/>
              </a:rPr>
              <a:t>DD </a:t>
            </a:r>
            <a:r>
              <a:rPr lang="en-US">
                <a:latin typeface="Times New Roman" pitchFamily="18" charset="0"/>
                <a:cs typeface="Times New Roman" pitchFamily="18" charset="0"/>
              </a:rPr>
              <a:t>= I</a:t>
            </a:r>
            <a:r>
              <a:rPr lang="en-US" baseline="-25000">
                <a:latin typeface="Times New Roman" pitchFamily="18" charset="0"/>
                <a:cs typeface="Times New Roman" pitchFamily="18" charset="0"/>
              </a:rPr>
              <a:t>D</a:t>
            </a:r>
            <a:r>
              <a:rPr lang="en-US">
                <a:latin typeface="Times New Roman" pitchFamily="18" charset="0"/>
                <a:cs typeface="Times New Roman" pitchFamily="18" charset="0"/>
              </a:rPr>
              <a:t>.R</a:t>
            </a:r>
            <a:r>
              <a:rPr lang="en-US" baseline="-25000">
                <a:latin typeface="Times New Roman" pitchFamily="18" charset="0"/>
                <a:cs typeface="Times New Roman" pitchFamily="18" charset="0"/>
              </a:rPr>
              <a:t>D </a:t>
            </a:r>
            <a:r>
              <a:rPr lang="en-US">
                <a:latin typeface="Times New Roman" pitchFamily="18" charset="0"/>
                <a:cs typeface="Times New Roman" pitchFamily="18" charset="0"/>
              </a:rPr>
              <a:t>+ U</a:t>
            </a:r>
            <a:r>
              <a:rPr lang="en-US" baseline="-25000">
                <a:latin typeface="Times New Roman" pitchFamily="18" charset="0"/>
                <a:cs typeface="Times New Roman" pitchFamily="18" charset="0"/>
              </a:rPr>
              <a:t>DS</a:t>
            </a:r>
            <a:r>
              <a:rPr lang="en-US">
                <a:latin typeface="Times New Roman" pitchFamily="18" charset="0"/>
                <a:cs typeface="Times New Roman" pitchFamily="18" charset="0"/>
              </a:rPr>
              <a:t> suy ra U</a:t>
            </a:r>
            <a:r>
              <a:rPr lang="en-US" baseline="-25000">
                <a:latin typeface="Times New Roman" pitchFamily="18" charset="0"/>
                <a:cs typeface="Times New Roman" pitchFamily="18" charset="0"/>
              </a:rPr>
              <a:t>DS</a:t>
            </a:r>
            <a:r>
              <a:rPr lang="en-US">
                <a:latin typeface="Times New Roman" pitchFamily="18" charset="0"/>
                <a:cs typeface="Times New Roman" pitchFamily="18" charset="0"/>
              </a:rPr>
              <a:t>= U</a:t>
            </a:r>
            <a:r>
              <a:rPr lang="en-US" baseline="-25000">
                <a:latin typeface="Times New Roman" pitchFamily="18" charset="0"/>
                <a:cs typeface="Times New Roman" pitchFamily="18" charset="0"/>
              </a:rPr>
              <a:t>DD </a:t>
            </a:r>
            <a:r>
              <a:rPr lang="en-US">
                <a:latin typeface="Times New Roman" pitchFamily="18" charset="0"/>
                <a:cs typeface="Times New Roman" pitchFamily="18" charset="0"/>
              </a:rPr>
              <a:t>- I</a:t>
            </a:r>
            <a:r>
              <a:rPr lang="en-US" baseline="-25000">
                <a:latin typeface="Times New Roman" pitchFamily="18" charset="0"/>
                <a:cs typeface="Times New Roman" pitchFamily="18" charset="0"/>
              </a:rPr>
              <a:t>D</a:t>
            </a:r>
            <a:r>
              <a:rPr lang="en-US">
                <a:latin typeface="Times New Roman" pitchFamily="18" charset="0"/>
                <a:cs typeface="Times New Roman" pitchFamily="18" charset="0"/>
              </a:rPr>
              <a:t>.R</a:t>
            </a:r>
            <a:r>
              <a:rPr lang="en-US" baseline="-25000">
                <a:latin typeface="Times New Roman" pitchFamily="18" charset="0"/>
                <a:cs typeface="Times New Roman" pitchFamily="18" charset="0"/>
              </a:rPr>
              <a:t>D </a:t>
            </a: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Đường </a:t>
            </a:r>
            <a:r>
              <a:rPr lang="en-US" err="1">
                <a:solidFill>
                  <a:srgbClr val="FF0000"/>
                </a:solidFill>
                <a:latin typeface="Times New Roman" pitchFamily="18" charset="0"/>
                <a:cs typeface="Times New Roman" pitchFamily="18" charset="0"/>
              </a:rPr>
              <a:t>tãi</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tĩnh</a:t>
            </a:r>
            <a:r>
              <a:rPr lang="en-US">
                <a:latin typeface="Times New Roman" pitchFamily="18" charset="0"/>
                <a:cs typeface="Times New Roman" pitchFamily="18" charset="0"/>
              </a:rPr>
              <a:t>                                 </a:t>
            </a:r>
          </a:p>
          <a:p>
            <a:pPr lvl="1">
              <a:buNone/>
            </a:pPr>
            <a:endParaRPr lang="en-US">
              <a:latin typeface="Times New Roman" pitchFamily="18" charset="0"/>
              <a:cs typeface="Times New Roman" pitchFamily="18" charset="0"/>
            </a:endParaRPr>
          </a:p>
          <a:p>
            <a:pPr lvl="1">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Đặc </a:t>
            </a:r>
            <a:r>
              <a:rPr lang="en-US" err="1">
                <a:solidFill>
                  <a:srgbClr val="FF0000"/>
                </a:solidFill>
                <a:latin typeface="Times New Roman" pitchFamily="18" charset="0"/>
                <a:cs typeface="Times New Roman" pitchFamily="18" charset="0"/>
              </a:rPr>
              <a:t>tuyến</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truyền</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dẫn</a:t>
            </a:r>
            <a:r>
              <a:rPr lang="en-US">
                <a:solidFill>
                  <a:srgbClr val="FF0000"/>
                </a:solidFill>
                <a:latin typeface="Times New Roman" pitchFamily="18" charset="0"/>
                <a:cs typeface="Times New Roman" pitchFamily="18" charset="0"/>
              </a:rPr>
              <a:t> </a:t>
            </a:r>
          </a:p>
          <a:p>
            <a:pPr lvl="1">
              <a:buNone/>
            </a:pPr>
            <a:endParaRPr lang="vi-VN">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685800" y="3178696"/>
          <a:ext cx="2175065" cy="936104"/>
        </p:xfrm>
        <a:graphic>
          <a:graphicData uri="http://schemas.openxmlformats.org/presentationml/2006/ole">
            <mc:AlternateContent xmlns:mc="http://schemas.openxmlformats.org/markup-compatibility/2006">
              <mc:Choice xmlns:v="urn:schemas-microsoft-com:vml" Requires="v">
                <p:oleObj spid="_x0000_s71681" name="Equation" r:id="rId3" imgW="1002960" imgH="431640" progId="Equation.DSMT4">
                  <p:embed/>
                </p:oleObj>
              </mc:Choice>
              <mc:Fallback>
                <p:oleObj name="Equation" r:id="rId3" imgW="1002960" imgH="43164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178696"/>
                        <a:ext cx="2175065"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5638800" y="3102496"/>
          <a:ext cx="2316857" cy="936104"/>
        </p:xfrm>
        <a:graphic>
          <a:graphicData uri="http://schemas.openxmlformats.org/presentationml/2006/ole">
            <mc:AlternateContent xmlns:mc="http://schemas.openxmlformats.org/markup-compatibility/2006">
              <mc:Choice xmlns:v="urn:schemas-microsoft-com:vml" Requires="v">
                <p:oleObj spid="_x0000_s71682" name="Equation" r:id="rId5" imgW="1257120" imgH="507960" progId="Equation.DSMT4">
                  <p:embed/>
                </p:oleObj>
              </mc:Choice>
              <mc:Fallback>
                <p:oleObj name="Equation" r:id="rId5" imgW="1257120" imgH="50796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3102496"/>
                        <a:ext cx="2316857"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549" name="Picture 21"/>
          <p:cNvPicPr>
            <a:picLocks noChangeAspect="1" noChangeArrowheads="1"/>
          </p:cNvPicPr>
          <p:nvPr/>
        </p:nvPicPr>
        <p:blipFill>
          <a:blip r:embed="rId7"/>
          <a:srcRect/>
          <a:stretch>
            <a:fillRect/>
          </a:stretch>
        </p:blipFill>
        <p:spPr bwMode="auto">
          <a:xfrm>
            <a:off x="1992960" y="4114800"/>
            <a:ext cx="5526380" cy="2362200"/>
          </a:xfrm>
          <a:prstGeom prst="rect">
            <a:avLst/>
          </a:prstGeom>
          <a:noFill/>
          <a:ln w="9525">
            <a:noFill/>
            <a:miter lim="800000"/>
            <a:headEnd/>
            <a:tailEnd/>
          </a:ln>
          <a:effectLst/>
        </p:spPr>
      </p:pic>
      <p:graphicFrame>
        <p:nvGraphicFramePr>
          <p:cNvPr id="22550" name="Object 22"/>
          <p:cNvGraphicFramePr>
            <a:graphicFrameLocks noChangeAspect="1"/>
          </p:cNvGraphicFramePr>
          <p:nvPr/>
        </p:nvGraphicFramePr>
        <p:xfrm>
          <a:off x="6553200" y="1425575"/>
          <a:ext cx="2316163" cy="936625"/>
        </p:xfrm>
        <a:graphic>
          <a:graphicData uri="http://schemas.openxmlformats.org/presentationml/2006/ole">
            <mc:AlternateContent xmlns:mc="http://schemas.openxmlformats.org/markup-compatibility/2006">
              <mc:Choice xmlns:v="urn:schemas-microsoft-com:vml" Requires="v">
                <p:oleObj spid="_x0000_s71683" name="Equation" r:id="rId8" imgW="1257120" imgH="507960" progId="Equation.DSMT4">
                  <p:embed/>
                </p:oleObj>
              </mc:Choice>
              <mc:Fallback>
                <p:oleObj name="Equation" r:id="rId8" imgW="1257120" imgH="507960" progId="Equation.DSMT4">
                  <p:embed/>
                  <p:pic>
                    <p:nvPicPr>
                      <p:cNvPr id="2255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1425575"/>
                        <a:ext cx="2316163"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4088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2549"/>
                                        </p:tgtEl>
                                        <p:attrNameLst>
                                          <p:attrName>style.visibility</p:attrName>
                                        </p:attrNameLst>
                                      </p:cBhvr>
                                      <p:to>
                                        <p:strVal val="visible"/>
                                      </p:to>
                                    </p:set>
                                    <p:animEffect transition="in" filter="blinds(horizontal)">
                                      <p:cBhvr>
                                        <p:cTn id="45" dur="500"/>
                                        <p:tgtEl>
                                          <p:spTgt spid="22549"/>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22550"/>
                                        </p:tgtEl>
                                        <p:attrNameLst>
                                          <p:attrName>style.visibility</p:attrName>
                                        </p:attrNameLst>
                                      </p:cBhvr>
                                      <p:to>
                                        <p:strVal val="visible"/>
                                      </p:to>
                                    </p:set>
                                    <p:anim calcmode="lin" valueType="num">
                                      <p:cBhvr additive="base">
                                        <p:cTn id="50" dur="500" fill="hold"/>
                                        <p:tgtEl>
                                          <p:spTgt spid="22550"/>
                                        </p:tgtEl>
                                        <p:attrNameLst>
                                          <p:attrName>ppt_x</p:attrName>
                                        </p:attrNameLst>
                                      </p:cBhvr>
                                      <p:tavLst>
                                        <p:tav tm="0">
                                          <p:val>
                                            <p:strVal val="#ppt_x"/>
                                          </p:val>
                                        </p:tav>
                                        <p:tav tm="100000">
                                          <p:val>
                                            <p:strVal val="#ppt_x"/>
                                          </p:val>
                                        </p:tav>
                                      </p:tavLst>
                                    </p:anim>
                                    <p:anim calcmode="lin" valueType="num">
                                      <p:cBhvr additive="base">
                                        <p:cTn id="51" dur="500" fill="hold"/>
                                        <p:tgtEl>
                                          <p:spTgt spid="225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024" y="228600"/>
            <a:ext cx="8784976" cy="756320"/>
          </a:xfrm>
        </p:spPr>
        <p:txBody>
          <a:bodyPr>
            <a:normAutofit fontScale="90000"/>
          </a:bodyPr>
          <a:lstStyle/>
          <a:p>
            <a:pPr algn="ctr"/>
            <a:r>
              <a:rPr lang="vi-VN">
                <a:solidFill>
                  <a:srgbClr val="FF0000"/>
                </a:solidFill>
                <a:latin typeface="Times New Roman" pitchFamily="18" charset="0"/>
                <a:cs typeface="Times New Roman" pitchFamily="18" charset="0"/>
              </a:rPr>
              <a:t>CẤP NGUỒN CHO JFET VÀ MOSFET LIÊN TỤC</a:t>
            </a:r>
            <a:r>
              <a:rPr lang="en-US">
                <a:solidFill>
                  <a:srgbClr val="FF0000"/>
                </a:solidFill>
                <a:latin typeface="Times New Roman" pitchFamily="18" charset="0"/>
                <a:cs typeface="Times New Roman" pitchFamily="18" charset="0"/>
              </a:rPr>
              <a:t> TRONG CÁC TẦNG KHUẾCH ĐẠI</a:t>
            </a:r>
            <a:endParaRPr lang="vi-VN">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pPr>
              <a:buNone/>
            </a:pPr>
            <a:r>
              <a:rPr lang="en-US" sz="3200">
                <a:solidFill>
                  <a:srgbClr val="FF0000"/>
                </a:solidFill>
                <a:latin typeface="Times New Roman" pitchFamily="18" charset="0"/>
                <a:cs typeface="Times New Roman" pitchFamily="18" charset="0"/>
              </a:rPr>
              <a:t>2. </a:t>
            </a:r>
            <a:r>
              <a:rPr lang="vi-VN" sz="3200">
                <a:solidFill>
                  <a:srgbClr val="FF0000"/>
                </a:solidFill>
                <a:latin typeface="Times New Roman" pitchFamily="18" charset="0"/>
                <a:cs typeface="Times New Roman" pitchFamily="18" charset="0"/>
              </a:rPr>
              <a:t>Phương pháp</a:t>
            </a:r>
            <a:r>
              <a:rPr lang="en-US" sz="3200">
                <a:solidFill>
                  <a:srgbClr val="FF0000"/>
                </a:solidFill>
                <a:latin typeface="Times New Roman" pitchFamily="18" charset="0"/>
                <a:cs typeface="Times New Roman" pitchFamily="18" charset="0"/>
              </a:rPr>
              <a:t> cấp nguồn</a:t>
            </a:r>
            <a:r>
              <a:rPr lang="vi-VN" sz="3200">
                <a:solidFill>
                  <a:srgbClr val="FF0000"/>
                </a:solidFill>
                <a:latin typeface="Times New Roman" pitchFamily="18" charset="0"/>
                <a:cs typeface="Times New Roman" pitchFamily="18" charset="0"/>
              </a:rPr>
              <a:t> </a:t>
            </a:r>
            <a:r>
              <a:rPr lang="en-US" sz="3200">
                <a:solidFill>
                  <a:srgbClr val="FF0000"/>
                </a:solidFill>
                <a:latin typeface="Times New Roman" pitchFamily="18" charset="0"/>
                <a:cs typeface="Times New Roman" pitchFamily="18" charset="0"/>
              </a:rPr>
              <a:t>bằng </a:t>
            </a:r>
            <a:r>
              <a:rPr lang="vi-VN" sz="3200">
                <a:solidFill>
                  <a:srgbClr val="FF0000"/>
                </a:solidFill>
                <a:latin typeface="Times New Roman" pitchFamily="18" charset="0"/>
                <a:cs typeface="Times New Roman" pitchFamily="18" charset="0"/>
              </a:rPr>
              <a:t>nguồn tự cấp</a:t>
            </a:r>
            <a:r>
              <a:rPr lang="en-US" sz="3200">
                <a:solidFill>
                  <a:srgbClr val="FF0000"/>
                </a:solidFill>
                <a:latin typeface="Times New Roman" pitchFamily="18" charset="0"/>
                <a:cs typeface="Times New Roman" pitchFamily="18" charset="0"/>
              </a:rPr>
              <a:t>:</a:t>
            </a:r>
          </a:p>
          <a:p>
            <a:pPr>
              <a:buNone/>
            </a:pPr>
            <a:r>
              <a:rPr lang="en-US">
                <a:latin typeface="Times New Roman" pitchFamily="18" charset="0"/>
                <a:cs typeface="Times New Roman" pitchFamily="18" charset="0"/>
              </a:rPr>
              <a:t>- U</a:t>
            </a:r>
            <a:r>
              <a:rPr lang="en-US" baseline="-25000">
                <a:latin typeface="Times New Roman" pitchFamily="18" charset="0"/>
                <a:cs typeface="Times New Roman" pitchFamily="18" charset="0"/>
              </a:rPr>
              <a:t>n</a:t>
            </a:r>
            <a:r>
              <a:rPr lang="en-US">
                <a:latin typeface="Times New Roman" pitchFamily="18" charset="0"/>
                <a:cs typeface="Times New Roman" pitchFamily="18" charset="0"/>
              </a:rPr>
              <a:t> nguồn tín hiệu. </a:t>
            </a:r>
          </a:p>
          <a:p>
            <a:pPr>
              <a:buNone/>
            </a:pPr>
            <a:r>
              <a:rPr lang="en-US">
                <a:latin typeface="Times New Roman" pitchFamily="18" charset="0"/>
                <a:cs typeface="Times New Roman" pitchFamily="18" charset="0"/>
              </a:rPr>
              <a:t>- C</a:t>
            </a:r>
            <a:r>
              <a:rPr lang="en-US" baseline="-25000">
                <a:latin typeface="Times New Roman" pitchFamily="18" charset="0"/>
                <a:cs typeface="Times New Roman" pitchFamily="18" charset="0"/>
              </a:rPr>
              <a:t>n</a:t>
            </a:r>
            <a:r>
              <a:rPr lang="en-US">
                <a:latin typeface="Times New Roman" pitchFamily="18" charset="0"/>
                <a:cs typeface="Times New Roman" pitchFamily="18" charset="0"/>
              </a:rPr>
              <a:t> tụ ghép tầng. </a:t>
            </a:r>
          </a:p>
          <a:p>
            <a:pPr>
              <a:buNone/>
            </a:pPr>
            <a:r>
              <a:rPr lang="en-US">
                <a:latin typeface="Times New Roman" pitchFamily="18" charset="0"/>
                <a:cs typeface="Times New Roman" pitchFamily="18" charset="0"/>
              </a:rPr>
              <a:t>- U</a:t>
            </a:r>
            <a:r>
              <a:rPr lang="en-US" baseline="-25000">
                <a:latin typeface="Times New Roman" pitchFamily="18" charset="0"/>
                <a:cs typeface="Times New Roman" pitchFamily="18" charset="0"/>
              </a:rPr>
              <a:t>DD</a:t>
            </a:r>
            <a:r>
              <a:rPr lang="en-US">
                <a:latin typeface="Times New Roman" pitchFamily="18" charset="0"/>
                <a:cs typeface="Times New Roman" pitchFamily="18" charset="0"/>
              </a:rPr>
              <a:t> nguồn cung cấp một </a:t>
            </a:r>
          </a:p>
          <a:p>
            <a:pPr>
              <a:buNone/>
            </a:pPr>
            <a:r>
              <a:rPr lang="en-US">
                <a:latin typeface="Times New Roman" pitchFamily="18" charset="0"/>
                <a:cs typeface="Times New Roman" pitchFamily="18" charset="0"/>
              </a:rPr>
              <a:t>chiều.</a:t>
            </a:r>
          </a:p>
          <a:p>
            <a:pPr>
              <a:buNone/>
            </a:pPr>
            <a:r>
              <a:rPr lang="en-US">
                <a:latin typeface="Times New Roman" pitchFamily="18" charset="0"/>
                <a:cs typeface="Times New Roman" pitchFamily="18" charset="0"/>
              </a:rPr>
              <a:t>- R</a:t>
            </a:r>
            <a:r>
              <a:rPr lang="en-US" baseline="-25000">
                <a:latin typeface="Times New Roman" pitchFamily="18" charset="0"/>
                <a:cs typeface="Times New Roman" pitchFamily="18" charset="0"/>
              </a:rPr>
              <a:t>D</a:t>
            </a:r>
            <a:r>
              <a:rPr lang="en-US">
                <a:latin typeface="Times New Roman" pitchFamily="18" charset="0"/>
                <a:cs typeface="Times New Roman" pitchFamily="18" charset="0"/>
              </a:rPr>
              <a:t> tải một chiều. </a:t>
            </a:r>
          </a:p>
          <a:p>
            <a:pPr>
              <a:buNone/>
            </a:pPr>
            <a:r>
              <a:rPr lang="en-US">
                <a:latin typeface="Times New Roman" pitchFamily="18" charset="0"/>
                <a:cs typeface="Times New Roman" pitchFamily="18" charset="0"/>
              </a:rPr>
              <a:t>đồng thời tải xoay chiều.</a:t>
            </a:r>
          </a:p>
          <a:p>
            <a:pPr>
              <a:buFontTx/>
              <a:buChar char="-"/>
            </a:pPr>
            <a:r>
              <a:rPr lang="en-US">
                <a:latin typeface="Times New Roman" pitchFamily="18" charset="0"/>
                <a:cs typeface="Times New Roman" pitchFamily="18" charset="0"/>
              </a:rPr>
              <a:t>R</a:t>
            </a:r>
            <a:r>
              <a:rPr lang="en-US" baseline="-25000">
                <a:latin typeface="Times New Roman" pitchFamily="18" charset="0"/>
                <a:cs typeface="Times New Roman" pitchFamily="18" charset="0"/>
              </a:rPr>
              <a:t>S</a:t>
            </a:r>
            <a:r>
              <a:rPr lang="en-US">
                <a:latin typeface="Times New Roman" pitchFamily="18" charset="0"/>
                <a:cs typeface="Times New Roman" pitchFamily="18" charset="0"/>
              </a:rPr>
              <a:t> hồi tiếp âm một chiều</a:t>
            </a:r>
          </a:p>
          <a:p>
            <a:pPr>
              <a:buNone/>
            </a:pPr>
            <a:r>
              <a:rPr lang="en-US">
                <a:latin typeface="Times New Roman" pitchFamily="18" charset="0"/>
                <a:cs typeface="Times New Roman" pitchFamily="18" charset="0"/>
              </a:rPr>
              <a:t>và hồi tiếp âm xoay chiều.</a:t>
            </a:r>
          </a:p>
          <a:p>
            <a:pPr>
              <a:buNone/>
            </a:pPr>
            <a:endParaRPr lang="vi-VN">
              <a:latin typeface="Times New Roman" pitchFamily="18" charset="0"/>
              <a:cs typeface="Times New Roman" pitchFamily="18" charset="0"/>
            </a:endParaRPr>
          </a:p>
          <a:p>
            <a:endParaRPr lang="vi-VN"/>
          </a:p>
        </p:txBody>
      </p:sp>
      <p:sp>
        <p:nvSpPr>
          <p:cNvPr id="5" name="TextBox 4"/>
          <p:cNvSpPr txBox="1"/>
          <p:nvPr/>
        </p:nvSpPr>
        <p:spPr>
          <a:xfrm>
            <a:off x="6096000" y="3733800"/>
            <a:ext cx="228600" cy="369332"/>
          </a:xfrm>
          <a:prstGeom prst="rect">
            <a:avLst/>
          </a:prstGeom>
          <a:noFill/>
        </p:spPr>
        <p:txBody>
          <a:bodyPr wrap="square" rtlCol="0">
            <a:spAutoFit/>
          </a:bodyPr>
          <a:lstStyle/>
          <a:p>
            <a:endParaRPr lang="en-US"/>
          </a:p>
        </p:txBody>
      </p:sp>
      <p:pic>
        <p:nvPicPr>
          <p:cNvPr id="6" name="Picture 1"/>
          <p:cNvPicPr>
            <a:picLocks noChangeAspect="1" noChangeArrowheads="1"/>
          </p:cNvPicPr>
          <p:nvPr/>
        </p:nvPicPr>
        <p:blipFill>
          <a:blip r:embed="rId2"/>
          <a:srcRect/>
          <a:stretch>
            <a:fillRect/>
          </a:stretch>
        </p:blipFill>
        <p:spPr bwMode="auto">
          <a:xfrm>
            <a:off x="4376253" y="2133600"/>
            <a:ext cx="4234347" cy="3048000"/>
          </a:xfrm>
          <a:prstGeom prst="rect">
            <a:avLst/>
          </a:prstGeom>
          <a:noFill/>
          <a:ln w="9525">
            <a:noFill/>
            <a:miter lim="800000"/>
            <a:headEnd/>
            <a:tailEnd/>
          </a:ln>
          <a:effectLst/>
        </p:spPr>
      </p:pic>
    </p:spTree>
    <p:extLst>
      <p:ext uri="{BB962C8B-B14F-4D97-AF65-F5344CB8AC3E}">
        <p14:creationId xmlns:p14="http://schemas.microsoft.com/office/powerpoint/2010/main" val="1625565483"/>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64488" cy="828328"/>
          </a:xfrm>
        </p:spPr>
        <p:txBody>
          <a:bodyPr>
            <a:normAutofit fontScale="90000"/>
          </a:bodyPr>
          <a:lstStyle/>
          <a:p>
            <a:pPr algn="ctr"/>
            <a:r>
              <a:rPr lang="vi-VN">
                <a:solidFill>
                  <a:srgbClr val="FF0000"/>
                </a:solidFill>
                <a:latin typeface="Times New Roman" pitchFamily="18" charset="0"/>
                <a:cs typeface="Times New Roman" pitchFamily="18" charset="0"/>
              </a:rPr>
              <a:t>CẤP NGUỒN CHO JFET VÀ MOSFET LIÊN TỤC</a:t>
            </a:r>
            <a:r>
              <a:rPr lang="en-US">
                <a:solidFill>
                  <a:srgbClr val="FF0000"/>
                </a:solidFill>
                <a:latin typeface="Times New Roman" pitchFamily="18" charset="0"/>
                <a:cs typeface="Times New Roman" pitchFamily="18" charset="0"/>
              </a:rPr>
              <a:t> TRONG CÁC TẦNG KHUẾCH ĐẠI</a:t>
            </a:r>
            <a:endParaRPr lang="vi-VN">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228600" y="1219200"/>
            <a:ext cx="8915400" cy="5181600"/>
          </a:xfrm>
        </p:spPr>
        <p:txBody>
          <a:bodyPr>
            <a:normAutofit/>
          </a:bodyPr>
          <a:lstStyle/>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 Điện </a:t>
            </a:r>
            <a:r>
              <a:rPr lang="en-US" sz="2800" err="1">
                <a:solidFill>
                  <a:srgbClr val="FF0000"/>
                </a:solidFill>
                <a:latin typeface="Times New Roman" pitchFamily="18" charset="0"/>
                <a:cs typeface="Times New Roman" pitchFamily="18" charset="0"/>
              </a:rPr>
              <a:t>áp</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cấp</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chuyển</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tiếp</a:t>
            </a:r>
            <a:r>
              <a:rPr lang="en-US" sz="2800">
                <a:solidFill>
                  <a:srgbClr val="FF0000"/>
                </a:solidFill>
                <a:latin typeface="Times New Roman" pitchFamily="18" charset="0"/>
                <a:cs typeface="Times New Roman" pitchFamily="18" charset="0"/>
              </a:rPr>
              <a:t> G-S:</a:t>
            </a:r>
          </a:p>
          <a:p>
            <a:pPr>
              <a:buNone/>
            </a:pPr>
            <a:r>
              <a:rPr lang="en-US" sz="2400">
                <a:latin typeface="Times New Roman" pitchFamily="18" charset="0"/>
                <a:cs typeface="Times New Roman" pitchFamily="18" charset="0"/>
              </a:rPr>
              <a:t>U</a:t>
            </a:r>
            <a:r>
              <a:rPr lang="en-US" sz="2400" baseline="-25000">
                <a:latin typeface="Times New Roman" pitchFamily="18" charset="0"/>
                <a:cs typeface="Times New Roman" pitchFamily="18" charset="0"/>
              </a:rPr>
              <a:t>GS</a:t>
            </a:r>
            <a:r>
              <a:rPr lang="en-US" sz="2400">
                <a:latin typeface="Times New Roman" pitchFamily="18" charset="0"/>
                <a:cs typeface="Times New Roman" pitchFamily="18" charset="0"/>
              </a:rPr>
              <a:t>= I</a:t>
            </a:r>
            <a:r>
              <a:rPr lang="en-US" sz="2400" baseline="-25000">
                <a:latin typeface="Times New Roman" pitchFamily="18" charset="0"/>
                <a:cs typeface="Times New Roman" pitchFamily="18" charset="0"/>
              </a:rPr>
              <a:t>G</a:t>
            </a:r>
            <a:r>
              <a:rPr lang="en-US" sz="2400">
                <a:latin typeface="Times New Roman" pitchFamily="18" charset="0"/>
                <a:cs typeface="Times New Roman" pitchFamily="18" charset="0"/>
              </a:rPr>
              <a:t>.R</a:t>
            </a:r>
            <a:r>
              <a:rPr lang="en-US" sz="2400" baseline="-25000">
                <a:latin typeface="Times New Roman" pitchFamily="18" charset="0"/>
                <a:cs typeface="Times New Roman" pitchFamily="18" charset="0"/>
              </a:rPr>
              <a:t>G </a:t>
            </a:r>
            <a:r>
              <a:rPr lang="en-US" sz="2400">
                <a:latin typeface="Times New Roman" pitchFamily="18" charset="0"/>
                <a:cs typeface="Times New Roman" pitchFamily="18" charset="0"/>
              </a:rPr>
              <a:t>- I</a:t>
            </a:r>
            <a:r>
              <a:rPr lang="en-US" sz="2400" baseline="-25000">
                <a:latin typeface="Times New Roman" pitchFamily="18" charset="0"/>
                <a:cs typeface="Times New Roman" pitchFamily="18" charset="0"/>
              </a:rPr>
              <a:t>S</a:t>
            </a:r>
            <a:r>
              <a:rPr lang="en-US" sz="2400">
                <a:latin typeface="Times New Roman" pitchFamily="18" charset="0"/>
                <a:cs typeface="Times New Roman" pitchFamily="18" charset="0"/>
              </a:rPr>
              <a:t>.R</a:t>
            </a:r>
            <a:r>
              <a:rPr lang="en-US" sz="2400" baseline="-25000">
                <a:latin typeface="Times New Roman" pitchFamily="18" charset="0"/>
                <a:cs typeface="Times New Roman" pitchFamily="18" charset="0"/>
              </a:rPr>
              <a:t>S</a:t>
            </a:r>
            <a:r>
              <a:rPr lang="en-US" sz="2400">
                <a:latin typeface="Times New Roman" pitchFamily="18" charset="0"/>
                <a:cs typeface="Times New Roman" pitchFamily="18" charset="0"/>
              </a:rPr>
              <a:t>  do I</a:t>
            </a:r>
            <a:r>
              <a:rPr lang="en-US" sz="2400" baseline="-25000">
                <a:latin typeface="Times New Roman" pitchFamily="18" charset="0"/>
                <a:cs typeface="Times New Roman" pitchFamily="18" charset="0"/>
              </a:rPr>
              <a:t>G</a:t>
            </a:r>
            <a:r>
              <a:rPr lang="en-US" sz="2400">
                <a:latin typeface="Times New Roman" pitchFamily="18" charset="0"/>
                <a:cs typeface="Times New Roman" pitchFamily="18" charset="0"/>
              </a:rPr>
              <a:t>=0  suy ra</a:t>
            </a:r>
            <a:endParaRPr lang="vi-VN" sz="2400">
              <a:latin typeface="Times New Roman" pitchFamily="18" charset="0"/>
              <a:cs typeface="Times New Roman" pitchFamily="18" charset="0"/>
            </a:endParaRPr>
          </a:p>
          <a:p>
            <a:pPr marL="0" indent="0">
              <a:buNone/>
            </a:pPr>
            <a:r>
              <a:rPr lang="en-US">
                <a:latin typeface="Times New Roman" pitchFamily="18" charset="0"/>
                <a:cs typeface="Times New Roman" pitchFamily="18" charset="0"/>
              </a:rPr>
              <a:t> </a:t>
            </a:r>
          </a:p>
          <a:p>
            <a:pPr marL="0" indent="0">
              <a:buNone/>
            </a:pPr>
            <a:r>
              <a:rPr lang="en-US" sz="2800">
                <a:solidFill>
                  <a:srgbClr val="FF0000"/>
                </a:solidFill>
                <a:latin typeface="Times New Roman" pitchFamily="18" charset="0"/>
                <a:cs typeface="Times New Roman" pitchFamily="18" charset="0"/>
              </a:rPr>
              <a:t>+ Điện </a:t>
            </a:r>
            <a:r>
              <a:rPr lang="en-US" sz="2800" err="1">
                <a:solidFill>
                  <a:srgbClr val="FF0000"/>
                </a:solidFill>
                <a:latin typeface="Times New Roman" pitchFamily="18" charset="0"/>
                <a:cs typeface="Times New Roman" pitchFamily="18" charset="0"/>
              </a:rPr>
              <a:t>áp</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cấp</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chuyển</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tiếp</a:t>
            </a:r>
            <a:r>
              <a:rPr lang="en-US" sz="2800">
                <a:solidFill>
                  <a:srgbClr val="FF0000"/>
                </a:solidFill>
                <a:latin typeface="Times New Roman" pitchFamily="18" charset="0"/>
                <a:cs typeface="Times New Roman" pitchFamily="18" charset="0"/>
              </a:rPr>
              <a:t> DS:</a:t>
            </a:r>
          </a:p>
          <a:p>
            <a:pPr marL="0" indent="0">
              <a:buNone/>
            </a:pPr>
            <a:r>
              <a:rPr lang="en-US">
                <a:latin typeface="Times New Roman" pitchFamily="18" charset="0"/>
                <a:cs typeface="Times New Roman" pitchFamily="18" charset="0"/>
              </a:rPr>
              <a:t> </a:t>
            </a:r>
            <a:r>
              <a:rPr lang="en-US" sz="2400">
                <a:latin typeface="Times New Roman" pitchFamily="18" charset="0"/>
                <a:cs typeface="Times New Roman" pitchFamily="18" charset="0"/>
              </a:rPr>
              <a:t>U</a:t>
            </a:r>
            <a:r>
              <a:rPr lang="en-US" sz="2400" baseline="-25000">
                <a:latin typeface="Times New Roman" pitchFamily="18" charset="0"/>
                <a:cs typeface="Times New Roman" pitchFamily="18" charset="0"/>
              </a:rPr>
              <a:t>DD </a:t>
            </a:r>
            <a:r>
              <a:rPr lang="en-US" sz="2400">
                <a:latin typeface="Times New Roman" pitchFamily="18" charset="0"/>
                <a:cs typeface="Times New Roman" pitchFamily="18" charset="0"/>
              </a:rPr>
              <a:t>= I</a:t>
            </a:r>
            <a:r>
              <a:rPr lang="en-US" sz="2400" baseline="-25000">
                <a:latin typeface="Times New Roman" pitchFamily="18" charset="0"/>
                <a:cs typeface="Times New Roman" pitchFamily="18" charset="0"/>
              </a:rPr>
              <a:t>D</a:t>
            </a:r>
            <a:r>
              <a:rPr lang="en-US" sz="2400">
                <a:latin typeface="Times New Roman" pitchFamily="18" charset="0"/>
                <a:cs typeface="Times New Roman" pitchFamily="18" charset="0"/>
              </a:rPr>
              <a:t>.R</a:t>
            </a:r>
            <a:r>
              <a:rPr lang="en-US" sz="2400" baseline="-25000">
                <a:latin typeface="Times New Roman" pitchFamily="18" charset="0"/>
                <a:cs typeface="Times New Roman" pitchFamily="18" charset="0"/>
              </a:rPr>
              <a:t>D </a:t>
            </a:r>
            <a:r>
              <a:rPr lang="en-US" sz="2400">
                <a:latin typeface="Times New Roman" pitchFamily="18" charset="0"/>
                <a:cs typeface="Times New Roman" pitchFamily="18" charset="0"/>
              </a:rPr>
              <a:t>+ U</a:t>
            </a:r>
            <a:r>
              <a:rPr lang="en-US" sz="2400" baseline="-25000">
                <a:latin typeface="Times New Roman" pitchFamily="18" charset="0"/>
                <a:cs typeface="Times New Roman" pitchFamily="18" charset="0"/>
              </a:rPr>
              <a:t>DS </a:t>
            </a:r>
            <a:r>
              <a:rPr lang="en-US" sz="2400">
                <a:latin typeface="Times New Roman" pitchFamily="18" charset="0"/>
                <a:cs typeface="Times New Roman" pitchFamily="18" charset="0"/>
              </a:rPr>
              <a:t>+ I</a:t>
            </a:r>
            <a:r>
              <a:rPr lang="en-US" sz="2400" baseline="-25000">
                <a:latin typeface="Times New Roman" pitchFamily="18" charset="0"/>
                <a:cs typeface="Times New Roman" pitchFamily="18" charset="0"/>
              </a:rPr>
              <a:t>S</a:t>
            </a:r>
            <a:r>
              <a:rPr lang="en-US" sz="2400">
                <a:latin typeface="Times New Roman" pitchFamily="18" charset="0"/>
                <a:cs typeface="Times New Roman" pitchFamily="18" charset="0"/>
              </a:rPr>
              <a:t>.R</a:t>
            </a:r>
            <a:r>
              <a:rPr lang="en-US" sz="2400" baseline="-25000">
                <a:latin typeface="Times New Roman" pitchFamily="18" charset="0"/>
                <a:cs typeface="Times New Roman" pitchFamily="18" charset="0"/>
              </a:rPr>
              <a:t>S</a:t>
            </a:r>
            <a:r>
              <a:rPr lang="en-US" sz="2400">
                <a:latin typeface="Times New Roman" pitchFamily="18" charset="0"/>
                <a:cs typeface="Times New Roman" pitchFamily="18" charset="0"/>
              </a:rPr>
              <a:t> do I</a:t>
            </a:r>
            <a:r>
              <a:rPr lang="en-US" sz="2400" baseline="-25000">
                <a:latin typeface="Times New Roman" pitchFamily="18" charset="0"/>
                <a:cs typeface="Times New Roman" pitchFamily="18" charset="0"/>
              </a:rPr>
              <a:t>D</a:t>
            </a:r>
            <a:r>
              <a:rPr lang="en-US" sz="2400">
                <a:latin typeface="Times New Roman" pitchFamily="18" charset="0"/>
                <a:cs typeface="Times New Roman" pitchFamily="18" charset="0"/>
              </a:rPr>
              <a:t>= I</a:t>
            </a:r>
            <a:r>
              <a:rPr lang="en-US" sz="2400" baseline="-25000">
                <a:latin typeface="Times New Roman" pitchFamily="18" charset="0"/>
                <a:cs typeface="Times New Roman" pitchFamily="18" charset="0"/>
              </a:rPr>
              <a:t>S</a:t>
            </a:r>
            <a:r>
              <a:rPr lang="en-US" sz="2400">
                <a:latin typeface="Times New Roman" pitchFamily="18" charset="0"/>
                <a:cs typeface="Times New Roman" pitchFamily="18" charset="0"/>
              </a:rPr>
              <a:t>→ U</a:t>
            </a:r>
            <a:r>
              <a:rPr lang="en-US" sz="2400" baseline="-25000">
                <a:latin typeface="Times New Roman" pitchFamily="18" charset="0"/>
                <a:cs typeface="Times New Roman" pitchFamily="18" charset="0"/>
              </a:rPr>
              <a:t>DS</a:t>
            </a:r>
            <a:r>
              <a:rPr lang="en-US" sz="2400">
                <a:latin typeface="Times New Roman" pitchFamily="18" charset="0"/>
                <a:cs typeface="Times New Roman" pitchFamily="18" charset="0"/>
              </a:rPr>
              <a:t>= U</a:t>
            </a:r>
            <a:r>
              <a:rPr lang="en-US" sz="2400" baseline="-25000">
                <a:latin typeface="Times New Roman" pitchFamily="18" charset="0"/>
                <a:cs typeface="Times New Roman" pitchFamily="18" charset="0"/>
              </a:rPr>
              <a:t>DD</a:t>
            </a:r>
            <a:r>
              <a:rPr lang="en-US" sz="2400">
                <a:latin typeface="Times New Roman" pitchFamily="18" charset="0"/>
                <a:cs typeface="Times New Roman" pitchFamily="18" charset="0"/>
              </a:rPr>
              <a:t>- I</a:t>
            </a:r>
            <a:r>
              <a:rPr lang="en-US" sz="2400" baseline="-25000">
                <a:latin typeface="Times New Roman" pitchFamily="18" charset="0"/>
                <a:cs typeface="Times New Roman" pitchFamily="18" charset="0"/>
              </a:rPr>
              <a:t>D</a:t>
            </a:r>
            <a:r>
              <a:rPr lang="en-US" sz="2400">
                <a:latin typeface="Times New Roman" pitchFamily="18" charset="0"/>
                <a:cs typeface="Times New Roman" pitchFamily="18" charset="0"/>
              </a:rPr>
              <a:t>.( R</a:t>
            </a:r>
            <a:r>
              <a:rPr lang="en-US" sz="2400" baseline="-25000">
                <a:latin typeface="Times New Roman" pitchFamily="18" charset="0"/>
                <a:cs typeface="Times New Roman" pitchFamily="18" charset="0"/>
              </a:rPr>
              <a:t>D </a:t>
            </a:r>
            <a:r>
              <a:rPr lang="en-US" sz="2400">
                <a:latin typeface="Times New Roman" pitchFamily="18" charset="0"/>
                <a:cs typeface="Times New Roman" pitchFamily="18" charset="0"/>
              </a:rPr>
              <a:t>+ R</a:t>
            </a:r>
            <a:r>
              <a:rPr lang="en-US" sz="2400" baseline="-25000">
                <a:latin typeface="Times New Roman" pitchFamily="18" charset="0"/>
                <a:cs typeface="Times New Roman" pitchFamily="18" charset="0"/>
              </a:rPr>
              <a:t>S </a:t>
            </a:r>
            <a:r>
              <a:rPr lang="en-US" sz="2400">
                <a:latin typeface="Times New Roman" pitchFamily="18" charset="0"/>
                <a:cs typeface="Times New Roman" pitchFamily="18" charset="0"/>
              </a:rPr>
              <a:t>)</a:t>
            </a:r>
          </a:p>
          <a:p>
            <a:pPr>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Đường </a:t>
            </a:r>
            <a:r>
              <a:rPr lang="en-US" err="1">
                <a:solidFill>
                  <a:srgbClr val="FF0000"/>
                </a:solidFill>
                <a:latin typeface="Times New Roman" pitchFamily="18" charset="0"/>
                <a:cs typeface="Times New Roman" pitchFamily="18" charset="0"/>
              </a:rPr>
              <a:t>tải</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tĩnh</a:t>
            </a:r>
            <a:r>
              <a:rPr lang="en-US">
                <a:solidFill>
                  <a:srgbClr val="FF0000"/>
                </a:solidFill>
                <a:latin typeface="Times New Roman" pitchFamily="18" charset="0"/>
                <a:cs typeface="Times New Roman" pitchFamily="18" charset="0"/>
              </a:rPr>
              <a:t> </a:t>
            </a:r>
            <a:endParaRPr lang="vi-VN">
              <a:solidFill>
                <a:srgbClr val="FF0000"/>
              </a:solidFill>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609600" y="4114800"/>
          <a:ext cx="1905000" cy="819873"/>
        </p:xfrm>
        <a:graphic>
          <a:graphicData uri="http://schemas.openxmlformats.org/presentationml/2006/ole">
            <mc:AlternateContent xmlns:mc="http://schemas.openxmlformats.org/markup-compatibility/2006">
              <mc:Choice xmlns:v="urn:schemas-microsoft-com:vml" Requires="v">
                <p:oleObj spid="_x0000_s73729" name="Equation" r:id="rId3" imgW="1002960" imgH="431640" progId="Equation.DSMT4">
                  <p:embed/>
                </p:oleObj>
              </mc:Choice>
              <mc:Fallback>
                <p:oleObj name="Equation" r:id="rId3" imgW="1002960" imgH="43164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114800"/>
                        <a:ext cx="1905000" cy="8198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3563" name="Picture 11"/>
          <p:cNvPicPr>
            <a:picLocks noChangeAspect="1" noChangeArrowheads="1"/>
          </p:cNvPicPr>
          <p:nvPr/>
        </p:nvPicPr>
        <p:blipFill>
          <a:blip r:embed="rId5"/>
          <a:srcRect/>
          <a:stretch>
            <a:fillRect/>
          </a:stretch>
        </p:blipFill>
        <p:spPr bwMode="auto">
          <a:xfrm>
            <a:off x="2514600" y="3893437"/>
            <a:ext cx="6400800" cy="2735963"/>
          </a:xfrm>
          <a:prstGeom prst="rect">
            <a:avLst/>
          </a:prstGeom>
          <a:noFill/>
          <a:ln w="9525">
            <a:noFill/>
            <a:miter lim="800000"/>
            <a:headEnd/>
            <a:tailEnd/>
          </a:ln>
          <a:effectLst/>
        </p:spPr>
      </p:pic>
      <p:graphicFrame>
        <p:nvGraphicFramePr>
          <p:cNvPr id="5" name="Object 11"/>
          <p:cNvGraphicFramePr>
            <a:graphicFrameLocks noChangeAspect="1"/>
          </p:cNvGraphicFramePr>
          <p:nvPr/>
        </p:nvGraphicFramePr>
        <p:xfrm>
          <a:off x="4800600" y="1730995"/>
          <a:ext cx="2459038" cy="1393205"/>
        </p:xfrm>
        <a:graphic>
          <a:graphicData uri="http://schemas.openxmlformats.org/presentationml/2006/ole">
            <mc:AlternateContent xmlns:mc="http://schemas.openxmlformats.org/markup-compatibility/2006">
              <mc:Choice xmlns:v="urn:schemas-microsoft-com:vml" Requires="v">
                <p:oleObj spid="_x0000_s73730" name="Equation" r:id="rId6" imgW="1346040" imgH="761760" progId="Equation.DSMT4">
                  <p:embed/>
                </p:oleObj>
              </mc:Choice>
              <mc:Fallback>
                <p:oleObj name="Equation" r:id="rId6" imgW="1346040" imgH="761760" progId="Equation.DSMT4">
                  <p:embed/>
                  <p:pic>
                    <p:nvPicPr>
                      <p:cNvPr id="5"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1730995"/>
                        <a:ext cx="2459038" cy="1393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4011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3563"/>
                                        </p:tgtEl>
                                        <p:attrNameLst>
                                          <p:attrName>style.visibility</p:attrName>
                                        </p:attrNameLst>
                                      </p:cBhvr>
                                      <p:to>
                                        <p:strVal val="visible"/>
                                      </p:to>
                                    </p:set>
                                    <p:animEffect transition="in" filter="blinds(horizontal)">
                                      <p:cBhvr>
                                        <p:cTn id="42" dur="500"/>
                                        <p:tgtEl>
                                          <p:spTgt spid="23563"/>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892480" cy="828328"/>
          </a:xfrm>
        </p:spPr>
        <p:txBody>
          <a:bodyPr>
            <a:normAutofit fontScale="90000"/>
          </a:bodyPr>
          <a:lstStyle/>
          <a:p>
            <a:pPr algn="ctr"/>
            <a:r>
              <a:rPr lang="vi-VN">
                <a:solidFill>
                  <a:srgbClr val="FF0000"/>
                </a:solidFill>
                <a:latin typeface="Times New Roman" pitchFamily="18" charset="0"/>
                <a:cs typeface="Times New Roman" pitchFamily="18" charset="0"/>
              </a:rPr>
              <a:t>CẤP NGUỒN CHO JFET VÀ MOSFET LIÊN TỤC</a:t>
            </a:r>
            <a:r>
              <a:rPr lang="en-US">
                <a:solidFill>
                  <a:srgbClr val="FF0000"/>
                </a:solidFill>
                <a:latin typeface="Times New Roman" pitchFamily="18" charset="0"/>
                <a:cs typeface="Times New Roman" pitchFamily="18" charset="0"/>
              </a:rPr>
              <a:t> TRONG CÁC TẦNG KHUẾCH ĐẠI</a:t>
            </a:r>
            <a:endParaRPr lang="vi-VN">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1219200"/>
            <a:ext cx="8610600" cy="5334000"/>
          </a:xfrm>
        </p:spPr>
        <p:txBody>
          <a:bodyPr>
            <a:normAutofit fontScale="92500" lnSpcReduction="20000"/>
          </a:bodyPr>
          <a:lstStyle/>
          <a:p>
            <a:pPr marL="514350" indent="-514350">
              <a:buNone/>
            </a:pPr>
            <a:r>
              <a:rPr lang="en-US" sz="2800">
                <a:solidFill>
                  <a:srgbClr val="FF0000"/>
                </a:solidFill>
                <a:latin typeface="Times New Roman" pitchFamily="18" charset="0"/>
                <a:cs typeface="Times New Roman" pitchFamily="18" charset="0"/>
              </a:rPr>
              <a:t> 3. </a:t>
            </a:r>
            <a:r>
              <a:rPr lang="vi-VN" sz="2800">
                <a:solidFill>
                  <a:srgbClr val="FF0000"/>
                </a:solidFill>
                <a:latin typeface="Times New Roman" pitchFamily="18" charset="0"/>
                <a:cs typeface="Times New Roman" pitchFamily="18" charset="0"/>
              </a:rPr>
              <a:t>Phương pháp</a:t>
            </a:r>
            <a:r>
              <a:rPr lang="en-US" sz="2800">
                <a:solidFill>
                  <a:srgbClr val="FF0000"/>
                </a:solidFill>
                <a:latin typeface="Times New Roman" pitchFamily="18" charset="0"/>
                <a:cs typeface="Times New Roman" pitchFamily="18" charset="0"/>
              </a:rPr>
              <a:t> cấp nguồn bằng</a:t>
            </a:r>
            <a:r>
              <a:rPr lang="vi-VN" sz="2800">
                <a:solidFill>
                  <a:srgbClr val="FF0000"/>
                </a:solidFill>
                <a:latin typeface="Times New Roman" pitchFamily="18" charset="0"/>
                <a:cs typeface="Times New Roman" pitchFamily="18" charset="0"/>
              </a:rPr>
              <a:t> phân áp</a:t>
            </a:r>
            <a:r>
              <a:rPr lang="en-US" sz="2800">
                <a:solidFill>
                  <a:srgbClr val="FF0000"/>
                </a:solidFill>
                <a:latin typeface="Times New Roman" pitchFamily="18" charset="0"/>
                <a:cs typeface="Times New Roman" pitchFamily="18" charset="0"/>
              </a:rPr>
              <a:t> (chia áp)</a:t>
            </a:r>
            <a:r>
              <a:rPr lang="vi-VN" sz="2800">
                <a:solidFill>
                  <a:srgbClr val="FF0000"/>
                </a:solidFill>
                <a:latin typeface="Times New Roman" pitchFamily="18" charset="0"/>
                <a:cs typeface="Times New Roman" pitchFamily="18" charset="0"/>
              </a:rPr>
              <a:t> có hồi </a:t>
            </a:r>
            <a:endParaRPr lang="en-US" sz="2800">
              <a:solidFill>
                <a:srgbClr val="FF0000"/>
              </a:solidFill>
              <a:latin typeface="Times New Roman" pitchFamily="18" charset="0"/>
              <a:cs typeface="Times New Roman" pitchFamily="18" charset="0"/>
            </a:endParaRPr>
          </a:p>
          <a:p>
            <a:pPr marL="514350" indent="-514350">
              <a:buNone/>
            </a:pPr>
            <a:r>
              <a:rPr lang="vi-VN" sz="2800">
                <a:solidFill>
                  <a:srgbClr val="FF0000"/>
                </a:solidFill>
                <a:latin typeface="Times New Roman" pitchFamily="18" charset="0"/>
                <a:cs typeface="Times New Roman" pitchFamily="18" charset="0"/>
              </a:rPr>
              <a:t>tiếp</a:t>
            </a:r>
            <a:r>
              <a:rPr lang="en-US" sz="2800">
                <a:solidFill>
                  <a:srgbClr val="FF0000"/>
                </a:solidFill>
                <a:latin typeface="Times New Roman" pitchFamily="18" charset="0"/>
                <a:cs typeface="Times New Roman" pitchFamily="18" charset="0"/>
              </a:rPr>
              <a:t> </a:t>
            </a:r>
            <a:r>
              <a:rPr lang="vi-VN" sz="2800">
                <a:solidFill>
                  <a:srgbClr val="FF0000"/>
                </a:solidFill>
                <a:latin typeface="Times New Roman" pitchFamily="18" charset="0"/>
                <a:cs typeface="Times New Roman" pitchFamily="18" charset="0"/>
              </a:rPr>
              <a:t>dòng</a:t>
            </a:r>
            <a:r>
              <a:rPr lang="en-US" sz="2800">
                <a:solidFill>
                  <a:srgbClr val="FF0000"/>
                </a:solidFill>
                <a:latin typeface="Times New Roman" pitchFamily="18" charset="0"/>
                <a:cs typeface="Times New Roman" pitchFamily="18" charset="0"/>
              </a:rPr>
              <a:t> </a:t>
            </a:r>
            <a:r>
              <a:rPr lang="vi-VN" sz="2800">
                <a:solidFill>
                  <a:srgbClr val="FF0000"/>
                </a:solidFill>
                <a:latin typeface="Times New Roman" pitchFamily="18" charset="0"/>
                <a:cs typeface="Times New Roman" pitchFamily="18" charset="0"/>
              </a:rPr>
              <a:t>điện</a:t>
            </a:r>
            <a:r>
              <a:rPr lang="en-US" sz="2800">
                <a:solidFill>
                  <a:srgbClr val="FF0000"/>
                </a:solidFill>
                <a:latin typeface="Times New Roman" pitchFamily="18" charset="0"/>
                <a:cs typeface="Times New Roman" pitchFamily="18" charset="0"/>
              </a:rPr>
              <a:t>:</a:t>
            </a:r>
          </a:p>
          <a:p>
            <a:pPr marL="514350" indent="-514350">
              <a:buNone/>
            </a:pPr>
            <a:r>
              <a:rPr lang="en-US">
                <a:latin typeface="Times New Roman" pitchFamily="18" charset="0"/>
                <a:cs typeface="Times New Roman" pitchFamily="18" charset="0"/>
              </a:rPr>
              <a:t>R</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 ; R</a:t>
            </a:r>
            <a:r>
              <a:rPr lang="en-US" baseline="-25000">
                <a:latin typeface="Times New Roman" pitchFamily="18" charset="0"/>
                <a:cs typeface="Times New Roman" pitchFamily="18" charset="0"/>
              </a:rPr>
              <a:t>2 </a:t>
            </a:r>
            <a:r>
              <a:rPr lang="en-US">
                <a:latin typeface="Times New Roman" pitchFamily="18" charset="0"/>
                <a:cs typeface="Times New Roman" pitchFamily="18" charset="0"/>
              </a:rPr>
              <a:t> ; điện trở cấp </a:t>
            </a:r>
          </a:p>
          <a:p>
            <a:pPr marL="514350" indent="-514350">
              <a:buNone/>
            </a:pPr>
            <a:r>
              <a:rPr lang="en-US">
                <a:latin typeface="Times New Roman" pitchFamily="18" charset="0"/>
                <a:cs typeface="Times New Roman" pitchFamily="18" charset="0"/>
              </a:rPr>
              <a:t>Nguồn, R</a:t>
            </a:r>
            <a:r>
              <a:rPr lang="en-US" baseline="-25000">
                <a:latin typeface="Times New Roman" pitchFamily="18" charset="0"/>
                <a:cs typeface="Times New Roman" pitchFamily="18" charset="0"/>
              </a:rPr>
              <a:t>S</a:t>
            </a:r>
            <a:r>
              <a:rPr lang="en-US">
                <a:latin typeface="Times New Roman" pitchFamily="18" charset="0"/>
                <a:cs typeface="Times New Roman" pitchFamily="18" charset="0"/>
              </a:rPr>
              <a:t> điện trở</a:t>
            </a:r>
          </a:p>
          <a:p>
            <a:pPr marL="514350" indent="-514350">
              <a:buNone/>
            </a:pPr>
            <a:r>
              <a:rPr lang="en-US">
                <a:latin typeface="Times New Roman" pitchFamily="18" charset="0"/>
                <a:cs typeface="Times New Roman" pitchFamily="18" charset="0"/>
              </a:rPr>
              <a:t>hồi tiếp một chiều </a:t>
            </a:r>
          </a:p>
          <a:p>
            <a:pPr marL="514350" indent="-514350">
              <a:buNone/>
            </a:pPr>
            <a:r>
              <a:rPr lang="en-US">
                <a:latin typeface="Times New Roman" pitchFamily="18" charset="0"/>
                <a:cs typeface="Times New Roman" pitchFamily="18" charset="0"/>
              </a:rPr>
              <a:t>đồng thời hồi tiếp </a:t>
            </a:r>
          </a:p>
          <a:p>
            <a:pPr marL="514350" indent="-514350">
              <a:buNone/>
            </a:pPr>
            <a:r>
              <a:rPr lang="en-US">
                <a:latin typeface="Times New Roman" pitchFamily="18" charset="0"/>
                <a:cs typeface="Times New Roman" pitchFamily="18" charset="0"/>
              </a:rPr>
              <a:t>âm xoay chiều</a:t>
            </a:r>
          </a:p>
          <a:p>
            <a:pPr marL="514350" indent="-514350">
              <a:buNone/>
            </a:pPr>
            <a:r>
              <a:rPr lang="en-US">
                <a:latin typeface="Times New Roman" pitchFamily="18" charset="0"/>
                <a:cs typeface="Times New Roman" pitchFamily="18" charset="0"/>
              </a:rPr>
              <a:t>R</a:t>
            </a:r>
            <a:r>
              <a:rPr lang="en-US" baseline="-25000">
                <a:latin typeface="Times New Roman" pitchFamily="18" charset="0"/>
                <a:cs typeface="Times New Roman" pitchFamily="18" charset="0"/>
              </a:rPr>
              <a:t>D</a:t>
            </a:r>
            <a:r>
              <a:rPr lang="en-US">
                <a:latin typeface="Times New Roman" pitchFamily="18" charset="0"/>
                <a:cs typeface="Times New Roman" pitchFamily="18" charset="0"/>
              </a:rPr>
              <a:t> tải một chiều </a:t>
            </a:r>
          </a:p>
          <a:p>
            <a:pPr marL="514350" indent="-514350">
              <a:buNone/>
            </a:pPr>
            <a:r>
              <a:rPr lang="en-US">
                <a:latin typeface="Times New Roman" pitchFamily="18" charset="0"/>
                <a:cs typeface="Times New Roman" pitchFamily="18" charset="0"/>
              </a:rPr>
              <a:t>và tải xoay chiều</a:t>
            </a:r>
          </a:p>
          <a:p>
            <a:pPr marL="514350" indent="-514350">
              <a:buNone/>
            </a:pPr>
            <a:r>
              <a:rPr lang="en-US">
                <a:latin typeface="Times New Roman" pitchFamily="18" charset="0"/>
                <a:cs typeface="Times New Roman" pitchFamily="18" charset="0"/>
              </a:rPr>
              <a:t>C</a:t>
            </a:r>
            <a:r>
              <a:rPr lang="en-US" baseline="-25000">
                <a:latin typeface="Times New Roman" pitchFamily="18" charset="0"/>
                <a:cs typeface="Times New Roman" pitchFamily="18" charset="0"/>
              </a:rPr>
              <a:t>n</a:t>
            </a:r>
            <a:r>
              <a:rPr lang="en-US">
                <a:latin typeface="Times New Roman" pitchFamily="18" charset="0"/>
                <a:cs typeface="Times New Roman" pitchFamily="18" charset="0"/>
              </a:rPr>
              <a:t> tụ ghép tầng, u</a:t>
            </a:r>
            <a:r>
              <a:rPr lang="en-US" baseline="-25000">
                <a:latin typeface="Times New Roman" pitchFamily="18" charset="0"/>
                <a:cs typeface="Times New Roman" pitchFamily="18" charset="0"/>
              </a:rPr>
              <a:t>n</a:t>
            </a:r>
            <a:r>
              <a:rPr lang="en-US">
                <a:latin typeface="Times New Roman" pitchFamily="18" charset="0"/>
                <a:cs typeface="Times New Roman" pitchFamily="18" charset="0"/>
              </a:rPr>
              <a:t> nguồn</a:t>
            </a:r>
            <a:endParaRPr lang="vi-VN">
              <a:latin typeface="Times New Roman" pitchFamily="18" charset="0"/>
              <a:cs typeface="Times New Roman" pitchFamily="18" charset="0"/>
            </a:endParaRPr>
          </a:p>
          <a:p>
            <a:pPr>
              <a:buNone/>
            </a:pPr>
            <a:r>
              <a:rPr lang="en-US">
                <a:latin typeface="Times New Roman" pitchFamily="18" charset="0"/>
                <a:cs typeface="Times New Roman" pitchFamily="18" charset="0"/>
              </a:rPr>
              <a:t>Tín hiệu</a:t>
            </a:r>
            <a:endParaRPr lang="vi-VN">
              <a:latin typeface="Times New Roman" pitchFamily="18" charset="0"/>
              <a:cs typeface="Times New Roman" pitchFamily="18" charset="0"/>
            </a:endParaRPr>
          </a:p>
        </p:txBody>
      </p:sp>
      <p:pic>
        <p:nvPicPr>
          <p:cNvPr id="66561" name="Picture 1"/>
          <p:cNvPicPr>
            <a:picLocks noChangeAspect="1" noChangeArrowheads="1"/>
          </p:cNvPicPr>
          <p:nvPr/>
        </p:nvPicPr>
        <p:blipFill>
          <a:blip r:embed="rId2"/>
          <a:srcRect/>
          <a:stretch>
            <a:fillRect/>
          </a:stretch>
        </p:blipFill>
        <p:spPr bwMode="auto">
          <a:xfrm>
            <a:off x="3809543" y="2271219"/>
            <a:ext cx="4572457" cy="3291381"/>
          </a:xfrm>
          <a:prstGeom prst="rect">
            <a:avLst/>
          </a:prstGeom>
          <a:noFill/>
          <a:ln w="9525">
            <a:noFill/>
            <a:miter lim="800000"/>
            <a:headEnd/>
            <a:tailEnd/>
          </a:ln>
          <a:effectLst/>
        </p:spPr>
      </p:pic>
    </p:spTree>
    <p:extLst>
      <p:ext uri="{BB962C8B-B14F-4D97-AF65-F5344CB8AC3E}">
        <p14:creationId xmlns:p14="http://schemas.microsoft.com/office/powerpoint/2010/main" val="3532146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a:buNone/>
            </a:pPr>
            <a:r>
              <a:rPr lang="en-US" sz="2800">
                <a:latin typeface="Times New Roman" pitchFamily="18" charset="0"/>
                <a:cs typeface="Times New Roman" pitchFamily="18" charset="0"/>
              </a:rPr>
              <a:t> + Các dang xung cơ bản như xung hình vuông, xung hình</a:t>
            </a:r>
          </a:p>
          <a:p>
            <a:pPr>
              <a:buNone/>
            </a:pPr>
            <a:r>
              <a:rPr lang="en-US" sz="2800">
                <a:latin typeface="Times New Roman" pitchFamily="18" charset="0"/>
                <a:cs typeface="Times New Roman" pitchFamily="18" charset="0"/>
              </a:rPr>
              <a:t>tam giác, xung hình chữ nhật tác động vào mạch</a:t>
            </a:r>
          </a:p>
          <a:p>
            <a:pPr>
              <a:buNone/>
            </a:pPr>
            <a:r>
              <a:rPr lang="en-US" sz="2800">
                <a:latin typeface="Times New Roman" pitchFamily="18" charset="0"/>
                <a:cs typeface="Times New Roman" pitchFamily="18" charset="0"/>
              </a:rPr>
              <a:t>điện tử ta gọi là xung cơ bản. </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a. Xung điện áp đột biến. </a:t>
            </a:r>
          </a:p>
          <a:p>
            <a:pPr>
              <a:buNone/>
            </a:pP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(t) = e</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(t).1(t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 E khi t ≥ t</a:t>
            </a:r>
            <a:r>
              <a:rPr lang="en-US" sz="2800" baseline="-25000">
                <a:latin typeface="Times New Roman" pitchFamily="18" charset="0"/>
                <a:cs typeface="Times New Roman" pitchFamily="18" charset="0"/>
              </a:rPr>
              <a:t>0</a:t>
            </a:r>
          </a:p>
          <a:p>
            <a:pPr>
              <a:buNone/>
            </a:pP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(t) = e</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(t).1(t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 0 khi t &lt; 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1(t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hàm đơn vị: 1(t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 1 khi t &gt; 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 1(t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 0 khi t &lt; 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b. Xung điện áp biến đổi tuyến tính.</a:t>
            </a:r>
            <a:endParaRPr lang="en-US" sz="2800" baseline="-25000">
              <a:latin typeface="Times New Roman" pitchFamily="18" charset="0"/>
              <a:cs typeface="Times New Roman" pitchFamily="18" charset="0"/>
            </a:endParaRPr>
          </a:p>
          <a:p>
            <a:pPr>
              <a:buNone/>
            </a:pPr>
            <a:r>
              <a:rPr lang="en-US" sz="2800" baseline="-25000">
                <a:latin typeface="Times New Roman" pitchFamily="18" charset="0"/>
                <a:cs typeface="Times New Roman" pitchFamily="18" charset="0"/>
              </a:rPr>
              <a:t> </a:t>
            </a:r>
            <a:r>
              <a:rPr lang="en-US" sz="2800">
                <a:latin typeface="Times New Roman" pitchFamily="18" charset="0"/>
                <a:cs typeface="Times New Roman" pitchFamily="18" charset="0"/>
              </a:rPr>
              <a:t>u</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(t) = k(t-t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).1(t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 k(t-t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khi t ≥ t</a:t>
            </a:r>
            <a:r>
              <a:rPr lang="en-US" sz="2800" baseline="-25000">
                <a:latin typeface="Times New Roman" pitchFamily="18" charset="0"/>
                <a:cs typeface="Times New Roman" pitchFamily="18" charset="0"/>
              </a:rPr>
              <a:t>0 </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(t) = k(t-t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).1(t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 0 khi t &lt; t</a:t>
            </a:r>
            <a:r>
              <a:rPr lang="en-US" sz="2800" baseline="-25000">
                <a:latin typeface="Times New Roman" pitchFamily="18" charset="0"/>
                <a:cs typeface="Times New Roman" pitchFamily="18" charset="0"/>
              </a:rPr>
              <a:t>0</a:t>
            </a:r>
            <a:endParaRPr lang="en-US" sz="2800">
              <a:latin typeface="Times New Roman" pitchFamily="18" charset="0"/>
              <a:cs typeface="Times New Roman" pitchFamily="18" charset="0"/>
            </a:endParaRPr>
          </a:p>
        </p:txBody>
      </p:sp>
      <p:pic>
        <p:nvPicPr>
          <p:cNvPr id="16386" name="Picture 2"/>
          <p:cNvPicPr>
            <a:picLocks noChangeAspect="1" noChangeArrowheads="1"/>
          </p:cNvPicPr>
          <p:nvPr/>
        </p:nvPicPr>
        <p:blipFill>
          <a:blip r:embed="rId2"/>
          <a:srcRect/>
          <a:stretch>
            <a:fillRect/>
          </a:stretch>
        </p:blipFill>
        <p:spPr bwMode="auto">
          <a:xfrm>
            <a:off x="5690400" y="1219200"/>
            <a:ext cx="3148800" cy="2149987"/>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5943600" y="4419600"/>
            <a:ext cx="2819400" cy="1849284"/>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52400"/>
            <a:ext cx="8784976" cy="828328"/>
          </a:xfrm>
        </p:spPr>
        <p:txBody>
          <a:bodyPr>
            <a:normAutofit fontScale="90000"/>
          </a:bodyPr>
          <a:lstStyle/>
          <a:p>
            <a:pPr algn="ctr"/>
            <a:r>
              <a:rPr lang="vi-VN">
                <a:solidFill>
                  <a:srgbClr val="FF0000"/>
                </a:solidFill>
                <a:latin typeface="Times New Roman" pitchFamily="18" charset="0"/>
                <a:cs typeface="Times New Roman" pitchFamily="18" charset="0"/>
              </a:rPr>
              <a:t>CẤP NGUỒN CHO JFET VÀ MOSFET LIÊN TỤC</a:t>
            </a:r>
            <a:r>
              <a:rPr lang="en-US">
                <a:solidFill>
                  <a:srgbClr val="FF0000"/>
                </a:solidFill>
                <a:latin typeface="Times New Roman" pitchFamily="18" charset="0"/>
                <a:cs typeface="Times New Roman" pitchFamily="18" charset="0"/>
              </a:rPr>
              <a:t> TRONG CÁC TẦNG KHUẾCH ĐẠI</a:t>
            </a:r>
            <a:endParaRPr lang="vi-VN">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228600" y="1219200"/>
            <a:ext cx="8686800" cy="5181600"/>
          </a:xfrm>
        </p:spPr>
        <p:txBody>
          <a:bodyPr/>
          <a:lstStyle/>
          <a:p>
            <a:pPr>
              <a:buNone/>
            </a:pPr>
            <a:r>
              <a:rPr lang="en-US"/>
              <a:t> </a:t>
            </a:r>
            <a:r>
              <a:rPr lang="en-US" sz="2400">
                <a:solidFill>
                  <a:srgbClr val="FF0000"/>
                </a:solidFill>
                <a:latin typeface="Times New Roman" pitchFamily="18" charset="0"/>
                <a:cs typeface="Times New Roman" pitchFamily="18" charset="0"/>
              </a:rPr>
              <a:t>+ Điện áp cấp chuyển tiếp G-S: </a:t>
            </a:r>
          </a:p>
          <a:p>
            <a:pPr>
              <a:buNone/>
            </a:pPr>
            <a:r>
              <a:rPr lang="en-US" sz="2400">
                <a:solidFill>
                  <a:srgbClr val="FF0000"/>
                </a:solidFill>
                <a:latin typeface="Times New Roman" pitchFamily="18" charset="0"/>
                <a:cs typeface="Times New Roman" pitchFamily="18" charset="0"/>
              </a:rPr>
              <a:t> </a:t>
            </a:r>
            <a:r>
              <a:rPr lang="en-US" sz="2400">
                <a:solidFill>
                  <a:schemeClr val="tx1">
                    <a:lumMod val="95000"/>
                    <a:lumOff val="5000"/>
                  </a:schemeClr>
                </a:solidFill>
                <a:latin typeface="Times New Roman" pitchFamily="18" charset="0"/>
                <a:cs typeface="Times New Roman" pitchFamily="18" charset="0"/>
              </a:rPr>
              <a:t>Suy ra</a:t>
            </a:r>
            <a:r>
              <a:rPr lang="en-US">
                <a:solidFill>
                  <a:schemeClr val="tx1">
                    <a:lumMod val="95000"/>
                    <a:lumOff val="5000"/>
                  </a:schemeClr>
                </a:solidFill>
              </a:rPr>
              <a:t> </a:t>
            </a:r>
            <a:r>
              <a:rPr lang="en-US"/>
              <a:t>			 </a:t>
            </a:r>
            <a:endParaRPr lang="vi-VN"/>
          </a:p>
          <a:p>
            <a:pPr>
              <a:buNone/>
            </a:pPr>
            <a:endParaRPr lang="en-US"/>
          </a:p>
          <a:p>
            <a:pPr marL="0" indent="0">
              <a:buNone/>
            </a:pPr>
            <a:r>
              <a:rPr lang="en-US" sz="2400">
                <a:solidFill>
                  <a:srgbClr val="FF0000"/>
                </a:solidFill>
                <a:latin typeface="Times New Roman" pitchFamily="18" charset="0"/>
                <a:cs typeface="Times New Roman" pitchFamily="18" charset="0"/>
              </a:rPr>
              <a:t> + Điện áp cấp chuyển tiếp D-S:</a:t>
            </a:r>
          </a:p>
          <a:p>
            <a:pPr marL="0" indent="0">
              <a:buNone/>
            </a:pPr>
            <a:r>
              <a:rPr lang="en-US">
                <a:latin typeface="Times New Roman" pitchFamily="18" charset="0"/>
                <a:cs typeface="Times New Roman" pitchFamily="18" charset="0"/>
              </a:rPr>
              <a:t>  </a:t>
            </a:r>
            <a:r>
              <a:rPr lang="en-US" sz="2200">
                <a:latin typeface="Times New Roman" pitchFamily="18" charset="0"/>
                <a:cs typeface="Times New Roman" pitchFamily="18" charset="0"/>
              </a:rPr>
              <a:t>U</a:t>
            </a:r>
            <a:r>
              <a:rPr lang="en-US" sz="2200" baseline="-25000">
                <a:latin typeface="Times New Roman" pitchFamily="18" charset="0"/>
                <a:cs typeface="Times New Roman" pitchFamily="18" charset="0"/>
              </a:rPr>
              <a:t>DD </a:t>
            </a:r>
            <a:r>
              <a:rPr lang="en-US" sz="2200">
                <a:latin typeface="Times New Roman" pitchFamily="18" charset="0"/>
                <a:cs typeface="Times New Roman" pitchFamily="18" charset="0"/>
              </a:rPr>
              <a:t>= I</a:t>
            </a:r>
            <a:r>
              <a:rPr lang="en-US" sz="2200" baseline="-25000">
                <a:latin typeface="Times New Roman" pitchFamily="18" charset="0"/>
                <a:cs typeface="Times New Roman" pitchFamily="18" charset="0"/>
              </a:rPr>
              <a:t>D</a:t>
            </a:r>
            <a:r>
              <a:rPr lang="en-US" sz="2200">
                <a:latin typeface="Times New Roman" pitchFamily="18" charset="0"/>
                <a:cs typeface="Times New Roman" pitchFamily="18" charset="0"/>
              </a:rPr>
              <a:t>.R</a:t>
            </a:r>
            <a:r>
              <a:rPr lang="en-US" sz="2200" baseline="-25000">
                <a:latin typeface="Times New Roman" pitchFamily="18" charset="0"/>
                <a:cs typeface="Times New Roman" pitchFamily="18" charset="0"/>
              </a:rPr>
              <a:t>D </a:t>
            </a:r>
            <a:r>
              <a:rPr lang="en-US" sz="2200">
                <a:latin typeface="Times New Roman" pitchFamily="18" charset="0"/>
                <a:cs typeface="Times New Roman" pitchFamily="18" charset="0"/>
              </a:rPr>
              <a:t>+ U</a:t>
            </a:r>
            <a:r>
              <a:rPr lang="en-US" sz="2200" baseline="-25000">
                <a:latin typeface="Times New Roman" pitchFamily="18" charset="0"/>
                <a:cs typeface="Times New Roman" pitchFamily="18" charset="0"/>
              </a:rPr>
              <a:t>DS </a:t>
            </a:r>
            <a:r>
              <a:rPr lang="en-US" sz="2200">
                <a:latin typeface="Times New Roman" pitchFamily="18" charset="0"/>
                <a:cs typeface="Times New Roman" pitchFamily="18" charset="0"/>
              </a:rPr>
              <a:t>+ I</a:t>
            </a:r>
            <a:r>
              <a:rPr lang="en-US" sz="2200" baseline="-25000">
                <a:latin typeface="Times New Roman" pitchFamily="18" charset="0"/>
                <a:cs typeface="Times New Roman" pitchFamily="18" charset="0"/>
              </a:rPr>
              <a:t>S</a:t>
            </a:r>
            <a:r>
              <a:rPr lang="en-US" sz="2200">
                <a:latin typeface="Times New Roman" pitchFamily="18" charset="0"/>
                <a:cs typeface="Times New Roman" pitchFamily="18" charset="0"/>
              </a:rPr>
              <a:t>.R</a:t>
            </a:r>
            <a:r>
              <a:rPr lang="en-US" sz="2200" baseline="-25000">
                <a:latin typeface="Times New Roman" pitchFamily="18" charset="0"/>
                <a:cs typeface="Times New Roman" pitchFamily="18" charset="0"/>
              </a:rPr>
              <a:t>S</a:t>
            </a:r>
            <a:r>
              <a:rPr lang="en-US" sz="2200">
                <a:latin typeface="Times New Roman" pitchFamily="18" charset="0"/>
                <a:cs typeface="Times New Roman" pitchFamily="18" charset="0"/>
              </a:rPr>
              <a:t> </a:t>
            </a:r>
          </a:p>
          <a:p>
            <a:pPr marL="0" indent="0">
              <a:buNone/>
            </a:pPr>
            <a:r>
              <a:rPr lang="en-US" sz="2200">
                <a:latin typeface="Times New Roman" pitchFamily="18" charset="0"/>
                <a:cs typeface="Times New Roman" pitchFamily="18" charset="0"/>
              </a:rPr>
              <a:t>  Do  I</a:t>
            </a:r>
            <a:r>
              <a:rPr lang="en-US" sz="2200" baseline="-25000">
                <a:latin typeface="Times New Roman" pitchFamily="18" charset="0"/>
                <a:cs typeface="Times New Roman" pitchFamily="18" charset="0"/>
              </a:rPr>
              <a:t>D</a:t>
            </a:r>
            <a:r>
              <a:rPr lang="en-US" sz="2200">
                <a:latin typeface="Times New Roman" pitchFamily="18" charset="0"/>
                <a:cs typeface="Times New Roman" pitchFamily="18" charset="0"/>
              </a:rPr>
              <a:t>= I</a:t>
            </a:r>
            <a:r>
              <a:rPr lang="en-US" sz="2200" baseline="-25000">
                <a:latin typeface="Times New Roman" pitchFamily="18" charset="0"/>
                <a:cs typeface="Times New Roman" pitchFamily="18" charset="0"/>
              </a:rPr>
              <a:t>S</a:t>
            </a:r>
            <a:r>
              <a:rPr lang="en-US" sz="2200">
                <a:latin typeface="Times New Roman" pitchFamily="18" charset="0"/>
                <a:cs typeface="Times New Roman" pitchFamily="18" charset="0"/>
              </a:rPr>
              <a:t> vì I</a:t>
            </a:r>
            <a:r>
              <a:rPr lang="en-US" sz="2200" baseline="-25000">
                <a:latin typeface="Times New Roman" pitchFamily="18" charset="0"/>
                <a:cs typeface="Times New Roman" pitchFamily="18" charset="0"/>
              </a:rPr>
              <a:t>G</a:t>
            </a:r>
            <a:r>
              <a:rPr lang="en-US" sz="2200">
                <a:latin typeface="Times New Roman" pitchFamily="18" charset="0"/>
                <a:cs typeface="Times New Roman" pitchFamily="18" charset="0"/>
              </a:rPr>
              <a:t> = 0</a:t>
            </a:r>
          </a:p>
          <a:p>
            <a:pPr marL="0" indent="0">
              <a:buNone/>
            </a:pPr>
            <a:r>
              <a:rPr lang="en-US" sz="2200" baseline="-25000">
                <a:latin typeface="Times New Roman" pitchFamily="18" charset="0"/>
                <a:cs typeface="Times New Roman" pitchFamily="18" charset="0"/>
              </a:rPr>
              <a:t>  </a:t>
            </a:r>
            <a:r>
              <a:rPr lang="en-US" sz="2200">
                <a:latin typeface="Times New Roman" pitchFamily="18" charset="0"/>
                <a:cs typeface="Times New Roman" pitchFamily="18" charset="0"/>
              </a:rPr>
              <a:t>→ U</a:t>
            </a:r>
            <a:r>
              <a:rPr lang="en-US" sz="2200" baseline="-25000">
                <a:latin typeface="Times New Roman" pitchFamily="18" charset="0"/>
                <a:cs typeface="Times New Roman" pitchFamily="18" charset="0"/>
              </a:rPr>
              <a:t>DS </a:t>
            </a:r>
            <a:r>
              <a:rPr lang="en-US" sz="2200">
                <a:latin typeface="Times New Roman" pitchFamily="18" charset="0"/>
                <a:cs typeface="Times New Roman" pitchFamily="18" charset="0"/>
              </a:rPr>
              <a:t>= U</a:t>
            </a:r>
            <a:r>
              <a:rPr lang="en-US" sz="2200" baseline="-25000">
                <a:latin typeface="Times New Roman" pitchFamily="18" charset="0"/>
                <a:cs typeface="Times New Roman" pitchFamily="18" charset="0"/>
              </a:rPr>
              <a:t>DD</a:t>
            </a:r>
            <a:r>
              <a:rPr lang="en-US" sz="2200">
                <a:latin typeface="Times New Roman" pitchFamily="18" charset="0"/>
                <a:cs typeface="Times New Roman" pitchFamily="18" charset="0"/>
              </a:rPr>
              <a:t>- I</a:t>
            </a:r>
            <a:r>
              <a:rPr lang="en-US" sz="2200" baseline="-25000">
                <a:latin typeface="Times New Roman" pitchFamily="18" charset="0"/>
                <a:cs typeface="Times New Roman" pitchFamily="18" charset="0"/>
              </a:rPr>
              <a:t>D</a:t>
            </a:r>
            <a:r>
              <a:rPr lang="en-US" sz="2200">
                <a:latin typeface="Times New Roman" pitchFamily="18" charset="0"/>
                <a:cs typeface="Times New Roman" pitchFamily="18" charset="0"/>
              </a:rPr>
              <a:t>.(R</a:t>
            </a:r>
            <a:r>
              <a:rPr lang="en-US" sz="2200" baseline="-25000">
                <a:latin typeface="Times New Roman" pitchFamily="18" charset="0"/>
                <a:cs typeface="Times New Roman" pitchFamily="18" charset="0"/>
              </a:rPr>
              <a:t>D </a:t>
            </a:r>
            <a:r>
              <a:rPr lang="en-US" sz="2200">
                <a:latin typeface="Times New Roman" pitchFamily="18" charset="0"/>
                <a:cs typeface="Times New Roman" pitchFamily="18" charset="0"/>
              </a:rPr>
              <a:t>+ R</a:t>
            </a:r>
            <a:r>
              <a:rPr lang="en-US" sz="2200" baseline="-25000">
                <a:latin typeface="Times New Roman" pitchFamily="18" charset="0"/>
                <a:cs typeface="Times New Roman" pitchFamily="18" charset="0"/>
              </a:rPr>
              <a:t>S </a:t>
            </a:r>
            <a:r>
              <a:rPr lang="en-US" sz="2200">
                <a:latin typeface="Times New Roman" pitchFamily="18" charset="0"/>
                <a:cs typeface="Times New Roman" pitchFamily="18" charset="0"/>
              </a:rPr>
              <a:t>)</a:t>
            </a:r>
          </a:p>
          <a:p>
            <a:pPr>
              <a:buNone/>
            </a:pPr>
            <a:endParaRPr lang="vi-VN"/>
          </a:p>
        </p:txBody>
      </p:sp>
      <p:graphicFrame>
        <p:nvGraphicFramePr>
          <p:cNvPr id="4" name="Object 3"/>
          <p:cNvGraphicFramePr>
            <a:graphicFrameLocks noChangeAspect="1"/>
          </p:cNvGraphicFramePr>
          <p:nvPr/>
        </p:nvGraphicFramePr>
        <p:xfrm>
          <a:off x="6324600" y="1184920"/>
          <a:ext cx="2626174" cy="720080"/>
        </p:xfrm>
        <a:graphic>
          <a:graphicData uri="http://schemas.openxmlformats.org/presentationml/2006/ole">
            <mc:AlternateContent xmlns:mc="http://schemas.openxmlformats.org/markup-compatibility/2006">
              <mc:Choice xmlns:v="urn:schemas-microsoft-com:vml" Requires="v">
                <p:oleObj spid="_x0000_s75777" name="Equation" r:id="rId3" imgW="1574640" imgH="431640" progId="Equation.DSMT4">
                  <p:embed/>
                </p:oleObj>
              </mc:Choice>
              <mc:Fallback>
                <p:oleObj name="Equation" r:id="rId3" imgW="1574640" imgH="43164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184920"/>
                        <a:ext cx="2626174"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762000" y="2101850"/>
          <a:ext cx="5178425" cy="641350"/>
        </p:xfrm>
        <a:graphic>
          <a:graphicData uri="http://schemas.openxmlformats.org/presentationml/2006/ole">
            <mc:AlternateContent xmlns:mc="http://schemas.openxmlformats.org/markup-compatibility/2006">
              <mc:Choice xmlns:v="urn:schemas-microsoft-com:vml" Requires="v">
                <p:oleObj spid="_x0000_s75778" name="Equation" r:id="rId5" imgW="3479760" imgH="431640" progId="Equation.DSMT4">
                  <p:embed/>
                </p:oleObj>
              </mc:Choice>
              <mc:Fallback>
                <p:oleObj name="Equation" r:id="rId5" imgW="3479760" imgH="43164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101850"/>
                        <a:ext cx="5178425"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4514850" y="2219325"/>
          <a:ext cx="114300" cy="177800"/>
        </p:xfrm>
        <a:graphic>
          <a:graphicData uri="http://schemas.openxmlformats.org/presentationml/2006/ole">
            <mc:AlternateContent xmlns:mc="http://schemas.openxmlformats.org/markup-compatibility/2006">
              <mc:Choice xmlns:v="urn:schemas-microsoft-com:vml" Requires="v">
                <p:oleObj spid="_x0000_s75779" name="Equation" r:id="rId7" imgW="114120" imgH="177480" progId="Equation.DSMT4">
                  <p:embed/>
                </p:oleObj>
              </mc:Choice>
              <mc:Fallback>
                <p:oleObj name="Equation" r:id="rId7" imgW="114120" imgH="177480" progId="Equation.DSMT4">
                  <p:embed/>
                  <p:pic>
                    <p:nvPicPr>
                      <p:cNvPr id="6"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4850" y="2219325"/>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4343400" y="1185863"/>
          <a:ext cx="1601788" cy="719137"/>
        </p:xfrm>
        <a:graphic>
          <a:graphicData uri="http://schemas.openxmlformats.org/presentationml/2006/ole">
            <mc:AlternateContent xmlns:mc="http://schemas.openxmlformats.org/markup-compatibility/2006">
              <mc:Choice xmlns:v="urn:schemas-microsoft-com:vml" Requires="v">
                <p:oleObj spid="_x0000_s75780" name="Equation" r:id="rId9" imgW="787320" imgH="431640" progId="Equation.DSMT4">
                  <p:embed/>
                </p:oleObj>
              </mc:Choice>
              <mc:Fallback>
                <p:oleObj name="Equation" r:id="rId9" imgW="787320" imgH="431640" progId="Equation.DSMT4">
                  <p:embed/>
                  <p:pic>
                    <p:nvPicPr>
                      <p:cNvPr id="8"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1185863"/>
                        <a:ext cx="1601788" cy="719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4619" name="Picture 43"/>
          <p:cNvPicPr>
            <a:picLocks noChangeAspect="1" noChangeArrowheads="1"/>
          </p:cNvPicPr>
          <p:nvPr/>
        </p:nvPicPr>
        <p:blipFill>
          <a:blip r:embed="rId11"/>
          <a:srcRect/>
          <a:stretch>
            <a:fillRect/>
          </a:stretch>
        </p:blipFill>
        <p:spPr bwMode="auto">
          <a:xfrm>
            <a:off x="3657600" y="3813619"/>
            <a:ext cx="5257800" cy="2510981"/>
          </a:xfrm>
          <a:prstGeom prst="rect">
            <a:avLst/>
          </a:prstGeom>
          <a:noFill/>
          <a:ln w="9525">
            <a:noFill/>
            <a:miter lim="800000"/>
            <a:headEnd/>
            <a:tailEnd/>
          </a:ln>
          <a:effectLst/>
        </p:spPr>
      </p:pic>
      <p:graphicFrame>
        <p:nvGraphicFramePr>
          <p:cNvPr id="7" name="Object 43"/>
          <p:cNvGraphicFramePr>
            <a:graphicFrameLocks noChangeAspect="1"/>
          </p:cNvGraphicFramePr>
          <p:nvPr/>
        </p:nvGraphicFramePr>
        <p:xfrm>
          <a:off x="6018213" y="1620838"/>
          <a:ext cx="3054350" cy="1728787"/>
        </p:xfrm>
        <a:graphic>
          <a:graphicData uri="http://schemas.openxmlformats.org/presentationml/2006/ole">
            <mc:AlternateContent xmlns:mc="http://schemas.openxmlformats.org/markup-compatibility/2006">
              <mc:Choice xmlns:v="urn:schemas-microsoft-com:vml" Requires="v">
                <p:oleObj spid="_x0000_s75781" name="Equation" r:id="rId12" imgW="1752480" imgH="990360" progId="Equation.DSMT4">
                  <p:embed/>
                </p:oleObj>
              </mc:Choice>
              <mc:Fallback>
                <p:oleObj name="Equation" r:id="rId12" imgW="1752480" imgH="990360" progId="Equation.DSMT4">
                  <p:embed/>
                  <p:pic>
                    <p:nvPicPr>
                      <p:cNvPr id="7" name="Object 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18213" y="1620838"/>
                        <a:ext cx="3054350" cy="172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5922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990600"/>
          </a:xfrm>
        </p:spPr>
        <p:txBody>
          <a:bodyPr>
            <a:normAutofit fontScale="90000"/>
          </a:bodyPr>
          <a:lstStyle/>
          <a:p>
            <a:pPr algn="ctr"/>
            <a:r>
              <a:rPr lang="vi-VN">
                <a:solidFill>
                  <a:srgbClr val="FF0000"/>
                </a:solidFill>
                <a:latin typeface="Times New Roman" pitchFamily="18" charset="0"/>
                <a:cs typeface="Times New Roman" pitchFamily="18" charset="0"/>
              </a:rPr>
              <a:t>§</a:t>
            </a:r>
            <a:r>
              <a:rPr lang="en-US">
                <a:solidFill>
                  <a:srgbClr val="FF0000"/>
                </a:solidFill>
                <a:latin typeface="Times New Roman" pitchFamily="18" charset="0"/>
                <a:cs typeface="Times New Roman" pitchFamily="18" charset="0"/>
              </a:rPr>
              <a:t>6. </a:t>
            </a:r>
            <a:r>
              <a:rPr lang="vi-VN">
                <a:solidFill>
                  <a:srgbClr val="FF0000"/>
                </a:solidFill>
                <a:latin typeface="Times New Roman" pitchFamily="18" charset="0"/>
                <a:cs typeface="Times New Roman" pitchFamily="18" charset="0"/>
              </a:rPr>
              <a:t>CẤP NGUỒN C</a:t>
            </a:r>
            <a:r>
              <a:rPr lang="en-US">
                <a:solidFill>
                  <a:srgbClr val="FF0000"/>
                </a:solidFill>
                <a:latin typeface="Times New Roman" pitchFamily="18" charset="0"/>
                <a:cs typeface="Times New Roman" pitchFamily="18" charset="0"/>
              </a:rPr>
              <a:t>ỦA</a:t>
            </a:r>
            <a:r>
              <a:rPr lang="vi-VN">
                <a:solidFill>
                  <a:srgbClr val="FF0000"/>
                </a:solidFill>
                <a:latin typeface="Times New Roman" pitchFamily="18" charset="0"/>
                <a:cs typeface="Times New Roman" pitchFamily="18" charset="0"/>
              </a:rPr>
              <a:t> MOSFET GIÁN ĐOẠN</a:t>
            </a:r>
            <a:r>
              <a:rPr lang="en-US">
                <a:solidFill>
                  <a:srgbClr val="FF0000"/>
                </a:solidFill>
                <a:latin typeface="Times New Roman" pitchFamily="18" charset="0"/>
                <a:cs typeface="Times New Roman" pitchFamily="18" charset="0"/>
              </a:rPr>
              <a:t> TRONG CÁC TẦNG KHUẾCH ĐẠI (E</a:t>
            </a:r>
            <a:r>
              <a:rPr lang="vi-VN">
                <a:solidFill>
                  <a:srgbClr val="FF0000"/>
                </a:solidFill>
                <a:latin typeface="Times New Roman" pitchFamily="18" charset="0"/>
                <a:cs typeface="Times New Roman" pitchFamily="18" charset="0"/>
              </a:rPr>
              <a:t>MOSFET</a:t>
            </a:r>
            <a:r>
              <a:rPr lang="en-US">
                <a:solidFill>
                  <a:srgbClr val="FF0000"/>
                </a:solidFill>
                <a:latin typeface="Times New Roman" pitchFamily="18" charset="0"/>
                <a:cs typeface="Times New Roman" pitchFamily="18" charset="0"/>
              </a:rPr>
              <a:t>)</a:t>
            </a:r>
            <a:endParaRPr lang="vi-VN">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None/>
            </a:pPr>
            <a:r>
              <a:rPr lang="en-US">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1. </a:t>
            </a:r>
            <a:r>
              <a:rPr lang="vi-VN" sz="2800">
                <a:solidFill>
                  <a:srgbClr val="FF0000"/>
                </a:solidFill>
                <a:latin typeface="Times New Roman" pitchFamily="18" charset="0"/>
                <a:cs typeface="Times New Roman" pitchFamily="18" charset="0"/>
              </a:rPr>
              <a:t>Phương pháp</a:t>
            </a:r>
            <a:r>
              <a:rPr lang="en-US" sz="2800">
                <a:solidFill>
                  <a:srgbClr val="FF0000"/>
                </a:solidFill>
                <a:latin typeface="Times New Roman" pitchFamily="18" charset="0"/>
                <a:cs typeface="Times New Roman" pitchFamily="18" charset="0"/>
              </a:rPr>
              <a:t> cấp</a:t>
            </a:r>
            <a:r>
              <a:rPr lang="vi-VN" sz="2800">
                <a:solidFill>
                  <a:srgbClr val="FF0000"/>
                </a:solidFill>
                <a:latin typeface="Times New Roman" pitchFamily="18" charset="0"/>
                <a:cs typeface="Times New Roman" pitchFamily="18" charset="0"/>
              </a:rPr>
              <a:t> nguồn </a:t>
            </a:r>
            <a:r>
              <a:rPr lang="en-US" sz="2800">
                <a:solidFill>
                  <a:srgbClr val="FF0000"/>
                </a:solidFill>
                <a:latin typeface="Times New Roman" pitchFamily="18" charset="0"/>
                <a:cs typeface="Times New Roman" pitchFamily="18" charset="0"/>
              </a:rPr>
              <a:t>bằng nguồn </a:t>
            </a:r>
            <a:r>
              <a:rPr lang="vi-VN" sz="2800">
                <a:solidFill>
                  <a:srgbClr val="FF0000"/>
                </a:solidFill>
                <a:latin typeface="Times New Roman" pitchFamily="18" charset="0"/>
                <a:cs typeface="Times New Roman" pitchFamily="18" charset="0"/>
              </a:rPr>
              <a:t>cố định</a:t>
            </a:r>
            <a:r>
              <a:rPr lang="en-US" sz="2800">
                <a:solidFill>
                  <a:srgbClr val="FF0000"/>
                </a:solidFill>
                <a:latin typeface="Times New Roman" pitchFamily="18" charset="0"/>
                <a:cs typeface="Times New Roman" pitchFamily="18" charset="0"/>
              </a:rPr>
              <a:t>:</a:t>
            </a:r>
            <a:endParaRPr lang="vi-VN" sz="2800">
              <a:solidFill>
                <a:srgbClr val="FF0000"/>
              </a:solidFill>
              <a:latin typeface="Times New Roman" pitchFamily="18" charset="0"/>
              <a:cs typeface="Times New Roman" pitchFamily="18" charset="0"/>
            </a:endParaRPr>
          </a:p>
        </p:txBody>
      </p:sp>
      <p:pic>
        <p:nvPicPr>
          <p:cNvPr id="67585" name="Picture 1"/>
          <p:cNvPicPr>
            <a:picLocks noChangeAspect="1" noChangeArrowheads="1"/>
          </p:cNvPicPr>
          <p:nvPr/>
        </p:nvPicPr>
        <p:blipFill>
          <a:blip r:embed="rId3"/>
          <a:srcRect/>
          <a:stretch>
            <a:fillRect/>
          </a:stretch>
        </p:blipFill>
        <p:spPr bwMode="auto">
          <a:xfrm>
            <a:off x="2292712" y="2133600"/>
            <a:ext cx="4717688" cy="3398945"/>
          </a:xfrm>
          <a:prstGeom prst="rect">
            <a:avLst/>
          </a:prstGeom>
          <a:noFill/>
          <a:ln w="9525">
            <a:noFill/>
            <a:miter lim="800000"/>
            <a:headEnd/>
            <a:tailEnd/>
          </a:ln>
          <a:effectLst/>
        </p:spPr>
      </p:pic>
      <p:graphicFrame>
        <p:nvGraphicFramePr>
          <p:cNvPr id="67586" name="Object 2"/>
          <p:cNvGraphicFramePr>
            <a:graphicFrameLocks noChangeAspect="1"/>
          </p:cNvGraphicFramePr>
          <p:nvPr/>
        </p:nvGraphicFramePr>
        <p:xfrm>
          <a:off x="1184275" y="5500688"/>
          <a:ext cx="6648450" cy="1050925"/>
        </p:xfrm>
        <a:graphic>
          <a:graphicData uri="http://schemas.openxmlformats.org/presentationml/2006/ole">
            <mc:AlternateContent xmlns:mc="http://schemas.openxmlformats.org/markup-compatibility/2006">
              <mc:Choice xmlns:v="urn:schemas-microsoft-com:vml" Requires="v">
                <p:oleObj spid="_x0000_s76801" name="Equation" r:id="rId4" imgW="2755800" imgH="533160" progId="Equation.DSMT4">
                  <p:embed/>
                </p:oleObj>
              </mc:Choice>
              <mc:Fallback>
                <p:oleObj name="Equation" r:id="rId4" imgW="2755800" imgH="533160" progId="Equation.DSMT4">
                  <p:embed/>
                  <p:pic>
                    <p:nvPicPr>
                      <p:cNvPr id="6758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4275" y="5500688"/>
                        <a:ext cx="6648450" cy="105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39307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62000"/>
          </a:xfrm>
        </p:spPr>
        <p:txBody>
          <a:bodyPr>
            <a:normAutofit fontScale="90000"/>
          </a:bodyPr>
          <a:lstStyle/>
          <a:p>
            <a:pPr algn="ctr"/>
            <a:r>
              <a:rPr lang="vi-VN">
                <a:solidFill>
                  <a:srgbClr val="FF0000"/>
                </a:solidFill>
                <a:latin typeface="Times New Roman" pitchFamily="18" charset="0"/>
                <a:cs typeface="Times New Roman" pitchFamily="18" charset="0"/>
              </a:rPr>
              <a:t>CẤP NGUỒN CHO MOSFET GIÁN ĐOẠN</a:t>
            </a:r>
            <a:r>
              <a:rPr lang="en-US">
                <a:solidFill>
                  <a:srgbClr val="FF0000"/>
                </a:solidFill>
                <a:latin typeface="Times New Roman" pitchFamily="18" charset="0"/>
                <a:cs typeface="Times New Roman" pitchFamily="18" charset="0"/>
              </a:rPr>
              <a:t> TRONG CÁC TẦNG KHUẾCH ĐẠI</a:t>
            </a:r>
            <a:endParaRPr lang="en-US">
              <a:latin typeface="Times New Roman" pitchFamily="18" charset="0"/>
              <a:cs typeface="Times New Roman" pitchFamily="18" charset="0"/>
            </a:endParaRPr>
          </a:p>
        </p:txBody>
      </p:sp>
      <p:sp>
        <p:nvSpPr>
          <p:cNvPr id="3" name="Content Placeholder 2"/>
          <p:cNvSpPr>
            <a:spLocks noGrp="1"/>
          </p:cNvSpPr>
          <p:nvPr>
            <p:ph sz="quarter" idx="1"/>
          </p:nvPr>
        </p:nvSpPr>
        <p:spPr>
          <a:xfrm>
            <a:off x="152400" y="1219200"/>
            <a:ext cx="8839200" cy="5105400"/>
          </a:xfrm>
        </p:spPr>
        <p:txBody>
          <a:bodyPr/>
          <a:lstStyle/>
          <a:p>
            <a:pPr>
              <a:buNone/>
            </a:pPr>
            <a:r>
              <a:rPr lang="en-US"/>
              <a:t> </a:t>
            </a:r>
            <a:r>
              <a:rPr lang="en-US" sz="2800">
                <a:solidFill>
                  <a:srgbClr val="FF0000"/>
                </a:solidFill>
                <a:latin typeface="Times New Roman" pitchFamily="18" charset="0"/>
                <a:cs typeface="Times New Roman" pitchFamily="18" charset="0"/>
              </a:rPr>
              <a:t>+ Điện áp cấp chuyển tiếp G-S: </a:t>
            </a:r>
          </a:p>
          <a:p>
            <a:pPr>
              <a:buNone/>
            </a:pPr>
            <a:r>
              <a:rPr lang="en-US" sz="2800">
                <a:solidFill>
                  <a:srgbClr val="FF0000"/>
                </a:solidFill>
                <a:latin typeface="Times New Roman" pitchFamily="18" charset="0"/>
                <a:cs typeface="Times New Roman" pitchFamily="18" charset="0"/>
              </a:rPr>
              <a:t> </a:t>
            </a:r>
            <a:r>
              <a:rPr lang="en-US" sz="2400">
                <a:solidFill>
                  <a:schemeClr val="tx1">
                    <a:lumMod val="95000"/>
                    <a:lumOff val="5000"/>
                  </a:schemeClr>
                </a:solidFill>
                <a:latin typeface="Times New Roman" pitchFamily="18" charset="0"/>
                <a:cs typeface="Times New Roman" pitchFamily="18" charset="0"/>
              </a:rPr>
              <a:t>U</a:t>
            </a:r>
            <a:r>
              <a:rPr lang="en-US" sz="2400" baseline="-25000">
                <a:solidFill>
                  <a:schemeClr val="tx1">
                    <a:lumMod val="95000"/>
                    <a:lumOff val="5000"/>
                  </a:schemeClr>
                </a:solidFill>
                <a:latin typeface="Times New Roman" pitchFamily="18" charset="0"/>
                <a:cs typeface="Times New Roman" pitchFamily="18" charset="0"/>
              </a:rPr>
              <a:t>DD</a:t>
            </a:r>
            <a:r>
              <a:rPr lang="en-US" sz="2400">
                <a:solidFill>
                  <a:schemeClr val="tx1">
                    <a:lumMod val="95000"/>
                    <a:lumOff val="5000"/>
                  </a:schemeClr>
                </a:solidFill>
                <a:latin typeface="Times New Roman" pitchFamily="18" charset="0"/>
                <a:cs typeface="Times New Roman" pitchFamily="18" charset="0"/>
              </a:rPr>
              <a:t> = U</a:t>
            </a:r>
            <a:r>
              <a:rPr lang="en-US" sz="2400" baseline="-25000">
                <a:solidFill>
                  <a:schemeClr val="tx1">
                    <a:lumMod val="95000"/>
                    <a:lumOff val="5000"/>
                  </a:schemeClr>
                </a:solidFill>
                <a:latin typeface="Times New Roman" pitchFamily="18" charset="0"/>
                <a:cs typeface="Times New Roman" pitchFamily="18" charset="0"/>
              </a:rPr>
              <a:t>GS</a:t>
            </a:r>
            <a:r>
              <a:rPr lang="en-US" sz="2400">
                <a:solidFill>
                  <a:schemeClr val="tx1">
                    <a:lumMod val="95000"/>
                    <a:lumOff val="5000"/>
                  </a:schemeClr>
                </a:solidFill>
                <a:latin typeface="Times New Roman" pitchFamily="18" charset="0"/>
                <a:cs typeface="Times New Roman" pitchFamily="18" charset="0"/>
              </a:rPr>
              <a:t> + I</a:t>
            </a:r>
            <a:r>
              <a:rPr lang="en-US" sz="2400" baseline="-25000">
                <a:solidFill>
                  <a:schemeClr val="tx1">
                    <a:lumMod val="95000"/>
                    <a:lumOff val="5000"/>
                  </a:schemeClr>
                </a:solidFill>
                <a:latin typeface="Times New Roman" pitchFamily="18" charset="0"/>
                <a:cs typeface="Times New Roman" pitchFamily="18" charset="0"/>
              </a:rPr>
              <a:t>G</a:t>
            </a:r>
            <a:r>
              <a:rPr lang="en-US" sz="2400">
                <a:solidFill>
                  <a:schemeClr val="tx1">
                    <a:lumMod val="95000"/>
                    <a:lumOff val="5000"/>
                  </a:schemeClr>
                </a:solidFill>
                <a:latin typeface="Times New Roman" pitchFamily="18" charset="0"/>
                <a:cs typeface="Times New Roman" pitchFamily="18" charset="0"/>
              </a:rPr>
              <a:t> .R</a:t>
            </a:r>
            <a:r>
              <a:rPr lang="en-US" sz="2400" baseline="-25000">
                <a:solidFill>
                  <a:schemeClr val="tx1">
                    <a:lumMod val="95000"/>
                    <a:lumOff val="5000"/>
                  </a:schemeClr>
                </a:solidFill>
                <a:latin typeface="Times New Roman" pitchFamily="18" charset="0"/>
                <a:cs typeface="Times New Roman" pitchFamily="18" charset="0"/>
              </a:rPr>
              <a:t>G</a:t>
            </a:r>
            <a:r>
              <a:rPr lang="en-US" sz="2400">
                <a:solidFill>
                  <a:schemeClr val="tx1">
                    <a:lumMod val="95000"/>
                    <a:lumOff val="5000"/>
                  </a:schemeClr>
                </a:solidFill>
                <a:latin typeface="Times New Roman" pitchFamily="18" charset="0"/>
                <a:cs typeface="Times New Roman" pitchFamily="18" charset="0"/>
              </a:rPr>
              <a:t>  do I</a:t>
            </a:r>
            <a:r>
              <a:rPr lang="en-US" sz="2400" baseline="-25000">
                <a:solidFill>
                  <a:schemeClr val="tx1">
                    <a:lumMod val="95000"/>
                    <a:lumOff val="5000"/>
                  </a:schemeClr>
                </a:solidFill>
                <a:latin typeface="Times New Roman" pitchFamily="18" charset="0"/>
                <a:cs typeface="Times New Roman" pitchFamily="18" charset="0"/>
              </a:rPr>
              <a:t>G</a:t>
            </a:r>
            <a:r>
              <a:rPr lang="en-US" sz="2400">
                <a:solidFill>
                  <a:schemeClr val="tx1">
                    <a:lumMod val="95000"/>
                    <a:lumOff val="5000"/>
                  </a:schemeClr>
                </a:solidFill>
                <a:latin typeface="Times New Roman" pitchFamily="18" charset="0"/>
                <a:cs typeface="Times New Roman" pitchFamily="18" charset="0"/>
              </a:rPr>
              <a:t> = 0  Suy ra U</a:t>
            </a:r>
            <a:r>
              <a:rPr lang="en-US" sz="2400" baseline="-25000">
                <a:solidFill>
                  <a:schemeClr val="tx1">
                    <a:lumMod val="95000"/>
                    <a:lumOff val="5000"/>
                  </a:schemeClr>
                </a:solidFill>
                <a:latin typeface="Times New Roman" pitchFamily="18" charset="0"/>
                <a:cs typeface="Times New Roman" pitchFamily="18" charset="0"/>
              </a:rPr>
              <a:t>DD</a:t>
            </a:r>
            <a:r>
              <a:rPr lang="en-US" sz="2400">
                <a:solidFill>
                  <a:schemeClr val="tx1">
                    <a:lumMod val="95000"/>
                    <a:lumOff val="5000"/>
                  </a:schemeClr>
                </a:solidFill>
                <a:latin typeface="Times New Roman" pitchFamily="18" charset="0"/>
                <a:cs typeface="Times New Roman" pitchFamily="18" charset="0"/>
              </a:rPr>
              <a:t> = U</a:t>
            </a:r>
            <a:r>
              <a:rPr lang="en-US" sz="2400" baseline="-25000">
                <a:solidFill>
                  <a:schemeClr val="tx1">
                    <a:lumMod val="95000"/>
                    <a:lumOff val="5000"/>
                  </a:schemeClr>
                </a:solidFill>
                <a:latin typeface="Times New Roman" pitchFamily="18" charset="0"/>
                <a:cs typeface="Times New Roman" pitchFamily="18" charset="0"/>
              </a:rPr>
              <a:t>GS</a:t>
            </a:r>
            <a:r>
              <a:rPr lang="en-US" sz="2400">
                <a:solidFill>
                  <a:schemeClr val="tx1">
                    <a:lumMod val="95000"/>
                    <a:lumOff val="5000"/>
                  </a:schemeClr>
                </a:solidFill>
                <a:latin typeface="Times New Roman" pitchFamily="18" charset="0"/>
                <a:cs typeface="Times New Roman" pitchFamily="18" charset="0"/>
              </a:rPr>
              <a:t> kết hợp với đặc</a:t>
            </a:r>
          </a:p>
          <a:p>
            <a:pPr>
              <a:spcBef>
                <a:spcPts val="1200"/>
              </a:spcBef>
              <a:buNone/>
            </a:pPr>
            <a:r>
              <a:rPr lang="en-US" sz="2400">
                <a:solidFill>
                  <a:schemeClr val="tx1">
                    <a:lumMod val="95000"/>
                    <a:lumOff val="5000"/>
                  </a:schemeClr>
                </a:solidFill>
                <a:latin typeface="Times New Roman" pitchFamily="18" charset="0"/>
                <a:cs typeface="Times New Roman" pitchFamily="18" charset="0"/>
              </a:rPr>
              <a:t>tuyến truyền dẫn </a:t>
            </a:r>
          </a:p>
          <a:p>
            <a:pPr>
              <a:spcBef>
                <a:spcPts val="1200"/>
              </a:spcBef>
              <a:buNone/>
            </a:pPr>
            <a:r>
              <a:rPr lang="en-US" sz="2400">
                <a:solidFill>
                  <a:srgbClr val="FF0000"/>
                </a:solidFill>
                <a:latin typeface="Times New Roman" pitchFamily="18" charset="0"/>
                <a:cs typeface="Times New Roman" pitchFamily="18" charset="0"/>
              </a:rPr>
              <a:t>  + Điện áp cấp chuyển tiếp D-S:</a:t>
            </a:r>
          </a:p>
          <a:p>
            <a:pPr>
              <a:spcBef>
                <a:spcPts val="1200"/>
              </a:spcBef>
              <a:buNone/>
            </a:pPr>
            <a:r>
              <a:rPr lang="en-US" sz="2400">
                <a:solidFill>
                  <a:srgbClr val="FF0000"/>
                </a:solidFill>
                <a:latin typeface="Times New Roman" pitchFamily="18" charset="0"/>
                <a:cs typeface="Times New Roman" pitchFamily="18" charset="0"/>
              </a:rPr>
              <a:t>  </a:t>
            </a:r>
            <a:r>
              <a:rPr lang="en-US" sz="2400">
                <a:solidFill>
                  <a:schemeClr val="tx1">
                    <a:lumMod val="95000"/>
                    <a:lumOff val="5000"/>
                  </a:schemeClr>
                </a:solidFill>
                <a:latin typeface="Times New Roman" pitchFamily="18" charset="0"/>
                <a:cs typeface="Times New Roman" pitchFamily="18" charset="0"/>
              </a:rPr>
              <a:t>U</a:t>
            </a:r>
            <a:r>
              <a:rPr lang="en-US" sz="2400" baseline="-25000">
                <a:solidFill>
                  <a:schemeClr val="tx1">
                    <a:lumMod val="95000"/>
                    <a:lumOff val="5000"/>
                  </a:schemeClr>
                </a:solidFill>
                <a:latin typeface="Times New Roman" pitchFamily="18" charset="0"/>
                <a:cs typeface="Times New Roman" pitchFamily="18" charset="0"/>
              </a:rPr>
              <a:t>DD </a:t>
            </a:r>
            <a:r>
              <a:rPr lang="en-US" sz="2400">
                <a:solidFill>
                  <a:schemeClr val="tx1">
                    <a:lumMod val="95000"/>
                    <a:lumOff val="5000"/>
                  </a:schemeClr>
                </a:solidFill>
                <a:latin typeface="Times New Roman" pitchFamily="18" charset="0"/>
                <a:cs typeface="Times New Roman" pitchFamily="18" charset="0"/>
              </a:rPr>
              <a:t> = U</a:t>
            </a:r>
            <a:r>
              <a:rPr lang="en-US" sz="2400" baseline="-25000">
                <a:solidFill>
                  <a:schemeClr val="tx1">
                    <a:lumMod val="95000"/>
                    <a:lumOff val="5000"/>
                  </a:schemeClr>
                </a:solidFill>
                <a:latin typeface="Times New Roman" pitchFamily="18" charset="0"/>
                <a:cs typeface="Times New Roman" pitchFamily="18" charset="0"/>
              </a:rPr>
              <a:t>DS</a:t>
            </a:r>
            <a:r>
              <a:rPr lang="en-US" sz="2400">
                <a:solidFill>
                  <a:schemeClr val="tx1">
                    <a:lumMod val="95000"/>
                    <a:lumOff val="5000"/>
                  </a:schemeClr>
                </a:solidFill>
                <a:latin typeface="Times New Roman" pitchFamily="18" charset="0"/>
                <a:cs typeface="Times New Roman" pitchFamily="18" charset="0"/>
              </a:rPr>
              <a:t> + I</a:t>
            </a:r>
            <a:r>
              <a:rPr lang="en-US" sz="2400" baseline="-25000">
                <a:solidFill>
                  <a:schemeClr val="tx1">
                    <a:lumMod val="95000"/>
                    <a:lumOff val="5000"/>
                  </a:schemeClr>
                </a:solidFill>
                <a:latin typeface="Times New Roman" pitchFamily="18" charset="0"/>
                <a:cs typeface="Times New Roman" pitchFamily="18" charset="0"/>
              </a:rPr>
              <a:t>D</a:t>
            </a:r>
            <a:r>
              <a:rPr lang="en-US" sz="2400">
                <a:solidFill>
                  <a:schemeClr val="tx1">
                    <a:lumMod val="95000"/>
                    <a:lumOff val="5000"/>
                  </a:schemeClr>
                </a:solidFill>
                <a:latin typeface="Times New Roman" pitchFamily="18" charset="0"/>
                <a:cs typeface="Times New Roman" pitchFamily="18" charset="0"/>
              </a:rPr>
              <a:t> .R</a:t>
            </a:r>
            <a:r>
              <a:rPr lang="en-US" sz="2400" baseline="-25000">
                <a:solidFill>
                  <a:schemeClr val="tx1">
                    <a:lumMod val="95000"/>
                    <a:lumOff val="5000"/>
                  </a:schemeClr>
                </a:solidFill>
                <a:latin typeface="Times New Roman" pitchFamily="18" charset="0"/>
                <a:cs typeface="Times New Roman" pitchFamily="18" charset="0"/>
              </a:rPr>
              <a:t>D</a:t>
            </a:r>
            <a:r>
              <a:rPr lang="en-US" sz="2400">
                <a:solidFill>
                  <a:schemeClr val="tx1">
                    <a:lumMod val="95000"/>
                    <a:lumOff val="5000"/>
                  </a:schemeClr>
                </a:solidFill>
                <a:latin typeface="Times New Roman" pitchFamily="18" charset="0"/>
                <a:cs typeface="Times New Roman" pitchFamily="18" charset="0"/>
              </a:rPr>
              <a:t> suy ra U</a:t>
            </a:r>
            <a:r>
              <a:rPr lang="en-US" sz="2400" baseline="-25000">
                <a:solidFill>
                  <a:schemeClr val="tx1">
                    <a:lumMod val="95000"/>
                    <a:lumOff val="5000"/>
                  </a:schemeClr>
                </a:solidFill>
                <a:latin typeface="Times New Roman" pitchFamily="18" charset="0"/>
                <a:cs typeface="Times New Roman" pitchFamily="18" charset="0"/>
              </a:rPr>
              <a:t>DS</a:t>
            </a:r>
            <a:r>
              <a:rPr lang="en-US" sz="2400">
                <a:solidFill>
                  <a:schemeClr val="tx1">
                    <a:lumMod val="95000"/>
                    <a:lumOff val="5000"/>
                  </a:schemeClr>
                </a:solidFill>
                <a:latin typeface="Times New Roman" pitchFamily="18" charset="0"/>
                <a:cs typeface="Times New Roman" pitchFamily="18" charset="0"/>
              </a:rPr>
              <a:t> = U</a:t>
            </a:r>
            <a:r>
              <a:rPr lang="en-US" sz="2400" baseline="-25000">
                <a:solidFill>
                  <a:schemeClr val="tx1">
                    <a:lumMod val="95000"/>
                    <a:lumOff val="5000"/>
                  </a:schemeClr>
                </a:solidFill>
                <a:latin typeface="Times New Roman" pitchFamily="18" charset="0"/>
                <a:cs typeface="Times New Roman" pitchFamily="18" charset="0"/>
              </a:rPr>
              <a:t>DD</a:t>
            </a:r>
            <a:r>
              <a:rPr lang="en-US" sz="2400">
                <a:solidFill>
                  <a:schemeClr val="tx1">
                    <a:lumMod val="95000"/>
                    <a:lumOff val="5000"/>
                  </a:schemeClr>
                </a:solidFill>
                <a:latin typeface="Times New Roman" pitchFamily="18" charset="0"/>
                <a:cs typeface="Times New Roman" pitchFamily="18" charset="0"/>
              </a:rPr>
              <a:t> – I</a:t>
            </a:r>
            <a:r>
              <a:rPr lang="en-US" sz="2400" baseline="-25000">
                <a:solidFill>
                  <a:schemeClr val="tx1">
                    <a:lumMod val="95000"/>
                    <a:lumOff val="5000"/>
                  </a:schemeClr>
                </a:solidFill>
                <a:latin typeface="Times New Roman" pitchFamily="18" charset="0"/>
                <a:cs typeface="Times New Roman" pitchFamily="18" charset="0"/>
              </a:rPr>
              <a:t>D</a:t>
            </a:r>
            <a:r>
              <a:rPr lang="en-US" sz="2400">
                <a:solidFill>
                  <a:schemeClr val="tx1">
                    <a:lumMod val="95000"/>
                    <a:lumOff val="5000"/>
                  </a:schemeClr>
                </a:solidFill>
                <a:latin typeface="Times New Roman" pitchFamily="18" charset="0"/>
                <a:cs typeface="Times New Roman" pitchFamily="18" charset="0"/>
              </a:rPr>
              <a:t> .R</a:t>
            </a:r>
            <a:r>
              <a:rPr lang="en-US" sz="2400" baseline="-25000">
                <a:solidFill>
                  <a:schemeClr val="tx1">
                    <a:lumMod val="95000"/>
                    <a:lumOff val="5000"/>
                  </a:schemeClr>
                </a:solidFill>
                <a:latin typeface="Times New Roman" pitchFamily="18" charset="0"/>
                <a:cs typeface="Times New Roman" pitchFamily="18" charset="0"/>
              </a:rPr>
              <a:t>D</a:t>
            </a:r>
            <a:r>
              <a:rPr lang="en-US" sz="2400">
                <a:solidFill>
                  <a:schemeClr val="tx1">
                    <a:lumMod val="95000"/>
                    <a:lumOff val="5000"/>
                  </a:schemeClr>
                </a:solidFill>
                <a:latin typeface="Times New Roman" pitchFamily="18" charset="0"/>
                <a:cs typeface="Times New Roman" pitchFamily="18" charset="0"/>
              </a:rPr>
              <a:t> đường tải tĩnh:</a:t>
            </a:r>
          </a:p>
          <a:p>
            <a:pPr>
              <a:spcBef>
                <a:spcPts val="1200"/>
              </a:spcBef>
              <a:buNone/>
            </a:pPr>
            <a:endParaRPr lang="en-US" sz="2400">
              <a:solidFill>
                <a:schemeClr val="tx1">
                  <a:lumMod val="95000"/>
                  <a:lumOff val="5000"/>
                </a:schemeClr>
              </a:solidFill>
            </a:endParaRPr>
          </a:p>
        </p:txBody>
      </p:sp>
      <p:graphicFrame>
        <p:nvGraphicFramePr>
          <p:cNvPr id="70659" name="Object 3"/>
          <p:cNvGraphicFramePr>
            <a:graphicFrameLocks noChangeAspect="1"/>
          </p:cNvGraphicFramePr>
          <p:nvPr/>
        </p:nvGraphicFramePr>
        <p:xfrm>
          <a:off x="2362200" y="2197100"/>
          <a:ext cx="6680200" cy="927100"/>
        </p:xfrm>
        <a:graphic>
          <a:graphicData uri="http://schemas.openxmlformats.org/presentationml/2006/ole">
            <mc:AlternateContent xmlns:mc="http://schemas.openxmlformats.org/markup-compatibility/2006">
              <mc:Choice xmlns:v="urn:schemas-microsoft-com:vml" Requires="v">
                <p:oleObj spid="_x0000_s77825" name="Equation" r:id="rId3" imgW="2768400" imgH="469800" progId="Equation.DSMT4">
                  <p:embed/>
                </p:oleObj>
              </mc:Choice>
              <mc:Fallback>
                <p:oleObj name="Equation" r:id="rId3" imgW="2768400" imgH="469800" progId="Equation.DSMT4">
                  <p:embed/>
                  <p:pic>
                    <p:nvPicPr>
                      <p:cNvPr id="706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197100"/>
                        <a:ext cx="66802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0660" name="Picture 4"/>
          <p:cNvPicPr>
            <a:picLocks noChangeAspect="1" noChangeArrowheads="1"/>
          </p:cNvPicPr>
          <p:nvPr/>
        </p:nvPicPr>
        <p:blipFill>
          <a:blip r:embed="rId5"/>
          <a:srcRect/>
          <a:stretch>
            <a:fillRect/>
          </a:stretch>
        </p:blipFill>
        <p:spPr bwMode="auto">
          <a:xfrm>
            <a:off x="2514600" y="4139784"/>
            <a:ext cx="4905784" cy="2184816"/>
          </a:xfrm>
          <a:prstGeom prst="rect">
            <a:avLst/>
          </a:prstGeom>
          <a:noFill/>
          <a:ln w="9525">
            <a:noFill/>
            <a:miter lim="800000"/>
            <a:headEnd/>
            <a:tailEnd/>
          </a:ln>
          <a:effectLst/>
        </p:spPr>
      </p:pic>
      <p:graphicFrame>
        <p:nvGraphicFramePr>
          <p:cNvPr id="8" name="Object 7"/>
          <p:cNvGraphicFramePr>
            <a:graphicFrameLocks noChangeAspect="1"/>
          </p:cNvGraphicFramePr>
          <p:nvPr/>
        </p:nvGraphicFramePr>
        <p:xfrm>
          <a:off x="457200" y="3962400"/>
          <a:ext cx="1447800" cy="609600"/>
        </p:xfrm>
        <a:graphic>
          <a:graphicData uri="http://schemas.openxmlformats.org/presentationml/2006/ole">
            <mc:AlternateContent xmlns:mc="http://schemas.openxmlformats.org/markup-compatibility/2006">
              <mc:Choice xmlns:v="urn:schemas-microsoft-com:vml" Requires="v">
                <p:oleObj spid="_x0000_s77826" name="Equation" r:id="rId6" imgW="1447560" imgH="609480" progId="Equation.DSMT4">
                  <p:embed/>
                </p:oleObj>
              </mc:Choice>
              <mc:Fallback>
                <p:oleObj name="Equation" r:id="rId6" imgW="1447560" imgH="609480" progId="Equation.DSMT4">
                  <p:embed/>
                  <p:pic>
                    <p:nvPicPr>
                      <p:cNvPr id="8"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962400"/>
                        <a:ext cx="1447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012035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VN">
                <a:solidFill>
                  <a:srgbClr val="FF0000"/>
                </a:solidFill>
                <a:latin typeface="Times New Roman" pitchFamily="18" charset="0"/>
                <a:cs typeface="Times New Roman" pitchFamily="18" charset="0"/>
              </a:rPr>
              <a:t>CẤP NGUỒN CHO MOSFET GIÁN ĐOẠN</a:t>
            </a:r>
            <a:r>
              <a:rPr lang="en-US">
                <a:solidFill>
                  <a:srgbClr val="FF0000"/>
                </a:solidFill>
                <a:latin typeface="Times New Roman" pitchFamily="18" charset="0"/>
                <a:cs typeface="Times New Roman" pitchFamily="18" charset="0"/>
              </a:rPr>
              <a:t> (E</a:t>
            </a:r>
            <a:r>
              <a:rPr lang="vi-VN">
                <a:solidFill>
                  <a:srgbClr val="FF0000"/>
                </a:solidFill>
                <a:latin typeface="Times New Roman" pitchFamily="18" charset="0"/>
                <a:cs typeface="Times New Roman" pitchFamily="18" charset="0"/>
              </a:rPr>
              <a:t>MOS</a:t>
            </a:r>
            <a:r>
              <a:rPr lang="en-US">
                <a:solidFill>
                  <a:srgbClr val="FF0000"/>
                </a:solidFill>
                <a:latin typeface="Times New Roman" pitchFamily="18" charset="0"/>
                <a:cs typeface="Times New Roman" pitchFamily="18" charset="0"/>
              </a:rPr>
              <a:t>) TRONG CÁC TẦNG KHUẾCH ĐẠI</a:t>
            </a:r>
            <a:endParaRPr lang="vi-VN">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152400" y="1219200"/>
            <a:ext cx="8763000" cy="5257800"/>
          </a:xfrm>
        </p:spPr>
        <p:txBody>
          <a:bodyPr/>
          <a:lstStyle/>
          <a:p>
            <a:pPr>
              <a:buNone/>
            </a:pPr>
            <a:r>
              <a:rPr lang="en-US" sz="2800">
                <a:solidFill>
                  <a:srgbClr val="FF0000"/>
                </a:solidFill>
                <a:latin typeface="Times New Roman" pitchFamily="18" charset="0"/>
                <a:cs typeface="Times New Roman" pitchFamily="18" charset="0"/>
              </a:rPr>
              <a:t> 2. </a:t>
            </a:r>
            <a:r>
              <a:rPr lang="vi-VN" sz="2800">
                <a:solidFill>
                  <a:srgbClr val="FF0000"/>
                </a:solidFill>
                <a:latin typeface="Times New Roman" pitchFamily="18" charset="0"/>
                <a:cs typeface="Times New Roman" pitchFamily="18" charset="0"/>
              </a:rPr>
              <a:t>Phương pháp phân</a:t>
            </a:r>
            <a:r>
              <a:rPr lang="en-US" sz="2800">
                <a:solidFill>
                  <a:srgbClr val="FF0000"/>
                </a:solidFill>
                <a:latin typeface="Times New Roman" pitchFamily="18" charset="0"/>
                <a:cs typeface="Times New Roman" pitchFamily="18" charset="0"/>
              </a:rPr>
              <a:t> cấp nguồn bằng phân áp</a:t>
            </a:r>
            <a:r>
              <a:rPr lang="vi-VN" sz="2800">
                <a:solidFill>
                  <a:srgbClr val="FF0000"/>
                </a:solidFill>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(chia </a:t>
            </a:r>
            <a:r>
              <a:rPr lang="vi-VN" sz="2800">
                <a:solidFill>
                  <a:srgbClr val="FF0000"/>
                </a:solidFill>
                <a:latin typeface="Times New Roman" pitchFamily="18" charset="0"/>
                <a:cs typeface="Times New Roman" pitchFamily="18" charset="0"/>
              </a:rPr>
              <a:t>áp</a:t>
            </a:r>
            <a:r>
              <a:rPr lang="en-US" sz="2800">
                <a:solidFill>
                  <a:srgbClr val="FF0000"/>
                </a:solidFill>
                <a:latin typeface="Times New Roman" pitchFamily="18" charset="0"/>
                <a:cs typeface="Times New Roman" pitchFamily="18" charset="0"/>
              </a:rPr>
              <a:t>).</a:t>
            </a:r>
            <a:endParaRPr lang="vi-VN" sz="2800">
              <a:solidFill>
                <a:srgbClr val="FF0000"/>
              </a:solidFill>
              <a:latin typeface="Times New Roman" pitchFamily="18" charset="0"/>
              <a:cs typeface="Times New Roman" pitchFamily="18" charset="0"/>
            </a:endParaRPr>
          </a:p>
          <a:p>
            <a:pPr marL="514350" indent="-514350">
              <a:buNone/>
            </a:pPr>
            <a:r>
              <a:rPr lang="en-US">
                <a:latin typeface="Times New Roman" pitchFamily="18" charset="0"/>
                <a:cs typeface="Times New Roman" pitchFamily="18" charset="0"/>
              </a:rPr>
              <a:t> R</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 ; R</a:t>
            </a:r>
            <a:r>
              <a:rPr lang="en-US" baseline="-25000">
                <a:latin typeface="Times New Roman" pitchFamily="18" charset="0"/>
                <a:cs typeface="Times New Roman" pitchFamily="18" charset="0"/>
              </a:rPr>
              <a:t>2 </a:t>
            </a:r>
            <a:r>
              <a:rPr lang="en-US">
                <a:latin typeface="Times New Roman" pitchFamily="18" charset="0"/>
                <a:cs typeface="Times New Roman" pitchFamily="18" charset="0"/>
              </a:rPr>
              <a:t> ; điện trở cấp </a:t>
            </a:r>
          </a:p>
          <a:p>
            <a:pPr marL="514350" indent="-514350">
              <a:buNone/>
            </a:pPr>
            <a:r>
              <a:rPr lang="en-US">
                <a:latin typeface="Times New Roman" pitchFamily="18" charset="0"/>
                <a:cs typeface="Times New Roman" pitchFamily="18" charset="0"/>
              </a:rPr>
              <a:t>nguồn, R</a:t>
            </a:r>
            <a:r>
              <a:rPr lang="en-US" baseline="-25000">
                <a:latin typeface="Times New Roman" pitchFamily="18" charset="0"/>
                <a:cs typeface="Times New Roman" pitchFamily="18" charset="0"/>
              </a:rPr>
              <a:t>D</a:t>
            </a:r>
            <a:r>
              <a:rPr lang="en-US">
                <a:latin typeface="Times New Roman" pitchFamily="18" charset="0"/>
                <a:cs typeface="Times New Roman" pitchFamily="18" charset="0"/>
              </a:rPr>
              <a:t> tải một </a:t>
            </a:r>
          </a:p>
          <a:p>
            <a:pPr marL="514350" indent="-514350">
              <a:buNone/>
            </a:pPr>
            <a:r>
              <a:rPr lang="en-US">
                <a:latin typeface="Times New Roman" pitchFamily="18" charset="0"/>
                <a:cs typeface="Times New Roman" pitchFamily="18" charset="0"/>
              </a:rPr>
              <a:t>chiều và tải xoay</a:t>
            </a:r>
          </a:p>
          <a:p>
            <a:pPr marL="514350" indent="-514350">
              <a:buNone/>
            </a:pPr>
            <a:r>
              <a:rPr lang="en-US">
                <a:latin typeface="Times New Roman" pitchFamily="18" charset="0"/>
                <a:cs typeface="Times New Roman" pitchFamily="18" charset="0"/>
              </a:rPr>
              <a:t> chiều</a:t>
            </a:r>
          </a:p>
          <a:p>
            <a:pPr marL="514350" indent="-514350">
              <a:buNone/>
            </a:pPr>
            <a:r>
              <a:rPr lang="en-US">
                <a:latin typeface="Times New Roman" pitchFamily="18" charset="0"/>
                <a:cs typeface="Times New Roman" pitchFamily="18" charset="0"/>
              </a:rPr>
              <a:t> C</a:t>
            </a:r>
            <a:r>
              <a:rPr lang="en-US" baseline="-25000">
                <a:latin typeface="Times New Roman" pitchFamily="18" charset="0"/>
                <a:cs typeface="Times New Roman" pitchFamily="18" charset="0"/>
              </a:rPr>
              <a:t>n</a:t>
            </a:r>
            <a:r>
              <a:rPr lang="en-US">
                <a:latin typeface="Times New Roman" pitchFamily="18" charset="0"/>
                <a:cs typeface="Times New Roman" pitchFamily="18" charset="0"/>
              </a:rPr>
              <a:t> tụ ghép tầng, </a:t>
            </a:r>
          </a:p>
          <a:p>
            <a:pPr marL="514350" indent="-514350">
              <a:buNone/>
            </a:pPr>
            <a:r>
              <a:rPr lang="en-US">
                <a:latin typeface="Times New Roman" pitchFamily="18" charset="0"/>
                <a:cs typeface="Times New Roman" pitchFamily="18" charset="0"/>
              </a:rPr>
              <a:t>u</a:t>
            </a:r>
            <a:r>
              <a:rPr lang="en-US" baseline="-25000">
                <a:latin typeface="Times New Roman" pitchFamily="18" charset="0"/>
                <a:cs typeface="Times New Roman" pitchFamily="18" charset="0"/>
              </a:rPr>
              <a:t>n</a:t>
            </a:r>
            <a:r>
              <a:rPr lang="en-US">
                <a:latin typeface="Times New Roman" pitchFamily="18" charset="0"/>
                <a:cs typeface="Times New Roman" pitchFamily="18" charset="0"/>
              </a:rPr>
              <a:t> nguồn tín hiệu</a:t>
            </a:r>
            <a:endParaRPr lang="vi-VN">
              <a:latin typeface="Times New Roman" pitchFamily="18" charset="0"/>
              <a:cs typeface="Times New Roman" pitchFamily="18" charset="0"/>
            </a:endParaRPr>
          </a:p>
          <a:p>
            <a:pPr>
              <a:buNone/>
            </a:pPr>
            <a:r>
              <a:rPr lang="en-US">
                <a:latin typeface="Times New Roman" pitchFamily="18" charset="0"/>
                <a:cs typeface="Times New Roman" pitchFamily="18" charset="0"/>
              </a:rPr>
              <a:t>R</a:t>
            </a:r>
            <a:r>
              <a:rPr lang="en-US" baseline="-25000">
                <a:latin typeface="Times New Roman" pitchFamily="18" charset="0"/>
                <a:cs typeface="Times New Roman" pitchFamily="18" charset="0"/>
              </a:rPr>
              <a:t>n</a:t>
            </a:r>
            <a:r>
              <a:rPr lang="en-US">
                <a:latin typeface="Times New Roman" pitchFamily="18" charset="0"/>
                <a:cs typeface="Times New Roman" pitchFamily="18" charset="0"/>
              </a:rPr>
              <a:t> điện trở trong</a:t>
            </a:r>
          </a:p>
          <a:p>
            <a:pPr>
              <a:buNone/>
            </a:pPr>
            <a:r>
              <a:rPr lang="en-US">
                <a:latin typeface="Times New Roman" pitchFamily="18" charset="0"/>
                <a:cs typeface="Times New Roman" pitchFamily="18" charset="0"/>
              </a:rPr>
              <a:t>Nguồn tín hiệu</a:t>
            </a:r>
            <a:endParaRPr lang="vi-VN">
              <a:latin typeface="Times New Roman" pitchFamily="18" charset="0"/>
              <a:cs typeface="Times New Roman" pitchFamily="18" charset="0"/>
            </a:endParaRPr>
          </a:p>
        </p:txBody>
      </p:sp>
      <p:pic>
        <p:nvPicPr>
          <p:cNvPr id="68610" name="Picture 2"/>
          <p:cNvPicPr>
            <a:picLocks noChangeAspect="1" noChangeArrowheads="1"/>
          </p:cNvPicPr>
          <p:nvPr/>
        </p:nvPicPr>
        <p:blipFill>
          <a:blip r:embed="rId2"/>
          <a:srcRect/>
          <a:stretch>
            <a:fillRect/>
          </a:stretch>
        </p:blipFill>
        <p:spPr bwMode="auto">
          <a:xfrm>
            <a:off x="3200400" y="2064079"/>
            <a:ext cx="4847189" cy="3727121"/>
          </a:xfrm>
          <a:prstGeom prst="rect">
            <a:avLst/>
          </a:prstGeom>
          <a:noFill/>
          <a:ln w="9525">
            <a:noFill/>
            <a:miter lim="800000"/>
            <a:headEnd/>
            <a:tailEnd/>
          </a:ln>
          <a:effectLst/>
        </p:spPr>
      </p:pic>
    </p:spTree>
    <p:extLst>
      <p:ext uri="{BB962C8B-B14F-4D97-AF65-F5344CB8AC3E}">
        <p14:creationId xmlns:p14="http://schemas.microsoft.com/office/powerpoint/2010/main" val="41540073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28328"/>
          </a:xfrm>
        </p:spPr>
        <p:txBody>
          <a:bodyPr>
            <a:normAutofit fontScale="90000"/>
          </a:bodyPr>
          <a:lstStyle/>
          <a:p>
            <a:pPr algn="ctr"/>
            <a:r>
              <a:rPr lang="vi-VN">
                <a:solidFill>
                  <a:srgbClr val="FF0000"/>
                </a:solidFill>
                <a:latin typeface="Times New Roman" pitchFamily="18" charset="0"/>
                <a:cs typeface="Times New Roman" pitchFamily="18" charset="0"/>
              </a:rPr>
              <a:t>CẤP NGUỒN CHO MOSFET GIÁN ĐOẠN</a:t>
            </a:r>
            <a:r>
              <a:rPr lang="en-US">
                <a:solidFill>
                  <a:srgbClr val="FF0000"/>
                </a:solidFill>
                <a:latin typeface="Times New Roman" pitchFamily="18" charset="0"/>
                <a:cs typeface="Times New Roman" pitchFamily="18" charset="0"/>
              </a:rPr>
              <a:t> TRONG CÁC TẦNG KHUẾCH ĐẠI</a:t>
            </a:r>
            <a:endParaRPr lang="vi-VN">
              <a:solidFill>
                <a:srgbClr val="FF0000"/>
              </a:solidFill>
              <a:latin typeface="Times New Roman" pitchFamily="18" charset="0"/>
              <a:cs typeface="Times New Roman" pitchFamily="18" charset="0"/>
            </a:endParaRPr>
          </a:p>
        </p:txBody>
      </p:sp>
      <p:graphicFrame>
        <p:nvGraphicFramePr>
          <p:cNvPr id="6" name="Object 5"/>
          <p:cNvGraphicFramePr>
            <a:graphicFrameLocks noChangeAspect="1"/>
          </p:cNvGraphicFramePr>
          <p:nvPr/>
        </p:nvGraphicFramePr>
        <p:xfrm>
          <a:off x="1133293" y="2895600"/>
          <a:ext cx="6943907" cy="864096"/>
        </p:xfrm>
        <a:graphic>
          <a:graphicData uri="http://schemas.openxmlformats.org/presentationml/2006/ole">
            <mc:AlternateContent xmlns:mc="http://schemas.openxmlformats.org/markup-compatibility/2006">
              <mc:Choice xmlns:v="urn:schemas-microsoft-com:vml" Requires="v">
                <p:oleObj spid="_x0000_s79873" name="Equation" r:id="rId3" imgW="2831760" imgH="469800" progId="Equation.DSMT4">
                  <p:embed/>
                </p:oleObj>
              </mc:Choice>
              <mc:Fallback>
                <p:oleObj name="Equation" r:id="rId3" imgW="2831760" imgH="469800" progId="Equation.DSMT4">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293" y="2895600"/>
                        <a:ext cx="6943907"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p:cNvSpPr>
            <a:spLocks noGrp="1"/>
          </p:cNvSpPr>
          <p:nvPr>
            <p:ph sz="quarter" idx="1"/>
          </p:nvPr>
        </p:nvSpPr>
        <p:spPr>
          <a:xfrm>
            <a:off x="228600" y="1066800"/>
            <a:ext cx="8686800" cy="5257800"/>
          </a:xfrm>
        </p:spPr>
        <p:txBody>
          <a:bodyPr/>
          <a:lstStyle/>
          <a:p>
            <a:pPr>
              <a:buNone/>
            </a:pPr>
            <a:r>
              <a:rPr lang="en-US"/>
              <a:t> </a:t>
            </a:r>
            <a:r>
              <a:rPr lang="en-US" sz="2400">
                <a:solidFill>
                  <a:srgbClr val="FF0000"/>
                </a:solidFill>
                <a:latin typeface="Times New Roman" pitchFamily="18" charset="0"/>
                <a:cs typeface="Times New Roman" pitchFamily="18" charset="0"/>
              </a:rPr>
              <a:t>+ Điện áp cấp chuyển tiếp G-S:</a:t>
            </a:r>
          </a:p>
          <a:p>
            <a:pPr>
              <a:buNone/>
            </a:pPr>
            <a:endParaRPr lang="en-US" sz="2400">
              <a:solidFill>
                <a:srgbClr val="FF0000"/>
              </a:solidFill>
              <a:latin typeface="Times New Roman" pitchFamily="18" charset="0"/>
              <a:cs typeface="Times New Roman" pitchFamily="18" charset="0"/>
            </a:endParaRPr>
          </a:p>
          <a:p>
            <a:pPr>
              <a:buNone/>
            </a:pPr>
            <a:endParaRPr lang="en-US" sz="2400">
              <a:solidFill>
                <a:srgbClr val="FF0000"/>
              </a:solidFill>
              <a:latin typeface="Times New Roman" pitchFamily="18" charset="0"/>
              <a:cs typeface="Times New Roman" pitchFamily="18" charset="0"/>
            </a:endParaRPr>
          </a:p>
          <a:p>
            <a:pPr>
              <a:buNone/>
            </a:pPr>
            <a:r>
              <a:rPr lang="en-US" sz="2400">
                <a:solidFill>
                  <a:srgbClr val="FF0000"/>
                </a:solidFill>
                <a:latin typeface="Times New Roman" pitchFamily="18" charset="0"/>
                <a:cs typeface="Times New Roman" pitchFamily="18" charset="0"/>
              </a:rPr>
              <a:t> Thay phương trình đặc tuyến truyền dẫn ta xác định tọa độ điểm làm</a:t>
            </a:r>
          </a:p>
          <a:p>
            <a:pPr>
              <a:buNone/>
            </a:pPr>
            <a:r>
              <a:rPr lang="en-US" sz="2400">
                <a:solidFill>
                  <a:srgbClr val="FF0000"/>
                </a:solidFill>
                <a:latin typeface="Times New Roman" pitchFamily="18" charset="0"/>
                <a:cs typeface="Times New Roman" pitchFamily="18" charset="0"/>
              </a:rPr>
              <a:t>việc </a:t>
            </a:r>
          </a:p>
          <a:p>
            <a:pPr>
              <a:buNone/>
            </a:pPr>
            <a:endParaRPr lang="en-US" sz="2400">
              <a:solidFill>
                <a:srgbClr val="FF0000"/>
              </a:solidFill>
              <a:latin typeface="Times New Roman" pitchFamily="18" charset="0"/>
              <a:cs typeface="Times New Roman" pitchFamily="18" charset="0"/>
            </a:endParaRPr>
          </a:p>
          <a:p>
            <a:pPr>
              <a:spcBef>
                <a:spcPts val="1200"/>
              </a:spcBef>
              <a:buNone/>
            </a:pPr>
            <a:r>
              <a:rPr lang="en-US" sz="2400">
                <a:solidFill>
                  <a:srgbClr val="FF0000"/>
                </a:solidFill>
                <a:latin typeface="Times New Roman" pitchFamily="18" charset="0"/>
                <a:cs typeface="Times New Roman" pitchFamily="18" charset="0"/>
              </a:rPr>
              <a:t> + Điện áp cấp chuyển tiếp D-S:</a:t>
            </a:r>
          </a:p>
          <a:p>
            <a:pPr>
              <a:spcBef>
                <a:spcPts val="1200"/>
              </a:spcBef>
              <a:buNone/>
            </a:pPr>
            <a:r>
              <a:rPr lang="en-US" sz="2400">
                <a:solidFill>
                  <a:srgbClr val="FF0000"/>
                </a:solidFill>
                <a:latin typeface="Times New Roman" pitchFamily="18" charset="0"/>
                <a:cs typeface="Times New Roman" pitchFamily="18" charset="0"/>
              </a:rPr>
              <a:t>  </a:t>
            </a:r>
            <a:r>
              <a:rPr lang="en-US" sz="2400">
                <a:solidFill>
                  <a:schemeClr val="tx1">
                    <a:lumMod val="95000"/>
                    <a:lumOff val="5000"/>
                  </a:schemeClr>
                </a:solidFill>
                <a:latin typeface="Times New Roman" pitchFamily="18" charset="0"/>
                <a:cs typeface="Times New Roman" pitchFamily="18" charset="0"/>
              </a:rPr>
              <a:t>U</a:t>
            </a:r>
            <a:r>
              <a:rPr lang="en-US" sz="2400" baseline="-25000">
                <a:solidFill>
                  <a:schemeClr val="tx1">
                    <a:lumMod val="95000"/>
                    <a:lumOff val="5000"/>
                  </a:schemeClr>
                </a:solidFill>
                <a:latin typeface="Times New Roman" pitchFamily="18" charset="0"/>
                <a:cs typeface="Times New Roman" pitchFamily="18" charset="0"/>
              </a:rPr>
              <a:t>DD </a:t>
            </a:r>
            <a:r>
              <a:rPr lang="en-US" sz="2400">
                <a:solidFill>
                  <a:schemeClr val="tx1">
                    <a:lumMod val="95000"/>
                    <a:lumOff val="5000"/>
                  </a:schemeClr>
                </a:solidFill>
                <a:latin typeface="Times New Roman" pitchFamily="18" charset="0"/>
                <a:cs typeface="Times New Roman" pitchFamily="18" charset="0"/>
              </a:rPr>
              <a:t> = U</a:t>
            </a:r>
            <a:r>
              <a:rPr lang="en-US" sz="2400" baseline="-25000">
                <a:solidFill>
                  <a:schemeClr val="tx1">
                    <a:lumMod val="95000"/>
                    <a:lumOff val="5000"/>
                  </a:schemeClr>
                </a:solidFill>
                <a:latin typeface="Times New Roman" pitchFamily="18" charset="0"/>
                <a:cs typeface="Times New Roman" pitchFamily="18" charset="0"/>
              </a:rPr>
              <a:t>DS</a:t>
            </a:r>
            <a:r>
              <a:rPr lang="en-US" sz="2400">
                <a:solidFill>
                  <a:schemeClr val="tx1">
                    <a:lumMod val="95000"/>
                    <a:lumOff val="5000"/>
                  </a:schemeClr>
                </a:solidFill>
                <a:latin typeface="Times New Roman" pitchFamily="18" charset="0"/>
                <a:cs typeface="Times New Roman" pitchFamily="18" charset="0"/>
              </a:rPr>
              <a:t> + I</a:t>
            </a:r>
            <a:r>
              <a:rPr lang="en-US" sz="2400" baseline="-25000">
                <a:solidFill>
                  <a:schemeClr val="tx1">
                    <a:lumMod val="95000"/>
                    <a:lumOff val="5000"/>
                  </a:schemeClr>
                </a:solidFill>
                <a:latin typeface="Times New Roman" pitchFamily="18" charset="0"/>
                <a:cs typeface="Times New Roman" pitchFamily="18" charset="0"/>
              </a:rPr>
              <a:t>D</a:t>
            </a:r>
            <a:r>
              <a:rPr lang="en-US" sz="2400">
                <a:solidFill>
                  <a:schemeClr val="tx1">
                    <a:lumMod val="95000"/>
                    <a:lumOff val="5000"/>
                  </a:schemeClr>
                </a:solidFill>
                <a:latin typeface="Times New Roman" pitchFamily="18" charset="0"/>
                <a:cs typeface="Times New Roman" pitchFamily="18" charset="0"/>
              </a:rPr>
              <a:t> .R</a:t>
            </a:r>
            <a:r>
              <a:rPr lang="en-US" sz="2400" baseline="-25000">
                <a:solidFill>
                  <a:schemeClr val="tx1">
                    <a:lumMod val="95000"/>
                    <a:lumOff val="5000"/>
                  </a:schemeClr>
                </a:solidFill>
                <a:latin typeface="Times New Roman" pitchFamily="18" charset="0"/>
                <a:cs typeface="Times New Roman" pitchFamily="18" charset="0"/>
              </a:rPr>
              <a:t>D</a:t>
            </a:r>
            <a:r>
              <a:rPr lang="en-US" sz="2400">
                <a:solidFill>
                  <a:schemeClr val="tx1">
                    <a:lumMod val="95000"/>
                    <a:lumOff val="5000"/>
                  </a:schemeClr>
                </a:solidFill>
                <a:latin typeface="Times New Roman" pitchFamily="18" charset="0"/>
                <a:cs typeface="Times New Roman" pitchFamily="18" charset="0"/>
              </a:rPr>
              <a:t> </a:t>
            </a:r>
          </a:p>
          <a:p>
            <a:pPr>
              <a:spcBef>
                <a:spcPts val="1200"/>
              </a:spcBef>
              <a:buNone/>
            </a:pPr>
            <a:r>
              <a:rPr lang="en-US" sz="2400">
                <a:solidFill>
                  <a:schemeClr val="tx1">
                    <a:lumMod val="95000"/>
                    <a:lumOff val="5000"/>
                  </a:schemeClr>
                </a:solidFill>
                <a:latin typeface="Times New Roman" pitchFamily="18" charset="0"/>
                <a:cs typeface="Times New Roman" pitchFamily="18" charset="0"/>
              </a:rPr>
              <a:t>suy ra U</a:t>
            </a:r>
            <a:r>
              <a:rPr lang="en-US" sz="2400" baseline="-25000">
                <a:solidFill>
                  <a:schemeClr val="tx1">
                    <a:lumMod val="95000"/>
                    <a:lumOff val="5000"/>
                  </a:schemeClr>
                </a:solidFill>
                <a:latin typeface="Times New Roman" pitchFamily="18" charset="0"/>
                <a:cs typeface="Times New Roman" pitchFamily="18" charset="0"/>
              </a:rPr>
              <a:t>DS</a:t>
            </a:r>
            <a:r>
              <a:rPr lang="en-US" sz="2400">
                <a:solidFill>
                  <a:schemeClr val="tx1">
                    <a:lumMod val="95000"/>
                    <a:lumOff val="5000"/>
                  </a:schemeClr>
                </a:solidFill>
                <a:latin typeface="Times New Roman" pitchFamily="18" charset="0"/>
                <a:cs typeface="Times New Roman" pitchFamily="18" charset="0"/>
              </a:rPr>
              <a:t> = U</a:t>
            </a:r>
            <a:r>
              <a:rPr lang="en-US" sz="2400" baseline="-25000">
                <a:solidFill>
                  <a:schemeClr val="tx1">
                    <a:lumMod val="95000"/>
                    <a:lumOff val="5000"/>
                  </a:schemeClr>
                </a:solidFill>
                <a:latin typeface="Times New Roman" pitchFamily="18" charset="0"/>
                <a:cs typeface="Times New Roman" pitchFamily="18" charset="0"/>
              </a:rPr>
              <a:t>DD</a:t>
            </a:r>
            <a:r>
              <a:rPr lang="en-US" sz="2400">
                <a:solidFill>
                  <a:schemeClr val="tx1">
                    <a:lumMod val="95000"/>
                    <a:lumOff val="5000"/>
                  </a:schemeClr>
                </a:solidFill>
                <a:latin typeface="Times New Roman" pitchFamily="18" charset="0"/>
                <a:cs typeface="Times New Roman" pitchFamily="18" charset="0"/>
              </a:rPr>
              <a:t> – I</a:t>
            </a:r>
            <a:r>
              <a:rPr lang="en-US" sz="2400" baseline="-25000">
                <a:solidFill>
                  <a:schemeClr val="tx1">
                    <a:lumMod val="95000"/>
                    <a:lumOff val="5000"/>
                  </a:schemeClr>
                </a:solidFill>
                <a:latin typeface="Times New Roman" pitchFamily="18" charset="0"/>
                <a:cs typeface="Times New Roman" pitchFamily="18" charset="0"/>
              </a:rPr>
              <a:t>D</a:t>
            </a:r>
            <a:r>
              <a:rPr lang="en-US" sz="2400">
                <a:solidFill>
                  <a:schemeClr val="tx1">
                    <a:lumMod val="95000"/>
                    <a:lumOff val="5000"/>
                  </a:schemeClr>
                </a:solidFill>
                <a:latin typeface="Times New Roman" pitchFamily="18" charset="0"/>
                <a:cs typeface="Times New Roman" pitchFamily="18" charset="0"/>
              </a:rPr>
              <a:t> .R</a:t>
            </a:r>
            <a:r>
              <a:rPr lang="en-US" sz="2400" baseline="-25000">
                <a:solidFill>
                  <a:schemeClr val="tx1">
                    <a:lumMod val="95000"/>
                    <a:lumOff val="5000"/>
                  </a:schemeClr>
                </a:solidFill>
                <a:latin typeface="Times New Roman" pitchFamily="18" charset="0"/>
                <a:cs typeface="Times New Roman" pitchFamily="18" charset="0"/>
              </a:rPr>
              <a:t>D</a:t>
            </a:r>
          </a:p>
          <a:p>
            <a:pPr>
              <a:spcBef>
                <a:spcPts val="1200"/>
              </a:spcBef>
              <a:buNone/>
            </a:pPr>
            <a:r>
              <a:rPr lang="en-US" sz="2400">
                <a:solidFill>
                  <a:schemeClr val="tx1">
                    <a:lumMod val="95000"/>
                    <a:lumOff val="5000"/>
                  </a:schemeClr>
                </a:solidFill>
                <a:latin typeface="Times New Roman" pitchFamily="18" charset="0"/>
                <a:cs typeface="Times New Roman" pitchFamily="18" charset="0"/>
              </a:rPr>
              <a:t> đường tải tĩnh</a:t>
            </a:r>
            <a:endParaRPr lang="en-US" sz="2400">
              <a:solidFill>
                <a:srgbClr val="FF0000"/>
              </a:solidFill>
              <a:latin typeface="Times New Roman" pitchFamily="18" charset="0"/>
              <a:cs typeface="Times New Roman" pitchFamily="18" charset="0"/>
            </a:endParaRPr>
          </a:p>
          <a:p>
            <a:pPr>
              <a:buNone/>
            </a:pPr>
            <a:endParaRPr lang="en-US" sz="2400">
              <a:solidFill>
                <a:srgbClr val="FF0000"/>
              </a:solidFill>
              <a:latin typeface="Times New Roman" pitchFamily="18" charset="0"/>
              <a:cs typeface="Times New Roman" pitchFamily="18" charset="0"/>
            </a:endParaRPr>
          </a:p>
          <a:p>
            <a:pPr>
              <a:buNone/>
            </a:pPr>
            <a:endParaRPr lang="en-US" sz="2400">
              <a:solidFill>
                <a:srgbClr val="FF0000"/>
              </a:solidFill>
              <a:latin typeface="Times New Roman" pitchFamily="18" charset="0"/>
              <a:cs typeface="Times New Roman" pitchFamily="18" charset="0"/>
            </a:endParaRPr>
          </a:p>
          <a:p>
            <a:pPr>
              <a:buNone/>
            </a:pPr>
            <a:endParaRPr lang="en-US"/>
          </a:p>
        </p:txBody>
      </p:sp>
      <p:pic>
        <p:nvPicPr>
          <p:cNvPr id="26635" name="Picture 11"/>
          <p:cNvPicPr>
            <a:picLocks noChangeAspect="1" noChangeArrowheads="1"/>
          </p:cNvPicPr>
          <p:nvPr/>
        </p:nvPicPr>
        <p:blipFill>
          <a:blip r:embed="rId5"/>
          <a:srcRect/>
          <a:stretch>
            <a:fillRect/>
          </a:stretch>
        </p:blipFill>
        <p:spPr bwMode="auto">
          <a:xfrm>
            <a:off x="4471218" y="4038600"/>
            <a:ext cx="4367982" cy="2136254"/>
          </a:xfrm>
          <a:prstGeom prst="rect">
            <a:avLst/>
          </a:prstGeom>
          <a:noFill/>
          <a:ln w="9525">
            <a:noFill/>
            <a:miter lim="800000"/>
            <a:headEnd/>
            <a:tailEnd/>
          </a:ln>
          <a:effectLst/>
        </p:spPr>
      </p:pic>
      <p:graphicFrame>
        <p:nvGraphicFramePr>
          <p:cNvPr id="8" name="Object 7"/>
          <p:cNvGraphicFramePr>
            <a:graphicFrameLocks noChangeAspect="1"/>
          </p:cNvGraphicFramePr>
          <p:nvPr/>
        </p:nvGraphicFramePr>
        <p:xfrm>
          <a:off x="4394200" y="1905000"/>
          <a:ext cx="914400" cy="198438"/>
        </p:xfrm>
        <a:graphic>
          <a:graphicData uri="http://schemas.openxmlformats.org/presentationml/2006/ole">
            <mc:AlternateContent xmlns:mc="http://schemas.openxmlformats.org/markup-compatibility/2006">
              <mc:Choice xmlns:v="urn:schemas-microsoft-com:vml" Requires="v">
                <p:oleObj spid="_x0000_s79874" name="Equation" r:id="rId6" imgW="914400" imgH="198720" progId="Equation.DSMT4">
                  <p:embed/>
                </p:oleObj>
              </mc:Choice>
              <mc:Fallback>
                <p:oleObj name="Equation" r:id="rId6" imgW="914400" imgH="198720" progId="Equation.DSMT4">
                  <p:embed/>
                  <p:pic>
                    <p:nvPicPr>
                      <p:cNvPr id="8"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94200" y="19050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2813050" y="1676400"/>
          <a:ext cx="2501900" cy="609600"/>
        </p:xfrm>
        <a:graphic>
          <a:graphicData uri="http://schemas.openxmlformats.org/presentationml/2006/ole">
            <mc:AlternateContent xmlns:mc="http://schemas.openxmlformats.org/markup-compatibility/2006">
              <mc:Choice xmlns:v="urn:schemas-microsoft-com:vml" Requires="v">
                <p:oleObj spid="_x0000_s79875" name="Equation" r:id="rId8" imgW="2501640" imgH="609480" progId="Equation.DSMT4">
                  <p:embed/>
                </p:oleObj>
              </mc:Choice>
              <mc:Fallback>
                <p:oleObj name="Equation" r:id="rId8" imgW="2501640" imgH="609480" progId="Equation.DSMT4">
                  <p:embed/>
                  <p:pic>
                    <p:nvPicPr>
                      <p:cNvPr id="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3050" y="1676400"/>
                        <a:ext cx="25019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1524000" y="1676400"/>
          <a:ext cx="1079500" cy="609600"/>
        </p:xfrm>
        <a:graphic>
          <a:graphicData uri="http://schemas.openxmlformats.org/presentationml/2006/ole">
            <mc:AlternateContent xmlns:mc="http://schemas.openxmlformats.org/markup-compatibility/2006">
              <mc:Choice xmlns:v="urn:schemas-microsoft-com:vml" Requires="v">
                <p:oleObj spid="_x0000_s79876" name="Equation" r:id="rId10" imgW="1079280" imgH="609480" progId="Equation.DSMT4">
                  <p:embed/>
                </p:oleObj>
              </mc:Choice>
              <mc:Fallback>
                <p:oleObj name="Equation" r:id="rId10" imgW="1079280" imgH="609480" progId="Equation.DSMT4">
                  <p:embed/>
                  <p:pic>
                    <p:nvPicPr>
                      <p:cNvPr id="1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1676400"/>
                        <a:ext cx="10795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8" name="Object 14"/>
          <p:cNvGraphicFramePr>
            <a:graphicFrameLocks noChangeAspect="1"/>
          </p:cNvGraphicFramePr>
          <p:nvPr/>
        </p:nvGraphicFramePr>
        <p:xfrm>
          <a:off x="2362200" y="5638800"/>
          <a:ext cx="1447800" cy="609600"/>
        </p:xfrm>
        <a:graphic>
          <a:graphicData uri="http://schemas.openxmlformats.org/presentationml/2006/ole">
            <mc:AlternateContent xmlns:mc="http://schemas.openxmlformats.org/markup-compatibility/2006">
              <mc:Choice xmlns:v="urn:schemas-microsoft-com:vml" Requires="v">
                <p:oleObj spid="_x0000_s79877" name="Equation" r:id="rId12" imgW="1447560" imgH="609480" progId="Equation.DSMT4">
                  <p:embed/>
                </p:oleObj>
              </mc:Choice>
              <mc:Fallback>
                <p:oleObj name="Equation" r:id="rId12" imgW="1447560" imgH="609480" progId="Equation.DSMT4">
                  <p:embed/>
                  <p:pic>
                    <p:nvPicPr>
                      <p:cNvPr id="26638"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62200" y="5638800"/>
                        <a:ext cx="1447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8161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VN">
                <a:solidFill>
                  <a:srgbClr val="FF0000"/>
                </a:solidFill>
                <a:latin typeface="Times New Roman" pitchFamily="18" charset="0"/>
                <a:cs typeface="Times New Roman" pitchFamily="18" charset="0"/>
              </a:rPr>
              <a:t>CẤP NGUỒN CHO MOSFET GIÁN ĐOẠN</a:t>
            </a:r>
            <a:r>
              <a:rPr lang="en-US">
                <a:solidFill>
                  <a:srgbClr val="FF0000"/>
                </a:solidFill>
                <a:latin typeface="Times New Roman" pitchFamily="18" charset="0"/>
                <a:cs typeface="Times New Roman" pitchFamily="18" charset="0"/>
              </a:rPr>
              <a:t> (E</a:t>
            </a:r>
            <a:r>
              <a:rPr lang="vi-VN">
                <a:solidFill>
                  <a:srgbClr val="FF0000"/>
                </a:solidFill>
                <a:latin typeface="Times New Roman" pitchFamily="18" charset="0"/>
                <a:cs typeface="Times New Roman" pitchFamily="18" charset="0"/>
              </a:rPr>
              <a:t>MOS</a:t>
            </a:r>
            <a:r>
              <a:rPr lang="en-US">
                <a:solidFill>
                  <a:srgbClr val="FF0000"/>
                </a:solidFill>
                <a:latin typeface="Times New Roman" pitchFamily="18" charset="0"/>
                <a:cs typeface="Times New Roman" pitchFamily="18" charset="0"/>
              </a:rPr>
              <a:t>) TRONG CÁC TẦNG KHUẾCH ĐẠI</a:t>
            </a:r>
            <a:endParaRPr lang="vi-VN">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1219200"/>
            <a:ext cx="8610600" cy="5410200"/>
          </a:xfrm>
        </p:spPr>
        <p:txBody>
          <a:bodyPr>
            <a:normAutofit lnSpcReduction="10000"/>
          </a:bodyPr>
          <a:lstStyle/>
          <a:p>
            <a:pPr>
              <a:buNone/>
            </a:pPr>
            <a:r>
              <a:rPr lang="en-US">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3. </a:t>
            </a:r>
            <a:r>
              <a:rPr lang="vi-VN" sz="2800">
                <a:solidFill>
                  <a:srgbClr val="FF0000"/>
                </a:solidFill>
                <a:latin typeface="Times New Roman" pitchFamily="18" charset="0"/>
                <a:cs typeface="Times New Roman" pitchFamily="18" charset="0"/>
              </a:rPr>
              <a:t>Phương pháp</a:t>
            </a:r>
            <a:r>
              <a:rPr lang="en-US" sz="2800">
                <a:solidFill>
                  <a:srgbClr val="FF0000"/>
                </a:solidFill>
                <a:latin typeface="Times New Roman" pitchFamily="18" charset="0"/>
                <a:cs typeface="Times New Roman" pitchFamily="18" charset="0"/>
              </a:rPr>
              <a:t> bằng</a:t>
            </a:r>
            <a:r>
              <a:rPr lang="vi-VN" sz="2800">
                <a:solidFill>
                  <a:srgbClr val="FF0000"/>
                </a:solidFill>
                <a:latin typeface="Times New Roman" pitchFamily="18" charset="0"/>
                <a:cs typeface="Times New Roman" pitchFamily="18" charset="0"/>
              </a:rPr>
              <a:t> phân áp có hồi tiếp âm dòng điện</a:t>
            </a:r>
            <a:r>
              <a:rPr lang="en-US" sz="2800">
                <a:solidFill>
                  <a:srgbClr val="FF0000"/>
                </a:solidFill>
                <a:latin typeface="Times New Roman" pitchFamily="18" charset="0"/>
                <a:cs typeface="Times New Roman" pitchFamily="18" charset="0"/>
              </a:rPr>
              <a:t>:</a:t>
            </a:r>
            <a:endParaRPr lang="vi-VN" sz="2800">
              <a:solidFill>
                <a:srgbClr val="FF0000"/>
              </a:solidFill>
              <a:latin typeface="Times New Roman" pitchFamily="18" charset="0"/>
              <a:cs typeface="Times New Roman" pitchFamily="18" charset="0"/>
            </a:endParaRPr>
          </a:p>
          <a:p>
            <a:pPr marL="514350" indent="-514350">
              <a:buNone/>
            </a:pPr>
            <a:r>
              <a:rPr lang="en-US">
                <a:latin typeface="Times New Roman" pitchFamily="18" charset="0"/>
                <a:cs typeface="Times New Roman" pitchFamily="18" charset="0"/>
              </a:rPr>
              <a:t>R</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 ; R</a:t>
            </a:r>
            <a:r>
              <a:rPr lang="en-US" baseline="-25000">
                <a:latin typeface="Times New Roman" pitchFamily="18" charset="0"/>
                <a:cs typeface="Times New Roman" pitchFamily="18" charset="0"/>
              </a:rPr>
              <a:t>2 </a:t>
            </a:r>
            <a:r>
              <a:rPr lang="en-US">
                <a:latin typeface="Times New Roman" pitchFamily="18" charset="0"/>
                <a:cs typeface="Times New Roman" pitchFamily="18" charset="0"/>
              </a:rPr>
              <a:t> ; điện trở cấp </a:t>
            </a:r>
          </a:p>
          <a:p>
            <a:pPr marL="514350" indent="-514350">
              <a:buNone/>
            </a:pPr>
            <a:r>
              <a:rPr lang="en-US">
                <a:latin typeface="Times New Roman" pitchFamily="18" charset="0"/>
                <a:cs typeface="Times New Roman" pitchFamily="18" charset="0"/>
              </a:rPr>
              <a:t>nguồn, R</a:t>
            </a:r>
            <a:r>
              <a:rPr lang="en-US" baseline="-25000">
                <a:latin typeface="Times New Roman" pitchFamily="18" charset="0"/>
                <a:cs typeface="Times New Roman" pitchFamily="18" charset="0"/>
              </a:rPr>
              <a:t>S</a:t>
            </a:r>
            <a:r>
              <a:rPr lang="en-US">
                <a:latin typeface="Times New Roman" pitchFamily="18" charset="0"/>
                <a:cs typeface="Times New Roman" pitchFamily="18" charset="0"/>
              </a:rPr>
              <a:t> điện trở</a:t>
            </a:r>
          </a:p>
          <a:p>
            <a:pPr marL="514350" indent="-514350">
              <a:buNone/>
            </a:pPr>
            <a:r>
              <a:rPr lang="en-US">
                <a:latin typeface="Times New Roman" pitchFamily="18" charset="0"/>
                <a:cs typeface="Times New Roman" pitchFamily="18" charset="0"/>
              </a:rPr>
              <a:t>hồi tiếp một chiều </a:t>
            </a:r>
          </a:p>
          <a:p>
            <a:pPr marL="514350" indent="-514350">
              <a:buNone/>
            </a:pPr>
            <a:r>
              <a:rPr lang="en-US">
                <a:latin typeface="Times New Roman" pitchFamily="18" charset="0"/>
                <a:cs typeface="Times New Roman" pitchFamily="18" charset="0"/>
              </a:rPr>
              <a:t>đồng thời hồi tiếp </a:t>
            </a:r>
          </a:p>
          <a:p>
            <a:pPr marL="514350" indent="-514350">
              <a:buNone/>
            </a:pPr>
            <a:r>
              <a:rPr lang="en-US">
                <a:latin typeface="Times New Roman" pitchFamily="18" charset="0"/>
                <a:cs typeface="Times New Roman" pitchFamily="18" charset="0"/>
              </a:rPr>
              <a:t>âm xoay chiều</a:t>
            </a:r>
          </a:p>
          <a:p>
            <a:pPr marL="514350" indent="-514350">
              <a:buNone/>
            </a:pPr>
            <a:r>
              <a:rPr lang="en-US">
                <a:latin typeface="Times New Roman" pitchFamily="18" charset="0"/>
                <a:cs typeface="Times New Roman" pitchFamily="18" charset="0"/>
              </a:rPr>
              <a:t> R</a:t>
            </a:r>
            <a:r>
              <a:rPr lang="en-US" baseline="-25000">
                <a:latin typeface="Times New Roman" pitchFamily="18" charset="0"/>
                <a:cs typeface="Times New Roman" pitchFamily="18" charset="0"/>
              </a:rPr>
              <a:t>D</a:t>
            </a:r>
            <a:r>
              <a:rPr lang="en-US">
                <a:latin typeface="Times New Roman" pitchFamily="18" charset="0"/>
                <a:cs typeface="Times New Roman" pitchFamily="18" charset="0"/>
              </a:rPr>
              <a:t> tải một chiều </a:t>
            </a:r>
          </a:p>
          <a:p>
            <a:pPr marL="514350" indent="-514350">
              <a:buNone/>
            </a:pPr>
            <a:r>
              <a:rPr lang="en-US">
                <a:latin typeface="Times New Roman" pitchFamily="18" charset="0"/>
                <a:cs typeface="Times New Roman" pitchFamily="18" charset="0"/>
              </a:rPr>
              <a:t>và tải xoay chiều</a:t>
            </a:r>
          </a:p>
          <a:p>
            <a:pPr marL="514350" indent="-514350">
              <a:buNone/>
            </a:pPr>
            <a:r>
              <a:rPr lang="en-US">
                <a:latin typeface="Times New Roman" pitchFamily="18" charset="0"/>
                <a:cs typeface="Times New Roman" pitchFamily="18" charset="0"/>
              </a:rPr>
              <a:t> C</a:t>
            </a:r>
            <a:r>
              <a:rPr lang="en-US" baseline="-25000">
                <a:latin typeface="Times New Roman" pitchFamily="18" charset="0"/>
                <a:cs typeface="Times New Roman" pitchFamily="18" charset="0"/>
              </a:rPr>
              <a:t>n</a:t>
            </a:r>
            <a:r>
              <a:rPr lang="en-US">
                <a:latin typeface="Times New Roman" pitchFamily="18" charset="0"/>
                <a:cs typeface="Times New Roman" pitchFamily="18" charset="0"/>
              </a:rPr>
              <a:t> tụ ghép tầng, </a:t>
            </a:r>
          </a:p>
          <a:p>
            <a:pPr marL="514350" indent="-514350">
              <a:buNone/>
            </a:pPr>
            <a:r>
              <a:rPr lang="en-US">
                <a:latin typeface="Times New Roman" pitchFamily="18" charset="0"/>
                <a:cs typeface="Times New Roman" pitchFamily="18" charset="0"/>
              </a:rPr>
              <a:t>u</a:t>
            </a:r>
            <a:r>
              <a:rPr lang="en-US" baseline="-25000">
                <a:latin typeface="Times New Roman" pitchFamily="18" charset="0"/>
                <a:cs typeface="Times New Roman" pitchFamily="18" charset="0"/>
              </a:rPr>
              <a:t>n</a:t>
            </a:r>
            <a:r>
              <a:rPr lang="en-US">
                <a:latin typeface="Times New Roman" pitchFamily="18" charset="0"/>
                <a:cs typeface="Times New Roman" pitchFamily="18" charset="0"/>
              </a:rPr>
              <a:t> nguồn tín hiệu</a:t>
            </a:r>
            <a:endParaRPr lang="vi-VN">
              <a:latin typeface="Times New Roman" pitchFamily="18" charset="0"/>
              <a:cs typeface="Times New Roman" pitchFamily="18" charset="0"/>
            </a:endParaRPr>
          </a:p>
        </p:txBody>
      </p:sp>
      <p:pic>
        <p:nvPicPr>
          <p:cNvPr id="72706" name="Picture 2"/>
          <p:cNvPicPr>
            <a:picLocks noChangeAspect="1" noChangeArrowheads="1"/>
          </p:cNvPicPr>
          <p:nvPr/>
        </p:nvPicPr>
        <p:blipFill>
          <a:blip r:embed="rId2"/>
          <a:srcRect/>
          <a:stretch>
            <a:fillRect/>
          </a:stretch>
        </p:blipFill>
        <p:spPr bwMode="auto">
          <a:xfrm>
            <a:off x="4327213" y="2187032"/>
            <a:ext cx="4588187" cy="3527968"/>
          </a:xfrm>
          <a:prstGeom prst="rect">
            <a:avLst/>
          </a:prstGeom>
          <a:noFill/>
          <a:ln w="9525">
            <a:noFill/>
            <a:miter lim="800000"/>
            <a:headEnd/>
            <a:tailEnd/>
          </a:ln>
          <a:effectLst/>
        </p:spPr>
      </p:pic>
    </p:spTree>
    <p:extLst>
      <p:ext uri="{BB962C8B-B14F-4D97-AF65-F5344CB8AC3E}">
        <p14:creationId xmlns:p14="http://schemas.microsoft.com/office/powerpoint/2010/main" val="42099579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VN">
                <a:solidFill>
                  <a:srgbClr val="FF0000"/>
                </a:solidFill>
              </a:rPr>
              <a:t>CẤP NGUỒN CHO MOSFET GIÁN ĐOẠN</a:t>
            </a:r>
            <a:r>
              <a:rPr lang="en-US">
                <a:solidFill>
                  <a:srgbClr val="FF0000"/>
                </a:solidFill>
              </a:rPr>
              <a:t> </a:t>
            </a:r>
            <a:r>
              <a:rPr lang="en-US">
                <a:solidFill>
                  <a:srgbClr val="FF0000"/>
                </a:solidFill>
                <a:latin typeface="Times New Roman" pitchFamily="18" charset="0"/>
                <a:cs typeface="Times New Roman" pitchFamily="18" charset="0"/>
              </a:rPr>
              <a:t>(E</a:t>
            </a:r>
            <a:r>
              <a:rPr lang="vi-VN">
                <a:solidFill>
                  <a:srgbClr val="FF0000"/>
                </a:solidFill>
                <a:latin typeface="Times New Roman" pitchFamily="18" charset="0"/>
                <a:cs typeface="Times New Roman" pitchFamily="18" charset="0"/>
              </a:rPr>
              <a:t>MOS</a:t>
            </a:r>
            <a:r>
              <a:rPr lang="en-US">
                <a:solidFill>
                  <a:srgbClr val="FF0000"/>
                </a:solidFill>
                <a:latin typeface="Times New Roman" pitchFamily="18" charset="0"/>
                <a:cs typeface="Times New Roman" pitchFamily="18" charset="0"/>
              </a:rPr>
              <a:t>)  TRONG CÁC TẦNG KHUẾCH ĐẠI</a:t>
            </a:r>
            <a:endParaRPr lang="vi-VN">
              <a:solidFill>
                <a:srgbClr val="FF0000"/>
              </a:solidFill>
              <a:latin typeface="Times New Roman" pitchFamily="18" charset="0"/>
              <a:cs typeface="Times New Roman" pitchFamily="18" charset="0"/>
            </a:endParaRPr>
          </a:p>
        </p:txBody>
      </p:sp>
      <p:sp>
        <p:nvSpPr>
          <p:cNvPr id="4" name="Content Placeholder 3"/>
          <p:cNvSpPr>
            <a:spLocks noGrp="1"/>
          </p:cNvSpPr>
          <p:nvPr>
            <p:ph sz="quarter" idx="1"/>
          </p:nvPr>
        </p:nvSpPr>
        <p:spPr>
          <a:xfrm>
            <a:off x="228600" y="1143000"/>
            <a:ext cx="8686800" cy="5486400"/>
          </a:xfrm>
        </p:spPr>
        <p:txBody>
          <a:bodyPr/>
          <a:lstStyle/>
          <a:p>
            <a:pPr>
              <a:buNone/>
            </a:pPr>
            <a:r>
              <a:rPr lang="en-US"/>
              <a:t> </a:t>
            </a:r>
            <a:r>
              <a:rPr lang="en-US" sz="2800">
                <a:solidFill>
                  <a:srgbClr val="FF0000"/>
                </a:solidFill>
                <a:latin typeface="Times New Roman" pitchFamily="18" charset="0"/>
                <a:cs typeface="Times New Roman" pitchFamily="18" charset="0"/>
              </a:rPr>
              <a:t>+ Điện áp cấp chuyển tiếp G-S:</a:t>
            </a:r>
          </a:p>
          <a:p>
            <a:pPr>
              <a:buNone/>
            </a:pPr>
            <a:endParaRPr lang="en-US" sz="2800">
              <a:solidFill>
                <a:srgbClr val="FF0000"/>
              </a:solidFill>
              <a:latin typeface="Times New Roman" pitchFamily="18" charset="0"/>
              <a:cs typeface="Times New Roman" pitchFamily="18" charset="0"/>
            </a:endParaRPr>
          </a:p>
          <a:p>
            <a:pPr>
              <a:buNone/>
            </a:pPr>
            <a:endParaRPr lang="en-US" sz="2800">
              <a:solidFill>
                <a:srgbClr val="FF0000"/>
              </a:solidFill>
              <a:latin typeface="Times New Roman" pitchFamily="18" charset="0"/>
              <a:cs typeface="Times New Roman" pitchFamily="18" charset="0"/>
            </a:endParaRPr>
          </a:p>
          <a:p>
            <a:pPr>
              <a:buNone/>
            </a:pPr>
            <a:r>
              <a:rPr lang="en-US" sz="2800">
                <a:solidFill>
                  <a:srgbClr val="FF0000"/>
                </a:solidFill>
                <a:latin typeface="Times New Roman" pitchFamily="18" charset="0"/>
                <a:cs typeface="Times New Roman" pitchFamily="18" charset="0"/>
              </a:rPr>
              <a:t>Giải hệ </a:t>
            </a:r>
          </a:p>
          <a:p>
            <a:pPr>
              <a:buNone/>
            </a:pPr>
            <a:r>
              <a:rPr lang="en-US" sz="2800">
                <a:solidFill>
                  <a:srgbClr val="FF0000"/>
                </a:solidFill>
                <a:latin typeface="Times New Roman" pitchFamily="18" charset="0"/>
                <a:cs typeface="Times New Roman" pitchFamily="18" charset="0"/>
              </a:rPr>
              <a:t>phương trình</a:t>
            </a:r>
          </a:p>
          <a:p>
            <a:pPr>
              <a:buNone/>
            </a:pPr>
            <a:r>
              <a:rPr lang="en-US" sz="2800">
                <a:solidFill>
                  <a:srgbClr val="FF0000"/>
                </a:solidFill>
                <a:latin typeface="Times New Roman" pitchFamily="18" charset="0"/>
                <a:cs typeface="Times New Roman" pitchFamily="18" charset="0"/>
              </a:rPr>
              <a:t>+ Điện áp cấp chuyển tiếp D-S:</a:t>
            </a:r>
          </a:p>
          <a:p>
            <a:pPr>
              <a:spcBef>
                <a:spcPts val="0"/>
              </a:spcBef>
              <a:buNone/>
            </a:pPr>
            <a:r>
              <a:rPr lang="en-US" sz="2800">
                <a:solidFill>
                  <a:srgbClr val="FF0000"/>
                </a:solidFill>
                <a:latin typeface="Times New Roman" pitchFamily="18" charset="0"/>
                <a:cs typeface="Times New Roman" pitchFamily="18" charset="0"/>
              </a:rPr>
              <a:t> </a:t>
            </a:r>
            <a:r>
              <a:rPr lang="en-US" sz="2400">
                <a:solidFill>
                  <a:schemeClr val="tx1">
                    <a:lumMod val="95000"/>
                    <a:lumOff val="5000"/>
                  </a:schemeClr>
                </a:solidFill>
                <a:latin typeface="Times New Roman" pitchFamily="18" charset="0"/>
                <a:cs typeface="Times New Roman" pitchFamily="18" charset="0"/>
              </a:rPr>
              <a:t>U</a:t>
            </a:r>
            <a:r>
              <a:rPr lang="en-US" sz="2400" baseline="-25000">
                <a:solidFill>
                  <a:schemeClr val="tx1">
                    <a:lumMod val="95000"/>
                    <a:lumOff val="5000"/>
                  </a:schemeClr>
                </a:solidFill>
                <a:latin typeface="Times New Roman" pitchFamily="18" charset="0"/>
                <a:cs typeface="Times New Roman" pitchFamily="18" charset="0"/>
              </a:rPr>
              <a:t>DD </a:t>
            </a:r>
            <a:r>
              <a:rPr lang="en-US" sz="2400">
                <a:solidFill>
                  <a:schemeClr val="tx1">
                    <a:lumMod val="95000"/>
                    <a:lumOff val="5000"/>
                  </a:schemeClr>
                </a:solidFill>
                <a:latin typeface="Times New Roman" pitchFamily="18" charset="0"/>
                <a:cs typeface="Times New Roman" pitchFamily="18" charset="0"/>
              </a:rPr>
              <a:t> = U</a:t>
            </a:r>
            <a:r>
              <a:rPr lang="en-US" sz="2400" baseline="-25000">
                <a:solidFill>
                  <a:schemeClr val="tx1">
                    <a:lumMod val="95000"/>
                    <a:lumOff val="5000"/>
                  </a:schemeClr>
                </a:solidFill>
                <a:latin typeface="Times New Roman" pitchFamily="18" charset="0"/>
                <a:cs typeface="Times New Roman" pitchFamily="18" charset="0"/>
              </a:rPr>
              <a:t>DS</a:t>
            </a:r>
            <a:r>
              <a:rPr lang="en-US" sz="2400">
                <a:solidFill>
                  <a:schemeClr val="tx1">
                    <a:lumMod val="95000"/>
                    <a:lumOff val="5000"/>
                  </a:schemeClr>
                </a:solidFill>
                <a:latin typeface="Times New Roman" pitchFamily="18" charset="0"/>
                <a:cs typeface="Times New Roman" pitchFamily="18" charset="0"/>
              </a:rPr>
              <a:t> + I</a:t>
            </a:r>
            <a:r>
              <a:rPr lang="en-US" sz="2400" baseline="-25000">
                <a:solidFill>
                  <a:schemeClr val="tx1">
                    <a:lumMod val="95000"/>
                    <a:lumOff val="5000"/>
                  </a:schemeClr>
                </a:solidFill>
                <a:latin typeface="Times New Roman" pitchFamily="18" charset="0"/>
                <a:cs typeface="Times New Roman" pitchFamily="18" charset="0"/>
              </a:rPr>
              <a:t>D</a:t>
            </a:r>
            <a:r>
              <a:rPr lang="en-US" sz="2400">
                <a:solidFill>
                  <a:schemeClr val="tx1">
                    <a:lumMod val="95000"/>
                    <a:lumOff val="5000"/>
                  </a:schemeClr>
                </a:solidFill>
                <a:latin typeface="Times New Roman" pitchFamily="18" charset="0"/>
                <a:cs typeface="Times New Roman" pitchFamily="18" charset="0"/>
              </a:rPr>
              <a:t> .R</a:t>
            </a:r>
            <a:r>
              <a:rPr lang="en-US" sz="2400" baseline="-25000">
                <a:solidFill>
                  <a:schemeClr val="tx1">
                    <a:lumMod val="95000"/>
                    <a:lumOff val="5000"/>
                  </a:schemeClr>
                </a:solidFill>
                <a:latin typeface="Times New Roman" pitchFamily="18" charset="0"/>
                <a:cs typeface="Times New Roman" pitchFamily="18" charset="0"/>
              </a:rPr>
              <a:t>D</a:t>
            </a:r>
            <a:r>
              <a:rPr lang="en-US" sz="2400">
                <a:solidFill>
                  <a:schemeClr val="tx1">
                    <a:lumMod val="95000"/>
                    <a:lumOff val="5000"/>
                  </a:schemeClr>
                </a:solidFill>
                <a:latin typeface="Times New Roman" pitchFamily="18" charset="0"/>
                <a:cs typeface="Times New Roman" pitchFamily="18" charset="0"/>
              </a:rPr>
              <a:t> + I</a:t>
            </a:r>
            <a:r>
              <a:rPr lang="en-US" sz="2400" baseline="-25000">
                <a:solidFill>
                  <a:schemeClr val="tx1">
                    <a:lumMod val="95000"/>
                    <a:lumOff val="5000"/>
                  </a:schemeClr>
                </a:solidFill>
                <a:latin typeface="Times New Roman" pitchFamily="18" charset="0"/>
                <a:cs typeface="Times New Roman" pitchFamily="18" charset="0"/>
              </a:rPr>
              <a:t>S</a:t>
            </a:r>
            <a:r>
              <a:rPr lang="en-US" sz="2400">
                <a:solidFill>
                  <a:schemeClr val="tx1">
                    <a:lumMod val="95000"/>
                    <a:lumOff val="5000"/>
                  </a:schemeClr>
                </a:solidFill>
                <a:latin typeface="Times New Roman" pitchFamily="18" charset="0"/>
                <a:cs typeface="Times New Roman" pitchFamily="18" charset="0"/>
              </a:rPr>
              <a:t> .R</a:t>
            </a:r>
            <a:r>
              <a:rPr lang="en-US" sz="2400" baseline="-25000">
                <a:solidFill>
                  <a:schemeClr val="tx1">
                    <a:lumMod val="95000"/>
                    <a:lumOff val="5000"/>
                  </a:schemeClr>
                </a:solidFill>
                <a:latin typeface="Times New Roman" pitchFamily="18" charset="0"/>
                <a:cs typeface="Times New Roman" pitchFamily="18" charset="0"/>
              </a:rPr>
              <a:t>S</a:t>
            </a:r>
            <a:r>
              <a:rPr lang="en-US" sz="2400">
                <a:solidFill>
                  <a:schemeClr val="tx1">
                    <a:lumMod val="95000"/>
                    <a:lumOff val="5000"/>
                  </a:schemeClr>
                </a:solidFill>
                <a:latin typeface="Times New Roman" pitchFamily="18" charset="0"/>
                <a:cs typeface="Times New Roman" pitchFamily="18" charset="0"/>
              </a:rPr>
              <a:t> → U</a:t>
            </a:r>
            <a:r>
              <a:rPr lang="en-US" sz="2400" baseline="-25000">
                <a:solidFill>
                  <a:schemeClr val="tx1">
                    <a:lumMod val="95000"/>
                    <a:lumOff val="5000"/>
                  </a:schemeClr>
                </a:solidFill>
                <a:latin typeface="Times New Roman" pitchFamily="18" charset="0"/>
                <a:cs typeface="Times New Roman" pitchFamily="18" charset="0"/>
              </a:rPr>
              <a:t>DS</a:t>
            </a:r>
            <a:r>
              <a:rPr lang="en-US" sz="2400">
                <a:solidFill>
                  <a:schemeClr val="tx1">
                    <a:lumMod val="95000"/>
                    <a:lumOff val="5000"/>
                  </a:schemeClr>
                </a:solidFill>
                <a:latin typeface="Times New Roman" pitchFamily="18" charset="0"/>
                <a:cs typeface="Times New Roman" pitchFamily="18" charset="0"/>
              </a:rPr>
              <a:t> = U</a:t>
            </a:r>
            <a:r>
              <a:rPr lang="en-US" sz="2400" baseline="-25000">
                <a:solidFill>
                  <a:schemeClr val="tx1">
                    <a:lumMod val="95000"/>
                    <a:lumOff val="5000"/>
                  </a:schemeClr>
                </a:solidFill>
                <a:latin typeface="Times New Roman" pitchFamily="18" charset="0"/>
                <a:cs typeface="Times New Roman" pitchFamily="18" charset="0"/>
              </a:rPr>
              <a:t>DD</a:t>
            </a:r>
            <a:r>
              <a:rPr lang="en-US" sz="2400">
                <a:solidFill>
                  <a:schemeClr val="tx1">
                    <a:lumMod val="95000"/>
                    <a:lumOff val="5000"/>
                  </a:schemeClr>
                </a:solidFill>
                <a:latin typeface="Times New Roman" pitchFamily="18" charset="0"/>
                <a:cs typeface="Times New Roman" pitchFamily="18" charset="0"/>
              </a:rPr>
              <a:t> – I</a:t>
            </a:r>
            <a:r>
              <a:rPr lang="en-US" sz="2400" baseline="-25000">
                <a:solidFill>
                  <a:schemeClr val="tx1">
                    <a:lumMod val="95000"/>
                    <a:lumOff val="5000"/>
                  </a:schemeClr>
                </a:solidFill>
                <a:latin typeface="Times New Roman" pitchFamily="18" charset="0"/>
                <a:cs typeface="Times New Roman" pitchFamily="18" charset="0"/>
              </a:rPr>
              <a:t>D</a:t>
            </a:r>
            <a:r>
              <a:rPr lang="en-US" sz="2400">
                <a:solidFill>
                  <a:schemeClr val="tx1">
                    <a:lumMod val="95000"/>
                    <a:lumOff val="5000"/>
                  </a:schemeClr>
                </a:solidFill>
                <a:latin typeface="Times New Roman" pitchFamily="18" charset="0"/>
                <a:cs typeface="Times New Roman" pitchFamily="18" charset="0"/>
              </a:rPr>
              <a:t>.(R</a:t>
            </a:r>
            <a:r>
              <a:rPr lang="en-US" sz="2400" baseline="-25000">
                <a:solidFill>
                  <a:schemeClr val="tx1">
                    <a:lumMod val="95000"/>
                    <a:lumOff val="5000"/>
                  </a:schemeClr>
                </a:solidFill>
                <a:latin typeface="Times New Roman" pitchFamily="18" charset="0"/>
                <a:cs typeface="Times New Roman" pitchFamily="18" charset="0"/>
              </a:rPr>
              <a:t>D</a:t>
            </a:r>
            <a:r>
              <a:rPr lang="en-US" sz="2400">
                <a:solidFill>
                  <a:schemeClr val="tx1">
                    <a:lumMod val="95000"/>
                    <a:lumOff val="5000"/>
                  </a:schemeClr>
                </a:solidFill>
                <a:latin typeface="Times New Roman" pitchFamily="18" charset="0"/>
                <a:cs typeface="Times New Roman" pitchFamily="18" charset="0"/>
              </a:rPr>
              <a:t> +R</a:t>
            </a:r>
            <a:r>
              <a:rPr lang="en-US" sz="2400" baseline="-25000">
                <a:solidFill>
                  <a:schemeClr val="tx1">
                    <a:lumMod val="95000"/>
                    <a:lumOff val="5000"/>
                  </a:schemeClr>
                </a:solidFill>
                <a:latin typeface="Times New Roman" pitchFamily="18" charset="0"/>
                <a:cs typeface="Times New Roman" pitchFamily="18" charset="0"/>
              </a:rPr>
              <a:t>S</a:t>
            </a:r>
            <a:r>
              <a:rPr lang="en-US" sz="2400">
                <a:solidFill>
                  <a:schemeClr val="tx1">
                    <a:lumMod val="95000"/>
                    <a:lumOff val="5000"/>
                  </a:schemeClr>
                </a:solidFill>
                <a:latin typeface="Times New Roman" pitchFamily="18" charset="0"/>
                <a:cs typeface="Times New Roman" pitchFamily="18" charset="0"/>
              </a:rPr>
              <a:t>)   </a:t>
            </a:r>
          </a:p>
          <a:p>
            <a:pPr>
              <a:buNone/>
            </a:pPr>
            <a:endParaRPr lang="en-US"/>
          </a:p>
        </p:txBody>
      </p:sp>
      <p:graphicFrame>
        <p:nvGraphicFramePr>
          <p:cNvPr id="5" name="Object 4"/>
          <p:cNvGraphicFramePr>
            <a:graphicFrameLocks noChangeAspect="1"/>
          </p:cNvGraphicFramePr>
          <p:nvPr/>
        </p:nvGraphicFramePr>
        <p:xfrm>
          <a:off x="2152650" y="1565618"/>
          <a:ext cx="5086350" cy="644182"/>
        </p:xfrm>
        <a:graphic>
          <a:graphicData uri="http://schemas.openxmlformats.org/presentationml/2006/ole">
            <mc:AlternateContent xmlns:mc="http://schemas.openxmlformats.org/markup-compatibility/2006">
              <mc:Choice xmlns:v="urn:schemas-microsoft-com:vml" Requires="v">
                <p:oleObj spid="_x0000_s81921" name="Equation" r:id="rId3" imgW="4813200" imgH="609480" progId="Equation.DSMT4">
                  <p:embed/>
                </p:oleObj>
              </mc:Choice>
              <mc:Fallback>
                <p:oleObj name="Equation" r:id="rId3" imgW="4813200" imgH="609480" progId="Equation.DSMT4">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2650" y="1565618"/>
                        <a:ext cx="5086350" cy="644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2" name="Object 4"/>
          <p:cNvGraphicFramePr>
            <a:graphicFrameLocks noChangeAspect="1"/>
          </p:cNvGraphicFramePr>
          <p:nvPr/>
        </p:nvGraphicFramePr>
        <p:xfrm>
          <a:off x="2889250" y="2195348"/>
          <a:ext cx="6102350" cy="1648369"/>
        </p:xfrm>
        <a:graphic>
          <a:graphicData uri="http://schemas.openxmlformats.org/presentationml/2006/ole">
            <mc:AlternateContent xmlns:mc="http://schemas.openxmlformats.org/markup-compatibility/2006">
              <mc:Choice xmlns:v="urn:schemas-microsoft-com:vml" Requires="v">
                <p:oleObj spid="_x0000_s81922" name="Equation" r:id="rId5" imgW="2844720" imgH="939600" progId="Equation.DSMT4">
                  <p:embed/>
                </p:oleObj>
              </mc:Choice>
              <mc:Fallback>
                <p:oleObj name="Equation" r:id="rId5" imgW="2844720" imgH="939600" progId="Equation.DSMT4">
                  <p:embed/>
                  <p:pic>
                    <p:nvPicPr>
                      <p:cNvPr id="7373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9250" y="2195348"/>
                        <a:ext cx="6102350" cy="1648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3733" name="Picture 5"/>
          <p:cNvPicPr>
            <a:picLocks noChangeAspect="1" noChangeArrowheads="1"/>
          </p:cNvPicPr>
          <p:nvPr/>
        </p:nvPicPr>
        <p:blipFill>
          <a:blip r:embed="rId7"/>
          <a:srcRect/>
          <a:stretch>
            <a:fillRect/>
          </a:stretch>
        </p:blipFill>
        <p:spPr bwMode="auto">
          <a:xfrm>
            <a:off x="2819400" y="4572000"/>
            <a:ext cx="4982182" cy="2251563"/>
          </a:xfrm>
          <a:prstGeom prst="rect">
            <a:avLst/>
          </a:prstGeom>
          <a:noFill/>
          <a:ln w="9525">
            <a:noFill/>
            <a:miter lim="800000"/>
            <a:headEnd/>
            <a:tailEnd/>
          </a:ln>
          <a:effectLst/>
        </p:spPr>
      </p:pic>
    </p:spTree>
    <p:extLst>
      <p:ext uri="{BB962C8B-B14F-4D97-AF65-F5344CB8AC3E}">
        <p14:creationId xmlns:p14="http://schemas.microsoft.com/office/powerpoint/2010/main" val="15857453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VN">
                <a:solidFill>
                  <a:srgbClr val="FF0000"/>
                </a:solidFill>
                <a:latin typeface="Times New Roman" pitchFamily="18" charset="0"/>
                <a:cs typeface="Times New Roman" pitchFamily="18" charset="0"/>
              </a:rPr>
              <a:t>CẤP NGUỒN CHO MOSFET GIÁN ĐOẠN</a:t>
            </a:r>
            <a:r>
              <a:rPr lang="en-US">
                <a:solidFill>
                  <a:srgbClr val="FF0000"/>
                </a:solidFill>
                <a:latin typeface="Times New Roman" pitchFamily="18" charset="0"/>
                <a:cs typeface="Times New Roman" pitchFamily="18" charset="0"/>
              </a:rPr>
              <a:t> (E</a:t>
            </a:r>
            <a:r>
              <a:rPr lang="vi-VN">
                <a:solidFill>
                  <a:srgbClr val="FF0000"/>
                </a:solidFill>
                <a:latin typeface="Times New Roman" pitchFamily="18" charset="0"/>
                <a:cs typeface="Times New Roman" pitchFamily="18" charset="0"/>
              </a:rPr>
              <a:t>MOS</a:t>
            </a:r>
            <a:r>
              <a:rPr lang="en-US">
                <a:solidFill>
                  <a:srgbClr val="FF0000"/>
                </a:solidFill>
                <a:latin typeface="Times New Roman" pitchFamily="18" charset="0"/>
                <a:cs typeface="Times New Roman" pitchFamily="18" charset="0"/>
              </a:rPr>
              <a:t>)  TRONG TẦNG KHUẾCH ĐẠI</a:t>
            </a:r>
            <a:endParaRPr lang="vi-VN">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81000" y="1219200"/>
            <a:ext cx="8305800" cy="5257800"/>
          </a:xfrm>
        </p:spPr>
        <p:txBody>
          <a:bodyPr/>
          <a:lstStyle/>
          <a:p>
            <a:pPr>
              <a:buNone/>
            </a:pPr>
            <a:r>
              <a:rPr lang="en-US">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4. </a:t>
            </a:r>
            <a:r>
              <a:rPr lang="vi-VN" sz="2800">
                <a:solidFill>
                  <a:srgbClr val="FF0000"/>
                </a:solidFill>
                <a:latin typeface="Times New Roman" pitchFamily="18" charset="0"/>
                <a:cs typeface="Times New Roman" pitchFamily="18" charset="0"/>
              </a:rPr>
              <a:t>Phương pháp</a:t>
            </a:r>
            <a:r>
              <a:rPr lang="en-US" sz="2800">
                <a:solidFill>
                  <a:srgbClr val="FF0000"/>
                </a:solidFill>
                <a:latin typeface="Times New Roman" pitchFamily="18" charset="0"/>
                <a:cs typeface="Times New Roman" pitchFamily="18" charset="0"/>
              </a:rPr>
              <a:t> cấp nguồn bằng</a:t>
            </a:r>
            <a:r>
              <a:rPr lang="vi-VN" sz="2800">
                <a:solidFill>
                  <a:srgbClr val="FF0000"/>
                </a:solidFill>
                <a:latin typeface="Times New Roman" pitchFamily="18" charset="0"/>
                <a:cs typeface="Times New Roman" pitchFamily="18" charset="0"/>
              </a:rPr>
              <a:t> hồi tiếp âm điện áp</a:t>
            </a:r>
            <a:r>
              <a:rPr lang="en-US" sz="2800">
                <a:solidFill>
                  <a:srgbClr val="FF0000"/>
                </a:solidFill>
                <a:latin typeface="Times New Roman" pitchFamily="18" charset="0"/>
                <a:cs typeface="Times New Roman" pitchFamily="18" charset="0"/>
              </a:rPr>
              <a:t>.</a:t>
            </a:r>
            <a:endParaRPr lang="vi-VN" sz="2800">
              <a:solidFill>
                <a:srgbClr val="FF0000"/>
              </a:solidFill>
              <a:latin typeface="Times New Roman" pitchFamily="18" charset="0"/>
              <a:cs typeface="Times New Roman" pitchFamily="18" charset="0"/>
            </a:endParaRPr>
          </a:p>
          <a:p>
            <a:pPr>
              <a:buNone/>
            </a:pPr>
            <a:r>
              <a:rPr lang="en-US" sz="2800">
                <a:latin typeface="Times New Roman" pitchFamily="18" charset="0"/>
                <a:cs typeface="Times New Roman" pitchFamily="18" charset="0"/>
              </a:rPr>
              <a:t> R</a:t>
            </a:r>
            <a:r>
              <a:rPr lang="en-US" sz="2800" baseline="-25000">
                <a:latin typeface="Times New Roman" pitchFamily="18" charset="0"/>
                <a:cs typeface="Times New Roman" pitchFamily="18" charset="0"/>
              </a:rPr>
              <a:t>G </a:t>
            </a:r>
            <a:r>
              <a:rPr lang="en-US" sz="2800">
                <a:latin typeface="Times New Roman" pitchFamily="18" charset="0"/>
                <a:cs typeface="Times New Roman" pitchFamily="18" charset="0"/>
              </a:rPr>
              <a:t> cấp nguồn và hồi tiếp </a:t>
            </a:r>
          </a:p>
          <a:p>
            <a:pPr>
              <a:buNone/>
            </a:pPr>
            <a:r>
              <a:rPr lang="en-US" sz="2800">
                <a:latin typeface="Times New Roman" pitchFamily="18" charset="0"/>
                <a:cs typeface="Times New Roman" pitchFamily="18" charset="0"/>
              </a:rPr>
              <a:t>một chiều, hồi tiếp </a:t>
            </a:r>
          </a:p>
          <a:p>
            <a:pPr>
              <a:buNone/>
            </a:pPr>
            <a:r>
              <a:rPr lang="en-US" sz="2800">
                <a:latin typeface="Times New Roman" pitchFamily="18" charset="0"/>
                <a:cs typeface="Times New Roman" pitchFamily="18" charset="0"/>
              </a:rPr>
              <a:t>xoay chiều</a:t>
            </a:r>
          </a:p>
          <a:p>
            <a:pPr marL="514350" indent="-514350">
              <a:buNone/>
            </a:pPr>
            <a:r>
              <a:rPr lang="en-US" sz="2800">
                <a:latin typeface="Times New Roman" pitchFamily="18" charset="0"/>
                <a:cs typeface="Times New Roman" pitchFamily="18" charset="0"/>
              </a:rPr>
              <a:t>   R</a:t>
            </a:r>
            <a:r>
              <a:rPr lang="en-US" sz="2800" baseline="-25000">
                <a:latin typeface="Times New Roman" pitchFamily="18" charset="0"/>
                <a:cs typeface="Times New Roman" pitchFamily="18" charset="0"/>
              </a:rPr>
              <a:t>D</a:t>
            </a:r>
            <a:r>
              <a:rPr lang="en-US" sz="2800">
                <a:latin typeface="Times New Roman" pitchFamily="18" charset="0"/>
                <a:cs typeface="Times New Roman" pitchFamily="18" charset="0"/>
              </a:rPr>
              <a:t> tải một chiều </a:t>
            </a:r>
          </a:p>
          <a:p>
            <a:pPr marL="514350" indent="-514350">
              <a:buNone/>
            </a:pPr>
            <a:r>
              <a:rPr lang="en-US" sz="2800">
                <a:latin typeface="Times New Roman" pitchFamily="18" charset="0"/>
                <a:cs typeface="Times New Roman" pitchFamily="18" charset="0"/>
              </a:rPr>
              <a:t>và tải xoay chiều</a:t>
            </a:r>
          </a:p>
          <a:p>
            <a:pPr marL="514350" indent="-514350">
              <a:buNone/>
            </a:pPr>
            <a:r>
              <a:rPr lang="en-US" sz="2800">
                <a:latin typeface="Times New Roman" pitchFamily="18" charset="0"/>
                <a:cs typeface="Times New Roman" pitchFamily="18" charset="0"/>
              </a:rPr>
              <a:t> C</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tụ ghép tầng, </a:t>
            </a:r>
          </a:p>
          <a:p>
            <a:pPr marL="514350" indent="-514350">
              <a:buNone/>
            </a:pPr>
            <a:r>
              <a:rPr lang="en-US" sz="2800">
                <a:latin typeface="Times New Roman" pitchFamily="18" charset="0"/>
                <a:cs typeface="Times New Roman" pitchFamily="18" charset="0"/>
              </a:rPr>
              <a:t>u</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nguồn tín hiệu</a:t>
            </a:r>
            <a:endParaRPr lang="vi-VN"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R</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điện trong</a:t>
            </a:r>
          </a:p>
          <a:p>
            <a:pPr>
              <a:buNone/>
            </a:pPr>
            <a:r>
              <a:rPr lang="en-US" sz="2800">
                <a:latin typeface="Times New Roman" pitchFamily="18" charset="0"/>
                <a:cs typeface="Times New Roman" pitchFamily="18" charset="0"/>
              </a:rPr>
              <a:t>nguồn tín hiệu.</a:t>
            </a:r>
            <a:endParaRPr lang="vi-VN" sz="2800">
              <a:latin typeface="Times New Roman" pitchFamily="18" charset="0"/>
              <a:cs typeface="Times New Roman" pitchFamily="18" charset="0"/>
            </a:endParaRPr>
          </a:p>
          <a:p>
            <a:endParaRPr lang="vi-VN"/>
          </a:p>
        </p:txBody>
      </p:sp>
      <p:pic>
        <p:nvPicPr>
          <p:cNvPr id="74754" name="Picture 2"/>
          <p:cNvPicPr>
            <a:picLocks noChangeAspect="1" noChangeArrowheads="1"/>
          </p:cNvPicPr>
          <p:nvPr/>
        </p:nvPicPr>
        <p:blipFill>
          <a:blip r:embed="rId2"/>
          <a:srcRect/>
          <a:stretch>
            <a:fillRect/>
          </a:stretch>
        </p:blipFill>
        <p:spPr bwMode="auto">
          <a:xfrm>
            <a:off x="3886200" y="2425437"/>
            <a:ext cx="4419600" cy="3594363"/>
          </a:xfrm>
          <a:prstGeom prst="rect">
            <a:avLst/>
          </a:prstGeom>
          <a:noFill/>
          <a:ln w="9525">
            <a:noFill/>
            <a:miter lim="800000"/>
            <a:headEnd/>
            <a:tailEnd/>
          </a:ln>
          <a:effectLst/>
        </p:spPr>
      </p:pic>
    </p:spTree>
    <p:extLst>
      <p:ext uri="{BB962C8B-B14F-4D97-AF65-F5344CB8AC3E}">
        <p14:creationId xmlns:p14="http://schemas.microsoft.com/office/powerpoint/2010/main" val="21344913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VN">
                <a:solidFill>
                  <a:srgbClr val="FF0000"/>
                </a:solidFill>
                <a:latin typeface="Times New Roman" pitchFamily="18" charset="0"/>
                <a:cs typeface="Times New Roman" pitchFamily="18" charset="0"/>
              </a:rPr>
              <a:t>CẤP NGUỒN CHO MOSFET GIÁN ĐOẠN</a:t>
            </a:r>
            <a:r>
              <a:rPr lang="en-US">
                <a:solidFill>
                  <a:srgbClr val="FF0000"/>
                </a:solidFill>
                <a:latin typeface="Times New Roman" pitchFamily="18" charset="0"/>
                <a:cs typeface="Times New Roman" pitchFamily="18" charset="0"/>
              </a:rPr>
              <a:t> (E</a:t>
            </a:r>
            <a:r>
              <a:rPr lang="vi-VN">
                <a:solidFill>
                  <a:srgbClr val="FF0000"/>
                </a:solidFill>
                <a:latin typeface="Times New Roman" pitchFamily="18" charset="0"/>
                <a:cs typeface="Times New Roman" pitchFamily="18" charset="0"/>
              </a:rPr>
              <a:t>MOS</a:t>
            </a:r>
            <a:r>
              <a:rPr lang="en-US">
                <a:solidFill>
                  <a:srgbClr val="FF0000"/>
                </a:solidFill>
                <a:latin typeface="Times New Roman" pitchFamily="18" charset="0"/>
                <a:cs typeface="Times New Roman" pitchFamily="18" charset="0"/>
              </a:rPr>
              <a:t>)  TRONG CÁC TẦNG KHUẾCH ĐẠI</a:t>
            </a:r>
            <a:endParaRPr lang="vi-VN">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None/>
            </a:pPr>
            <a:r>
              <a:rPr lang="en-US"/>
              <a:t>  </a:t>
            </a:r>
            <a:r>
              <a:rPr lang="en-US" sz="2400">
                <a:solidFill>
                  <a:srgbClr val="FF0000"/>
                </a:solidFill>
                <a:latin typeface="Times New Roman" pitchFamily="18" charset="0"/>
                <a:cs typeface="Times New Roman" pitchFamily="18" charset="0"/>
              </a:rPr>
              <a:t>+ Điện áp cấp chuyển tiếp G-S: </a:t>
            </a:r>
          </a:p>
          <a:p>
            <a:pPr>
              <a:buNone/>
            </a:pPr>
            <a:r>
              <a:rPr lang="en-US" sz="2400">
                <a:solidFill>
                  <a:srgbClr val="FF0000"/>
                </a:solidFill>
                <a:latin typeface="Times New Roman" pitchFamily="18" charset="0"/>
                <a:cs typeface="Times New Roman" pitchFamily="18" charset="0"/>
              </a:rPr>
              <a:t> </a:t>
            </a:r>
            <a:r>
              <a:rPr lang="en-US" sz="2400">
                <a:solidFill>
                  <a:schemeClr val="tx1">
                    <a:lumMod val="95000"/>
                    <a:lumOff val="5000"/>
                  </a:schemeClr>
                </a:solidFill>
                <a:latin typeface="Times New Roman" pitchFamily="18" charset="0"/>
                <a:cs typeface="Times New Roman" pitchFamily="18" charset="0"/>
              </a:rPr>
              <a:t>U</a:t>
            </a:r>
            <a:r>
              <a:rPr lang="en-US" sz="2400" baseline="-25000">
                <a:solidFill>
                  <a:schemeClr val="tx1">
                    <a:lumMod val="95000"/>
                    <a:lumOff val="5000"/>
                  </a:schemeClr>
                </a:solidFill>
                <a:latin typeface="Times New Roman" pitchFamily="18" charset="0"/>
                <a:cs typeface="Times New Roman" pitchFamily="18" charset="0"/>
              </a:rPr>
              <a:t>GS</a:t>
            </a:r>
            <a:r>
              <a:rPr lang="en-US" sz="2400">
                <a:solidFill>
                  <a:schemeClr val="tx1">
                    <a:lumMod val="95000"/>
                    <a:lumOff val="5000"/>
                  </a:schemeClr>
                </a:solidFill>
                <a:latin typeface="Times New Roman" pitchFamily="18" charset="0"/>
                <a:cs typeface="Times New Roman" pitchFamily="18" charset="0"/>
              </a:rPr>
              <a:t> = U</a:t>
            </a:r>
            <a:r>
              <a:rPr lang="en-US" sz="2400" baseline="-25000">
                <a:solidFill>
                  <a:schemeClr val="tx1">
                    <a:lumMod val="95000"/>
                    <a:lumOff val="5000"/>
                  </a:schemeClr>
                </a:solidFill>
                <a:latin typeface="Times New Roman" pitchFamily="18" charset="0"/>
                <a:cs typeface="Times New Roman" pitchFamily="18" charset="0"/>
              </a:rPr>
              <a:t>DS</a:t>
            </a:r>
            <a:r>
              <a:rPr lang="en-US" sz="2400">
                <a:solidFill>
                  <a:schemeClr val="tx1">
                    <a:lumMod val="95000"/>
                    <a:lumOff val="5000"/>
                  </a:schemeClr>
                </a:solidFill>
                <a:latin typeface="Times New Roman" pitchFamily="18" charset="0"/>
                <a:cs typeface="Times New Roman" pitchFamily="18" charset="0"/>
              </a:rPr>
              <a:t> – I</a:t>
            </a:r>
            <a:r>
              <a:rPr lang="en-US" sz="2400" baseline="-25000">
                <a:solidFill>
                  <a:schemeClr val="tx1">
                    <a:lumMod val="95000"/>
                    <a:lumOff val="5000"/>
                  </a:schemeClr>
                </a:solidFill>
                <a:latin typeface="Times New Roman" pitchFamily="18" charset="0"/>
                <a:cs typeface="Times New Roman" pitchFamily="18" charset="0"/>
              </a:rPr>
              <a:t>G</a:t>
            </a:r>
            <a:r>
              <a:rPr lang="en-US" sz="2400">
                <a:solidFill>
                  <a:schemeClr val="tx1">
                    <a:lumMod val="95000"/>
                    <a:lumOff val="5000"/>
                  </a:schemeClr>
                </a:solidFill>
                <a:latin typeface="Times New Roman" pitchFamily="18" charset="0"/>
                <a:cs typeface="Times New Roman" pitchFamily="18" charset="0"/>
              </a:rPr>
              <a:t> .R</a:t>
            </a:r>
            <a:r>
              <a:rPr lang="en-US" sz="2400" baseline="-25000">
                <a:solidFill>
                  <a:schemeClr val="tx1">
                    <a:lumMod val="95000"/>
                    <a:lumOff val="5000"/>
                  </a:schemeClr>
                </a:solidFill>
                <a:latin typeface="Times New Roman" pitchFamily="18" charset="0"/>
                <a:cs typeface="Times New Roman" pitchFamily="18" charset="0"/>
              </a:rPr>
              <a:t>G</a:t>
            </a:r>
            <a:r>
              <a:rPr lang="en-US" sz="2400">
                <a:solidFill>
                  <a:schemeClr val="tx1">
                    <a:lumMod val="95000"/>
                    <a:lumOff val="5000"/>
                  </a:schemeClr>
                </a:solidFill>
                <a:latin typeface="Times New Roman" pitchFamily="18" charset="0"/>
                <a:cs typeface="Times New Roman" pitchFamily="18" charset="0"/>
              </a:rPr>
              <a:t> = U</a:t>
            </a:r>
            <a:r>
              <a:rPr lang="en-US" sz="2400" baseline="-25000">
                <a:solidFill>
                  <a:schemeClr val="tx1">
                    <a:lumMod val="95000"/>
                    <a:lumOff val="5000"/>
                  </a:schemeClr>
                </a:solidFill>
                <a:latin typeface="Times New Roman" pitchFamily="18" charset="0"/>
                <a:cs typeface="Times New Roman" pitchFamily="18" charset="0"/>
              </a:rPr>
              <a:t>DS</a:t>
            </a:r>
            <a:r>
              <a:rPr lang="en-US" sz="2400">
                <a:solidFill>
                  <a:schemeClr val="tx1">
                    <a:lumMod val="95000"/>
                    <a:lumOff val="5000"/>
                  </a:schemeClr>
                </a:solidFill>
                <a:latin typeface="Times New Roman" pitchFamily="18" charset="0"/>
                <a:cs typeface="Times New Roman" pitchFamily="18" charset="0"/>
              </a:rPr>
              <a:t> vì I</a:t>
            </a:r>
            <a:r>
              <a:rPr lang="en-US" sz="2400" baseline="-25000">
                <a:solidFill>
                  <a:schemeClr val="tx1">
                    <a:lumMod val="95000"/>
                    <a:lumOff val="5000"/>
                  </a:schemeClr>
                </a:solidFill>
                <a:latin typeface="Times New Roman" pitchFamily="18" charset="0"/>
                <a:cs typeface="Times New Roman" pitchFamily="18" charset="0"/>
              </a:rPr>
              <a:t>G</a:t>
            </a:r>
            <a:r>
              <a:rPr lang="en-US" sz="2400">
                <a:solidFill>
                  <a:schemeClr val="tx1">
                    <a:lumMod val="95000"/>
                    <a:lumOff val="5000"/>
                  </a:schemeClr>
                </a:solidFill>
                <a:latin typeface="Times New Roman" pitchFamily="18" charset="0"/>
                <a:cs typeface="Times New Roman" pitchFamily="18" charset="0"/>
              </a:rPr>
              <a:t> = 0 </a:t>
            </a:r>
          </a:p>
          <a:p>
            <a:pPr>
              <a:buNone/>
            </a:pPr>
            <a:r>
              <a:rPr lang="en-US" sz="2400">
                <a:solidFill>
                  <a:schemeClr val="tx1">
                    <a:lumMod val="95000"/>
                    <a:lumOff val="5000"/>
                  </a:schemeClr>
                </a:solidFill>
                <a:latin typeface="Times New Roman" pitchFamily="18" charset="0"/>
                <a:cs typeface="Times New Roman" pitchFamily="18" charset="0"/>
              </a:rPr>
              <a:t>   </a:t>
            </a:r>
            <a:r>
              <a:rPr lang="en-US" sz="2400">
                <a:solidFill>
                  <a:srgbClr val="FF0000"/>
                </a:solidFill>
                <a:latin typeface="Times New Roman" pitchFamily="18" charset="0"/>
                <a:cs typeface="Times New Roman" pitchFamily="18" charset="0"/>
              </a:rPr>
              <a:t>+ Điện áp cấp chuyển tiếp D-S: </a:t>
            </a:r>
            <a:r>
              <a:rPr lang="en-US" sz="2400">
                <a:solidFill>
                  <a:schemeClr val="tx1">
                    <a:lumMod val="95000"/>
                    <a:lumOff val="5000"/>
                  </a:schemeClr>
                </a:solidFill>
                <a:latin typeface="Times New Roman" pitchFamily="18" charset="0"/>
                <a:cs typeface="Times New Roman" pitchFamily="18" charset="0"/>
              </a:rPr>
              <a:t>U</a:t>
            </a:r>
            <a:r>
              <a:rPr lang="en-US" sz="2400" baseline="-25000">
                <a:solidFill>
                  <a:schemeClr val="tx1">
                    <a:lumMod val="95000"/>
                    <a:lumOff val="5000"/>
                  </a:schemeClr>
                </a:solidFill>
                <a:latin typeface="Times New Roman" pitchFamily="18" charset="0"/>
                <a:cs typeface="Times New Roman" pitchFamily="18" charset="0"/>
              </a:rPr>
              <a:t>DD</a:t>
            </a:r>
            <a:r>
              <a:rPr lang="en-US" sz="2400">
                <a:solidFill>
                  <a:schemeClr val="tx1">
                    <a:lumMod val="95000"/>
                    <a:lumOff val="5000"/>
                  </a:schemeClr>
                </a:solidFill>
                <a:latin typeface="Times New Roman" pitchFamily="18" charset="0"/>
                <a:cs typeface="Times New Roman" pitchFamily="18" charset="0"/>
              </a:rPr>
              <a:t> = U</a:t>
            </a:r>
            <a:r>
              <a:rPr lang="en-US" sz="2400" baseline="-25000">
                <a:solidFill>
                  <a:schemeClr val="tx1">
                    <a:lumMod val="95000"/>
                    <a:lumOff val="5000"/>
                  </a:schemeClr>
                </a:solidFill>
                <a:latin typeface="Times New Roman" pitchFamily="18" charset="0"/>
                <a:cs typeface="Times New Roman" pitchFamily="18" charset="0"/>
              </a:rPr>
              <a:t>DS</a:t>
            </a:r>
            <a:r>
              <a:rPr lang="en-US" sz="2400">
                <a:solidFill>
                  <a:schemeClr val="tx1">
                    <a:lumMod val="95000"/>
                    <a:lumOff val="5000"/>
                  </a:schemeClr>
                </a:solidFill>
                <a:latin typeface="Times New Roman" pitchFamily="18" charset="0"/>
                <a:cs typeface="Times New Roman" pitchFamily="18" charset="0"/>
              </a:rPr>
              <a:t> + I</a:t>
            </a:r>
            <a:r>
              <a:rPr lang="en-US" sz="2400" baseline="-25000">
                <a:solidFill>
                  <a:schemeClr val="tx1">
                    <a:lumMod val="95000"/>
                    <a:lumOff val="5000"/>
                  </a:schemeClr>
                </a:solidFill>
                <a:latin typeface="Times New Roman" pitchFamily="18" charset="0"/>
                <a:cs typeface="Times New Roman" pitchFamily="18" charset="0"/>
              </a:rPr>
              <a:t>D</a:t>
            </a:r>
            <a:r>
              <a:rPr lang="en-US" sz="2400">
                <a:solidFill>
                  <a:schemeClr val="tx1">
                    <a:lumMod val="95000"/>
                    <a:lumOff val="5000"/>
                  </a:schemeClr>
                </a:solidFill>
                <a:latin typeface="Times New Roman" pitchFamily="18" charset="0"/>
                <a:cs typeface="Times New Roman" pitchFamily="18" charset="0"/>
              </a:rPr>
              <a:t> .R</a:t>
            </a:r>
            <a:r>
              <a:rPr lang="en-US" sz="2400" baseline="-25000">
                <a:solidFill>
                  <a:schemeClr val="tx1">
                    <a:lumMod val="95000"/>
                    <a:lumOff val="5000"/>
                  </a:schemeClr>
                </a:solidFill>
                <a:latin typeface="Times New Roman" pitchFamily="18" charset="0"/>
                <a:cs typeface="Times New Roman" pitchFamily="18" charset="0"/>
              </a:rPr>
              <a:t>D</a:t>
            </a:r>
            <a:r>
              <a:rPr lang="en-US" sz="2400">
                <a:solidFill>
                  <a:schemeClr val="tx1">
                    <a:lumMod val="95000"/>
                    <a:lumOff val="5000"/>
                  </a:schemeClr>
                </a:solidFill>
                <a:latin typeface="Times New Roman" pitchFamily="18" charset="0"/>
                <a:cs typeface="Times New Roman" pitchFamily="18" charset="0"/>
              </a:rPr>
              <a:t> suy ra</a:t>
            </a:r>
          </a:p>
          <a:p>
            <a:pPr>
              <a:buNone/>
            </a:pPr>
            <a:r>
              <a:rPr lang="en-US" sz="2400">
                <a:solidFill>
                  <a:schemeClr val="tx1">
                    <a:lumMod val="95000"/>
                    <a:lumOff val="5000"/>
                  </a:schemeClr>
                </a:solidFill>
                <a:latin typeface="Times New Roman" pitchFamily="18" charset="0"/>
                <a:cs typeface="Times New Roman" pitchFamily="18" charset="0"/>
              </a:rPr>
              <a:t> U</a:t>
            </a:r>
            <a:r>
              <a:rPr lang="en-US" sz="2400" baseline="-25000">
                <a:solidFill>
                  <a:schemeClr val="tx1">
                    <a:lumMod val="95000"/>
                    <a:lumOff val="5000"/>
                  </a:schemeClr>
                </a:solidFill>
                <a:latin typeface="Times New Roman" pitchFamily="18" charset="0"/>
                <a:cs typeface="Times New Roman" pitchFamily="18" charset="0"/>
              </a:rPr>
              <a:t>DS</a:t>
            </a:r>
            <a:r>
              <a:rPr lang="en-US" sz="2400">
                <a:solidFill>
                  <a:schemeClr val="tx1">
                    <a:lumMod val="95000"/>
                    <a:lumOff val="5000"/>
                  </a:schemeClr>
                </a:solidFill>
                <a:latin typeface="Times New Roman" pitchFamily="18" charset="0"/>
                <a:cs typeface="Times New Roman" pitchFamily="18" charset="0"/>
              </a:rPr>
              <a:t> = U</a:t>
            </a:r>
            <a:r>
              <a:rPr lang="en-US" sz="2400" baseline="-25000">
                <a:solidFill>
                  <a:schemeClr val="tx1">
                    <a:lumMod val="95000"/>
                    <a:lumOff val="5000"/>
                  </a:schemeClr>
                </a:solidFill>
                <a:latin typeface="Times New Roman" pitchFamily="18" charset="0"/>
                <a:cs typeface="Times New Roman" pitchFamily="18" charset="0"/>
              </a:rPr>
              <a:t>DD</a:t>
            </a:r>
            <a:r>
              <a:rPr lang="en-US" sz="2400">
                <a:solidFill>
                  <a:schemeClr val="tx1">
                    <a:lumMod val="95000"/>
                    <a:lumOff val="5000"/>
                  </a:schemeClr>
                </a:solidFill>
                <a:latin typeface="Times New Roman" pitchFamily="18" charset="0"/>
                <a:cs typeface="Times New Roman" pitchFamily="18" charset="0"/>
              </a:rPr>
              <a:t> – I</a:t>
            </a:r>
            <a:r>
              <a:rPr lang="en-US" sz="2400" baseline="-25000">
                <a:solidFill>
                  <a:schemeClr val="tx1">
                    <a:lumMod val="95000"/>
                    <a:lumOff val="5000"/>
                  </a:schemeClr>
                </a:solidFill>
                <a:latin typeface="Times New Roman" pitchFamily="18" charset="0"/>
                <a:cs typeface="Times New Roman" pitchFamily="18" charset="0"/>
              </a:rPr>
              <a:t>D</a:t>
            </a:r>
            <a:r>
              <a:rPr lang="en-US" sz="2400">
                <a:solidFill>
                  <a:schemeClr val="tx1">
                    <a:lumMod val="95000"/>
                    <a:lumOff val="5000"/>
                  </a:schemeClr>
                </a:solidFill>
                <a:latin typeface="Times New Roman" pitchFamily="18" charset="0"/>
                <a:cs typeface="Times New Roman" pitchFamily="18" charset="0"/>
              </a:rPr>
              <a:t> .R</a:t>
            </a:r>
            <a:r>
              <a:rPr lang="en-US" sz="2400" baseline="-25000">
                <a:solidFill>
                  <a:schemeClr val="tx1">
                    <a:lumMod val="95000"/>
                    <a:lumOff val="5000"/>
                  </a:schemeClr>
                </a:solidFill>
                <a:latin typeface="Times New Roman" pitchFamily="18" charset="0"/>
                <a:cs typeface="Times New Roman" pitchFamily="18" charset="0"/>
              </a:rPr>
              <a:t>D </a:t>
            </a:r>
            <a:r>
              <a:rPr lang="en-US" sz="2400">
                <a:solidFill>
                  <a:schemeClr val="tx1">
                    <a:lumMod val="95000"/>
                    <a:lumOff val="5000"/>
                  </a:schemeClr>
                </a:solidFill>
                <a:latin typeface="Times New Roman" pitchFamily="18" charset="0"/>
                <a:cs typeface="Times New Roman" pitchFamily="18" charset="0"/>
              </a:rPr>
              <a:t> ta có đường tải tĩnh: </a:t>
            </a:r>
          </a:p>
          <a:p>
            <a:pPr>
              <a:buNone/>
            </a:pPr>
            <a:endParaRPr lang="en-US" sz="2400">
              <a:solidFill>
                <a:srgbClr val="FF0000"/>
              </a:solidFill>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5715000" y="2590800"/>
          <a:ext cx="1435100" cy="609600"/>
        </p:xfrm>
        <a:graphic>
          <a:graphicData uri="http://schemas.openxmlformats.org/presentationml/2006/ole">
            <mc:AlternateContent xmlns:mc="http://schemas.openxmlformats.org/markup-compatibility/2006">
              <mc:Choice xmlns:v="urn:schemas-microsoft-com:vml" Requires="v">
                <p:oleObj spid="_x0000_s83969" name="Equation" r:id="rId3" imgW="1434960" imgH="609480" progId="Equation.DSMT4">
                  <p:embed/>
                </p:oleObj>
              </mc:Choice>
              <mc:Fallback>
                <p:oleObj name="Equation" r:id="rId3" imgW="1434960" imgH="60948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590800"/>
                        <a:ext cx="14351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5779" name="Picture 3"/>
          <p:cNvPicPr>
            <a:picLocks noChangeAspect="1" noChangeArrowheads="1"/>
          </p:cNvPicPr>
          <p:nvPr/>
        </p:nvPicPr>
        <p:blipFill>
          <a:blip r:embed="rId5"/>
          <a:srcRect/>
          <a:stretch>
            <a:fillRect/>
          </a:stretch>
        </p:blipFill>
        <p:spPr bwMode="auto">
          <a:xfrm>
            <a:off x="1583371" y="3429000"/>
            <a:ext cx="6417629" cy="2514600"/>
          </a:xfrm>
          <a:prstGeom prst="rect">
            <a:avLst/>
          </a:prstGeom>
          <a:noFill/>
          <a:ln w="9525">
            <a:noFill/>
            <a:miter lim="800000"/>
            <a:headEnd/>
            <a:tailEnd/>
          </a:ln>
          <a:effectLst/>
        </p:spPr>
      </p:pic>
    </p:spTree>
    <p:extLst>
      <p:ext uri="{BB962C8B-B14F-4D97-AF65-F5344CB8AC3E}">
        <p14:creationId xmlns:p14="http://schemas.microsoft.com/office/powerpoint/2010/main" val="3847917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2800">
                <a:solidFill>
                  <a:srgbClr val="FF0000"/>
                </a:solidFill>
                <a:latin typeface="Times New Roman" pitchFamily="18" charset="0"/>
                <a:cs typeface="Times New Roman" pitchFamily="18" charset="0"/>
              </a:rPr>
              <a:t>CHƯƠNG IV: MẠCH KHUẾCH ĐẠI TÍN HIỆU NHỎ TẦN SỐ THẤP DÙNG TRANSISTOR</a:t>
            </a:r>
            <a:endParaRPr lang="vi-VN" sz="2800">
              <a:solidFill>
                <a:srgbClr val="FF0000"/>
              </a:solidFill>
              <a:latin typeface="Times New Roman" pitchFamily="18" charset="0"/>
              <a:cs typeface="Times New Roman" pitchFamily="18" charset="0"/>
            </a:endParaRPr>
          </a:p>
        </p:txBody>
      </p:sp>
      <p:sp>
        <p:nvSpPr>
          <p:cNvPr id="5" name="Content Placeholder 4"/>
          <p:cNvSpPr>
            <a:spLocks noGrp="1"/>
          </p:cNvSpPr>
          <p:nvPr>
            <p:ph sz="quarter" idx="1"/>
          </p:nvPr>
        </p:nvSpPr>
        <p:spPr>
          <a:xfrm>
            <a:off x="304800" y="1295400"/>
            <a:ext cx="8839200" cy="5364163"/>
          </a:xfrm>
        </p:spPr>
        <p:txBody>
          <a:bodyPr vert="horz" lIns="91440" tIns="45720" rIns="91440" bIns="45720" rtlCol="0" anchor="t">
            <a:normAutofit/>
          </a:bodyPr>
          <a:lstStyle/>
          <a:p>
            <a:pPr>
              <a:buNone/>
            </a:pPr>
            <a:r>
              <a:rPr lang="en-US" sz="2800">
                <a:solidFill>
                  <a:schemeClr val="tx1">
                    <a:lumMod val="95000"/>
                    <a:lumOff val="5000"/>
                  </a:schemeClr>
                </a:solidFill>
                <a:latin typeface="Times New Roman"/>
                <a:cs typeface="Times New Roman"/>
              </a:rPr>
              <a:t>  </a:t>
            </a:r>
            <a:r>
              <a:rPr lang="en-US" sz="2400">
                <a:solidFill>
                  <a:schemeClr val="tx1">
                    <a:lumMod val="95000"/>
                    <a:lumOff val="5000"/>
                  </a:schemeClr>
                </a:solidFill>
                <a:latin typeface="Times New Roman"/>
                <a:cs typeface="Times New Roman"/>
              </a:rPr>
              <a:t>§1: PHƯƠNG PHÁP PHÂN TÍCH TẦNG KHUẾCH   ĐẠI TÍN HIỆU NHỎ </a:t>
            </a:r>
            <a:r>
              <a:rPr lang="en-US" sz="2400">
                <a:latin typeface="Times New Roman"/>
                <a:cs typeface="Times New Roman"/>
              </a:rPr>
              <a:t>TẦN SỐ THẤP </a:t>
            </a:r>
            <a:endParaRPr lang="vi-VN" sz="2400">
              <a:latin typeface="Times New Roman" pitchFamily="18" charset="0"/>
              <a:cs typeface="Times New Roman" pitchFamily="18" charset="0"/>
            </a:endParaRPr>
          </a:p>
          <a:p>
            <a:pPr>
              <a:buNone/>
            </a:pPr>
            <a:r>
              <a:rPr lang="en-US" sz="2400">
                <a:solidFill>
                  <a:schemeClr val="tx1">
                    <a:lumMod val="95000"/>
                    <a:lumOff val="5000"/>
                  </a:schemeClr>
                </a:solidFill>
                <a:latin typeface="Times New Roman"/>
                <a:cs typeface="Times New Roman"/>
              </a:rPr>
              <a:t>  §2: SƠ ĐỒ KHUẾCH ĐẠI MẮC THEO KIỂU EMITTER CHUNG (EC) VÀ S CHUNG (SC)</a:t>
            </a:r>
            <a:endParaRPr lang="vi-VN" sz="2400">
              <a:solidFill>
                <a:schemeClr val="tx1">
                  <a:lumMod val="95000"/>
                  <a:lumOff val="5000"/>
                </a:schemeClr>
              </a:solidFill>
              <a:latin typeface="Times New Roman"/>
              <a:cs typeface="Times New Roman"/>
            </a:endParaRPr>
          </a:p>
          <a:p>
            <a:pPr>
              <a:buNone/>
            </a:pPr>
            <a:r>
              <a:rPr lang="en-US" sz="2400">
                <a:solidFill>
                  <a:schemeClr val="tx1">
                    <a:lumMod val="95000"/>
                    <a:lumOff val="5000"/>
                  </a:schemeClr>
                </a:solidFill>
                <a:latin typeface="Times New Roman"/>
                <a:cs typeface="Times New Roman"/>
              </a:rPr>
              <a:t>  §3: </a:t>
            </a:r>
            <a:r>
              <a:rPr lang="vi-VN" sz="2400">
                <a:solidFill>
                  <a:schemeClr val="tx1">
                    <a:lumMod val="95000"/>
                    <a:lumOff val="5000"/>
                  </a:schemeClr>
                </a:solidFill>
                <a:latin typeface="Times New Roman"/>
                <a:cs typeface="Times New Roman"/>
              </a:rPr>
              <a:t>SƠ ĐỒ </a:t>
            </a:r>
            <a:r>
              <a:rPr lang="en-US" sz="2400">
                <a:solidFill>
                  <a:schemeClr val="tx1">
                    <a:lumMod val="95000"/>
                    <a:lumOff val="5000"/>
                  </a:schemeClr>
                </a:solidFill>
                <a:latin typeface="Times New Roman"/>
                <a:cs typeface="Times New Roman"/>
              </a:rPr>
              <a:t>KHUẾCH ĐẠI MẮC THEO KIỂU</a:t>
            </a:r>
          </a:p>
          <a:p>
            <a:pPr>
              <a:buNone/>
            </a:pPr>
            <a:r>
              <a:rPr lang="en-US" sz="2400">
                <a:solidFill>
                  <a:schemeClr val="tx1">
                    <a:lumMod val="95000"/>
                    <a:lumOff val="5000"/>
                  </a:schemeClr>
                </a:solidFill>
                <a:latin typeface="Times New Roman"/>
                <a:cs typeface="Times New Roman"/>
              </a:rPr>
              <a:t>   </a:t>
            </a:r>
            <a:r>
              <a:rPr lang="vi-VN" sz="2400">
                <a:solidFill>
                  <a:schemeClr val="tx1">
                    <a:lumMod val="95000"/>
                    <a:lumOff val="5000"/>
                  </a:schemeClr>
                </a:solidFill>
                <a:latin typeface="Times New Roman"/>
                <a:cs typeface="Times New Roman"/>
              </a:rPr>
              <a:t>CO</a:t>
            </a:r>
            <a:r>
              <a:rPr lang="en-US" sz="2400">
                <a:solidFill>
                  <a:schemeClr val="tx1">
                    <a:lumMod val="95000"/>
                    <a:lumOff val="5000"/>
                  </a:schemeClr>
                </a:solidFill>
                <a:latin typeface="Times New Roman"/>
                <a:cs typeface="Times New Roman"/>
              </a:rPr>
              <a:t>L</a:t>
            </a:r>
            <a:r>
              <a:rPr lang="vi-VN" sz="2400">
                <a:solidFill>
                  <a:schemeClr val="tx1">
                    <a:lumMod val="95000"/>
                    <a:lumOff val="5000"/>
                  </a:schemeClr>
                </a:solidFill>
                <a:latin typeface="Times New Roman"/>
                <a:cs typeface="Times New Roman"/>
              </a:rPr>
              <a:t>LECT</a:t>
            </a:r>
            <a:r>
              <a:rPr lang="en-US" sz="2400">
                <a:solidFill>
                  <a:schemeClr val="tx1">
                    <a:lumMod val="95000"/>
                    <a:lumOff val="5000"/>
                  </a:schemeClr>
                </a:solidFill>
                <a:latin typeface="Times New Roman"/>
                <a:cs typeface="Times New Roman"/>
              </a:rPr>
              <a:t>O</a:t>
            </a:r>
            <a:r>
              <a:rPr lang="vi-VN" sz="2400">
                <a:solidFill>
                  <a:schemeClr val="tx1">
                    <a:lumMod val="95000"/>
                    <a:lumOff val="5000"/>
                  </a:schemeClr>
                </a:solidFill>
                <a:latin typeface="Times New Roman"/>
                <a:cs typeface="Times New Roman"/>
              </a:rPr>
              <a:t>R CHUNG</a:t>
            </a:r>
            <a:r>
              <a:rPr lang="en-US" sz="2400">
                <a:solidFill>
                  <a:schemeClr val="tx1">
                    <a:lumMod val="95000"/>
                    <a:lumOff val="5000"/>
                  </a:schemeClr>
                </a:solidFill>
                <a:latin typeface="Times New Roman"/>
                <a:cs typeface="Times New Roman"/>
              </a:rPr>
              <a:t> (CC)</a:t>
            </a:r>
            <a:r>
              <a:rPr lang="vi-VN" sz="2400">
                <a:solidFill>
                  <a:schemeClr val="tx1">
                    <a:lumMod val="95000"/>
                    <a:lumOff val="5000"/>
                  </a:schemeClr>
                </a:solidFill>
                <a:latin typeface="Times New Roman"/>
                <a:cs typeface="Times New Roman"/>
              </a:rPr>
              <a:t> </a:t>
            </a:r>
            <a:r>
              <a:rPr lang="en-US" sz="2400">
                <a:solidFill>
                  <a:schemeClr val="tx1">
                    <a:lumMod val="95000"/>
                    <a:lumOff val="5000"/>
                  </a:schemeClr>
                </a:solidFill>
                <a:latin typeface="Times New Roman"/>
                <a:cs typeface="Times New Roman"/>
              </a:rPr>
              <a:t>VÀ ( DC)</a:t>
            </a:r>
          </a:p>
          <a:p>
            <a:pPr>
              <a:buNone/>
            </a:pPr>
            <a:r>
              <a:rPr lang="en-US" sz="2400">
                <a:solidFill>
                  <a:schemeClr val="tx1">
                    <a:lumMod val="95000"/>
                    <a:lumOff val="5000"/>
                  </a:schemeClr>
                </a:solidFill>
                <a:latin typeface="Times New Roman"/>
                <a:cs typeface="Times New Roman"/>
              </a:rPr>
              <a:t>  §4: </a:t>
            </a:r>
            <a:r>
              <a:rPr lang="vi-VN" sz="2400">
                <a:solidFill>
                  <a:schemeClr val="tx1">
                    <a:lumMod val="95000"/>
                    <a:lumOff val="5000"/>
                  </a:schemeClr>
                </a:solidFill>
                <a:latin typeface="Times New Roman"/>
                <a:cs typeface="Times New Roman"/>
              </a:rPr>
              <a:t>SƠ ĐỒ </a:t>
            </a:r>
            <a:r>
              <a:rPr lang="en-US" sz="2400">
                <a:solidFill>
                  <a:schemeClr val="tx1">
                    <a:lumMod val="95000"/>
                    <a:lumOff val="5000"/>
                  </a:schemeClr>
                </a:solidFill>
                <a:latin typeface="Times New Roman"/>
                <a:cs typeface="Times New Roman"/>
              </a:rPr>
              <a:t>KHUẾCH ĐẠI MẮC THEO KIỂU </a:t>
            </a:r>
            <a:r>
              <a:rPr lang="vi-VN" sz="2400">
                <a:solidFill>
                  <a:schemeClr val="tx1">
                    <a:lumMod val="95000"/>
                    <a:lumOff val="5000"/>
                  </a:schemeClr>
                </a:solidFill>
                <a:latin typeface="Times New Roman"/>
                <a:cs typeface="Times New Roman"/>
              </a:rPr>
              <a:t>BA</a:t>
            </a:r>
            <a:r>
              <a:rPr lang="en-US" sz="2400">
                <a:solidFill>
                  <a:schemeClr val="tx1">
                    <a:lumMod val="95000"/>
                    <a:lumOff val="5000"/>
                  </a:schemeClr>
                </a:solidFill>
                <a:latin typeface="Times New Roman"/>
                <a:cs typeface="Times New Roman"/>
              </a:rPr>
              <a:t>SE</a:t>
            </a:r>
            <a:r>
              <a:rPr lang="vi-VN" sz="2400">
                <a:solidFill>
                  <a:schemeClr val="tx1">
                    <a:lumMod val="95000"/>
                    <a:lumOff val="5000"/>
                  </a:schemeClr>
                </a:solidFill>
                <a:latin typeface="Times New Roman"/>
                <a:cs typeface="Times New Roman"/>
              </a:rPr>
              <a:t> CHUNG</a:t>
            </a:r>
            <a:r>
              <a:rPr lang="en-US" sz="2400">
                <a:solidFill>
                  <a:schemeClr val="tx1">
                    <a:lumMod val="95000"/>
                    <a:lumOff val="5000"/>
                  </a:schemeClr>
                </a:solidFill>
                <a:latin typeface="Times New Roman"/>
                <a:cs typeface="Times New Roman"/>
              </a:rPr>
              <a:t> (BC) VÀ (GC)</a:t>
            </a:r>
            <a:endParaRPr lang="vi-VN" sz="2400">
              <a:solidFill>
                <a:schemeClr val="tx1">
                  <a:lumMod val="95000"/>
                  <a:lumOff val="5000"/>
                </a:schemeClr>
              </a:solidFill>
              <a:latin typeface="Times New Roman"/>
              <a:cs typeface="Times New Roman"/>
            </a:endParaRPr>
          </a:p>
          <a:p>
            <a:pPr>
              <a:buNone/>
            </a:pPr>
            <a:r>
              <a:rPr lang="en-US" sz="2400">
                <a:solidFill>
                  <a:schemeClr val="tx1">
                    <a:lumMod val="95000"/>
                    <a:lumOff val="5000"/>
                  </a:schemeClr>
                </a:solidFill>
                <a:latin typeface="Times New Roman"/>
                <a:cs typeface="Times New Roman"/>
              </a:rPr>
              <a:t>  §5: CÁC SƠ ĐỒ ĐẶC BIỆT DÙNG TRANSISTOR</a:t>
            </a:r>
            <a:endParaRPr lang="vi-VN" sz="2400">
              <a:solidFill>
                <a:schemeClr val="tx1">
                  <a:lumMod val="95000"/>
                  <a:lumOff val="5000"/>
                </a:schemeClr>
              </a:solidFill>
              <a:latin typeface="Times New Roman"/>
              <a:cs typeface="Times New Roman"/>
            </a:endParaRPr>
          </a:p>
          <a:p>
            <a:pPr>
              <a:buNone/>
            </a:pPr>
            <a:r>
              <a:rPr lang="en-US" sz="2400">
                <a:solidFill>
                  <a:schemeClr val="tx1">
                    <a:lumMod val="95000"/>
                    <a:lumOff val="5000"/>
                  </a:schemeClr>
                </a:solidFill>
                <a:latin typeface="Times New Roman"/>
                <a:cs typeface="Times New Roman"/>
              </a:rPr>
              <a:t>  §6: </a:t>
            </a:r>
            <a:r>
              <a:rPr lang="vi-VN" sz="2400">
                <a:solidFill>
                  <a:schemeClr val="tx1">
                    <a:lumMod val="95000"/>
                    <a:lumOff val="5000"/>
                  </a:schemeClr>
                </a:solidFill>
                <a:latin typeface="Times New Roman"/>
                <a:cs typeface="Times New Roman"/>
              </a:rPr>
              <a:t>MẠCH  KHUẾCH ĐẠI VI SAI.</a:t>
            </a:r>
          </a:p>
          <a:p>
            <a:pPr>
              <a:buNone/>
            </a:pPr>
            <a:r>
              <a:rPr lang="en-US" sz="2400">
                <a:solidFill>
                  <a:schemeClr val="tx1">
                    <a:lumMod val="95000"/>
                    <a:lumOff val="5000"/>
                  </a:schemeClr>
                </a:solidFill>
                <a:latin typeface="Times New Roman"/>
                <a:cs typeface="Times New Roman"/>
              </a:rPr>
              <a:t>  §7: CÁC MẠCH GHÉP TẦNG</a:t>
            </a:r>
            <a:endParaRPr lang="vi-VN" sz="2400">
              <a:solidFill>
                <a:schemeClr val="tx1">
                  <a:lumMod val="95000"/>
                  <a:lumOff val="5000"/>
                </a:schemeClr>
              </a:solidFill>
              <a:latin typeface="Times New Roman"/>
              <a:cs typeface="Times New Roman"/>
            </a:endParaRPr>
          </a:p>
          <a:p>
            <a:endParaRPr lang="vi-VN" sz="2400">
              <a:latin typeface="Arial"/>
              <a:cs typeface="Arial"/>
            </a:endParaRPr>
          </a:p>
        </p:txBody>
      </p:sp>
    </p:spTree>
    <p:extLst>
      <p:ext uri="{BB962C8B-B14F-4D97-AF65-F5344CB8AC3E}">
        <p14:creationId xmlns:p14="http://schemas.microsoft.com/office/powerpoint/2010/main" val="42463209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spcBef>
                <a:spcPts val="600"/>
              </a:spcBef>
              <a:buNone/>
            </a:pPr>
            <a:r>
              <a:rPr lang="en-US"/>
              <a:t> </a:t>
            </a:r>
            <a:r>
              <a:rPr lang="en-US">
                <a:solidFill>
                  <a:srgbClr val="FF0000"/>
                </a:solidFill>
                <a:latin typeface="Times New Roman" pitchFamily="18" charset="0"/>
                <a:cs typeface="Times New Roman" pitchFamily="18" charset="0"/>
              </a:rPr>
              <a:t>b. Xung điện áp biến đổi theo quy luật hàm mũ.</a:t>
            </a:r>
          </a:p>
          <a:p>
            <a:pPr>
              <a:spcBef>
                <a:spcPts val="600"/>
              </a:spcBef>
              <a:buNone/>
            </a:pPr>
            <a:r>
              <a:rPr lang="en-US">
                <a:solidFill>
                  <a:srgbClr val="FF0000"/>
                </a:solidFill>
                <a:latin typeface="Times New Roman" pitchFamily="18" charset="0"/>
                <a:cs typeface="Times New Roman" pitchFamily="18" charset="0"/>
              </a:rPr>
              <a:t> </a:t>
            </a:r>
            <a:r>
              <a:rPr lang="en-US" sz="2800">
                <a:solidFill>
                  <a:schemeClr val="tx1">
                    <a:lumMod val="95000"/>
                    <a:lumOff val="5000"/>
                  </a:schemeClr>
                </a:solidFill>
                <a:latin typeface="Times New Roman" pitchFamily="18" charset="0"/>
                <a:cs typeface="Times New Roman" pitchFamily="18" charset="0"/>
              </a:rPr>
              <a:t>u</a:t>
            </a:r>
            <a:r>
              <a:rPr lang="en-US" sz="2800" baseline="-25000">
                <a:solidFill>
                  <a:schemeClr val="tx1">
                    <a:lumMod val="95000"/>
                    <a:lumOff val="5000"/>
                  </a:schemeClr>
                </a:solidFill>
                <a:latin typeface="Times New Roman" pitchFamily="18" charset="0"/>
                <a:cs typeface="Times New Roman" pitchFamily="18" charset="0"/>
              </a:rPr>
              <a:t>1</a:t>
            </a:r>
            <a:r>
              <a:rPr lang="en-US" sz="2800">
                <a:solidFill>
                  <a:schemeClr val="tx1">
                    <a:lumMod val="95000"/>
                    <a:lumOff val="5000"/>
                  </a:schemeClr>
                </a:solidFill>
                <a:latin typeface="Times New Roman" pitchFamily="18" charset="0"/>
                <a:cs typeface="Times New Roman" pitchFamily="18" charset="0"/>
              </a:rPr>
              <a:t>(t) = E.{1 - exp[-</a:t>
            </a:r>
            <a:r>
              <a:rPr lang="el-GR" sz="2800">
                <a:solidFill>
                  <a:schemeClr val="tx1">
                    <a:lumMod val="95000"/>
                    <a:lumOff val="5000"/>
                  </a:schemeClr>
                </a:solidFill>
                <a:latin typeface="Times New Roman" pitchFamily="18" charset="0"/>
                <a:cs typeface="Times New Roman" pitchFamily="18" charset="0"/>
              </a:rPr>
              <a:t>α</a:t>
            </a:r>
            <a:r>
              <a:rPr lang="en-US" sz="2800">
                <a:solidFill>
                  <a:schemeClr val="tx1">
                    <a:lumMod val="95000"/>
                    <a:lumOff val="5000"/>
                  </a:schemeClr>
                </a:solidFill>
                <a:latin typeface="Times New Roman" pitchFamily="18" charset="0"/>
                <a:cs typeface="Times New Roman" pitchFamily="18" charset="0"/>
              </a:rPr>
              <a:t>( t-t</a:t>
            </a:r>
            <a:r>
              <a:rPr lang="en-US" sz="2800" baseline="-25000">
                <a:solidFill>
                  <a:schemeClr val="tx1">
                    <a:lumMod val="95000"/>
                    <a:lumOff val="5000"/>
                  </a:schemeClr>
                </a:solidFill>
                <a:latin typeface="Times New Roman" pitchFamily="18" charset="0"/>
                <a:cs typeface="Times New Roman" pitchFamily="18" charset="0"/>
              </a:rPr>
              <a:t>0</a:t>
            </a:r>
            <a:r>
              <a:rPr lang="en-US" sz="2800">
                <a:solidFill>
                  <a:schemeClr val="tx1">
                    <a:lumMod val="95000"/>
                    <a:lumOff val="5000"/>
                  </a:schemeClr>
                </a:solidFill>
                <a:latin typeface="Times New Roman" pitchFamily="18" charset="0"/>
                <a:cs typeface="Times New Roman" pitchFamily="18" charset="0"/>
              </a:rPr>
              <a:t> )]}</a:t>
            </a:r>
          </a:p>
          <a:p>
            <a:pPr>
              <a:spcBef>
                <a:spcPts val="600"/>
              </a:spcBef>
              <a:buNone/>
            </a:pPr>
            <a:endParaRPr lang="en-US">
              <a:solidFill>
                <a:schemeClr val="tx1">
                  <a:lumMod val="95000"/>
                  <a:lumOff val="5000"/>
                </a:schemeClr>
              </a:solidFill>
              <a:latin typeface="Times New Roman" pitchFamily="18" charset="0"/>
              <a:cs typeface="Times New Roman" pitchFamily="18" charset="0"/>
            </a:endParaRPr>
          </a:p>
          <a:p>
            <a:pPr>
              <a:spcBef>
                <a:spcPts val="600"/>
              </a:spcBef>
              <a:buNone/>
            </a:pPr>
            <a:r>
              <a:rPr lang="en-US">
                <a:solidFill>
                  <a:schemeClr val="tx1">
                    <a:lumMod val="95000"/>
                    <a:lumOff val="5000"/>
                  </a:schemeClr>
                </a:solidFill>
                <a:latin typeface="Times New Roman" pitchFamily="18" charset="0"/>
                <a:cs typeface="Times New Roman" pitchFamily="18" charset="0"/>
              </a:rPr>
              <a:t> </a:t>
            </a:r>
          </a:p>
          <a:p>
            <a:pPr>
              <a:spcBef>
                <a:spcPts val="600"/>
              </a:spcBef>
              <a:buNone/>
            </a:pPr>
            <a:r>
              <a:rPr lang="en-US" sz="2800">
                <a:solidFill>
                  <a:srgbClr val="FF0000"/>
                </a:solidFill>
                <a:latin typeface="Times New Roman" pitchFamily="18" charset="0"/>
                <a:cs typeface="Times New Roman" pitchFamily="18" charset="0"/>
              </a:rPr>
              <a:t>Ví dụ: </a:t>
            </a:r>
            <a:r>
              <a:rPr lang="en-US" sz="2800">
                <a:solidFill>
                  <a:schemeClr val="tx1">
                    <a:lumMod val="95000"/>
                    <a:lumOff val="5000"/>
                  </a:schemeClr>
                </a:solidFill>
                <a:latin typeface="Times New Roman" pitchFamily="18" charset="0"/>
                <a:cs typeface="Times New Roman" pitchFamily="18" charset="0"/>
              </a:rPr>
              <a:t>Cách biến đổi </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tín hiệu có dạng </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phức tạp sang các </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tín hiệu có </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dạng đơn giản.</a:t>
            </a:r>
            <a:endParaRPr lang="en-US" sz="2800">
              <a:solidFill>
                <a:schemeClr val="tx1">
                  <a:lumMod val="95000"/>
                  <a:lumOff val="5000"/>
                </a:schemeClr>
              </a:solidFill>
            </a:endParaRPr>
          </a:p>
        </p:txBody>
      </p:sp>
      <p:pic>
        <p:nvPicPr>
          <p:cNvPr id="17410" name="Picture 2"/>
          <p:cNvPicPr>
            <a:picLocks noChangeAspect="1" noChangeArrowheads="1"/>
          </p:cNvPicPr>
          <p:nvPr/>
        </p:nvPicPr>
        <p:blipFill>
          <a:blip r:embed="rId3"/>
          <a:srcRect/>
          <a:stretch>
            <a:fillRect/>
          </a:stretch>
        </p:blipFill>
        <p:spPr bwMode="auto">
          <a:xfrm>
            <a:off x="5667375" y="1066800"/>
            <a:ext cx="3019425" cy="2012950"/>
          </a:xfrm>
          <a:prstGeom prst="rect">
            <a:avLst/>
          </a:prstGeom>
          <a:noFill/>
          <a:ln w="9525">
            <a:noFill/>
            <a:miter lim="800000"/>
            <a:headEnd/>
            <a:tailEnd/>
          </a:ln>
          <a:effectLst/>
        </p:spPr>
      </p:pic>
      <p:pic>
        <p:nvPicPr>
          <p:cNvPr id="17411" name="Picture 3"/>
          <p:cNvPicPr>
            <a:picLocks noChangeAspect="1" noChangeArrowheads="1"/>
          </p:cNvPicPr>
          <p:nvPr/>
        </p:nvPicPr>
        <p:blipFill>
          <a:blip r:embed="rId4"/>
          <a:srcRect/>
          <a:stretch>
            <a:fillRect/>
          </a:stretch>
        </p:blipFill>
        <p:spPr bwMode="auto">
          <a:xfrm>
            <a:off x="4857750" y="3048000"/>
            <a:ext cx="2457450" cy="3756388"/>
          </a:xfrm>
          <a:prstGeom prst="rect">
            <a:avLst/>
          </a:prstGeom>
          <a:noFill/>
          <a:ln w="9525">
            <a:noFill/>
            <a:miter lim="800000"/>
            <a:headEnd/>
            <a:tailEnd/>
          </a:ln>
          <a:effectLst/>
        </p:spPr>
      </p:pic>
      <p:graphicFrame>
        <p:nvGraphicFramePr>
          <p:cNvPr id="5" name="Object 4"/>
          <p:cNvGraphicFramePr>
            <a:graphicFrameLocks noChangeAspect="1"/>
          </p:cNvGraphicFramePr>
          <p:nvPr/>
        </p:nvGraphicFramePr>
        <p:xfrm>
          <a:off x="533400" y="1562100"/>
          <a:ext cx="3810000" cy="952500"/>
        </p:xfrm>
        <a:graphic>
          <a:graphicData uri="http://schemas.openxmlformats.org/presentationml/2006/ole">
            <mc:AlternateContent xmlns:mc="http://schemas.openxmlformats.org/markup-compatibility/2006">
              <mc:Choice xmlns:v="urn:schemas-microsoft-com:vml" Requires="v">
                <p:oleObj spid="_x0000_s20481" name="Equation" r:id="rId5" imgW="1422360" imgH="355320" progId="Equation.DSMT4">
                  <p:embed/>
                </p:oleObj>
              </mc:Choice>
              <mc:Fallback>
                <p:oleObj name="Equation" r:id="rId5" imgW="1422360" imgH="35532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562100"/>
                        <a:ext cx="38100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22594"/>
          </a:xfrm>
        </p:spPr>
        <p:txBody>
          <a:bodyPr vert="horz" lIns="91440" tIns="45720" rIns="91440" bIns="45720" rtlCol="0" anchor="ctr">
            <a:noAutofit/>
          </a:bodyPr>
          <a:lstStyle/>
          <a:p>
            <a:r>
              <a:rPr lang="vi-VN" sz="3600">
                <a:solidFill>
                  <a:srgbClr val="FF0000"/>
                </a:solidFill>
                <a:latin typeface="Times New Roman"/>
                <a:cs typeface="Times New Roman"/>
              </a:rPr>
              <a:t>§</a:t>
            </a:r>
            <a:r>
              <a:rPr lang="en-US" sz="3600">
                <a:solidFill>
                  <a:srgbClr val="FF0000"/>
                </a:solidFill>
              </a:rPr>
              <a:t>1.</a:t>
            </a:r>
            <a:r>
              <a:rPr lang="vi-VN" sz="3600">
                <a:solidFill>
                  <a:srgbClr val="FF0000"/>
                </a:solidFill>
                <a:latin typeface="Times New Roman"/>
                <a:cs typeface="Times New Roman"/>
              </a:rPr>
              <a:t>PHƯƠNG PHÁP PHÂN TÍCH TẦNG KHUẾCH ĐẠI TÍN HIỆU NHỎ</a:t>
            </a:r>
            <a:r>
              <a:rPr lang="en-US" sz="3600">
                <a:solidFill>
                  <a:srgbClr val="FF0000"/>
                </a:solidFill>
              </a:rPr>
              <a:t> </a:t>
            </a:r>
            <a:r>
              <a:rPr lang="en-US" sz="3600">
                <a:solidFill>
                  <a:srgbClr val="FF0000"/>
                </a:solidFill>
                <a:latin typeface="Times New Roman"/>
                <a:cs typeface="Times New Roman"/>
              </a:rPr>
              <a:t>TẦN SỐ THẤP  </a:t>
            </a:r>
            <a:endParaRPr lang="en-US" sz="3600">
              <a:solidFill>
                <a:srgbClr val="FF0000"/>
              </a:solidFill>
              <a:cs typeface="Calibri"/>
            </a:endParaRPr>
          </a:p>
        </p:txBody>
      </p:sp>
      <p:sp>
        <p:nvSpPr>
          <p:cNvPr id="3" name="Content Placeholder 2"/>
          <p:cNvSpPr>
            <a:spLocks noGrp="1"/>
          </p:cNvSpPr>
          <p:nvPr>
            <p:ph sz="quarter" idx="1"/>
          </p:nvPr>
        </p:nvSpPr>
        <p:spPr>
          <a:xfrm>
            <a:off x="304800" y="1219200"/>
            <a:ext cx="8839200" cy="5257800"/>
          </a:xfrm>
        </p:spPr>
        <p:txBody>
          <a:bodyPr vert="horz" lIns="91440" tIns="45720" rIns="91440" bIns="45720" rtlCol="0" anchor="t">
            <a:normAutofit lnSpcReduction="10000"/>
          </a:bodyPr>
          <a:lstStyle/>
          <a:p>
            <a:pPr>
              <a:buNone/>
            </a:pPr>
            <a:endParaRPr lang="en-US" sz="2400">
              <a:latin typeface="Times New Roman"/>
              <a:cs typeface="Times New Roman"/>
            </a:endParaRPr>
          </a:p>
          <a:p>
            <a:pPr>
              <a:buNone/>
            </a:pPr>
            <a:endParaRPr lang="en-US" sz="2400">
              <a:latin typeface="Times New Roman"/>
              <a:cs typeface="Times New Roman"/>
            </a:endParaRPr>
          </a:p>
          <a:p>
            <a:pPr>
              <a:buNone/>
            </a:pPr>
            <a:r>
              <a:rPr lang="en-US" sz="2400">
                <a:latin typeface="Times New Roman"/>
                <a:cs typeface="Times New Roman"/>
              </a:rPr>
              <a:t>1. Phương </a:t>
            </a:r>
            <a:r>
              <a:rPr lang="en-US" sz="2400" err="1">
                <a:latin typeface="Times New Roman"/>
                <a:cs typeface="Times New Roman"/>
              </a:rPr>
              <a:t>pháp</a:t>
            </a:r>
            <a:r>
              <a:rPr lang="en-US" sz="2400">
                <a:latin typeface="Times New Roman"/>
                <a:cs typeface="Times New Roman"/>
              </a:rPr>
              <a:t> </a:t>
            </a:r>
            <a:r>
              <a:rPr lang="en-US" sz="2400" err="1">
                <a:latin typeface="Times New Roman"/>
                <a:cs typeface="Times New Roman"/>
              </a:rPr>
              <a:t>phân</a:t>
            </a:r>
            <a:r>
              <a:rPr lang="en-US" sz="2400">
                <a:latin typeface="Times New Roman"/>
                <a:cs typeface="Times New Roman"/>
              </a:rPr>
              <a:t> </a:t>
            </a:r>
            <a:r>
              <a:rPr lang="en-US" sz="2400" err="1">
                <a:latin typeface="Times New Roman"/>
                <a:cs typeface="Times New Roman"/>
              </a:rPr>
              <a:t>tích</a:t>
            </a:r>
            <a:r>
              <a:rPr lang="en-US" sz="2400">
                <a:latin typeface="Times New Roman"/>
                <a:cs typeface="Times New Roman"/>
              </a:rPr>
              <a:t> </a:t>
            </a:r>
            <a:r>
              <a:rPr lang="en-US" sz="2400" err="1">
                <a:latin typeface="Times New Roman"/>
                <a:cs typeface="Times New Roman"/>
              </a:rPr>
              <a:t>tầng</a:t>
            </a:r>
            <a:r>
              <a:rPr lang="en-US" sz="2400">
                <a:latin typeface="Times New Roman"/>
                <a:cs typeface="Times New Roman"/>
              </a:rPr>
              <a:t> </a:t>
            </a:r>
            <a:r>
              <a:rPr lang="en-US" sz="2400" err="1">
                <a:latin typeface="Times New Roman"/>
                <a:cs typeface="Times New Roman"/>
              </a:rPr>
              <a:t>khuếch</a:t>
            </a:r>
            <a:r>
              <a:rPr lang="en-US" sz="2400">
                <a:latin typeface="Times New Roman"/>
                <a:cs typeface="Times New Roman"/>
              </a:rPr>
              <a:t> </a:t>
            </a:r>
            <a:r>
              <a:rPr lang="en-US" sz="2400" err="1">
                <a:latin typeface="Times New Roman"/>
                <a:cs typeface="Times New Roman"/>
              </a:rPr>
              <a:t>đại</a:t>
            </a:r>
            <a:r>
              <a:rPr lang="en-US" sz="2400">
                <a:latin typeface="Times New Roman"/>
                <a:cs typeface="Times New Roman"/>
              </a:rPr>
              <a:t> </a:t>
            </a:r>
            <a:r>
              <a:rPr lang="en-US" sz="2400" err="1">
                <a:latin typeface="Times New Roman"/>
                <a:cs typeface="Times New Roman"/>
              </a:rPr>
              <a:t>tín</a:t>
            </a:r>
            <a:r>
              <a:rPr lang="en-US" sz="2400">
                <a:latin typeface="Times New Roman"/>
                <a:cs typeface="Times New Roman"/>
              </a:rPr>
              <a:t> </a:t>
            </a:r>
            <a:r>
              <a:rPr lang="en-US" sz="2400" err="1">
                <a:latin typeface="Times New Roman"/>
                <a:cs typeface="Times New Roman"/>
              </a:rPr>
              <a:t>nhỏ</a:t>
            </a:r>
            <a:r>
              <a:rPr lang="en-US" sz="2400">
                <a:latin typeface="Times New Roman"/>
                <a:cs typeface="Times New Roman"/>
              </a:rPr>
              <a:t> </a:t>
            </a:r>
            <a:r>
              <a:rPr lang="en-US" sz="2400" err="1">
                <a:latin typeface="Times New Roman"/>
                <a:cs typeface="Times New Roman"/>
              </a:rPr>
              <a:t>tần</a:t>
            </a:r>
            <a:r>
              <a:rPr lang="en-US" sz="2400">
                <a:latin typeface="Times New Roman"/>
                <a:cs typeface="Times New Roman"/>
              </a:rPr>
              <a:t> </a:t>
            </a:r>
            <a:r>
              <a:rPr lang="en-US" sz="2400" err="1">
                <a:latin typeface="Times New Roman"/>
                <a:cs typeface="Times New Roman"/>
              </a:rPr>
              <a:t>số</a:t>
            </a:r>
            <a:endParaRPr lang="en-US" sz="2400">
              <a:latin typeface="Times New Roman"/>
              <a:cs typeface="Times New Roman"/>
            </a:endParaRPr>
          </a:p>
          <a:p>
            <a:pPr>
              <a:buNone/>
            </a:pPr>
            <a:r>
              <a:rPr lang="en-US" sz="2400" err="1">
                <a:latin typeface="Times New Roman"/>
                <a:cs typeface="Times New Roman"/>
              </a:rPr>
              <a:t>thấp</a:t>
            </a:r>
            <a:r>
              <a:rPr lang="en-US" sz="2400">
                <a:latin typeface="Times New Roman"/>
                <a:cs typeface="Times New Roman"/>
              </a:rPr>
              <a:t> </a:t>
            </a:r>
            <a:r>
              <a:rPr lang="en-US" sz="2400" err="1">
                <a:latin typeface="Times New Roman"/>
                <a:cs typeface="Times New Roman"/>
              </a:rPr>
              <a:t>dùng</a:t>
            </a:r>
            <a:r>
              <a:rPr lang="en-US" sz="2400">
                <a:latin typeface="Times New Roman"/>
                <a:cs typeface="Times New Roman"/>
              </a:rPr>
              <a:t> transistor. </a:t>
            </a:r>
            <a:endParaRPr lang="en-US" sz="2400">
              <a:latin typeface="Times New Roman" pitchFamily="18" charset="0"/>
              <a:cs typeface="Times New Roman" pitchFamily="18" charset="0"/>
            </a:endParaRPr>
          </a:p>
          <a:p>
            <a:pPr>
              <a:buNone/>
            </a:pPr>
            <a:r>
              <a:rPr lang="en-US" sz="2400">
                <a:latin typeface="Times New Roman"/>
                <a:cs typeface="Times New Roman"/>
              </a:rPr>
              <a:t>  + </a:t>
            </a:r>
            <a:r>
              <a:rPr lang="en-US" sz="2400" err="1">
                <a:latin typeface="Times New Roman"/>
                <a:cs typeface="Times New Roman"/>
              </a:rPr>
              <a:t>Căn</a:t>
            </a:r>
            <a:r>
              <a:rPr lang="en-US" sz="2400">
                <a:latin typeface="Times New Roman"/>
                <a:cs typeface="Times New Roman"/>
              </a:rPr>
              <a:t> </a:t>
            </a:r>
            <a:r>
              <a:rPr lang="en-US" sz="2400" err="1">
                <a:latin typeface="Times New Roman"/>
                <a:cs typeface="Times New Roman"/>
              </a:rPr>
              <a:t>cứ</a:t>
            </a:r>
            <a:r>
              <a:rPr lang="en-US" sz="2400">
                <a:latin typeface="Times New Roman"/>
                <a:cs typeface="Times New Roman"/>
              </a:rPr>
              <a:t> </a:t>
            </a:r>
            <a:r>
              <a:rPr lang="en-US" sz="2400" err="1">
                <a:latin typeface="Times New Roman"/>
                <a:cs typeface="Times New Roman"/>
              </a:rPr>
              <a:t>vào</a:t>
            </a:r>
            <a:r>
              <a:rPr lang="en-US" sz="2400">
                <a:latin typeface="Times New Roman"/>
                <a:cs typeface="Times New Roman"/>
              </a:rPr>
              <a:t> </a:t>
            </a:r>
            <a:r>
              <a:rPr lang="en-US" sz="2400" err="1">
                <a:latin typeface="Times New Roman"/>
                <a:cs typeface="Times New Roman"/>
              </a:rPr>
              <a:t>cách</a:t>
            </a:r>
            <a:r>
              <a:rPr lang="en-US" sz="2400">
                <a:latin typeface="Times New Roman"/>
                <a:cs typeface="Times New Roman"/>
              </a:rPr>
              <a:t> </a:t>
            </a:r>
            <a:r>
              <a:rPr lang="en-US" sz="2400" err="1">
                <a:latin typeface="Times New Roman"/>
                <a:cs typeface="Times New Roman"/>
              </a:rPr>
              <a:t>mắc</a:t>
            </a:r>
            <a:r>
              <a:rPr lang="en-US" sz="2400">
                <a:latin typeface="Times New Roman"/>
                <a:cs typeface="Times New Roman"/>
              </a:rPr>
              <a:t> </a:t>
            </a:r>
            <a:r>
              <a:rPr lang="en-US" sz="2400" err="1">
                <a:latin typeface="Times New Roman"/>
                <a:cs typeface="Times New Roman"/>
              </a:rPr>
              <a:t>của</a:t>
            </a:r>
            <a:r>
              <a:rPr lang="en-US" sz="2400">
                <a:latin typeface="Times New Roman"/>
                <a:cs typeface="Times New Roman"/>
              </a:rPr>
              <a:t> transistor </a:t>
            </a:r>
            <a:r>
              <a:rPr lang="en-US" sz="2400" err="1">
                <a:latin typeface="Times New Roman"/>
                <a:cs typeface="Times New Roman"/>
              </a:rPr>
              <a:t>trong</a:t>
            </a:r>
            <a:r>
              <a:rPr lang="en-US" sz="2400">
                <a:latin typeface="Times New Roman"/>
                <a:cs typeface="Times New Roman"/>
              </a:rPr>
              <a:t> </a:t>
            </a:r>
            <a:r>
              <a:rPr lang="en-US" sz="2400" err="1">
                <a:latin typeface="Times New Roman"/>
                <a:cs typeface="Times New Roman"/>
              </a:rPr>
              <a:t>các</a:t>
            </a:r>
            <a:r>
              <a:rPr lang="en-US" sz="2400">
                <a:latin typeface="Times New Roman"/>
                <a:cs typeface="Times New Roman"/>
              </a:rPr>
              <a:t> </a:t>
            </a:r>
            <a:r>
              <a:rPr lang="en-US" sz="2400" err="1">
                <a:latin typeface="Times New Roman"/>
                <a:cs typeface="Times New Roman"/>
              </a:rPr>
              <a:t>tầng</a:t>
            </a:r>
            <a:endParaRPr lang="en-US" sz="2400">
              <a:latin typeface="Times New Roman"/>
              <a:cs typeface="Times New Roman"/>
            </a:endParaRPr>
          </a:p>
          <a:p>
            <a:pPr>
              <a:buNone/>
            </a:pPr>
            <a:r>
              <a:rPr lang="en-US" sz="2400" err="1">
                <a:latin typeface="Times New Roman"/>
                <a:cs typeface="Times New Roman"/>
              </a:rPr>
              <a:t>khuếch</a:t>
            </a:r>
            <a:r>
              <a:rPr lang="en-US" sz="2400">
                <a:latin typeface="Times New Roman"/>
                <a:cs typeface="Times New Roman"/>
              </a:rPr>
              <a:t> </a:t>
            </a:r>
            <a:r>
              <a:rPr lang="en-US" sz="2400" err="1">
                <a:latin typeface="Times New Roman"/>
                <a:cs typeface="Times New Roman"/>
              </a:rPr>
              <a:t>đại</a:t>
            </a:r>
            <a:r>
              <a:rPr lang="en-US" sz="2400">
                <a:latin typeface="Times New Roman"/>
                <a:cs typeface="Times New Roman"/>
              </a:rPr>
              <a:t>. (EC); (SC); (BC); (GC); (CC); (DC).</a:t>
            </a:r>
          </a:p>
          <a:p>
            <a:pPr>
              <a:buNone/>
            </a:pPr>
            <a:r>
              <a:rPr lang="en-US" sz="2400">
                <a:latin typeface="Times New Roman"/>
                <a:cs typeface="Times New Roman"/>
              </a:rPr>
              <a:t>   + </a:t>
            </a:r>
            <a:r>
              <a:rPr lang="en-US" sz="2400" err="1">
                <a:latin typeface="Times New Roman"/>
                <a:cs typeface="Times New Roman"/>
              </a:rPr>
              <a:t>Căn</a:t>
            </a:r>
            <a:r>
              <a:rPr lang="en-US" sz="2400">
                <a:latin typeface="Times New Roman"/>
                <a:cs typeface="Times New Roman"/>
              </a:rPr>
              <a:t> </a:t>
            </a:r>
            <a:r>
              <a:rPr lang="en-US" sz="2400" err="1">
                <a:latin typeface="Times New Roman"/>
                <a:cs typeface="Times New Roman"/>
              </a:rPr>
              <a:t>cứ</a:t>
            </a:r>
            <a:r>
              <a:rPr lang="en-US" sz="2400">
                <a:latin typeface="Times New Roman"/>
                <a:cs typeface="Times New Roman"/>
              </a:rPr>
              <a:t> </a:t>
            </a:r>
            <a:r>
              <a:rPr lang="en-US" sz="2400" err="1">
                <a:latin typeface="Times New Roman"/>
                <a:cs typeface="Times New Roman"/>
              </a:rPr>
              <a:t>vào</a:t>
            </a:r>
            <a:r>
              <a:rPr lang="en-US" sz="2400">
                <a:latin typeface="Times New Roman"/>
                <a:cs typeface="Times New Roman"/>
              </a:rPr>
              <a:t> </a:t>
            </a:r>
            <a:r>
              <a:rPr lang="en-US" sz="2400" err="1">
                <a:latin typeface="Times New Roman"/>
                <a:cs typeface="Times New Roman"/>
              </a:rPr>
              <a:t>tần</a:t>
            </a:r>
            <a:r>
              <a:rPr lang="en-US" sz="2400">
                <a:latin typeface="Times New Roman"/>
                <a:cs typeface="Times New Roman"/>
              </a:rPr>
              <a:t> </a:t>
            </a:r>
            <a:r>
              <a:rPr lang="en-US" sz="2400" err="1">
                <a:latin typeface="Times New Roman"/>
                <a:cs typeface="Times New Roman"/>
              </a:rPr>
              <a:t>số</a:t>
            </a:r>
            <a:r>
              <a:rPr lang="en-US" sz="2400">
                <a:latin typeface="Times New Roman"/>
                <a:cs typeface="Times New Roman"/>
              </a:rPr>
              <a:t> </a:t>
            </a:r>
            <a:r>
              <a:rPr lang="en-US" sz="2400" err="1">
                <a:latin typeface="Times New Roman"/>
                <a:cs typeface="Times New Roman"/>
              </a:rPr>
              <a:t>tín</a:t>
            </a:r>
            <a:r>
              <a:rPr lang="en-US" sz="2400">
                <a:latin typeface="Times New Roman"/>
                <a:cs typeface="Times New Roman"/>
              </a:rPr>
              <a:t> </a:t>
            </a:r>
            <a:r>
              <a:rPr lang="en-US" sz="2400" err="1">
                <a:latin typeface="Times New Roman"/>
                <a:cs typeface="Times New Roman"/>
              </a:rPr>
              <a:t>hiệu</a:t>
            </a:r>
            <a:r>
              <a:rPr lang="en-US" sz="2400">
                <a:latin typeface="Times New Roman"/>
                <a:cs typeface="Times New Roman"/>
              </a:rPr>
              <a:t> </a:t>
            </a:r>
            <a:r>
              <a:rPr lang="en-US" sz="2400" err="1">
                <a:latin typeface="Times New Roman"/>
                <a:cs typeface="Times New Roman"/>
              </a:rPr>
              <a:t>trong</a:t>
            </a:r>
            <a:r>
              <a:rPr lang="en-US" sz="2400">
                <a:latin typeface="Times New Roman"/>
                <a:cs typeface="Times New Roman"/>
              </a:rPr>
              <a:t> </a:t>
            </a:r>
            <a:r>
              <a:rPr lang="en-US" sz="2400" err="1">
                <a:latin typeface="Times New Roman"/>
                <a:cs typeface="Times New Roman"/>
              </a:rPr>
              <a:t>chương</a:t>
            </a:r>
            <a:r>
              <a:rPr lang="en-US" sz="2400">
                <a:latin typeface="Times New Roman"/>
                <a:cs typeface="Times New Roman"/>
              </a:rPr>
              <a:t> </a:t>
            </a:r>
            <a:r>
              <a:rPr lang="en-US" sz="2400" err="1">
                <a:latin typeface="Times New Roman"/>
                <a:cs typeface="Times New Roman"/>
              </a:rPr>
              <a:t>này</a:t>
            </a:r>
            <a:r>
              <a:rPr lang="en-US" sz="2400">
                <a:latin typeface="Times New Roman"/>
                <a:cs typeface="Times New Roman"/>
              </a:rPr>
              <a:t> </a:t>
            </a:r>
            <a:r>
              <a:rPr lang="en-US" sz="2400" err="1">
                <a:latin typeface="Times New Roman"/>
                <a:cs typeface="Times New Roman"/>
              </a:rPr>
              <a:t>quan</a:t>
            </a:r>
            <a:r>
              <a:rPr lang="en-US" sz="2400">
                <a:latin typeface="Times New Roman"/>
                <a:cs typeface="Times New Roman"/>
              </a:rPr>
              <a:t> </a:t>
            </a:r>
            <a:r>
              <a:rPr lang="en-US" sz="2400" err="1">
                <a:latin typeface="Times New Roman"/>
                <a:cs typeface="Times New Roman"/>
              </a:rPr>
              <a:t>tâm</a:t>
            </a:r>
            <a:endParaRPr lang="en-US" sz="2400">
              <a:latin typeface="Times New Roman"/>
              <a:cs typeface="Times New Roman"/>
            </a:endParaRPr>
          </a:p>
          <a:p>
            <a:pPr>
              <a:buNone/>
            </a:pPr>
            <a:r>
              <a:rPr lang="en-US" sz="2400" err="1">
                <a:latin typeface="Times New Roman"/>
                <a:cs typeface="Times New Roman"/>
              </a:rPr>
              <a:t>đến</a:t>
            </a:r>
            <a:r>
              <a:rPr lang="en-US" sz="2400">
                <a:latin typeface="Times New Roman"/>
                <a:cs typeface="Times New Roman"/>
              </a:rPr>
              <a:t> </a:t>
            </a:r>
            <a:r>
              <a:rPr lang="en-US" sz="2400" err="1">
                <a:latin typeface="Times New Roman"/>
                <a:cs typeface="Times New Roman"/>
              </a:rPr>
              <a:t>tín</a:t>
            </a:r>
            <a:r>
              <a:rPr lang="en-US" sz="2400">
                <a:latin typeface="Times New Roman"/>
                <a:cs typeface="Times New Roman"/>
              </a:rPr>
              <a:t> </a:t>
            </a:r>
            <a:r>
              <a:rPr lang="en-US" sz="2400" err="1">
                <a:latin typeface="Times New Roman"/>
                <a:cs typeface="Times New Roman"/>
              </a:rPr>
              <a:t>hiệu</a:t>
            </a:r>
            <a:r>
              <a:rPr lang="en-US" sz="2400">
                <a:latin typeface="Times New Roman"/>
                <a:cs typeface="Times New Roman"/>
              </a:rPr>
              <a:t> </a:t>
            </a:r>
            <a:r>
              <a:rPr lang="en-US" sz="2400" err="1">
                <a:latin typeface="Times New Roman"/>
                <a:cs typeface="Times New Roman"/>
              </a:rPr>
              <a:t>tần</a:t>
            </a:r>
            <a:r>
              <a:rPr lang="en-US" sz="2400">
                <a:latin typeface="Times New Roman"/>
                <a:cs typeface="Times New Roman"/>
              </a:rPr>
              <a:t> </a:t>
            </a:r>
            <a:r>
              <a:rPr lang="en-US" sz="2400" err="1">
                <a:latin typeface="Times New Roman"/>
                <a:cs typeface="Times New Roman"/>
              </a:rPr>
              <a:t>số</a:t>
            </a:r>
            <a:r>
              <a:rPr lang="en-US" sz="2400">
                <a:latin typeface="Times New Roman"/>
                <a:cs typeface="Times New Roman"/>
              </a:rPr>
              <a:t> </a:t>
            </a:r>
            <a:r>
              <a:rPr lang="en-US" sz="2400" err="1">
                <a:latin typeface="Times New Roman"/>
                <a:cs typeface="Times New Roman"/>
              </a:rPr>
              <a:t>thấp</a:t>
            </a:r>
            <a:r>
              <a:rPr lang="en-US" sz="2400">
                <a:latin typeface="Times New Roman"/>
                <a:cs typeface="Times New Roman"/>
              </a:rPr>
              <a:t> </a:t>
            </a:r>
            <a:r>
              <a:rPr lang="en-US" sz="2400" err="1">
                <a:latin typeface="Times New Roman"/>
                <a:cs typeface="Times New Roman"/>
              </a:rPr>
              <a:t>đối</a:t>
            </a:r>
            <a:r>
              <a:rPr lang="en-US" sz="2400">
                <a:latin typeface="Times New Roman"/>
                <a:cs typeface="Times New Roman"/>
              </a:rPr>
              <a:t> </a:t>
            </a:r>
            <a:r>
              <a:rPr lang="en-US" sz="2400" err="1">
                <a:latin typeface="Times New Roman"/>
                <a:cs typeface="Times New Roman"/>
              </a:rPr>
              <a:t>với</a:t>
            </a:r>
            <a:r>
              <a:rPr lang="en-US" sz="2400">
                <a:latin typeface="Times New Roman"/>
                <a:cs typeface="Times New Roman"/>
              </a:rPr>
              <a:t> </a:t>
            </a:r>
            <a:r>
              <a:rPr lang="en-US" sz="2400" err="1">
                <a:latin typeface="Times New Roman"/>
                <a:cs typeface="Times New Roman"/>
              </a:rPr>
              <a:t>loại</a:t>
            </a:r>
            <a:r>
              <a:rPr lang="en-US" sz="2400">
                <a:latin typeface="Times New Roman"/>
                <a:cs typeface="Times New Roman"/>
              </a:rPr>
              <a:t> transistor.</a:t>
            </a:r>
          </a:p>
          <a:p>
            <a:pPr>
              <a:buNone/>
            </a:pPr>
            <a:r>
              <a:rPr lang="en-US" sz="2400">
                <a:latin typeface="Times New Roman"/>
                <a:cs typeface="Times New Roman"/>
              </a:rPr>
              <a:t>   + </a:t>
            </a:r>
            <a:r>
              <a:rPr lang="en-US" sz="2400" err="1">
                <a:latin typeface="Times New Roman"/>
                <a:cs typeface="Times New Roman"/>
              </a:rPr>
              <a:t>Dùng</a:t>
            </a:r>
            <a:r>
              <a:rPr lang="en-US" sz="2400">
                <a:latin typeface="Times New Roman"/>
                <a:cs typeface="Times New Roman"/>
              </a:rPr>
              <a:t> </a:t>
            </a:r>
            <a:r>
              <a:rPr lang="en-US" sz="2400" err="1">
                <a:latin typeface="Times New Roman"/>
                <a:cs typeface="Times New Roman"/>
              </a:rPr>
              <a:t>sơ</a:t>
            </a:r>
            <a:r>
              <a:rPr lang="en-US" sz="2400">
                <a:latin typeface="Times New Roman"/>
                <a:cs typeface="Times New Roman"/>
              </a:rPr>
              <a:t> </a:t>
            </a:r>
            <a:r>
              <a:rPr lang="en-US" sz="2400" err="1">
                <a:latin typeface="Times New Roman"/>
                <a:cs typeface="Times New Roman"/>
              </a:rPr>
              <a:t>đồ</a:t>
            </a:r>
            <a:r>
              <a:rPr lang="en-US" sz="2400">
                <a:latin typeface="Times New Roman"/>
                <a:cs typeface="Times New Roman"/>
              </a:rPr>
              <a:t> </a:t>
            </a:r>
            <a:r>
              <a:rPr lang="en-US" sz="2400" err="1">
                <a:latin typeface="Times New Roman"/>
                <a:cs typeface="Times New Roman"/>
              </a:rPr>
              <a:t>tương</a:t>
            </a:r>
            <a:r>
              <a:rPr lang="en-US" sz="2400">
                <a:latin typeface="Times New Roman"/>
                <a:cs typeface="Times New Roman"/>
              </a:rPr>
              <a:t> </a:t>
            </a:r>
            <a:r>
              <a:rPr lang="en-US" sz="2400" err="1">
                <a:latin typeface="Times New Roman"/>
                <a:cs typeface="Times New Roman"/>
              </a:rPr>
              <a:t>đương</a:t>
            </a:r>
            <a:r>
              <a:rPr lang="en-US" sz="2400">
                <a:latin typeface="Times New Roman"/>
                <a:cs typeface="Times New Roman"/>
              </a:rPr>
              <a:t> </a:t>
            </a:r>
            <a:r>
              <a:rPr lang="en-US" sz="2400" err="1">
                <a:latin typeface="Times New Roman"/>
                <a:cs typeface="Times New Roman"/>
              </a:rPr>
              <a:t>để</a:t>
            </a:r>
            <a:r>
              <a:rPr lang="en-US" sz="2400">
                <a:latin typeface="Times New Roman"/>
                <a:cs typeface="Times New Roman"/>
              </a:rPr>
              <a:t> </a:t>
            </a:r>
            <a:r>
              <a:rPr lang="en-US" sz="2400" err="1">
                <a:latin typeface="Times New Roman"/>
                <a:cs typeface="Times New Roman"/>
              </a:rPr>
              <a:t>phân</a:t>
            </a:r>
            <a:r>
              <a:rPr lang="en-US" sz="2400">
                <a:latin typeface="Times New Roman"/>
                <a:cs typeface="Times New Roman"/>
              </a:rPr>
              <a:t> </a:t>
            </a:r>
            <a:r>
              <a:rPr lang="en-US" sz="2400" err="1">
                <a:latin typeface="Times New Roman"/>
                <a:cs typeface="Times New Roman"/>
              </a:rPr>
              <a:t>tích</a:t>
            </a:r>
            <a:r>
              <a:rPr lang="en-US" sz="2400">
                <a:latin typeface="Times New Roman"/>
                <a:cs typeface="Times New Roman"/>
              </a:rPr>
              <a:t> </a:t>
            </a:r>
            <a:r>
              <a:rPr lang="en-US" sz="2400" err="1">
                <a:latin typeface="Times New Roman"/>
                <a:cs typeface="Times New Roman"/>
              </a:rPr>
              <a:t>và</a:t>
            </a:r>
            <a:r>
              <a:rPr lang="en-US" sz="2400">
                <a:latin typeface="Times New Roman"/>
                <a:cs typeface="Times New Roman"/>
              </a:rPr>
              <a:t> </a:t>
            </a:r>
            <a:r>
              <a:rPr lang="en-US" sz="2400" err="1">
                <a:latin typeface="Times New Roman"/>
                <a:cs typeface="Times New Roman"/>
              </a:rPr>
              <a:t>xác</a:t>
            </a:r>
            <a:r>
              <a:rPr lang="en-US" sz="2400">
                <a:latin typeface="Times New Roman"/>
                <a:cs typeface="Times New Roman"/>
              </a:rPr>
              <a:t> </a:t>
            </a:r>
            <a:r>
              <a:rPr lang="en-US" sz="2400" err="1">
                <a:latin typeface="Times New Roman"/>
                <a:cs typeface="Times New Roman"/>
              </a:rPr>
              <a:t>định</a:t>
            </a:r>
            <a:r>
              <a:rPr lang="en-US" sz="2400">
                <a:latin typeface="Times New Roman"/>
                <a:cs typeface="Times New Roman"/>
              </a:rPr>
              <a:t> </a:t>
            </a:r>
            <a:r>
              <a:rPr lang="en-US" sz="2400" err="1">
                <a:latin typeface="Times New Roman"/>
                <a:cs typeface="Times New Roman"/>
              </a:rPr>
              <a:t>các</a:t>
            </a:r>
            <a:endParaRPr lang="en-US" sz="2400">
              <a:latin typeface="Times New Roman"/>
              <a:cs typeface="Times New Roman"/>
            </a:endParaRPr>
          </a:p>
          <a:p>
            <a:pPr>
              <a:buNone/>
            </a:pPr>
            <a:r>
              <a:rPr lang="en-US" sz="2400" err="1">
                <a:latin typeface="Times New Roman"/>
                <a:cs typeface="Times New Roman"/>
              </a:rPr>
              <a:t>tham</a:t>
            </a:r>
            <a:r>
              <a:rPr lang="en-US" sz="2400">
                <a:latin typeface="Times New Roman"/>
                <a:cs typeface="Times New Roman"/>
              </a:rPr>
              <a:t> </a:t>
            </a:r>
            <a:r>
              <a:rPr lang="en-US" sz="2400" err="1">
                <a:latin typeface="Times New Roman"/>
                <a:cs typeface="Times New Roman"/>
              </a:rPr>
              <a:t>số</a:t>
            </a:r>
            <a:r>
              <a:rPr lang="en-US" sz="2400">
                <a:latin typeface="Times New Roman"/>
                <a:cs typeface="Times New Roman"/>
              </a:rPr>
              <a:t> </a:t>
            </a:r>
            <a:r>
              <a:rPr lang="en-US" sz="2400" err="1">
                <a:latin typeface="Times New Roman"/>
                <a:cs typeface="Times New Roman"/>
              </a:rPr>
              <a:t>xoay</a:t>
            </a:r>
            <a:r>
              <a:rPr lang="en-US" sz="2400">
                <a:latin typeface="Times New Roman"/>
                <a:cs typeface="Times New Roman"/>
              </a:rPr>
              <a:t> </a:t>
            </a:r>
            <a:r>
              <a:rPr lang="en-US" sz="2400" err="1">
                <a:latin typeface="Times New Roman"/>
                <a:cs typeface="Times New Roman"/>
              </a:rPr>
              <a:t>chiều</a:t>
            </a:r>
            <a:r>
              <a:rPr lang="en-US" sz="2400">
                <a:latin typeface="Times New Roman"/>
                <a:cs typeface="Times New Roman"/>
              </a:rPr>
              <a:t>. </a:t>
            </a:r>
            <a:endParaRPr lang="en-US" sz="2400">
              <a:latin typeface="Times New Roman" pitchFamily="18" charset="0"/>
              <a:cs typeface="Times New Roman" pitchFamily="18" charset="0"/>
            </a:endParaRPr>
          </a:p>
          <a:p>
            <a:pPr>
              <a:buNone/>
            </a:pPr>
            <a:r>
              <a:rPr lang="en-US" sz="2400">
                <a:latin typeface="Times New Roman"/>
                <a:cs typeface="Times New Roman"/>
              </a:rPr>
              <a:t>    </a:t>
            </a:r>
            <a:r>
              <a:rPr lang="en-US" sz="2400" err="1">
                <a:solidFill>
                  <a:srgbClr val="FF0000"/>
                </a:solidFill>
                <a:latin typeface="Times New Roman"/>
                <a:cs typeface="Times New Roman"/>
              </a:rPr>
              <a:t>Sơ</a:t>
            </a:r>
            <a:r>
              <a:rPr lang="en-US" sz="2400">
                <a:solidFill>
                  <a:srgbClr val="FF0000"/>
                </a:solidFill>
                <a:latin typeface="Times New Roman"/>
                <a:cs typeface="Times New Roman"/>
              </a:rPr>
              <a:t> </a:t>
            </a:r>
            <a:r>
              <a:rPr lang="en-US" sz="2400" err="1">
                <a:solidFill>
                  <a:srgbClr val="FF0000"/>
                </a:solidFill>
                <a:latin typeface="Times New Roman"/>
                <a:cs typeface="Times New Roman"/>
              </a:rPr>
              <a:t>đồ</a:t>
            </a:r>
            <a:r>
              <a:rPr lang="en-US" sz="2400">
                <a:solidFill>
                  <a:srgbClr val="FF0000"/>
                </a:solidFill>
                <a:latin typeface="Times New Roman"/>
                <a:cs typeface="Times New Roman"/>
              </a:rPr>
              <a:t> </a:t>
            </a:r>
            <a:r>
              <a:rPr lang="en-US" sz="2400" err="1">
                <a:solidFill>
                  <a:srgbClr val="FF0000"/>
                </a:solidFill>
                <a:latin typeface="Times New Roman"/>
                <a:cs typeface="Times New Roman"/>
              </a:rPr>
              <a:t>tương</a:t>
            </a:r>
            <a:r>
              <a:rPr lang="en-US" sz="2400">
                <a:solidFill>
                  <a:srgbClr val="FF0000"/>
                </a:solidFill>
                <a:latin typeface="Times New Roman"/>
                <a:cs typeface="Times New Roman"/>
              </a:rPr>
              <a:t> </a:t>
            </a:r>
            <a:r>
              <a:rPr lang="en-US" sz="2400">
                <a:latin typeface="Times New Roman"/>
                <a:cs typeface="Times New Roman"/>
              </a:rPr>
              <a:t>bao </a:t>
            </a:r>
            <a:r>
              <a:rPr lang="en-US" sz="2400" err="1">
                <a:latin typeface="Times New Roman"/>
                <a:cs typeface="Times New Roman"/>
              </a:rPr>
              <a:t>gồm</a:t>
            </a:r>
            <a:r>
              <a:rPr lang="en-US" sz="2400">
                <a:latin typeface="Times New Roman"/>
                <a:cs typeface="Times New Roman"/>
              </a:rPr>
              <a:t> </a:t>
            </a:r>
            <a:r>
              <a:rPr lang="en-US" sz="2400" err="1">
                <a:latin typeface="Times New Roman"/>
                <a:cs typeface="Times New Roman"/>
              </a:rPr>
              <a:t>sơ</a:t>
            </a:r>
            <a:r>
              <a:rPr lang="en-US" sz="2400">
                <a:latin typeface="Times New Roman"/>
                <a:cs typeface="Times New Roman"/>
              </a:rPr>
              <a:t> </a:t>
            </a:r>
            <a:r>
              <a:rPr lang="en-US" sz="2400" err="1">
                <a:latin typeface="Times New Roman"/>
                <a:cs typeface="Times New Roman"/>
              </a:rPr>
              <a:t>đồ</a:t>
            </a:r>
            <a:r>
              <a:rPr lang="en-US" sz="2400">
                <a:latin typeface="Times New Roman"/>
                <a:cs typeface="Times New Roman"/>
              </a:rPr>
              <a:t> </a:t>
            </a:r>
            <a:r>
              <a:rPr lang="en-US" sz="2400" err="1">
                <a:latin typeface="Times New Roman"/>
                <a:cs typeface="Times New Roman"/>
              </a:rPr>
              <a:t>tương</a:t>
            </a:r>
            <a:r>
              <a:rPr lang="en-US" sz="2400">
                <a:latin typeface="Times New Roman"/>
                <a:cs typeface="Times New Roman"/>
              </a:rPr>
              <a:t> </a:t>
            </a:r>
            <a:r>
              <a:rPr lang="en-US" sz="2400" err="1">
                <a:latin typeface="Times New Roman"/>
                <a:cs typeface="Times New Roman"/>
              </a:rPr>
              <a:t>đương</a:t>
            </a:r>
            <a:r>
              <a:rPr lang="en-US" sz="2400">
                <a:latin typeface="Times New Roman"/>
                <a:cs typeface="Times New Roman"/>
              </a:rPr>
              <a:t> </a:t>
            </a:r>
            <a:r>
              <a:rPr lang="en-US" sz="2400" err="1">
                <a:latin typeface="Times New Roman"/>
                <a:cs typeface="Times New Roman"/>
              </a:rPr>
              <a:t>của</a:t>
            </a:r>
            <a:r>
              <a:rPr lang="en-US" sz="2400">
                <a:latin typeface="Times New Roman"/>
                <a:cs typeface="Times New Roman"/>
              </a:rPr>
              <a:t> transistor</a:t>
            </a:r>
          </a:p>
          <a:p>
            <a:pPr>
              <a:buNone/>
            </a:pPr>
            <a:r>
              <a:rPr lang="en-US" sz="2400">
                <a:latin typeface="Times New Roman"/>
                <a:cs typeface="Times New Roman"/>
              </a:rPr>
              <a:t>  </a:t>
            </a:r>
            <a:r>
              <a:rPr lang="en-US" sz="2400" err="1">
                <a:latin typeface="Times New Roman"/>
                <a:cs typeface="Times New Roman"/>
              </a:rPr>
              <a:t>và</a:t>
            </a:r>
            <a:r>
              <a:rPr lang="en-US" sz="2400">
                <a:latin typeface="Times New Roman"/>
                <a:cs typeface="Times New Roman"/>
              </a:rPr>
              <a:t> </a:t>
            </a:r>
            <a:r>
              <a:rPr lang="en-US" sz="2400" err="1">
                <a:latin typeface="Times New Roman"/>
                <a:cs typeface="Times New Roman"/>
              </a:rPr>
              <a:t>tải</a:t>
            </a:r>
            <a:r>
              <a:rPr lang="en-US" sz="2400">
                <a:latin typeface="Times New Roman"/>
                <a:cs typeface="Times New Roman"/>
              </a:rPr>
              <a:t> </a:t>
            </a:r>
            <a:r>
              <a:rPr lang="en-US" sz="2400" err="1">
                <a:latin typeface="Times New Roman"/>
                <a:cs typeface="Times New Roman"/>
              </a:rPr>
              <a:t>xoay</a:t>
            </a:r>
            <a:r>
              <a:rPr lang="en-US" sz="2400">
                <a:latin typeface="Times New Roman"/>
                <a:cs typeface="Times New Roman"/>
              </a:rPr>
              <a:t> </a:t>
            </a:r>
            <a:r>
              <a:rPr lang="en-US" sz="2400" err="1">
                <a:latin typeface="Times New Roman"/>
                <a:cs typeface="Times New Roman"/>
              </a:rPr>
              <a:t>chiều</a:t>
            </a:r>
            <a:r>
              <a:rPr lang="en-US" sz="2400">
                <a:latin typeface="Times New Roman"/>
                <a:cs typeface="Times New Roman"/>
              </a:rPr>
              <a:t>, </a:t>
            </a:r>
            <a:r>
              <a:rPr lang="en-US" sz="2400" err="1">
                <a:latin typeface="Times New Roman"/>
                <a:cs typeface="Times New Roman"/>
              </a:rPr>
              <a:t>nguồn</a:t>
            </a:r>
            <a:r>
              <a:rPr lang="en-US" sz="2400">
                <a:latin typeface="Times New Roman"/>
                <a:cs typeface="Times New Roman"/>
              </a:rPr>
              <a:t> </a:t>
            </a:r>
            <a:r>
              <a:rPr lang="en-US" sz="2400" err="1">
                <a:latin typeface="Times New Roman"/>
                <a:cs typeface="Times New Roman"/>
              </a:rPr>
              <a:t>tín</a:t>
            </a:r>
            <a:r>
              <a:rPr lang="en-US" sz="2400">
                <a:latin typeface="Times New Roman"/>
                <a:cs typeface="Times New Roman"/>
              </a:rPr>
              <a:t> </a:t>
            </a:r>
            <a:r>
              <a:rPr lang="en-US" sz="2400" err="1">
                <a:latin typeface="Times New Roman"/>
                <a:cs typeface="Times New Roman"/>
              </a:rPr>
              <a:t>hiệu</a:t>
            </a:r>
            <a:r>
              <a:rPr lang="en-US" sz="2400">
                <a:latin typeface="Times New Roman"/>
                <a:cs typeface="Times New Roman"/>
              </a:rPr>
              <a:t>, </a:t>
            </a:r>
            <a:r>
              <a:rPr lang="en-US" sz="2400" err="1">
                <a:latin typeface="Times New Roman"/>
                <a:cs typeface="Times New Roman"/>
              </a:rPr>
              <a:t>hồi</a:t>
            </a:r>
            <a:r>
              <a:rPr lang="en-US" sz="2400">
                <a:latin typeface="Times New Roman"/>
                <a:cs typeface="Times New Roman"/>
              </a:rPr>
              <a:t> </a:t>
            </a:r>
            <a:r>
              <a:rPr lang="en-US" sz="2400" err="1">
                <a:latin typeface="Times New Roman"/>
                <a:cs typeface="Times New Roman"/>
              </a:rPr>
              <a:t>tiếp</a:t>
            </a:r>
            <a:r>
              <a:rPr lang="en-US" sz="2400">
                <a:latin typeface="Times New Roman"/>
                <a:cs typeface="Times New Roman"/>
              </a:rPr>
              <a:t> </a:t>
            </a:r>
            <a:r>
              <a:rPr lang="en-US" sz="2400" err="1">
                <a:latin typeface="Times New Roman"/>
                <a:cs typeface="Times New Roman"/>
              </a:rPr>
              <a:t>âm</a:t>
            </a:r>
            <a:r>
              <a:rPr lang="en-US" sz="2400">
                <a:latin typeface="Times New Roman"/>
                <a:cs typeface="Times New Roman"/>
              </a:rPr>
              <a:t> </a:t>
            </a:r>
            <a:r>
              <a:rPr lang="en-US" sz="2400" err="1">
                <a:latin typeface="Times New Roman"/>
                <a:cs typeface="Times New Roman"/>
              </a:rPr>
              <a:t>nếu</a:t>
            </a:r>
            <a:r>
              <a:rPr lang="en-US" sz="2400">
                <a:latin typeface="Times New Roman"/>
                <a:cs typeface="Times New Roman"/>
              </a:rPr>
              <a:t> </a:t>
            </a:r>
            <a:r>
              <a:rPr lang="en-US" sz="2400" err="1">
                <a:latin typeface="Times New Roman"/>
                <a:cs typeface="Times New Roman"/>
              </a:rPr>
              <a:t>có</a:t>
            </a:r>
            <a:r>
              <a:rPr lang="en-US" sz="2800">
                <a:latin typeface="Times New Roman"/>
                <a:cs typeface="Times New Roman"/>
              </a:rPr>
              <a:t>.</a:t>
            </a:r>
          </a:p>
        </p:txBody>
      </p:sp>
    </p:spTree>
    <p:extLst>
      <p:ext uri="{BB962C8B-B14F-4D97-AF65-F5344CB8AC3E}">
        <p14:creationId xmlns:p14="http://schemas.microsoft.com/office/powerpoint/2010/main" val="42018571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solidFill>
                  <a:srgbClr val="FF0000"/>
                </a:solidFill>
                <a:latin typeface="Times New Roman"/>
                <a:cs typeface="Times New Roman"/>
              </a:rPr>
              <a:t>PHƯƠNG PHÁP PHÂN TÍCH TẦNG KHUẾCH ĐẠI TÍN HIỆU NHỎ</a:t>
            </a:r>
          </a:p>
        </p:txBody>
      </p:sp>
      <p:sp>
        <p:nvSpPr>
          <p:cNvPr id="4" name="Content Placeholder 3"/>
          <p:cNvSpPr>
            <a:spLocks noGrp="1"/>
          </p:cNvSpPr>
          <p:nvPr>
            <p:ph sz="quarter" idx="1"/>
          </p:nvPr>
        </p:nvSpPr>
        <p:spPr>
          <a:xfrm>
            <a:off x="457200" y="1219200"/>
            <a:ext cx="8229600" cy="5105400"/>
          </a:xfrm>
        </p:spPr>
        <p:txBody>
          <a:bodyPr vert="horz" lIns="91440" tIns="45720" rIns="91440" bIns="45720" rtlCol="0" anchor="t">
            <a:normAutofit lnSpcReduction="10000"/>
          </a:bodyPr>
          <a:lstStyle/>
          <a:p>
            <a:pPr>
              <a:buNone/>
            </a:pPr>
            <a:r>
              <a:rPr lang="en-US"/>
              <a:t>  </a:t>
            </a:r>
            <a:endParaRPr lang="vi-VN"/>
          </a:p>
          <a:p>
            <a:pPr>
              <a:buNone/>
            </a:pPr>
            <a:r>
              <a:rPr lang="en-US" sz="3200">
                <a:solidFill>
                  <a:srgbClr val="FF0000"/>
                </a:solidFill>
                <a:latin typeface="Times New Roman"/>
                <a:cs typeface="Times New Roman"/>
              </a:rPr>
              <a:t>2. Các </a:t>
            </a:r>
            <a:r>
              <a:rPr lang="en-US" sz="3200" err="1">
                <a:solidFill>
                  <a:srgbClr val="FF0000"/>
                </a:solidFill>
                <a:latin typeface="Times New Roman"/>
                <a:cs typeface="Times New Roman"/>
              </a:rPr>
              <a:t>tham</a:t>
            </a:r>
            <a:r>
              <a:rPr lang="en-US" sz="3200">
                <a:solidFill>
                  <a:srgbClr val="FF0000"/>
                </a:solidFill>
                <a:latin typeface="Times New Roman"/>
                <a:cs typeface="Times New Roman"/>
              </a:rPr>
              <a:t> </a:t>
            </a:r>
            <a:r>
              <a:rPr lang="en-US" sz="3200" err="1">
                <a:solidFill>
                  <a:srgbClr val="FF0000"/>
                </a:solidFill>
                <a:latin typeface="Times New Roman"/>
                <a:cs typeface="Times New Roman"/>
              </a:rPr>
              <a:t>số</a:t>
            </a:r>
            <a:r>
              <a:rPr lang="en-US" sz="3200">
                <a:solidFill>
                  <a:srgbClr val="FF0000"/>
                </a:solidFill>
                <a:latin typeface="Times New Roman"/>
                <a:cs typeface="Times New Roman"/>
              </a:rPr>
              <a:t> </a:t>
            </a:r>
            <a:r>
              <a:rPr lang="en-US" sz="3200" err="1">
                <a:solidFill>
                  <a:srgbClr val="FF0000"/>
                </a:solidFill>
                <a:latin typeface="Times New Roman"/>
                <a:cs typeface="Times New Roman"/>
              </a:rPr>
              <a:t>xoay</a:t>
            </a:r>
            <a:r>
              <a:rPr lang="en-US" sz="3200">
                <a:solidFill>
                  <a:srgbClr val="FF0000"/>
                </a:solidFill>
                <a:latin typeface="Times New Roman"/>
                <a:cs typeface="Times New Roman"/>
              </a:rPr>
              <a:t> </a:t>
            </a:r>
            <a:r>
              <a:rPr lang="en-US" sz="3200" err="1">
                <a:solidFill>
                  <a:srgbClr val="FF0000"/>
                </a:solidFill>
                <a:latin typeface="Times New Roman"/>
                <a:cs typeface="Times New Roman"/>
              </a:rPr>
              <a:t>chiều</a:t>
            </a:r>
            <a:r>
              <a:rPr lang="en-US" sz="3200">
                <a:solidFill>
                  <a:srgbClr val="FF0000"/>
                </a:solidFill>
                <a:latin typeface="Times New Roman"/>
                <a:cs typeface="Times New Roman"/>
              </a:rPr>
              <a:t>:</a:t>
            </a:r>
            <a:endParaRPr lang="en-US">
              <a:latin typeface="Times New Roman"/>
              <a:cs typeface="Times New Roman"/>
            </a:endParaRPr>
          </a:p>
          <a:p>
            <a:pPr>
              <a:buNone/>
            </a:pPr>
            <a:r>
              <a:rPr lang="en-US">
                <a:latin typeface="Times New Roman"/>
                <a:cs typeface="Times New Roman"/>
              </a:rPr>
              <a:t> </a:t>
            </a:r>
            <a:r>
              <a:rPr lang="en-US" sz="3200">
                <a:latin typeface="Times New Roman"/>
                <a:cs typeface="Times New Roman"/>
              </a:rPr>
              <a:t> </a:t>
            </a:r>
            <a:r>
              <a:rPr lang="en-US" sz="3000">
                <a:latin typeface="Times New Roman"/>
                <a:cs typeface="Times New Roman"/>
              </a:rPr>
              <a:t>+ </a:t>
            </a:r>
            <a:r>
              <a:rPr lang="en-US" sz="3000" err="1">
                <a:latin typeface="Times New Roman"/>
                <a:cs typeface="Times New Roman"/>
              </a:rPr>
              <a:t>Hệ</a:t>
            </a:r>
            <a:r>
              <a:rPr lang="en-US" sz="3000">
                <a:latin typeface="Times New Roman"/>
                <a:cs typeface="Times New Roman"/>
              </a:rPr>
              <a:t> </a:t>
            </a:r>
            <a:r>
              <a:rPr lang="en-US" sz="3000" err="1">
                <a:latin typeface="Times New Roman"/>
                <a:cs typeface="Times New Roman"/>
              </a:rPr>
              <a:t>số</a:t>
            </a:r>
            <a:r>
              <a:rPr lang="en-US" sz="3000">
                <a:latin typeface="Times New Roman"/>
                <a:cs typeface="Times New Roman"/>
              </a:rPr>
              <a:t> </a:t>
            </a:r>
            <a:r>
              <a:rPr lang="en-US" sz="3000" err="1">
                <a:latin typeface="Times New Roman"/>
                <a:cs typeface="Times New Roman"/>
              </a:rPr>
              <a:t>khuếch</a:t>
            </a:r>
            <a:r>
              <a:rPr lang="en-US" sz="3000">
                <a:latin typeface="Times New Roman"/>
                <a:cs typeface="Times New Roman"/>
              </a:rPr>
              <a:t> </a:t>
            </a:r>
            <a:r>
              <a:rPr lang="en-US" sz="3000" err="1">
                <a:latin typeface="Times New Roman"/>
                <a:cs typeface="Times New Roman"/>
              </a:rPr>
              <a:t>đại</a:t>
            </a:r>
            <a:r>
              <a:rPr lang="en-US" sz="3000">
                <a:latin typeface="Times New Roman"/>
                <a:cs typeface="Times New Roman"/>
              </a:rPr>
              <a:t> </a:t>
            </a:r>
            <a:r>
              <a:rPr lang="en-US" sz="3000" err="1">
                <a:latin typeface="Times New Roman"/>
                <a:cs typeface="Times New Roman"/>
              </a:rPr>
              <a:t>điện</a:t>
            </a:r>
            <a:r>
              <a:rPr lang="en-US" sz="3000">
                <a:latin typeface="Times New Roman"/>
                <a:cs typeface="Times New Roman"/>
              </a:rPr>
              <a:t> </a:t>
            </a:r>
            <a:r>
              <a:rPr lang="en-US" sz="3000" err="1">
                <a:latin typeface="Times New Roman"/>
                <a:cs typeface="Times New Roman"/>
              </a:rPr>
              <a:t>áp</a:t>
            </a:r>
            <a:r>
              <a:rPr lang="en-US" sz="3000">
                <a:latin typeface="Times New Roman"/>
                <a:cs typeface="Times New Roman"/>
              </a:rPr>
              <a:t>:</a:t>
            </a:r>
          </a:p>
          <a:p>
            <a:pPr>
              <a:buNone/>
            </a:pPr>
            <a:endParaRPr lang="en-US" sz="3200">
              <a:latin typeface="Times New Roman" pitchFamily="18" charset="0"/>
              <a:cs typeface="Times New Roman" pitchFamily="18" charset="0"/>
            </a:endParaRPr>
          </a:p>
          <a:p>
            <a:pPr>
              <a:buNone/>
            </a:pPr>
            <a:r>
              <a:rPr lang="en-US">
                <a:latin typeface="Times New Roman"/>
                <a:cs typeface="Times New Roman"/>
              </a:rPr>
              <a:t> </a:t>
            </a:r>
            <a:r>
              <a:rPr lang="en-US" sz="3200">
                <a:latin typeface="Times New Roman"/>
                <a:cs typeface="Times New Roman"/>
              </a:rPr>
              <a:t> </a:t>
            </a:r>
            <a:r>
              <a:rPr lang="en-US" sz="3000">
                <a:latin typeface="Times New Roman"/>
                <a:cs typeface="Times New Roman"/>
              </a:rPr>
              <a:t>+ </a:t>
            </a:r>
            <a:r>
              <a:rPr lang="en-US" sz="3000" err="1">
                <a:latin typeface="Times New Roman"/>
                <a:cs typeface="Times New Roman"/>
              </a:rPr>
              <a:t>Hệ</a:t>
            </a:r>
            <a:r>
              <a:rPr lang="en-US" sz="3000">
                <a:latin typeface="Times New Roman"/>
                <a:cs typeface="Times New Roman"/>
              </a:rPr>
              <a:t> </a:t>
            </a:r>
            <a:r>
              <a:rPr lang="en-US" sz="3000" err="1">
                <a:latin typeface="Times New Roman"/>
                <a:cs typeface="Times New Roman"/>
              </a:rPr>
              <a:t>số</a:t>
            </a:r>
            <a:r>
              <a:rPr lang="en-US" sz="3000">
                <a:latin typeface="Times New Roman"/>
                <a:cs typeface="Times New Roman"/>
              </a:rPr>
              <a:t> </a:t>
            </a:r>
            <a:r>
              <a:rPr lang="en-US" sz="3000" err="1">
                <a:latin typeface="Times New Roman"/>
                <a:cs typeface="Times New Roman"/>
              </a:rPr>
              <a:t>khuếch</a:t>
            </a:r>
            <a:r>
              <a:rPr lang="en-US" sz="3000">
                <a:latin typeface="Times New Roman"/>
                <a:cs typeface="Times New Roman"/>
              </a:rPr>
              <a:t> </a:t>
            </a:r>
            <a:r>
              <a:rPr lang="en-US" sz="3000" err="1">
                <a:latin typeface="Times New Roman"/>
                <a:cs typeface="Times New Roman"/>
              </a:rPr>
              <a:t>đại</a:t>
            </a:r>
            <a:r>
              <a:rPr lang="en-US" sz="3000">
                <a:latin typeface="Times New Roman"/>
                <a:cs typeface="Times New Roman"/>
              </a:rPr>
              <a:t> </a:t>
            </a:r>
            <a:r>
              <a:rPr lang="en-US" sz="3000" err="1">
                <a:latin typeface="Times New Roman"/>
                <a:cs typeface="Times New Roman"/>
              </a:rPr>
              <a:t>dòng</a:t>
            </a:r>
            <a:r>
              <a:rPr lang="en-US" sz="3000">
                <a:latin typeface="Times New Roman"/>
                <a:cs typeface="Times New Roman"/>
              </a:rPr>
              <a:t> </a:t>
            </a:r>
            <a:r>
              <a:rPr lang="en-US" sz="3000" err="1">
                <a:latin typeface="Times New Roman"/>
                <a:cs typeface="Times New Roman"/>
              </a:rPr>
              <a:t>điện</a:t>
            </a:r>
            <a:r>
              <a:rPr lang="en-US" sz="3000">
                <a:latin typeface="Times New Roman"/>
                <a:cs typeface="Times New Roman"/>
              </a:rPr>
              <a:t>:</a:t>
            </a:r>
          </a:p>
          <a:p>
            <a:pPr>
              <a:buNone/>
            </a:pPr>
            <a:endParaRPr lang="en-US" sz="3200">
              <a:latin typeface="Times New Roman" pitchFamily="18" charset="0"/>
              <a:cs typeface="Times New Roman" pitchFamily="18" charset="0"/>
            </a:endParaRPr>
          </a:p>
          <a:p>
            <a:pPr>
              <a:buNone/>
            </a:pPr>
            <a:r>
              <a:rPr lang="en-US" sz="3000">
                <a:latin typeface="Times New Roman"/>
                <a:cs typeface="Times New Roman"/>
              </a:rPr>
              <a:t>  + </a:t>
            </a:r>
            <a:r>
              <a:rPr lang="en-US" sz="3000" err="1">
                <a:latin typeface="Times New Roman"/>
                <a:cs typeface="Times New Roman"/>
              </a:rPr>
              <a:t>Trở</a:t>
            </a:r>
            <a:r>
              <a:rPr lang="en-US" sz="3000">
                <a:latin typeface="Times New Roman"/>
                <a:cs typeface="Times New Roman"/>
              </a:rPr>
              <a:t> </a:t>
            </a:r>
            <a:r>
              <a:rPr lang="en-US" sz="3000" err="1">
                <a:latin typeface="Times New Roman"/>
                <a:cs typeface="Times New Roman"/>
              </a:rPr>
              <a:t>kháng</a:t>
            </a:r>
            <a:r>
              <a:rPr lang="en-US" sz="3000">
                <a:latin typeface="Times New Roman"/>
                <a:cs typeface="Times New Roman"/>
              </a:rPr>
              <a:t> </a:t>
            </a:r>
            <a:r>
              <a:rPr lang="en-US" sz="3000" err="1">
                <a:latin typeface="Times New Roman"/>
                <a:cs typeface="Times New Roman"/>
              </a:rPr>
              <a:t>vào</a:t>
            </a:r>
            <a:r>
              <a:rPr lang="en-US" sz="3000">
                <a:latin typeface="Times New Roman"/>
                <a:cs typeface="Times New Roman"/>
              </a:rPr>
              <a:t>: </a:t>
            </a:r>
            <a:endParaRPr lang="en-US" sz="3000">
              <a:latin typeface="Times New Roman" pitchFamily="18" charset="0"/>
              <a:cs typeface="Times New Roman" pitchFamily="18" charset="0"/>
            </a:endParaRPr>
          </a:p>
          <a:p>
            <a:pPr>
              <a:buNone/>
            </a:pPr>
            <a:endParaRPr lang="en-US" sz="3000">
              <a:latin typeface="Times New Roman" pitchFamily="18" charset="0"/>
              <a:cs typeface="Times New Roman" pitchFamily="18" charset="0"/>
            </a:endParaRPr>
          </a:p>
          <a:p>
            <a:pPr>
              <a:buNone/>
            </a:pPr>
            <a:r>
              <a:rPr lang="en-US" sz="3000">
                <a:latin typeface="Times New Roman"/>
                <a:cs typeface="Times New Roman"/>
              </a:rPr>
              <a:t>  + </a:t>
            </a:r>
            <a:r>
              <a:rPr lang="en-US" sz="3000" err="1">
                <a:latin typeface="Times New Roman"/>
                <a:cs typeface="Times New Roman"/>
              </a:rPr>
              <a:t>Trở</a:t>
            </a:r>
            <a:r>
              <a:rPr lang="en-US" sz="3000">
                <a:latin typeface="Times New Roman"/>
                <a:cs typeface="Times New Roman"/>
              </a:rPr>
              <a:t> </a:t>
            </a:r>
            <a:r>
              <a:rPr lang="en-US" sz="3000" err="1">
                <a:latin typeface="Times New Roman"/>
                <a:cs typeface="Times New Roman"/>
              </a:rPr>
              <a:t>kháng</a:t>
            </a:r>
            <a:r>
              <a:rPr lang="en-US" sz="3000">
                <a:latin typeface="Times New Roman"/>
                <a:cs typeface="Times New Roman"/>
              </a:rPr>
              <a:t> </a:t>
            </a:r>
            <a:r>
              <a:rPr lang="en-US" sz="3000" err="1">
                <a:latin typeface="Times New Roman"/>
                <a:cs typeface="Times New Roman"/>
              </a:rPr>
              <a:t>ra</a:t>
            </a:r>
            <a:r>
              <a:rPr lang="en-US" sz="3000">
                <a:latin typeface="Times New Roman"/>
                <a:cs typeface="Times New Roman"/>
              </a:rPr>
              <a:t>: </a:t>
            </a:r>
            <a:endParaRPr lang="en-US" sz="300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528797550"/>
              </p:ext>
            </p:extLst>
          </p:nvPr>
        </p:nvGraphicFramePr>
        <p:xfrm>
          <a:off x="5385737" y="2310700"/>
          <a:ext cx="1828800" cy="814647"/>
        </p:xfrm>
        <a:graphic>
          <a:graphicData uri="http://schemas.openxmlformats.org/presentationml/2006/ole">
            <mc:AlternateContent xmlns:mc="http://schemas.openxmlformats.org/markup-compatibility/2006">
              <mc:Choice xmlns:v="urn:schemas-microsoft-com:vml" Requires="v">
                <p:oleObj spid="_x0000_s88065" name="Equation" r:id="rId3" imgW="1396800" imgH="622080" progId="Equation.DSMT4">
                  <p:embed/>
                </p:oleObj>
              </mc:Choice>
              <mc:Fallback>
                <p:oleObj name="Equation" r:id="rId3" imgW="1396800" imgH="622080" progId="Equation.DSMT4">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5737" y="2310700"/>
                        <a:ext cx="1828800" cy="8146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0" name="Object 2"/>
          <p:cNvGraphicFramePr>
            <a:graphicFrameLocks noChangeAspect="1"/>
          </p:cNvGraphicFramePr>
          <p:nvPr/>
        </p:nvGraphicFramePr>
        <p:xfrm>
          <a:off x="5728996" y="3505200"/>
          <a:ext cx="2043404" cy="685800"/>
        </p:xfrm>
        <a:graphic>
          <a:graphicData uri="http://schemas.openxmlformats.org/presentationml/2006/ole">
            <mc:AlternateContent xmlns:mc="http://schemas.openxmlformats.org/markup-compatibility/2006">
              <mc:Choice xmlns:v="urn:schemas-microsoft-com:vml" Requires="v">
                <p:oleObj spid="_x0000_s88066" name="Equation" r:id="rId5" imgW="1854000" imgH="622080" progId="Equation.DSMT4">
                  <p:embed/>
                </p:oleObj>
              </mc:Choice>
              <mc:Fallback>
                <p:oleObj name="Equation" r:id="rId5" imgW="1854000" imgH="622080" progId="Equation.DSMT4">
                  <p:embed/>
                  <p:pic>
                    <p:nvPicPr>
                      <p:cNvPr id="1741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8996" y="3505200"/>
                        <a:ext cx="2043404"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3"/>
          <p:cNvGraphicFramePr>
            <a:graphicFrameLocks noChangeAspect="1"/>
          </p:cNvGraphicFramePr>
          <p:nvPr/>
        </p:nvGraphicFramePr>
        <p:xfrm>
          <a:off x="3810000" y="4267200"/>
          <a:ext cx="2070736" cy="914400"/>
        </p:xfrm>
        <a:graphic>
          <a:graphicData uri="http://schemas.openxmlformats.org/presentationml/2006/ole">
            <mc:AlternateContent xmlns:mc="http://schemas.openxmlformats.org/markup-compatibility/2006">
              <mc:Choice xmlns:v="urn:schemas-microsoft-com:vml" Requires="v">
                <p:oleObj spid="_x0000_s88067" name="Equation" r:id="rId7" imgW="1409400" imgH="622080" progId="Equation.DSMT4">
                  <p:embed/>
                </p:oleObj>
              </mc:Choice>
              <mc:Fallback>
                <p:oleObj name="Equation" r:id="rId7" imgW="1409400" imgH="622080" progId="Equation.DSMT4">
                  <p:embed/>
                  <p:pic>
                    <p:nvPicPr>
                      <p:cNvPr id="17411"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4267200"/>
                        <a:ext cx="2070736"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3" name="Object 5"/>
          <p:cNvGraphicFramePr>
            <a:graphicFrameLocks noChangeAspect="1"/>
          </p:cNvGraphicFramePr>
          <p:nvPr>
            <p:extLst>
              <p:ext uri="{D42A27DB-BD31-4B8C-83A1-F6EECF244321}">
                <p14:modId xmlns:p14="http://schemas.microsoft.com/office/powerpoint/2010/main" val="1099533807"/>
              </p:ext>
            </p:extLst>
          </p:nvPr>
        </p:nvGraphicFramePr>
        <p:xfrm>
          <a:off x="3345367" y="5396937"/>
          <a:ext cx="1795462" cy="880051"/>
        </p:xfrm>
        <a:graphic>
          <a:graphicData uri="http://schemas.openxmlformats.org/presentationml/2006/ole">
            <mc:AlternateContent xmlns:mc="http://schemas.openxmlformats.org/markup-compatibility/2006">
              <mc:Choice xmlns:v="urn:schemas-microsoft-com:vml" Requires="v">
                <p:oleObj spid="_x0000_s88068" name="Equation" r:id="rId9" imgW="1269720" imgH="622080" progId="Equation.DSMT4">
                  <p:embed/>
                </p:oleObj>
              </mc:Choice>
              <mc:Fallback>
                <p:oleObj name="Equation" r:id="rId9" imgW="1269720" imgH="622080" progId="Equation.DSMT4">
                  <p:embed/>
                  <p:pic>
                    <p:nvPicPr>
                      <p:cNvPr id="1741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5367" y="5396937"/>
                        <a:ext cx="1795462" cy="8800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516140287"/>
              </p:ext>
            </p:extLst>
          </p:nvPr>
        </p:nvGraphicFramePr>
        <p:xfrm>
          <a:off x="3295111" y="1692146"/>
          <a:ext cx="914400" cy="203200"/>
        </p:xfrm>
        <a:graphic>
          <a:graphicData uri="http://schemas.openxmlformats.org/presentationml/2006/ole">
            <mc:AlternateContent xmlns:mc="http://schemas.openxmlformats.org/markup-compatibility/2006">
              <mc:Choice xmlns:v="urn:schemas-microsoft-com:vml" Requires="v">
                <p:oleObj spid="_x0000_s88069" name="Equation" r:id="rId11" imgW="914400" imgH="203040" progId="Equation.DSMT4">
                  <p:embed/>
                </p:oleObj>
              </mc:Choice>
              <mc:Fallback>
                <p:oleObj name="Equation" r:id="rId11" imgW="914400" imgH="203040" progId="Equation.DSMT4">
                  <p:embed/>
                  <p:pic>
                    <p:nvPicPr>
                      <p:cNvPr id="8"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95111" y="1692146"/>
                        <a:ext cx="9144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Hộp Văn bản 2">
            <a:extLst>
              <a:ext uri="{FF2B5EF4-FFF2-40B4-BE49-F238E27FC236}">
                <a16:creationId xmlns:a16="http://schemas.microsoft.com/office/drawing/2014/main" id="{FBCA07C9-EBF8-3A26-81F1-07A8888E146B}"/>
              </a:ext>
            </a:extLst>
          </p:cNvPr>
          <p:cNvSpPr txBox="1"/>
          <p:nvPr/>
        </p:nvSpPr>
        <p:spPr>
          <a:xfrm>
            <a:off x="5334562" y="313291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a:t>Bấm để thêm nội dung</a:t>
            </a:r>
          </a:p>
        </p:txBody>
      </p:sp>
    </p:spTree>
    <p:extLst>
      <p:ext uri="{BB962C8B-B14F-4D97-AF65-F5344CB8AC3E}">
        <p14:creationId xmlns:p14="http://schemas.microsoft.com/office/powerpoint/2010/main" val="1559205062"/>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solidFill>
                  <a:srgbClr val="FF0000"/>
                </a:solidFill>
                <a:latin typeface="Times New Roman"/>
                <a:cs typeface="Times New Roman"/>
              </a:rPr>
              <a:t>PHƯƠNG PHÁP PHÂN TÍCH TẦNG KHUẾCH ĐẠI TÍN HIỆU NHỎ </a:t>
            </a:r>
            <a:endParaRPr lang="vi-VN">
              <a:solidFill>
                <a:srgbClr val="FF0000"/>
              </a:solidFill>
            </a:endParaRPr>
          </a:p>
        </p:txBody>
      </p:sp>
      <p:sp>
        <p:nvSpPr>
          <p:cNvPr id="4" name="Content Placeholder 3"/>
          <p:cNvSpPr>
            <a:spLocks noGrp="1"/>
          </p:cNvSpPr>
          <p:nvPr>
            <p:ph sz="quarter" idx="1"/>
          </p:nvPr>
        </p:nvSpPr>
        <p:spPr>
          <a:xfrm>
            <a:off x="321390" y="881783"/>
            <a:ext cx="8686800" cy="5638800"/>
          </a:xfrm>
        </p:spPr>
        <p:txBody>
          <a:bodyPr vert="horz" lIns="91440" tIns="45720" rIns="91440" bIns="45720" rtlCol="0" anchor="t">
            <a:normAutofit fontScale="92500" lnSpcReduction="10000"/>
          </a:bodyPr>
          <a:lstStyle/>
          <a:p>
            <a:pPr>
              <a:buNone/>
            </a:pPr>
            <a:endParaRPr lang="en-US">
              <a:solidFill>
                <a:srgbClr val="FF0000"/>
              </a:solidFill>
              <a:latin typeface="Times New Roman"/>
              <a:cs typeface="Times New Roman"/>
            </a:endParaRPr>
          </a:p>
          <a:p>
            <a:pPr>
              <a:buNone/>
            </a:pPr>
            <a:r>
              <a:rPr lang="en-US" sz="3200">
                <a:solidFill>
                  <a:srgbClr val="FF0000"/>
                </a:solidFill>
                <a:latin typeface="Times New Roman"/>
                <a:cs typeface="Times New Roman"/>
              </a:rPr>
              <a:t>3. </a:t>
            </a:r>
            <a:r>
              <a:rPr lang="en-US" sz="3200" err="1">
                <a:solidFill>
                  <a:srgbClr val="FF0000"/>
                </a:solidFill>
                <a:latin typeface="Times New Roman"/>
                <a:cs typeface="Times New Roman"/>
              </a:rPr>
              <a:t>Cách</a:t>
            </a:r>
            <a:r>
              <a:rPr lang="en-US" sz="3200">
                <a:solidFill>
                  <a:srgbClr val="FF0000"/>
                </a:solidFill>
                <a:latin typeface="Times New Roman"/>
                <a:cs typeface="Times New Roman"/>
              </a:rPr>
              <a:t> </a:t>
            </a:r>
            <a:r>
              <a:rPr lang="en-US" sz="3200" err="1">
                <a:solidFill>
                  <a:srgbClr val="FF0000"/>
                </a:solidFill>
                <a:latin typeface="Times New Roman"/>
                <a:cs typeface="Times New Roman"/>
              </a:rPr>
              <a:t>biểu</a:t>
            </a:r>
            <a:r>
              <a:rPr lang="en-US" sz="3200">
                <a:solidFill>
                  <a:srgbClr val="FF0000"/>
                </a:solidFill>
                <a:latin typeface="Times New Roman"/>
                <a:cs typeface="Times New Roman"/>
              </a:rPr>
              <a:t> </a:t>
            </a:r>
            <a:r>
              <a:rPr lang="en-US" sz="3200" err="1">
                <a:solidFill>
                  <a:srgbClr val="FF0000"/>
                </a:solidFill>
                <a:latin typeface="Times New Roman"/>
                <a:cs typeface="Times New Roman"/>
              </a:rPr>
              <a:t>diễn</a:t>
            </a:r>
            <a:r>
              <a:rPr lang="en-US" sz="3200">
                <a:solidFill>
                  <a:srgbClr val="FF0000"/>
                </a:solidFill>
                <a:latin typeface="Times New Roman"/>
                <a:cs typeface="Times New Roman"/>
              </a:rPr>
              <a:t> </a:t>
            </a:r>
            <a:r>
              <a:rPr lang="en-US" sz="3200" err="1">
                <a:solidFill>
                  <a:srgbClr val="FF0000"/>
                </a:solidFill>
                <a:latin typeface="Times New Roman"/>
                <a:cs typeface="Times New Roman"/>
              </a:rPr>
              <a:t>sơ</a:t>
            </a:r>
            <a:r>
              <a:rPr lang="en-US" sz="3200">
                <a:solidFill>
                  <a:srgbClr val="FF0000"/>
                </a:solidFill>
                <a:latin typeface="Times New Roman"/>
                <a:cs typeface="Times New Roman"/>
              </a:rPr>
              <a:t> </a:t>
            </a:r>
            <a:r>
              <a:rPr lang="en-US" sz="3200" err="1">
                <a:solidFill>
                  <a:srgbClr val="FF0000"/>
                </a:solidFill>
                <a:latin typeface="Times New Roman"/>
                <a:cs typeface="Times New Roman"/>
              </a:rPr>
              <a:t>đồ</a:t>
            </a:r>
            <a:r>
              <a:rPr lang="en-US" sz="3200">
                <a:solidFill>
                  <a:srgbClr val="FF0000"/>
                </a:solidFill>
                <a:latin typeface="Times New Roman"/>
                <a:cs typeface="Times New Roman"/>
              </a:rPr>
              <a:t> </a:t>
            </a:r>
            <a:r>
              <a:rPr lang="en-US" sz="3200" err="1">
                <a:solidFill>
                  <a:srgbClr val="FF0000"/>
                </a:solidFill>
                <a:latin typeface="Times New Roman"/>
                <a:cs typeface="Times New Roman"/>
              </a:rPr>
              <a:t>tương</a:t>
            </a:r>
            <a:r>
              <a:rPr lang="en-US" sz="3200">
                <a:solidFill>
                  <a:srgbClr val="FF0000"/>
                </a:solidFill>
                <a:latin typeface="Times New Roman"/>
                <a:cs typeface="Times New Roman"/>
              </a:rPr>
              <a:t> </a:t>
            </a:r>
            <a:r>
              <a:rPr lang="en-US" sz="3200" err="1">
                <a:solidFill>
                  <a:srgbClr val="FF0000"/>
                </a:solidFill>
                <a:latin typeface="Times New Roman"/>
                <a:cs typeface="Times New Roman"/>
              </a:rPr>
              <a:t>của</a:t>
            </a:r>
            <a:r>
              <a:rPr lang="en-US" sz="3200">
                <a:solidFill>
                  <a:srgbClr val="FF0000"/>
                </a:solidFill>
                <a:latin typeface="Times New Roman"/>
                <a:cs typeface="Times New Roman"/>
              </a:rPr>
              <a:t> transistor </a:t>
            </a:r>
            <a:r>
              <a:rPr lang="en-US" sz="3200" err="1">
                <a:solidFill>
                  <a:srgbClr val="FF0000"/>
                </a:solidFill>
                <a:latin typeface="Times New Roman"/>
                <a:cs typeface="Times New Roman"/>
              </a:rPr>
              <a:t>theo</a:t>
            </a:r>
            <a:r>
              <a:rPr lang="en-US" sz="3200">
                <a:solidFill>
                  <a:srgbClr val="FF0000"/>
                </a:solidFill>
                <a:latin typeface="Times New Roman"/>
                <a:cs typeface="Times New Roman"/>
              </a:rPr>
              <a:t> </a:t>
            </a:r>
            <a:r>
              <a:rPr lang="en-US" sz="3200" err="1">
                <a:solidFill>
                  <a:srgbClr val="FF0000"/>
                </a:solidFill>
                <a:latin typeface="Times New Roman"/>
                <a:cs typeface="Times New Roman"/>
              </a:rPr>
              <a:t>tần</a:t>
            </a:r>
            <a:r>
              <a:rPr lang="en-US" sz="3200">
                <a:solidFill>
                  <a:srgbClr val="FF0000"/>
                </a:solidFill>
                <a:latin typeface="Times New Roman"/>
                <a:cs typeface="Times New Roman"/>
              </a:rPr>
              <a:t> </a:t>
            </a:r>
            <a:r>
              <a:rPr lang="en-US" sz="3200" err="1">
                <a:solidFill>
                  <a:srgbClr val="FF0000"/>
                </a:solidFill>
                <a:latin typeface="Times New Roman"/>
                <a:cs typeface="Times New Roman"/>
              </a:rPr>
              <a:t>số</a:t>
            </a:r>
            <a:endParaRPr lang="en-US" sz="3200">
              <a:solidFill>
                <a:srgbClr val="FF0000"/>
              </a:solidFill>
              <a:latin typeface="Times New Roman"/>
              <a:cs typeface="Times New Roman"/>
            </a:endParaRPr>
          </a:p>
          <a:p>
            <a:pPr>
              <a:buNone/>
            </a:pPr>
            <a:r>
              <a:rPr lang="en-US" sz="3200" err="1">
                <a:solidFill>
                  <a:srgbClr val="FF0000"/>
                </a:solidFill>
                <a:latin typeface="Times New Roman"/>
                <a:cs typeface="Times New Roman"/>
              </a:rPr>
              <a:t>tín</a:t>
            </a:r>
            <a:r>
              <a:rPr lang="en-US" sz="3200">
                <a:solidFill>
                  <a:srgbClr val="FF0000"/>
                </a:solidFill>
                <a:latin typeface="Times New Roman"/>
                <a:cs typeface="Times New Roman"/>
              </a:rPr>
              <a:t> </a:t>
            </a:r>
            <a:r>
              <a:rPr lang="en-US" sz="3200" err="1">
                <a:solidFill>
                  <a:srgbClr val="FF0000"/>
                </a:solidFill>
                <a:latin typeface="Times New Roman"/>
                <a:cs typeface="Times New Roman"/>
              </a:rPr>
              <a:t>hiệu</a:t>
            </a:r>
            <a:r>
              <a:rPr lang="en-US" sz="3200">
                <a:solidFill>
                  <a:srgbClr val="FF0000"/>
                </a:solidFill>
                <a:latin typeface="Times New Roman"/>
                <a:cs typeface="Times New Roman"/>
              </a:rPr>
              <a:t>.</a:t>
            </a:r>
          </a:p>
          <a:p>
            <a:pPr>
              <a:buNone/>
            </a:pPr>
            <a:r>
              <a:rPr lang="en-US">
                <a:solidFill>
                  <a:srgbClr val="FF0000"/>
                </a:solidFill>
                <a:latin typeface="Times New Roman"/>
                <a:cs typeface="Times New Roman"/>
              </a:rPr>
              <a:t> </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Nếu</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tín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hiệu</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có</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tần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số</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gọi</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là</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tín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hiệu</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tần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số</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thấp</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với</a:t>
            </a:r>
          </a:p>
          <a:p>
            <a:pPr>
              <a:buNone/>
            </a:pPr>
            <a:r>
              <a:rPr lang="en-US" sz="2800">
                <a:solidFill>
                  <a:schemeClr val="tx1">
                    <a:lumMod val="95000"/>
                    <a:lumOff val="5000"/>
                  </a:schemeClr>
                </a:solidFill>
                <a:latin typeface="Times New Roman"/>
                <a:cs typeface="Times New Roman"/>
              </a:rPr>
              <a:t>transistor </a:t>
            </a:r>
            <a:r>
              <a:rPr lang="en-US" sz="2800" err="1">
                <a:solidFill>
                  <a:schemeClr val="tx1">
                    <a:lumMod val="95000"/>
                    <a:lumOff val="5000"/>
                  </a:schemeClr>
                </a:solidFill>
                <a:latin typeface="Times New Roman"/>
                <a:cs typeface="Times New Roman"/>
              </a:rPr>
              <a:t>đó</a:t>
            </a:r>
            <a:r>
              <a:rPr lang="en-US" sz="2800">
                <a:solidFill>
                  <a:schemeClr val="tx1">
                    <a:lumMod val="95000"/>
                    <a:lumOff val="5000"/>
                  </a:schemeClr>
                </a:solidFill>
                <a:latin typeface="Times New Roman"/>
                <a:cs typeface="Times New Roman"/>
              </a:rPr>
              <a:t> ta </a:t>
            </a:r>
            <a:r>
              <a:rPr lang="en-US" sz="2800" err="1">
                <a:solidFill>
                  <a:schemeClr val="tx1">
                    <a:lumMod val="95000"/>
                    <a:lumOff val="5000"/>
                  </a:schemeClr>
                </a:solidFill>
                <a:latin typeface="Times New Roman"/>
                <a:cs typeface="Times New Roman"/>
              </a:rPr>
              <a:t>biểu</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diễn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sơ</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đồ</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hình</a:t>
            </a:r>
            <a:r>
              <a:rPr lang="en-US" sz="2800">
                <a:solidFill>
                  <a:schemeClr val="tx1">
                    <a:lumMod val="95000"/>
                    <a:lumOff val="5000"/>
                  </a:schemeClr>
                </a:solidFill>
                <a:latin typeface="Times New Roman"/>
                <a:cs typeface="Times New Roman"/>
              </a:rPr>
              <a:t> </a:t>
            </a:r>
            <a:r>
              <a:rPr lang="el-GR" sz="2800">
                <a:solidFill>
                  <a:schemeClr val="tx1">
                    <a:lumMod val="95000"/>
                    <a:lumOff val="5000"/>
                  </a:schemeClr>
                </a:solidFill>
                <a:latin typeface="Times New Roman"/>
                <a:cs typeface="Times New Roman"/>
              </a:rPr>
              <a:t>π</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không</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tính</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đến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tụ</a:t>
            </a:r>
          </a:p>
          <a:p>
            <a:pPr>
              <a:buNone/>
            </a:pPr>
            <a:r>
              <a:rPr lang="en-US" sz="2800" err="1">
                <a:solidFill>
                  <a:schemeClr val="tx1">
                    <a:lumMod val="95000"/>
                    <a:lumOff val="5000"/>
                  </a:schemeClr>
                </a:solidFill>
                <a:latin typeface="Times New Roman"/>
                <a:cs typeface="Times New Roman"/>
              </a:rPr>
              <a:t>điện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của</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các</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chuyển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tiếp</a:t>
            </a:r>
            <a:r>
              <a:rPr lang="en-US" sz="2800">
                <a:solidFill>
                  <a:schemeClr val="tx1">
                    <a:lumMod val="95000"/>
                    <a:lumOff val="5000"/>
                  </a:schemeClr>
                </a:solidFill>
                <a:latin typeface="Times New Roman"/>
                <a:cs typeface="Times New Roman"/>
              </a:rPr>
              <a:t>.</a:t>
            </a:r>
          </a:p>
          <a:p>
            <a:pPr>
              <a:buNone/>
            </a:pPr>
            <a:r>
              <a:rPr lang="en-US" sz="2800">
                <a:solidFill>
                  <a:schemeClr val="tx1">
                    <a:lumMod val="95000"/>
                    <a:lumOff val="5000"/>
                  </a:schemeClr>
                </a:solidFill>
                <a:latin typeface="Times New Roman"/>
                <a:cs typeface="Times New Roman"/>
              </a:rPr>
              <a:t> + </a:t>
            </a:r>
            <a:r>
              <a:rPr lang="en-US" sz="2800" err="1">
                <a:solidFill>
                  <a:schemeClr val="tx1">
                    <a:lumMod val="95000"/>
                    <a:lumOff val="5000"/>
                  </a:schemeClr>
                </a:solidFill>
                <a:latin typeface="Times New Roman"/>
                <a:cs typeface="Times New Roman"/>
              </a:rPr>
              <a:t>Nếu</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tín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hiệu</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có</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tần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số</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gọi</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là</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tín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hiệu</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tần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số</a:t>
            </a:r>
            <a:r>
              <a:rPr lang="en-US" sz="2800">
                <a:solidFill>
                  <a:schemeClr val="tx1">
                    <a:lumMod val="95000"/>
                    <a:lumOff val="5000"/>
                  </a:schemeClr>
                </a:solidFill>
                <a:latin typeface="Times New Roman"/>
                <a:cs typeface="Times New Roman"/>
              </a:rPr>
              <a:t> tb </a:t>
            </a:r>
            <a:r>
              <a:rPr lang="en-US" sz="2800" err="1">
                <a:solidFill>
                  <a:schemeClr val="tx1">
                    <a:lumMod val="95000"/>
                    <a:lumOff val="5000"/>
                  </a:schemeClr>
                </a:solidFill>
                <a:latin typeface="Times New Roman"/>
                <a:cs typeface="Times New Roman"/>
              </a:rPr>
              <a:t>với</a:t>
            </a:r>
          </a:p>
          <a:p>
            <a:pPr>
              <a:buNone/>
            </a:pPr>
            <a:r>
              <a:rPr lang="en-US" sz="2800">
                <a:solidFill>
                  <a:schemeClr val="tx1">
                    <a:lumMod val="95000"/>
                    <a:lumOff val="5000"/>
                  </a:schemeClr>
                </a:solidFill>
                <a:latin typeface="Times New Roman"/>
                <a:cs typeface="Times New Roman"/>
              </a:rPr>
              <a:t>transistor </a:t>
            </a:r>
            <a:r>
              <a:rPr lang="en-US" sz="2800" err="1">
                <a:solidFill>
                  <a:schemeClr val="tx1">
                    <a:lumMod val="95000"/>
                    <a:lumOff val="5000"/>
                  </a:schemeClr>
                </a:solidFill>
                <a:latin typeface="Times New Roman"/>
                <a:cs typeface="Times New Roman"/>
              </a:rPr>
              <a:t>đó</a:t>
            </a:r>
            <a:r>
              <a:rPr lang="en-US" sz="2800">
                <a:solidFill>
                  <a:schemeClr val="tx1">
                    <a:lumMod val="95000"/>
                    <a:lumOff val="5000"/>
                  </a:schemeClr>
                </a:solidFill>
                <a:latin typeface="Times New Roman"/>
                <a:cs typeface="Times New Roman"/>
              </a:rPr>
              <a:t> ta </a:t>
            </a:r>
            <a:r>
              <a:rPr lang="en-US" sz="2800" err="1">
                <a:solidFill>
                  <a:schemeClr val="tx1">
                    <a:lumMod val="95000"/>
                    <a:lumOff val="5000"/>
                  </a:schemeClr>
                </a:solidFill>
                <a:latin typeface="Times New Roman"/>
                <a:cs typeface="Times New Roman"/>
              </a:rPr>
              <a:t>biểu</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diễn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sơ</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đồ</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hình</a:t>
            </a:r>
            <a:r>
              <a:rPr lang="en-US" sz="2800">
                <a:solidFill>
                  <a:schemeClr val="tx1">
                    <a:lumMod val="95000"/>
                    <a:lumOff val="5000"/>
                  </a:schemeClr>
                </a:solidFill>
                <a:latin typeface="Times New Roman"/>
                <a:cs typeface="Times New Roman"/>
              </a:rPr>
              <a:t> </a:t>
            </a:r>
            <a:r>
              <a:rPr lang="el-GR" sz="2800">
                <a:solidFill>
                  <a:schemeClr val="tx1">
                    <a:lumMod val="95000"/>
                    <a:lumOff val="5000"/>
                  </a:schemeClr>
                </a:solidFill>
                <a:latin typeface="Times New Roman"/>
                <a:cs typeface="Times New Roman"/>
              </a:rPr>
              <a:t>π</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có</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tính</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đến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tụ</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điện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của</a:t>
            </a:r>
          </a:p>
          <a:p>
            <a:pPr>
              <a:buNone/>
            </a:pPr>
            <a:r>
              <a:rPr lang="en-US" sz="2800" err="1">
                <a:solidFill>
                  <a:schemeClr val="tx1">
                    <a:lumMod val="95000"/>
                    <a:lumOff val="5000"/>
                  </a:schemeClr>
                </a:solidFill>
                <a:latin typeface="Times New Roman"/>
                <a:cs typeface="Times New Roman"/>
              </a:rPr>
              <a:t>các</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chuyển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tiếp</a:t>
            </a:r>
            <a:r>
              <a:rPr lang="en-US" sz="2800">
                <a:solidFill>
                  <a:schemeClr val="tx1">
                    <a:lumMod val="95000"/>
                    <a:lumOff val="5000"/>
                  </a:schemeClr>
                </a:solidFill>
                <a:latin typeface="Times New Roman"/>
                <a:cs typeface="Times New Roman"/>
              </a:rPr>
              <a:t>.</a:t>
            </a:r>
          </a:p>
          <a:p>
            <a:pPr>
              <a:buNone/>
            </a:pP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Nếu</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tín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hiệu</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có</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tần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số</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gọi</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là</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tín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hiệu</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tần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số</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cao</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với</a:t>
            </a:r>
          </a:p>
          <a:p>
            <a:pPr>
              <a:buNone/>
            </a:pPr>
            <a:r>
              <a:rPr lang="en-US" sz="2800">
                <a:solidFill>
                  <a:schemeClr val="tx1">
                    <a:lumMod val="95000"/>
                    <a:lumOff val="5000"/>
                  </a:schemeClr>
                </a:solidFill>
                <a:latin typeface="Times New Roman"/>
                <a:cs typeface="Times New Roman"/>
              </a:rPr>
              <a:t>transistor </a:t>
            </a:r>
            <a:r>
              <a:rPr lang="en-US" sz="2800" err="1">
                <a:solidFill>
                  <a:schemeClr val="tx1">
                    <a:lumMod val="95000"/>
                    <a:lumOff val="5000"/>
                  </a:schemeClr>
                </a:solidFill>
                <a:latin typeface="Times New Roman"/>
                <a:cs typeface="Times New Roman"/>
              </a:rPr>
              <a:t>đó</a:t>
            </a:r>
            <a:r>
              <a:rPr lang="en-US" sz="2800">
                <a:solidFill>
                  <a:schemeClr val="tx1">
                    <a:lumMod val="95000"/>
                    <a:lumOff val="5000"/>
                  </a:schemeClr>
                </a:solidFill>
                <a:latin typeface="Times New Roman"/>
                <a:cs typeface="Times New Roman"/>
              </a:rPr>
              <a:t> ta </a:t>
            </a:r>
            <a:r>
              <a:rPr lang="en-US" sz="2800" err="1">
                <a:solidFill>
                  <a:schemeClr val="tx1">
                    <a:lumMod val="95000"/>
                    <a:lumOff val="5000"/>
                  </a:schemeClr>
                </a:solidFill>
                <a:latin typeface="Times New Roman"/>
                <a:cs typeface="Times New Roman"/>
              </a:rPr>
              <a:t>biểu</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diễn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sơ</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đồ</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hình</a:t>
            </a:r>
            <a:r>
              <a:rPr lang="en-US" sz="2800">
                <a:solidFill>
                  <a:schemeClr val="tx1">
                    <a:lumMod val="95000"/>
                    <a:lumOff val="5000"/>
                  </a:schemeClr>
                </a:solidFill>
                <a:latin typeface="Times New Roman"/>
                <a:cs typeface="Times New Roman"/>
              </a:rPr>
              <a:t> Y </a:t>
            </a:r>
            <a:r>
              <a:rPr lang="en-US" sz="2800" err="1">
                <a:solidFill>
                  <a:schemeClr val="tx1">
                    <a:lumMod val="95000"/>
                    <a:lumOff val="5000"/>
                  </a:schemeClr>
                </a:solidFill>
                <a:latin typeface="Times New Roman"/>
                <a:cs typeface="Times New Roman"/>
              </a:rPr>
              <a:t>có</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tính</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đến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tụ</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điện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của</a:t>
            </a:r>
          </a:p>
          <a:p>
            <a:pPr>
              <a:buNone/>
            </a:pPr>
            <a:r>
              <a:rPr lang="en-US" sz="2800" err="1">
                <a:solidFill>
                  <a:schemeClr val="tx1">
                    <a:lumMod val="95000"/>
                    <a:lumOff val="5000"/>
                  </a:schemeClr>
                </a:solidFill>
                <a:latin typeface="Times New Roman"/>
                <a:cs typeface="Times New Roman"/>
              </a:rPr>
              <a:t>các</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chuyển</a:t>
            </a:r>
            <a:r>
              <a:rPr lang="en-US" sz="2800">
                <a:solidFill>
                  <a:schemeClr val="tx1">
                    <a:lumMod val="95000"/>
                    <a:lumOff val="5000"/>
                  </a:schemeClr>
                </a:solidFill>
                <a:latin typeface="Times New Roman"/>
                <a:cs typeface="Times New Roman"/>
              </a:rPr>
              <a:t> </a:t>
            </a:r>
            <a:r>
              <a:rPr lang="en-US" sz="2800" err="1">
                <a:solidFill>
                  <a:schemeClr val="tx1">
                    <a:lumMod val="95000"/>
                    <a:lumOff val="5000"/>
                  </a:schemeClr>
                </a:solidFill>
                <a:latin typeface="Times New Roman"/>
                <a:cs typeface="Times New Roman"/>
              </a:rPr>
              <a:t>tiếp</a:t>
            </a:r>
            <a:r>
              <a:rPr lang="en-US" sz="2800">
                <a:solidFill>
                  <a:schemeClr val="tx1">
                    <a:lumMod val="95000"/>
                    <a:lumOff val="5000"/>
                  </a:schemeClr>
                </a:solidFill>
                <a:latin typeface="Times New Roman"/>
                <a:cs typeface="Times New Roman"/>
              </a:rPr>
              <a:t>.</a:t>
            </a:r>
          </a:p>
          <a:p>
            <a:pPr>
              <a:buNone/>
            </a:pPr>
            <a:endParaRPr lang="en-US" sz="2800">
              <a:solidFill>
                <a:schemeClr val="tx1">
                  <a:lumMod val="95000"/>
                  <a:lumOff val="5000"/>
                </a:schemeClr>
              </a:solidFill>
              <a:latin typeface="Times New Roman" pitchFamily="18" charset="0"/>
              <a:cs typeface="Times New Roman" pitchFamily="18" charset="0"/>
            </a:endParaRPr>
          </a:p>
        </p:txBody>
      </p:sp>
      <p:graphicFrame>
        <p:nvGraphicFramePr>
          <p:cNvPr id="5" name="Object 4"/>
          <p:cNvGraphicFramePr>
            <a:graphicFrameLocks noChangeAspect="1"/>
          </p:cNvGraphicFramePr>
          <p:nvPr/>
        </p:nvGraphicFramePr>
        <p:xfrm>
          <a:off x="3797300" y="2336800"/>
          <a:ext cx="927100" cy="558800"/>
        </p:xfrm>
        <a:graphic>
          <a:graphicData uri="http://schemas.openxmlformats.org/presentationml/2006/ole">
            <mc:AlternateContent xmlns:mc="http://schemas.openxmlformats.org/markup-compatibility/2006">
              <mc:Choice xmlns:v="urn:schemas-microsoft-com:vml" Requires="v">
                <p:oleObj spid="_x0000_s89089" name="Equation" r:id="rId3" imgW="927000" imgH="558720" progId="Equation.DSMT4">
                  <p:embed/>
                </p:oleObj>
              </mc:Choice>
              <mc:Fallback>
                <p:oleObj name="Equation" r:id="rId3" imgW="927000" imgH="558720" progId="Equation.DSMT4">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7300" y="2336800"/>
                        <a:ext cx="9271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8" name="Object 4"/>
          <p:cNvGraphicFramePr>
            <a:graphicFrameLocks noChangeAspect="1"/>
          </p:cNvGraphicFramePr>
          <p:nvPr/>
        </p:nvGraphicFramePr>
        <p:xfrm>
          <a:off x="3746500" y="3784600"/>
          <a:ext cx="1028700" cy="558800"/>
        </p:xfrm>
        <a:graphic>
          <a:graphicData uri="http://schemas.openxmlformats.org/presentationml/2006/ole">
            <mc:AlternateContent xmlns:mc="http://schemas.openxmlformats.org/markup-compatibility/2006">
              <mc:Choice xmlns:v="urn:schemas-microsoft-com:vml" Requires="v">
                <p:oleObj spid="_x0000_s89090" name="Equation" r:id="rId5" imgW="1028520" imgH="558720" progId="Equation.DSMT4">
                  <p:embed/>
                </p:oleObj>
              </mc:Choice>
              <mc:Fallback>
                <p:oleObj name="Equation" r:id="rId5" imgW="1028520" imgH="558720" progId="Equation.DSMT4">
                  <p:embed/>
                  <p:pic>
                    <p:nvPicPr>
                      <p:cNvPr id="1638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6500" y="3784600"/>
                        <a:ext cx="10287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9" name="Object 5"/>
          <p:cNvGraphicFramePr>
            <a:graphicFrameLocks noChangeAspect="1"/>
          </p:cNvGraphicFramePr>
          <p:nvPr/>
        </p:nvGraphicFramePr>
        <p:xfrm>
          <a:off x="3727450" y="5156200"/>
          <a:ext cx="939800" cy="558800"/>
        </p:xfrm>
        <a:graphic>
          <a:graphicData uri="http://schemas.openxmlformats.org/presentationml/2006/ole">
            <mc:AlternateContent xmlns:mc="http://schemas.openxmlformats.org/markup-compatibility/2006">
              <mc:Choice xmlns:v="urn:schemas-microsoft-com:vml" Requires="v">
                <p:oleObj spid="_x0000_s89091" name="Equation" r:id="rId7" imgW="939600" imgH="558720" progId="Equation.DSMT4">
                  <p:embed/>
                </p:oleObj>
              </mc:Choice>
              <mc:Fallback>
                <p:oleObj name="Equation" r:id="rId7" imgW="939600" imgH="558720" progId="Equation.DSMT4">
                  <p:embed/>
                  <p:pic>
                    <p:nvPicPr>
                      <p:cNvPr id="1638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7450" y="5156200"/>
                        <a:ext cx="9398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29557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solidFill>
                  <a:srgbClr val="FF0000"/>
                </a:solidFill>
                <a:latin typeface="Times New Roman"/>
                <a:cs typeface="Times New Roman"/>
              </a:rPr>
              <a:t>PHƯƠNG PHÁP PHÂN TÍCH TẦNG KHUẾCH 	ĐẠI TÍN HIỆU NHỎ</a:t>
            </a:r>
          </a:p>
        </p:txBody>
      </p:sp>
      <p:sp>
        <p:nvSpPr>
          <p:cNvPr id="3" name="Content Placeholder 2"/>
          <p:cNvSpPr>
            <a:spLocks noGrp="1"/>
          </p:cNvSpPr>
          <p:nvPr>
            <p:ph sz="quarter" idx="1"/>
          </p:nvPr>
        </p:nvSpPr>
        <p:spPr>
          <a:xfrm>
            <a:off x="0" y="1524000"/>
            <a:ext cx="9144000" cy="4632960"/>
          </a:xfrm>
        </p:spPr>
        <p:txBody>
          <a:bodyPr>
            <a:normAutofit fontScale="92500"/>
          </a:bodyPr>
          <a:lstStyle/>
          <a:p>
            <a:pPr>
              <a:lnSpc>
                <a:spcPct val="150000"/>
              </a:lnSpc>
              <a:buNone/>
            </a:pPr>
            <a:r>
              <a:rPr lang="en-US" sz="3000"/>
              <a:t>   </a:t>
            </a:r>
            <a:r>
              <a:rPr lang="en-US" sz="3000">
                <a:solidFill>
                  <a:srgbClr val="FF0000"/>
                </a:solidFill>
                <a:latin typeface="Times New Roman" pitchFamily="18" charset="0"/>
                <a:cs typeface="Times New Roman" pitchFamily="18" charset="0"/>
              </a:rPr>
              <a:t>4. </a:t>
            </a:r>
            <a:r>
              <a:rPr lang="vi-VN" sz="3000">
                <a:solidFill>
                  <a:srgbClr val="FF0000"/>
                </a:solidFill>
                <a:latin typeface="Times New Roman" pitchFamily="18" charset="0"/>
                <a:cs typeface="Times New Roman" pitchFamily="18" charset="0"/>
              </a:rPr>
              <a:t>Cách biểu diễn sơ đồ tương đương của phần tử tích cực đối với tín hiệu nhỏ tần số thấp:</a:t>
            </a:r>
            <a:endParaRPr lang="en-US" sz="3000">
              <a:solidFill>
                <a:srgbClr val="FF0000"/>
              </a:solidFill>
              <a:latin typeface="Times New Roman" pitchFamily="18" charset="0"/>
              <a:cs typeface="Times New Roman" pitchFamily="18" charset="0"/>
            </a:endParaRPr>
          </a:p>
          <a:p>
            <a:pPr>
              <a:lnSpc>
                <a:spcPct val="150000"/>
              </a:lnSpc>
              <a:buNone/>
            </a:pPr>
            <a:r>
              <a:rPr lang="en-US" sz="3000">
                <a:solidFill>
                  <a:srgbClr val="FF0000"/>
                </a:solidFill>
                <a:latin typeface="Times New Roman" pitchFamily="18" charset="0"/>
                <a:cs typeface="Times New Roman" pitchFamily="18" charset="0"/>
              </a:rPr>
              <a:t> + </a:t>
            </a:r>
            <a:r>
              <a:rPr lang="vi-VN" sz="2800">
                <a:latin typeface="Times New Roman" pitchFamily="18" charset="0"/>
                <a:cs typeface="Times New Roman" pitchFamily="18" charset="0"/>
              </a:rPr>
              <a:t>Trở kháng ra lớn: phần tử tích cực </a:t>
            </a:r>
            <a:r>
              <a:rPr lang="en-US" sz="2800">
                <a:latin typeface="Times New Roman" pitchFamily="18" charset="0"/>
                <a:cs typeface="Times New Roman" pitchFamily="18" charset="0"/>
              </a:rPr>
              <a:t>biểu diễn bằng</a:t>
            </a:r>
            <a:r>
              <a:rPr lang="vi-VN" sz="2800">
                <a:latin typeface="Times New Roman" pitchFamily="18" charset="0"/>
                <a:cs typeface="Times New Roman" pitchFamily="18" charset="0"/>
              </a:rPr>
              <a:t> nguồn</a:t>
            </a:r>
            <a:r>
              <a:rPr lang="en-US" sz="2800">
                <a:latin typeface="Times New Roman" pitchFamily="18" charset="0"/>
                <a:cs typeface="Times New Roman" pitchFamily="18" charset="0"/>
              </a:rPr>
              <a:t> </a:t>
            </a:r>
            <a:r>
              <a:rPr lang="vi-VN" sz="2800">
                <a:latin typeface="Times New Roman" pitchFamily="18" charset="0"/>
                <a:cs typeface="Times New Roman" pitchFamily="18" charset="0"/>
              </a:rPr>
              <a:t>dòng</a:t>
            </a:r>
            <a:endParaRPr lang="en-US" sz="2800">
              <a:latin typeface="Times New Roman" pitchFamily="18" charset="0"/>
              <a:cs typeface="Times New Roman" pitchFamily="18" charset="0"/>
            </a:endParaRPr>
          </a:p>
          <a:p>
            <a:pPr>
              <a:lnSpc>
                <a:spcPct val="150000"/>
              </a:lnSpc>
              <a:buNone/>
            </a:pPr>
            <a:r>
              <a:rPr lang="en-US" sz="2800">
                <a:latin typeface="Times New Roman" pitchFamily="18" charset="0"/>
                <a:cs typeface="Times New Roman" pitchFamily="18" charset="0"/>
              </a:rPr>
              <a:t> + </a:t>
            </a:r>
            <a:r>
              <a:rPr lang="vi-VN" sz="2800">
                <a:latin typeface="Times New Roman" pitchFamily="18" charset="0"/>
                <a:cs typeface="Times New Roman" pitchFamily="18" charset="0"/>
              </a:rPr>
              <a:t>Trở kháng ra nhỏ: phần tử tích cực</a:t>
            </a:r>
            <a:r>
              <a:rPr lang="en-US" sz="2800">
                <a:latin typeface="Times New Roman" pitchFamily="18" charset="0"/>
                <a:cs typeface="Times New Roman" pitchFamily="18" charset="0"/>
              </a:rPr>
              <a:t> biểu diễn bằng </a:t>
            </a:r>
            <a:r>
              <a:rPr lang="vi-VN" sz="2800">
                <a:latin typeface="Times New Roman" pitchFamily="18" charset="0"/>
                <a:cs typeface="Times New Roman" pitchFamily="18" charset="0"/>
              </a:rPr>
              <a:t>nguồn điện áp</a:t>
            </a:r>
            <a:endParaRPr lang="en-US" sz="2800">
              <a:latin typeface="Times New Roman" pitchFamily="18" charset="0"/>
              <a:cs typeface="Times New Roman" pitchFamily="18" charset="0"/>
            </a:endParaRPr>
          </a:p>
          <a:p>
            <a:pPr>
              <a:lnSpc>
                <a:spcPct val="150000"/>
              </a:lnSpc>
              <a:buNone/>
            </a:pPr>
            <a:r>
              <a:rPr lang="en-US" sz="2800">
                <a:latin typeface="Times New Roman" pitchFamily="18" charset="0"/>
                <a:cs typeface="Times New Roman" pitchFamily="18" charset="0"/>
              </a:rPr>
              <a:t> + </a:t>
            </a:r>
            <a:r>
              <a:rPr lang="vi-VN" sz="2800">
                <a:latin typeface="Times New Roman" pitchFamily="18" charset="0"/>
                <a:cs typeface="Times New Roman" pitchFamily="18" charset="0"/>
              </a:rPr>
              <a:t>Trở kháng vào lớn: phần tử điều khiển</a:t>
            </a:r>
            <a:r>
              <a:rPr lang="en-US" sz="2800">
                <a:latin typeface="Times New Roman" pitchFamily="18" charset="0"/>
                <a:cs typeface="Times New Roman" pitchFamily="18" charset="0"/>
              </a:rPr>
              <a:t> biểu diễn bằng</a:t>
            </a:r>
            <a:r>
              <a:rPr lang="vi-VN" sz="2800">
                <a:latin typeface="Times New Roman" pitchFamily="18" charset="0"/>
                <a:cs typeface="Times New Roman" pitchFamily="18" charset="0"/>
              </a:rPr>
              <a:t> điện áp</a:t>
            </a:r>
            <a:endParaRPr lang="en-US" sz="2800">
              <a:latin typeface="Times New Roman" pitchFamily="18" charset="0"/>
              <a:cs typeface="Times New Roman" pitchFamily="18" charset="0"/>
            </a:endParaRPr>
          </a:p>
          <a:p>
            <a:pPr>
              <a:lnSpc>
                <a:spcPct val="150000"/>
              </a:lnSpc>
              <a:buNone/>
            </a:pPr>
            <a:r>
              <a:rPr lang="en-US" sz="2800">
                <a:latin typeface="Times New Roman" pitchFamily="18" charset="0"/>
                <a:cs typeface="Times New Roman" pitchFamily="18" charset="0"/>
              </a:rPr>
              <a:t> + T</a:t>
            </a:r>
            <a:r>
              <a:rPr lang="vi-VN" sz="2800">
                <a:latin typeface="Times New Roman" pitchFamily="18" charset="0"/>
                <a:cs typeface="Times New Roman" pitchFamily="18" charset="0"/>
              </a:rPr>
              <a:t>rở kháng vào nhỏ: phần tử điều khiển</a:t>
            </a:r>
            <a:r>
              <a:rPr lang="en-US" sz="2800">
                <a:latin typeface="Times New Roman" pitchFamily="18" charset="0"/>
                <a:cs typeface="Times New Roman" pitchFamily="18" charset="0"/>
              </a:rPr>
              <a:t> biểu diễn bằng</a:t>
            </a:r>
            <a:r>
              <a:rPr lang="vi-VN" sz="2800">
                <a:latin typeface="Times New Roman" pitchFamily="18" charset="0"/>
                <a:cs typeface="Times New Roman" pitchFamily="18" charset="0"/>
              </a:rPr>
              <a:t> dòng điện</a:t>
            </a:r>
          </a:p>
        </p:txBody>
      </p:sp>
    </p:spTree>
    <p:extLst>
      <p:ext uri="{BB962C8B-B14F-4D97-AF65-F5344CB8AC3E}">
        <p14:creationId xmlns:p14="http://schemas.microsoft.com/office/powerpoint/2010/main" val="15137569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solidFill>
                  <a:srgbClr val="FF0000"/>
                </a:solidFill>
                <a:latin typeface="Times New Roman"/>
                <a:cs typeface="Times New Roman"/>
              </a:rPr>
              <a:t>PHƯƠNG PHÁP PHÂN TÍCH TẦNG KHUẾCH	ĐẠI TÍN HIỆU NHỎ</a:t>
            </a:r>
          </a:p>
        </p:txBody>
      </p:sp>
      <p:pic>
        <p:nvPicPr>
          <p:cNvPr id="44033" name="Picture 1"/>
          <p:cNvPicPr>
            <a:picLocks noChangeAspect="1" noChangeArrowheads="1"/>
          </p:cNvPicPr>
          <p:nvPr/>
        </p:nvPicPr>
        <p:blipFill>
          <a:blip r:embed="rId2"/>
          <a:srcRect/>
          <a:stretch>
            <a:fillRect/>
          </a:stretch>
        </p:blipFill>
        <p:spPr bwMode="auto">
          <a:xfrm>
            <a:off x="1447800" y="2057400"/>
            <a:ext cx="6249725" cy="2743200"/>
          </a:xfrm>
          <a:prstGeom prst="rect">
            <a:avLst/>
          </a:prstGeom>
          <a:noFill/>
          <a:ln w="9525">
            <a:noFill/>
            <a:miter lim="800000"/>
            <a:headEnd/>
            <a:tailEnd/>
          </a:ln>
          <a:effectLst/>
        </p:spPr>
      </p:pic>
      <p:sp>
        <p:nvSpPr>
          <p:cNvPr id="5" name="Content Placeholder 4"/>
          <p:cNvSpPr>
            <a:spLocks noGrp="1"/>
          </p:cNvSpPr>
          <p:nvPr>
            <p:ph sz="quarter" idx="1"/>
          </p:nvPr>
        </p:nvSpPr>
        <p:spPr/>
        <p:txBody>
          <a:bodyPr/>
          <a:lstStyle/>
          <a:p>
            <a:pPr>
              <a:buNone/>
            </a:pPr>
            <a:r>
              <a:rPr lang="en-US"/>
              <a:t> </a:t>
            </a:r>
            <a:r>
              <a:rPr lang="en-US" sz="2800">
                <a:latin typeface="Times New Roman" pitchFamily="18" charset="0"/>
                <a:cs typeface="Times New Roman" pitchFamily="18" charset="0"/>
              </a:rPr>
              <a:t>Transistor (BJT): </a:t>
            </a:r>
            <a:r>
              <a:rPr lang="en-US" sz="2800" err="1">
                <a:latin typeface="Times New Roman" pitchFamily="18" charset="0"/>
                <a:cs typeface="Times New Roman" pitchFamily="18" charset="0"/>
              </a:rPr>
              <a:t>Z</a:t>
            </a:r>
            <a:r>
              <a:rPr lang="en-US" sz="2800" baseline="-25000" err="1">
                <a:latin typeface="Times New Roman" pitchFamily="18" charset="0"/>
                <a:cs typeface="Times New Roman" pitchFamily="18" charset="0"/>
              </a:rPr>
              <a:t>vao</a:t>
            </a:r>
            <a:r>
              <a:rPr lang="en-US" sz="2800" baseline="-25000">
                <a:latin typeface="Times New Roman" pitchFamily="18" charset="0"/>
                <a:cs typeface="Times New Roman" pitchFamily="18" charset="0"/>
              </a:rPr>
              <a:t> </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nhỏ</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Z</a:t>
            </a:r>
            <a:r>
              <a:rPr lang="en-US" sz="2800" baseline="-25000" err="1">
                <a:latin typeface="Times New Roman" pitchFamily="18" charset="0"/>
                <a:cs typeface="Times New Roman" pitchFamily="18" charset="0"/>
              </a:rPr>
              <a:t>ra</a:t>
            </a:r>
            <a:r>
              <a:rPr lang="en-US" sz="2800" baseline="-25000">
                <a:latin typeface="Times New Roman" pitchFamily="18" charset="0"/>
                <a:cs typeface="Times New Roman" pitchFamily="18" charset="0"/>
              </a:rPr>
              <a:t> </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lớn</a:t>
            </a:r>
            <a:endParaRPr lang="en-US" sz="280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6" name="Object 5"/>
              <p:cNvSpPr txBox="1"/>
              <p:nvPr/>
            </p:nvSpPr>
            <p:spPr bwMode="auto">
              <a:xfrm>
                <a:off x="2039938" y="5106988"/>
                <a:ext cx="4495800" cy="969962"/>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𝑟</m:t>
                          </m:r>
                        </m:e>
                        <m:sub>
                          <m:r>
                            <a:rPr lang="en-US" i="1">
                              <a:solidFill>
                                <a:srgbClr val="000000"/>
                              </a:solidFill>
                              <a:latin typeface="Cambria Math" panose="02040503050406030204" pitchFamily="18" charset="0"/>
                            </a:rPr>
                            <m:t>𝐵𝐸</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𝐻</m:t>
                          </m:r>
                        </m:e>
                        <m:sub>
                          <m:r>
                            <a:rPr lang="en-US" i="1">
                              <a:solidFill>
                                <a:srgbClr val="000000"/>
                              </a:solidFill>
                              <a:latin typeface="Cambria Math" panose="02040503050406030204" pitchFamily="18" charset="0"/>
                            </a:rPr>
                            <m:t>𝐹𝐸</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𝑟</m:t>
                          </m:r>
                        </m:e>
                        <m:sub>
                          <m:r>
                            <a:rPr lang="en-US" i="1">
                              <a:solidFill>
                                <a:srgbClr val="000000"/>
                              </a:solidFill>
                              <a:latin typeface="Cambria Math" panose="02040503050406030204" pitchFamily="18" charset="0"/>
                            </a:rPr>
                            <m:t>𝑑</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𝐻</m:t>
                          </m:r>
                        </m:e>
                        <m:sub>
                          <m:r>
                            <a:rPr lang="en-US" i="1">
                              <a:solidFill>
                                <a:srgbClr val="000000"/>
                              </a:solidFill>
                              <a:latin typeface="Cambria Math" panose="02040503050406030204" pitchFamily="18" charset="0"/>
                            </a:rPr>
                            <m:t>𝐹𝐸</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𝑈</m:t>
                              </m:r>
                            </m:e>
                            <m:sub>
                              <m:r>
                                <a:rPr lang="en-US" i="1">
                                  <a:solidFill>
                                    <a:srgbClr val="000000"/>
                                  </a:solidFill>
                                  <a:latin typeface="Cambria Math" panose="02040503050406030204" pitchFamily="18" charset="0"/>
                                </a:rPr>
                                <m:t>𝑇</m:t>
                              </m:r>
                            </m:sub>
                          </m:sSub>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𝐸</m:t>
                              </m:r>
                            </m:sub>
                          </m:sSub>
                        </m:den>
                      </m:f>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𝐻</m:t>
                          </m:r>
                        </m:e>
                        <m:sub>
                          <m:r>
                            <a:rPr lang="en-US" i="1">
                              <a:solidFill>
                                <a:srgbClr val="000000"/>
                              </a:solidFill>
                              <a:latin typeface="Cambria Math" panose="02040503050406030204" pitchFamily="18" charset="0"/>
                            </a:rPr>
                            <m:t>𝐹𝐸</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𝑈</m:t>
                              </m:r>
                            </m:e>
                            <m:sub>
                              <m:r>
                                <a:rPr lang="en-US" i="1">
                                  <a:solidFill>
                                    <a:srgbClr val="000000"/>
                                  </a:solidFill>
                                  <a:latin typeface="Cambria Math" panose="02040503050406030204" pitchFamily="18" charset="0"/>
                                </a:rPr>
                                <m:t>𝑇</m:t>
                              </m:r>
                            </m:sub>
                          </m:sSub>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𝐶</m:t>
                              </m:r>
                            </m:sub>
                          </m:sSub>
                        </m:den>
                      </m:f>
                    </m:oMath>
                  </m:oMathPara>
                </a14:m>
                <a:endParaRPr lang="en-US"/>
              </a:p>
            </p:txBody>
          </p:sp>
        </mc:Choice>
        <mc:Fallback>
          <p:sp>
            <p:nvSpPr>
              <p:cNvPr id="6" name="Object 5"/>
              <p:cNvSpPr txBox="1">
                <a:spLocks noRot="1" noChangeAspect="1" noMove="1" noResize="1" noEditPoints="1" noAdjustHandles="1" noChangeArrowheads="1" noChangeShapeType="1" noTextEdit="1"/>
              </p:cNvSpPr>
              <p:nvPr/>
            </p:nvSpPr>
            <p:spPr bwMode="auto">
              <a:xfrm>
                <a:off x="2039938" y="5106988"/>
                <a:ext cx="4495800" cy="969962"/>
              </a:xfrm>
              <a:prstGeom prst="rect">
                <a:avLst/>
              </a:prstGeom>
              <a:blipFill>
                <a:blip r:embed="rId3"/>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368AD05-5890-4A2B-85C1-0EB6CBA4BD5F}"/>
              </a:ext>
            </a:extLst>
          </p:cNvPr>
          <p:cNvSpPr txBox="1"/>
          <p:nvPr/>
        </p:nvSpPr>
        <p:spPr>
          <a:xfrm>
            <a:off x="6935638" y="5106988"/>
            <a:ext cx="1518249" cy="369332"/>
          </a:xfrm>
          <a:prstGeom prst="rect">
            <a:avLst/>
          </a:prstGeom>
          <a:noFill/>
        </p:spPr>
        <p:txBody>
          <a:bodyPr wrap="square" rtlCol="0">
            <a:spAutoFit/>
          </a:bodyPr>
          <a:lstStyle/>
          <a:p>
            <a:r>
              <a:rPr lang="en-US"/>
              <a:t>UT = 26 mV</a:t>
            </a:r>
          </a:p>
        </p:txBody>
      </p:sp>
    </p:spTree>
    <p:extLst>
      <p:ext uri="{BB962C8B-B14F-4D97-AF65-F5344CB8AC3E}">
        <p14:creationId xmlns:p14="http://schemas.microsoft.com/office/powerpoint/2010/main" val="26320816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solidFill>
                  <a:srgbClr val="FF0000"/>
                </a:solidFill>
                <a:latin typeface="Times New Roman"/>
                <a:cs typeface="Times New Roman"/>
              </a:rPr>
              <a:t>PHƯƠNG PHÁP PHÂN TÍCH TẦNG KHUẾCH  ĐẠI TÍN HIỆU NHỎ</a:t>
            </a:r>
          </a:p>
        </p:txBody>
      </p:sp>
      <p:pic>
        <p:nvPicPr>
          <p:cNvPr id="43009" name="Picture 1"/>
          <p:cNvPicPr>
            <a:picLocks noChangeAspect="1" noChangeArrowheads="1"/>
          </p:cNvPicPr>
          <p:nvPr/>
        </p:nvPicPr>
        <p:blipFill>
          <a:blip r:embed="rId3"/>
          <a:srcRect/>
          <a:stretch>
            <a:fillRect/>
          </a:stretch>
        </p:blipFill>
        <p:spPr bwMode="auto">
          <a:xfrm>
            <a:off x="1447800" y="3258926"/>
            <a:ext cx="5791200" cy="2532274"/>
          </a:xfrm>
          <a:prstGeom prst="rect">
            <a:avLst/>
          </a:prstGeom>
          <a:noFill/>
          <a:ln w="9525">
            <a:noFill/>
            <a:miter lim="800000"/>
            <a:headEnd/>
            <a:tailEnd/>
          </a:ln>
          <a:effectLst/>
        </p:spPr>
      </p:pic>
      <p:sp>
        <p:nvSpPr>
          <p:cNvPr id="5" name="Content Placeholder 4"/>
          <p:cNvSpPr>
            <a:spLocks noGrp="1"/>
          </p:cNvSpPr>
          <p:nvPr>
            <p:ph sz="quarter" idx="1"/>
          </p:nvPr>
        </p:nvSpPr>
        <p:spPr/>
        <p:txBody>
          <a:bodyPr vert="horz" lIns="91440" tIns="45720" rIns="91440" bIns="45720" rtlCol="0" anchor="t">
            <a:normAutofit/>
          </a:bodyPr>
          <a:lstStyle/>
          <a:p>
            <a:r>
              <a:rPr lang="en-US" sz="2800">
                <a:latin typeface="Times New Roman"/>
                <a:cs typeface="Times New Roman"/>
              </a:rPr>
              <a:t>Transistor (FET): </a:t>
            </a:r>
            <a:endParaRPr lang="vi-VN"/>
          </a:p>
          <a:p>
            <a:pPr>
              <a:buNone/>
            </a:pPr>
            <a:r>
              <a:rPr lang="en-US" sz="2800">
                <a:latin typeface="Times New Roman"/>
                <a:cs typeface="Times New Roman"/>
              </a:rPr>
              <a:t>       + </a:t>
            </a:r>
            <a:r>
              <a:rPr lang="en-US" sz="2800" err="1">
                <a:latin typeface="Times New Roman"/>
                <a:cs typeface="Times New Roman"/>
              </a:rPr>
              <a:t>Z</a:t>
            </a:r>
            <a:r>
              <a:rPr lang="en-US" sz="2800" baseline="-25000" err="1">
                <a:latin typeface="Times New Roman"/>
                <a:cs typeface="Times New Roman"/>
              </a:rPr>
              <a:t>vao</a:t>
            </a:r>
            <a:r>
              <a:rPr lang="en-US" sz="2800">
                <a:latin typeface="Times New Roman"/>
                <a:cs typeface="Times New Roman"/>
              </a:rPr>
              <a:t> </a:t>
            </a:r>
            <a:r>
              <a:rPr lang="en-US" sz="2800" err="1">
                <a:latin typeface="Times New Roman"/>
                <a:cs typeface="Times New Roman"/>
              </a:rPr>
              <a:t>lớn</a:t>
            </a:r>
          </a:p>
          <a:p>
            <a:pPr>
              <a:buNone/>
            </a:pPr>
            <a:r>
              <a:rPr lang="en-US" sz="2800">
                <a:latin typeface="Times New Roman"/>
                <a:cs typeface="Times New Roman"/>
              </a:rPr>
              <a:t>       + </a:t>
            </a:r>
            <a:r>
              <a:rPr lang="en-US" sz="2800" err="1">
                <a:latin typeface="Times New Roman"/>
                <a:cs typeface="Times New Roman"/>
              </a:rPr>
              <a:t>Z</a:t>
            </a:r>
            <a:r>
              <a:rPr lang="en-US" sz="2800" baseline="-25000" err="1">
                <a:latin typeface="Times New Roman"/>
                <a:cs typeface="Times New Roman"/>
              </a:rPr>
              <a:t>ra</a:t>
            </a:r>
            <a:r>
              <a:rPr lang="en-US" sz="2800" baseline="-25000">
                <a:latin typeface="Times New Roman"/>
                <a:cs typeface="Times New Roman"/>
              </a:rPr>
              <a:t> </a:t>
            </a:r>
            <a:r>
              <a:rPr lang="en-US" sz="2800">
                <a:latin typeface="Times New Roman"/>
                <a:cs typeface="Times New Roman"/>
              </a:rPr>
              <a:t> </a:t>
            </a:r>
            <a:r>
              <a:rPr lang="en-US" sz="2800" err="1">
                <a:latin typeface="Times New Roman"/>
                <a:cs typeface="Times New Roman"/>
              </a:rPr>
              <a:t>lớn</a:t>
            </a:r>
          </a:p>
        </p:txBody>
      </p:sp>
      <p:graphicFrame>
        <p:nvGraphicFramePr>
          <p:cNvPr id="52225" name="Object 1"/>
          <p:cNvGraphicFramePr>
            <a:graphicFrameLocks noChangeAspect="1"/>
          </p:cNvGraphicFramePr>
          <p:nvPr/>
        </p:nvGraphicFramePr>
        <p:xfrm>
          <a:off x="3417887" y="1371600"/>
          <a:ext cx="5497513" cy="990600"/>
        </p:xfrm>
        <a:graphic>
          <a:graphicData uri="http://schemas.openxmlformats.org/presentationml/2006/ole">
            <mc:AlternateContent xmlns:mc="http://schemas.openxmlformats.org/markup-compatibility/2006">
              <mc:Choice xmlns:v="urn:schemas-microsoft-com:vml" Requires="v">
                <p:oleObj spid="_x0000_s92161" name="Equation" r:id="rId4" imgW="2819160" imgH="507960" progId="Equation.DSMT4">
                  <p:embed/>
                </p:oleObj>
              </mc:Choice>
              <mc:Fallback>
                <p:oleObj name="Equation" r:id="rId4" imgW="2819160" imgH="507960" progId="Equation.DSMT4">
                  <p:embed/>
                  <p:pic>
                    <p:nvPicPr>
                      <p:cNvPr id="52225"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7887" y="1371600"/>
                        <a:ext cx="5497513"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6" name="Object 2"/>
          <p:cNvGraphicFramePr>
            <a:graphicFrameLocks noChangeAspect="1"/>
          </p:cNvGraphicFramePr>
          <p:nvPr/>
        </p:nvGraphicFramePr>
        <p:xfrm>
          <a:off x="3733800" y="2286000"/>
          <a:ext cx="3224212" cy="914400"/>
        </p:xfrm>
        <a:graphic>
          <a:graphicData uri="http://schemas.openxmlformats.org/presentationml/2006/ole">
            <mc:AlternateContent xmlns:mc="http://schemas.openxmlformats.org/markup-compatibility/2006">
              <mc:Choice xmlns:v="urn:schemas-microsoft-com:vml" Requires="v">
                <p:oleObj spid="_x0000_s92162" name="Equation" r:id="rId6" imgW="1790640" imgH="507960" progId="Equation.DSMT4">
                  <p:embed/>
                </p:oleObj>
              </mc:Choice>
              <mc:Fallback>
                <p:oleObj name="Equation" r:id="rId6" imgW="1790640" imgH="507960" progId="Equation.DSMT4">
                  <p:embed/>
                  <p:pic>
                    <p:nvPicPr>
                      <p:cNvPr id="52226"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2286000"/>
                        <a:ext cx="322421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517525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VN">
                <a:solidFill>
                  <a:srgbClr val="FF0000"/>
                </a:solidFill>
              </a:rPr>
              <a:t>PHƯƠNG PHÁP PHÂN TÍCH TẦNG KHUẾCH   	ĐẠI TÍN HIỆU NHỎ </a:t>
            </a:r>
            <a:endParaRPr lang="en-US"/>
          </a:p>
        </p:txBody>
      </p:sp>
      <p:sp>
        <p:nvSpPr>
          <p:cNvPr id="3" name="Content Placeholder 2"/>
          <p:cNvSpPr>
            <a:spLocks noGrp="1"/>
          </p:cNvSpPr>
          <p:nvPr>
            <p:ph sz="quarter" idx="1"/>
          </p:nvPr>
        </p:nvSpPr>
        <p:spPr/>
        <p:txBody>
          <a:bodyPr/>
          <a:lstStyle/>
          <a:p>
            <a:pPr>
              <a:buNone/>
            </a:pPr>
            <a:r>
              <a:rPr lang="en-US"/>
              <a:t> </a:t>
            </a:r>
            <a:r>
              <a:rPr lang="en-US" sz="2800">
                <a:latin typeface="Times New Roman" pitchFamily="18" charset="0"/>
                <a:cs typeface="Times New Roman" pitchFamily="18" charset="0"/>
              </a:rPr>
              <a:t>Khuếch đại thuật toán </a:t>
            </a:r>
          </a:p>
          <a:p>
            <a:pPr>
              <a:buNone/>
            </a:pPr>
            <a:r>
              <a:rPr lang="en-US" sz="2800">
                <a:latin typeface="Times New Roman" pitchFamily="18" charset="0"/>
                <a:cs typeface="Times New Roman" pitchFamily="18" charset="0"/>
              </a:rPr>
              <a:t>      Z</a:t>
            </a:r>
            <a:r>
              <a:rPr lang="en-US" sz="2800" baseline="-25000">
                <a:latin typeface="Times New Roman" pitchFamily="18" charset="0"/>
                <a:cs typeface="Times New Roman" pitchFamily="18" charset="0"/>
              </a:rPr>
              <a:t>vào</a:t>
            </a:r>
            <a:r>
              <a:rPr lang="en-US" sz="2800">
                <a:latin typeface="Times New Roman" pitchFamily="18" charset="0"/>
                <a:cs typeface="Times New Roman" pitchFamily="18" charset="0"/>
              </a:rPr>
              <a:t> lớn, Z</a:t>
            </a:r>
            <a:r>
              <a:rPr lang="en-US" sz="2800" baseline="-25000">
                <a:latin typeface="Times New Roman" pitchFamily="18" charset="0"/>
                <a:cs typeface="Times New Roman" pitchFamily="18" charset="0"/>
              </a:rPr>
              <a:t>ra</a:t>
            </a:r>
            <a:r>
              <a:rPr lang="en-US" sz="2800">
                <a:latin typeface="Times New Roman" pitchFamily="18" charset="0"/>
                <a:cs typeface="Times New Roman" pitchFamily="18" charset="0"/>
              </a:rPr>
              <a:t> nhỏ</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0"/>
            <a:ext cx="8643407" cy="3384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58110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
            <a:ext cx="8229600" cy="1143000"/>
          </a:xfrm>
        </p:spPr>
        <p:txBody>
          <a:bodyPr>
            <a:normAutofit fontScale="90000"/>
          </a:bodyPr>
          <a:lstStyle/>
          <a:p>
            <a:pPr algn="ctr"/>
            <a:r>
              <a:rPr lang="vi-VN">
                <a:solidFill>
                  <a:srgbClr val="FF0000"/>
                </a:solidFill>
              </a:rPr>
              <a:t>PHƯƠNG PHÁP PHÂN TÍCH TẦNG KHUẾCH   	ĐẠI TÍN HIỆU NHỎ</a:t>
            </a:r>
            <a:r>
              <a:rPr lang="en-US">
                <a:solidFill>
                  <a:srgbClr val="FF0000"/>
                </a:solidFill>
              </a:rPr>
              <a:t> </a:t>
            </a:r>
            <a:r>
              <a:rPr lang="en-US">
                <a:solidFill>
                  <a:srgbClr val="FF0000"/>
                </a:solidFill>
                <a:latin typeface="Times New Roman" pitchFamily="18" charset="0"/>
                <a:cs typeface="Times New Roman" pitchFamily="18" charset="0"/>
              </a:rPr>
              <a:t>TẦN SỐ THẤP</a:t>
            </a:r>
            <a:r>
              <a:rPr lang="vi-VN">
                <a:solidFill>
                  <a:srgbClr val="FF0000"/>
                </a:solidFill>
                <a:latin typeface="Times New Roman" pitchFamily="18" charset="0"/>
                <a:cs typeface="Times New Roman" pitchFamily="18" charset="0"/>
              </a:rPr>
              <a:t> </a:t>
            </a:r>
          </a:p>
        </p:txBody>
      </p:sp>
      <p:sp>
        <p:nvSpPr>
          <p:cNvPr id="3" name="Content Placeholder 2"/>
          <p:cNvSpPr>
            <a:spLocks noGrp="1"/>
          </p:cNvSpPr>
          <p:nvPr>
            <p:ph sz="quarter" idx="1"/>
          </p:nvPr>
        </p:nvSpPr>
        <p:spPr>
          <a:xfrm>
            <a:off x="457200" y="1219200"/>
            <a:ext cx="8229600" cy="5181600"/>
          </a:xfrm>
        </p:spPr>
        <p:txBody>
          <a:bodyPr/>
          <a:lstStyle/>
          <a:p>
            <a:r>
              <a:rPr lang="vi-VN">
                <a:latin typeface="Times New Roman" pitchFamily="18" charset="0"/>
                <a:cs typeface="Times New Roman" pitchFamily="18" charset="0"/>
              </a:rPr>
              <a:t>V</a:t>
            </a:r>
            <a:r>
              <a:rPr lang="en-US">
                <a:latin typeface="Times New Roman" pitchFamily="18" charset="0"/>
                <a:cs typeface="Times New Roman" pitchFamily="18" charset="0"/>
              </a:rPr>
              <a:t>í</a:t>
            </a:r>
            <a:r>
              <a:rPr lang="vi-VN">
                <a:latin typeface="Times New Roman" pitchFamily="18" charset="0"/>
                <a:cs typeface="Times New Roman" pitchFamily="18" charset="0"/>
              </a:rPr>
              <a:t> </a:t>
            </a:r>
            <a:r>
              <a:rPr lang="en-US">
                <a:latin typeface="Times New Roman" pitchFamily="18" charset="0"/>
                <a:cs typeface="Times New Roman" pitchFamily="18" charset="0"/>
              </a:rPr>
              <a:t>dụ</a:t>
            </a:r>
            <a:r>
              <a:rPr lang="vi-VN">
                <a:latin typeface="Times New Roman" pitchFamily="18" charset="0"/>
                <a:cs typeface="Times New Roman" pitchFamily="18" charset="0"/>
              </a:rPr>
              <a:t>:</a:t>
            </a:r>
          </a:p>
        </p:txBody>
      </p:sp>
      <p:pic>
        <p:nvPicPr>
          <p:cNvPr id="4" name="Picture 1"/>
          <p:cNvPicPr>
            <a:picLocks noChangeAspect="1" noChangeArrowheads="1"/>
          </p:cNvPicPr>
          <p:nvPr/>
        </p:nvPicPr>
        <p:blipFill>
          <a:blip r:embed="rId2"/>
          <a:srcRect/>
          <a:stretch>
            <a:fillRect/>
          </a:stretch>
        </p:blipFill>
        <p:spPr bwMode="auto">
          <a:xfrm>
            <a:off x="533400" y="1981200"/>
            <a:ext cx="3310327" cy="2286000"/>
          </a:xfrm>
          <a:prstGeom prst="rect">
            <a:avLst/>
          </a:prstGeom>
          <a:noFill/>
          <a:ln w="9525">
            <a:noFill/>
            <a:miter lim="800000"/>
            <a:headEnd/>
            <a:tailEnd/>
          </a:ln>
          <a:effectLst/>
        </p:spPr>
      </p:pic>
      <p:pic>
        <p:nvPicPr>
          <p:cNvPr id="5" name="Picture 1"/>
          <p:cNvPicPr>
            <a:picLocks noChangeAspect="1" noChangeArrowheads="1"/>
          </p:cNvPicPr>
          <p:nvPr/>
        </p:nvPicPr>
        <p:blipFill>
          <a:blip r:embed="rId3"/>
          <a:srcRect/>
          <a:stretch>
            <a:fillRect/>
          </a:stretch>
        </p:blipFill>
        <p:spPr bwMode="auto">
          <a:xfrm>
            <a:off x="3733800" y="4688870"/>
            <a:ext cx="5302195" cy="1788130"/>
          </a:xfrm>
          <a:prstGeom prst="rect">
            <a:avLst/>
          </a:prstGeom>
          <a:noFill/>
          <a:ln w="9525">
            <a:noFill/>
            <a:miter lim="800000"/>
            <a:headEnd/>
            <a:tailEnd/>
          </a:ln>
          <a:effectLst/>
        </p:spPr>
      </p:pic>
      <p:pic>
        <p:nvPicPr>
          <p:cNvPr id="7" name="Picture 1"/>
          <p:cNvPicPr>
            <a:picLocks noChangeAspect="1" noChangeArrowheads="1"/>
          </p:cNvPicPr>
          <p:nvPr/>
        </p:nvPicPr>
        <p:blipFill>
          <a:blip r:embed="rId4"/>
          <a:srcRect/>
          <a:stretch>
            <a:fillRect/>
          </a:stretch>
        </p:blipFill>
        <p:spPr bwMode="auto">
          <a:xfrm>
            <a:off x="531748" y="4093757"/>
            <a:ext cx="3069419" cy="2057400"/>
          </a:xfrm>
          <a:prstGeom prst="rect">
            <a:avLst/>
          </a:prstGeom>
          <a:noFill/>
          <a:ln w="9525">
            <a:noFill/>
            <a:miter lim="800000"/>
            <a:headEnd/>
            <a:tailEnd/>
          </a:ln>
          <a:effectLst/>
        </p:spPr>
      </p:pic>
      <p:pic>
        <p:nvPicPr>
          <p:cNvPr id="55297" name="Picture 1"/>
          <p:cNvPicPr>
            <a:picLocks noChangeAspect="1" noChangeArrowheads="1"/>
          </p:cNvPicPr>
          <p:nvPr/>
        </p:nvPicPr>
        <p:blipFill>
          <a:blip r:embed="rId5"/>
          <a:srcRect/>
          <a:stretch>
            <a:fillRect/>
          </a:stretch>
        </p:blipFill>
        <p:spPr bwMode="auto">
          <a:xfrm>
            <a:off x="4495800" y="2133600"/>
            <a:ext cx="4145387" cy="1962150"/>
          </a:xfrm>
          <a:prstGeom prst="rect">
            <a:avLst/>
          </a:prstGeom>
          <a:noFill/>
          <a:ln w="9525">
            <a:noFill/>
            <a:miter lim="800000"/>
            <a:headEnd/>
            <a:tailEnd/>
          </a:ln>
          <a:effectLst/>
        </p:spPr>
      </p:pic>
    </p:spTree>
    <p:extLst>
      <p:ext uri="{BB962C8B-B14F-4D97-AF65-F5344CB8AC3E}">
        <p14:creationId xmlns:p14="http://schemas.microsoft.com/office/powerpoint/2010/main" val="14281205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vi-VN">
                <a:solidFill>
                  <a:srgbClr val="FF0000"/>
                </a:solidFill>
                <a:latin typeface="Times New Roman" pitchFamily="18" charset="0"/>
                <a:cs typeface="Times New Roman" pitchFamily="18" charset="0"/>
              </a:rPr>
              <a:t>§2</a:t>
            </a:r>
            <a:r>
              <a:rPr lang="en-US">
                <a:solidFill>
                  <a:srgbClr val="FF0000"/>
                </a:solidFill>
                <a:latin typeface="Times New Roman" pitchFamily="18" charset="0"/>
                <a:cs typeface="Times New Roman" pitchFamily="18" charset="0"/>
              </a:rPr>
              <a:t>.</a:t>
            </a:r>
            <a:r>
              <a:rPr lang="en-US">
                <a:solidFill>
                  <a:srgbClr val="FF0000"/>
                </a:solidFill>
              </a:rPr>
              <a:t> MẠCH</a:t>
            </a:r>
            <a:r>
              <a:rPr lang="en-US">
                <a:solidFill>
                  <a:srgbClr val="FF0000"/>
                </a:solidFill>
                <a:latin typeface="Times New Roman" pitchFamily="18" charset="0"/>
                <a:cs typeface="Times New Roman" pitchFamily="18" charset="0"/>
              </a:rPr>
              <a:t> </a:t>
            </a:r>
            <a:r>
              <a:rPr lang="vi-VN">
                <a:solidFill>
                  <a:srgbClr val="FF0000"/>
                </a:solidFill>
                <a:latin typeface="Times New Roman" pitchFamily="18" charset="0"/>
                <a:cs typeface="Times New Roman" pitchFamily="18" charset="0"/>
              </a:rPr>
              <a:t>KHUẾCH ĐẠI</a:t>
            </a:r>
            <a:r>
              <a:rPr lang="en-US">
                <a:solidFill>
                  <a:srgbClr val="FF0000"/>
                </a:solidFill>
                <a:latin typeface="Times New Roman" pitchFamily="18" charset="0"/>
                <a:cs typeface="Times New Roman" pitchFamily="18" charset="0"/>
              </a:rPr>
              <a:t> TÍN HIỆU</a:t>
            </a:r>
            <a:r>
              <a:rPr lang="vi-VN">
                <a:solidFill>
                  <a:srgbClr val="FF0000"/>
                </a:solidFill>
                <a:latin typeface="Times New Roman" pitchFamily="18" charset="0"/>
                <a:cs typeface="Times New Roman" pitchFamily="18" charset="0"/>
              </a:rPr>
              <a:t> MẮC </a:t>
            </a:r>
            <a:br>
              <a:rPr lang="vi-VN">
                <a:solidFill>
                  <a:srgbClr val="FF0000"/>
                </a:solidFill>
                <a:latin typeface="Times New Roman" pitchFamily="18" charset="0"/>
                <a:cs typeface="Times New Roman" pitchFamily="18" charset="0"/>
              </a:rPr>
            </a:br>
            <a:r>
              <a:rPr lang="vi-VN">
                <a:solidFill>
                  <a:srgbClr val="FF0000"/>
                </a:solidFill>
                <a:latin typeface="Times New Roman" pitchFamily="18" charset="0"/>
                <a:cs typeface="Times New Roman" pitchFamily="18" charset="0"/>
              </a:rPr>
              <a:t>EMIT</a:t>
            </a:r>
            <a:r>
              <a:rPr lang="en-US">
                <a:solidFill>
                  <a:srgbClr val="FF0000"/>
                </a:solidFill>
                <a:latin typeface="Times New Roman" pitchFamily="18" charset="0"/>
                <a:cs typeface="Times New Roman" pitchFamily="18" charset="0"/>
              </a:rPr>
              <a:t>TE</a:t>
            </a:r>
            <a:r>
              <a:rPr lang="vi-VN">
                <a:solidFill>
                  <a:srgbClr val="FF0000"/>
                </a:solidFill>
                <a:latin typeface="Times New Roman" pitchFamily="18" charset="0"/>
                <a:cs typeface="Times New Roman" pitchFamily="18" charset="0"/>
              </a:rPr>
              <a:t>R CHUNG</a:t>
            </a:r>
            <a:r>
              <a:rPr lang="en-US">
                <a:solidFill>
                  <a:srgbClr val="FF0000"/>
                </a:solidFill>
                <a:latin typeface="Times New Roman" pitchFamily="18" charset="0"/>
                <a:cs typeface="Times New Roman" pitchFamily="18" charset="0"/>
              </a:rPr>
              <a:t> (EC)</a:t>
            </a:r>
            <a:endParaRPr lang="vi-VN">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8229600" cy="4556760"/>
          </a:xfrm>
        </p:spPr>
        <p:txBody>
          <a:bodyPr>
            <a:normAutofit lnSpcReduction="10000"/>
          </a:bodyPr>
          <a:lstStyle/>
          <a:p>
            <a:pPr>
              <a:lnSpc>
                <a:spcPct val="150000"/>
              </a:lnSpc>
            </a:pPr>
            <a:r>
              <a:rPr lang="vi-VN" sz="3200">
                <a:latin typeface="Times New Roman" pitchFamily="18" charset="0"/>
                <a:cs typeface="Times New Roman" pitchFamily="18" charset="0"/>
              </a:rPr>
              <a:t>Mạch khuếch đại mắc E</a:t>
            </a:r>
            <a:r>
              <a:rPr lang="en-US" sz="3200">
                <a:latin typeface="Times New Roman" pitchFamily="18" charset="0"/>
                <a:cs typeface="Times New Roman" pitchFamily="18" charset="0"/>
              </a:rPr>
              <a:t>C</a:t>
            </a:r>
            <a:r>
              <a:rPr lang="vi-VN" sz="3200">
                <a:latin typeface="Times New Roman" pitchFamily="18" charset="0"/>
                <a:cs typeface="Times New Roman" pitchFamily="18" charset="0"/>
              </a:rPr>
              <a:t> đơn giản</a:t>
            </a:r>
            <a:r>
              <a:rPr lang="en-US" sz="3200">
                <a:latin typeface="Times New Roman" pitchFamily="18" charset="0"/>
                <a:cs typeface="Times New Roman" pitchFamily="18" charset="0"/>
              </a:rPr>
              <a:t> </a:t>
            </a:r>
            <a:r>
              <a:rPr lang="vi-VN" sz="3200">
                <a:latin typeface="Times New Roman" pitchFamily="18" charset="0"/>
                <a:cs typeface="Times New Roman" pitchFamily="18" charset="0"/>
              </a:rPr>
              <a:t>(không có hồi tiếp)</a:t>
            </a:r>
            <a:r>
              <a:rPr lang="en-US" sz="3200">
                <a:latin typeface="Times New Roman" pitchFamily="18" charset="0"/>
                <a:cs typeface="Times New Roman" pitchFamily="18" charset="0"/>
              </a:rPr>
              <a:t>.</a:t>
            </a:r>
            <a:endParaRPr lang="vi-VN" sz="3200">
              <a:latin typeface="Times New Roman" pitchFamily="18" charset="0"/>
              <a:cs typeface="Times New Roman" pitchFamily="18" charset="0"/>
            </a:endParaRPr>
          </a:p>
          <a:p>
            <a:pPr>
              <a:lnSpc>
                <a:spcPct val="150000"/>
              </a:lnSpc>
            </a:pPr>
            <a:r>
              <a:rPr lang="vi-VN" sz="3200">
                <a:latin typeface="Times New Roman" pitchFamily="18" charset="0"/>
                <a:cs typeface="Times New Roman" pitchFamily="18" charset="0"/>
              </a:rPr>
              <a:t>Mạch khuếch đại mắc E</a:t>
            </a:r>
            <a:r>
              <a:rPr lang="en-US" sz="3200">
                <a:latin typeface="Times New Roman" pitchFamily="18" charset="0"/>
                <a:cs typeface="Times New Roman" pitchFamily="18" charset="0"/>
              </a:rPr>
              <a:t>C</a:t>
            </a:r>
            <a:r>
              <a:rPr lang="vi-VN" sz="3200">
                <a:latin typeface="Times New Roman" pitchFamily="18" charset="0"/>
                <a:cs typeface="Times New Roman" pitchFamily="18" charset="0"/>
              </a:rPr>
              <a:t> có hồi tiếp âm điện áp</a:t>
            </a:r>
            <a:r>
              <a:rPr lang="en-US" sz="3200">
                <a:latin typeface="Times New Roman" pitchFamily="18" charset="0"/>
                <a:cs typeface="Times New Roman" pitchFamily="18" charset="0"/>
              </a:rPr>
              <a:t>.</a:t>
            </a:r>
            <a:endParaRPr lang="vi-VN" sz="3200">
              <a:latin typeface="Times New Roman" pitchFamily="18" charset="0"/>
              <a:cs typeface="Times New Roman" pitchFamily="18" charset="0"/>
            </a:endParaRPr>
          </a:p>
          <a:p>
            <a:pPr>
              <a:lnSpc>
                <a:spcPct val="150000"/>
              </a:lnSpc>
            </a:pPr>
            <a:r>
              <a:rPr lang="vi-VN" sz="3200">
                <a:latin typeface="Times New Roman" pitchFamily="18" charset="0"/>
                <a:cs typeface="Times New Roman" pitchFamily="18" charset="0"/>
              </a:rPr>
              <a:t>Mạch khuếch đại mắc E</a:t>
            </a:r>
            <a:r>
              <a:rPr lang="en-US" sz="3200">
                <a:latin typeface="Times New Roman" pitchFamily="18" charset="0"/>
                <a:cs typeface="Times New Roman" pitchFamily="18" charset="0"/>
              </a:rPr>
              <a:t>C</a:t>
            </a:r>
            <a:r>
              <a:rPr lang="vi-VN" sz="3200">
                <a:latin typeface="Times New Roman" pitchFamily="18" charset="0"/>
                <a:cs typeface="Times New Roman" pitchFamily="18" charset="0"/>
              </a:rPr>
              <a:t> có hồi tiếp âm dòng điện</a:t>
            </a:r>
            <a:r>
              <a:rPr lang="en-US" sz="3200">
                <a:latin typeface="Times New Roman" pitchFamily="18" charset="0"/>
                <a:cs typeface="Times New Roman" pitchFamily="18" charset="0"/>
              </a:rPr>
              <a:t>.</a:t>
            </a:r>
            <a:endParaRPr lang="vi-VN" sz="3200">
              <a:latin typeface="Times New Roman" pitchFamily="18" charset="0"/>
              <a:cs typeface="Times New Roman" pitchFamily="18" charset="0"/>
            </a:endParaRPr>
          </a:p>
        </p:txBody>
      </p:sp>
    </p:spTree>
    <p:extLst>
      <p:ext uri="{BB962C8B-B14F-4D97-AF65-F5344CB8AC3E}">
        <p14:creationId xmlns:p14="http://schemas.microsoft.com/office/powerpoint/2010/main" val="225276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a:solidFill>
                  <a:srgbClr val="FF0000"/>
                </a:solidFill>
              </a:rPr>
              <a:t>MẠCH </a:t>
            </a:r>
            <a:r>
              <a:rPr lang="vi-VN" sz="3600">
                <a:solidFill>
                  <a:srgbClr val="FF0000"/>
                </a:solidFill>
              </a:rPr>
              <a:t>KHUẾCH ĐẠI</a:t>
            </a:r>
            <a:r>
              <a:rPr lang="en-US" sz="3600">
                <a:solidFill>
                  <a:srgbClr val="FF0000"/>
                </a:solidFill>
              </a:rPr>
              <a:t> </a:t>
            </a:r>
            <a:r>
              <a:rPr lang="en-US" sz="3600">
                <a:solidFill>
                  <a:srgbClr val="FF0000"/>
                </a:solidFill>
                <a:latin typeface="Times New Roman" pitchFamily="18" charset="0"/>
                <a:cs typeface="Times New Roman" pitchFamily="18" charset="0"/>
              </a:rPr>
              <a:t>TÍN HIỆU</a:t>
            </a:r>
            <a:r>
              <a:rPr lang="vi-VN" sz="3600">
                <a:solidFill>
                  <a:srgbClr val="FF0000"/>
                </a:solidFill>
              </a:rPr>
              <a:t> MẮC </a:t>
            </a:r>
            <a:br>
              <a:rPr lang="vi-VN" sz="3600">
                <a:solidFill>
                  <a:srgbClr val="FF0000"/>
                </a:solidFill>
              </a:rPr>
            </a:br>
            <a:r>
              <a:rPr lang="vi-VN" sz="3600">
                <a:solidFill>
                  <a:srgbClr val="FF0000"/>
                </a:solidFill>
              </a:rPr>
              <a:t>EMIT</a:t>
            </a:r>
            <a:r>
              <a:rPr lang="en-US" sz="3600">
                <a:solidFill>
                  <a:srgbClr val="FF0000"/>
                </a:solidFill>
                <a:latin typeface="Times New Roman" pitchFamily="18" charset="0"/>
                <a:cs typeface="Times New Roman" pitchFamily="18" charset="0"/>
              </a:rPr>
              <a:t>TE</a:t>
            </a:r>
            <a:r>
              <a:rPr lang="vi-VN" sz="3600">
                <a:solidFill>
                  <a:srgbClr val="FF0000"/>
                </a:solidFill>
                <a:latin typeface="Times New Roman" pitchFamily="18" charset="0"/>
                <a:cs typeface="Times New Roman" pitchFamily="18" charset="0"/>
              </a:rPr>
              <a:t>R </a:t>
            </a:r>
            <a:r>
              <a:rPr lang="vi-VN" sz="3600">
                <a:solidFill>
                  <a:srgbClr val="FF0000"/>
                </a:solidFill>
              </a:rPr>
              <a:t>CHUNG</a:t>
            </a:r>
            <a:r>
              <a:rPr lang="en-US" sz="3600">
                <a:solidFill>
                  <a:srgbClr val="FF0000"/>
                </a:solidFill>
              </a:rPr>
              <a:t> </a:t>
            </a:r>
            <a:r>
              <a:rPr lang="en-US" sz="3600">
                <a:solidFill>
                  <a:srgbClr val="FF0000"/>
                </a:solidFill>
                <a:latin typeface="Times New Roman" pitchFamily="18" charset="0"/>
                <a:cs typeface="Times New Roman" pitchFamily="18" charset="0"/>
              </a:rPr>
              <a:t>(EC) </a:t>
            </a:r>
            <a:endParaRPr lang="vi-VN" sz="360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228600" y="1219200"/>
            <a:ext cx="8686800" cy="4937760"/>
          </a:xfrm>
        </p:spPr>
        <p:txBody>
          <a:bodyPr/>
          <a:lstStyle/>
          <a:p>
            <a:pPr>
              <a:buNone/>
            </a:pPr>
            <a:r>
              <a:rPr lang="en-US" sz="3200">
                <a:latin typeface="Times New Roman" pitchFamily="18" charset="0"/>
                <a:cs typeface="Times New Roman" pitchFamily="18" charset="0"/>
              </a:rPr>
              <a:t> 1. </a:t>
            </a:r>
            <a:r>
              <a:rPr lang="vi-VN" sz="3200">
                <a:latin typeface="Times New Roman" pitchFamily="18" charset="0"/>
                <a:cs typeface="Times New Roman" pitchFamily="18" charset="0"/>
              </a:rPr>
              <a:t>Sơ đồ Emit</a:t>
            </a:r>
            <a:r>
              <a:rPr lang="en-US" sz="3200">
                <a:latin typeface="Times New Roman" pitchFamily="18" charset="0"/>
                <a:cs typeface="Times New Roman" pitchFamily="18" charset="0"/>
              </a:rPr>
              <a:t>te</a:t>
            </a:r>
            <a:r>
              <a:rPr lang="vi-VN" sz="3200">
                <a:latin typeface="Times New Roman" pitchFamily="18" charset="0"/>
                <a:cs typeface="Times New Roman" pitchFamily="18" charset="0"/>
              </a:rPr>
              <a:t>r chung</a:t>
            </a:r>
            <a:r>
              <a:rPr lang="en-US" sz="3200">
                <a:latin typeface="Times New Roman" pitchFamily="18" charset="0"/>
                <a:cs typeface="Times New Roman" pitchFamily="18" charset="0"/>
              </a:rPr>
              <a:t> (EC)</a:t>
            </a:r>
            <a:r>
              <a:rPr lang="vi-VN" sz="3200">
                <a:latin typeface="Times New Roman" pitchFamily="18" charset="0"/>
                <a:cs typeface="Times New Roman" pitchFamily="18" charset="0"/>
              </a:rPr>
              <a:t> đơn giản</a:t>
            </a:r>
            <a:endParaRPr lang="vi-VN">
              <a:latin typeface="Times New Roman" pitchFamily="18" charset="0"/>
              <a:cs typeface="Times New Roman" pitchFamily="18" charset="0"/>
            </a:endParaRPr>
          </a:p>
        </p:txBody>
      </p:sp>
      <p:pic>
        <p:nvPicPr>
          <p:cNvPr id="37889" name="Picture 1"/>
          <p:cNvPicPr>
            <a:picLocks noChangeAspect="1" noChangeArrowheads="1"/>
          </p:cNvPicPr>
          <p:nvPr/>
        </p:nvPicPr>
        <p:blipFill>
          <a:blip r:embed="rId2"/>
          <a:srcRect/>
          <a:stretch>
            <a:fillRect/>
          </a:stretch>
        </p:blipFill>
        <p:spPr bwMode="auto">
          <a:xfrm>
            <a:off x="304801" y="2445302"/>
            <a:ext cx="3962399" cy="2736298"/>
          </a:xfrm>
          <a:prstGeom prst="rect">
            <a:avLst/>
          </a:prstGeom>
          <a:noFill/>
          <a:ln w="9525">
            <a:noFill/>
            <a:miter lim="800000"/>
            <a:headEnd/>
            <a:tailEnd/>
          </a:ln>
          <a:effectLst/>
        </p:spPr>
      </p:pic>
      <p:pic>
        <p:nvPicPr>
          <p:cNvPr id="48129" name="Picture 1"/>
          <p:cNvPicPr>
            <a:picLocks noChangeAspect="1" noChangeArrowheads="1"/>
          </p:cNvPicPr>
          <p:nvPr/>
        </p:nvPicPr>
        <p:blipFill>
          <a:blip r:embed="rId3"/>
          <a:srcRect/>
          <a:stretch>
            <a:fillRect/>
          </a:stretch>
        </p:blipFill>
        <p:spPr bwMode="auto">
          <a:xfrm>
            <a:off x="4800600" y="2590800"/>
            <a:ext cx="3857413" cy="2590800"/>
          </a:xfrm>
          <a:prstGeom prst="rect">
            <a:avLst/>
          </a:prstGeom>
          <a:noFill/>
          <a:ln w="9525">
            <a:noFill/>
            <a:miter lim="800000"/>
            <a:headEnd/>
            <a:tailEnd/>
          </a:ln>
          <a:effectLst/>
        </p:spPr>
      </p:pic>
      <p:sp>
        <p:nvSpPr>
          <p:cNvPr id="6" name="TextBox 5"/>
          <p:cNvSpPr txBox="1"/>
          <p:nvPr/>
        </p:nvSpPr>
        <p:spPr>
          <a:xfrm>
            <a:off x="1676400" y="5715000"/>
            <a:ext cx="1295400" cy="523220"/>
          </a:xfrm>
          <a:prstGeom prst="rect">
            <a:avLst/>
          </a:prstGeom>
          <a:noFill/>
        </p:spPr>
        <p:txBody>
          <a:bodyPr wrap="square" rtlCol="0">
            <a:spAutoFit/>
          </a:bodyPr>
          <a:lstStyle/>
          <a:p>
            <a:r>
              <a:rPr lang="en-US" sz="2800">
                <a:solidFill>
                  <a:srgbClr val="FF0000"/>
                </a:solidFill>
                <a:latin typeface="Times New Roman" pitchFamily="18" charset="0"/>
                <a:cs typeface="Times New Roman" pitchFamily="18" charset="0"/>
              </a:rPr>
              <a:t>Hình 1</a:t>
            </a:r>
          </a:p>
        </p:txBody>
      </p:sp>
      <p:sp>
        <p:nvSpPr>
          <p:cNvPr id="7" name="TextBox 6"/>
          <p:cNvSpPr txBox="1"/>
          <p:nvPr/>
        </p:nvSpPr>
        <p:spPr>
          <a:xfrm>
            <a:off x="6172200" y="5715000"/>
            <a:ext cx="1524000" cy="523220"/>
          </a:xfrm>
          <a:prstGeom prst="rect">
            <a:avLst/>
          </a:prstGeom>
          <a:noFill/>
        </p:spPr>
        <p:txBody>
          <a:bodyPr wrap="square" rtlCol="0">
            <a:spAutoFit/>
          </a:bodyPr>
          <a:lstStyle/>
          <a:p>
            <a:r>
              <a:rPr lang="en-US" sz="2800">
                <a:solidFill>
                  <a:srgbClr val="FF0000"/>
                </a:solidFill>
                <a:latin typeface="Times New Roman" pitchFamily="18" charset="0"/>
                <a:cs typeface="Times New Roman" pitchFamily="18" charset="0"/>
              </a:rPr>
              <a:t>Hình 2</a:t>
            </a:r>
          </a:p>
        </p:txBody>
      </p:sp>
    </p:spTree>
    <p:extLst>
      <p:ext uri="{BB962C8B-B14F-4D97-AF65-F5344CB8AC3E}">
        <p14:creationId xmlns:p14="http://schemas.microsoft.com/office/powerpoint/2010/main" val="315589479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spcBef>
                <a:spcPts val="400"/>
              </a:spcBef>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2. Phản ứng của mạch RC, RL với các xung điện</a:t>
            </a:r>
          </a:p>
          <a:p>
            <a:pPr>
              <a:spcBef>
                <a:spcPts val="400"/>
              </a:spcBef>
              <a:buNone/>
            </a:pPr>
            <a:r>
              <a:rPr lang="en-US">
                <a:solidFill>
                  <a:srgbClr val="FF0000"/>
                </a:solidFill>
                <a:latin typeface="Times New Roman" pitchFamily="18" charset="0"/>
                <a:cs typeface="Times New Roman" pitchFamily="18" charset="0"/>
              </a:rPr>
              <a:t>áp đơn giản.</a:t>
            </a:r>
          </a:p>
          <a:p>
            <a:pPr>
              <a:spcBef>
                <a:spcPts val="400"/>
              </a:spcBef>
              <a:buNone/>
            </a:pPr>
            <a:r>
              <a:rPr lang="en-US">
                <a:solidFill>
                  <a:srgbClr val="FF0000"/>
                </a:solidFill>
                <a:latin typeface="Times New Roman" pitchFamily="18" charset="0"/>
                <a:cs typeface="Times New Roman" pitchFamily="18" charset="0"/>
              </a:rPr>
              <a:t> a. Xung điện áp đột biến.</a:t>
            </a:r>
          </a:p>
          <a:p>
            <a:pPr>
              <a:spcBef>
                <a:spcPts val="400"/>
              </a:spcBef>
              <a:buNone/>
            </a:pPr>
            <a:r>
              <a:rPr lang="en-US">
                <a:solidFill>
                  <a:srgbClr val="FF0000"/>
                </a:solidFill>
                <a:latin typeface="Times New Roman" pitchFamily="18" charset="0"/>
                <a:cs typeface="Times New Roman" pitchFamily="18" charset="0"/>
              </a:rPr>
              <a:t> </a:t>
            </a:r>
            <a:r>
              <a:rPr lang="en-US" sz="2800">
                <a:solidFill>
                  <a:schemeClr val="tx1">
                    <a:lumMod val="95000"/>
                    <a:lumOff val="5000"/>
                  </a:schemeClr>
                </a:solidFill>
                <a:latin typeface="Times New Roman" pitchFamily="18" charset="0"/>
                <a:cs typeface="Times New Roman" pitchFamily="18" charset="0"/>
              </a:rPr>
              <a:t>+ Đối mạch R-C mắc nối tiếp điện áp lấy ra trên R. với</a:t>
            </a:r>
          </a:p>
          <a:p>
            <a:pPr>
              <a:spcBef>
                <a:spcPts val="400"/>
              </a:spcBef>
              <a:buNone/>
            </a:pPr>
            <a:r>
              <a:rPr lang="en-US" sz="2800">
                <a:solidFill>
                  <a:schemeClr val="tx1">
                    <a:lumMod val="95000"/>
                    <a:lumOff val="5000"/>
                  </a:schemeClr>
                </a:solidFill>
                <a:latin typeface="Times New Roman" pitchFamily="18" charset="0"/>
                <a:cs typeface="Times New Roman" pitchFamily="18" charset="0"/>
              </a:rPr>
              <a:t>điều kiện ban đầu điện áp trên các phần tử bằng không.</a:t>
            </a:r>
          </a:p>
          <a:p>
            <a:pPr>
              <a:spcBef>
                <a:spcPts val="400"/>
              </a:spcBef>
              <a:buNone/>
            </a:pPr>
            <a:r>
              <a:rPr lang="en-US" sz="2800">
                <a:solidFill>
                  <a:schemeClr val="tx1">
                    <a:lumMod val="95000"/>
                    <a:lumOff val="5000"/>
                  </a:schemeClr>
                </a:solidFill>
                <a:latin typeface="Times New Roman" pitchFamily="18" charset="0"/>
                <a:cs typeface="Times New Roman" pitchFamily="18" charset="0"/>
              </a:rPr>
              <a:t> Sử dụng phép biến đổi Laplace</a:t>
            </a:r>
          </a:p>
          <a:p>
            <a:pPr>
              <a:spcBef>
                <a:spcPts val="400"/>
              </a:spcBef>
              <a:buNone/>
            </a:pPr>
            <a:r>
              <a:rPr lang="en-US" sz="2800">
                <a:solidFill>
                  <a:schemeClr val="tx1">
                    <a:lumMod val="95000"/>
                    <a:lumOff val="5000"/>
                  </a:schemeClr>
                </a:solidFill>
                <a:latin typeface="Times New Roman" pitchFamily="18" charset="0"/>
                <a:cs typeface="Times New Roman" pitchFamily="18" charset="0"/>
              </a:rPr>
              <a:t>tìm hàm gốc dòng điện chạy qua </a:t>
            </a:r>
          </a:p>
          <a:p>
            <a:pPr>
              <a:spcBef>
                <a:spcPts val="400"/>
              </a:spcBef>
              <a:buNone/>
            </a:pPr>
            <a:r>
              <a:rPr lang="en-US" sz="2800">
                <a:solidFill>
                  <a:schemeClr val="tx1">
                    <a:lumMod val="95000"/>
                    <a:lumOff val="5000"/>
                  </a:schemeClr>
                </a:solidFill>
                <a:latin typeface="Times New Roman" pitchFamily="18" charset="0"/>
                <a:cs typeface="Times New Roman" pitchFamily="18" charset="0"/>
              </a:rPr>
              <a:t>R và C để xác định u</a:t>
            </a:r>
            <a:r>
              <a:rPr lang="en-US" sz="2800" baseline="-25000">
                <a:solidFill>
                  <a:schemeClr val="tx1">
                    <a:lumMod val="95000"/>
                    <a:lumOff val="5000"/>
                  </a:schemeClr>
                </a:solidFill>
                <a:latin typeface="Times New Roman" pitchFamily="18" charset="0"/>
                <a:cs typeface="Times New Roman" pitchFamily="18" charset="0"/>
              </a:rPr>
              <a:t>R</a:t>
            </a:r>
            <a:r>
              <a:rPr lang="en-US" sz="2800">
                <a:solidFill>
                  <a:schemeClr val="tx1">
                    <a:lumMod val="95000"/>
                    <a:lumOff val="5000"/>
                  </a:schemeClr>
                </a:solidFill>
                <a:latin typeface="Times New Roman" pitchFamily="18" charset="0"/>
                <a:cs typeface="Times New Roman" pitchFamily="18" charset="0"/>
              </a:rPr>
              <a:t>(t), u</a:t>
            </a:r>
            <a:r>
              <a:rPr lang="en-US" sz="2800" baseline="-25000">
                <a:solidFill>
                  <a:schemeClr val="tx1">
                    <a:lumMod val="95000"/>
                    <a:lumOff val="5000"/>
                  </a:schemeClr>
                </a:solidFill>
                <a:latin typeface="Times New Roman" pitchFamily="18" charset="0"/>
                <a:cs typeface="Times New Roman" pitchFamily="18" charset="0"/>
              </a:rPr>
              <a:t>C</a:t>
            </a:r>
            <a:r>
              <a:rPr lang="en-US" sz="2800">
                <a:solidFill>
                  <a:schemeClr val="tx1">
                    <a:lumMod val="95000"/>
                    <a:lumOff val="5000"/>
                  </a:schemeClr>
                </a:solidFill>
                <a:latin typeface="Times New Roman" pitchFamily="18" charset="0"/>
                <a:cs typeface="Times New Roman" pitchFamily="18" charset="0"/>
              </a:rPr>
              <a:t>(t).</a:t>
            </a:r>
          </a:p>
          <a:p>
            <a:pPr>
              <a:spcBef>
                <a:spcPts val="400"/>
              </a:spcBef>
              <a:buNone/>
            </a:pPr>
            <a:r>
              <a:rPr lang="en-US" sz="2800">
                <a:solidFill>
                  <a:schemeClr val="tx1">
                    <a:lumMod val="95000"/>
                    <a:lumOff val="5000"/>
                  </a:schemeClr>
                </a:solidFill>
                <a:latin typeface="Times New Roman" pitchFamily="18" charset="0"/>
                <a:cs typeface="Times New Roman" pitchFamily="18" charset="0"/>
              </a:rPr>
              <a:t> I(P) = U</a:t>
            </a:r>
            <a:r>
              <a:rPr lang="en-US" sz="2800" baseline="-25000">
                <a:solidFill>
                  <a:schemeClr val="tx1">
                    <a:lumMod val="95000"/>
                    <a:lumOff val="5000"/>
                  </a:schemeClr>
                </a:solidFill>
                <a:latin typeface="Times New Roman" pitchFamily="18" charset="0"/>
                <a:cs typeface="Times New Roman" pitchFamily="18" charset="0"/>
              </a:rPr>
              <a:t>1</a:t>
            </a:r>
            <a:r>
              <a:rPr lang="en-US" sz="2800">
                <a:solidFill>
                  <a:schemeClr val="tx1">
                    <a:lumMod val="95000"/>
                    <a:lumOff val="5000"/>
                  </a:schemeClr>
                </a:solidFill>
                <a:latin typeface="Times New Roman" pitchFamily="18" charset="0"/>
                <a:cs typeface="Times New Roman" pitchFamily="18" charset="0"/>
              </a:rPr>
              <a:t>(P).Y(P); U</a:t>
            </a:r>
            <a:r>
              <a:rPr lang="en-US" sz="2800" baseline="-25000">
                <a:solidFill>
                  <a:schemeClr val="tx1">
                    <a:lumMod val="95000"/>
                    <a:lumOff val="5000"/>
                  </a:schemeClr>
                </a:solidFill>
                <a:latin typeface="Times New Roman" pitchFamily="18" charset="0"/>
                <a:cs typeface="Times New Roman" pitchFamily="18" charset="0"/>
              </a:rPr>
              <a:t>1</a:t>
            </a:r>
            <a:r>
              <a:rPr lang="en-US" sz="2800">
                <a:solidFill>
                  <a:schemeClr val="tx1">
                    <a:lumMod val="95000"/>
                    <a:lumOff val="5000"/>
                  </a:schemeClr>
                </a:solidFill>
                <a:latin typeface="Times New Roman" pitchFamily="18" charset="0"/>
                <a:cs typeface="Times New Roman" pitchFamily="18" charset="0"/>
              </a:rPr>
              <a:t>(P) hàm ảnh u</a:t>
            </a:r>
            <a:r>
              <a:rPr lang="en-US" sz="2800" baseline="-25000">
                <a:solidFill>
                  <a:schemeClr val="tx1">
                    <a:lumMod val="95000"/>
                    <a:lumOff val="5000"/>
                  </a:schemeClr>
                </a:solidFill>
                <a:latin typeface="Times New Roman" pitchFamily="18" charset="0"/>
                <a:cs typeface="Times New Roman" pitchFamily="18" charset="0"/>
              </a:rPr>
              <a:t>1</a:t>
            </a:r>
            <a:r>
              <a:rPr lang="en-US" sz="2800">
                <a:solidFill>
                  <a:schemeClr val="tx1">
                    <a:lumMod val="95000"/>
                    <a:lumOff val="5000"/>
                  </a:schemeClr>
                </a:solidFill>
                <a:latin typeface="Times New Roman" pitchFamily="18" charset="0"/>
                <a:cs typeface="Times New Roman" pitchFamily="18" charset="0"/>
              </a:rPr>
              <a:t>(t)</a:t>
            </a:r>
          </a:p>
          <a:p>
            <a:pPr>
              <a:spcBef>
                <a:spcPts val="400"/>
              </a:spcBef>
              <a:buNone/>
            </a:pPr>
            <a:endParaRPr lang="en-US" sz="2800">
              <a:solidFill>
                <a:schemeClr val="tx1">
                  <a:lumMod val="95000"/>
                  <a:lumOff val="5000"/>
                </a:schemeClr>
              </a:solidFill>
              <a:latin typeface="Times New Roman" pitchFamily="18" charset="0"/>
              <a:cs typeface="Times New Roman" pitchFamily="18" charset="0"/>
            </a:endParaRPr>
          </a:p>
        </p:txBody>
      </p:sp>
      <p:pic>
        <p:nvPicPr>
          <p:cNvPr id="18435" name="Picture 3"/>
          <p:cNvPicPr>
            <a:picLocks noChangeAspect="1" noChangeArrowheads="1"/>
          </p:cNvPicPr>
          <p:nvPr/>
        </p:nvPicPr>
        <p:blipFill>
          <a:blip r:embed="rId3"/>
          <a:srcRect/>
          <a:stretch>
            <a:fillRect/>
          </a:stretch>
        </p:blipFill>
        <p:spPr bwMode="auto">
          <a:xfrm>
            <a:off x="6096000" y="3048000"/>
            <a:ext cx="2895600" cy="1326229"/>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a:srcRect/>
          <a:stretch>
            <a:fillRect/>
          </a:stretch>
        </p:blipFill>
        <p:spPr bwMode="auto">
          <a:xfrm>
            <a:off x="6037488" y="4953000"/>
            <a:ext cx="3030312" cy="1295400"/>
          </a:xfrm>
          <a:prstGeom prst="rect">
            <a:avLst/>
          </a:prstGeom>
          <a:noFill/>
          <a:ln w="9525">
            <a:noFill/>
            <a:miter lim="800000"/>
            <a:headEnd/>
            <a:tailEnd/>
          </a:ln>
          <a:effectLst/>
        </p:spPr>
      </p:pic>
      <p:graphicFrame>
        <p:nvGraphicFramePr>
          <p:cNvPr id="10" name="Object 9"/>
          <p:cNvGraphicFramePr>
            <a:graphicFrameLocks noChangeAspect="1"/>
          </p:cNvGraphicFramePr>
          <p:nvPr/>
        </p:nvGraphicFramePr>
        <p:xfrm>
          <a:off x="501650" y="4876800"/>
          <a:ext cx="1219200" cy="558800"/>
        </p:xfrm>
        <a:graphic>
          <a:graphicData uri="http://schemas.openxmlformats.org/presentationml/2006/ole">
            <mc:AlternateContent xmlns:mc="http://schemas.openxmlformats.org/markup-compatibility/2006">
              <mc:Choice xmlns:v="urn:schemas-microsoft-com:vml" Requires="v">
                <p:oleObj spid="_x0000_s21505" name="Equation" r:id="rId5" imgW="1218960" imgH="558720" progId="Equation.DSMT4">
                  <p:embed/>
                </p:oleObj>
              </mc:Choice>
              <mc:Fallback>
                <p:oleObj name="Equation" r:id="rId5" imgW="1218960" imgH="558720" progId="Equation.DSMT4">
                  <p:embed/>
                  <p:pic>
                    <p:nvPicPr>
                      <p:cNvPr id="1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650" y="4876800"/>
                        <a:ext cx="12192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8" name="Object 6"/>
          <p:cNvGraphicFramePr>
            <a:graphicFrameLocks noChangeAspect="1"/>
          </p:cNvGraphicFramePr>
          <p:nvPr/>
        </p:nvGraphicFramePr>
        <p:xfrm>
          <a:off x="1905000" y="4876800"/>
          <a:ext cx="3543300" cy="838200"/>
        </p:xfrm>
        <a:graphic>
          <a:graphicData uri="http://schemas.openxmlformats.org/presentationml/2006/ole">
            <mc:AlternateContent xmlns:mc="http://schemas.openxmlformats.org/markup-compatibility/2006">
              <mc:Choice xmlns:v="urn:schemas-microsoft-com:vml" Requires="v">
                <p:oleObj spid="_x0000_s21506" name="Equation" r:id="rId7" imgW="3543120" imgH="838080" progId="Equation.DSMT4">
                  <p:embed/>
                </p:oleObj>
              </mc:Choice>
              <mc:Fallback>
                <p:oleObj name="Equation" r:id="rId7" imgW="3543120" imgH="838080" progId="Equation.DSMT4">
                  <p:embed/>
                  <p:pic>
                    <p:nvPicPr>
                      <p:cNvPr id="1843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4876800"/>
                        <a:ext cx="35433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9" name="Object 7"/>
          <p:cNvGraphicFramePr>
            <a:graphicFrameLocks noChangeAspect="1"/>
          </p:cNvGraphicFramePr>
          <p:nvPr/>
        </p:nvGraphicFramePr>
        <p:xfrm>
          <a:off x="609600" y="5765800"/>
          <a:ext cx="1181100" cy="558800"/>
        </p:xfrm>
        <a:graphic>
          <a:graphicData uri="http://schemas.openxmlformats.org/presentationml/2006/ole">
            <mc:AlternateContent xmlns:mc="http://schemas.openxmlformats.org/markup-compatibility/2006">
              <mc:Choice xmlns:v="urn:schemas-microsoft-com:vml" Requires="v">
                <p:oleObj spid="_x0000_s21507" name="Equation" r:id="rId9" imgW="1180800" imgH="558720" progId="Equation.DSMT4">
                  <p:embed/>
                </p:oleObj>
              </mc:Choice>
              <mc:Fallback>
                <p:oleObj name="Equation" r:id="rId9" imgW="1180800" imgH="558720" progId="Equation.DSMT4">
                  <p:embed/>
                  <p:pic>
                    <p:nvPicPr>
                      <p:cNvPr id="1843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5765800"/>
                        <a:ext cx="11811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0" name="Object 8"/>
          <p:cNvGraphicFramePr>
            <a:graphicFrameLocks noChangeAspect="1"/>
          </p:cNvGraphicFramePr>
          <p:nvPr/>
        </p:nvGraphicFramePr>
        <p:xfrm>
          <a:off x="1981200" y="5791200"/>
          <a:ext cx="2006600" cy="609600"/>
        </p:xfrm>
        <a:graphic>
          <a:graphicData uri="http://schemas.openxmlformats.org/presentationml/2006/ole">
            <mc:AlternateContent xmlns:mc="http://schemas.openxmlformats.org/markup-compatibility/2006">
              <mc:Choice xmlns:v="urn:schemas-microsoft-com:vml" Requires="v">
                <p:oleObj spid="_x0000_s21508" name="Equation" r:id="rId11" imgW="2006280" imgH="609480" progId="Equation.DSMT4">
                  <p:embed/>
                </p:oleObj>
              </mc:Choice>
              <mc:Fallback>
                <p:oleObj name="Equation" r:id="rId11" imgW="2006280" imgH="609480" progId="Equation.DSMT4">
                  <p:embed/>
                  <p:pic>
                    <p:nvPicPr>
                      <p:cNvPr id="1844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5791200"/>
                        <a:ext cx="2006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nvGraphicFramePr>
        <p:xfrm>
          <a:off x="4038600" y="5791200"/>
          <a:ext cx="1676400" cy="571500"/>
        </p:xfrm>
        <a:graphic>
          <a:graphicData uri="http://schemas.openxmlformats.org/presentationml/2006/ole">
            <mc:AlternateContent xmlns:mc="http://schemas.openxmlformats.org/markup-compatibility/2006">
              <mc:Choice xmlns:v="urn:schemas-microsoft-com:vml" Requires="v">
                <p:oleObj spid="_x0000_s21509" name="Equation" r:id="rId13" imgW="1676160" imgH="571320" progId="Equation.DSMT4">
                  <p:embed/>
                </p:oleObj>
              </mc:Choice>
              <mc:Fallback>
                <p:oleObj name="Equation" r:id="rId13" imgW="1676160" imgH="571320" progId="Equation.DSMT4">
                  <p:embed/>
                  <p:pic>
                    <p:nvPicPr>
                      <p:cNvPr id="14"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5791200"/>
                        <a:ext cx="16764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0000"/>
                </a:solidFill>
              </a:rPr>
              <a:t>MẠCH </a:t>
            </a:r>
            <a:r>
              <a:rPr lang="vi-VN">
                <a:solidFill>
                  <a:srgbClr val="FF0000"/>
                </a:solidFill>
              </a:rPr>
              <a:t>KHUẾCH ĐẠI</a:t>
            </a:r>
            <a:r>
              <a:rPr lang="en-US">
                <a:solidFill>
                  <a:srgbClr val="FF0000"/>
                </a:solidFill>
              </a:rPr>
              <a:t> </a:t>
            </a:r>
            <a:r>
              <a:rPr lang="en-US">
                <a:solidFill>
                  <a:srgbClr val="FF0000"/>
                </a:solidFill>
                <a:latin typeface="Times New Roman" pitchFamily="18" charset="0"/>
                <a:cs typeface="Times New Roman" pitchFamily="18" charset="0"/>
              </a:rPr>
              <a:t>TÍN HIỆU</a:t>
            </a:r>
            <a:r>
              <a:rPr lang="vi-VN">
                <a:solidFill>
                  <a:srgbClr val="FF0000"/>
                </a:solidFill>
              </a:rPr>
              <a:t> MẮC </a:t>
            </a:r>
            <a:r>
              <a:rPr lang="en-US">
                <a:solidFill>
                  <a:srgbClr val="FF0000"/>
                </a:solidFill>
              </a:rPr>
              <a:t> </a:t>
            </a:r>
            <a:br>
              <a:rPr lang="vi-VN">
                <a:solidFill>
                  <a:srgbClr val="FF0000"/>
                </a:solidFill>
              </a:rPr>
            </a:br>
            <a:r>
              <a:rPr lang="vi-VN">
                <a:solidFill>
                  <a:srgbClr val="FF0000"/>
                </a:solidFill>
              </a:rPr>
              <a:t>EMIT</a:t>
            </a:r>
            <a:r>
              <a:rPr lang="en-US">
                <a:solidFill>
                  <a:srgbClr val="FF0000"/>
                </a:solidFill>
                <a:latin typeface="Times New Roman" pitchFamily="18" charset="0"/>
                <a:cs typeface="Times New Roman" pitchFamily="18" charset="0"/>
              </a:rPr>
              <a:t>TE</a:t>
            </a:r>
            <a:r>
              <a:rPr lang="vi-VN">
                <a:solidFill>
                  <a:srgbClr val="FF0000"/>
                </a:solidFill>
                <a:latin typeface="Times New Roman" pitchFamily="18" charset="0"/>
                <a:cs typeface="Times New Roman" pitchFamily="18" charset="0"/>
              </a:rPr>
              <a:t>R </a:t>
            </a:r>
            <a:r>
              <a:rPr lang="vi-VN">
                <a:solidFill>
                  <a:srgbClr val="FF0000"/>
                </a:solidFill>
              </a:rPr>
              <a:t>CHUNG</a:t>
            </a:r>
          </a:p>
        </p:txBody>
      </p:sp>
      <p:sp>
        <p:nvSpPr>
          <p:cNvPr id="3" name="Content Placeholder 2"/>
          <p:cNvSpPr>
            <a:spLocks noGrp="1"/>
          </p:cNvSpPr>
          <p:nvPr>
            <p:ph sz="quarter" idx="1"/>
          </p:nvPr>
        </p:nvSpPr>
        <p:spPr>
          <a:xfrm>
            <a:off x="152400" y="1600200"/>
            <a:ext cx="8534400" cy="4556760"/>
          </a:xfrm>
        </p:spPr>
        <p:txBody>
          <a:bodyPr/>
          <a:lstStyle/>
          <a:p>
            <a:pPr lvl="1"/>
            <a:r>
              <a:rPr lang="vi-VN" sz="3200">
                <a:solidFill>
                  <a:schemeClr val="tx1"/>
                </a:solidFill>
                <a:latin typeface="Times New Roman" pitchFamily="18" charset="0"/>
                <a:cs typeface="Times New Roman" pitchFamily="18" charset="0"/>
              </a:rPr>
              <a:t>Sơ đồ tương đương</a:t>
            </a:r>
            <a:r>
              <a:rPr lang="en-US" sz="3200">
                <a:solidFill>
                  <a:schemeClr val="tx1"/>
                </a:solidFill>
                <a:latin typeface="Times New Roman" pitchFamily="18" charset="0"/>
                <a:cs typeface="Times New Roman" pitchFamily="18" charset="0"/>
              </a:rPr>
              <a:t> </a:t>
            </a:r>
            <a:r>
              <a:rPr lang="vi-VN" sz="3200">
                <a:solidFill>
                  <a:schemeClr val="tx1"/>
                </a:solidFill>
                <a:latin typeface="Times New Roman" pitchFamily="18" charset="0"/>
                <a:cs typeface="Times New Roman" pitchFamily="18" charset="0"/>
              </a:rPr>
              <a:t> </a:t>
            </a:r>
            <a:endParaRPr lang="en-US" sz="3200">
              <a:solidFill>
                <a:schemeClr val="tx1"/>
              </a:solidFill>
              <a:latin typeface="Times New Roman" pitchFamily="18" charset="0"/>
              <a:cs typeface="Times New Roman" pitchFamily="18" charset="0"/>
            </a:endParaRPr>
          </a:p>
          <a:p>
            <a:pPr lvl="1"/>
            <a:endParaRPr lang="en-US" sz="3200"/>
          </a:p>
          <a:p>
            <a:pPr lvl="1"/>
            <a:endParaRPr lang="en-US" sz="3200"/>
          </a:p>
          <a:p>
            <a:pPr lvl="1"/>
            <a:endParaRPr lang="en-US" sz="3200"/>
          </a:p>
          <a:p>
            <a:pPr lvl="1"/>
            <a:endParaRPr lang="en-US" sz="3200"/>
          </a:p>
          <a:p>
            <a:pPr lvl="1"/>
            <a:endParaRPr lang="en-US" sz="3200"/>
          </a:p>
          <a:p>
            <a:pPr lvl="1">
              <a:buNone/>
            </a:pPr>
            <a:r>
              <a:rPr lang="en-US" sz="2800">
                <a:latin typeface="Times New Roman" pitchFamily="18" charset="0"/>
                <a:cs typeface="Times New Roman" pitchFamily="18" charset="0"/>
              </a:rPr>
              <a:t>                     </a:t>
            </a:r>
            <a:r>
              <a:rPr lang="vi-VN" sz="2800">
                <a:solidFill>
                  <a:srgbClr val="FF0000"/>
                </a:solidFill>
                <a:latin typeface="Times New Roman" pitchFamily="18" charset="0"/>
                <a:cs typeface="Times New Roman" pitchFamily="18" charset="0"/>
              </a:rPr>
              <a:t>Sơ đồ tương đương </a:t>
            </a:r>
            <a:r>
              <a:rPr lang="en-US" sz="2800">
                <a:solidFill>
                  <a:srgbClr val="FF0000"/>
                </a:solidFill>
                <a:latin typeface="Times New Roman" pitchFamily="18" charset="0"/>
                <a:cs typeface="Times New Roman" pitchFamily="18" charset="0"/>
              </a:rPr>
              <a:t>hình </a:t>
            </a:r>
            <a:r>
              <a:rPr lang="el-GR" sz="2800">
                <a:solidFill>
                  <a:srgbClr val="FF0000"/>
                </a:solidFill>
                <a:latin typeface="Times New Roman" pitchFamily="18" charset="0"/>
                <a:cs typeface="Times New Roman" pitchFamily="18" charset="0"/>
              </a:rPr>
              <a:t>π</a:t>
            </a:r>
            <a:endParaRPr lang="vi-VN" sz="2800">
              <a:solidFill>
                <a:srgbClr val="FF0000"/>
              </a:solidFill>
              <a:latin typeface="Times New Roman" pitchFamily="18" charset="0"/>
              <a:cs typeface="Times New Roman" pitchFamily="18" charset="0"/>
            </a:endParaRPr>
          </a:p>
          <a:p>
            <a:pPr lvl="1">
              <a:buNone/>
            </a:pPr>
            <a:endParaRPr lang="en-US" sz="3200"/>
          </a:p>
        </p:txBody>
      </p:sp>
      <p:pic>
        <p:nvPicPr>
          <p:cNvPr id="36865" name="Picture 1"/>
          <p:cNvPicPr>
            <a:picLocks noChangeAspect="1" noChangeArrowheads="1"/>
          </p:cNvPicPr>
          <p:nvPr/>
        </p:nvPicPr>
        <p:blipFill>
          <a:blip r:embed="rId3"/>
          <a:srcRect/>
          <a:stretch>
            <a:fillRect/>
          </a:stretch>
        </p:blipFill>
        <p:spPr bwMode="auto">
          <a:xfrm>
            <a:off x="1295400" y="2590800"/>
            <a:ext cx="6657891" cy="2245330"/>
          </a:xfrm>
          <a:prstGeom prst="rect">
            <a:avLst/>
          </a:prstGeom>
          <a:noFill/>
          <a:ln w="9525">
            <a:noFill/>
            <a:miter lim="800000"/>
            <a:headEnd/>
            <a:tailEnd/>
          </a:ln>
          <a:effectLst/>
        </p:spPr>
      </p:pic>
      <p:graphicFrame>
        <p:nvGraphicFramePr>
          <p:cNvPr id="5" name="Object 4"/>
          <p:cNvGraphicFramePr>
            <a:graphicFrameLocks noChangeAspect="1"/>
          </p:cNvGraphicFramePr>
          <p:nvPr/>
        </p:nvGraphicFramePr>
        <p:xfrm>
          <a:off x="4044950" y="1460199"/>
          <a:ext cx="4108450" cy="978202"/>
        </p:xfrm>
        <a:graphic>
          <a:graphicData uri="http://schemas.openxmlformats.org/presentationml/2006/ole">
            <mc:AlternateContent xmlns:mc="http://schemas.openxmlformats.org/markup-compatibility/2006">
              <mc:Choice xmlns:v="urn:schemas-microsoft-com:vml" Requires="v">
                <p:oleObj spid="_x0000_s97281" name="Equation" r:id="rId4" imgW="1866600" imgH="444240" progId="Equation.DSMT4">
                  <p:embed/>
                </p:oleObj>
              </mc:Choice>
              <mc:Fallback>
                <p:oleObj name="Equation" r:id="rId4" imgW="1866600" imgH="444240" progId="Equation.DSMT4">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4950" y="1460199"/>
                        <a:ext cx="4108450" cy="978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4288997"/>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0000"/>
                </a:solidFill>
              </a:rPr>
              <a:t>MẠCH</a:t>
            </a:r>
            <a:r>
              <a:rPr lang="vi-VN">
                <a:solidFill>
                  <a:srgbClr val="FF0000"/>
                </a:solidFill>
              </a:rPr>
              <a:t> KHUẾCH ĐẠI</a:t>
            </a:r>
            <a:r>
              <a:rPr lang="en-US">
                <a:solidFill>
                  <a:srgbClr val="FF0000"/>
                </a:solidFill>
              </a:rPr>
              <a:t> </a:t>
            </a:r>
            <a:r>
              <a:rPr lang="en-US">
                <a:solidFill>
                  <a:srgbClr val="FF0000"/>
                </a:solidFill>
                <a:latin typeface="Times New Roman" pitchFamily="18" charset="0"/>
                <a:cs typeface="Times New Roman" pitchFamily="18" charset="0"/>
              </a:rPr>
              <a:t>TÍN HIỆU</a:t>
            </a:r>
            <a:r>
              <a:rPr lang="vi-VN">
                <a:solidFill>
                  <a:srgbClr val="FF0000"/>
                </a:solidFill>
              </a:rPr>
              <a:t> MẮC</a:t>
            </a:r>
            <a:r>
              <a:rPr lang="en-US">
                <a:solidFill>
                  <a:srgbClr val="FF0000"/>
                </a:solidFill>
              </a:rPr>
              <a:t> </a:t>
            </a:r>
            <a:r>
              <a:rPr lang="vi-VN">
                <a:solidFill>
                  <a:srgbClr val="FF0000"/>
                </a:solidFill>
              </a:rPr>
              <a:t> </a:t>
            </a:r>
            <a:br>
              <a:rPr lang="vi-VN">
                <a:solidFill>
                  <a:srgbClr val="FF0000"/>
                </a:solidFill>
              </a:rPr>
            </a:br>
            <a:r>
              <a:rPr lang="vi-VN">
                <a:solidFill>
                  <a:srgbClr val="FF0000"/>
                </a:solidFill>
              </a:rPr>
              <a:t>EMIT</a:t>
            </a:r>
            <a:r>
              <a:rPr lang="en-US">
                <a:solidFill>
                  <a:srgbClr val="FF0000"/>
                </a:solidFill>
                <a:latin typeface="Times New Roman" pitchFamily="18" charset="0"/>
                <a:cs typeface="Times New Roman" pitchFamily="18" charset="0"/>
              </a:rPr>
              <a:t>TE</a:t>
            </a:r>
            <a:r>
              <a:rPr lang="vi-VN">
                <a:solidFill>
                  <a:srgbClr val="FF0000"/>
                </a:solidFill>
                <a:latin typeface="Times New Roman" pitchFamily="18" charset="0"/>
                <a:cs typeface="Times New Roman" pitchFamily="18" charset="0"/>
              </a:rPr>
              <a:t>R </a:t>
            </a:r>
            <a:r>
              <a:rPr lang="vi-VN">
                <a:solidFill>
                  <a:srgbClr val="FF0000"/>
                </a:solidFill>
              </a:rPr>
              <a:t>CHUNG KHÔNG CÓ HỒI TIẾP</a:t>
            </a:r>
          </a:p>
        </p:txBody>
      </p:sp>
      <p:sp>
        <p:nvSpPr>
          <p:cNvPr id="3" name="Content Placeholder 2"/>
          <p:cNvSpPr>
            <a:spLocks noGrp="1"/>
          </p:cNvSpPr>
          <p:nvPr>
            <p:ph sz="quarter" idx="1"/>
          </p:nvPr>
        </p:nvSpPr>
        <p:spPr/>
        <p:txBody>
          <a:bodyPr>
            <a:normAutofit/>
          </a:bodyPr>
          <a:lstStyle/>
          <a:p>
            <a:r>
              <a:rPr lang="vi-VN" sz="3200">
                <a:latin typeface="Times New Roman" pitchFamily="18" charset="0"/>
                <a:cs typeface="Times New Roman" pitchFamily="18" charset="0"/>
              </a:rPr>
              <a:t>Hệ số khuếch đại điện áp</a:t>
            </a:r>
          </a:p>
        </p:txBody>
      </p:sp>
      <p:graphicFrame>
        <p:nvGraphicFramePr>
          <p:cNvPr id="6" name="Object 5"/>
          <p:cNvGraphicFramePr>
            <a:graphicFrameLocks noChangeAspect="1"/>
          </p:cNvGraphicFramePr>
          <p:nvPr>
            <p:extLst>
              <p:ext uri="{D42A27DB-BD31-4B8C-83A1-F6EECF244321}">
                <p14:modId xmlns:p14="http://schemas.microsoft.com/office/powerpoint/2010/main" val="587700135"/>
              </p:ext>
            </p:extLst>
          </p:nvPr>
        </p:nvGraphicFramePr>
        <p:xfrm>
          <a:off x="457200" y="2141473"/>
          <a:ext cx="8382000" cy="4267200"/>
        </p:xfrm>
        <a:graphic>
          <a:graphicData uri="http://schemas.openxmlformats.org/presentationml/2006/ole">
            <mc:AlternateContent xmlns:mc="http://schemas.openxmlformats.org/markup-compatibility/2006">
              <mc:Choice xmlns:v="urn:schemas-microsoft-com:vml" Requires="v">
                <p:oleObj spid="_x0000_s98305" name="Equation" r:id="rId3" imgW="4647960" imgH="2247840" progId="Equation.DSMT4">
                  <p:embed/>
                </p:oleObj>
              </mc:Choice>
              <mc:Fallback>
                <p:oleObj name="Equation" r:id="rId3" imgW="4647960" imgH="2247840" progId="Equation.DSMT4">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41473"/>
                        <a:ext cx="8382000"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52271467"/>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0000"/>
                </a:solidFill>
                <a:latin typeface="Times New Roman" pitchFamily="18" charset="0"/>
                <a:cs typeface="Times New Roman" pitchFamily="18" charset="0"/>
              </a:rPr>
              <a:t>MẠCH </a:t>
            </a:r>
            <a:r>
              <a:rPr lang="vi-VN">
                <a:solidFill>
                  <a:srgbClr val="FF0000"/>
                </a:solidFill>
                <a:latin typeface="Times New Roman" pitchFamily="18" charset="0"/>
                <a:cs typeface="Times New Roman" pitchFamily="18" charset="0"/>
              </a:rPr>
              <a:t>KHUẾCH ĐẠI</a:t>
            </a:r>
            <a:r>
              <a:rPr lang="en-US">
                <a:solidFill>
                  <a:srgbClr val="FF0000"/>
                </a:solidFill>
                <a:latin typeface="Times New Roman" pitchFamily="18" charset="0"/>
                <a:cs typeface="Times New Roman" pitchFamily="18" charset="0"/>
              </a:rPr>
              <a:t> TÍN HIỆU</a:t>
            </a:r>
            <a:r>
              <a:rPr lang="vi-VN">
                <a:solidFill>
                  <a:srgbClr val="FF0000"/>
                </a:solidFill>
                <a:latin typeface="Times New Roman" pitchFamily="18" charset="0"/>
                <a:cs typeface="Times New Roman" pitchFamily="18" charset="0"/>
              </a:rPr>
              <a:t> MẮC </a:t>
            </a:r>
            <a:br>
              <a:rPr lang="vi-VN">
                <a:solidFill>
                  <a:srgbClr val="FF0000"/>
                </a:solidFill>
                <a:latin typeface="Times New Roman" pitchFamily="18" charset="0"/>
                <a:cs typeface="Times New Roman" pitchFamily="18" charset="0"/>
              </a:rPr>
            </a:br>
            <a:r>
              <a:rPr lang="vi-VN">
                <a:solidFill>
                  <a:srgbClr val="FF0000"/>
                </a:solidFill>
                <a:latin typeface="Times New Roman" pitchFamily="18" charset="0"/>
                <a:cs typeface="Times New Roman" pitchFamily="18" charset="0"/>
              </a:rPr>
              <a:t>EMIT</a:t>
            </a:r>
            <a:r>
              <a:rPr lang="en-US">
                <a:solidFill>
                  <a:srgbClr val="FF0000"/>
                </a:solidFill>
                <a:latin typeface="Times New Roman" pitchFamily="18" charset="0"/>
                <a:cs typeface="Times New Roman" pitchFamily="18" charset="0"/>
              </a:rPr>
              <a:t>TE</a:t>
            </a:r>
            <a:r>
              <a:rPr lang="vi-VN">
                <a:solidFill>
                  <a:srgbClr val="FF0000"/>
                </a:solidFill>
                <a:latin typeface="Times New Roman" pitchFamily="18" charset="0"/>
                <a:cs typeface="Times New Roman" pitchFamily="18" charset="0"/>
              </a:rPr>
              <a:t>R CHUNG KHÔNG CÓ HỒI TIẾP </a:t>
            </a:r>
          </a:p>
        </p:txBody>
      </p:sp>
      <p:sp>
        <p:nvSpPr>
          <p:cNvPr id="3" name="Content Placeholder 2"/>
          <p:cNvSpPr>
            <a:spLocks noGrp="1"/>
          </p:cNvSpPr>
          <p:nvPr>
            <p:ph sz="quarter" idx="1"/>
          </p:nvPr>
        </p:nvSpPr>
        <p:spPr>
          <a:xfrm>
            <a:off x="457200" y="1447800"/>
            <a:ext cx="8229600" cy="4709160"/>
          </a:xfrm>
        </p:spPr>
        <p:txBody>
          <a:bodyPr>
            <a:normAutofit/>
          </a:bodyPr>
          <a:lstStyle/>
          <a:p>
            <a:pPr>
              <a:buNone/>
            </a:pPr>
            <a:r>
              <a:rPr lang="en-US" sz="3200">
                <a:latin typeface="Times New Roman" pitchFamily="18" charset="0"/>
                <a:cs typeface="Times New Roman" pitchFamily="18" charset="0"/>
              </a:rPr>
              <a:t>  + </a:t>
            </a:r>
            <a:r>
              <a:rPr lang="vi-VN" sz="3200">
                <a:latin typeface="Times New Roman" pitchFamily="18" charset="0"/>
                <a:cs typeface="Times New Roman" pitchFamily="18" charset="0"/>
              </a:rPr>
              <a:t>Trở kháng vào</a:t>
            </a:r>
          </a:p>
          <a:p>
            <a:endParaRPr lang="vi-VN" sz="3200"/>
          </a:p>
          <a:p>
            <a:endParaRPr lang="vi-VN" sz="3200"/>
          </a:p>
          <a:p>
            <a:pPr>
              <a:buNone/>
            </a:pPr>
            <a:r>
              <a:rPr lang="en-US" sz="3200">
                <a:latin typeface="Times New Roman" pitchFamily="18" charset="0"/>
                <a:cs typeface="Times New Roman" pitchFamily="18" charset="0"/>
              </a:rPr>
              <a:t>   + </a:t>
            </a:r>
            <a:r>
              <a:rPr lang="vi-VN" sz="3200">
                <a:latin typeface="Times New Roman" pitchFamily="18" charset="0"/>
                <a:cs typeface="Times New Roman" pitchFamily="18" charset="0"/>
              </a:rPr>
              <a:t>Trở kháng ra</a:t>
            </a:r>
          </a:p>
          <a:p>
            <a:endParaRPr lang="vi-VN" sz="3200"/>
          </a:p>
        </p:txBody>
      </p:sp>
      <p:graphicFrame>
        <p:nvGraphicFramePr>
          <p:cNvPr id="4" name="Object 3"/>
          <p:cNvGraphicFramePr>
            <a:graphicFrameLocks noChangeAspect="1"/>
          </p:cNvGraphicFramePr>
          <p:nvPr/>
        </p:nvGraphicFramePr>
        <p:xfrm>
          <a:off x="1943100" y="2133600"/>
          <a:ext cx="5259388" cy="1047750"/>
        </p:xfrm>
        <a:graphic>
          <a:graphicData uri="http://schemas.openxmlformats.org/presentationml/2006/ole">
            <mc:AlternateContent xmlns:mc="http://schemas.openxmlformats.org/markup-compatibility/2006">
              <mc:Choice xmlns:v="urn:schemas-microsoft-com:vml" Requires="v">
                <p:oleObj spid="_x0000_s99329" name="Equation" r:id="rId3" imgW="2831760" imgH="431640" progId="Equation.DSMT4">
                  <p:embed/>
                </p:oleObj>
              </mc:Choice>
              <mc:Fallback>
                <p:oleObj name="Equation" r:id="rId3" imgW="2831760" imgH="43164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2133600"/>
                        <a:ext cx="5259388"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2616200" y="3810000"/>
          <a:ext cx="4165600" cy="970939"/>
        </p:xfrm>
        <a:graphic>
          <a:graphicData uri="http://schemas.openxmlformats.org/presentationml/2006/ole">
            <mc:AlternateContent xmlns:mc="http://schemas.openxmlformats.org/markup-compatibility/2006">
              <mc:Choice xmlns:v="urn:schemas-microsoft-com:vml" Requires="v">
                <p:oleObj spid="_x0000_s99330" name="Equation" r:id="rId5" imgW="1854000" imgH="431640" progId="Equation.DSMT4">
                  <p:embed/>
                </p:oleObj>
              </mc:Choice>
              <mc:Fallback>
                <p:oleObj name="Equation" r:id="rId5" imgW="1854000" imgH="43164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3810000"/>
                        <a:ext cx="4165600" cy="9709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8972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VN">
                <a:solidFill>
                  <a:srgbClr val="FF0000"/>
                </a:solidFill>
              </a:rPr>
              <a:t>KHUẾCH ĐẠI</a:t>
            </a:r>
            <a:r>
              <a:rPr lang="en-US">
                <a:solidFill>
                  <a:srgbClr val="FF0000"/>
                </a:solidFill>
              </a:rPr>
              <a:t> </a:t>
            </a:r>
            <a:r>
              <a:rPr lang="en-US">
                <a:solidFill>
                  <a:srgbClr val="FF0000"/>
                </a:solidFill>
                <a:latin typeface="Times New Roman" pitchFamily="18" charset="0"/>
                <a:cs typeface="Times New Roman" pitchFamily="18" charset="0"/>
              </a:rPr>
              <a:t>TÍN HIỆU</a:t>
            </a:r>
            <a:r>
              <a:rPr lang="vi-VN">
                <a:solidFill>
                  <a:srgbClr val="FF0000"/>
                </a:solidFill>
              </a:rPr>
              <a:t> MẮC </a:t>
            </a:r>
            <a:br>
              <a:rPr lang="vi-VN">
                <a:solidFill>
                  <a:srgbClr val="FF0000"/>
                </a:solidFill>
              </a:rPr>
            </a:br>
            <a:r>
              <a:rPr lang="vi-VN">
                <a:solidFill>
                  <a:srgbClr val="FF0000"/>
                </a:solidFill>
              </a:rPr>
              <a:t>EMIT</a:t>
            </a:r>
            <a:r>
              <a:rPr lang="en-US">
                <a:solidFill>
                  <a:srgbClr val="FF0000"/>
                </a:solidFill>
                <a:latin typeface="Times New Roman" pitchFamily="18" charset="0"/>
                <a:cs typeface="Times New Roman" pitchFamily="18" charset="0"/>
              </a:rPr>
              <a:t>T</a:t>
            </a:r>
            <a:r>
              <a:rPr lang="vi-VN">
                <a:solidFill>
                  <a:srgbClr val="FF0000"/>
                </a:solidFill>
                <a:latin typeface="Times New Roman" pitchFamily="18" charset="0"/>
                <a:cs typeface="Times New Roman" pitchFamily="18" charset="0"/>
              </a:rPr>
              <a:t>OR </a:t>
            </a:r>
            <a:r>
              <a:rPr lang="vi-VN">
                <a:solidFill>
                  <a:srgbClr val="FF0000"/>
                </a:solidFill>
              </a:rPr>
              <a:t>CHUNG</a:t>
            </a:r>
            <a:r>
              <a:rPr lang="en-US">
                <a:solidFill>
                  <a:srgbClr val="FF0000"/>
                </a:solidFill>
              </a:rPr>
              <a:t> </a:t>
            </a:r>
            <a:r>
              <a:rPr lang="vi-VN">
                <a:solidFill>
                  <a:srgbClr val="FF0000"/>
                </a:solidFill>
              </a:rPr>
              <a:t>KHÔNG CÓ HỒI TIẾP</a:t>
            </a:r>
          </a:p>
        </p:txBody>
      </p:sp>
      <p:sp>
        <p:nvSpPr>
          <p:cNvPr id="3" name="Content Placeholder 2"/>
          <p:cNvSpPr>
            <a:spLocks noGrp="1"/>
          </p:cNvSpPr>
          <p:nvPr>
            <p:ph sz="quarter" idx="1"/>
          </p:nvPr>
        </p:nvSpPr>
        <p:spPr>
          <a:xfrm>
            <a:off x="457200" y="1447800"/>
            <a:ext cx="8229600" cy="4709160"/>
          </a:xfrm>
        </p:spPr>
        <p:txBody>
          <a:bodyPr>
            <a:normAutofit/>
          </a:bodyPr>
          <a:lstStyle/>
          <a:p>
            <a:r>
              <a:rPr lang="vi-VN" sz="3200">
                <a:latin typeface="Times New Roman" pitchFamily="18" charset="0"/>
                <a:cs typeface="Times New Roman" pitchFamily="18" charset="0"/>
              </a:rPr>
              <a:t>Hệ số khuếch đại dòng điện</a:t>
            </a:r>
          </a:p>
        </p:txBody>
      </p:sp>
      <p:graphicFrame>
        <p:nvGraphicFramePr>
          <p:cNvPr id="4" name="Object 3"/>
          <p:cNvGraphicFramePr>
            <a:graphicFrameLocks noChangeAspect="1"/>
          </p:cNvGraphicFramePr>
          <p:nvPr/>
        </p:nvGraphicFramePr>
        <p:xfrm>
          <a:off x="1676400" y="2438401"/>
          <a:ext cx="5784356" cy="2834518"/>
        </p:xfrm>
        <a:graphic>
          <a:graphicData uri="http://schemas.openxmlformats.org/presentationml/2006/ole">
            <mc:AlternateContent xmlns:mc="http://schemas.openxmlformats.org/markup-compatibility/2006">
              <mc:Choice xmlns:v="urn:schemas-microsoft-com:vml" Requires="v">
                <p:oleObj spid="_x0000_s100353" name="Equation" r:id="rId3" imgW="2717640" imgH="1130040" progId="Equation.DSMT4">
                  <p:embed/>
                </p:oleObj>
              </mc:Choice>
              <mc:Fallback>
                <p:oleObj name="Equation" r:id="rId3" imgW="2717640" imgH="113004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438401"/>
                        <a:ext cx="5784356" cy="28345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63404388"/>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0000"/>
                </a:solidFill>
                <a:latin typeface="Times New Roman" pitchFamily="18" charset="0"/>
                <a:cs typeface="Times New Roman" pitchFamily="18" charset="0"/>
              </a:rPr>
              <a:t>CÁC BƯỚC THIẾT KẾ MẠCH KHUẾCH ĐẠI TÍN HIỆU NHỎ TẦN SỐ THẤP</a:t>
            </a:r>
            <a:endParaRPr lang="en-US"/>
          </a:p>
        </p:txBody>
      </p:sp>
      <p:sp>
        <p:nvSpPr>
          <p:cNvPr id="3" name="Content Placeholder 2"/>
          <p:cNvSpPr>
            <a:spLocks noGrp="1"/>
          </p:cNvSpPr>
          <p:nvPr>
            <p:ph sz="quarter" idx="1"/>
          </p:nvPr>
        </p:nvSpPr>
        <p:spPr>
          <a:xfrm>
            <a:off x="457200" y="1219200"/>
            <a:ext cx="8229600" cy="5029200"/>
          </a:xfrm>
        </p:spPr>
        <p:txBody>
          <a:bodyPr vert="horz" lIns="91440" tIns="45720" rIns="91440" bIns="45720" rtlCol="0" anchor="t">
            <a:normAutofit/>
          </a:bodyPr>
          <a:lstStyle/>
          <a:p>
            <a:pPr>
              <a:buNone/>
            </a:pPr>
            <a:endParaRPr lang="en-US" sz="2800">
              <a:solidFill>
                <a:srgbClr val="FF0000"/>
              </a:solidFill>
              <a:latin typeface="Times New Roman"/>
              <a:cs typeface="Times New Roman"/>
            </a:endParaRPr>
          </a:p>
          <a:p>
            <a:pPr>
              <a:buNone/>
            </a:pPr>
            <a:r>
              <a:rPr lang="en-US" sz="2800" err="1">
                <a:solidFill>
                  <a:srgbClr val="FF0000"/>
                </a:solidFill>
                <a:latin typeface="Times New Roman"/>
                <a:cs typeface="Times New Roman"/>
              </a:rPr>
              <a:t>Bước</a:t>
            </a:r>
            <a:r>
              <a:rPr lang="en-US" sz="2800">
                <a:solidFill>
                  <a:srgbClr val="FF0000"/>
                </a:solidFill>
                <a:latin typeface="Times New Roman"/>
                <a:cs typeface="Times New Roman"/>
              </a:rPr>
              <a:t> 1: </a:t>
            </a:r>
            <a:r>
              <a:rPr lang="en-US" sz="2800" err="1">
                <a:latin typeface="Times New Roman"/>
                <a:cs typeface="Times New Roman"/>
              </a:rPr>
              <a:t>Vẽ</a:t>
            </a:r>
            <a:r>
              <a:rPr lang="en-US" sz="2800">
                <a:solidFill>
                  <a:srgbClr val="FF0000"/>
                </a:solidFill>
                <a:latin typeface="Times New Roman"/>
                <a:cs typeface="Times New Roman"/>
              </a:rPr>
              <a:t> </a:t>
            </a:r>
            <a:r>
              <a:rPr lang="vi-VN" sz="2800">
                <a:latin typeface="Times New Roman"/>
                <a:cs typeface="Times New Roman"/>
              </a:rPr>
              <a:t>sơ </a:t>
            </a:r>
            <a:r>
              <a:rPr lang="vi-VN" sz="2800" err="1">
                <a:latin typeface="Times New Roman"/>
                <a:cs typeface="Times New Roman"/>
              </a:rPr>
              <a:t>đồ</a:t>
            </a:r>
            <a:r>
              <a:rPr lang="vi-VN" sz="2800">
                <a:latin typeface="Times New Roman"/>
                <a:cs typeface="Times New Roman"/>
              </a:rPr>
              <a:t> </a:t>
            </a:r>
            <a:r>
              <a:rPr lang="en-US" sz="2800" err="1">
                <a:latin typeface="Times New Roman"/>
                <a:cs typeface="Times New Roman"/>
              </a:rPr>
              <a:t>nguyên</a:t>
            </a:r>
            <a:r>
              <a:rPr lang="en-US" sz="2800">
                <a:latin typeface="Times New Roman"/>
                <a:cs typeface="Times New Roman"/>
              </a:rPr>
              <a:t> </a:t>
            </a:r>
            <a:r>
              <a:rPr lang="en-US" sz="2800" err="1">
                <a:latin typeface="Times New Roman"/>
                <a:cs typeface="Times New Roman"/>
              </a:rPr>
              <a:t>lý</a:t>
            </a:r>
            <a:endParaRPr lang="en-US" sz="2800">
              <a:solidFill>
                <a:srgbClr val="FF0000"/>
              </a:solidFill>
              <a:latin typeface="Times New Roman"/>
              <a:cs typeface="Times New Roman"/>
            </a:endParaRPr>
          </a:p>
          <a:p>
            <a:pPr>
              <a:buNone/>
            </a:pPr>
            <a:r>
              <a:rPr lang="en-US" sz="2800">
                <a:solidFill>
                  <a:srgbClr val="FF0000"/>
                </a:solidFill>
                <a:latin typeface="Times New Roman"/>
                <a:cs typeface="Times New Roman"/>
              </a:rPr>
              <a:t> </a:t>
            </a:r>
            <a:r>
              <a:rPr lang="en-US" sz="2800" err="1">
                <a:solidFill>
                  <a:srgbClr val="FF0000"/>
                </a:solidFill>
                <a:latin typeface="Times New Roman"/>
                <a:cs typeface="Times New Roman"/>
              </a:rPr>
              <a:t>Bước</a:t>
            </a:r>
            <a:r>
              <a:rPr lang="en-US" sz="2800">
                <a:solidFill>
                  <a:srgbClr val="FF0000"/>
                </a:solidFill>
                <a:latin typeface="Times New Roman"/>
                <a:cs typeface="Times New Roman"/>
              </a:rPr>
              <a:t> 2: </a:t>
            </a:r>
            <a:r>
              <a:rPr lang="en-US" sz="2800" err="1">
                <a:latin typeface="Times New Roman"/>
                <a:cs typeface="Times New Roman"/>
              </a:rPr>
              <a:t>tính</a:t>
            </a:r>
            <a:r>
              <a:rPr lang="en-US" sz="2800">
                <a:latin typeface="Times New Roman"/>
                <a:cs typeface="Times New Roman"/>
              </a:rPr>
              <a:t> </a:t>
            </a:r>
            <a:r>
              <a:rPr lang="en-US" sz="2800" err="1">
                <a:latin typeface="Times New Roman"/>
                <a:cs typeface="Times New Roman"/>
              </a:rPr>
              <a:t>lượng</a:t>
            </a:r>
            <a:r>
              <a:rPr lang="en-US" sz="2800">
                <a:latin typeface="Times New Roman"/>
                <a:cs typeface="Times New Roman"/>
              </a:rPr>
              <a:t> </a:t>
            </a:r>
            <a:r>
              <a:rPr lang="en-US" sz="2800" err="1">
                <a:latin typeface="Times New Roman"/>
                <a:cs typeface="Times New Roman"/>
              </a:rPr>
              <a:t>điện</a:t>
            </a:r>
            <a:r>
              <a:rPr lang="en-US" sz="2800">
                <a:latin typeface="Times New Roman"/>
                <a:cs typeface="Times New Roman"/>
              </a:rPr>
              <a:t> </a:t>
            </a:r>
            <a:r>
              <a:rPr lang="en-US" sz="2800" err="1">
                <a:latin typeface="Times New Roman"/>
                <a:cs typeface="Times New Roman"/>
              </a:rPr>
              <a:t>áp</a:t>
            </a:r>
            <a:r>
              <a:rPr lang="en-US" sz="2800">
                <a:latin typeface="Times New Roman"/>
                <a:cs typeface="Times New Roman"/>
              </a:rPr>
              <a:t> </a:t>
            </a:r>
            <a:r>
              <a:rPr lang="en-US" sz="2800" err="1">
                <a:latin typeface="Times New Roman"/>
                <a:cs typeface="Times New Roman"/>
              </a:rPr>
              <a:t>biến</a:t>
            </a:r>
            <a:r>
              <a:rPr lang="en-US" sz="2800">
                <a:latin typeface="Times New Roman"/>
                <a:cs typeface="Times New Roman"/>
              </a:rPr>
              <a:t> </a:t>
            </a:r>
            <a:r>
              <a:rPr lang="en-US" sz="2800" err="1">
                <a:latin typeface="Times New Roman"/>
                <a:cs typeface="Times New Roman"/>
              </a:rPr>
              <a:t>đổi</a:t>
            </a:r>
            <a:r>
              <a:rPr lang="en-US" sz="2800">
                <a:latin typeface="Times New Roman"/>
                <a:cs typeface="Times New Roman"/>
              </a:rPr>
              <a:t> </a:t>
            </a:r>
            <a:r>
              <a:rPr lang="en-US" sz="2800" err="1">
                <a:latin typeface="Times New Roman"/>
                <a:cs typeface="Times New Roman"/>
              </a:rPr>
              <a:t>trên</a:t>
            </a:r>
            <a:r>
              <a:rPr lang="en-US" sz="2800">
                <a:latin typeface="Times New Roman"/>
                <a:cs typeface="Times New Roman"/>
              </a:rPr>
              <a:t> </a:t>
            </a:r>
            <a:r>
              <a:rPr lang="en-US" sz="2800" err="1">
                <a:latin typeface="Times New Roman"/>
                <a:cs typeface="Times New Roman"/>
              </a:rPr>
              <a:t>Colletter</a:t>
            </a:r>
            <a:r>
              <a:rPr lang="en-US" sz="2800">
                <a:latin typeface="Times New Roman"/>
                <a:cs typeface="Times New Roman"/>
              </a:rPr>
              <a:t> </a:t>
            </a:r>
            <a:r>
              <a:rPr lang="en-US" sz="2800" err="1">
                <a:latin typeface="Times New Roman"/>
                <a:cs typeface="Times New Roman"/>
              </a:rPr>
              <a:t>căn</a:t>
            </a:r>
            <a:endParaRPr lang="en-US" sz="2800">
              <a:latin typeface="Times New Roman"/>
              <a:cs typeface="Times New Roman"/>
            </a:endParaRPr>
          </a:p>
          <a:p>
            <a:pPr>
              <a:buNone/>
            </a:pPr>
            <a:r>
              <a:rPr lang="en-US" sz="2800" err="1">
                <a:latin typeface="Times New Roman"/>
                <a:cs typeface="Times New Roman"/>
              </a:rPr>
              <a:t>cứ</a:t>
            </a:r>
            <a:r>
              <a:rPr lang="en-US" sz="2800">
                <a:latin typeface="Times New Roman"/>
                <a:cs typeface="Times New Roman"/>
              </a:rPr>
              <a:t> </a:t>
            </a:r>
            <a:r>
              <a:rPr lang="en-US" sz="2800" err="1">
                <a:latin typeface="Times New Roman"/>
                <a:cs typeface="Times New Roman"/>
              </a:rPr>
              <a:t>vào</a:t>
            </a:r>
            <a:r>
              <a:rPr lang="en-US" sz="2800">
                <a:latin typeface="Times New Roman"/>
                <a:cs typeface="Times New Roman"/>
              </a:rPr>
              <a:t> </a:t>
            </a:r>
            <a:r>
              <a:rPr lang="en-US" sz="2800" err="1">
                <a:latin typeface="Times New Roman"/>
                <a:cs typeface="Times New Roman"/>
              </a:rPr>
              <a:t>dạng</a:t>
            </a:r>
            <a:r>
              <a:rPr lang="en-US" sz="2800">
                <a:latin typeface="Times New Roman"/>
                <a:cs typeface="Times New Roman"/>
              </a:rPr>
              <a:t> </a:t>
            </a:r>
            <a:r>
              <a:rPr lang="en-US" sz="2800" err="1">
                <a:latin typeface="Times New Roman"/>
                <a:cs typeface="Times New Roman"/>
              </a:rPr>
              <a:t>tín</a:t>
            </a:r>
            <a:r>
              <a:rPr lang="en-US" sz="2800">
                <a:latin typeface="Times New Roman"/>
                <a:cs typeface="Times New Roman"/>
              </a:rPr>
              <a:t> </a:t>
            </a:r>
            <a:r>
              <a:rPr lang="en-US" sz="2800" err="1">
                <a:latin typeface="Times New Roman"/>
                <a:cs typeface="Times New Roman"/>
              </a:rPr>
              <a:t>hiệu</a:t>
            </a:r>
            <a:r>
              <a:rPr lang="en-US" sz="2800">
                <a:latin typeface="Times New Roman"/>
                <a:cs typeface="Times New Roman"/>
              </a:rPr>
              <a:t> </a:t>
            </a:r>
            <a:r>
              <a:rPr lang="en-US" sz="2800" err="1">
                <a:latin typeface="Times New Roman"/>
                <a:cs typeface="Times New Roman"/>
              </a:rPr>
              <a:t>trên</a:t>
            </a:r>
            <a:r>
              <a:rPr lang="en-US" sz="2800">
                <a:latin typeface="Times New Roman"/>
                <a:cs typeface="Times New Roman"/>
              </a:rPr>
              <a:t> </a:t>
            </a:r>
            <a:r>
              <a:rPr lang="en-US" sz="2800" err="1">
                <a:latin typeface="Times New Roman"/>
                <a:cs typeface="Times New Roman"/>
              </a:rPr>
              <a:t>Colletter</a:t>
            </a:r>
            <a:r>
              <a:rPr lang="en-US" sz="2800">
                <a:latin typeface="Times New Roman"/>
                <a:cs typeface="Times New Roman"/>
              </a:rPr>
              <a:t> </a:t>
            </a:r>
            <a:r>
              <a:rPr lang="el-GR" sz="2800">
                <a:latin typeface="Times New Roman"/>
                <a:cs typeface="Times New Roman"/>
              </a:rPr>
              <a:t>Δ</a:t>
            </a:r>
            <a:r>
              <a:rPr lang="en-US" sz="2800" err="1">
                <a:latin typeface="Times New Roman"/>
                <a:cs typeface="Times New Roman"/>
              </a:rPr>
              <a:t>u</a:t>
            </a:r>
            <a:r>
              <a:rPr lang="en-US" sz="2800" baseline="-25000" err="1">
                <a:latin typeface="Times New Roman"/>
                <a:cs typeface="Times New Roman"/>
              </a:rPr>
              <a:t>C</a:t>
            </a:r>
            <a:r>
              <a:rPr lang="en-US" sz="2800">
                <a:latin typeface="Times New Roman"/>
                <a:cs typeface="Times New Roman"/>
              </a:rPr>
              <a:t> </a:t>
            </a:r>
            <a:r>
              <a:rPr lang="en-US" sz="2800" err="1">
                <a:latin typeface="Times New Roman"/>
                <a:cs typeface="Times New Roman"/>
              </a:rPr>
              <a:t>như</a:t>
            </a:r>
            <a:r>
              <a:rPr lang="en-US" sz="2800">
                <a:latin typeface="Times New Roman"/>
                <a:cs typeface="Times New Roman"/>
              </a:rPr>
              <a:t> </a:t>
            </a:r>
            <a:r>
              <a:rPr lang="en-US" sz="2800" err="1">
                <a:latin typeface="Times New Roman"/>
                <a:cs typeface="Times New Roman"/>
              </a:rPr>
              <a:t>hình</a:t>
            </a:r>
            <a:r>
              <a:rPr lang="en-US" sz="2800">
                <a:latin typeface="Times New Roman"/>
                <a:cs typeface="Times New Roman"/>
              </a:rPr>
              <a:t> </a:t>
            </a:r>
            <a:r>
              <a:rPr lang="en-US" sz="2800" err="1">
                <a:latin typeface="Times New Roman"/>
                <a:cs typeface="Times New Roman"/>
              </a:rPr>
              <a:t>vẽ</a:t>
            </a:r>
            <a:endParaRPr lang="en-US" sz="2800">
              <a:latin typeface="Times New Roman"/>
              <a:cs typeface="Times New Roman"/>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204" y="3289743"/>
            <a:ext cx="6050078" cy="2882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33456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0000"/>
                </a:solidFill>
                <a:latin typeface="Times New Roman" pitchFamily="18" charset="0"/>
                <a:cs typeface="Times New Roman" pitchFamily="18" charset="0"/>
              </a:rPr>
              <a:t>CÁC BƯỚC THIẾT KẾ MẠCH KHUẾCH ĐẠI TÍN HIỆU NHỎ TẦN SỐ THẤP</a:t>
            </a:r>
          </a:p>
        </p:txBody>
      </p:sp>
      <p:sp>
        <p:nvSpPr>
          <p:cNvPr id="3" name="Content Placeholder 2"/>
          <p:cNvSpPr>
            <a:spLocks noGrp="1"/>
          </p:cNvSpPr>
          <p:nvPr>
            <p:ph sz="quarter" idx="1"/>
          </p:nvPr>
        </p:nvSpPr>
        <p:spPr/>
        <p:txBody>
          <a:bodyPr vert="horz" lIns="91440" tIns="45720" rIns="91440" bIns="45720" rtlCol="0" anchor="t">
            <a:normAutofit fontScale="92500" lnSpcReduction="10000"/>
          </a:bodyPr>
          <a:lstStyle/>
          <a:p>
            <a:pPr>
              <a:buNone/>
            </a:pPr>
            <a:endParaRPr lang="vi-VN"/>
          </a:p>
          <a:p>
            <a:pPr>
              <a:buNone/>
            </a:pPr>
            <a:r>
              <a:rPr lang="en-US" sz="3200">
                <a:solidFill>
                  <a:srgbClr val="FF0000"/>
                </a:solidFill>
                <a:latin typeface="Times New Roman"/>
                <a:cs typeface="Times New Roman"/>
              </a:rPr>
              <a:t>+ </a:t>
            </a:r>
            <a:r>
              <a:rPr lang="en-US" sz="3200" err="1">
                <a:solidFill>
                  <a:srgbClr val="FF0000"/>
                </a:solidFill>
                <a:latin typeface="Times New Roman"/>
                <a:cs typeface="Times New Roman"/>
              </a:rPr>
              <a:t>Bước</a:t>
            </a:r>
            <a:r>
              <a:rPr lang="en-US" sz="3200">
                <a:solidFill>
                  <a:srgbClr val="FF0000"/>
                </a:solidFill>
                <a:latin typeface="Times New Roman"/>
                <a:cs typeface="Times New Roman"/>
              </a:rPr>
              <a:t> 3: </a:t>
            </a:r>
            <a:r>
              <a:rPr lang="en-US" sz="3200" err="1">
                <a:latin typeface="Times New Roman"/>
                <a:cs typeface="Times New Roman"/>
              </a:rPr>
              <a:t>Chọn</a:t>
            </a:r>
            <a:r>
              <a:rPr lang="en-US" sz="3200">
                <a:latin typeface="Times New Roman"/>
                <a:cs typeface="Times New Roman"/>
              </a:rPr>
              <a:t> </a:t>
            </a:r>
            <a:r>
              <a:rPr lang="en-US" sz="3200" err="1">
                <a:latin typeface="Times New Roman"/>
                <a:cs typeface="Times New Roman"/>
              </a:rPr>
              <a:t>nguồn</a:t>
            </a:r>
            <a:r>
              <a:rPr lang="en-US" sz="3200">
                <a:latin typeface="Times New Roman"/>
                <a:cs typeface="Times New Roman"/>
              </a:rPr>
              <a:t> </a:t>
            </a:r>
            <a:r>
              <a:rPr lang="en-US" sz="3200" err="1">
                <a:latin typeface="Times New Roman"/>
                <a:cs typeface="Times New Roman"/>
              </a:rPr>
              <a:t>cung</a:t>
            </a:r>
            <a:r>
              <a:rPr lang="en-US" sz="3200">
                <a:latin typeface="Times New Roman"/>
                <a:cs typeface="Times New Roman"/>
              </a:rPr>
              <a:t> </a:t>
            </a:r>
            <a:r>
              <a:rPr lang="en-US" sz="3200" err="1">
                <a:latin typeface="Times New Roman"/>
                <a:cs typeface="Times New Roman"/>
              </a:rPr>
              <a:t>cấp</a:t>
            </a:r>
            <a:r>
              <a:rPr lang="en-US" sz="3200">
                <a:latin typeface="Times New Roman"/>
                <a:cs typeface="Times New Roman"/>
              </a:rPr>
              <a:t> U</a:t>
            </a:r>
            <a:r>
              <a:rPr lang="en-US" sz="3200" baseline="-25000">
                <a:latin typeface="Times New Roman"/>
                <a:cs typeface="Times New Roman"/>
              </a:rPr>
              <a:t>CC</a:t>
            </a:r>
            <a:r>
              <a:rPr lang="en-US">
                <a:latin typeface="Times New Roman"/>
                <a:cs typeface="Times New Roman"/>
              </a:rPr>
              <a:t>  </a:t>
            </a:r>
            <a:endParaRPr lang="en-US"/>
          </a:p>
          <a:p>
            <a:pPr>
              <a:buNone/>
            </a:pPr>
            <a:r>
              <a:rPr lang="en-US">
                <a:latin typeface="Times New Roman"/>
                <a:cs typeface="Times New Roman"/>
              </a:rPr>
              <a:t>                 </a:t>
            </a:r>
            <a:r>
              <a:rPr lang="en-US" sz="3200">
                <a:latin typeface="Times New Roman"/>
                <a:cs typeface="Times New Roman"/>
              </a:rPr>
              <a:t> U</a:t>
            </a:r>
            <a:r>
              <a:rPr lang="en-US" sz="3200" baseline="-25000">
                <a:latin typeface="Times New Roman"/>
                <a:cs typeface="Times New Roman"/>
              </a:rPr>
              <a:t>CC</a:t>
            </a:r>
            <a:r>
              <a:rPr lang="en-US" sz="3200">
                <a:latin typeface="Times New Roman"/>
                <a:cs typeface="Times New Roman"/>
              </a:rPr>
              <a:t> &gt; </a:t>
            </a:r>
            <a:r>
              <a:rPr lang="vi-VN" sz="3200" err="1">
                <a:latin typeface="Times New Roman"/>
                <a:cs typeface="Times New Roman"/>
              </a:rPr>
              <a:t>U</a:t>
            </a:r>
            <a:r>
              <a:rPr lang="vi-VN" sz="3200" baseline="-25000" err="1">
                <a:latin typeface="Times New Roman"/>
                <a:cs typeface="Times New Roman"/>
              </a:rPr>
              <a:t>Cmax</a:t>
            </a:r>
            <a:r>
              <a:rPr lang="vi-VN" sz="3200" baseline="-25000">
                <a:latin typeface="Times New Roman"/>
                <a:cs typeface="Times New Roman"/>
              </a:rPr>
              <a:t> </a:t>
            </a:r>
            <a:r>
              <a:rPr lang="vi-VN" sz="3200">
                <a:latin typeface="Times New Roman"/>
                <a:cs typeface="Times New Roman"/>
              </a:rPr>
              <a:t>= ΔU</a:t>
            </a:r>
            <a:r>
              <a:rPr lang="vi-VN" sz="3200" baseline="-25000">
                <a:latin typeface="Times New Roman"/>
                <a:cs typeface="Times New Roman"/>
              </a:rPr>
              <a:t>C </a:t>
            </a:r>
            <a:r>
              <a:rPr lang="vi-VN" sz="3200">
                <a:latin typeface="Times New Roman"/>
                <a:cs typeface="Times New Roman"/>
              </a:rPr>
              <a:t>+</a:t>
            </a:r>
            <a:r>
              <a:rPr lang="en-US" sz="3200">
                <a:latin typeface="Times New Roman"/>
                <a:cs typeface="Times New Roman"/>
              </a:rPr>
              <a:t> </a:t>
            </a:r>
            <a:r>
              <a:rPr lang="vi-VN" sz="3200">
                <a:latin typeface="Times New Roman"/>
                <a:cs typeface="Times New Roman"/>
              </a:rPr>
              <a:t>U</a:t>
            </a:r>
            <a:r>
              <a:rPr lang="vi-VN" sz="3200" baseline="-25000">
                <a:latin typeface="Times New Roman"/>
                <a:cs typeface="Times New Roman"/>
              </a:rPr>
              <a:t>E </a:t>
            </a:r>
            <a:r>
              <a:rPr lang="vi-VN" sz="3200">
                <a:latin typeface="Times New Roman"/>
                <a:cs typeface="Times New Roman"/>
              </a:rPr>
              <a:t>+ U</a:t>
            </a:r>
            <a:r>
              <a:rPr lang="vi-VN" sz="3200" baseline="-25000">
                <a:latin typeface="Times New Roman"/>
                <a:cs typeface="Times New Roman"/>
              </a:rPr>
              <a:t>CER</a:t>
            </a:r>
            <a:endParaRPr lang="en-US" sz="3200">
              <a:latin typeface="Times New Roman"/>
              <a:cs typeface="Times New Roman"/>
            </a:endParaRPr>
          </a:p>
          <a:p>
            <a:pPr>
              <a:buNone/>
            </a:pPr>
            <a:r>
              <a:rPr lang="en-US">
                <a:latin typeface="Times New Roman"/>
                <a:cs typeface="Times New Roman"/>
              </a:rPr>
              <a:t> </a:t>
            </a:r>
            <a:r>
              <a:rPr lang="en-US" sz="3200">
                <a:latin typeface="Times New Roman"/>
                <a:cs typeface="Times New Roman"/>
              </a:rPr>
              <a:t> </a:t>
            </a:r>
            <a:r>
              <a:rPr lang="en-US" sz="3200">
                <a:solidFill>
                  <a:srgbClr val="FF0000"/>
                </a:solidFill>
                <a:latin typeface="Times New Roman"/>
                <a:cs typeface="Times New Roman"/>
              </a:rPr>
              <a:t>+ </a:t>
            </a:r>
            <a:r>
              <a:rPr lang="en-US" sz="3200" err="1">
                <a:solidFill>
                  <a:srgbClr val="FF0000"/>
                </a:solidFill>
                <a:latin typeface="Times New Roman"/>
                <a:cs typeface="Times New Roman"/>
              </a:rPr>
              <a:t>Bước</a:t>
            </a:r>
            <a:r>
              <a:rPr lang="en-US" sz="3200">
                <a:solidFill>
                  <a:srgbClr val="FF0000"/>
                </a:solidFill>
                <a:latin typeface="Times New Roman"/>
                <a:cs typeface="Times New Roman"/>
              </a:rPr>
              <a:t> 4: </a:t>
            </a:r>
            <a:r>
              <a:rPr lang="en-US" sz="3200" err="1">
                <a:latin typeface="Times New Roman"/>
                <a:cs typeface="Times New Roman"/>
              </a:rPr>
              <a:t>Từ</a:t>
            </a:r>
            <a:r>
              <a:rPr lang="en-US" sz="3200">
                <a:latin typeface="Times New Roman"/>
                <a:cs typeface="Times New Roman"/>
              </a:rPr>
              <a:t> </a:t>
            </a:r>
            <a:r>
              <a:rPr lang="en-US" sz="3200" err="1">
                <a:latin typeface="Times New Roman"/>
                <a:cs typeface="Times New Roman"/>
              </a:rPr>
              <a:t>thiết</a:t>
            </a:r>
            <a:r>
              <a:rPr lang="en-US" sz="3200">
                <a:latin typeface="Times New Roman"/>
                <a:cs typeface="Times New Roman"/>
              </a:rPr>
              <a:t> </a:t>
            </a:r>
            <a:r>
              <a:rPr lang="en-US" sz="3200" err="1">
                <a:latin typeface="Times New Roman"/>
                <a:cs typeface="Times New Roman"/>
              </a:rPr>
              <a:t>bị</a:t>
            </a:r>
            <a:r>
              <a:rPr lang="en-US" sz="3200">
                <a:latin typeface="Times New Roman"/>
                <a:cs typeface="Times New Roman"/>
              </a:rPr>
              <a:t> </a:t>
            </a:r>
            <a:r>
              <a:rPr lang="en-US" sz="3200" err="1">
                <a:latin typeface="Times New Roman"/>
                <a:cs typeface="Times New Roman"/>
              </a:rPr>
              <a:t>vẽ</a:t>
            </a:r>
            <a:r>
              <a:rPr lang="en-US" sz="3200">
                <a:latin typeface="Times New Roman"/>
                <a:cs typeface="Times New Roman"/>
              </a:rPr>
              <a:t> </a:t>
            </a:r>
            <a:r>
              <a:rPr lang="en-US" sz="3200" err="1">
                <a:latin typeface="Times New Roman"/>
                <a:cs typeface="Times New Roman"/>
              </a:rPr>
              <a:t>đặc</a:t>
            </a:r>
            <a:r>
              <a:rPr lang="en-US" sz="3200">
                <a:latin typeface="Times New Roman"/>
                <a:cs typeface="Times New Roman"/>
              </a:rPr>
              <a:t> </a:t>
            </a:r>
            <a:r>
              <a:rPr lang="en-US" sz="3200" err="1">
                <a:latin typeface="Times New Roman"/>
                <a:cs typeface="Times New Roman"/>
              </a:rPr>
              <a:t>tuyến</a:t>
            </a:r>
            <a:r>
              <a:rPr lang="en-US" sz="3200">
                <a:latin typeface="Times New Roman"/>
                <a:cs typeface="Times New Roman"/>
              </a:rPr>
              <a:t> </a:t>
            </a:r>
            <a:r>
              <a:rPr lang="en-US" sz="3200" err="1">
                <a:latin typeface="Times New Roman"/>
                <a:cs typeface="Times New Roman"/>
              </a:rPr>
              <a:t>ra</a:t>
            </a:r>
            <a:r>
              <a:rPr lang="en-US" sz="3200">
                <a:latin typeface="Times New Roman"/>
                <a:cs typeface="Times New Roman"/>
              </a:rPr>
              <a:t> Transistor </a:t>
            </a:r>
            <a:r>
              <a:rPr lang="en-US" sz="3200" err="1">
                <a:latin typeface="Times New Roman"/>
                <a:cs typeface="Times New Roman"/>
              </a:rPr>
              <a:t>chọn</a:t>
            </a:r>
            <a:r>
              <a:rPr lang="en-US" sz="3200">
                <a:latin typeface="Times New Roman"/>
                <a:cs typeface="Times New Roman"/>
              </a:rPr>
              <a:t> </a:t>
            </a:r>
            <a:r>
              <a:rPr lang="en-US" sz="3200" err="1">
                <a:latin typeface="Times New Roman"/>
                <a:cs typeface="Times New Roman"/>
              </a:rPr>
              <a:t>điểm</a:t>
            </a:r>
            <a:r>
              <a:rPr lang="en-US" sz="3200">
                <a:latin typeface="Times New Roman"/>
                <a:cs typeface="Times New Roman"/>
              </a:rPr>
              <a:t> </a:t>
            </a:r>
            <a:r>
              <a:rPr lang="en-US" sz="3200" err="1">
                <a:latin typeface="Times New Roman"/>
                <a:cs typeface="Times New Roman"/>
              </a:rPr>
              <a:t>làm</a:t>
            </a:r>
            <a:r>
              <a:rPr lang="en-US" sz="3200">
                <a:latin typeface="Times New Roman"/>
                <a:cs typeface="Times New Roman"/>
              </a:rPr>
              <a:t> </a:t>
            </a:r>
            <a:r>
              <a:rPr lang="en-US" sz="3200" err="1">
                <a:latin typeface="Times New Roman"/>
                <a:cs typeface="Times New Roman"/>
              </a:rPr>
              <a:t>việc</a:t>
            </a:r>
            <a:r>
              <a:rPr lang="en-US" sz="3200">
                <a:latin typeface="Times New Roman"/>
                <a:cs typeface="Times New Roman"/>
              </a:rPr>
              <a:t> </a:t>
            </a:r>
            <a:r>
              <a:rPr lang="en-US" sz="3200" err="1">
                <a:latin typeface="Times New Roman"/>
                <a:cs typeface="Times New Roman"/>
              </a:rPr>
              <a:t>tĩnh</a:t>
            </a:r>
            <a:r>
              <a:rPr lang="en-US" sz="3200">
                <a:latin typeface="Times New Roman"/>
                <a:cs typeface="Times New Roman"/>
              </a:rPr>
              <a:t> </a:t>
            </a:r>
            <a:r>
              <a:rPr lang="en-US" sz="3200" err="1">
                <a:latin typeface="Times New Roman"/>
                <a:cs typeface="Times New Roman"/>
              </a:rPr>
              <a:t>tọa</a:t>
            </a:r>
            <a:r>
              <a:rPr lang="en-US" sz="3200">
                <a:latin typeface="Times New Roman"/>
                <a:cs typeface="Times New Roman"/>
              </a:rPr>
              <a:t> </a:t>
            </a:r>
            <a:r>
              <a:rPr lang="en-US" sz="3200" err="1">
                <a:latin typeface="Times New Roman"/>
                <a:cs typeface="Times New Roman"/>
              </a:rPr>
              <a:t>độ</a:t>
            </a:r>
            <a:r>
              <a:rPr lang="en-US">
                <a:latin typeface="Times New Roman"/>
                <a:cs typeface="Times New Roman"/>
              </a:rPr>
              <a:t> </a:t>
            </a:r>
            <a:endParaRPr lang="en-US" sz="3200">
              <a:latin typeface="Times New Roman" pitchFamily="18" charset="0"/>
              <a:cs typeface="Times New Roman" pitchFamily="18" charset="0"/>
            </a:endParaRPr>
          </a:p>
          <a:p>
            <a:pPr>
              <a:buNone/>
            </a:pPr>
            <a:endParaRPr lang="en-US" sz="3200">
              <a:latin typeface="Times New Roman" pitchFamily="18" charset="0"/>
              <a:cs typeface="Times New Roman" pitchFamily="18" charset="0"/>
            </a:endParaRPr>
          </a:p>
          <a:p>
            <a:pPr>
              <a:buNone/>
            </a:pPr>
            <a:endParaRPr lang="en-US" sz="3200">
              <a:latin typeface="Times New Roman" pitchFamily="18" charset="0"/>
              <a:cs typeface="Times New Roman" pitchFamily="18" charset="0"/>
            </a:endParaRPr>
          </a:p>
          <a:p>
            <a:pPr>
              <a:buNone/>
            </a:pPr>
            <a:r>
              <a:rPr lang="en-US">
                <a:latin typeface="Times New Roman"/>
                <a:cs typeface="Times New Roman"/>
              </a:rPr>
              <a:t> </a:t>
            </a:r>
            <a:r>
              <a:rPr lang="en-US" sz="3200">
                <a:solidFill>
                  <a:srgbClr val="FF0000"/>
                </a:solidFill>
                <a:latin typeface="Times New Roman"/>
                <a:cs typeface="Times New Roman"/>
              </a:rPr>
              <a:t>+ </a:t>
            </a:r>
            <a:r>
              <a:rPr lang="en-US" sz="3200" err="1">
                <a:solidFill>
                  <a:srgbClr val="FF0000"/>
                </a:solidFill>
                <a:latin typeface="Times New Roman"/>
                <a:cs typeface="Times New Roman"/>
              </a:rPr>
              <a:t>Bước</a:t>
            </a:r>
            <a:r>
              <a:rPr lang="en-US" sz="3200">
                <a:solidFill>
                  <a:srgbClr val="FF0000"/>
                </a:solidFill>
                <a:latin typeface="Times New Roman"/>
                <a:cs typeface="Times New Roman"/>
              </a:rPr>
              <a:t> 5: </a:t>
            </a:r>
            <a:r>
              <a:rPr lang="en-US" sz="3200" err="1">
                <a:latin typeface="Times New Roman"/>
                <a:cs typeface="Times New Roman"/>
              </a:rPr>
              <a:t>Xác</a:t>
            </a:r>
            <a:r>
              <a:rPr lang="en-US" sz="3200">
                <a:latin typeface="Times New Roman"/>
                <a:cs typeface="Times New Roman"/>
              </a:rPr>
              <a:t> </a:t>
            </a:r>
            <a:r>
              <a:rPr lang="en-US" sz="3200" err="1">
                <a:latin typeface="Times New Roman"/>
                <a:cs typeface="Times New Roman"/>
              </a:rPr>
              <a:t>định</a:t>
            </a:r>
            <a:r>
              <a:rPr lang="en-US" sz="3200">
                <a:latin typeface="Times New Roman"/>
                <a:cs typeface="Times New Roman"/>
              </a:rPr>
              <a:t> </a:t>
            </a:r>
            <a:r>
              <a:rPr lang="en-US" sz="3200" err="1">
                <a:latin typeface="Times New Roman"/>
                <a:cs typeface="Times New Roman"/>
              </a:rPr>
              <a:t>các</a:t>
            </a:r>
            <a:r>
              <a:rPr lang="en-US" sz="3200">
                <a:latin typeface="Times New Roman"/>
                <a:cs typeface="Times New Roman"/>
              </a:rPr>
              <a:t> </a:t>
            </a:r>
            <a:r>
              <a:rPr lang="en-US" sz="3200" err="1">
                <a:latin typeface="Times New Roman"/>
                <a:cs typeface="Times New Roman"/>
              </a:rPr>
              <a:t>giá</a:t>
            </a:r>
            <a:r>
              <a:rPr lang="en-US" sz="3200">
                <a:latin typeface="Times New Roman"/>
                <a:cs typeface="Times New Roman"/>
              </a:rPr>
              <a:t> </a:t>
            </a:r>
            <a:r>
              <a:rPr lang="en-US" sz="3200" err="1">
                <a:latin typeface="Times New Roman"/>
                <a:cs typeface="Times New Roman"/>
              </a:rPr>
              <a:t>trị</a:t>
            </a:r>
            <a:r>
              <a:rPr lang="en-US" sz="3200">
                <a:latin typeface="Times New Roman"/>
                <a:cs typeface="Times New Roman"/>
              </a:rPr>
              <a:t> </a:t>
            </a:r>
            <a:r>
              <a:rPr lang="en-US" sz="3200" err="1">
                <a:latin typeface="Times New Roman"/>
                <a:cs typeface="Times New Roman"/>
              </a:rPr>
              <a:t>còn</a:t>
            </a:r>
            <a:r>
              <a:rPr lang="en-US" sz="3200">
                <a:latin typeface="Times New Roman"/>
                <a:cs typeface="Times New Roman"/>
              </a:rPr>
              <a:t> </a:t>
            </a:r>
            <a:r>
              <a:rPr lang="en-US" sz="3200" err="1">
                <a:latin typeface="Times New Roman"/>
                <a:cs typeface="Times New Roman"/>
              </a:rPr>
              <a:t>lại</a:t>
            </a:r>
            <a:r>
              <a:rPr lang="en-US" sz="3200">
                <a:latin typeface="Times New Roman"/>
                <a:cs typeface="Times New Roman"/>
              </a:rPr>
              <a:t> </a:t>
            </a:r>
            <a:r>
              <a:rPr lang="en-US" sz="3200" err="1">
                <a:latin typeface="Times New Roman"/>
                <a:cs typeface="Times New Roman"/>
              </a:rPr>
              <a:t>theo</a:t>
            </a:r>
            <a:r>
              <a:rPr lang="en-US" sz="3200">
                <a:latin typeface="Times New Roman"/>
                <a:cs typeface="Times New Roman"/>
              </a:rPr>
              <a:t> </a:t>
            </a:r>
            <a:r>
              <a:rPr lang="en-US" sz="3200" err="1">
                <a:latin typeface="Times New Roman"/>
                <a:cs typeface="Times New Roman"/>
              </a:rPr>
              <a:t>sơ</a:t>
            </a:r>
            <a:r>
              <a:rPr lang="en-US" sz="3200">
                <a:latin typeface="Times New Roman"/>
                <a:cs typeface="Times New Roman"/>
              </a:rPr>
              <a:t> </a:t>
            </a:r>
            <a:r>
              <a:rPr lang="en-US" sz="3200" err="1">
                <a:latin typeface="Times New Roman"/>
                <a:cs typeface="Times New Roman"/>
              </a:rPr>
              <a:t>đồ</a:t>
            </a:r>
            <a:r>
              <a:rPr lang="en-US">
                <a:latin typeface="Times New Roman"/>
                <a:cs typeface="Times New Roman"/>
              </a:rPr>
              <a:t> </a:t>
            </a:r>
            <a:endParaRPr lang="en-US" sz="3200">
              <a:latin typeface="Times New Roman" pitchFamily="18" charset="0"/>
              <a:cs typeface="Times New Roman" pitchFamily="18" charset="0"/>
            </a:endParaRPr>
          </a:p>
          <a:p>
            <a:pPr>
              <a:buNone/>
            </a:pPr>
            <a:r>
              <a:rPr lang="en-US" sz="2800">
                <a:latin typeface="Times New Roman"/>
                <a:cs typeface="Times New Roman"/>
              </a:rPr>
              <a:t>  </a:t>
            </a:r>
            <a:r>
              <a:rPr lang="en-US" sz="2800" err="1">
                <a:latin typeface="Times New Roman"/>
                <a:cs typeface="Times New Roman"/>
              </a:rPr>
              <a:t>nguyên</a:t>
            </a:r>
            <a:r>
              <a:rPr lang="en-US" sz="2800">
                <a:latin typeface="Times New Roman"/>
                <a:cs typeface="Times New Roman"/>
              </a:rPr>
              <a:t> </a:t>
            </a:r>
            <a:r>
              <a:rPr lang="en-US" sz="2800" err="1">
                <a:latin typeface="Times New Roman"/>
                <a:cs typeface="Times New Roman"/>
              </a:rPr>
              <a:t>lý</a:t>
            </a:r>
            <a:r>
              <a:rPr lang="en-US" sz="2800">
                <a:latin typeface="Times New Roman"/>
                <a:cs typeface="Times New Roman"/>
              </a:rPr>
              <a:t>        </a:t>
            </a:r>
            <a:endParaRPr lang="en-US" sz="2800">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742809913"/>
              </p:ext>
            </p:extLst>
          </p:nvPr>
        </p:nvGraphicFramePr>
        <p:xfrm>
          <a:off x="2913314" y="4298692"/>
          <a:ext cx="2773680" cy="609600"/>
        </p:xfrm>
        <a:graphic>
          <a:graphicData uri="http://schemas.openxmlformats.org/presentationml/2006/ole">
            <mc:AlternateContent xmlns:mc="http://schemas.openxmlformats.org/markup-compatibility/2006">
              <mc:Choice xmlns:v="urn:schemas-microsoft-com:vml" Requires="v">
                <p:oleObj spid="_x0000_s102401" name="Equation" r:id="rId3" imgW="1155600" imgH="253800" progId="Equation.DSMT4">
                  <p:embed/>
                </p:oleObj>
              </mc:Choice>
              <mc:Fallback>
                <p:oleObj name="Equation" r:id="rId3" imgW="1155600" imgH="25380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3314" y="4298692"/>
                        <a:ext cx="277368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828689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0000"/>
                </a:solidFill>
                <a:latin typeface="Times New Roman" pitchFamily="18" charset="0"/>
                <a:cs typeface="Times New Roman" pitchFamily="18" charset="0"/>
              </a:rPr>
              <a:t>CÁC BƯỚC THIẾT KẾ MẠCH KHUẾCH ĐẠI TÍN HIỆU NHỎ TẦN SỐ THẤP</a:t>
            </a:r>
            <a:endParaRPr lang="vi-VN">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1219200"/>
            <a:ext cx="8534400" cy="5638800"/>
          </a:xfrm>
        </p:spPr>
        <p:txBody>
          <a:bodyPr vert="horz" lIns="91440" tIns="45720" rIns="91440" bIns="45720" rtlCol="0" anchor="t">
            <a:normAutofit fontScale="92500" lnSpcReduction="20000"/>
          </a:bodyPr>
          <a:lstStyle/>
          <a:p>
            <a:pPr>
              <a:lnSpc>
                <a:spcPct val="150000"/>
              </a:lnSpc>
            </a:pPr>
            <a:endParaRPr lang="vi-VN" sz="2800">
              <a:latin typeface="Times New Roman"/>
              <a:cs typeface="Times New Roman"/>
            </a:endParaRPr>
          </a:p>
          <a:p>
            <a:pPr>
              <a:lnSpc>
                <a:spcPct val="150000"/>
              </a:lnSpc>
            </a:pPr>
            <a:r>
              <a:rPr lang="vi-VN" sz="2800" err="1">
                <a:latin typeface="Times New Roman"/>
                <a:cs typeface="Times New Roman"/>
              </a:rPr>
              <a:t>Ví</a:t>
            </a:r>
            <a:r>
              <a:rPr lang="vi-VN" sz="2800">
                <a:latin typeface="Times New Roman"/>
                <a:cs typeface="Times New Roman"/>
              </a:rPr>
              <a:t> </a:t>
            </a:r>
            <a:r>
              <a:rPr lang="vi-VN" sz="2800" err="1">
                <a:latin typeface="Times New Roman"/>
                <a:cs typeface="Times New Roman"/>
              </a:rPr>
              <a:t>dụ</a:t>
            </a:r>
            <a:r>
              <a:rPr lang="vi-VN" sz="2800">
                <a:latin typeface="Times New Roman"/>
                <a:cs typeface="Times New Roman"/>
              </a:rPr>
              <a:t>:</a:t>
            </a:r>
            <a:r>
              <a:rPr lang="en-US" sz="2800">
                <a:latin typeface="Times New Roman"/>
                <a:cs typeface="Times New Roman"/>
              </a:rPr>
              <a:t> C</a:t>
            </a:r>
            <a:r>
              <a:rPr lang="vi-VN" sz="2800">
                <a:latin typeface="Times New Roman"/>
                <a:cs typeface="Times New Roman"/>
              </a:rPr>
              <a:t>ho </a:t>
            </a:r>
            <a:r>
              <a:rPr lang="vi-VN" sz="2800" err="1">
                <a:latin typeface="Times New Roman"/>
                <a:cs typeface="Times New Roman"/>
              </a:rPr>
              <a:t>biết</a:t>
            </a:r>
            <a:r>
              <a:rPr lang="vi-VN" sz="2800">
                <a:latin typeface="Times New Roman"/>
                <a:cs typeface="Times New Roman"/>
              </a:rPr>
              <a:t>: </a:t>
            </a:r>
            <a:r>
              <a:rPr lang="vi-VN" sz="2800" err="1">
                <a:latin typeface="Times New Roman"/>
                <a:cs typeface="Times New Roman"/>
              </a:rPr>
              <a:t>U</a:t>
            </a:r>
            <a:r>
              <a:rPr lang="vi-VN" sz="2800" baseline="-25000" err="1">
                <a:latin typeface="Times New Roman"/>
                <a:cs typeface="Times New Roman"/>
              </a:rPr>
              <a:t>ra</a:t>
            </a:r>
            <a:r>
              <a:rPr lang="vi-VN" sz="2800" baseline="-25000">
                <a:latin typeface="Times New Roman"/>
                <a:cs typeface="Times New Roman"/>
              </a:rPr>
              <a:t> </a:t>
            </a:r>
            <a:r>
              <a:rPr lang="vi-VN" sz="2800">
                <a:latin typeface="Times New Roman"/>
                <a:cs typeface="Times New Roman"/>
              </a:rPr>
              <a:t>= 2V, β= 100, U</a:t>
            </a:r>
            <a:r>
              <a:rPr lang="vi-VN" sz="2800" baseline="-25000">
                <a:latin typeface="Times New Roman"/>
                <a:cs typeface="Times New Roman"/>
              </a:rPr>
              <a:t>CER </a:t>
            </a:r>
            <a:r>
              <a:rPr lang="vi-VN" sz="2800">
                <a:latin typeface="Times New Roman"/>
                <a:cs typeface="Times New Roman"/>
              </a:rPr>
              <a:t>= 0.5V</a:t>
            </a:r>
            <a:endParaRPr lang="vi-VN">
              <a:latin typeface="Times New Roman"/>
              <a:cs typeface="Times New Roman"/>
            </a:endParaRPr>
          </a:p>
          <a:p>
            <a:pPr>
              <a:lnSpc>
                <a:spcPct val="150000"/>
              </a:lnSpc>
              <a:buNone/>
            </a:pPr>
            <a:endParaRPr lang="en-US" sz="2800">
              <a:latin typeface="Times New Roman" pitchFamily="18" charset="0"/>
              <a:cs typeface="Times New Roman" pitchFamily="18" charset="0"/>
            </a:endParaRPr>
          </a:p>
          <a:p>
            <a:pPr>
              <a:lnSpc>
                <a:spcPct val="150000"/>
              </a:lnSpc>
              <a:buNone/>
            </a:pPr>
            <a:r>
              <a:rPr lang="en-US" sz="2800">
                <a:latin typeface="Times New Roman"/>
                <a:cs typeface="Times New Roman"/>
              </a:rPr>
              <a:t>+ </a:t>
            </a:r>
            <a:r>
              <a:rPr lang="vi-VN" sz="2800">
                <a:latin typeface="Times New Roman"/>
                <a:cs typeface="Times New Roman"/>
              </a:rPr>
              <a:t>B1:sơ </a:t>
            </a:r>
            <a:r>
              <a:rPr lang="vi-VN" sz="2800" err="1">
                <a:latin typeface="Times New Roman"/>
                <a:cs typeface="Times New Roman"/>
              </a:rPr>
              <a:t>đồ</a:t>
            </a:r>
            <a:r>
              <a:rPr lang="vi-VN" sz="2800">
                <a:latin typeface="Times New Roman"/>
                <a:cs typeface="Times New Roman"/>
              </a:rPr>
              <a:t> </a:t>
            </a:r>
            <a:r>
              <a:rPr lang="en-US" sz="2800" err="1">
                <a:latin typeface="Times New Roman"/>
                <a:cs typeface="Times New Roman"/>
              </a:rPr>
              <a:t>nguyên</a:t>
            </a:r>
            <a:r>
              <a:rPr lang="en-US" sz="2800">
                <a:latin typeface="Times New Roman"/>
                <a:cs typeface="Times New Roman"/>
              </a:rPr>
              <a:t> </a:t>
            </a:r>
            <a:r>
              <a:rPr lang="en-US" sz="2800" err="1">
                <a:latin typeface="Times New Roman"/>
                <a:cs typeface="Times New Roman"/>
              </a:rPr>
              <a:t>lý</a:t>
            </a:r>
            <a:r>
              <a:rPr lang="en-US" sz="2800">
                <a:latin typeface="Times New Roman"/>
                <a:cs typeface="Times New Roman"/>
              </a:rPr>
              <a:t> </a:t>
            </a:r>
            <a:r>
              <a:rPr lang="vi-VN" sz="2800">
                <a:latin typeface="Times New Roman"/>
                <a:cs typeface="Times New Roman"/>
              </a:rPr>
              <a:t>như </a:t>
            </a:r>
            <a:r>
              <a:rPr lang="vi-VN" sz="2800" err="1">
                <a:latin typeface="Times New Roman"/>
                <a:cs typeface="Times New Roman"/>
              </a:rPr>
              <a:t>hình</a:t>
            </a:r>
            <a:r>
              <a:rPr lang="vi-VN" sz="2800">
                <a:latin typeface="Times New Roman"/>
                <a:cs typeface="Times New Roman"/>
              </a:rPr>
              <a:t> </a:t>
            </a:r>
            <a:r>
              <a:rPr lang="vi-VN" sz="2800" err="1">
                <a:latin typeface="Times New Roman"/>
                <a:cs typeface="Times New Roman"/>
              </a:rPr>
              <a:t>vẽ</a:t>
            </a:r>
          </a:p>
          <a:p>
            <a:pPr>
              <a:lnSpc>
                <a:spcPct val="150000"/>
              </a:lnSpc>
              <a:buNone/>
            </a:pPr>
            <a:r>
              <a:rPr lang="en-US" sz="2800">
                <a:latin typeface="Times New Roman"/>
                <a:cs typeface="Times New Roman"/>
              </a:rPr>
              <a:t>+ </a:t>
            </a:r>
            <a:r>
              <a:rPr lang="vi-VN" sz="2800">
                <a:latin typeface="Times New Roman"/>
                <a:cs typeface="Times New Roman"/>
              </a:rPr>
              <a:t>B2: </a:t>
            </a:r>
            <a:r>
              <a:rPr lang="vi-VN" sz="2800">
                <a:solidFill>
                  <a:srgbClr val="FF0000"/>
                </a:solidFill>
                <a:latin typeface="Times New Roman"/>
                <a:cs typeface="Times New Roman"/>
              </a:rPr>
              <a:t>U</a:t>
            </a:r>
            <a:r>
              <a:rPr lang="vi-VN" sz="2800" baseline="-25000">
                <a:solidFill>
                  <a:srgbClr val="FF0000"/>
                </a:solidFill>
                <a:latin typeface="Times New Roman"/>
                <a:cs typeface="Times New Roman"/>
              </a:rPr>
              <a:t>C</a:t>
            </a:r>
            <a:r>
              <a:rPr lang="vi-VN" sz="2800">
                <a:solidFill>
                  <a:srgbClr val="FF0000"/>
                </a:solidFill>
                <a:latin typeface="Times New Roman"/>
                <a:cs typeface="Times New Roman"/>
              </a:rPr>
              <a:t>= 2;</a:t>
            </a:r>
            <a:r>
              <a:rPr lang="en-US" sz="2800">
                <a:solidFill>
                  <a:srgbClr val="FF0000"/>
                </a:solidFill>
                <a:latin typeface="Times New Roman"/>
                <a:cs typeface="Times New Roman"/>
              </a:rPr>
              <a:t> → </a:t>
            </a:r>
            <a:r>
              <a:rPr lang="vi-VN" sz="2800">
                <a:solidFill>
                  <a:srgbClr val="FF0000"/>
                </a:solidFill>
                <a:latin typeface="Times New Roman"/>
                <a:cs typeface="Times New Roman"/>
              </a:rPr>
              <a:t>ΔU</a:t>
            </a:r>
            <a:r>
              <a:rPr lang="vi-VN" sz="2800" baseline="-25000">
                <a:solidFill>
                  <a:srgbClr val="FF0000"/>
                </a:solidFill>
                <a:latin typeface="Times New Roman"/>
                <a:cs typeface="Times New Roman"/>
              </a:rPr>
              <a:t>C</a:t>
            </a:r>
            <a:r>
              <a:rPr lang="en-US" sz="2800">
                <a:solidFill>
                  <a:srgbClr val="FF0000"/>
                </a:solidFill>
                <a:latin typeface="Times New Roman"/>
                <a:cs typeface="Times New Roman"/>
              </a:rPr>
              <a:t> = </a:t>
            </a:r>
            <a:r>
              <a:rPr lang="el-GR" sz="2800">
                <a:solidFill>
                  <a:srgbClr val="FF0000"/>
                </a:solidFill>
                <a:latin typeface="Times New Roman"/>
                <a:cs typeface="Times New Roman"/>
              </a:rPr>
              <a:t>Δ</a:t>
            </a:r>
            <a:r>
              <a:rPr lang="vi-VN" sz="2800" err="1">
                <a:solidFill>
                  <a:srgbClr val="FF0000"/>
                </a:solidFill>
                <a:latin typeface="Times New Roman"/>
                <a:cs typeface="Times New Roman"/>
              </a:rPr>
              <a:t>U</a:t>
            </a:r>
            <a:r>
              <a:rPr lang="vi-VN" sz="2800" baseline="-25000" err="1">
                <a:solidFill>
                  <a:srgbClr val="FF0000"/>
                </a:solidFill>
                <a:latin typeface="Times New Roman"/>
                <a:cs typeface="Times New Roman"/>
              </a:rPr>
              <a:t>ra</a:t>
            </a:r>
            <a:r>
              <a:rPr lang="vi-VN" sz="2800" baseline="-25000">
                <a:solidFill>
                  <a:srgbClr val="FF0000"/>
                </a:solidFill>
                <a:latin typeface="Times New Roman"/>
                <a:cs typeface="Times New Roman"/>
              </a:rPr>
              <a:t>  </a:t>
            </a:r>
            <a:r>
              <a:rPr lang="vi-VN" sz="2800">
                <a:solidFill>
                  <a:srgbClr val="FF0000"/>
                </a:solidFill>
                <a:latin typeface="Times New Roman"/>
                <a:cs typeface="Times New Roman"/>
              </a:rPr>
              <a:t>= 4V; </a:t>
            </a:r>
            <a:endParaRPr lang="vi-VN" sz="2800">
              <a:solidFill>
                <a:srgbClr val="FF0000"/>
              </a:solidFill>
              <a:latin typeface="Times New Roman" pitchFamily="18" charset="0"/>
              <a:cs typeface="Times New Roman" pitchFamily="18" charset="0"/>
            </a:endParaRPr>
          </a:p>
          <a:p>
            <a:pPr>
              <a:lnSpc>
                <a:spcPct val="150000"/>
              </a:lnSpc>
              <a:buNone/>
            </a:pPr>
            <a:r>
              <a:rPr lang="en-US" sz="2800">
                <a:latin typeface="Times New Roman"/>
                <a:cs typeface="Times New Roman"/>
              </a:rPr>
              <a:t> </a:t>
            </a:r>
            <a:r>
              <a:rPr lang="vi-VN" sz="2800">
                <a:latin typeface="Times New Roman"/>
                <a:cs typeface="Times New Roman"/>
              </a:rPr>
              <a:t> </a:t>
            </a:r>
            <a:r>
              <a:rPr lang="vi-VN" sz="2800" err="1">
                <a:latin typeface="Times New Roman"/>
                <a:cs typeface="Times New Roman"/>
              </a:rPr>
              <a:t>U</a:t>
            </a:r>
            <a:r>
              <a:rPr lang="vi-VN" sz="2800" baseline="-25000" err="1">
                <a:latin typeface="Times New Roman"/>
                <a:cs typeface="Times New Roman"/>
              </a:rPr>
              <a:t>Cmax</a:t>
            </a:r>
            <a:r>
              <a:rPr lang="vi-VN" sz="2800" baseline="-25000">
                <a:latin typeface="Times New Roman"/>
                <a:cs typeface="Times New Roman"/>
              </a:rPr>
              <a:t> </a:t>
            </a:r>
            <a:r>
              <a:rPr lang="vi-VN" sz="2800">
                <a:latin typeface="Times New Roman"/>
                <a:cs typeface="Times New Roman"/>
              </a:rPr>
              <a:t>= ΔU</a:t>
            </a:r>
            <a:r>
              <a:rPr lang="vi-VN" sz="2800" baseline="-25000">
                <a:latin typeface="Times New Roman"/>
                <a:cs typeface="Times New Roman"/>
              </a:rPr>
              <a:t>C </a:t>
            </a:r>
            <a:r>
              <a:rPr lang="vi-VN" sz="2800">
                <a:latin typeface="Times New Roman"/>
                <a:cs typeface="Times New Roman"/>
              </a:rPr>
              <a:t>+</a:t>
            </a:r>
            <a:r>
              <a:rPr lang="en-US" sz="2800">
                <a:latin typeface="Times New Roman"/>
                <a:cs typeface="Times New Roman"/>
              </a:rPr>
              <a:t> </a:t>
            </a:r>
            <a:r>
              <a:rPr lang="vi-VN" sz="2800">
                <a:latin typeface="Times New Roman"/>
                <a:cs typeface="Times New Roman"/>
              </a:rPr>
              <a:t>U</a:t>
            </a:r>
            <a:r>
              <a:rPr lang="vi-VN" sz="2800" baseline="-25000">
                <a:latin typeface="Times New Roman"/>
                <a:cs typeface="Times New Roman"/>
              </a:rPr>
              <a:t>E </a:t>
            </a:r>
            <a:r>
              <a:rPr lang="vi-VN" sz="2800">
                <a:latin typeface="Times New Roman"/>
                <a:cs typeface="Times New Roman"/>
              </a:rPr>
              <a:t>+ U</a:t>
            </a:r>
            <a:r>
              <a:rPr lang="vi-VN" sz="2800" baseline="-25000">
                <a:latin typeface="Times New Roman"/>
                <a:cs typeface="Times New Roman"/>
              </a:rPr>
              <a:t>CER</a:t>
            </a:r>
            <a:r>
              <a:rPr lang="vi-VN" sz="2800">
                <a:latin typeface="Times New Roman"/>
                <a:cs typeface="Times New Roman"/>
              </a:rPr>
              <a:t> = 4.5 + U</a:t>
            </a:r>
            <a:r>
              <a:rPr lang="vi-VN" sz="2800" baseline="-25000">
                <a:latin typeface="Times New Roman"/>
                <a:cs typeface="Times New Roman"/>
              </a:rPr>
              <a:t>E</a:t>
            </a:r>
            <a:r>
              <a:rPr lang="vi-VN" sz="2800">
                <a:latin typeface="Times New Roman"/>
                <a:cs typeface="Times New Roman"/>
              </a:rPr>
              <a:t> </a:t>
            </a:r>
            <a:endParaRPr lang="vi-VN" sz="2800">
              <a:latin typeface="Times New Roman" pitchFamily="18" charset="0"/>
              <a:cs typeface="Times New Roman" pitchFamily="18" charset="0"/>
            </a:endParaRPr>
          </a:p>
          <a:p>
            <a:pPr>
              <a:lnSpc>
                <a:spcPct val="150000"/>
              </a:lnSpc>
              <a:buNone/>
            </a:pPr>
            <a:r>
              <a:rPr lang="en-US" sz="2800">
                <a:latin typeface="Times New Roman"/>
                <a:cs typeface="Times New Roman"/>
              </a:rPr>
              <a:t>+ </a:t>
            </a:r>
            <a:r>
              <a:rPr lang="vi-VN" sz="2800">
                <a:latin typeface="Times New Roman"/>
                <a:cs typeface="Times New Roman"/>
              </a:rPr>
              <a:t>B3: </a:t>
            </a:r>
            <a:r>
              <a:rPr lang="en-US" sz="2800" err="1">
                <a:solidFill>
                  <a:srgbClr val="FF0000"/>
                </a:solidFill>
                <a:latin typeface="Times New Roman"/>
                <a:cs typeface="Times New Roman"/>
              </a:rPr>
              <a:t>chọn</a:t>
            </a:r>
            <a:r>
              <a:rPr lang="en-US" sz="2800">
                <a:solidFill>
                  <a:srgbClr val="FF0000"/>
                </a:solidFill>
                <a:latin typeface="Times New Roman"/>
                <a:cs typeface="Times New Roman"/>
              </a:rPr>
              <a:t> </a:t>
            </a:r>
            <a:r>
              <a:rPr lang="vi-VN" sz="2800">
                <a:solidFill>
                  <a:srgbClr val="FF0000"/>
                </a:solidFill>
                <a:latin typeface="Times New Roman"/>
                <a:cs typeface="Times New Roman"/>
              </a:rPr>
              <a:t>U</a:t>
            </a:r>
            <a:r>
              <a:rPr lang="vi-VN" sz="2800" baseline="-25000">
                <a:solidFill>
                  <a:srgbClr val="FF0000"/>
                </a:solidFill>
                <a:latin typeface="Times New Roman"/>
                <a:cs typeface="Times New Roman"/>
              </a:rPr>
              <a:t>E</a:t>
            </a:r>
            <a:r>
              <a:rPr lang="vi-VN" sz="2800">
                <a:solidFill>
                  <a:srgbClr val="FF0000"/>
                </a:solidFill>
                <a:latin typeface="Times New Roman"/>
                <a:cs typeface="Times New Roman"/>
              </a:rPr>
              <a:t>= 2V, </a:t>
            </a:r>
            <a:endParaRPr lang="en-US" sz="2800">
              <a:solidFill>
                <a:srgbClr val="FF0000"/>
              </a:solidFill>
              <a:latin typeface="Times New Roman" pitchFamily="18" charset="0"/>
              <a:cs typeface="Times New Roman" pitchFamily="18" charset="0"/>
            </a:endParaRPr>
          </a:p>
          <a:p>
            <a:pPr>
              <a:lnSpc>
                <a:spcPct val="150000"/>
              </a:lnSpc>
              <a:buNone/>
            </a:pPr>
            <a:r>
              <a:rPr lang="vi-VN" sz="2800">
                <a:latin typeface="Times New Roman"/>
                <a:cs typeface="Times New Roman"/>
              </a:rPr>
              <a:t>U</a:t>
            </a:r>
            <a:r>
              <a:rPr lang="vi-VN" sz="2800" baseline="-25000">
                <a:latin typeface="Times New Roman"/>
                <a:cs typeface="Times New Roman"/>
              </a:rPr>
              <a:t>CC </a:t>
            </a:r>
            <a:r>
              <a:rPr lang="vi-VN" sz="2800">
                <a:latin typeface="Times New Roman"/>
                <a:cs typeface="Times New Roman"/>
              </a:rPr>
              <a:t>&gt; </a:t>
            </a:r>
            <a:r>
              <a:rPr lang="vi-VN" sz="2800" err="1">
                <a:latin typeface="Times New Roman"/>
                <a:cs typeface="Times New Roman"/>
              </a:rPr>
              <a:t>U</a:t>
            </a:r>
            <a:r>
              <a:rPr lang="vi-VN" sz="2800" baseline="-25000" err="1">
                <a:latin typeface="Times New Roman"/>
                <a:cs typeface="Times New Roman"/>
              </a:rPr>
              <a:t>Cmax</a:t>
            </a:r>
            <a:r>
              <a:rPr lang="vi-VN" sz="2800">
                <a:latin typeface="Times New Roman"/>
                <a:cs typeface="Times New Roman"/>
              </a:rPr>
              <a:t> =</a:t>
            </a:r>
            <a:r>
              <a:rPr lang="en-US" sz="2800">
                <a:latin typeface="Times New Roman"/>
                <a:cs typeface="Times New Roman"/>
              </a:rPr>
              <a:t> </a:t>
            </a:r>
            <a:r>
              <a:rPr lang="vi-VN" sz="2800">
                <a:latin typeface="Times New Roman"/>
                <a:cs typeface="Times New Roman"/>
              </a:rPr>
              <a:t>4.5</a:t>
            </a:r>
            <a:r>
              <a:rPr lang="en-US" sz="2800">
                <a:latin typeface="Times New Roman"/>
                <a:cs typeface="Times New Roman"/>
              </a:rPr>
              <a:t> </a:t>
            </a:r>
            <a:r>
              <a:rPr lang="vi-VN" sz="2800">
                <a:latin typeface="Times New Roman"/>
                <a:cs typeface="Times New Roman"/>
              </a:rPr>
              <a:t>+</a:t>
            </a:r>
            <a:r>
              <a:rPr lang="en-US" sz="2800">
                <a:latin typeface="Times New Roman"/>
                <a:cs typeface="Times New Roman"/>
              </a:rPr>
              <a:t> </a:t>
            </a:r>
            <a:r>
              <a:rPr lang="vi-VN" sz="2800">
                <a:latin typeface="Times New Roman"/>
                <a:cs typeface="Times New Roman"/>
              </a:rPr>
              <a:t>2=6.5</a:t>
            </a:r>
            <a:r>
              <a:rPr lang="en-US" sz="2800">
                <a:latin typeface="Times New Roman"/>
                <a:cs typeface="Times New Roman"/>
              </a:rPr>
              <a:t> </a:t>
            </a:r>
            <a:r>
              <a:rPr lang="vi-VN" sz="2800">
                <a:latin typeface="Times New Roman"/>
                <a:cs typeface="Times New Roman"/>
              </a:rPr>
              <a:t>V→U</a:t>
            </a:r>
            <a:r>
              <a:rPr lang="vi-VN" sz="2800" baseline="-25000">
                <a:latin typeface="Times New Roman"/>
                <a:cs typeface="Times New Roman"/>
              </a:rPr>
              <a:t>CC</a:t>
            </a:r>
            <a:r>
              <a:rPr lang="vi-VN" sz="2800">
                <a:latin typeface="Times New Roman"/>
                <a:cs typeface="Times New Roman"/>
              </a:rPr>
              <a:t> = 8V</a:t>
            </a:r>
          </a:p>
          <a:p>
            <a:pPr>
              <a:lnSpc>
                <a:spcPct val="150000"/>
              </a:lnSpc>
              <a:buNone/>
            </a:pPr>
            <a:r>
              <a:rPr lang="en-US" sz="2800">
                <a:latin typeface="Times New Roman"/>
                <a:cs typeface="Times New Roman"/>
              </a:rPr>
              <a:t>+ </a:t>
            </a:r>
            <a:r>
              <a:rPr lang="vi-VN" sz="2800">
                <a:latin typeface="Times New Roman"/>
                <a:cs typeface="Times New Roman"/>
              </a:rPr>
              <a:t>B4: U</a:t>
            </a:r>
            <a:r>
              <a:rPr lang="vi-VN" sz="2800" baseline="-25000">
                <a:latin typeface="Times New Roman"/>
                <a:cs typeface="Times New Roman"/>
              </a:rPr>
              <a:t>BE</a:t>
            </a:r>
            <a:r>
              <a:rPr lang="vi-VN" sz="2800">
                <a:latin typeface="Times New Roman"/>
                <a:cs typeface="Times New Roman"/>
              </a:rPr>
              <a:t> = 0.5V,I</a:t>
            </a:r>
            <a:r>
              <a:rPr lang="vi-VN" sz="2800" baseline="-25000">
                <a:latin typeface="Times New Roman"/>
                <a:cs typeface="Times New Roman"/>
              </a:rPr>
              <a:t>c</a:t>
            </a:r>
            <a:r>
              <a:rPr lang="vi-VN" sz="2800">
                <a:latin typeface="Times New Roman"/>
                <a:cs typeface="Times New Roman"/>
              </a:rPr>
              <a:t>=1mA.</a:t>
            </a:r>
          </a:p>
          <a:p>
            <a:endParaRPr lang="vi-VN"/>
          </a:p>
        </p:txBody>
      </p:sp>
      <p:pic>
        <p:nvPicPr>
          <p:cNvPr id="4" name="Picture 1"/>
          <p:cNvPicPr>
            <a:picLocks noChangeAspect="1" noChangeArrowheads="1"/>
          </p:cNvPicPr>
          <p:nvPr/>
        </p:nvPicPr>
        <p:blipFill>
          <a:blip r:embed="rId2"/>
          <a:srcRect/>
          <a:stretch>
            <a:fillRect/>
          </a:stretch>
        </p:blipFill>
        <p:spPr bwMode="auto">
          <a:xfrm>
            <a:off x="5845981" y="1914000"/>
            <a:ext cx="3069419" cy="2057400"/>
          </a:xfrm>
          <a:prstGeom prst="rect">
            <a:avLst/>
          </a:prstGeom>
          <a:noFill/>
          <a:ln w="9525">
            <a:noFill/>
            <a:miter lim="800000"/>
            <a:headEnd/>
            <a:tailEnd/>
          </a:ln>
          <a:effectLst/>
        </p:spPr>
      </p:pic>
    </p:spTree>
    <p:extLst>
      <p:ext uri="{BB962C8B-B14F-4D97-AF65-F5344CB8AC3E}">
        <p14:creationId xmlns:p14="http://schemas.microsoft.com/office/powerpoint/2010/main" val="37356138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0000"/>
                </a:solidFill>
                <a:latin typeface="Times New Roman" pitchFamily="18" charset="0"/>
                <a:cs typeface="Times New Roman" pitchFamily="18" charset="0"/>
              </a:rPr>
              <a:t>CÁC BƯỚC THIẾT KẾ MẠCH KHUẾCH ĐẠI TÍN HIỆU NHỎ TẦN SỐ THẤP </a:t>
            </a:r>
            <a:endParaRPr lang="vi-VN">
              <a:solidFill>
                <a:srgbClr val="FF0000"/>
              </a:solidFill>
            </a:endParaRPr>
          </a:p>
        </p:txBody>
      </p:sp>
      <p:sp>
        <p:nvSpPr>
          <p:cNvPr id="3" name="Content Placeholder 2"/>
          <p:cNvSpPr>
            <a:spLocks noGrp="1"/>
          </p:cNvSpPr>
          <p:nvPr>
            <p:ph sz="quarter" idx="1"/>
          </p:nvPr>
        </p:nvSpPr>
        <p:spPr/>
        <p:txBody>
          <a:bodyPr/>
          <a:lstStyle/>
          <a:p>
            <a:r>
              <a:rPr lang="vi-VN"/>
              <a:t>B5:</a:t>
            </a:r>
          </a:p>
        </p:txBody>
      </p:sp>
      <p:graphicFrame>
        <p:nvGraphicFramePr>
          <p:cNvPr id="4" name="Object 3"/>
          <p:cNvGraphicFramePr>
            <a:graphicFrameLocks noChangeAspect="1"/>
          </p:cNvGraphicFramePr>
          <p:nvPr/>
        </p:nvGraphicFramePr>
        <p:xfrm>
          <a:off x="1371600" y="1524000"/>
          <a:ext cx="7543800" cy="4767263"/>
        </p:xfrm>
        <a:graphic>
          <a:graphicData uri="http://schemas.openxmlformats.org/presentationml/2006/ole">
            <mc:AlternateContent xmlns:mc="http://schemas.openxmlformats.org/markup-compatibility/2006">
              <mc:Choice xmlns:v="urn:schemas-microsoft-com:vml" Requires="v">
                <p:oleObj spid="_x0000_s104449" name="Equation" r:id="rId3" imgW="3822480" imgH="2489040" progId="Equation.DSMT4">
                  <p:embed/>
                </p:oleObj>
              </mc:Choice>
              <mc:Fallback>
                <p:oleObj name="Equation" r:id="rId3" imgW="3822480" imgH="248904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524000"/>
                        <a:ext cx="7543800" cy="4767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63071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990600"/>
          </a:xfrm>
        </p:spPr>
        <p:txBody>
          <a:bodyPr vert="horz" lIns="91440" tIns="45720" rIns="91440" bIns="45720" rtlCol="0" anchor="ctr">
            <a:noAutofit/>
          </a:bodyPr>
          <a:lstStyle/>
          <a:p>
            <a:r>
              <a:rPr lang="en-US" sz="3600">
                <a:solidFill>
                  <a:srgbClr val="FF0000"/>
                </a:solidFill>
                <a:latin typeface="Times New Roman"/>
                <a:cs typeface="Times New Roman"/>
              </a:rPr>
              <a:t>MẠCH</a:t>
            </a:r>
            <a:r>
              <a:rPr lang="vi-VN" sz="3600">
                <a:solidFill>
                  <a:srgbClr val="FF0000"/>
                </a:solidFill>
                <a:latin typeface="Times New Roman"/>
                <a:cs typeface="Times New Roman"/>
              </a:rPr>
              <a:t> </a:t>
            </a:r>
            <a:r>
              <a:rPr lang="en-US" sz="3600">
                <a:solidFill>
                  <a:srgbClr val="FF0000"/>
                </a:solidFill>
                <a:latin typeface="Times New Roman"/>
                <a:cs typeface="Times New Roman"/>
              </a:rPr>
              <a:t>KHUẾCH ĐẠI TÍN HIỆU </a:t>
            </a:r>
            <a:r>
              <a:rPr lang="vi-VN" sz="3600">
                <a:solidFill>
                  <a:srgbClr val="FF0000"/>
                </a:solidFill>
                <a:latin typeface="Times New Roman"/>
                <a:cs typeface="Times New Roman"/>
              </a:rPr>
              <a:t>EMIT</a:t>
            </a:r>
            <a:r>
              <a:rPr lang="en-US" sz="3600">
                <a:solidFill>
                  <a:srgbClr val="FF0000"/>
                </a:solidFill>
                <a:latin typeface="Times New Roman"/>
                <a:cs typeface="Times New Roman"/>
              </a:rPr>
              <a:t>TE</a:t>
            </a:r>
            <a:r>
              <a:rPr lang="vi-VN" sz="3600">
                <a:solidFill>
                  <a:srgbClr val="FF0000"/>
                </a:solidFill>
                <a:latin typeface="Times New Roman"/>
                <a:cs typeface="Times New Roman"/>
              </a:rPr>
              <a:t>R </a:t>
            </a:r>
            <a:br>
              <a:rPr lang="en-US" sz="3600"/>
            </a:br>
            <a:r>
              <a:rPr lang="vi-VN" sz="3600">
                <a:solidFill>
                  <a:srgbClr val="FF0000"/>
                </a:solidFill>
                <a:latin typeface="Times New Roman"/>
                <a:cs typeface="Times New Roman"/>
              </a:rPr>
              <a:t>CHUNG</a:t>
            </a:r>
            <a:r>
              <a:rPr lang="en-US" sz="3600">
                <a:solidFill>
                  <a:srgbClr val="FF0000"/>
                </a:solidFill>
              </a:rPr>
              <a:t> </a:t>
            </a:r>
            <a:r>
              <a:rPr lang="en-US" sz="3600">
                <a:solidFill>
                  <a:srgbClr val="FF0000"/>
                </a:solidFill>
                <a:latin typeface="Times New Roman"/>
                <a:cs typeface="Times New Roman"/>
              </a:rPr>
              <a:t>(EC) </a:t>
            </a:r>
            <a:r>
              <a:rPr lang="vi-VN" sz="3600">
                <a:solidFill>
                  <a:srgbClr val="FF0000"/>
                </a:solidFill>
                <a:latin typeface="Times New Roman"/>
                <a:cs typeface="Times New Roman"/>
              </a:rPr>
              <a:t>HỒI TIẾP ÂM DÒNG ĐIỆN</a:t>
            </a:r>
            <a:endParaRPr lang="vi-VN">
              <a:cs typeface="Times New Roman" panose="02020603050405020304" pitchFamily="18" charset="0"/>
            </a:endParaRPr>
          </a:p>
        </p:txBody>
      </p:sp>
      <p:sp>
        <p:nvSpPr>
          <p:cNvPr id="3" name="Content Placeholder 2"/>
          <p:cNvSpPr>
            <a:spLocks noGrp="1"/>
          </p:cNvSpPr>
          <p:nvPr>
            <p:ph sz="quarter" idx="1"/>
          </p:nvPr>
        </p:nvSpPr>
        <p:spPr>
          <a:xfrm>
            <a:off x="228600" y="1295400"/>
            <a:ext cx="8915400" cy="5257800"/>
          </a:xfrm>
        </p:spPr>
        <p:txBody>
          <a:bodyPr vert="horz" lIns="91440" tIns="45720" rIns="91440" bIns="45720" rtlCol="0" anchor="t">
            <a:normAutofit fontScale="85000" lnSpcReduction="20000"/>
          </a:bodyPr>
          <a:lstStyle/>
          <a:p>
            <a:pPr>
              <a:buNone/>
            </a:pPr>
            <a:endParaRPr lang="en-US">
              <a:solidFill>
                <a:srgbClr val="FF0000"/>
              </a:solidFill>
              <a:latin typeface="Times New Roman"/>
              <a:cs typeface="Times New Roman"/>
            </a:endParaRPr>
          </a:p>
          <a:p>
            <a:pPr>
              <a:buNone/>
            </a:pPr>
            <a:r>
              <a:rPr lang="en-US" sz="3200">
                <a:solidFill>
                  <a:srgbClr val="FF0000"/>
                </a:solidFill>
                <a:latin typeface="Times New Roman"/>
                <a:cs typeface="Times New Roman"/>
              </a:rPr>
              <a:t>2. </a:t>
            </a:r>
            <a:r>
              <a:rPr lang="en-US" sz="3200" err="1">
                <a:solidFill>
                  <a:srgbClr val="FF0000"/>
                </a:solidFill>
                <a:latin typeface="Times New Roman"/>
                <a:cs typeface="Times New Roman"/>
              </a:rPr>
              <a:t>Khuếch</a:t>
            </a:r>
            <a:r>
              <a:rPr lang="en-US" sz="3200">
                <a:solidFill>
                  <a:srgbClr val="FF0000"/>
                </a:solidFill>
                <a:latin typeface="Times New Roman"/>
                <a:cs typeface="Times New Roman"/>
              </a:rPr>
              <a:t> </a:t>
            </a:r>
            <a:r>
              <a:rPr lang="en-US" sz="3200" err="1">
                <a:solidFill>
                  <a:srgbClr val="FF0000"/>
                </a:solidFill>
                <a:latin typeface="Times New Roman"/>
                <a:cs typeface="Times New Roman"/>
              </a:rPr>
              <a:t>đại</a:t>
            </a:r>
            <a:r>
              <a:rPr lang="en-US" sz="3200">
                <a:solidFill>
                  <a:srgbClr val="FF0000"/>
                </a:solidFill>
                <a:latin typeface="Times New Roman"/>
                <a:cs typeface="Times New Roman"/>
              </a:rPr>
              <a:t> EC </a:t>
            </a:r>
            <a:r>
              <a:rPr lang="en-US" sz="3200" err="1">
                <a:solidFill>
                  <a:srgbClr val="FF0000"/>
                </a:solidFill>
                <a:latin typeface="Times New Roman"/>
                <a:cs typeface="Times New Roman"/>
              </a:rPr>
              <a:t>có</a:t>
            </a:r>
            <a:r>
              <a:rPr lang="en-US" sz="3200">
                <a:solidFill>
                  <a:srgbClr val="FF0000"/>
                </a:solidFill>
                <a:latin typeface="Times New Roman"/>
                <a:cs typeface="Times New Roman"/>
              </a:rPr>
              <a:t> </a:t>
            </a:r>
            <a:r>
              <a:rPr lang="en-US" sz="3200" err="1">
                <a:solidFill>
                  <a:srgbClr val="FF0000"/>
                </a:solidFill>
                <a:latin typeface="Times New Roman"/>
                <a:cs typeface="Times New Roman"/>
              </a:rPr>
              <a:t>hồi</a:t>
            </a:r>
            <a:r>
              <a:rPr lang="en-US" sz="3200">
                <a:solidFill>
                  <a:srgbClr val="FF0000"/>
                </a:solidFill>
                <a:latin typeface="Times New Roman"/>
                <a:cs typeface="Times New Roman"/>
              </a:rPr>
              <a:t> </a:t>
            </a:r>
            <a:r>
              <a:rPr lang="en-US" sz="3200" err="1">
                <a:solidFill>
                  <a:srgbClr val="FF0000"/>
                </a:solidFill>
                <a:latin typeface="Times New Roman"/>
                <a:cs typeface="Times New Roman"/>
              </a:rPr>
              <a:t>tiếp</a:t>
            </a:r>
            <a:r>
              <a:rPr lang="en-US" sz="3200">
                <a:solidFill>
                  <a:srgbClr val="FF0000"/>
                </a:solidFill>
                <a:latin typeface="Times New Roman"/>
                <a:cs typeface="Times New Roman"/>
              </a:rPr>
              <a:t> </a:t>
            </a:r>
            <a:r>
              <a:rPr lang="en-US" sz="3200" err="1">
                <a:solidFill>
                  <a:srgbClr val="FF0000"/>
                </a:solidFill>
                <a:latin typeface="Times New Roman"/>
                <a:cs typeface="Times New Roman"/>
              </a:rPr>
              <a:t>âm</a:t>
            </a:r>
            <a:r>
              <a:rPr lang="en-US" sz="3200">
                <a:solidFill>
                  <a:srgbClr val="FF0000"/>
                </a:solidFill>
                <a:latin typeface="Times New Roman"/>
                <a:cs typeface="Times New Roman"/>
              </a:rPr>
              <a:t> </a:t>
            </a:r>
            <a:r>
              <a:rPr lang="en-US" sz="3200" err="1">
                <a:solidFill>
                  <a:srgbClr val="FF0000"/>
                </a:solidFill>
                <a:latin typeface="Times New Roman"/>
                <a:cs typeface="Times New Roman"/>
              </a:rPr>
              <a:t>dòng</a:t>
            </a:r>
            <a:r>
              <a:rPr lang="en-US" sz="3200">
                <a:solidFill>
                  <a:srgbClr val="FF0000"/>
                </a:solidFill>
                <a:latin typeface="Times New Roman"/>
                <a:cs typeface="Times New Roman"/>
              </a:rPr>
              <a:t> </a:t>
            </a:r>
            <a:r>
              <a:rPr lang="en-US" sz="3200" err="1">
                <a:solidFill>
                  <a:srgbClr val="FF0000"/>
                </a:solidFill>
                <a:latin typeface="Times New Roman"/>
                <a:cs typeface="Times New Roman"/>
              </a:rPr>
              <a:t>điện</a:t>
            </a:r>
            <a:r>
              <a:rPr lang="en-US" sz="3200">
                <a:solidFill>
                  <a:srgbClr val="FF0000"/>
                </a:solidFill>
                <a:latin typeface="Times New Roman"/>
                <a:cs typeface="Times New Roman"/>
              </a:rPr>
              <a:t>.</a:t>
            </a:r>
            <a:endParaRPr lang="en-US">
              <a:latin typeface="Times New Roman"/>
              <a:cs typeface="Times New Roman"/>
            </a:endParaRPr>
          </a:p>
          <a:p>
            <a:r>
              <a:rPr lang="vi-VN" sz="3200">
                <a:latin typeface="Times New Roman"/>
                <a:cs typeface="Times New Roman"/>
              </a:rPr>
              <a:t>Sơ </a:t>
            </a:r>
            <a:r>
              <a:rPr lang="vi-VN" sz="3200" err="1">
                <a:latin typeface="Times New Roman"/>
                <a:cs typeface="Times New Roman"/>
              </a:rPr>
              <a:t>đồ</a:t>
            </a:r>
            <a:r>
              <a:rPr lang="vi-VN" sz="3200">
                <a:latin typeface="Times New Roman"/>
                <a:cs typeface="Times New Roman"/>
              </a:rPr>
              <a:t> nguyên </a:t>
            </a:r>
            <a:r>
              <a:rPr lang="vi-VN" sz="3200" err="1">
                <a:latin typeface="Times New Roman"/>
                <a:cs typeface="Times New Roman"/>
              </a:rPr>
              <a:t>lý</a:t>
            </a:r>
            <a:r>
              <a:rPr lang="vi-VN" sz="3200">
                <a:latin typeface="Times New Roman"/>
                <a:cs typeface="Times New Roman"/>
              </a:rPr>
              <a:t>:</a:t>
            </a:r>
          </a:p>
          <a:p>
            <a:endParaRPr lang="en-US"/>
          </a:p>
          <a:p>
            <a:endParaRPr lang="en-US"/>
          </a:p>
          <a:p>
            <a:endParaRPr lang="en-US"/>
          </a:p>
          <a:p>
            <a:endParaRPr lang="en-US"/>
          </a:p>
          <a:p>
            <a:endParaRPr lang="en-US"/>
          </a:p>
          <a:p>
            <a:endParaRPr lang="en-US"/>
          </a:p>
          <a:p>
            <a:endParaRPr lang="en-US"/>
          </a:p>
          <a:p>
            <a:endParaRPr lang="en-US"/>
          </a:p>
          <a:p>
            <a:pPr>
              <a:buNone/>
            </a:pPr>
            <a:r>
              <a:rPr lang="en-US"/>
              <a:t>              </a:t>
            </a:r>
            <a:r>
              <a:rPr lang="en-US" sz="2800">
                <a:latin typeface="Times New Roman"/>
                <a:cs typeface="Times New Roman"/>
              </a:rPr>
              <a:t>Hình 1                                    Hình 2</a:t>
            </a:r>
            <a:endParaRPr lang="vi-VN" sz="2800">
              <a:latin typeface="Times New Roman"/>
              <a:cs typeface="Times New Roman"/>
            </a:endParaRPr>
          </a:p>
        </p:txBody>
      </p:sp>
      <p:pic>
        <p:nvPicPr>
          <p:cNvPr id="4" name="Picture 1"/>
          <p:cNvPicPr>
            <a:picLocks noChangeAspect="1" noChangeArrowheads="1"/>
          </p:cNvPicPr>
          <p:nvPr/>
        </p:nvPicPr>
        <p:blipFill>
          <a:blip r:embed="rId2"/>
          <a:srcRect/>
          <a:stretch>
            <a:fillRect/>
          </a:stretch>
        </p:blipFill>
        <p:spPr bwMode="auto">
          <a:xfrm>
            <a:off x="304801" y="2819400"/>
            <a:ext cx="4206240" cy="2819400"/>
          </a:xfrm>
          <a:prstGeom prst="rect">
            <a:avLst/>
          </a:prstGeom>
          <a:noFill/>
          <a:ln w="9525">
            <a:noFill/>
            <a:miter lim="800000"/>
            <a:headEnd/>
            <a:tailEnd/>
          </a:ln>
          <a:effectLst/>
        </p:spPr>
      </p:pic>
      <p:pic>
        <p:nvPicPr>
          <p:cNvPr id="50178" name="Picture 2"/>
          <p:cNvPicPr>
            <a:picLocks noChangeAspect="1" noChangeArrowheads="1"/>
          </p:cNvPicPr>
          <p:nvPr/>
        </p:nvPicPr>
        <p:blipFill>
          <a:blip r:embed="rId3"/>
          <a:srcRect/>
          <a:stretch>
            <a:fillRect/>
          </a:stretch>
        </p:blipFill>
        <p:spPr bwMode="auto">
          <a:xfrm>
            <a:off x="4876800" y="2819400"/>
            <a:ext cx="3928724" cy="2733675"/>
          </a:xfrm>
          <a:prstGeom prst="rect">
            <a:avLst/>
          </a:prstGeom>
          <a:noFill/>
          <a:ln w="9525">
            <a:noFill/>
            <a:miter lim="800000"/>
            <a:headEnd/>
            <a:tailEnd/>
          </a:ln>
          <a:effectLst/>
        </p:spPr>
      </p:pic>
    </p:spTree>
    <p:extLst>
      <p:ext uri="{BB962C8B-B14F-4D97-AF65-F5344CB8AC3E}">
        <p14:creationId xmlns:p14="http://schemas.microsoft.com/office/powerpoint/2010/main" val="1468888387"/>
      </p:ext>
    </p:extLst>
  </p:cSld>
  <p:clrMapOvr>
    <a:masterClrMapping/>
  </p:clrMapOvr>
  <p:transition spd="slow">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990600"/>
          </a:xfrm>
        </p:spPr>
        <p:txBody>
          <a:bodyPr>
            <a:normAutofit fontScale="90000"/>
          </a:bodyPr>
          <a:lstStyle/>
          <a:p>
            <a:pPr algn="ctr"/>
            <a:r>
              <a:rPr lang="en-US">
                <a:solidFill>
                  <a:srgbClr val="FF0000"/>
                </a:solidFill>
                <a:latin typeface="Times New Roman" pitchFamily="18" charset="0"/>
                <a:cs typeface="Times New Roman" pitchFamily="18" charset="0"/>
              </a:rPr>
              <a:t>MẠCH</a:t>
            </a:r>
            <a:r>
              <a:rPr lang="vi-VN">
                <a:solidFill>
                  <a:srgbClr val="FF0000"/>
                </a:solidFill>
              </a:rPr>
              <a:t> </a:t>
            </a:r>
            <a:r>
              <a:rPr lang="en-US">
                <a:solidFill>
                  <a:srgbClr val="FF0000"/>
                </a:solidFill>
                <a:latin typeface="Times New Roman" pitchFamily="18" charset="0"/>
                <a:cs typeface="Times New Roman" pitchFamily="18" charset="0"/>
              </a:rPr>
              <a:t>KHUẾCH ĐẠI TÍN HIỆU </a:t>
            </a:r>
            <a:r>
              <a:rPr lang="vi-VN">
                <a:solidFill>
                  <a:srgbClr val="FF0000"/>
                </a:solidFill>
              </a:rPr>
              <a:t>EMIT</a:t>
            </a:r>
            <a:r>
              <a:rPr lang="en-US">
                <a:solidFill>
                  <a:srgbClr val="FF0000"/>
                </a:solidFill>
                <a:latin typeface="Times New Roman" pitchFamily="18" charset="0"/>
                <a:cs typeface="Times New Roman" pitchFamily="18" charset="0"/>
              </a:rPr>
              <a:t>TE</a:t>
            </a:r>
            <a:r>
              <a:rPr lang="vi-VN">
                <a:solidFill>
                  <a:srgbClr val="FF0000"/>
                </a:solidFill>
                <a:latin typeface="Times New Roman" pitchFamily="18" charset="0"/>
                <a:cs typeface="Times New Roman" pitchFamily="18" charset="0"/>
              </a:rPr>
              <a:t>R </a:t>
            </a:r>
            <a:br>
              <a:rPr lang="en-US">
                <a:solidFill>
                  <a:srgbClr val="FF0000"/>
                </a:solidFill>
              </a:rPr>
            </a:br>
            <a:r>
              <a:rPr lang="vi-VN">
                <a:solidFill>
                  <a:srgbClr val="FF0000"/>
                </a:solidFill>
              </a:rPr>
              <a:t>CHUNG</a:t>
            </a:r>
            <a:r>
              <a:rPr lang="en-US">
                <a:solidFill>
                  <a:srgbClr val="FF0000"/>
                </a:solidFill>
              </a:rPr>
              <a:t> </a:t>
            </a:r>
            <a:r>
              <a:rPr lang="en-US">
                <a:solidFill>
                  <a:srgbClr val="FF0000"/>
                </a:solidFill>
                <a:latin typeface="Times New Roman" pitchFamily="18" charset="0"/>
                <a:cs typeface="Times New Roman" pitchFamily="18" charset="0"/>
              </a:rPr>
              <a:t>(EC) </a:t>
            </a:r>
            <a:r>
              <a:rPr lang="vi-VN">
                <a:solidFill>
                  <a:srgbClr val="FF0000"/>
                </a:solidFill>
              </a:rPr>
              <a:t>HỒI TIẾP ÂM DÒNG ĐIỆN</a:t>
            </a:r>
          </a:p>
        </p:txBody>
      </p:sp>
      <p:sp>
        <p:nvSpPr>
          <p:cNvPr id="3" name="Content Placeholder 2"/>
          <p:cNvSpPr>
            <a:spLocks noGrp="1"/>
          </p:cNvSpPr>
          <p:nvPr>
            <p:ph sz="quarter" idx="1"/>
          </p:nvPr>
        </p:nvSpPr>
        <p:spPr/>
        <p:txBody>
          <a:bodyPr vert="horz" lIns="91440" tIns="45720" rIns="91440" bIns="45720" rtlCol="0" anchor="t">
            <a:normAutofit fontScale="92500" lnSpcReduction="20000"/>
          </a:bodyPr>
          <a:lstStyle/>
          <a:p>
            <a:endParaRPr lang="vi-VN">
              <a:latin typeface="Times New Roman"/>
              <a:cs typeface="Times New Roman"/>
            </a:endParaRPr>
          </a:p>
          <a:p>
            <a:r>
              <a:rPr lang="vi-VN" sz="3200">
                <a:latin typeface="Times New Roman"/>
                <a:cs typeface="Times New Roman"/>
              </a:rPr>
              <a:t>Sơ </a:t>
            </a:r>
            <a:r>
              <a:rPr lang="vi-VN" sz="3200" err="1">
                <a:latin typeface="Times New Roman"/>
                <a:cs typeface="Times New Roman"/>
              </a:rPr>
              <a:t>đồ</a:t>
            </a:r>
            <a:r>
              <a:rPr lang="vi-VN" sz="3200">
                <a:latin typeface="Times New Roman"/>
                <a:cs typeface="Times New Roman"/>
              </a:rPr>
              <a:t> </a:t>
            </a:r>
            <a:r>
              <a:rPr lang="vi-VN" sz="3200" err="1">
                <a:latin typeface="Times New Roman"/>
                <a:cs typeface="Times New Roman"/>
              </a:rPr>
              <a:t>khuếch</a:t>
            </a:r>
            <a:r>
              <a:rPr lang="vi-VN" sz="3200">
                <a:latin typeface="Times New Roman"/>
                <a:cs typeface="Times New Roman"/>
              </a:rPr>
              <a:t> </a:t>
            </a:r>
            <a:r>
              <a:rPr lang="vi-VN" sz="3200" err="1">
                <a:latin typeface="Times New Roman"/>
                <a:cs typeface="Times New Roman"/>
              </a:rPr>
              <a:t>đại</a:t>
            </a:r>
            <a:r>
              <a:rPr lang="vi-VN" sz="3200">
                <a:latin typeface="Times New Roman"/>
                <a:cs typeface="Times New Roman"/>
              </a:rPr>
              <a:t> xoay </a:t>
            </a:r>
            <a:r>
              <a:rPr lang="vi-VN" sz="3200" err="1">
                <a:latin typeface="Times New Roman"/>
                <a:cs typeface="Times New Roman"/>
              </a:rPr>
              <a:t>chiều</a:t>
            </a:r>
            <a:endParaRPr lang="en-US" sz="3200" err="1">
              <a:latin typeface="Times New Roman"/>
              <a:cs typeface="Times New Roman"/>
            </a:endParaRPr>
          </a:p>
          <a:p>
            <a:endParaRPr lang="en-US" sz="3200">
              <a:latin typeface="Times New Roman" pitchFamily="18" charset="0"/>
              <a:cs typeface="Times New Roman" pitchFamily="18" charset="0"/>
            </a:endParaRPr>
          </a:p>
          <a:p>
            <a:endParaRPr lang="en-US" sz="3200">
              <a:latin typeface="Times New Roman" pitchFamily="18" charset="0"/>
              <a:cs typeface="Times New Roman" pitchFamily="18" charset="0"/>
            </a:endParaRPr>
          </a:p>
          <a:p>
            <a:endParaRPr lang="en-US" sz="3200">
              <a:latin typeface="Times New Roman" pitchFamily="18" charset="0"/>
              <a:cs typeface="Times New Roman" pitchFamily="18" charset="0"/>
            </a:endParaRPr>
          </a:p>
          <a:p>
            <a:endParaRPr lang="en-US" sz="3200">
              <a:latin typeface="Times New Roman" pitchFamily="18" charset="0"/>
              <a:cs typeface="Times New Roman" pitchFamily="18" charset="0"/>
            </a:endParaRPr>
          </a:p>
          <a:p>
            <a:endParaRPr lang="en-US" sz="3200">
              <a:latin typeface="Times New Roman" pitchFamily="18" charset="0"/>
              <a:cs typeface="Times New Roman" pitchFamily="18" charset="0"/>
            </a:endParaRPr>
          </a:p>
          <a:p>
            <a:endParaRPr lang="en-US" sz="3200">
              <a:latin typeface="Times New Roman" pitchFamily="18" charset="0"/>
              <a:cs typeface="Times New Roman" pitchFamily="18" charset="0"/>
            </a:endParaRPr>
          </a:p>
          <a:p>
            <a:pPr>
              <a:buNone/>
            </a:pPr>
            <a:r>
              <a:rPr lang="en-US">
                <a:latin typeface="Times New Roman"/>
                <a:cs typeface="Times New Roman"/>
              </a:rPr>
              <a:t>         </a:t>
            </a:r>
            <a:r>
              <a:rPr lang="en-US" sz="3200">
                <a:latin typeface="Times New Roman"/>
                <a:cs typeface="Times New Roman"/>
              </a:rPr>
              <a:t> </a:t>
            </a:r>
            <a:r>
              <a:rPr lang="en-US" sz="2800">
                <a:solidFill>
                  <a:srgbClr val="FF0000"/>
                </a:solidFill>
                <a:latin typeface="Times New Roman"/>
                <a:cs typeface="Times New Roman"/>
              </a:rPr>
              <a:t>Hình 1                                             Hình 2</a:t>
            </a:r>
            <a:endParaRPr lang="vi-VN" sz="2800">
              <a:solidFill>
                <a:srgbClr val="FF0000"/>
              </a:solidFill>
              <a:latin typeface="Times New Roman"/>
              <a:cs typeface="Times New Roman"/>
            </a:endParaRPr>
          </a:p>
          <a:p>
            <a:endParaRPr lang="vi-VN"/>
          </a:p>
        </p:txBody>
      </p:sp>
      <p:pic>
        <p:nvPicPr>
          <p:cNvPr id="49153" name="Picture 1"/>
          <p:cNvPicPr>
            <a:picLocks noChangeAspect="1" noChangeArrowheads="1"/>
          </p:cNvPicPr>
          <p:nvPr/>
        </p:nvPicPr>
        <p:blipFill>
          <a:blip r:embed="rId2"/>
          <a:srcRect/>
          <a:stretch>
            <a:fillRect/>
          </a:stretch>
        </p:blipFill>
        <p:spPr bwMode="auto">
          <a:xfrm>
            <a:off x="4875167" y="2590800"/>
            <a:ext cx="4268833" cy="2590800"/>
          </a:xfrm>
          <a:prstGeom prst="rect">
            <a:avLst/>
          </a:prstGeom>
          <a:noFill/>
          <a:ln w="9525">
            <a:noFill/>
            <a:miter lim="800000"/>
            <a:headEnd/>
            <a:tailEnd/>
          </a:ln>
          <a:effectLst/>
        </p:spPr>
      </p:pic>
      <p:pic>
        <p:nvPicPr>
          <p:cNvPr id="49154" name="Picture 2"/>
          <p:cNvPicPr>
            <a:picLocks noChangeAspect="1" noChangeArrowheads="1"/>
          </p:cNvPicPr>
          <p:nvPr/>
        </p:nvPicPr>
        <p:blipFill>
          <a:blip r:embed="rId3"/>
          <a:srcRect/>
          <a:stretch>
            <a:fillRect/>
          </a:stretch>
        </p:blipFill>
        <p:spPr bwMode="auto">
          <a:xfrm>
            <a:off x="152400" y="2667000"/>
            <a:ext cx="4544241" cy="2514600"/>
          </a:xfrm>
          <a:prstGeom prst="rect">
            <a:avLst/>
          </a:prstGeom>
          <a:noFill/>
          <a:ln w="9525">
            <a:noFill/>
            <a:miter lim="800000"/>
            <a:headEnd/>
            <a:tailEnd/>
          </a:ln>
          <a:effectLst/>
        </p:spPr>
      </p:pic>
    </p:spTree>
    <p:extLst>
      <p:ext uri="{BB962C8B-B14F-4D97-AF65-F5344CB8AC3E}">
        <p14:creationId xmlns:p14="http://schemas.microsoft.com/office/powerpoint/2010/main" val="39859946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154"/>
                                        </p:tgtEl>
                                        <p:attrNameLst>
                                          <p:attrName>style.visibility</p:attrName>
                                        </p:attrNameLst>
                                      </p:cBhvr>
                                      <p:to>
                                        <p:strVal val="visible"/>
                                      </p:to>
                                    </p:set>
                                    <p:animEffect transition="in" filter="blinds(horizontal)">
                                      <p:cBhvr>
                                        <p:cTn id="12" dur="500"/>
                                        <p:tgtEl>
                                          <p:spTgt spid="491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153"/>
                                        </p:tgtEl>
                                        <p:attrNameLst>
                                          <p:attrName>style.visibility</p:attrName>
                                        </p:attrNameLst>
                                      </p:cBhvr>
                                      <p:to>
                                        <p:strVal val="visible"/>
                                      </p:to>
                                    </p:set>
                                    <p:animEffect transition="in" filter="blinds(horizontal)">
                                      <p:cBhvr>
                                        <p:cTn id="17" dur="500"/>
                                        <p:tgtEl>
                                          <p:spTgt spid="49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lstStyle/>
          <a:p>
            <a:pPr>
              <a:buNone/>
            </a:pPr>
            <a:r>
              <a:rPr lang="en-US"/>
              <a:t> </a:t>
            </a:r>
            <a:r>
              <a:rPr lang="en-US" sz="2800">
                <a:latin typeface="Times New Roman" pitchFamily="18" charset="0"/>
                <a:cs typeface="Times New Roman" pitchFamily="18" charset="0"/>
              </a:rPr>
              <a:t>Điện áp trên R và C:</a:t>
            </a: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Điện áp trên R và C biểu thị theo đồ thị.</a:t>
            </a:r>
          </a:p>
          <a:p>
            <a:pPr>
              <a:buNone/>
            </a:pPr>
            <a:r>
              <a:rPr lang="en-US" sz="2800">
                <a:latin typeface="Times New Roman" pitchFamily="18" charset="0"/>
                <a:cs typeface="Times New Roman" pitchFamily="18" charset="0"/>
              </a:rPr>
              <a:t>  Độ rộng sừơn xung được biểu </a:t>
            </a:r>
          </a:p>
          <a:p>
            <a:pPr>
              <a:buNone/>
            </a:pPr>
            <a:r>
              <a:rPr lang="en-US" sz="2800">
                <a:latin typeface="Times New Roman" pitchFamily="18" charset="0"/>
                <a:cs typeface="Times New Roman" pitchFamily="18" charset="0"/>
              </a:rPr>
              <a:t>trong hình vẽ: t</a:t>
            </a:r>
            <a:r>
              <a:rPr lang="en-US" sz="2800" baseline="-25000">
                <a:latin typeface="Times New Roman" pitchFamily="18" charset="0"/>
                <a:cs typeface="Times New Roman" pitchFamily="18" charset="0"/>
              </a:rPr>
              <a:t>S</a:t>
            </a:r>
            <a:r>
              <a:rPr lang="en-US" sz="2800">
                <a:latin typeface="Times New Roman" pitchFamily="18" charset="0"/>
                <a:cs typeface="Times New Roman" pitchFamily="18" charset="0"/>
              </a:rPr>
              <a:t> = t</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 t</a:t>
            </a:r>
            <a:r>
              <a:rPr lang="en-US" sz="2800" baseline="-25000">
                <a:latin typeface="Times New Roman" pitchFamily="18" charset="0"/>
                <a:cs typeface="Times New Roman" pitchFamily="18" charset="0"/>
              </a:rPr>
              <a:t>1</a:t>
            </a: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 Tại thời điểm t</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điện áp trên C </a:t>
            </a:r>
          </a:p>
          <a:p>
            <a:pPr>
              <a:buNone/>
            </a:pPr>
            <a:r>
              <a:rPr lang="en-US" sz="2800">
                <a:latin typeface="Times New Roman" pitchFamily="18" charset="0"/>
                <a:cs typeface="Times New Roman" pitchFamily="18" charset="0"/>
              </a:rPr>
              <a:t>tích điện có giá trị.</a:t>
            </a: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 Tại thời điểm t</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điện áp trên C </a:t>
            </a:r>
          </a:p>
          <a:p>
            <a:pPr>
              <a:buNone/>
            </a:pPr>
            <a:r>
              <a:rPr lang="en-US" sz="2800">
                <a:latin typeface="Times New Roman" pitchFamily="18" charset="0"/>
                <a:cs typeface="Times New Roman" pitchFamily="18" charset="0"/>
              </a:rPr>
              <a:t>tích điện có giá trị.</a:t>
            </a:r>
          </a:p>
          <a:p>
            <a:pPr>
              <a:buNone/>
            </a:pPr>
            <a:endParaRPr lang="en-US" sz="280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3581400" y="152400"/>
          <a:ext cx="3523166" cy="596900"/>
        </p:xfrm>
        <a:graphic>
          <a:graphicData uri="http://schemas.openxmlformats.org/presentationml/2006/ole">
            <mc:AlternateContent xmlns:mc="http://schemas.openxmlformats.org/markup-compatibility/2006">
              <mc:Choice xmlns:v="urn:schemas-microsoft-com:vml" Requires="v">
                <p:oleObj spid="_x0000_s22529" name="Equation" r:id="rId3" imgW="3073320" imgH="520560" progId="Equation.DSMT4">
                  <p:embed/>
                </p:oleObj>
              </mc:Choice>
              <mc:Fallback>
                <p:oleObj name="Equation" r:id="rId3" imgW="3073320" imgH="52056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52400"/>
                        <a:ext cx="3523166"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3"/>
          <p:cNvGraphicFramePr>
            <a:graphicFrameLocks noChangeAspect="1"/>
          </p:cNvGraphicFramePr>
          <p:nvPr/>
        </p:nvGraphicFramePr>
        <p:xfrm>
          <a:off x="2806700" y="755650"/>
          <a:ext cx="4572000" cy="533400"/>
        </p:xfrm>
        <a:graphic>
          <a:graphicData uri="http://schemas.openxmlformats.org/presentationml/2006/ole">
            <mc:AlternateContent xmlns:mc="http://schemas.openxmlformats.org/markup-compatibility/2006">
              <mc:Choice xmlns:v="urn:schemas-microsoft-com:vml" Requires="v">
                <p:oleObj spid="_x0000_s22530" name="Equation" r:id="rId5" imgW="4572000" imgH="533160" progId="Equation.DSMT4">
                  <p:embed/>
                </p:oleObj>
              </mc:Choice>
              <mc:Fallback>
                <p:oleObj name="Equation" r:id="rId5" imgW="4572000" imgH="533160" progId="Equation.DSMT4">
                  <p:embed/>
                  <p:pic>
                    <p:nvPicPr>
                      <p:cNvPr id="2355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6700" y="755650"/>
                        <a:ext cx="4572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3556" name="Picture 4"/>
          <p:cNvPicPr>
            <a:picLocks noChangeAspect="1" noChangeArrowheads="1"/>
          </p:cNvPicPr>
          <p:nvPr/>
        </p:nvPicPr>
        <p:blipFill>
          <a:blip r:embed="rId7"/>
          <a:srcRect/>
          <a:stretch>
            <a:fillRect/>
          </a:stretch>
        </p:blipFill>
        <p:spPr bwMode="auto">
          <a:xfrm>
            <a:off x="5486400" y="2168526"/>
            <a:ext cx="3276600" cy="2184400"/>
          </a:xfrm>
          <a:prstGeom prst="rect">
            <a:avLst/>
          </a:prstGeom>
          <a:noFill/>
          <a:ln w="9525">
            <a:noFill/>
            <a:miter lim="800000"/>
            <a:headEnd/>
            <a:tailEnd/>
          </a:ln>
          <a:effectLst/>
        </p:spPr>
      </p:pic>
      <p:pic>
        <p:nvPicPr>
          <p:cNvPr id="23557" name="Picture 5"/>
          <p:cNvPicPr>
            <a:picLocks noChangeAspect="1" noChangeArrowheads="1"/>
          </p:cNvPicPr>
          <p:nvPr/>
        </p:nvPicPr>
        <p:blipFill>
          <a:blip r:embed="rId8"/>
          <a:srcRect/>
          <a:stretch>
            <a:fillRect/>
          </a:stretch>
        </p:blipFill>
        <p:spPr bwMode="auto">
          <a:xfrm>
            <a:off x="5715000" y="4499864"/>
            <a:ext cx="3276600" cy="2053336"/>
          </a:xfrm>
          <a:prstGeom prst="rect">
            <a:avLst/>
          </a:prstGeom>
          <a:noFill/>
          <a:ln w="9525">
            <a:noFill/>
            <a:miter lim="800000"/>
            <a:headEnd/>
            <a:tailEnd/>
          </a:ln>
          <a:effectLst/>
        </p:spPr>
      </p:pic>
      <p:graphicFrame>
        <p:nvGraphicFramePr>
          <p:cNvPr id="23558" name="Object 6"/>
          <p:cNvGraphicFramePr>
            <a:graphicFrameLocks noChangeAspect="1"/>
          </p:cNvGraphicFramePr>
          <p:nvPr/>
        </p:nvGraphicFramePr>
        <p:xfrm>
          <a:off x="74561" y="3886200"/>
          <a:ext cx="5335639" cy="469900"/>
        </p:xfrm>
        <a:graphic>
          <a:graphicData uri="http://schemas.openxmlformats.org/presentationml/2006/ole">
            <mc:AlternateContent xmlns:mc="http://schemas.openxmlformats.org/markup-compatibility/2006">
              <mc:Choice xmlns:v="urn:schemas-microsoft-com:vml" Requires="v">
                <p:oleObj spid="_x0000_s22531" name="Equation" r:id="rId9" imgW="4470120" imgH="393480" progId="Equation.DSMT4">
                  <p:embed/>
                </p:oleObj>
              </mc:Choice>
              <mc:Fallback>
                <p:oleObj name="Equation" r:id="rId9" imgW="4470120" imgH="393480" progId="Equation.DSMT4">
                  <p:embed/>
                  <p:pic>
                    <p:nvPicPr>
                      <p:cNvPr id="23558"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561" y="3886200"/>
                        <a:ext cx="5335639"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9" name="Object 7"/>
          <p:cNvGraphicFramePr>
            <a:graphicFrameLocks noChangeAspect="1"/>
          </p:cNvGraphicFramePr>
          <p:nvPr/>
        </p:nvGraphicFramePr>
        <p:xfrm>
          <a:off x="152400" y="5486400"/>
          <a:ext cx="5715000" cy="494874"/>
        </p:xfrm>
        <a:graphic>
          <a:graphicData uri="http://schemas.openxmlformats.org/presentationml/2006/ole">
            <mc:AlternateContent xmlns:mc="http://schemas.openxmlformats.org/markup-compatibility/2006">
              <mc:Choice xmlns:v="urn:schemas-microsoft-com:vml" Requires="v">
                <p:oleObj spid="_x0000_s22532" name="Equation" r:id="rId11" imgW="4546440" imgH="393480" progId="Equation.DSMT4">
                  <p:embed/>
                </p:oleObj>
              </mc:Choice>
              <mc:Fallback>
                <p:oleObj name="Equation" r:id="rId11" imgW="4546440" imgH="393480" progId="Equation.DSMT4">
                  <p:embed/>
                  <p:pic>
                    <p:nvPicPr>
                      <p:cNvPr id="23559"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 y="5486400"/>
                        <a:ext cx="5715000" cy="4948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838199" y="6032500"/>
          <a:ext cx="3333151" cy="825500"/>
        </p:xfrm>
        <a:graphic>
          <a:graphicData uri="http://schemas.openxmlformats.org/presentationml/2006/ole">
            <mc:AlternateContent xmlns:mc="http://schemas.openxmlformats.org/markup-compatibility/2006">
              <mc:Choice xmlns:v="urn:schemas-microsoft-com:vml" Requires="v">
                <p:oleObj spid="_x0000_s22533" name="Equation" r:id="rId13" imgW="2717640" imgH="672840" progId="Equation.DSMT4">
                  <p:embed/>
                </p:oleObj>
              </mc:Choice>
              <mc:Fallback>
                <p:oleObj name="Equation" r:id="rId13" imgW="2717640" imgH="672840" progId="Equation.DSMT4">
                  <p:embed/>
                  <p:pic>
                    <p:nvPicPr>
                      <p:cNvPr id="11"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199" y="6032500"/>
                        <a:ext cx="3333151"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990600"/>
          </a:xfrm>
        </p:spPr>
        <p:txBody>
          <a:bodyPr>
            <a:normAutofit fontScale="90000"/>
          </a:bodyPr>
          <a:lstStyle/>
          <a:p>
            <a:pPr algn="ctr"/>
            <a:r>
              <a:rPr lang="en-US">
                <a:solidFill>
                  <a:srgbClr val="FF0000"/>
                </a:solidFill>
                <a:latin typeface="Times New Roman" pitchFamily="18" charset="0"/>
                <a:cs typeface="Times New Roman" pitchFamily="18" charset="0"/>
              </a:rPr>
              <a:t>MẠCH</a:t>
            </a:r>
            <a:r>
              <a:rPr lang="vi-VN">
                <a:solidFill>
                  <a:srgbClr val="FF0000"/>
                </a:solidFill>
              </a:rPr>
              <a:t> </a:t>
            </a:r>
            <a:r>
              <a:rPr lang="en-US">
                <a:solidFill>
                  <a:srgbClr val="FF0000"/>
                </a:solidFill>
                <a:latin typeface="Times New Roman" pitchFamily="18" charset="0"/>
                <a:cs typeface="Times New Roman" pitchFamily="18" charset="0"/>
              </a:rPr>
              <a:t>KHUẾCH ĐẠI TÍN HIỆU </a:t>
            </a:r>
            <a:r>
              <a:rPr lang="vi-VN">
                <a:solidFill>
                  <a:srgbClr val="FF0000"/>
                </a:solidFill>
              </a:rPr>
              <a:t>EMIT</a:t>
            </a:r>
            <a:r>
              <a:rPr lang="en-US">
                <a:solidFill>
                  <a:srgbClr val="FF0000"/>
                </a:solidFill>
                <a:latin typeface="Times New Roman" pitchFamily="18" charset="0"/>
                <a:cs typeface="Times New Roman" pitchFamily="18" charset="0"/>
              </a:rPr>
              <a:t>TE</a:t>
            </a:r>
            <a:r>
              <a:rPr lang="vi-VN">
                <a:solidFill>
                  <a:srgbClr val="FF0000"/>
                </a:solidFill>
                <a:latin typeface="Times New Roman" pitchFamily="18" charset="0"/>
                <a:cs typeface="Times New Roman" pitchFamily="18" charset="0"/>
              </a:rPr>
              <a:t>R </a:t>
            </a:r>
            <a:br>
              <a:rPr lang="en-US">
                <a:solidFill>
                  <a:srgbClr val="FF0000"/>
                </a:solidFill>
              </a:rPr>
            </a:br>
            <a:r>
              <a:rPr lang="vi-VN">
                <a:solidFill>
                  <a:srgbClr val="FF0000"/>
                </a:solidFill>
              </a:rPr>
              <a:t>CHUNG</a:t>
            </a:r>
            <a:r>
              <a:rPr lang="en-US">
                <a:solidFill>
                  <a:srgbClr val="FF0000"/>
                </a:solidFill>
              </a:rPr>
              <a:t> </a:t>
            </a:r>
            <a:r>
              <a:rPr lang="en-US">
                <a:solidFill>
                  <a:srgbClr val="FF0000"/>
                </a:solidFill>
                <a:latin typeface="Times New Roman" pitchFamily="18" charset="0"/>
                <a:cs typeface="Times New Roman" pitchFamily="18" charset="0"/>
              </a:rPr>
              <a:t>(EC) </a:t>
            </a:r>
            <a:r>
              <a:rPr lang="vi-VN">
                <a:solidFill>
                  <a:srgbClr val="FF0000"/>
                </a:solidFill>
              </a:rPr>
              <a:t>HỒI TIẾP ÂM DÒNG ĐIỆN</a:t>
            </a:r>
            <a:endParaRPr lang="vi-VN">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vi-VN" sz="3200">
                <a:latin typeface="Times New Roman" pitchFamily="18" charset="0"/>
                <a:cs typeface="Times New Roman" pitchFamily="18" charset="0"/>
              </a:rPr>
              <a:t>Sơ đồ tương đương</a:t>
            </a:r>
          </a:p>
        </p:txBody>
      </p:sp>
      <p:pic>
        <p:nvPicPr>
          <p:cNvPr id="47107" name="Picture 3"/>
          <p:cNvPicPr>
            <a:picLocks noChangeAspect="1" noChangeArrowheads="1"/>
          </p:cNvPicPr>
          <p:nvPr/>
        </p:nvPicPr>
        <p:blipFill>
          <a:blip r:embed="rId2"/>
          <a:srcRect/>
          <a:stretch>
            <a:fillRect/>
          </a:stretch>
        </p:blipFill>
        <p:spPr bwMode="auto">
          <a:xfrm>
            <a:off x="1524001" y="2209801"/>
            <a:ext cx="6211749" cy="4038599"/>
          </a:xfrm>
          <a:prstGeom prst="rect">
            <a:avLst/>
          </a:prstGeom>
          <a:noFill/>
          <a:ln w="9525">
            <a:noFill/>
            <a:miter lim="800000"/>
            <a:headEnd/>
            <a:tailEnd/>
          </a:ln>
          <a:effectLst/>
        </p:spPr>
      </p:pic>
    </p:spTree>
    <p:extLst>
      <p:ext uri="{BB962C8B-B14F-4D97-AF65-F5344CB8AC3E}">
        <p14:creationId xmlns:p14="http://schemas.microsoft.com/office/powerpoint/2010/main" val="1915772116"/>
      </p:ext>
    </p:extLst>
  </p:cSld>
  <p:clrMapOvr>
    <a:masterClrMapping/>
  </p:clrMapOvr>
  <p:transition spd="slow">
    <p:wip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990600"/>
          </a:xfrm>
        </p:spPr>
        <p:txBody>
          <a:bodyPr>
            <a:normAutofit fontScale="90000"/>
          </a:bodyPr>
          <a:lstStyle/>
          <a:p>
            <a:pPr algn="ctr"/>
            <a:r>
              <a:rPr lang="en-US">
                <a:solidFill>
                  <a:srgbClr val="FF0000"/>
                </a:solidFill>
                <a:latin typeface="Times New Roman" pitchFamily="18" charset="0"/>
                <a:cs typeface="Times New Roman" pitchFamily="18" charset="0"/>
              </a:rPr>
              <a:t>MẠCH</a:t>
            </a:r>
            <a:r>
              <a:rPr lang="vi-VN">
                <a:solidFill>
                  <a:srgbClr val="FF0000"/>
                </a:solidFill>
              </a:rPr>
              <a:t> </a:t>
            </a:r>
            <a:r>
              <a:rPr lang="en-US">
                <a:solidFill>
                  <a:srgbClr val="FF0000"/>
                </a:solidFill>
                <a:latin typeface="Times New Roman" pitchFamily="18" charset="0"/>
                <a:cs typeface="Times New Roman" pitchFamily="18" charset="0"/>
              </a:rPr>
              <a:t>KHUẾCH ĐẠI TÍN HIỆU </a:t>
            </a:r>
            <a:r>
              <a:rPr lang="vi-VN">
                <a:solidFill>
                  <a:srgbClr val="FF0000"/>
                </a:solidFill>
              </a:rPr>
              <a:t>EMIT</a:t>
            </a:r>
            <a:r>
              <a:rPr lang="en-US">
                <a:solidFill>
                  <a:srgbClr val="FF0000"/>
                </a:solidFill>
              </a:rPr>
              <a:t>TE</a:t>
            </a:r>
            <a:r>
              <a:rPr lang="vi-VN">
                <a:solidFill>
                  <a:srgbClr val="FF0000"/>
                </a:solidFill>
              </a:rPr>
              <a:t>R </a:t>
            </a:r>
            <a:br>
              <a:rPr lang="en-US">
                <a:solidFill>
                  <a:srgbClr val="FF0000"/>
                </a:solidFill>
              </a:rPr>
            </a:br>
            <a:r>
              <a:rPr lang="vi-VN">
                <a:solidFill>
                  <a:srgbClr val="FF0000"/>
                </a:solidFill>
              </a:rPr>
              <a:t>CHUNG</a:t>
            </a:r>
            <a:r>
              <a:rPr lang="en-US">
                <a:solidFill>
                  <a:srgbClr val="FF0000"/>
                </a:solidFill>
              </a:rPr>
              <a:t> </a:t>
            </a:r>
            <a:r>
              <a:rPr lang="en-US">
                <a:solidFill>
                  <a:srgbClr val="FF0000"/>
                </a:solidFill>
                <a:latin typeface="Times New Roman" pitchFamily="18" charset="0"/>
                <a:cs typeface="Times New Roman" pitchFamily="18" charset="0"/>
              </a:rPr>
              <a:t>(EC) </a:t>
            </a:r>
            <a:r>
              <a:rPr lang="vi-VN">
                <a:solidFill>
                  <a:srgbClr val="FF0000"/>
                </a:solidFill>
              </a:rPr>
              <a:t>HỒI TIẾP ÂM DÒNG ĐIỆN</a:t>
            </a:r>
            <a:r>
              <a:rPr lang="en-US">
                <a:solidFill>
                  <a:srgbClr val="FF0000"/>
                </a:solidFill>
              </a:rPr>
              <a:t> </a:t>
            </a:r>
            <a:endParaRPr lang="vi-VN">
              <a:solidFill>
                <a:srgbClr val="FF0000"/>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a:bodyPr>
          <a:lstStyle/>
          <a:p>
            <a:pPr algn="ctr">
              <a:buNone/>
            </a:pPr>
            <a:r>
              <a:rPr lang="en-US" sz="2800">
                <a:latin typeface="Times New Roman" pitchFamily="18" charset="0"/>
                <a:cs typeface="Times New Roman" pitchFamily="18" charset="0"/>
              </a:rPr>
              <a:t>Sơ đồ tương đương hình </a:t>
            </a:r>
            <a:r>
              <a:rPr lang="el-GR" sz="2800">
                <a:latin typeface="Times New Roman" pitchFamily="18" charset="0"/>
                <a:cs typeface="Times New Roman" pitchFamily="18" charset="0"/>
              </a:rPr>
              <a:t>π</a:t>
            </a:r>
            <a:r>
              <a:rPr lang="en-US" sz="2800">
                <a:latin typeface="Times New Roman" pitchFamily="18" charset="0"/>
                <a:cs typeface="Times New Roman" pitchFamily="18" charset="0"/>
              </a:rPr>
              <a:t> Emitter chung hồi tiếp âm</a:t>
            </a:r>
          </a:p>
          <a:p>
            <a:pPr algn="ctr">
              <a:buNone/>
            </a:pPr>
            <a:r>
              <a:rPr lang="en-US" sz="2800">
                <a:latin typeface="Times New Roman" pitchFamily="18" charset="0"/>
                <a:cs typeface="Times New Roman" pitchFamily="18" charset="0"/>
              </a:rPr>
              <a:t>dòng điện</a:t>
            </a:r>
          </a:p>
        </p:txBody>
      </p:sp>
      <p:pic>
        <p:nvPicPr>
          <p:cNvPr id="46081" name="Picture 1"/>
          <p:cNvPicPr>
            <a:picLocks noChangeAspect="1" noChangeArrowheads="1"/>
          </p:cNvPicPr>
          <p:nvPr/>
        </p:nvPicPr>
        <p:blipFill>
          <a:blip r:embed="rId2"/>
          <a:srcRect/>
          <a:stretch>
            <a:fillRect/>
          </a:stretch>
        </p:blipFill>
        <p:spPr bwMode="auto">
          <a:xfrm>
            <a:off x="1669352" y="2460209"/>
            <a:ext cx="6255448" cy="4045546"/>
          </a:xfrm>
          <a:prstGeom prst="rect">
            <a:avLst/>
          </a:prstGeom>
          <a:noFill/>
          <a:ln w="9525">
            <a:noFill/>
            <a:miter lim="800000"/>
            <a:headEnd/>
            <a:tailEnd/>
          </a:ln>
          <a:effectLst/>
        </p:spPr>
      </p:pic>
    </p:spTree>
    <p:extLst>
      <p:ext uri="{BB962C8B-B14F-4D97-AF65-F5344CB8AC3E}">
        <p14:creationId xmlns:p14="http://schemas.microsoft.com/office/powerpoint/2010/main" val="1394528345"/>
      </p:ext>
    </p:extLst>
  </p:cSld>
  <p:clrMapOvr>
    <a:masterClrMapping/>
  </p:clrMapOvr>
  <p:transition spd="slow">
    <p:wip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990600"/>
          </a:xfrm>
        </p:spPr>
        <p:txBody>
          <a:bodyPr>
            <a:normAutofit fontScale="90000"/>
          </a:bodyPr>
          <a:lstStyle/>
          <a:p>
            <a:pPr algn="ctr"/>
            <a:r>
              <a:rPr lang="en-US">
                <a:solidFill>
                  <a:srgbClr val="FF0000"/>
                </a:solidFill>
                <a:latin typeface="Times New Roman" pitchFamily="18" charset="0"/>
                <a:cs typeface="Times New Roman" pitchFamily="18" charset="0"/>
              </a:rPr>
              <a:t>MẠCH</a:t>
            </a:r>
            <a:r>
              <a:rPr lang="vi-VN">
                <a:solidFill>
                  <a:srgbClr val="FF0000"/>
                </a:solidFill>
              </a:rPr>
              <a:t> </a:t>
            </a:r>
            <a:r>
              <a:rPr lang="en-US">
                <a:solidFill>
                  <a:srgbClr val="FF0000"/>
                </a:solidFill>
                <a:latin typeface="Times New Roman" pitchFamily="18" charset="0"/>
                <a:cs typeface="Times New Roman" pitchFamily="18" charset="0"/>
              </a:rPr>
              <a:t>KHUẾCH ĐẠI TÍN HIỆU </a:t>
            </a:r>
            <a:r>
              <a:rPr lang="vi-VN">
                <a:solidFill>
                  <a:srgbClr val="FF0000"/>
                </a:solidFill>
              </a:rPr>
              <a:t>EMIT</a:t>
            </a:r>
            <a:r>
              <a:rPr lang="en-US">
                <a:solidFill>
                  <a:srgbClr val="FF0000"/>
                </a:solidFill>
                <a:latin typeface="Times New Roman" pitchFamily="18" charset="0"/>
                <a:cs typeface="Times New Roman" pitchFamily="18" charset="0"/>
              </a:rPr>
              <a:t>TE</a:t>
            </a:r>
            <a:r>
              <a:rPr lang="vi-VN">
                <a:solidFill>
                  <a:srgbClr val="FF0000"/>
                </a:solidFill>
                <a:latin typeface="Times New Roman" pitchFamily="18" charset="0"/>
                <a:cs typeface="Times New Roman" pitchFamily="18" charset="0"/>
              </a:rPr>
              <a:t>R </a:t>
            </a:r>
            <a:br>
              <a:rPr lang="en-US">
                <a:solidFill>
                  <a:srgbClr val="FF0000"/>
                </a:solidFill>
              </a:rPr>
            </a:br>
            <a:r>
              <a:rPr lang="vi-VN">
                <a:solidFill>
                  <a:srgbClr val="FF0000"/>
                </a:solidFill>
              </a:rPr>
              <a:t>CHUNG</a:t>
            </a:r>
            <a:r>
              <a:rPr lang="en-US">
                <a:solidFill>
                  <a:srgbClr val="FF0000"/>
                </a:solidFill>
              </a:rPr>
              <a:t> </a:t>
            </a:r>
            <a:r>
              <a:rPr lang="en-US">
                <a:solidFill>
                  <a:srgbClr val="FF0000"/>
                </a:solidFill>
                <a:latin typeface="Times New Roman" pitchFamily="18" charset="0"/>
                <a:cs typeface="Times New Roman" pitchFamily="18" charset="0"/>
              </a:rPr>
              <a:t>(EC) </a:t>
            </a:r>
            <a:r>
              <a:rPr lang="vi-VN">
                <a:solidFill>
                  <a:srgbClr val="FF0000"/>
                </a:solidFill>
              </a:rPr>
              <a:t>HỒI TIẾP ÂM DÒNG ĐIỆN</a:t>
            </a:r>
            <a:r>
              <a:rPr lang="en-US">
                <a:solidFill>
                  <a:srgbClr val="FF0000"/>
                </a:solidFill>
              </a:rPr>
              <a:t> </a:t>
            </a:r>
            <a:endParaRPr lang="vi-VN">
              <a:solidFill>
                <a:srgbClr val="FF0000"/>
              </a:solidFill>
            </a:endParaRPr>
          </a:p>
        </p:txBody>
      </p:sp>
      <p:sp>
        <p:nvSpPr>
          <p:cNvPr id="3" name="Content Placeholder 2"/>
          <p:cNvSpPr>
            <a:spLocks noGrp="1"/>
          </p:cNvSpPr>
          <p:nvPr>
            <p:ph sz="quarter" idx="1"/>
          </p:nvPr>
        </p:nvSpPr>
        <p:spPr/>
        <p:txBody>
          <a:bodyPr/>
          <a:lstStyle/>
          <a:p>
            <a:pPr>
              <a:buNone/>
            </a:pPr>
            <a:r>
              <a:rPr lang="en-US"/>
              <a:t>   </a:t>
            </a:r>
            <a:r>
              <a:rPr lang="en-US" sz="2800">
                <a:latin typeface="Times New Roman" pitchFamily="18" charset="0"/>
                <a:cs typeface="Times New Roman" pitchFamily="18" charset="0"/>
              </a:rPr>
              <a:t>Tính các tham số</a:t>
            </a:r>
            <a:endParaRPr lang="vi-VN" sz="2800">
              <a:latin typeface="Times New Roman" pitchFamily="18" charset="0"/>
              <a:cs typeface="Times New Roman" pitchFamily="18" charset="0"/>
            </a:endParaRPr>
          </a:p>
        </p:txBody>
      </p:sp>
      <p:graphicFrame>
        <p:nvGraphicFramePr>
          <p:cNvPr id="5" name="Object 4"/>
          <p:cNvGraphicFramePr>
            <a:graphicFrameLocks noChangeAspect="1"/>
          </p:cNvGraphicFramePr>
          <p:nvPr/>
        </p:nvGraphicFramePr>
        <p:xfrm>
          <a:off x="914400" y="1752600"/>
          <a:ext cx="4840941" cy="1143000"/>
        </p:xfrm>
        <a:graphic>
          <a:graphicData uri="http://schemas.openxmlformats.org/presentationml/2006/ole">
            <mc:AlternateContent xmlns:mc="http://schemas.openxmlformats.org/markup-compatibility/2006">
              <mc:Choice xmlns:v="urn:schemas-microsoft-com:vml" Requires="v">
                <p:oleObj spid="_x0000_s109569" name="Equation" r:id="rId3" imgW="1828800" imgH="431640" progId="Equation.DSMT4">
                  <p:embed/>
                </p:oleObj>
              </mc:Choice>
              <mc:Fallback>
                <p:oleObj name="Equation" r:id="rId3" imgW="1828800" imgH="431640" progId="Equation.DSMT4">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752600"/>
                        <a:ext cx="4840941"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762000" y="2940050"/>
          <a:ext cx="7848600" cy="1817688"/>
        </p:xfrm>
        <a:graphic>
          <a:graphicData uri="http://schemas.openxmlformats.org/presentationml/2006/ole">
            <mc:AlternateContent xmlns:mc="http://schemas.openxmlformats.org/markup-compatibility/2006">
              <mc:Choice xmlns:v="urn:schemas-microsoft-com:vml" Requires="v">
                <p:oleObj spid="_x0000_s109570" name="Equation" r:id="rId5" imgW="3924000" imgH="711000" progId="Equation.DSMT4">
                  <p:embed/>
                </p:oleObj>
              </mc:Choice>
              <mc:Fallback>
                <p:oleObj name="Equation" r:id="rId5" imgW="3924000" imgH="711000" progId="Equation.DSMT4">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940050"/>
                        <a:ext cx="7848600" cy="181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838200" y="4876800"/>
          <a:ext cx="5553636" cy="1066800"/>
        </p:xfrm>
        <a:graphic>
          <a:graphicData uri="http://schemas.openxmlformats.org/presentationml/2006/ole">
            <mc:AlternateContent xmlns:mc="http://schemas.openxmlformats.org/markup-compatibility/2006">
              <mc:Choice xmlns:v="urn:schemas-microsoft-com:vml" Requires="v">
                <p:oleObj spid="_x0000_s109571" name="Equation" r:id="rId7" imgW="2247840" imgH="431640" progId="Equation.DSMT4">
                  <p:embed/>
                </p:oleObj>
              </mc:Choice>
              <mc:Fallback>
                <p:oleObj name="Equation" r:id="rId7" imgW="2247840" imgH="431640" progId="Equation.DSMT4">
                  <p:embed/>
                  <p:pic>
                    <p:nvPicPr>
                      <p:cNvPr id="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876800"/>
                        <a:ext cx="5553636"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0781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90600"/>
          </a:xfrm>
        </p:spPr>
        <p:txBody>
          <a:bodyPr>
            <a:normAutofit fontScale="90000"/>
          </a:bodyPr>
          <a:lstStyle/>
          <a:p>
            <a:pPr algn="ctr"/>
            <a:r>
              <a:rPr lang="en-US">
                <a:solidFill>
                  <a:srgbClr val="FF0000"/>
                </a:solidFill>
                <a:latin typeface="Times New Roman" pitchFamily="18" charset="0"/>
                <a:cs typeface="Times New Roman" pitchFamily="18" charset="0"/>
              </a:rPr>
              <a:t>MẠCH</a:t>
            </a:r>
            <a:r>
              <a:rPr lang="vi-VN">
                <a:solidFill>
                  <a:srgbClr val="FF0000"/>
                </a:solidFill>
              </a:rPr>
              <a:t> </a:t>
            </a:r>
            <a:r>
              <a:rPr lang="en-US">
                <a:solidFill>
                  <a:srgbClr val="FF0000"/>
                </a:solidFill>
                <a:latin typeface="Times New Roman" pitchFamily="18" charset="0"/>
                <a:cs typeface="Times New Roman" pitchFamily="18" charset="0"/>
              </a:rPr>
              <a:t>KHUẾCH ĐẠI TÍN HIỆU </a:t>
            </a:r>
            <a:r>
              <a:rPr lang="vi-VN">
                <a:solidFill>
                  <a:srgbClr val="FF0000"/>
                </a:solidFill>
              </a:rPr>
              <a:t>EMIT</a:t>
            </a:r>
            <a:r>
              <a:rPr lang="en-US">
                <a:solidFill>
                  <a:srgbClr val="FF0000"/>
                </a:solidFill>
                <a:latin typeface="Times New Roman" pitchFamily="18" charset="0"/>
                <a:cs typeface="Times New Roman" pitchFamily="18" charset="0"/>
              </a:rPr>
              <a:t>TE</a:t>
            </a:r>
            <a:r>
              <a:rPr lang="vi-VN">
                <a:solidFill>
                  <a:srgbClr val="FF0000"/>
                </a:solidFill>
                <a:latin typeface="Times New Roman" pitchFamily="18" charset="0"/>
                <a:cs typeface="Times New Roman" pitchFamily="18" charset="0"/>
              </a:rPr>
              <a:t>R </a:t>
            </a:r>
            <a:br>
              <a:rPr lang="en-US">
                <a:solidFill>
                  <a:srgbClr val="FF0000"/>
                </a:solidFill>
              </a:rPr>
            </a:br>
            <a:r>
              <a:rPr lang="vi-VN">
                <a:solidFill>
                  <a:srgbClr val="FF0000"/>
                </a:solidFill>
              </a:rPr>
              <a:t>CHUNG</a:t>
            </a:r>
            <a:r>
              <a:rPr lang="en-US">
                <a:solidFill>
                  <a:srgbClr val="FF0000"/>
                </a:solidFill>
              </a:rPr>
              <a:t> </a:t>
            </a:r>
            <a:r>
              <a:rPr lang="en-US">
                <a:solidFill>
                  <a:srgbClr val="FF0000"/>
                </a:solidFill>
                <a:latin typeface="Times New Roman" pitchFamily="18" charset="0"/>
                <a:cs typeface="Times New Roman" pitchFamily="18" charset="0"/>
              </a:rPr>
              <a:t>(EC) </a:t>
            </a:r>
            <a:r>
              <a:rPr lang="vi-VN">
                <a:solidFill>
                  <a:srgbClr val="FF0000"/>
                </a:solidFill>
              </a:rPr>
              <a:t>HỒI TIẾP ÂM DÒNG ĐIỆN</a:t>
            </a:r>
            <a:endParaRPr lang="en-US"/>
          </a:p>
        </p:txBody>
      </p:sp>
      <p:sp>
        <p:nvSpPr>
          <p:cNvPr id="3" name="Content Placeholder 2"/>
          <p:cNvSpPr>
            <a:spLocks noGrp="1"/>
          </p:cNvSpPr>
          <p:nvPr>
            <p:ph sz="quarter" idx="1"/>
          </p:nvPr>
        </p:nvSpPr>
        <p:spPr>
          <a:xfrm>
            <a:off x="228600" y="1219200"/>
            <a:ext cx="8763000" cy="5410200"/>
          </a:xfrm>
        </p:spPr>
        <p:txBody>
          <a:bodyPr vert="horz" lIns="91440" tIns="45720" rIns="91440" bIns="45720" rtlCol="0" anchor="t">
            <a:normAutofit/>
          </a:bodyPr>
          <a:lstStyle/>
          <a:p>
            <a:pPr>
              <a:buNone/>
            </a:pPr>
            <a:r>
              <a:rPr lang="en-US">
                <a:solidFill>
                  <a:srgbClr val="FF0000"/>
                </a:solidFill>
                <a:latin typeface="Times New Roman"/>
                <a:cs typeface="Times New Roman"/>
              </a:rPr>
              <a:t>Suy </a:t>
            </a:r>
            <a:r>
              <a:rPr lang="en-US" err="1">
                <a:solidFill>
                  <a:srgbClr val="FF0000"/>
                </a:solidFill>
                <a:latin typeface="Times New Roman"/>
                <a:cs typeface="Times New Roman"/>
              </a:rPr>
              <a:t>ra</a:t>
            </a:r>
            <a:endParaRPr lang="en-US">
              <a:solidFill>
                <a:srgbClr val="FF0000"/>
              </a:solidFill>
              <a:latin typeface="Times New Roman"/>
              <a:cs typeface="Times New Roman"/>
            </a:endParaRPr>
          </a:p>
          <a:p>
            <a:pPr>
              <a:buNone/>
            </a:pPr>
            <a:endParaRPr lang="en-US">
              <a:latin typeface="Times New Roman" pitchFamily="18" charset="0"/>
              <a:cs typeface="Times New Roman" pitchFamily="18" charset="0"/>
            </a:endParaRPr>
          </a:p>
          <a:p>
            <a:pPr>
              <a:buNone/>
            </a:pPr>
            <a:r>
              <a:rPr lang="en-US">
                <a:latin typeface="Times New Roman"/>
                <a:cs typeface="Times New Roman"/>
              </a:rPr>
              <a:t> </a:t>
            </a:r>
            <a:r>
              <a:rPr lang="en-US" err="1">
                <a:latin typeface="Times New Roman"/>
                <a:cs typeface="Times New Roman"/>
              </a:rPr>
              <a:t>Nếu</a:t>
            </a:r>
            <a:r>
              <a:rPr lang="en-US">
                <a:latin typeface="Times New Roman"/>
                <a:cs typeface="Times New Roman"/>
              </a:rPr>
              <a:t> R</a:t>
            </a:r>
            <a:r>
              <a:rPr lang="en-US" baseline="-25000">
                <a:latin typeface="Times New Roman"/>
                <a:cs typeface="Times New Roman"/>
              </a:rPr>
              <a:t>b</a:t>
            </a:r>
            <a:r>
              <a:rPr lang="en-US">
                <a:latin typeface="Times New Roman"/>
                <a:cs typeface="Times New Roman"/>
              </a:rPr>
              <a:t> :</a:t>
            </a:r>
          </a:p>
          <a:p>
            <a:pPr>
              <a:buNone/>
            </a:pPr>
            <a:r>
              <a:rPr lang="en-US">
                <a:latin typeface="Times New Roman"/>
                <a:cs typeface="Times New Roman"/>
              </a:rPr>
              <a:t>                        Ta </a:t>
            </a:r>
            <a:r>
              <a:rPr lang="en-US" err="1">
                <a:latin typeface="Times New Roman"/>
                <a:cs typeface="Times New Roman"/>
              </a:rPr>
              <a:t>có</a:t>
            </a:r>
            <a:r>
              <a:rPr lang="en-US">
                <a:latin typeface="Times New Roman"/>
                <a:cs typeface="Times New Roman"/>
              </a:rPr>
              <a:t> </a:t>
            </a:r>
            <a:r>
              <a:rPr lang="en-US" err="1">
                <a:latin typeface="Times New Roman"/>
                <a:cs typeface="Times New Roman"/>
              </a:rPr>
              <a:t>sơ</a:t>
            </a:r>
            <a:r>
              <a:rPr lang="en-US">
                <a:latin typeface="Times New Roman"/>
                <a:cs typeface="Times New Roman"/>
              </a:rPr>
              <a:t> </a:t>
            </a:r>
            <a:r>
              <a:rPr lang="en-US" err="1">
                <a:latin typeface="Times New Roman"/>
                <a:cs typeface="Times New Roman"/>
              </a:rPr>
              <a:t>đồ</a:t>
            </a:r>
            <a:r>
              <a:rPr lang="en-US">
                <a:latin typeface="Times New Roman"/>
                <a:cs typeface="Times New Roman"/>
              </a:rPr>
              <a:t> </a:t>
            </a:r>
            <a:r>
              <a:rPr lang="en-US" err="1">
                <a:latin typeface="Times New Roman"/>
                <a:cs typeface="Times New Roman"/>
              </a:rPr>
              <a:t>tương</a:t>
            </a:r>
            <a:r>
              <a:rPr lang="en-US">
                <a:latin typeface="Times New Roman"/>
                <a:cs typeface="Times New Roman"/>
              </a:rPr>
              <a:t> </a:t>
            </a:r>
            <a:r>
              <a:rPr lang="en-US" err="1">
                <a:latin typeface="Times New Roman"/>
                <a:cs typeface="Times New Roman"/>
              </a:rPr>
              <a:t>đương</a:t>
            </a:r>
            <a:r>
              <a:rPr lang="en-US">
                <a:latin typeface="Times New Roman"/>
                <a:cs typeface="Times New Roman"/>
              </a:rPr>
              <a:t> </a:t>
            </a:r>
            <a:r>
              <a:rPr lang="en-US" err="1">
                <a:latin typeface="Times New Roman"/>
                <a:cs typeface="Times New Roman"/>
              </a:rPr>
              <a:t>hình</a:t>
            </a:r>
            <a:r>
              <a:rPr lang="en-US">
                <a:latin typeface="Times New Roman"/>
                <a:cs typeface="Times New Roman"/>
              </a:rPr>
              <a:t> </a:t>
            </a:r>
            <a:r>
              <a:rPr lang="el-GR">
                <a:latin typeface="Times New Roman"/>
                <a:cs typeface="Times New Roman"/>
              </a:rPr>
              <a:t>π</a:t>
            </a:r>
            <a:r>
              <a:rPr lang="en-US">
                <a:latin typeface="Times New Roman"/>
                <a:cs typeface="Times New Roman"/>
              </a:rPr>
              <a:t> </a:t>
            </a:r>
            <a:endParaRPr lang="en-US">
              <a:latin typeface="Times New Roman" pitchFamily="18" charset="0"/>
              <a:cs typeface="Times New Roman" pitchFamily="18" charset="0"/>
            </a:endParaRPr>
          </a:p>
        </p:txBody>
      </p:sp>
      <p:graphicFrame>
        <p:nvGraphicFramePr>
          <p:cNvPr id="98306" name="Object 2"/>
          <p:cNvGraphicFramePr>
            <a:graphicFrameLocks noChangeAspect="1"/>
          </p:cNvGraphicFramePr>
          <p:nvPr>
            <p:extLst>
              <p:ext uri="{D42A27DB-BD31-4B8C-83A1-F6EECF244321}">
                <p14:modId xmlns:p14="http://schemas.microsoft.com/office/powerpoint/2010/main" val="3731911309"/>
              </p:ext>
            </p:extLst>
          </p:nvPr>
        </p:nvGraphicFramePr>
        <p:xfrm>
          <a:off x="1583610" y="1185458"/>
          <a:ext cx="5765800" cy="1066800"/>
        </p:xfrm>
        <a:graphic>
          <a:graphicData uri="http://schemas.openxmlformats.org/presentationml/2006/ole">
            <mc:AlternateContent xmlns:mc="http://schemas.openxmlformats.org/markup-compatibility/2006">
              <mc:Choice xmlns:v="urn:schemas-microsoft-com:vml" Requires="v">
                <p:oleObj spid="_x0000_s110593" name="Equation" r:id="rId3" imgW="2679480" imgH="495000" progId="Equation.DSMT4">
                  <p:embed/>
                </p:oleObj>
              </mc:Choice>
              <mc:Fallback>
                <p:oleObj name="Equation" r:id="rId3" imgW="2679480" imgH="495000" progId="Equation.DSMT4">
                  <p:embed/>
                  <p:pic>
                    <p:nvPicPr>
                      <p:cNvPr id="983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3610" y="1185458"/>
                        <a:ext cx="57658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29405482"/>
              </p:ext>
            </p:extLst>
          </p:nvPr>
        </p:nvGraphicFramePr>
        <p:xfrm>
          <a:off x="2125165" y="2462863"/>
          <a:ext cx="3352800" cy="558800"/>
        </p:xfrm>
        <a:graphic>
          <a:graphicData uri="http://schemas.openxmlformats.org/presentationml/2006/ole">
            <mc:AlternateContent xmlns:mc="http://schemas.openxmlformats.org/markup-compatibility/2006">
              <mc:Choice xmlns:v="urn:schemas-microsoft-com:vml" Requires="v">
                <p:oleObj spid="_x0000_s110594" name="Equation" r:id="rId5" imgW="1371600" imgH="228600" progId="Equation.DSMT4">
                  <p:embed/>
                </p:oleObj>
              </mc:Choice>
              <mc:Fallback>
                <p:oleObj name="Equation" r:id="rId5" imgW="1371600" imgH="22860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5165" y="2462863"/>
                        <a:ext cx="33528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8"/>
          <p:cNvPicPr>
            <a:picLocks noChangeAspect="1" noChangeArrowheads="1"/>
          </p:cNvPicPr>
          <p:nvPr/>
        </p:nvPicPr>
        <p:blipFill>
          <a:blip r:embed="rId7"/>
          <a:srcRect/>
          <a:stretch>
            <a:fillRect/>
          </a:stretch>
        </p:blipFill>
        <p:spPr bwMode="auto">
          <a:xfrm>
            <a:off x="2284773" y="3571558"/>
            <a:ext cx="6288992" cy="2829242"/>
          </a:xfrm>
          <a:prstGeom prst="rect">
            <a:avLst/>
          </a:prstGeom>
          <a:noFill/>
          <a:ln w="9525">
            <a:noFill/>
            <a:miter lim="800000"/>
            <a:headEnd/>
            <a:tailEnd/>
          </a:ln>
          <a:effectLst/>
        </p:spPr>
      </p:pic>
    </p:spTree>
    <p:extLst>
      <p:ext uri="{BB962C8B-B14F-4D97-AF65-F5344CB8AC3E}">
        <p14:creationId xmlns:p14="http://schemas.microsoft.com/office/powerpoint/2010/main" val="39805535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990600"/>
          </a:xfrm>
        </p:spPr>
        <p:txBody>
          <a:bodyPr>
            <a:normAutofit fontScale="90000"/>
          </a:bodyPr>
          <a:lstStyle/>
          <a:p>
            <a:pPr algn="ctr"/>
            <a:r>
              <a:rPr lang="en-US">
                <a:solidFill>
                  <a:srgbClr val="FF0000"/>
                </a:solidFill>
                <a:latin typeface="Times New Roman" pitchFamily="18" charset="0"/>
                <a:cs typeface="Times New Roman" pitchFamily="18" charset="0"/>
              </a:rPr>
              <a:t>MẠCH</a:t>
            </a:r>
            <a:r>
              <a:rPr lang="vi-VN">
                <a:solidFill>
                  <a:srgbClr val="FF0000"/>
                </a:solidFill>
              </a:rPr>
              <a:t> </a:t>
            </a:r>
            <a:r>
              <a:rPr lang="en-US">
                <a:solidFill>
                  <a:srgbClr val="FF0000"/>
                </a:solidFill>
                <a:latin typeface="Times New Roman" pitchFamily="18" charset="0"/>
                <a:cs typeface="Times New Roman" pitchFamily="18" charset="0"/>
              </a:rPr>
              <a:t>KHUẾCH ĐẠI TÍN HIỆU </a:t>
            </a:r>
            <a:r>
              <a:rPr lang="vi-VN">
                <a:solidFill>
                  <a:srgbClr val="FF0000"/>
                </a:solidFill>
              </a:rPr>
              <a:t>EMIT</a:t>
            </a:r>
            <a:r>
              <a:rPr lang="en-US">
                <a:solidFill>
                  <a:srgbClr val="FF0000"/>
                </a:solidFill>
                <a:latin typeface="Times New Roman" pitchFamily="18" charset="0"/>
                <a:cs typeface="Times New Roman" pitchFamily="18" charset="0"/>
              </a:rPr>
              <a:t>TE</a:t>
            </a:r>
            <a:r>
              <a:rPr lang="vi-VN">
                <a:solidFill>
                  <a:srgbClr val="FF0000"/>
                </a:solidFill>
                <a:latin typeface="Times New Roman" pitchFamily="18" charset="0"/>
                <a:cs typeface="Times New Roman" pitchFamily="18" charset="0"/>
              </a:rPr>
              <a:t>R </a:t>
            </a:r>
            <a:br>
              <a:rPr lang="en-US">
                <a:solidFill>
                  <a:srgbClr val="FF0000"/>
                </a:solidFill>
              </a:rPr>
            </a:br>
            <a:r>
              <a:rPr lang="vi-VN">
                <a:solidFill>
                  <a:srgbClr val="FF0000"/>
                </a:solidFill>
              </a:rPr>
              <a:t>CHUNG</a:t>
            </a:r>
            <a:r>
              <a:rPr lang="en-US">
                <a:solidFill>
                  <a:srgbClr val="FF0000"/>
                </a:solidFill>
              </a:rPr>
              <a:t> </a:t>
            </a:r>
            <a:r>
              <a:rPr lang="en-US">
                <a:solidFill>
                  <a:srgbClr val="FF0000"/>
                </a:solidFill>
                <a:latin typeface="Times New Roman" pitchFamily="18" charset="0"/>
                <a:cs typeface="Times New Roman" pitchFamily="18" charset="0"/>
              </a:rPr>
              <a:t>(EC) </a:t>
            </a:r>
            <a:r>
              <a:rPr lang="vi-VN">
                <a:solidFill>
                  <a:srgbClr val="FF0000"/>
                </a:solidFill>
              </a:rPr>
              <a:t>HỒI TIẾP ÂM DÒNG ĐIỆN</a:t>
            </a:r>
            <a:r>
              <a:rPr lang="en-US">
                <a:solidFill>
                  <a:srgbClr val="FF0000"/>
                </a:solidFill>
              </a:rPr>
              <a:t> </a:t>
            </a:r>
            <a:endParaRPr lang="vi-VN">
              <a:solidFill>
                <a:srgbClr val="FF0000"/>
              </a:solidFill>
            </a:endParaRPr>
          </a:p>
        </p:txBody>
      </p:sp>
      <p:sp>
        <p:nvSpPr>
          <p:cNvPr id="3" name="Content Placeholder 2"/>
          <p:cNvSpPr>
            <a:spLocks noGrp="1"/>
          </p:cNvSpPr>
          <p:nvPr>
            <p:ph sz="quarter" idx="1"/>
          </p:nvPr>
        </p:nvSpPr>
        <p:spPr>
          <a:xfrm>
            <a:off x="533400" y="1219200"/>
            <a:ext cx="8229600" cy="4937760"/>
          </a:xfrm>
        </p:spPr>
        <p:txBody>
          <a:bodyPr>
            <a:normAutofit/>
          </a:bodyPr>
          <a:lstStyle/>
          <a:p>
            <a:r>
              <a:rPr lang="vi-VN" sz="2800">
                <a:latin typeface="Times New Roman" pitchFamily="18" charset="0"/>
                <a:cs typeface="Times New Roman" pitchFamily="18" charset="0"/>
              </a:rPr>
              <a:t>Hệ số khuếch đại điện áp</a:t>
            </a:r>
          </a:p>
        </p:txBody>
      </p:sp>
      <p:graphicFrame>
        <p:nvGraphicFramePr>
          <p:cNvPr id="4" name="Object 3"/>
          <p:cNvGraphicFramePr>
            <a:graphicFrameLocks noChangeAspect="1"/>
          </p:cNvGraphicFramePr>
          <p:nvPr>
            <p:extLst>
              <p:ext uri="{D42A27DB-BD31-4B8C-83A1-F6EECF244321}">
                <p14:modId xmlns:p14="http://schemas.microsoft.com/office/powerpoint/2010/main" val="3815570372"/>
              </p:ext>
            </p:extLst>
          </p:nvPr>
        </p:nvGraphicFramePr>
        <p:xfrm>
          <a:off x="964732" y="2344204"/>
          <a:ext cx="6553200" cy="3538853"/>
        </p:xfrm>
        <a:graphic>
          <a:graphicData uri="http://schemas.openxmlformats.org/presentationml/2006/ole">
            <mc:AlternateContent xmlns:mc="http://schemas.openxmlformats.org/markup-compatibility/2006">
              <mc:Choice xmlns:v="urn:schemas-microsoft-com:vml" Requires="v">
                <p:oleObj spid="_x0000_s111617" name="Equation" r:id="rId3" imgW="3060360" imgH="1498320" progId="Equation.DSMT4">
                  <p:embed/>
                </p:oleObj>
              </mc:Choice>
              <mc:Fallback>
                <p:oleObj name="Equation" r:id="rId3" imgW="3060360" imgH="149832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732" y="2344204"/>
                        <a:ext cx="6553200" cy="35388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7042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990600"/>
          </a:xfrm>
        </p:spPr>
        <p:txBody>
          <a:bodyPr>
            <a:normAutofit fontScale="90000"/>
          </a:bodyPr>
          <a:lstStyle/>
          <a:p>
            <a:pPr algn="ctr"/>
            <a:r>
              <a:rPr lang="en-US">
                <a:solidFill>
                  <a:srgbClr val="FF0000"/>
                </a:solidFill>
                <a:latin typeface="Times New Roman" pitchFamily="18" charset="0"/>
                <a:cs typeface="Times New Roman" pitchFamily="18" charset="0"/>
              </a:rPr>
              <a:t>MẠCH</a:t>
            </a:r>
            <a:r>
              <a:rPr lang="vi-VN">
                <a:solidFill>
                  <a:srgbClr val="FF0000"/>
                </a:solidFill>
              </a:rPr>
              <a:t> </a:t>
            </a:r>
            <a:r>
              <a:rPr lang="en-US">
                <a:solidFill>
                  <a:srgbClr val="FF0000"/>
                </a:solidFill>
                <a:latin typeface="Times New Roman" pitchFamily="18" charset="0"/>
                <a:cs typeface="Times New Roman" pitchFamily="18" charset="0"/>
              </a:rPr>
              <a:t>KHUẾCH ĐẠI TÍN HIỆU </a:t>
            </a:r>
            <a:r>
              <a:rPr lang="vi-VN">
                <a:solidFill>
                  <a:srgbClr val="FF0000"/>
                </a:solidFill>
              </a:rPr>
              <a:t>EMIT</a:t>
            </a:r>
            <a:r>
              <a:rPr lang="en-US">
                <a:solidFill>
                  <a:srgbClr val="FF0000"/>
                </a:solidFill>
                <a:latin typeface="Times New Roman" pitchFamily="18" charset="0"/>
                <a:cs typeface="Times New Roman" pitchFamily="18" charset="0"/>
              </a:rPr>
              <a:t>TE</a:t>
            </a:r>
            <a:r>
              <a:rPr lang="vi-VN">
                <a:solidFill>
                  <a:srgbClr val="FF0000"/>
                </a:solidFill>
                <a:latin typeface="Times New Roman" pitchFamily="18" charset="0"/>
                <a:cs typeface="Times New Roman" pitchFamily="18" charset="0"/>
              </a:rPr>
              <a:t>R </a:t>
            </a:r>
            <a:br>
              <a:rPr lang="en-US">
                <a:solidFill>
                  <a:srgbClr val="FF0000"/>
                </a:solidFill>
              </a:rPr>
            </a:br>
            <a:r>
              <a:rPr lang="vi-VN">
                <a:solidFill>
                  <a:srgbClr val="FF0000"/>
                </a:solidFill>
              </a:rPr>
              <a:t>CHUNG</a:t>
            </a:r>
            <a:r>
              <a:rPr lang="en-US">
                <a:solidFill>
                  <a:srgbClr val="FF0000"/>
                </a:solidFill>
              </a:rPr>
              <a:t> </a:t>
            </a:r>
            <a:r>
              <a:rPr lang="en-US">
                <a:solidFill>
                  <a:srgbClr val="FF0000"/>
                </a:solidFill>
                <a:latin typeface="Times New Roman" pitchFamily="18" charset="0"/>
                <a:cs typeface="Times New Roman" pitchFamily="18" charset="0"/>
              </a:rPr>
              <a:t>(EC) </a:t>
            </a:r>
            <a:r>
              <a:rPr lang="vi-VN">
                <a:solidFill>
                  <a:srgbClr val="FF0000"/>
                </a:solidFill>
              </a:rPr>
              <a:t>HỒI TIẾP ÂM DÒNG ĐIỆN</a:t>
            </a:r>
            <a:r>
              <a:rPr lang="en-US">
                <a:solidFill>
                  <a:srgbClr val="FF0000"/>
                </a:solidFill>
              </a:rPr>
              <a:t> </a:t>
            </a:r>
            <a:endParaRPr lang="en-US"/>
          </a:p>
        </p:txBody>
      </p:sp>
      <p:sp>
        <p:nvSpPr>
          <p:cNvPr id="3" name="Content Placeholder 2"/>
          <p:cNvSpPr>
            <a:spLocks noGrp="1"/>
          </p:cNvSpPr>
          <p:nvPr>
            <p:ph sz="quarter" idx="1"/>
          </p:nvPr>
        </p:nvSpPr>
        <p:spPr>
          <a:xfrm>
            <a:off x="457200" y="1219200"/>
            <a:ext cx="8229600" cy="5334000"/>
          </a:xfrm>
        </p:spPr>
        <p:txBody>
          <a:bodyPr/>
          <a:lstStyle/>
          <a:p>
            <a:pPr>
              <a:buNone/>
            </a:pPr>
            <a:r>
              <a:rPr lang="en-US"/>
              <a:t> </a:t>
            </a:r>
            <a:endParaRPr lang="en-US" sz="3200">
              <a:latin typeface="Times New Roman" pitchFamily="18" charset="0"/>
              <a:cs typeface="Times New Roman" pitchFamily="18" charset="0"/>
            </a:endParaRPr>
          </a:p>
          <a:p>
            <a:pPr>
              <a:buNone/>
            </a:pPr>
            <a:r>
              <a:rPr lang="en-US" sz="3200">
                <a:latin typeface="Times New Roman" pitchFamily="18" charset="0"/>
                <a:cs typeface="Times New Roman" pitchFamily="18" charset="0"/>
              </a:rPr>
              <a:t>+ Trở kháng vào.</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a:t>
            </a:r>
            <a:r>
              <a:rPr lang="en-US" sz="3200">
                <a:latin typeface="Times New Roman" pitchFamily="18" charset="0"/>
                <a:cs typeface="Times New Roman" pitchFamily="18" charset="0"/>
              </a:rPr>
              <a:t>+ Trở kháng ra.</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Hệ số khuếch đại dòng điện.</a:t>
            </a:r>
          </a:p>
        </p:txBody>
      </p:sp>
      <p:graphicFrame>
        <p:nvGraphicFramePr>
          <p:cNvPr id="68610" name="Object 2"/>
          <p:cNvGraphicFramePr>
            <a:graphicFrameLocks noChangeAspect="1"/>
          </p:cNvGraphicFramePr>
          <p:nvPr/>
        </p:nvGraphicFramePr>
        <p:xfrm>
          <a:off x="2859088" y="5514975"/>
          <a:ext cx="3748087" cy="979488"/>
        </p:xfrm>
        <a:graphic>
          <a:graphicData uri="http://schemas.openxmlformats.org/presentationml/2006/ole">
            <mc:AlternateContent xmlns:mc="http://schemas.openxmlformats.org/markup-compatibility/2006">
              <mc:Choice xmlns:v="urn:schemas-microsoft-com:vml" Requires="v">
                <p:oleObj spid="_x0000_s112641" name="Equation" r:id="rId3" imgW="1650960" imgH="431640" progId="Equation.DSMT4">
                  <p:embed/>
                </p:oleObj>
              </mc:Choice>
              <mc:Fallback>
                <p:oleObj name="Equation" r:id="rId3" imgW="1650960" imgH="431640" progId="Equation.DSMT4">
                  <p:embed/>
                  <p:pic>
                    <p:nvPicPr>
                      <p:cNvPr id="6861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9088" y="5514975"/>
                        <a:ext cx="3748087" cy="97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1" name="Object 3"/>
          <p:cNvGraphicFramePr>
            <a:graphicFrameLocks noChangeAspect="1"/>
          </p:cNvGraphicFramePr>
          <p:nvPr/>
        </p:nvGraphicFramePr>
        <p:xfrm>
          <a:off x="1855788" y="2362200"/>
          <a:ext cx="6348412" cy="990600"/>
        </p:xfrm>
        <a:graphic>
          <a:graphicData uri="http://schemas.openxmlformats.org/presentationml/2006/ole">
            <mc:AlternateContent xmlns:mc="http://schemas.openxmlformats.org/markup-compatibility/2006">
              <mc:Choice xmlns:v="urn:schemas-microsoft-com:vml" Requires="v">
                <p:oleObj spid="_x0000_s112642" name="Equation" r:id="rId5" imgW="2768400" imgH="431640" progId="Equation.DSMT4">
                  <p:embed/>
                </p:oleObj>
              </mc:Choice>
              <mc:Fallback>
                <p:oleObj name="Equation" r:id="rId5" imgW="2768400" imgH="431640" progId="Equation.DSMT4">
                  <p:embed/>
                  <p:pic>
                    <p:nvPicPr>
                      <p:cNvPr id="6861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5788" y="2362200"/>
                        <a:ext cx="6348412"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2" name="Object 4"/>
          <p:cNvGraphicFramePr>
            <a:graphicFrameLocks noChangeAspect="1"/>
          </p:cNvGraphicFramePr>
          <p:nvPr/>
        </p:nvGraphicFramePr>
        <p:xfrm>
          <a:off x="2667000" y="3733800"/>
          <a:ext cx="4600575" cy="1106488"/>
        </p:xfrm>
        <a:graphic>
          <a:graphicData uri="http://schemas.openxmlformats.org/presentationml/2006/ole">
            <mc:AlternateContent xmlns:mc="http://schemas.openxmlformats.org/markup-compatibility/2006">
              <mc:Choice xmlns:v="urn:schemas-microsoft-com:vml" Requires="v">
                <p:oleObj spid="_x0000_s112643" name="Equation" r:id="rId7" imgW="2006280" imgH="482400" progId="Equation.DSMT4">
                  <p:embed/>
                </p:oleObj>
              </mc:Choice>
              <mc:Fallback>
                <p:oleObj name="Equation" r:id="rId7" imgW="2006280" imgH="482400" progId="Equation.DSMT4">
                  <p:embed/>
                  <p:pic>
                    <p:nvPicPr>
                      <p:cNvPr id="6861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3733800"/>
                        <a:ext cx="4600575" cy="110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6900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anim calcmode="lin" valueType="num">
                                      <p:cBhvr additive="base">
                                        <p:cTn id="7" dur="500" fill="hold"/>
                                        <p:tgtEl>
                                          <p:spTgt spid="68610"/>
                                        </p:tgtEl>
                                        <p:attrNameLst>
                                          <p:attrName>ppt_x</p:attrName>
                                        </p:attrNameLst>
                                      </p:cBhvr>
                                      <p:tavLst>
                                        <p:tav tm="0">
                                          <p:val>
                                            <p:strVal val="#ppt_x"/>
                                          </p:val>
                                        </p:tav>
                                        <p:tav tm="100000">
                                          <p:val>
                                            <p:strVal val="#ppt_x"/>
                                          </p:val>
                                        </p:tav>
                                      </p:tavLst>
                                    </p:anim>
                                    <p:anim calcmode="lin" valueType="num">
                                      <p:cBhvr additive="base">
                                        <p:cTn id="8" dur="500" fill="hold"/>
                                        <p:tgtEl>
                                          <p:spTgt spid="686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611"/>
                                        </p:tgtEl>
                                        <p:attrNameLst>
                                          <p:attrName>style.visibility</p:attrName>
                                        </p:attrNameLst>
                                      </p:cBhvr>
                                      <p:to>
                                        <p:strVal val="visible"/>
                                      </p:to>
                                    </p:set>
                                    <p:anim calcmode="lin" valueType="num">
                                      <p:cBhvr additive="base">
                                        <p:cTn id="13" dur="500" fill="hold"/>
                                        <p:tgtEl>
                                          <p:spTgt spid="68611"/>
                                        </p:tgtEl>
                                        <p:attrNameLst>
                                          <p:attrName>ppt_x</p:attrName>
                                        </p:attrNameLst>
                                      </p:cBhvr>
                                      <p:tavLst>
                                        <p:tav tm="0">
                                          <p:val>
                                            <p:strVal val="#ppt_x"/>
                                          </p:val>
                                        </p:tav>
                                        <p:tav tm="100000">
                                          <p:val>
                                            <p:strVal val="#ppt_x"/>
                                          </p:val>
                                        </p:tav>
                                      </p:tavLst>
                                    </p:anim>
                                    <p:anim calcmode="lin" valueType="num">
                                      <p:cBhvr additive="base">
                                        <p:cTn id="14" dur="500" fill="hold"/>
                                        <p:tgtEl>
                                          <p:spTgt spid="686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8612"/>
                                        </p:tgtEl>
                                        <p:attrNameLst>
                                          <p:attrName>style.visibility</p:attrName>
                                        </p:attrNameLst>
                                      </p:cBhvr>
                                      <p:to>
                                        <p:strVal val="visible"/>
                                      </p:to>
                                    </p:set>
                                    <p:anim calcmode="lin" valueType="num">
                                      <p:cBhvr additive="base">
                                        <p:cTn id="19" dur="500" fill="hold"/>
                                        <p:tgtEl>
                                          <p:spTgt spid="68612"/>
                                        </p:tgtEl>
                                        <p:attrNameLst>
                                          <p:attrName>ppt_x</p:attrName>
                                        </p:attrNameLst>
                                      </p:cBhvr>
                                      <p:tavLst>
                                        <p:tav tm="0">
                                          <p:val>
                                            <p:strVal val="#ppt_x"/>
                                          </p:val>
                                        </p:tav>
                                        <p:tav tm="100000">
                                          <p:val>
                                            <p:strVal val="#ppt_x"/>
                                          </p:val>
                                        </p:tav>
                                      </p:tavLst>
                                    </p:anim>
                                    <p:anim calcmode="lin" valueType="num">
                                      <p:cBhvr additive="base">
                                        <p:cTn id="20" dur="500" fill="hold"/>
                                        <p:tgtEl>
                                          <p:spTgt spid="686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0000"/>
                </a:solidFill>
                <a:latin typeface="Times New Roman" pitchFamily="18" charset="0"/>
                <a:cs typeface="Times New Roman" pitchFamily="18" charset="0"/>
              </a:rPr>
              <a:t>MẠCH</a:t>
            </a:r>
            <a:r>
              <a:rPr lang="vi-VN">
                <a:solidFill>
                  <a:srgbClr val="FF0000"/>
                </a:solidFill>
              </a:rPr>
              <a:t> </a:t>
            </a:r>
            <a:r>
              <a:rPr lang="en-US">
                <a:solidFill>
                  <a:srgbClr val="FF0000"/>
                </a:solidFill>
                <a:latin typeface="Times New Roman" pitchFamily="18" charset="0"/>
                <a:cs typeface="Times New Roman" pitchFamily="18" charset="0"/>
              </a:rPr>
              <a:t>KHUẾCH ĐẠI TÍN HIỆU </a:t>
            </a:r>
            <a:r>
              <a:rPr lang="vi-VN">
                <a:solidFill>
                  <a:srgbClr val="FF0000"/>
                </a:solidFill>
              </a:rPr>
              <a:t>EMIT</a:t>
            </a:r>
            <a:r>
              <a:rPr lang="en-US">
                <a:solidFill>
                  <a:srgbClr val="FF0000"/>
                </a:solidFill>
                <a:latin typeface="Times New Roman" pitchFamily="18" charset="0"/>
                <a:cs typeface="Times New Roman" pitchFamily="18" charset="0"/>
              </a:rPr>
              <a:t>TE</a:t>
            </a:r>
            <a:r>
              <a:rPr lang="vi-VN">
                <a:solidFill>
                  <a:srgbClr val="FF0000"/>
                </a:solidFill>
                <a:latin typeface="Times New Roman" pitchFamily="18" charset="0"/>
                <a:cs typeface="Times New Roman" pitchFamily="18" charset="0"/>
              </a:rPr>
              <a:t>R </a:t>
            </a:r>
            <a:br>
              <a:rPr lang="en-US">
                <a:solidFill>
                  <a:srgbClr val="FF0000"/>
                </a:solidFill>
              </a:rPr>
            </a:br>
            <a:r>
              <a:rPr lang="vi-VN">
                <a:solidFill>
                  <a:srgbClr val="FF0000"/>
                </a:solidFill>
              </a:rPr>
              <a:t>CHUNG</a:t>
            </a:r>
            <a:r>
              <a:rPr lang="en-US">
                <a:solidFill>
                  <a:srgbClr val="FF0000"/>
                </a:solidFill>
              </a:rPr>
              <a:t> </a:t>
            </a:r>
            <a:r>
              <a:rPr lang="en-US">
                <a:solidFill>
                  <a:srgbClr val="FF0000"/>
                </a:solidFill>
                <a:latin typeface="Times New Roman" pitchFamily="18" charset="0"/>
                <a:cs typeface="Times New Roman" pitchFamily="18" charset="0"/>
              </a:rPr>
              <a:t>(EC) </a:t>
            </a:r>
            <a:r>
              <a:rPr lang="vi-VN">
                <a:solidFill>
                  <a:srgbClr val="FF0000"/>
                </a:solidFill>
              </a:rPr>
              <a:t>HỒI TIẾP ÂM ĐIỆN</a:t>
            </a:r>
            <a:r>
              <a:rPr lang="en-US">
                <a:solidFill>
                  <a:srgbClr val="FF0000"/>
                </a:solidFill>
              </a:rPr>
              <a:t> </a:t>
            </a:r>
            <a:r>
              <a:rPr lang="en-US">
                <a:solidFill>
                  <a:srgbClr val="FF0000"/>
                </a:solidFill>
                <a:latin typeface="Times New Roman" pitchFamily="18" charset="0"/>
                <a:cs typeface="Times New Roman" pitchFamily="18" charset="0"/>
              </a:rPr>
              <a:t>ÁP</a:t>
            </a:r>
            <a:endParaRPr lang="vi-VN">
              <a:solidFill>
                <a:srgbClr val="FF0000"/>
              </a:solidFill>
              <a:latin typeface="Times New Roman" pitchFamily="18" charset="0"/>
              <a:cs typeface="Times New Roman" pitchFamily="18" charset="0"/>
            </a:endParaRPr>
          </a:p>
        </p:txBody>
      </p:sp>
      <p:sp>
        <p:nvSpPr>
          <p:cNvPr id="4" name="Content Placeholder 3"/>
          <p:cNvSpPr>
            <a:spLocks noGrp="1"/>
          </p:cNvSpPr>
          <p:nvPr>
            <p:ph sz="quarter" idx="1"/>
          </p:nvPr>
        </p:nvSpPr>
        <p:spPr>
          <a:xfrm>
            <a:off x="457200" y="1676400"/>
            <a:ext cx="3429000" cy="1295400"/>
          </a:xfrm>
        </p:spPr>
        <p:txBody>
          <a:bodyPr>
            <a:normAutofit fontScale="85000" lnSpcReduction="20000"/>
          </a:bodyPr>
          <a:lstStyle/>
          <a:p>
            <a:r>
              <a:rPr lang="vi-VN" sz="3200">
                <a:solidFill>
                  <a:srgbClr val="FF0000"/>
                </a:solidFill>
                <a:latin typeface="Times New Roman" pitchFamily="18" charset="0"/>
                <a:cs typeface="Times New Roman" pitchFamily="18" charset="0"/>
              </a:rPr>
              <a:t>Sơ đồ nguyên lý</a:t>
            </a:r>
            <a:endParaRPr lang="en-US" sz="3200">
              <a:solidFill>
                <a:srgbClr val="FF0000"/>
              </a:solidFill>
              <a:latin typeface="Times New Roman" pitchFamily="18" charset="0"/>
              <a:cs typeface="Times New Roman" pitchFamily="18" charset="0"/>
            </a:endParaRPr>
          </a:p>
          <a:p>
            <a:pPr>
              <a:buNone/>
            </a:pPr>
            <a:r>
              <a:rPr lang="en-US" sz="3200">
                <a:solidFill>
                  <a:srgbClr val="FF0000"/>
                </a:solidFill>
                <a:latin typeface="Times New Roman" pitchFamily="18" charset="0"/>
                <a:cs typeface="Times New Roman" pitchFamily="18" charset="0"/>
              </a:rPr>
              <a:t>Emittor chung hồi</a:t>
            </a:r>
          </a:p>
          <a:p>
            <a:pPr>
              <a:buNone/>
            </a:pPr>
            <a:r>
              <a:rPr lang="en-US" sz="3200">
                <a:solidFill>
                  <a:srgbClr val="FF0000"/>
                </a:solidFill>
                <a:latin typeface="Times New Roman" pitchFamily="18" charset="0"/>
                <a:cs typeface="Times New Roman" pitchFamily="18" charset="0"/>
              </a:rPr>
              <a:t>tiếp âm điện áp</a:t>
            </a:r>
            <a:endParaRPr lang="vi-VN" sz="3200">
              <a:solidFill>
                <a:srgbClr val="FF0000"/>
              </a:solidFill>
              <a:latin typeface="Times New Roman" pitchFamily="18" charset="0"/>
              <a:cs typeface="Times New Roman" pitchFamily="18" charset="0"/>
            </a:endParaRPr>
          </a:p>
        </p:txBody>
      </p:sp>
      <p:sp>
        <p:nvSpPr>
          <p:cNvPr id="5" name="Content Placeholder 4"/>
          <p:cNvSpPr>
            <a:spLocks noGrp="1"/>
          </p:cNvSpPr>
          <p:nvPr>
            <p:ph sz="quarter" idx="2"/>
          </p:nvPr>
        </p:nvSpPr>
        <p:spPr>
          <a:xfrm>
            <a:off x="4343400" y="1749552"/>
            <a:ext cx="4330446" cy="1069848"/>
          </a:xfrm>
        </p:spPr>
        <p:txBody>
          <a:bodyPr>
            <a:normAutofit fontScale="85000" lnSpcReduction="20000"/>
          </a:bodyPr>
          <a:lstStyle/>
          <a:p>
            <a:r>
              <a:rPr lang="vi-VN" sz="3200">
                <a:solidFill>
                  <a:srgbClr val="FF0000"/>
                </a:solidFill>
                <a:latin typeface="Times New Roman" pitchFamily="18" charset="0"/>
                <a:cs typeface="Times New Roman" pitchFamily="18" charset="0"/>
              </a:rPr>
              <a:t>Sơ đồ khuếch đại xoay chiều</a:t>
            </a:r>
          </a:p>
        </p:txBody>
      </p:sp>
      <p:pic>
        <p:nvPicPr>
          <p:cNvPr id="53249" name="Picture 1"/>
          <p:cNvPicPr>
            <a:picLocks noChangeAspect="1" noChangeArrowheads="1"/>
          </p:cNvPicPr>
          <p:nvPr/>
        </p:nvPicPr>
        <p:blipFill>
          <a:blip r:embed="rId2"/>
          <a:srcRect/>
          <a:stretch>
            <a:fillRect/>
          </a:stretch>
        </p:blipFill>
        <p:spPr bwMode="auto">
          <a:xfrm>
            <a:off x="228600" y="3187473"/>
            <a:ext cx="4038600" cy="3137127"/>
          </a:xfrm>
          <a:prstGeom prst="rect">
            <a:avLst/>
          </a:prstGeom>
          <a:noFill/>
          <a:ln w="9525">
            <a:noFill/>
            <a:miter lim="800000"/>
            <a:headEnd/>
            <a:tailEnd/>
          </a:ln>
          <a:effectLst/>
        </p:spPr>
      </p:pic>
      <p:pic>
        <p:nvPicPr>
          <p:cNvPr id="3" name="Picture 1"/>
          <p:cNvPicPr>
            <a:picLocks noChangeAspect="1" noChangeArrowheads="1"/>
          </p:cNvPicPr>
          <p:nvPr/>
        </p:nvPicPr>
        <p:blipFill>
          <a:blip r:embed="rId3"/>
          <a:srcRect/>
          <a:stretch>
            <a:fillRect/>
          </a:stretch>
        </p:blipFill>
        <p:spPr bwMode="auto">
          <a:xfrm>
            <a:off x="4267200" y="2895600"/>
            <a:ext cx="4648200" cy="3352800"/>
          </a:xfrm>
          <a:prstGeom prst="rect">
            <a:avLst/>
          </a:prstGeom>
          <a:noFill/>
          <a:ln w="9525">
            <a:noFill/>
            <a:miter lim="800000"/>
            <a:headEnd/>
            <a:tailEnd/>
          </a:ln>
          <a:effectLst/>
        </p:spPr>
      </p:pic>
      <p:sp>
        <p:nvSpPr>
          <p:cNvPr id="8" name="TextBox 7"/>
          <p:cNvSpPr txBox="1"/>
          <p:nvPr/>
        </p:nvSpPr>
        <p:spPr>
          <a:xfrm>
            <a:off x="457200" y="1143000"/>
            <a:ext cx="7848600" cy="523220"/>
          </a:xfrm>
          <a:prstGeom prst="rect">
            <a:avLst/>
          </a:prstGeom>
          <a:noFill/>
        </p:spPr>
        <p:txBody>
          <a:bodyPr wrap="square" rtlCol="0">
            <a:spAutoFit/>
          </a:bodyPr>
          <a:lstStyle/>
          <a:p>
            <a:r>
              <a:rPr lang="en-US" sz="2800">
                <a:latin typeface="Times New Roman" pitchFamily="18" charset="0"/>
                <a:cs typeface="Times New Roman" pitchFamily="18" charset="0"/>
              </a:rPr>
              <a:t>3. Sơ đồ khuếch đại tín hiệu  EC hồi tiếp âm điện áp</a:t>
            </a:r>
          </a:p>
        </p:txBody>
      </p:sp>
    </p:spTree>
    <p:extLst>
      <p:ext uri="{BB962C8B-B14F-4D97-AF65-F5344CB8AC3E}">
        <p14:creationId xmlns:p14="http://schemas.microsoft.com/office/powerpoint/2010/main" val="32384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249"/>
                                        </p:tgtEl>
                                        <p:attrNameLst>
                                          <p:attrName>style.visibility</p:attrName>
                                        </p:attrNameLst>
                                      </p:cBhvr>
                                      <p:to>
                                        <p:strVal val="visible"/>
                                      </p:to>
                                    </p:set>
                                    <p:animEffect transition="in" filter="blinds(horizontal)">
                                      <p:cBhvr>
                                        <p:cTn id="22" dur="500"/>
                                        <p:tgtEl>
                                          <p:spTgt spid="5324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blinds(horizontal)">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990600"/>
          </a:xfrm>
        </p:spPr>
        <p:txBody>
          <a:bodyPr>
            <a:normAutofit fontScale="90000"/>
          </a:bodyPr>
          <a:lstStyle/>
          <a:p>
            <a:pPr algn="ctr"/>
            <a:r>
              <a:rPr lang="en-US">
                <a:solidFill>
                  <a:srgbClr val="FF0000"/>
                </a:solidFill>
                <a:latin typeface="Times New Roman" pitchFamily="18" charset="0"/>
                <a:cs typeface="Times New Roman" pitchFamily="18" charset="0"/>
              </a:rPr>
              <a:t>MẠCH</a:t>
            </a:r>
            <a:r>
              <a:rPr lang="vi-VN">
                <a:solidFill>
                  <a:srgbClr val="FF0000"/>
                </a:solidFill>
              </a:rPr>
              <a:t> </a:t>
            </a:r>
            <a:r>
              <a:rPr lang="en-US">
                <a:solidFill>
                  <a:srgbClr val="FF0000"/>
                </a:solidFill>
                <a:latin typeface="Times New Roman" pitchFamily="18" charset="0"/>
                <a:cs typeface="Times New Roman" pitchFamily="18" charset="0"/>
              </a:rPr>
              <a:t>KHUẾCH ĐẠI TÍN HIỆU </a:t>
            </a:r>
            <a:r>
              <a:rPr lang="vi-VN">
                <a:solidFill>
                  <a:srgbClr val="FF0000"/>
                </a:solidFill>
              </a:rPr>
              <a:t>EMIT</a:t>
            </a:r>
            <a:r>
              <a:rPr lang="en-US">
                <a:solidFill>
                  <a:srgbClr val="FF0000"/>
                </a:solidFill>
                <a:latin typeface="Times New Roman" pitchFamily="18" charset="0"/>
                <a:cs typeface="Times New Roman" pitchFamily="18" charset="0"/>
              </a:rPr>
              <a:t>TE</a:t>
            </a:r>
            <a:r>
              <a:rPr lang="vi-VN">
                <a:solidFill>
                  <a:srgbClr val="FF0000"/>
                </a:solidFill>
                <a:latin typeface="Times New Roman" pitchFamily="18" charset="0"/>
                <a:cs typeface="Times New Roman" pitchFamily="18" charset="0"/>
              </a:rPr>
              <a:t>R </a:t>
            </a:r>
            <a:br>
              <a:rPr lang="en-US">
                <a:solidFill>
                  <a:srgbClr val="FF0000"/>
                </a:solidFill>
              </a:rPr>
            </a:br>
            <a:r>
              <a:rPr lang="vi-VN">
                <a:solidFill>
                  <a:srgbClr val="FF0000"/>
                </a:solidFill>
              </a:rPr>
              <a:t>CHUNG</a:t>
            </a:r>
            <a:r>
              <a:rPr lang="en-US">
                <a:solidFill>
                  <a:srgbClr val="FF0000"/>
                </a:solidFill>
              </a:rPr>
              <a:t> </a:t>
            </a:r>
            <a:r>
              <a:rPr lang="en-US">
                <a:solidFill>
                  <a:srgbClr val="FF0000"/>
                </a:solidFill>
                <a:latin typeface="Times New Roman" pitchFamily="18" charset="0"/>
                <a:cs typeface="Times New Roman" pitchFamily="18" charset="0"/>
              </a:rPr>
              <a:t>(EC) </a:t>
            </a:r>
            <a:r>
              <a:rPr lang="vi-VN">
                <a:solidFill>
                  <a:srgbClr val="FF0000"/>
                </a:solidFill>
              </a:rPr>
              <a:t>HỒI TIẾP ÂM ĐIỆN</a:t>
            </a:r>
            <a:r>
              <a:rPr lang="en-US">
                <a:solidFill>
                  <a:srgbClr val="FF0000"/>
                </a:solidFill>
              </a:rPr>
              <a:t> </a:t>
            </a:r>
            <a:r>
              <a:rPr lang="en-US">
                <a:solidFill>
                  <a:srgbClr val="FF0000"/>
                </a:solidFill>
                <a:latin typeface="Times New Roman" pitchFamily="18" charset="0"/>
                <a:cs typeface="Times New Roman" pitchFamily="18" charset="0"/>
              </a:rPr>
              <a:t>ÁP</a:t>
            </a:r>
            <a:endParaRPr lang="vi-VN">
              <a:solidFill>
                <a:srgbClr val="FF0000"/>
              </a:solidFill>
            </a:endParaRPr>
          </a:p>
        </p:txBody>
      </p:sp>
      <p:sp>
        <p:nvSpPr>
          <p:cNvPr id="3" name="Content Placeholder 2"/>
          <p:cNvSpPr>
            <a:spLocks noGrp="1"/>
          </p:cNvSpPr>
          <p:nvPr>
            <p:ph sz="quarter" idx="1"/>
          </p:nvPr>
        </p:nvSpPr>
        <p:spPr/>
        <p:txBody>
          <a:bodyPr>
            <a:normAutofit/>
          </a:bodyPr>
          <a:lstStyle/>
          <a:p>
            <a:r>
              <a:rPr lang="vi-VN" sz="3200">
                <a:latin typeface="Times New Roman" pitchFamily="18" charset="0"/>
                <a:cs typeface="Times New Roman" pitchFamily="18" charset="0"/>
              </a:rPr>
              <a:t>Sơ đồ tương đương  </a:t>
            </a:r>
          </a:p>
          <a:p>
            <a:endParaRPr lang="vi-VN" sz="3200"/>
          </a:p>
        </p:txBody>
      </p:sp>
      <p:pic>
        <p:nvPicPr>
          <p:cNvPr id="70657" name="Picture 1"/>
          <p:cNvPicPr>
            <a:picLocks noChangeAspect="1" noChangeArrowheads="1"/>
          </p:cNvPicPr>
          <p:nvPr/>
        </p:nvPicPr>
        <p:blipFill>
          <a:blip r:embed="rId2"/>
          <a:srcRect/>
          <a:stretch>
            <a:fillRect/>
          </a:stretch>
        </p:blipFill>
        <p:spPr bwMode="auto">
          <a:xfrm>
            <a:off x="1523999" y="2133600"/>
            <a:ext cx="6852285" cy="4191000"/>
          </a:xfrm>
          <a:prstGeom prst="rect">
            <a:avLst/>
          </a:prstGeom>
          <a:noFill/>
          <a:ln w="9525">
            <a:noFill/>
            <a:miter lim="800000"/>
            <a:headEnd/>
            <a:tailEnd/>
          </a:ln>
          <a:effectLst/>
        </p:spPr>
      </p:pic>
    </p:spTree>
    <p:extLst>
      <p:ext uri="{BB962C8B-B14F-4D97-AF65-F5344CB8AC3E}">
        <p14:creationId xmlns:p14="http://schemas.microsoft.com/office/powerpoint/2010/main" val="1903291286"/>
      </p:ext>
    </p:extLst>
  </p:cSld>
  <p:clrMapOvr>
    <a:masterClrMapping/>
  </p:clrMapOvr>
  <p:transition spd="slow">
    <p:wip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0000"/>
                </a:solidFill>
                <a:latin typeface="Times New Roman" pitchFamily="18" charset="0"/>
                <a:cs typeface="Times New Roman" pitchFamily="18" charset="0"/>
              </a:rPr>
              <a:t>MẠCH</a:t>
            </a:r>
            <a:r>
              <a:rPr lang="vi-VN">
                <a:solidFill>
                  <a:srgbClr val="FF0000"/>
                </a:solidFill>
              </a:rPr>
              <a:t> </a:t>
            </a:r>
            <a:r>
              <a:rPr lang="en-US">
                <a:solidFill>
                  <a:srgbClr val="FF0000"/>
                </a:solidFill>
                <a:latin typeface="Times New Roman" pitchFamily="18" charset="0"/>
                <a:cs typeface="Times New Roman" pitchFamily="18" charset="0"/>
              </a:rPr>
              <a:t>KHUẾCH ĐẠI TÍN HIỆU </a:t>
            </a:r>
            <a:r>
              <a:rPr lang="vi-VN">
                <a:solidFill>
                  <a:srgbClr val="FF0000"/>
                </a:solidFill>
              </a:rPr>
              <a:t>EMIT</a:t>
            </a:r>
            <a:r>
              <a:rPr lang="en-US">
                <a:solidFill>
                  <a:srgbClr val="FF0000"/>
                </a:solidFill>
                <a:latin typeface="Times New Roman" pitchFamily="18" charset="0"/>
                <a:cs typeface="Times New Roman" pitchFamily="18" charset="0"/>
              </a:rPr>
              <a:t>TE</a:t>
            </a:r>
            <a:r>
              <a:rPr lang="vi-VN">
                <a:solidFill>
                  <a:srgbClr val="FF0000"/>
                </a:solidFill>
                <a:latin typeface="Times New Roman" pitchFamily="18" charset="0"/>
                <a:cs typeface="Times New Roman" pitchFamily="18" charset="0"/>
              </a:rPr>
              <a:t>R </a:t>
            </a:r>
            <a:br>
              <a:rPr lang="en-US">
                <a:solidFill>
                  <a:srgbClr val="FF0000"/>
                </a:solidFill>
              </a:rPr>
            </a:br>
            <a:r>
              <a:rPr lang="vi-VN">
                <a:solidFill>
                  <a:srgbClr val="FF0000"/>
                </a:solidFill>
              </a:rPr>
              <a:t>CHUNG</a:t>
            </a:r>
            <a:r>
              <a:rPr lang="en-US">
                <a:solidFill>
                  <a:srgbClr val="FF0000"/>
                </a:solidFill>
              </a:rPr>
              <a:t> </a:t>
            </a:r>
            <a:r>
              <a:rPr lang="en-US">
                <a:solidFill>
                  <a:srgbClr val="FF0000"/>
                </a:solidFill>
                <a:latin typeface="Times New Roman" pitchFamily="18" charset="0"/>
                <a:cs typeface="Times New Roman" pitchFamily="18" charset="0"/>
              </a:rPr>
              <a:t>(EC) </a:t>
            </a:r>
            <a:r>
              <a:rPr lang="vi-VN">
                <a:solidFill>
                  <a:srgbClr val="FF0000"/>
                </a:solidFill>
              </a:rPr>
              <a:t>HỒI TIẾP ÂM ĐIỆN</a:t>
            </a:r>
            <a:r>
              <a:rPr lang="en-US">
                <a:solidFill>
                  <a:srgbClr val="FF0000"/>
                </a:solidFill>
              </a:rPr>
              <a:t> </a:t>
            </a:r>
            <a:r>
              <a:rPr lang="en-US">
                <a:solidFill>
                  <a:srgbClr val="FF0000"/>
                </a:solidFill>
                <a:latin typeface="Times New Roman" pitchFamily="18" charset="0"/>
                <a:cs typeface="Times New Roman" pitchFamily="18" charset="0"/>
              </a:rPr>
              <a:t>ÁP</a:t>
            </a:r>
            <a:endParaRPr lang="vi-VN">
              <a:solidFill>
                <a:srgbClr val="FF0000"/>
              </a:solidFill>
            </a:endParaRPr>
          </a:p>
        </p:txBody>
      </p:sp>
      <p:sp>
        <p:nvSpPr>
          <p:cNvPr id="4" name="Content Placeholder 3"/>
          <p:cNvSpPr>
            <a:spLocks noGrp="1"/>
          </p:cNvSpPr>
          <p:nvPr>
            <p:ph sz="quarter" idx="1"/>
          </p:nvPr>
        </p:nvSpPr>
        <p:spPr/>
        <p:txBody>
          <a:bodyPr/>
          <a:lstStyle/>
          <a:p>
            <a:pPr>
              <a:buNone/>
            </a:pPr>
            <a:r>
              <a:rPr lang="en-US"/>
              <a:t> </a:t>
            </a:r>
            <a:r>
              <a:rPr lang="en-US" sz="2800">
                <a:solidFill>
                  <a:srgbClr val="FF0000"/>
                </a:solidFill>
                <a:latin typeface="Times New Roman" pitchFamily="18" charset="0"/>
                <a:cs typeface="Times New Roman" pitchFamily="18" charset="0"/>
              </a:rPr>
              <a:t>Ta có sơ đồ tương đương hình </a:t>
            </a:r>
            <a:r>
              <a:rPr lang="el-GR" sz="2800">
                <a:solidFill>
                  <a:srgbClr val="FF0000"/>
                </a:solidFill>
                <a:latin typeface="Times New Roman" pitchFamily="18" charset="0"/>
                <a:cs typeface="Times New Roman" pitchFamily="18" charset="0"/>
              </a:rPr>
              <a:t>π</a:t>
            </a:r>
            <a:endParaRPr lang="en-US" sz="2800">
              <a:solidFill>
                <a:srgbClr val="FF0000"/>
              </a:solidFill>
              <a:latin typeface="Times New Roman" pitchFamily="18" charset="0"/>
              <a:cs typeface="Times New Roman" pitchFamily="18" charset="0"/>
            </a:endParaRPr>
          </a:p>
        </p:txBody>
      </p:sp>
      <p:pic>
        <p:nvPicPr>
          <p:cNvPr id="69633" name="Picture 1"/>
          <p:cNvPicPr>
            <a:picLocks noChangeAspect="1" noChangeArrowheads="1"/>
          </p:cNvPicPr>
          <p:nvPr/>
        </p:nvPicPr>
        <p:blipFill>
          <a:blip r:embed="rId2"/>
          <a:srcRect/>
          <a:stretch>
            <a:fillRect/>
          </a:stretch>
        </p:blipFill>
        <p:spPr bwMode="auto">
          <a:xfrm>
            <a:off x="1219200" y="2060690"/>
            <a:ext cx="6921357" cy="3602343"/>
          </a:xfrm>
          <a:prstGeom prst="rect">
            <a:avLst/>
          </a:prstGeom>
          <a:noFill/>
          <a:ln w="9525">
            <a:noFill/>
            <a:miter lim="800000"/>
            <a:headEnd/>
            <a:tailEnd/>
          </a:ln>
          <a:effectLst/>
        </p:spPr>
      </p:pic>
    </p:spTree>
    <p:extLst>
      <p:ext uri="{BB962C8B-B14F-4D97-AF65-F5344CB8AC3E}">
        <p14:creationId xmlns:p14="http://schemas.microsoft.com/office/powerpoint/2010/main" val="1871236433"/>
      </p:ext>
    </p:extLst>
  </p:cSld>
  <p:clrMapOvr>
    <a:masterClrMapping/>
  </p:clrMapOvr>
  <p:transition spd="slow">
    <p:wip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0000"/>
                </a:solidFill>
                <a:latin typeface="Times New Roman" pitchFamily="18" charset="0"/>
                <a:cs typeface="Times New Roman" pitchFamily="18" charset="0"/>
              </a:rPr>
              <a:t>MẠCH</a:t>
            </a:r>
            <a:r>
              <a:rPr lang="vi-VN">
                <a:solidFill>
                  <a:srgbClr val="FF0000"/>
                </a:solidFill>
              </a:rPr>
              <a:t> </a:t>
            </a:r>
            <a:r>
              <a:rPr lang="en-US">
                <a:solidFill>
                  <a:srgbClr val="FF0000"/>
                </a:solidFill>
                <a:latin typeface="Times New Roman" pitchFamily="18" charset="0"/>
                <a:cs typeface="Times New Roman" pitchFamily="18" charset="0"/>
              </a:rPr>
              <a:t>KHUẾCH ĐẠI TÍN HIỆU </a:t>
            </a:r>
            <a:r>
              <a:rPr lang="vi-VN">
                <a:solidFill>
                  <a:srgbClr val="FF0000"/>
                </a:solidFill>
              </a:rPr>
              <a:t>EMIT</a:t>
            </a:r>
            <a:r>
              <a:rPr lang="en-US">
                <a:solidFill>
                  <a:srgbClr val="FF0000"/>
                </a:solidFill>
                <a:latin typeface="Times New Roman" pitchFamily="18" charset="0"/>
                <a:cs typeface="Times New Roman" pitchFamily="18" charset="0"/>
              </a:rPr>
              <a:t>TE</a:t>
            </a:r>
            <a:r>
              <a:rPr lang="vi-VN">
                <a:solidFill>
                  <a:srgbClr val="FF0000"/>
                </a:solidFill>
                <a:latin typeface="Times New Roman" pitchFamily="18" charset="0"/>
                <a:cs typeface="Times New Roman" pitchFamily="18" charset="0"/>
              </a:rPr>
              <a:t>R </a:t>
            </a:r>
            <a:br>
              <a:rPr lang="en-US">
                <a:solidFill>
                  <a:srgbClr val="FF0000"/>
                </a:solidFill>
              </a:rPr>
            </a:br>
            <a:r>
              <a:rPr lang="vi-VN">
                <a:solidFill>
                  <a:srgbClr val="FF0000"/>
                </a:solidFill>
              </a:rPr>
              <a:t>CHUNG</a:t>
            </a:r>
            <a:r>
              <a:rPr lang="en-US">
                <a:solidFill>
                  <a:srgbClr val="FF0000"/>
                </a:solidFill>
              </a:rPr>
              <a:t> </a:t>
            </a:r>
            <a:r>
              <a:rPr lang="en-US">
                <a:solidFill>
                  <a:srgbClr val="FF0000"/>
                </a:solidFill>
                <a:latin typeface="Times New Roman" pitchFamily="18" charset="0"/>
                <a:cs typeface="Times New Roman" pitchFamily="18" charset="0"/>
              </a:rPr>
              <a:t>(EC) </a:t>
            </a:r>
            <a:r>
              <a:rPr lang="vi-VN">
                <a:solidFill>
                  <a:srgbClr val="FF0000"/>
                </a:solidFill>
              </a:rPr>
              <a:t>HỒI TIẾP ÂM ĐIỆN</a:t>
            </a:r>
            <a:r>
              <a:rPr lang="en-US">
                <a:solidFill>
                  <a:srgbClr val="FF0000"/>
                </a:solidFill>
              </a:rPr>
              <a:t> </a:t>
            </a:r>
            <a:r>
              <a:rPr lang="en-US">
                <a:solidFill>
                  <a:srgbClr val="FF0000"/>
                </a:solidFill>
                <a:latin typeface="Times New Roman" pitchFamily="18" charset="0"/>
                <a:cs typeface="Times New Roman" pitchFamily="18" charset="0"/>
              </a:rPr>
              <a:t>ÁP</a:t>
            </a:r>
            <a:endParaRPr lang="vi-VN">
              <a:solidFill>
                <a:srgbClr val="FF0000"/>
              </a:solidFill>
            </a:endParaRPr>
          </a:p>
        </p:txBody>
      </p:sp>
      <p:sp>
        <p:nvSpPr>
          <p:cNvPr id="3" name="Content Placeholder 2"/>
          <p:cNvSpPr>
            <a:spLocks noGrp="1"/>
          </p:cNvSpPr>
          <p:nvPr>
            <p:ph sz="quarter" idx="1"/>
          </p:nvPr>
        </p:nvSpPr>
        <p:spPr/>
        <p:txBody>
          <a:bodyPr>
            <a:normAutofit lnSpcReduction="10000"/>
          </a:bodyPr>
          <a:lstStyle/>
          <a:p>
            <a:endParaRPr lang="vi-VN"/>
          </a:p>
          <a:p>
            <a:endParaRPr lang="vi-VN"/>
          </a:p>
          <a:p>
            <a:endParaRPr lang="vi-VN"/>
          </a:p>
          <a:p>
            <a:r>
              <a:rPr lang="vi-VN" sz="2800">
                <a:latin typeface="Times New Roman" pitchFamily="18" charset="0"/>
                <a:cs typeface="Times New Roman" pitchFamily="18" charset="0"/>
              </a:rPr>
              <a:t>Trở kháng vào</a:t>
            </a:r>
          </a:p>
          <a:p>
            <a:endParaRPr lang="vi-VN"/>
          </a:p>
          <a:p>
            <a:endParaRPr lang="vi-VN"/>
          </a:p>
          <a:p>
            <a:endParaRPr lang="vi-VN"/>
          </a:p>
          <a:p>
            <a:r>
              <a:rPr lang="vi-VN" sz="2800">
                <a:latin typeface="Times New Roman" pitchFamily="18" charset="0"/>
                <a:cs typeface="Times New Roman" pitchFamily="18" charset="0"/>
              </a:rPr>
              <a:t>Trở kháng ra</a:t>
            </a:r>
          </a:p>
        </p:txBody>
      </p:sp>
      <p:graphicFrame>
        <p:nvGraphicFramePr>
          <p:cNvPr id="4" name="Object 3"/>
          <p:cNvGraphicFramePr>
            <a:graphicFrameLocks noChangeAspect="1"/>
          </p:cNvGraphicFramePr>
          <p:nvPr>
            <p:extLst>
              <p:ext uri="{D42A27DB-BD31-4B8C-83A1-F6EECF244321}">
                <p14:modId xmlns:p14="http://schemas.microsoft.com/office/powerpoint/2010/main" val="419124684"/>
              </p:ext>
            </p:extLst>
          </p:nvPr>
        </p:nvGraphicFramePr>
        <p:xfrm>
          <a:off x="1905000" y="1874808"/>
          <a:ext cx="5029200" cy="1457532"/>
        </p:xfrm>
        <a:graphic>
          <a:graphicData uri="http://schemas.openxmlformats.org/presentationml/2006/ole">
            <mc:AlternateContent xmlns:mc="http://schemas.openxmlformats.org/markup-compatibility/2006">
              <mc:Choice xmlns:v="urn:schemas-microsoft-com:vml" Requires="v">
                <p:oleObj spid="_x0000_s116737" name="Equation" r:id="rId3" imgW="1803240" imgH="622080" progId="Equation.DSMT4">
                  <p:embed/>
                </p:oleObj>
              </mc:Choice>
              <mc:Fallback>
                <p:oleObj name="Equation" r:id="rId3" imgW="1803240" imgH="62208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874808"/>
                        <a:ext cx="5029200" cy="14575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069327774"/>
              </p:ext>
            </p:extLst>
          </p:nvPr>
        </p:nvGraphicFramePr>
        <p:xfrm>
          <a:off x="2905664" y="3514498"/>
          <a:ext cx="5410200" cy="1334984"/>
        </p:xfrm>
        <a:graphic>
          <a:graphicData uri="http://schemas.openxmlformats.org/presentationml/2006/ole">
            <mc:AlternateContent xmlns:mc="http://schemas.openxmlformats.org/markup-compatibility/2006">
              <mc:Choice xmlns:v="urn:schemas-microsoft-com:vml" Requires="v">
                <p:oleObj spid="_x0000_s116738" name="Equation" r:id="rId5" imgW="1955520" imgH="482400" progId="Equation.DSMT4">
                  <p:embed/>
                </p:oleObj>
              </mc:Choice>
              <mc:Fallback>
                <p:oleObj name="Equation" r:id="rId5" imgW="1955520" imgH="48240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5664" y="3514498"/>
                        <a:ext cx="5410200" cy="13349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2819401" y="5076215"/>
          <a:ext cx="3733799" cy="714983"/>
        </p:xfrm>
        <a:graphic>
          <a:graphicData uri="http://schemas.openxmlformats.org/presentationml/2006/ole">
            <mc:AlternateContent xmlns:mc="http://schemas.openxmlformats.org/markup-compatibility/2006">
              <mc:Choice xmlns:v="urn:schemas-microsoft-com:vml" Requires="v">
                <p:oleObj spid="_x0000_s116739" name="Equation" r:id="rId7" imgW="1193760" imgH="228600" progId="Equation.DSMT4">
                  <p:embed/>
                </p:oleObj>
              </mc:Choice>
              <mc:Fallback>
                <p:oleObj name="Equation" r:id="rId7" imgW="1193760" imgH="228600" progId="Equation.DSMT4">
                  <p:embed/>
                  <p:pic>
                    <p:nvPicPr>
                      <p:cNvPr id="6"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1" y="5076215"/>
                        <a:ext cx="3733799" cy="7149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8377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B0F229A9F1A14D9F21283237E529B9" ma:contentTypeVersion="12" ma:contentTypeDescription="Create a new document." ma:contentTypeScope="" ma:versionID="550076cf1d702e4d26cac38b58fe30cd">
  <xsd:schema xmlns:xsd="http://www.w3.org/2001/XMLSchema" xmlns:xs="http://www.w3.org/2001/XMLSchema" xmlns:p="http://schemas.microsoft.com/office/2006/metadata/properties" xmlns:ns2="34c0c3d1-00da-479e-b97b-046fc088f71b" xmlns:ns3="ae3f6bc4-5225-415d-abd2-4206f31c7ebf" targetNamespace="http://schemas.microsoft.com/office/2006/metadata/properties" ma:root="true" ma:fieldsID="e0b7783cb3129251876ea04e3eac9bde" ns2:_="" ns3:_="">
    <xsd:import namespace="34c0c3d1-00da-479e-b97b-046fc088f71b"/>
    <xsd:import namespace="ae3f6bc4-5225-415d-abd2-4206f31c7e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c0c3d1-00da-479e-b97b-046fc088f7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7248ef2-771a-4cf8-9f8d-dd913dccdaba"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3f6bc4-5225-415d-abd2-4206f31c7eb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3aa3e6d-6709-437d-8952-c3a761dbd0ad}" ma:internalName="TaxCatchAll" ma:showField="CatchAllData" ma:web="ae3f6bc4-5225-415d-abd2-4206f31c7ebf">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4c0c3d1-00da-479e-b97b-046fc088f71b">
      <Terms xmlns="http://schemas.microsoft.com/office/infopath/2007/PartnerControls"/>
    </lcf76f155ced4ddcb4097134ff3c332f>
    <TaxCatchAll xmlns="ae3f6bc4-5225-415d-abd2-4206f31c7ebf" xsi:nil="true"/>
  </documentManagement>
</p:properties>
</file>

<file path=customXml/itemProps1.xml><?xml version="1.0" encoding="utf-8"?>
<ds:datastoreItem xmlns:ds="http://schemas.openxmlformats.org/officeDocument/2006/customXml" ds:itemID="{62545FFA-92A1-453D-840D-B033B9FDCDE5}">
  <ds:schemaRefs>
    <ds:schemaRef ds:uri="34c0c3d1-00da-479e-b97b-046fc088f71b"/>
    <ds:schemaRef ds:uri="ae3f6bc4-5225-415d-abd2-4206f31c7eb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875803D-5EF0-4906-BD6A-5653E64E5617}">
  <ds:schemaRefs>
    <ds:schemaRef ds:uri="http://schemas.microsoft.com/sharepoint/v3/contenttype/forms"/>
  </ds:schemaRefs>
</ds:datastoreItem>
</file>

<file path=customXml/itemProps3.xml><?xml version="1.0" encoding="utf-8"?>
<ds:datastoreItem xmlns:ds="http://schemas.openxmlformats.org/officeDocument/2006/customXml" ds:itemID="{C653B2DD-8486-43A0-8C0F-C9CB21D77B5B}">
  <ds:schemaRefs>
    <ds:schemaRef ds:uri="34c0c3d1-00da-479e-b97b-046fc088f71b"/>
    <ds:schemaRef ds:uri="ae3f6bc4-5225-415d-abd2-4206f31c7ebf"/>
    <ds:schemaRef ds:uri="http://schemas.microsoft.com/office/2006/metadata/properties"/>
    <ds:schemaRef ds:uri="http://schemas.microsoft.com/office/infopath/2007/PartnerControls"/>
    <ds:schemaRef ds:uri="http://www.w3.org/2000/xmlns/"/>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242</Slides>
  <Notes>3</Notes>
  <HiddenSlides>1</HiddenSlides>
  <ScaleCrop>false</ScaleCrop>
  <HeadingPairs>
    <vt:vector size="4" baseType="variant">
      <vt:variant>
        <vt:lpstr>Theme</vt:lpstr>
      </vt:variant>
      <vt:variant>
        <vt:i4>1</vt:i4>
      </vt:variant>
      <vt:variant>
        <vt:lpstr>Slide Titles</vt:lpstr>
      </vt:variant>
      <vt:variant>
        <vt:i4>242</vt:i4>
      </vt:variant>
    </vt:vector>
  </HeadingPairs>
  <TitlesOfParts>
    <vt:vector size="243" baseType="lpstr">
      <vt:lpstr>Office Theme</vt:lpstr>
      <vt:lpstr>Chương I. Những khái niệm cơ bản về kỹ thuật xung</vt:lpstr>
      <vt:lpstr>PowerPoint Presentation</vt:lpstr>
      <vt:lpstr>PowerPoint Presentation</vt:lpstr>
      <vt:lpstr>PowerPoint Presentation</vt:lpstr>
      <vt:lpstr>§ 2. Phản ứng của mạch RC, RL với xung điện áp đơn giản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§3.Phản ứng của mạch R-C với tác dụng xung đơn</vt:lpstr>
      <vt:lpstr>PowerPoint Presentation</vt:lpstr>
      <vt:lpstr>PowerPoint Presentation</vt:lpstr>
      <vt:lpstr>PowerPoint Presentation</vt:lpstr>
      <vt:lpstr>PowerPoint Presentation</vt:lpstr>
      <vt:lpstr> Chương II. Mạch hồi tiếp âm § 1. Định nghĩa và phân loại mạch hồi tiếp</vt:lpstr>
      <vt:lpstr>PowerPoint Presentation</vt:lpstr>
      <vt:lpstr>PowerPoint Presentation</vt:lpstr>
      <vt:lpstr>PowerPoint Presentation</vt:lpstr>
      <vt:lpstr>PowerPoint Presentation</vt:lpstr>
      <vt:lpstr>PowerPoint Presentation</vt:lpstr>
      <vt:lpstr>§2.Các phương trình cơ bản mạng bốn cực có hồi tiếp</vt:lpstr>
      <vt:lpstr>§3. Phương pháp phân tích mạch khuếch đại có hồi tiếp âm</vt:lpstr>
      <vt:lpstr>PowerPoint Presentation</vt:lpstr>
      <vt:lpstr>§4. Ảnh hưởng của mạch hồi tiếp âm đến tính chất của mạch khuếch đại</vt:lpstr>
      <vt:lpstr>PowerPoint Presentation</vt:lpstr>
      <vt:lpstr>PowerPoint Presentation</vt:lpstr>
      <vt:lpstr>PowerPoint Presentation</vt:lpstr>
      <vt:lpstr>PowerPoint Presentation</vt:lpstr>
      <vt:lpstr>CIII. PHƯƠNG PHÁP CẤP NGUỒN VÀ ỔN ĐỊNH ĐIỂM LÀM VIỆC CỦA TRANSISTOR  TRONG TẦNG KHUẾCH ĐẠI</vt:lpstr>
      <vt:lpstr>§1.  KHÁI NIỆM ĐIỂM LÀM VIỆC TĨNH CỦA TRANSISTOR (BJT) TRONG TẦNG KHUẾCH ĐẠI </vt:lpstr>
      <vt:lpstr>KHÁI NIỆM ĐIỂM LÀM VIỆC TĨNH CỦA TRANSISTOR </vt:lpstr>
      <vt:lpstr>KHÁI NIỆM ĐIỂM LÀM VIỆC TĨNH CỦA TRANSISTOR </vt:lpstr>
      <vt:lpstr>KHÁI NIỆM ĐIỂM LÀM VIỆC TĨNH CỦA TRANSISTOR </vt:lpstr>
      <vt:lpstr>PowerPoint Presentation</vt:lpstr>
      <vt:lpstr>KHÁI NIỆM ĐIỂM LÀM VIỆC TĨNH CỦA TRANSISTOR  ĐƠN CỰC  JFET VÀ MOSFET LIÊN TỤC</vt:lpstr>
      <vt:lpstr>Khái  niệm chung về điểm làm việc tĩnh cho transistor MosFet gián đoạn  </vt:lpstr>
      <vt:lpstr>CẤP NGUỒN VÀ ỔN ĐỊNH ĐIỂM LÀM VIỆC CỦA TRANSISTOR (BJT)</vt:lpstr>
      <vt:lpstr>§3. Cấp nguồn cho transistor lưỡng cực</vt:lpstr>
      <vt:lpstr>Cấp nguồn cho transistor lưỡng cực</vt:lpstr>
      <vt:lpstr>Cấp nguồn cho Transistor lưỡng cực</vt:lpstr>
      <vt:lpstr>Cấp nguồn cho transistor lưỡng cực</vt:lpstr>
      <vt:lpstr>§4. PHƯƠNG PHÁP CẤP NGUỒN ỔN ĐỊNH ĐIỂM LÀM VIỆC CỦA TRANSISTOR BJT </vt:lpstr>
      <vt:lpstr>ỔN ĐỊNH ĐIỂM LÀM VIỆC CHO TRANSISTOR LƯỠNG CỰC </vt:lpstr>
      <vt:lpstr>ỔN ĐỊNH ĐIỂM LÀM VIỆC CHO TRANSISTOR LƯỠNG CỰC (BJT) </vt:lpstr>
      <vt:lpstr>ỔN ĐỊNH ĐIỂM LÀM VIỆC CHO TRANSISTOR LƯỠNG CỰC </vt:lpstr>
      <vt:lpstr>ỔN ĐỊNH ĐIỂM LÀM VIỆC CHO TRANSISTOR LƯỠNG CỰC (BJT)</vt:lpstr>
      <vt:lpstr>ỔN ĐỊNH ĐIỂM LÀM VIỆC CHO TRANSISTOR LƯỠNG CỰC</vt:lpstr>
      <vt:lpstr>§5. CẤP NGUỒN VÀ ỔN ĐỊNH ĐIỂM LÀM VIỆC CỦA TRANSISTOR ĐƠN CỰC (FET) </vt:lpstr>
      <vt:lpstr>CẤP NGUỒN CHO JFET VÀ MOSFET LIÊN TỤC TRONG CÁC TẦNG KHUẾCH ĐẠI</vt:lpstr>
      <vt:lpstr>CẤP NGUỒN CHO JFET VÀ MOSFET LIÊN TỤC TRONG CÁC TẦNG KHUẾCH ĐẠI</vt:lpstr>
      <vt:lpstr>CẤP NGUỒN CHO JFET VÀ MOSFET LIÊN TỤC TRONG CÁC TẦNG KHUẾCH ĐẠI</vt:lpstr>
      <vt:lpstr>CẤP NGUỒN CHO JFET VÀ MOSFET LIÊN TỤC TRONG CÁC TẦNG KHUẾCH ĐẠI</vt:lpstr>
      <vt:lpstr>CẤP NGUỒN CHO JFET VÀ MOSFET LIÊN TỤC TRONG CÁC TẦNG KHUẾCH ĐẠI</vt:lpstr>
      <vt:lpstr>CẤP NGUỒN CHO JFET VÀ MOSFET LIÊN TỤC TRONG CÁC TẦNG KHUẾCH ĐẠI</vt:lpstr>
      <vt:lpstr>§6. CẤP NGUỒN CỦA MOSFET GIÁN ĐOẠN TRONG CÁC TẦNG KHUẾCH ĐẠI (EMOSFET)</vt:lpstr>
      <vt:lpstr>CẤP NGUỒN CHO MOSFET GIÁN ĐOẠN TRONG CÁC TẦNG KHUẾCH ĐẠI</vt:lpstr>
      <vt:lpstr>CẤP NGUỒN CHO MOSFET GIÁN ĐOẠN (EMOS) TRONG CÁC TẦNG KHUẾCH ĐẠI</vt:lpstr>
      <vt:lpstr>CẤP NGUỒN CHO MOSFET GIÁN ĐOẠN TRONG CÁC TẦNG KHUẾCH ĐẠI</vt:lpstr>
      <vt:lpstr>CẤP NGUỒN CHO MOSFET GIÁN ĐOẠN (EMOS) TRONG CÁC TẦNG KHUẾCH ĐẠI</vt:lpstr>
      <vt:lpstr>CẤP NGUỒN CHO MOSFET GIÁN ĐOẠN (EMOS)  TRONG CÁC TẦNG KHUẾCH ĐẠI</vt:lpstr>
      <vt:lpstr>CẤP NGUỒN CHO MOSFET GIÁN ĐOẠN (EMOS)  TRONG TẦNG KHUẾCH ĐẠI</vt:lpstr>
      <vt:lpstr>CẤP NGUỒN CHO MOSFET GIÁN ĐOẠN (EMOS)  TRONG CÁC TẦNG KHUẾCH ĐẠI</vt:lpstr>
      <vt:lpstr>CHƯƠNG IV: MẠCH KHUẾCH ĐẠI TÍN HIỆU NHỎ TẦN SỐ THẤP DÙNG TRANSISTOR</vt:lpstr>
      <vt:lpstr>§1.PHƯƠNG PHÁP PHÂN TÍCH TẦNG KHUẾCH ĐẠI TÍN HIỆU NHỎ TẦN SỐ THẤP  </vt:lpstr>
      <vt:lpstr>PHƯƠNG PHÁP PHÂN TÍCH TẦNG KHUẾCH ĐẠI TÍN HIỆU NHỎ</vt:lpstr>
      <vt:lpstr>PHƯƠNG PHÁP PHÂN TÍCH TẦNG KHUẾCH ĐẠI TÍN HIỆU NHỎ </vt:lpstr>
      <vt:lpstr>PHƯƠNG PHÁP PHÂN TÍCH TẦNG KHUẾCH  ĐẠI TÍN HIỆU NHỎ</vt:lpstr>
      <vt:lpstr>PHƯƠNG PHÁP PHÂN TÍCH TẦNG KHUẾCH ĐẠI TÍN HIỆU NHỎ</vt:lpstr>
      <vt:lpstr>PHƯƠNG PHÁP PHÂN TÍCH TẦNG KHUẾCH  ĐẠI TÍN HIỆU NHỎ</vt:lpstr>
      <vt:lpstr>PHƯƠNG PHÁP PHÂN TÍCH TẦNG KHUẾCH    ĐẠI TÍN HIỆU NHỎ </vt:lpstr>
      <vt:lpstr>PHƯƠNG PHÁP PHÂN TÍCH TẦNG KHUẾCH    ĐẠI TÍN HIỆU NHỎ TẦN SỐ THẤP </vt:lpstr>
      <vt:lpstr>§2. MẠCH KHUẾCH ĐẠI TÍN HIỆU MẮC  EMITTER CHUNG (EC)</vt:lpstr>
      <vt:lpstr>MẠCH KHUẾCH ĐẠI TÍN HIỆU MẮC  EMITTER CHUNG (EC) </vt:lpstr>
      <vt:lpstr>MẠCH KHUẾCH ĐẠI TÍN HIỆU MẮC   EMITTER CHUNG</vt:lpstr>
      <vt:lpstr>MẠCH KHUẾCH ĐẠI TÍN HIỆU MẮC   EMITTER CHUNG KHÔNG CÓ HỒI TIẾP</vt:lpstr>
      <vt:lpstr>MẠCH KHUẾCH ĐẠI TÍN HIỆU MẮC  EMITTER CHUNG KHÔNG CÓ HỒI TIẾP </vt:lpstr>
      <vt:lpstr>KHUẾCH ĐẠI TÍN HIỆU MẮC  EMITTOR CHUNG KHÔNG CÓ HỒI TIẾP</vt:lpstr>
      <vt:lpstr>CÁC BƯỚC THIẾT KẾ MẠCH KHUẾCH ĐẠI TÍN HIỆU NHỎ TẦN SỐ THẤP</vt:lpstr>
      <vt:lpstr>CÁC BƯỚC THIẾT KẾ MẠCH KHUẾCH ĐẠI TÍN HIỆU NHỎ TẦN SỐ THẤP</vt:lpstr>
      <vt:lpstr>CÁC BƯỚC THIẾT KẾ MẠCH KHUẾCH ĐẠI TÍN HIỆU NHỎ TẦN SỐ THẤP</vt:lpstr>
      <vt:lpstr>CÁC BƯỚC THIẾT KẾ MẠCH KHUẾCH ĐẠI TÍN HIỆU NHỎ TẦN SỐ THẤP </vt:lpstr>
      <vt:lpstr>MẠCH KHUẾCH ĐẠI TÍN HIỆU EMITTER  CHUNG (EC) HỒI TIẾP ÂM DÒNG ĐIỆN</vt:lpstr>
      <vt:lpstr>MẠCH KHUẾCH ĐẠI TÍN HIỆU EMITTER  CHUNG (EC) HỒI TIẾP ÂM DÒNG ĐIỆN</vt:lpstr>
      <vt:lpstr>MẠCH KHUẾCH ĐẠI TÍN HIỆU EMITTER  CHUNG (EC) HỒI TIẾP ÂM DÒNG ĐIỆN</vt:lpstr>
      <vt:lpstr>MẠCH KHUẾCH ĐẠI TÍN HIỆU EMITTER  CHUNG (EC) HỒI TIẾP ÂM DÒNG ĐIỆN </vt:lpstr>
      <vt:lpstr>MẠCH KHUẾCH ĐẠI TÍN HIỆU EMITTER  CHUNG (EC) HỒI TIẾP ÂM DÒNG ĐIỆN </vt:lpstr>
      <vt:lpstr>MẠCH KHUẾCH ĐẠI TÍN HIỆU EMITTER  CHUNG (EC) HỒI TIẾP ÂM DÒNG ĐIỆN</vt:lpstr>
      <vt:lpstr>MẠCH KHUẾCH ĐẠI TÍN HIỆU EMITTER  CHUNG (EC) HỒI TIẾP ÂM DÒNG ĐIỆN </vt:lpstr>
      <vt:lpstr>MẠCH KHUẾCH ĐẠI TÍN HIỆU EMITTER  CHUNG (EC) HỒI TIẾP ÂM DÒNG ĐIỆN </vt:lpstr>
      <vt:lpstr>MẠCH KHUẾCH ĐẠI TÍN HIỆU EMITTER  CHUNG (EC) HỒI TIẾP ÂM ĐIỆN ÁP</vt:lpstr>
      <vt:lpstr>MẠCH KHUẾCH ĐẠI TÍN HIỆU EMITTER  CHUNG (EC) HỒI TIẾP ÂM ĐIỆN ÁP</vt:lpstr>
      <vt:lpstr>MẠCH KHUẾCH ĐẠI TÍN HIỆU EMITTER  CHUNG (EC) HỒI TIẾP ÂM ĐIỆN ÁP</vt:lpstr>
      <vt:lpstr>MẠCH KHUẾCH ĐẠI TÍN HIỆU EMITTER  CHUNG (EC) HỒI TIẾP ÂM ĐIỆN ÁP</vt:lpstr>
      <vt:lpstr>MẠCH KHUẾCH ĐẠI TÍN HIỆU EMITTER  CHUNG (EC) HỒI TIẾP ÂM ĐIỆN ÁP </vt:lpstr>
      <vt:lpstr>§3. MẠCH KHUẾCH ĐẠI TÍN HIỆU MẮC SOURCE CHUNG (SC) </vt:lpstr>
      <vt:lpstr>MẠCH KHUẾCH ĐẠI TÍN HIỆU MẮC SOURCE CHUNG (SC)  </vt:lpstr>
      <vt:lpstr>MẠCH KHUẾCH ĐẠI TÍN HIỆU MẮC SOURCE CHUNG (SC) </vt:lpstr>
      <vt:lpstr>MẠCH KHUẾCH ĐẠI TÍN HIỆU MẮC SOURCE CHUNG (SC)  </vt:lpstr>
      <vt:lpstr>MẠCH KHUẾCH ĐẠI TÍN HIỆU MẮC SOURCE CHUNG (SC) </vt:lpstr>
      <vt:lpstr>§4. MẠCH KHUẾCH ĐẠI TÍN HIỆU MẮC  COLLECTER CHUNG (CC) </vt:lpstr>
      <vt:lpstr>PowerPoint Presentation</vt:lpstr>
      <vt:lpstr>MẠCH KHUẾCH ĐẠI TÍN HIỆU MẮC CC </vt:lpstr>
      <vt:lpstr>MẠCH KHUẾCH ĐẠI TÍN HIỆU MẮC CC </vt:lpstr>
      <vt:lpstr>MẠCH KHUẾCH ĐẠI TÍN HIỆU MẮC CC</vt:lpstr>
      <vt:lpstr>MẠCH KHUẾCH ĐẠI TÍN HIỆU MẮC CC</vt:lpstr>
      <vt:lpstr>MẠCH KHUẾCH ĐẠI TÍN HIỆU MẮC CC </vt:lpstr>
      <vt:lpstr>§5. MẠCH KHUẾCH ĐẠI TÍN HIỆU MẮC BASE CHUNG (BC)</vt:lpstr>
      <vt:lpstr>MẠCH KHUẾCH ĐẠI TÍN HIỆU MẮC BC</vt:lpstr>
      <vt:lpstr>MẠCH KHUẾCH ĐẠI TÍN HIỆU MẮC BC </vt:lpstr>
      <vt:lpstr>MẠCH KHUẾCH ĐẠI TÍN HIỆU MẮC B CHUNG</vt:lpstr>
      <vt:lpstr>§ 6. CÁC MẠCH KHUẾCH ĐẠI TÍN HIỆU ĐẶC BIỆT DÙNG TRANSISTOR </vt:lpstr>
      <vt:lpstr>1. Sơ đồ mắc theo kiểu Darlington </vt:lpstr>
      <vt:lpstr>CÁC MẠCH KHUẾCH ĐẠI TÍN HIỆU ĐẶC BIỆT DÙNG TRANSISTOR</vt:lpstr>
      <vt:lpstr>§ 7. MẠCH KHUẾCH ĐẠI TÍN HIỆU VI SAI. </vt:lpstr>
      <vt:lpstr>PowerPoint Presentation</vt:lpstr>
      <vt:lpstr>§8. CÁC MẠCH GHÉP TẦNG </vt:lpstr>
      <vt:lpstr>PowerPoint Presentation</vt:lpstr>
      <vt:lpstr>Chương V. Mạch khuếch đại công suất dùng transistor </vt:lpstr>
      <vt:lpstr>PowerPoint Presentation</vt:lpstr>
      <vt:lpstr>PowerPoint Presentation</vt:lpstr>
      <vt:lpstr>PowerPoint Presentation</vt:lpstr>
      <vt:lpstr>PowerPoint Presentation</vt:lpstr>
      <vt:lpstr>5.2. Khuếch đại công suất đơn dùng transistor</vt:lpstr>
      <vt:lpstr>PowerPoint Presentation</vt:lpstr>
      <vt:lpstr>PowerPoint Presentation</vt:lpstr>
      <vt:lpstr>PowerPoint Presentation</vt:lpstr>
      <vt:lpstr>5.3. Khuếch đại công suất đẩy kéo dùng transistor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Chương VI. Khuếch đại thuật toán và ứng dụng</vt:lpstr>
      <vt:lpstr>PowerPoint Presentation</vt:lpstr>
      <vt:lpstr>PowerPoint Presentation</vt:lpstr>
      <vt:lpstr>PowerPoint Presentation</vt:lpstr>
      <vt:lpstr>§2. Cấu trúc bên trong của khuếch thuật toán</vt:lpstr>
      <vt:lpstr>PowerPoint Presentation</vt:lpstr>
      <vt:lpstr>§ 3. Các mạch khuếch đại cơ bản dùng khuếch đại thuật toán</vt:lpstr>
      <vt:lpstr>PowerPoint Presentation</vt:lpstr>
      <vt:lpstr>PowerPoint Presentation</vt:lpstr>
      <vt:lpstr>PowerPoint Presentation</vt:lpstr>
      <vt:lpstr>PowerPoint Presentation</vt:lpstr>
      <vt:lpstr>PowerPoint Presentation</vt:lpstr>
      <vt:lpstr>§ 4. Các mạch tính toán tuyến tính dùng KĐTT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5. Các mạch tính toán phi tuyến dùng KĐTT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To</vt:lpstr>
      <vt:lpstr>Chương VI. Mạch dao động </vt:lpstr>
      <vt:lpstr>§1. Khái niệm chung mạch tạo dao động</vt:lpstr>
      <vt:lpstr>PowerPoint Presentation</vt:lpstr>
      <vt:lpstr>§2. Điều kiện mạch của mạch dao động</vt:lpstr>
      <vt:lpstr>PowerPoint Presentation</vt:lpstr>
      <vt:lpstr>PowerPoint Presentation</vt:lpstr>
      <vt:lpstr>PowerPoint Presentation</vt:lpstr>
      <vt:lpstr>§3. Phương pháp tính toán mạch dao động.</vt:lpstr>
      <vt:lpstr>PowerPoint Presentation</vt:lpstr>
      <vt:lpstr>PowerPoint Presentation</vt:lpstr>
      <vt:lpstr>PowerPoint Presentation</vt:lpstr>
      <vt:lpstr>PowerPoint Presentation</vt:lpstr>
      <vt:lpstr>Ứng dụng mạch dao động trong bộ nguồn ổn áp (biến đổi điện áp sang điên áp) </vt:lpstr>
      <vt:lpstr>Ứng dụng mạch dao động trong bộ nguồn ổn áp xung (biến điện áp một chiều thành điện áp xoay chiều)  </vt:lpstr>
      <vt:lpstr>§4. Các Mạch dao động</vt:lpstr>
      <vt:lpstr>PowerPoint Presentation</vt:lpstr>
      <vt:lpstr>2. Mạch dao động ghép biến áp (mạch dao động LC)</vt:lpstr>
      <vt:lpstr>Minh họa mạch dao động ghép biến áp (mạch dao động LC)</vt:lpstr>
      <vt:lpstr>PowerPoint Presentation</vt:lpstr>
      <vt:lpstr>PowerPoint Presentation</vt:lpstr>
      <vt:lpstr>3. Mạch dao động ba điểm.</vt:lpstr>
      <vt:lpstr>PowerPoint Presentation</vt:lpstr>
      <vt:lpstr>a. Mạch dao động ba điểm điện cảm dùng Transistor (mạch dao động LC) Hartley</vt:lpstr>
      <vt:lpstr>Sơ đồ minh họa mạch dao động ba điểm điện cảm dùng Transistor</vt:lpstr>
      <vt:lpstr>PowerPoint Presentation</vt:lpstr>
      <vt:lpstr>PowerPoint Presentation</vt:lpstr>
      <vt:lpstr>PowerPoint Presentation</vt:lpstr>
      <vt:lpstr>PowerPoint Presentation</vt:lpstr>
      <vt:lpstr>PowerPoint Presentation</vt:lpstr>
      <vt:lpstr>Sơ đồ minh họa mạch dao động ba điểm điện dung dùng Transistor</vt:lpstr>
      <vt:lpstr>PowerPoint Presentation</vt:lpstr>
      <vt:lpstr>PowerPoint Presentation</vt:lpstr>
      <vt:lpstr>§5. Các mạch dao động thạch anh</vt:lpstr>
      <vt:lpstr>PowerPoint Presentation</vt:lpstr>
      <vt:lpstr>PowerPoint Presentation</vt:lpstr>
      <vt:lpstr>§6. Mạch dao động RC</vt:lpstr>
      <vt:lpstr>PowerPoint Presentation</vt:lpstr>
      <vt:lpstr>PowerPoint Presentation</vt:lpstr>
      <vt:lpstr> Mạch dao động RC di pha dùng khuếch đại thuật toán</vt:lpstr>
      <vt:lpstr> Nguyên tắc của mạch dao động RC hồi tiếp dương dùng di pha tín hiệu</vt:lpstr>
      <vt:lpstr>PowerPoint Presentation</vt:lpstr>
      <vt:lpstr>PowerPoint Presentation</vt:lpstr>
      <vt:lpstr>PowerPoint Presentation</vt:lpstr>
      <vt:lpstr>PowerPoint Presentation</vt:lpstr>
      <vt:lpstr>PowerPoint Presentation</vt:lpstr>
      <vt:lpstr>PowerPoint Presentation</vt:lpstr>
      <vt:lpstr>5.Sơ đồ mạch dao động RC (mạch dao động đa hài dùng Transistor)</vt:lpstr>
      <vt:lpstr>6. Mạch dao động dùng IC (HA555)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I. NHững khái niệm cơ bản về kỹ thuật xung</dc:title>
  <dc:creator>Dell</dc:creator>
  <cp:revision>1</cp:revision>
  <dcterms:created xsi:type="dcterms:W3CDTF">2016-05-17T13:36:45Z</dcterms:created>
  <dcterms:modified xsi:type="dcterms:W3CDTF">2022-06-13T04:56:11Z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0x010100E4B0F229A9F1A14D9F21283237E529B9</vt:lpwstr>
  </property>
  <property fmtid="{D5CDD505-2E9C-101B-9397-08002B2CF9AE}" pid="3" name="MediaServiceImageTags">
    <vt:lpwstr/>
  </property>
</Properties>
</file>