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FKK1ZKNojDIepJ7KlQdxr367p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CF5BBB-7C1B-44AB-8410-6CFE9040027B}">
  <a:tblStyle styleId="{C0CF5BBB-7C1B-44AB-8410-6CFE904002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3f8b8bc40_9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53f8b8bc40_9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3f8b8bc40_9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53f8b8bc40_9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3f8b8bc40_9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53f8b8bc40_9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3f8b8bc40_9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53f8b8bc40_9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3f8b8bc40_9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53f8b8bc40_9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3b922a41d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g253b922a41d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3b922a41d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253b922a41d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b922a41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53b922a41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aa7c26671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2aa7c26671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8.png"/><Relationship Id="rId13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21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068" y="4149070"/>
            <a:ext cx="515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</a:t>
            </a:r>
            <a:r>
              <a:rPr b="1"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 </a:t>
            </a:r>
            <a:endParaRPr b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김민선, 김진아, 김현준, 유정, 정수영 </a:t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아이티윌교육센터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28" name="Google Shape;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전통주 쇼핑몰 </a:t>
            </a:r>
            <a:r>
              <a:rPr b="1" lang="ko-KR" sz="4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희로애락</a:t>
            </a:r>
            <a:endParaRPr b="1" i="0" sz="4000" u="none" cap="none" strike="noStrike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-K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10092" y="1702983"/>
            <a:ext cx="11971800" cy="1944300"/>
          </a:xfrm>
          <a:prstGeom prst="rect">
            <a:avLst/>
          </a:prstGeom>
          <a:noFill/>
          <a:ln cap="flat" cmpd="sng" w="15875">
            <a:solidFill>
              <a:srgbClr val="939597">
                <a:alpha val="6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/>
        <p:spPr>
          <a:xfrm>
            <a:off x="2997325" y="2142075"/>
            <a:ext cx="3422326" cy="12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f8b8bc40_9_8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53f8b8bc40_9_8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53f8b8bc40_9_8"/>
          <p:cNvSpPr txBox="1"/>
          <p:nvPr/>
        </p:nvSpPr>
        <p:spPr>
          <a:xfrm>
            <a:off x="1164392" y="313361"/>
            <a:ext cx="29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g253f8b8bc40_9_8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g253f8b8bc40_9_8"/>
          <p:cNvSpPr/>
          <p:nvPr/>
        </p:nvSpPr>
        <p:spPr>
          <a:xfrm>
            <a:off x="1164400" y="905875"/>
            <a:ext cx="63366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시연(결과 화면 캡처 - 전체 상품)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53f8b8bc40_9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675" y="1295600"/>
            <a:ext cx="10189602" cy="517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3f8b8bc40_9_16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53f8b8bc40_9_16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53f8b8bc40_9_16"/>
          <p:cNvSpPr txBox="1"/>
          <p:nvPr/>
        </p:nvSpPr>
        <p:spPr>
          <a:xfrm>
            <a:off x="1164392" y="313361"/>
            <a:ext cx="29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253f8b8bc40_9_16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g253f8b8bc40_9_16"/>
          <p:cNvSpPr/>
          <p:nvPr/>
        </p:nvSpPr>
        <p:spPr>
          <a:xfrm>
            <a:off x="1164400" y="905875"/>
            <a:ext cx="5771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시연(결과 화면 캡처 - 지역 상품)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253f8b8bc40_9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150" y="1369425"/>
            <a:ext cx="10209075" cy="52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3f8b8bc40_9_27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53f8b8bc40_9_27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53f8b8bc40_9_27"/>
          <p:cNvSpPr txBox="1"/>
          <p:nvPr/>
        </p:nvSpPr>
        <p:spPr>
          <a:xfrm>
            <a:off x="1164392" y="313361"/>
            <a:ext cx="29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253f8b8bc40_9_27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g253f8b8bc40_9_27"/>
          <p:cNvSpPr/>
          <p:nvPr/>
        </p:nvSpPr>
        <p:spPr>
          <a:xfrm>
            <a:off x="1164400" y="905875"/>
            <a:ext cx="6034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시연(결과 화면 캡처 - 게시판)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253f8b8bc40_9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00" y="1296250"/>
            <a:ext cx="10281825" cy="5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f8b8bc40_9_36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53f8b8bc40_9_36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53f8b8bc40_9_36"/>
          <p:cNvSpPr txBox="1"/>
          <p:nvPr/>
        </p:nvSpPr>
        <p:spPr>
          <a:xfrm>
            <a:off x="1164392" y="313361"/>
            <a:ext cx="29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253f8b8bc40_9_36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g253f8b8bc40_9_36"/>
          <p:cNvSpPr/>
          <p:nvPr/>
        </p:nvSpPr>
        <p:spPr>
          <a:xfrm>
            <a:off x="1164400" y="905875"/>
            <a:ext cx="6638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시연(결과 화면 캡처 - 마이페이지)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253f8b8bc40_9_36"/>
          <p:cNvPicPr preferRelativeResize="0"/>
          <p:nvPr/>
        </p:nvPicPr>
        <p:blipFill rotWithShape="1">
          <a:blip r:embed="rId3">
            <a:alphaModFix/>
          </a:blip>
          <a:srcRect b="18293" l="0" r="0" t="0"/>
          <a:stretch/>
        </p:blipFill>
        <p:spPr>
          <a:xfrm>
            <a:off x="1100450" y="1406575"/>
            <a:ext cx="10150952" cy="49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3f8b8bc40_9_44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53f8b8bc40_9_44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53f8b8bc40_9_44"/>
          <p:cNvSpPr txBox="1"/>
          <p:nvPr/>
        </p:nvSpPr>
        <p:spPr>
          <a:xfrm>
            <a:off x="1164392" y="313361"/>
            <a:ext cx="29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253f8b8bc40_9_44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g253f8b8bc40_9_44"/>
          <p:cNvSpPr/>
          <p:nvPr/>
        </p:nvSpPr>
        <p:spPr>
          <a:xfrm>
            <a:off x="1164400" y="905875"/>
            <a:ext cx="63756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시연(결과 화면 캡처 - 관리자 페이지)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53f8b8bc40_9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00" y="1406575"/>
            <a:ext cx="10092151" cy="49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7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1109873" y="2294024"/>
            <a:ext cx="1085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337050" y="951450"/>
            <a:ext cx="11435700" cy="534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김민선 : 한 달이 조금 넘는 기간 동안 프로젝트를 진행하면서 스프링을 사용해 홈페이지를 전체적으로 구현하고 </a:t>
            </a: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팀원들에게 도움을 받으며 </a:t>
            </a: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 중에 배운 것들을 응용해 볼 수 있어서 좋았고, 더 발전할 수 있었던 시간이 되었던 것 같습니다. 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김진아 : 최종 프로젝트를 진행하면서 다양한 오류들을 마주하고 고치면서 개발에 좀 더 익숙해지고 능숙해진 것 같습니다. 그리고 팀원들과 함께 프론트부터 백엔드까지 서로서로 도와주며 앞으로의 취업 후  팀 프로젝트에서 어떻게 협력해야 하는지 배울 수 있는 시간이 되었습니다.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김현준 : 이번 프로젝트를 진행하면서 sql과 css부분에 대해서 공부가 많이 부족하다는 것을 느꼈지만 그래도 이전보다는 확실히 실력이 좋아진 것 같아 그나마 다행이라고 생각됩니다. 또한 팀원들과 진행하면서 몰랐던 부분을 알아가는 것 또한 좋은 경험이여서 이번 프로젝트는 부족한 부분을 알게되며 경험을 쌓으면서 성장하는 계기가 되어 즐거웠다고 생각됩니다.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유   정 : </a:t>
            </a:r>
            <a:r>
              <a:rPr lang="ko-KR" sz="17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마지막 프로젝트를 진행하면서 겪은 다양한 시행착오를 통해 많이 배울 수 있었습니다. 또한 팀원들과 한 가지 목표를 위해 같이 협력하며 서로 도움을 주고받으면서 결과를 만들어 낼 때 큰 성취감과 만족감을 느꼈고 값진 경험을 했다고 생각합니다.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정수영 : 다들 적극적으로 참여해주었고 원활한 의사소통에 따른 진행상황 공유가 잘 되었다. 에러를 함께 해결하면서 업무 효율성을 느꼈다. 또한 개인적으로 spring 구조와 이론 학습이 더 필요하다고 생각한다. 마지막 프로젝트라는 점이 아쉽지만, 즐겁게 마무리 할 수 있어서 좋은 경험이었다.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411"/>
          </a:srgbClr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3b922a41d_1_76"/>
          <p:cNvSpPr/>
          <p:nvPr/>
        </p:nvSpPr>
        <p:spPr>
          <a:xfrm>
            <a:off x="2952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g253b922a41d_1_76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g253b922a41d_1_76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g253b922a41d_1_76"/>
          <p:cNvSpPr txBox="1"/>
          <p:nvPr/>
        </p:nvSpPr>
        <p:spPr>
          <a:xfrm>
            <a:off x="1164392" y="313361"/>
            <a:ext cx="21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53b922a41d_1_76"/>
          <p:cNvSpPr/>
          <p:nvPr/>
        </p:nvSpPr>
        <p:spPr>
          <a:xfrm>
            <a:off x="1767900" y="1579050"/>
            <a:ext cx="4251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주제 및 선정 배경 ]</a:t>
            </a:r>
            <a:endParaRPr b="1"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253b922a41d_1_76"/>
          <p:cNvSpPr txBox="1"/>
          <p:nvPr/>
        </p:nvSpPr>
        <p:spPr>
          <a:xfrm>
            <a:off x="1020175" y="2534950"/>
            <a:ext cx="6420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▷ 프로젝트 주제 : 전통주 판매 홈페이지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▷ 선정 배경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점점 증가하는 전통주의 인기에 대형마트의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올해(2023년) 1분기 전통주의 매출이 작년보다 </a:t>
            </a:r>
            <a:r>
              <a:rPr b="1" lang="ko-KR" sz="1800">
                <a:solidFill>
                  <a:schemeClr val="accent2"/>
                </a:solidFill>
              </a:rPr>
              <a:t>15% </a:t>
            </a:r>
            <a:r>
              <a:rPr lang="ko-KR" sz="1800">
                <a:solidFill>
                  <a:schemeClr val="dk1"/>
                </a:solidFill>
              </a:rPr>
              <a:t>증가.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이에 보다 편리하게 전통주를 구매할 수 있도록 전통주 유통 사이트를 구현하고자 함.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4" name="Google Shape;54;g253b922a41d_1_76"/>
          <p:cNvPicPr preferRelativeResize="0"/>
          <p:nvPr/>
        </p:nvPicPr>
        <p:blipFill rotWithShape="1">
          <a:blip r:embed="rId3">
            <a:alphaModFix/>
          </a:blip>
          <a:srcRect b="35165" l="0" r="0" t="0"/>
          <a:stretch/>
        </p:blipFill>
        <p:spPr>
          <a:xfrm>
            <a:off x="7239650" y="1092775"/>
            <a:ext cx="4489800" cy="377725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9050">
              <a:srgbClr val="000000">
                <a:alpha val="81000"/>
              </a:srgbClr>
            </a:outerShdw>
          </a:effectLst>
        </p:spPr>
      </p:pic>
      <p:pic>
        <p:nvPicPr>
          <p:cNvPr id="55" name="Google Shape;55;g253b922a41d_1_76"/>
          <p:cNvPicPr preferRelativeResize="0"/>
          <p:nvPr/>
        </p:nvPicPr>
        <p:blipFill rotWithShape="1">
          <a:blip r:embed="rId3">
            <a:alphaModFix/>
          </a:blip>
          <a:srcRect b="1109" l="0" r="0" t="74504"/>
          <a:stretch/>
        </p:blipFill>
        <p:spPr>
          <a:xfrm>
            <a:off x="7239650" y="4728000"/>
            <a:ext cx="4489800" cy="1420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9050">
              <a:srgbClr val="000000">
                <a:alpha val="81000"/>
              </a:srgbClr>
            </a:outerShdw>
          </a:effectLst>
        </p:spPr>
      </p:pic>
      <p:sp>
        <p:nvSpPr>
          <p:cNvPr id="56" name="Google Shape;56;g253b922a41d_1_76"/>
          <p:cNvSpPr txBox="1"/>
          <p:nvPr/>
        </p:nvSpPr>
        <p:spPr>
          <a:xfrm>
            <a:off x="8596525" y="6225075"/>
            <a:ext cx="31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  </a:t>
            </a:r>
            <a:r>
              <a:rPr lang="ko-KR" sz="1300"/>
              <a:t>출처 : 연합뉴스 서형석 기자(23.06.10)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3b922a41d_1_45"/>
          <p:cNvSpPr/>
          <p:nvPr/>
        </p:nvSpPr>
        <p:spPr>
          <a:xfrm>
            <a:off x="2952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53b922a41d_1_45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g253b922a41d_1_45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g253b922a41d_1_45"/>
          <p:cNvSpPr txBox="1"/>
          <p:nvPr/>
        </p:nvSpPr>
        <p:spPr>
          <a:xfrm>
            <a:off x="1164392" y="313361"/>
            <a:ext cx="21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53b922a41d_1_45"/>
          <p:cNvSpPr/>
          <p:nvPr/>
        </p:nvSpPr>
        <p:spPr>
          <a:xfrm>
            <a:off x="219025" y="1292700"/>
            <a:ext cx="1173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소개 ]</a:t>
            </a:r>
            <a:endParaRPr b="1"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53b922a41d_1_45"/>
          <p:cNvSpPr txBox="1"/>
          <p:nvPr/>
        </p:nvSpPr>
        <p:spPr>
          <a:xfrm>
            <a:off x="1456800" y="1937825"/>
            <a:ext cx="7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g253b922a41d_1_45"/>
          <p:cNvPicPr preferRelativeResize="0"/>
          <p:nvPr/>
        </p:nvPicPr>
        <p:blipFill/>
        <p:spPr>
          <a:xfrm>
            <a:off x="3652775" y="2036775"/>
            <a:ext cx="50675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53b922a41d_1_45"/>
          <p:cNvSpPr txBox="1"/>
          <p:nvPr/>
        </p:nvSpPr>
        <p:spPr>
          <a:xfrm>
            <a:off x="2651388" y="4115450"/>
            <a:ext cx="748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웹 사이트 ”</a:t>
            </a:r>
            <a:r>
              <a:rPr b="1" lang="ko-KR" sz="1800">
                <a:solidFill>
                  <a:srgbClr val="B45F06"/>
                </a:solidFill>
              </a:rPr>
              <a:t>희로애락</a:t>
            </a:r>
            <a:r>
              <a:rPr lang="ko-KR" sz="1800">
                <a:solidFill>
                  <a:schemeClr val="dk1"/>
                </a:solidFill>
              </a:rPr>
              <a:t>”의 의미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술은 보통 </a:t>
            </a:r>
            <a:r>
              <a:rPr b="1" lang="ko-KR" sz="1800">
                <a:solidFill>
                  <a:schemeClr val="accent2"/>
                </a:solidFill>
              </a:rPr>
              <a:t>기쁨, 슬픔, 즐거움, 분노</a:t>
            </a:r>
            <a:r>
              <a:rPr lang="ko-KR" sz="1800">
                <a:solidFill>
                  <a:schemeClr val="dk1"/>
                </a:solidFill>
              </a:rPr>
              <a:t>와 같은 감정들을 공유하는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목적으로 마시기 때문에 </a:t>
            </a:r>
            <a:r>
              <a:rPr b="1" lang="ko-KR" sz="1800">
                <a:solidFill>
                  <a:srgbClr val="B45F06"/>
                </a:solidFill>
              </a:rPr>
              <a:t>희로애락</a:t>
            </a:r>
            <a:r>
              <a:rPr lang="ko-KR" sz="1800">
                <a:solidFill>
                  <a:schemeClr val="dk1"/>
                </a:solidFill>
              </a:rPr>
              <a:t>으로 정했다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3b922a41d_1_0"/>
          <p:cNvSpPr/>
          <p:nvPr/>
        </p:nvSpPr>
        <p:spPr>
          <a:xfrm>
            <a:off x="2952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53b922a41d_1_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253b922a41d_1_0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g253b922a41d_1_0"/>
          <p:cNvSpPr txBox="1"/>
          <p:nvPr/>
        </p:nvSpPr>
        <p:spPr>
          <a:xfrm>
            <a:off x="1164392" y="313361"/>
            <a:ext cx="21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53b922a41d_1_0"/>
          <p:cNvSpPr/>
          <p:nvPr/>
        </p:nvSpPr>
        <p:spPr>
          <a:xfrm>
            <a:off x="1164401" y="1048129"/>
            <a:ext cx="504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Calibri"/>
              <a:buChar char="-"/>
            </a:pPr>
            <a:r>
              <a:rPr b="1" i="0" lang="ko-KR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활용 장비 및 재료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53b922a41d_1_0"/>
          <p:cNvSpPr/>
          <p:nvPr/>
        </p:nvSpPr>
        <p:spPr>
          <a:xfrm>
            <a:off x="1009625" y="1584135"/>
            <a:ext cx="2944500" cy="233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                 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        Bootstrap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        Spring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" name="Google Shape;79;g253b922a41d_1_0"/>
          <p:cNvSpPr/>
          <p:nvPr/>
        </p:nvSpPr>
        <p:spPr>
          <a:xfrm>
            <a:off x="1009625" y="1569350"/>
            <a:ext cx="2944500" cy="768900"/>
          </a:xfrm>
          <a:prstGeom prst="round2SameRect">
            <a:avLst>
              <a:gd fmla="val 34247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프레임워크</a:t>
            </a:r>
            <a:endParaRPr b="1" sz="2400"/>
          </a:p>
        </p:txBody>
      </p:sp>
      <p:pic>
        <p:nvPicPr>
          <p:cNvPr id="80" name="Google Shape;80;g253b922a41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51" y="3281125"/>
            <a:ext cx="20954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53b922a41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000" y="2455675"/>
            <a:ext cx="887352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53b922a41d_1_0"/>
          <p:cNvSpPr/>
          <p:nvPr/>
        </p:nvSpPr>
        <p:spPr>
          <a:xfrm>
            <a:off x="4591025" y="1584135"/>
            <a:ext cx="2944500" cy="233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sql developer 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   22.2.1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" name="Google Shape;83;g253b922a41d_1_0"/>
          <p:cNvSpPr/>
          <p:nvPr/>
        </p:nvSpPr>
        <p:spPr>
          <a:xfrm>
            <a:off x="4591025" y="1569350"/>
            <a:ext cx="2944500" cy="768900"/>
          </a:xfrm>
          <a:prstGeom prst="round2SameRect">
            <a:avLst>
              <a:gd fmla="val 34247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DBMS</a:t>
            </a:r>
            <a:endParaRPr b="1" sz="2400"/>
          </a:p>
        </p:txBody>
      </p:sp>
      <p:pic>
        <p:nvPicPr>
          <p:cNvPr id="84" name="Google Shape;84;g253b922a41d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925" y="2536350"/>
            <a:ext cx="944550" cy="10720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53b922a41d_1_0"/>
          <p:cNvSpPr/>
          <p:nvPr/>
        </p:nvSpPr>
        <p:spPr>
          <a:xfrm>
            <a:off x="4623750" y="4119748"/>
            <a:ext cx="2944500" cy="233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우편번호 찾기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결제</a:t>
            </a:r>
            <a:endParaRPr sz="1800"/>
          </a:p>
        </p:txBody>
      </p:sp>
      <p:sp>
        <p:nvSpPr>
          <p:cNvPr id="86" name="Google Shape;86;g253b922a41d_1_0"/>
          <p:cNvSpPr/>
          <p:nvPr/>
        </p:nvSpPr>
        <p:spPr>
          <a:xfrm>
            <a:off x="4623750" y="4104963"/>
            <a:ext cx="2944500" cy="768900"/>
          </a:xfrm>
          <a:prstGeom prst="round2SameRect">
            <a:avLst>
              <a:gd fmla="val 3424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API</a:t>
            </a:r>
            <a:endParaRPr b="1" sz="2400"/>
          </a:p>
        </p:txBody>
      </p:sp>
      <p:pic>
        <p:nvPicPr>
          <p:cNvPr id="87" name="Google Shape;87;g253b922a41d_1_0"/>
          <p:cNvPicPr preferRelativeResize="0"/>
          <p:nvPr/>
        </p:nvPicPr>
        <p:blipFill rotWithShape="1">
          <a:blip r:embed="rId6">
            <a:alphaModFix/>
          </a:blip>
          <a:srcRect b="34409" l="0" r="0" t="35182"/>
          <a:stretch/>
        </p:blipFill>
        <p:spPr>
          <a:xfrm>
            <a:off x="4799125" y="5892212"/>
            <a:ext cx="1331950" cy="3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53b922a41d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9525" y="5892213"/>
            <a:ext cx="1160400" cy="3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53b922a41d_1_0"/>
          <p:cNvSpPr/>
          <p:nvPr/>
        </p:nvSpPr>
        <p:spPr>
          <a:xfrm>
            <a:off x="1009625" y="4112360"/>
            <a:ext cx="2944500" cy="233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                  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Spring Tool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Suite 3.9.13      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0" name="Google Shape;90;g253b922a41d_1_0"/>
          <p:cNvSpPr/>
          <p:nvPr/>
        </p:nvSpPr>
        <p:spPr>
          <a:xfrm>
            <a:off x="1009625" y="4097575"/>
            <a:ext cx="2944500" cy="768900"/>
          </a:xfrm>
          <a:prstGeom prst="round2SameRect">
            <a:avLst>
              <a:gd fmla="val 3424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개발 환경</a:t>
            </a:r>
            <a:endParaRPr b="1" sz="2400"/>
          </a:p>
        </p:txBody>
      </p:sp>
      <p:pic>
        <p:nvPicPr>
          <p:cNvPr id="91" name="Google Shape;91;g253b922a41d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5150" y="5048919"/>
            <a:ext cx="944550" cy="104606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53b922a41d_1_0"/>
          <p:cNvSpPr/>
          <p:nvPr/>
        </p:nvSpPr>
        <p:spPr>
          <a:xfrm>
            <a:off x="8172425" y="1584123"/>
            <a:ext cx="2944500" cy="287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    </a:t>
            </a:r>
            <a:r>
              <a:rPr lang="ko-KR" sz="2000"/>
              <a:t>Java(jsp,jstl),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Java Script(jquery,     Ajax), HTML, CSS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3" name="Google Shape;93;g253b922a41d_1_0"/>
          <p:cNvSpPr/>
          <p:nvPr/>
        </p:nvSpPr>
        <p:spPr>
          <a:xfrm>
            <a:off x="8172425" y="1569350"/>
            <a:ext cx="2944500" cy="768900"/>
          </a:xfrm>
          <a:prstGeom prst="round2SameRect">
            <a:avLst>
              <a:gd fmla="val 34247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사용 언어</a:t>
            </a:r>
            <a:endParaRPr b="1" sz="2400"/>
          </a:p>
        </p:txBody>
      </p:sp>
      <p:pic>
        <p:nvPicPr>
          <p:cNvPr id="94" name="Google Shape;94;g253b922a41d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9400" y="2962425"/>
            <a:ext cx="525002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53b922a41d_1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99988" y="3709400"/>
            <a:ext cx="124565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53b922a41d_1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05975" y="3429000"/>
            <a:ext cx="670250" cy="8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53b922a41d_1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540675" y="3605125"/>
            <a:ext cx="670250" cy="6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53b922a41d_1_0"/>
          <p:cNvSpPr/>
          <p:nvPr/>
        </p:nvSpPr>
        <p:spPr>
          <a:xfrm>
            <a:off x="8314075" y="4590625"/>
            <a:ext cx="2738400" cy="1860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Apache Tomcat 9.0.75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g253b922a41d_1_0"/>
          <p:cNvSpPr/>
          <p:nvPr/>
        </p:nvSpPr>
        <p:spPr>
          <a:xfrm>
            <a:off x="8314075" y="4578087"/>
            <a:ext cx="2738400" cy="651600"/>
          </a:xfrm>
          <a:prstGeom prst="round2SameRect">
            <a:avLst>
              <a:gd fmla="val 3424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Web application Server</a:t>
            </a:r>
            <a:endParaRPr b="1" sz="2000"/>
          </a:p>
        </p:txBody>
      </p:sp>
      <p:pic>
        <p:nvPicPr>
          <p:cNvPr id="100" name="Google Shape;100;g253b922a41d_1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64900" y="5759949"/>
            <a:ext cx="2436750" cy="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4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1263129" y="987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{C0CF5BBB-7C1B-44AB-8410-6CFE9040027B}</a:tableStyleId>
              </a:tblPr>
              <a:tblGrid>
                <a:gridCol w="2016225"/>
                <a:gridCol w="1584175"/>
                <a:gridCol w="6048675"/>
              </a:tblGrid>
              <a:tr h="50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8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김민선</a:t>
                      </a:r>
                      <a:endParaRPr b="0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Q&amp;A  페이지          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▶ 장바구니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지역별 상품 분류 페이지             </a:t>
                      </a:r>
                      <a:endParaRPr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5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김진아</a:t>
                      </a:r>
                      <a:endParaRPr b="0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상품 검색 기능        </a:t>
                      </a: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종류별 상품 분류 페이지</a:t>
                      </a:r>
                      <a:endParaRPr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마이페이지</a:t>
                      </a:r>
                      <a:endParaRPr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김현준</a:t>
                      </a:r>
                      <a:endParaRPr b="0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관리자 페이지</a:t>
                      </a:r>
                      <a:endParaRPr sz="1400" u="none" cap="none" strike="noStrike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주문/결제</a:t>
                      </a:r>
                      <a:endParaRPr b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0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박미현</a:t>
                      </a:r>
                      <a:endParaRPr sz="1600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60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로그인/회원가입 </a:t>
                      </a:r>
                      <a:endParaRPr sz="160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페이지</a:t>
                      </a:r>
                      <a:endParaRPr sz="160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유정</a:t>
                      </a:r>
                      <a:endParaRPr b="0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b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리뷰 기능    </a:t>
                      </a: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주문/결제</a:t>
                      </a:r>
                      <a:endParaRPr sz="160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커뮤니티 페이지</a:t>
                      </a:r>
                      <a:endParaRPr sz="160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정수영</a:t>
                      </a:r>
                      <a:endParaRPr b="0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b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메인 페이지             ▶ 이벤트 페이지</a:t>
                      </a:r>
                      <a:endParaRPr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rgbClr val="3A3838"/>
                          </a:solidFill>
                        </a:rPr>
                        <a:t>상세 페이지              </a:t>
                      </a:r>
                      <a:endParaRPr b="1" sz="160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5"/>
          <p:cNvGraphicFramePr/>
          <p:nvPr/>
        </p:nvGraphicFramePr>
        <p:xfrm>
          <a:off x="1066800" y="1230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{C0CF5BBB-7C1B-44AB-8410-6CFE9040027B}</a:tableStyleId>
              </a:tblPr>
              <a:tblGrid>
                <a:gridCol w="1779350"/>
                <a:gridCol w="2363900"/>
                <a:gridCol w="3824350"/>
                <a:gridCol w="2185525"/>
              </a:tblGrid>
              <a:tr h="53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75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/19(금)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i="1" sz="15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분석단계</a:t>
                      </a:r>
                      <a:endParaRPr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22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24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기능요구사항 정의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 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 데이터 정의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벤치마킹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설계단계</a:t>
                      </a:r>
                      <a:endParaRPr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26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 데이터 설계(ERD작성)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ko-KR" sz="15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</a:rPr>
                        <a:t>화면디자인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ko-KR" sz="1500" u="none" cap="none" strike="noStrike">
                          <a:solidFill>
                            <a:srgbClr val="3A3838"/>
                          </a:solidFill>
                        </a:rPr>
                        <a:t>▶ 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팀별 중간보고 실시</a:t>
                      </a:r>
                      <a:endParaRPr b="0" i="0" sz="15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구현단계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6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16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UI구현 및 서비스 구현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팀별 중간보고 실시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6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테스트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6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6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 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</a:rPr>
                        <a:t>테스트 및 구현 완료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오류 수정 및 최적화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6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(금)</a:t>
                      </a:r>
                      <a:endParaRPr i="1" sz="15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                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(총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주)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5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6"/>
          <p:cNvCxnSpPr/>
          <p:nvPr/>
        </p:nvCxnSpPr>
        <p:spPr>
          <a:xfrm flipH="1" rot="10800000">
            <a:off x="4151784" y="790307"/>
            <a:ext cx="7736208" cy="1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6"/>
          <p:cNvSpPr/>
          <p:nvPr/>
        </p:nvSpPr>
        <p:spPr>
          <a:xfrm>
            <a:off x="1164401" y="1048129"/>
            <a:ext cx="504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Calibri"/>
              <a:buChar char="-"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839425"/>
            <a:ext cx="10715626" cy="57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aa7c26671_2_2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2aa7c26671_2_2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2aa7c26671_2_2"/>
          <p:cNvSpPr txBox="1"/>
          <p:nvPr/>
        </p:nvSpPr>
        <p:spPr>
          <a:xfrm>
            <a:off x="1164392" y="313361"/>
            <a:ext cx="29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22aa7c26671_2_2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22aa7c26671_2_2"/>
          <p:cNvSpPr/>
          <p:nvPr/>
        </p:nvSpPr>
        <p:spPr>
          <a:xfrm>
            <a:off x="1164400" y="905875"/>
            <a:ext cx="57228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시연(결과 화면 캡처 - 메인페이지)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22aa7c26671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425" y="1287575"/>
            <a:ext cx="10092175" cy="51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