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1"/>
  </p:sldMasterIdLst>
  <p:notesMasterIdLst>
    <p:notesMasterId r:id="rId10"/>
  </p:notesMasterIdLst>
  <p:sldIdLst>
    <p:sldId id="256" r:id="rId2"/>
    <p:sldId id="261" r:id="rId3"/>
    <p:sldId id="262" r:id="rId4"/>
    <p:sldId id="263" r:id="rId5"/>
    <p:sldId id="265" r:id="rId6"/>
    <p:sldId id="266" r:id="rId7"/>
    <p:sldId id="267" r:id="rId8"/>
    <p:sldId id="268"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42029"/>
    <p:restoredTop sz="94648"/>
  </p:normalViewPr>
  <p:slideViewPr>
    <p:cSldViewPr snapToGrid="0" snapToObjects="1">
      <p:cViewPr varScale="1">
        <p:scale>
          <a:sx n="95" d="100"/>
          <a:sy n="95" d="100"/>
        </p:scale>
        <p:origin x="216" y="6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FBB282-7450-3F4B-924F-D81014A6212F}" type="datetimeFigureOut">
              <a:rPr lang="en-US" smtClean="0"/>
              <a:t>12/11/21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36CF4EF-3013-4D4E-ADFD-59716E1E17D1}" type="slidenum">
              <a:rPr lang="en-US" smtClean="0"/>
              <a:t>‹#›</a:t>
            </a:fld>
            <a:endParaRPr lang="en-US"/>
          </a:p>
        </p:txBody>
      </p:sp>
    </p:spTree>
    <p:extLst>
      <p:ext uri="{BB962C8B-B14F-4D97-AF65-F5344CB8AC3E}">
        <p14:creationId xmlns:p14="http://schemas.microsoft.com/office/powerpoint/2010/main" val="22421416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36CF4EF-3013-4D4E-ADFD-59716E1E17D1}" type="slidenum">
              <a:rPr lang="en-US" smtClean="0"/>
              <a:t>1</a:t>
            </a:fld>
            <a:endParaRPr lang="en-US"/>
          </a:p>
        </p:txBody>
      </p:sp>
    </p:spTree>
    <p:extLst>
      <p:ext uri="{BB962C8B-B14F-4D97-AF65-F5344CB8AC3E}">
        <p14:creationId xmlns:p14="http://schemas.microsoft.com/office/powerpoint/2010/main" val="27644596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36CF4EF-3013-4D4E-ADFD-59716E1E17D1}" type="slidenum">
              <a:rPr lang="en-US" smtClean="0"/>
              <a:t>3</a:t>
            </a:fld>
            <a:endParaRPr lang="en-US"/>
          </a:p>
        </p:txBody>
      </p:sp>
    </p:spTree>
    <p:extLst>
      <p:ext uri="{BB962C8B-B14F-4D97-AF65-F5344CB8AC3E}">
        <p14:creationId xmlns:p14="http://schemas.microsoft.com/office/powerpoint/2010/main" val="13880695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36CF4EF-3013-4D4E-ADFD-59716E1E17D1}" type="slidenum">
              <a:rPr lang="en-US" smtClean="0"/>
              <a:t>5</a:t>
            </a:fld>
            <a:endParaRPr lang="en-US"/>
          </a:p>
        </p:txBody>
      </p:sp>
    </p:spTree>
    <p:extLst>
      <p:ext uri="{BB962C8B-B14F-4D97-AF65-F5344CB8AC3E}">
        <p14:creationId xmlns:p14="http://schemas.microsoft.com/office/powerpoint/2010/main" val="20744441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36CF4EF-3013-4D4E-ADFD-59716E1E17D1}" type="slidenum">
              <a:rPr lang="en-US" smtClean="0"/>
              <a:t>6</a:t>
            </a:fld>
            <a:endParaRPr lang="en-US"/>
          </a:p>
        </p:txBody>
      </p:sp>
    </p:spTree>
    <p:extLst>
      <p:ext uri="{BB962C8B-B14F-4D97-AF65-F5344CB8AC3E}">
        <p14:creationId xmlns:p14="http://schemas.microsoft.com/office/powerpoint/2010/main" val="11387637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36CF4EF-3013-4D4E-ADFD-59716E1E17D1}" type="slidenum">
              <a:rPr lang="en-US" smtClean="0"/>
              <a:t>7</a:t>
            </a:fld>
            <a:endParaRPr lang="en-US"/>
          </a:p>
        </p:txBody>
      </p:sp>
    </p:spTree>
    <p:extLst>
      <p:ext uri="{BB962C8B-B14F-4D97-AF65-F5344CB8AC3E}">
        <p14:creationId xmlns:p14="http://schemas.microsoft.com/office/powerpoint/2010/main" val="5945725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36CF4EF-3013-4D4E-ADFD-59716E1E17D1}" type="slidenum">
              <a:rPr lang="en-US" smtClean="0"/>
              <a:t>8</a:t>
            </a:fld>
            <a:endParaRPr lang="en-US"/>
          </a:p>
        </p:txBody>
      </p:sp>
    </p:spTree>
    <p:extLst>
      <p:ext uri="{BB962C8B-B14F-4D97-AF65-F5344CB8AC3E}">
        <p14:creationId xmlns:p14="http://schemas.microsoft.com/office/powerpoint/2010/main" val="31661253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640013" y="484479"/>
            <a:ext cx="6911974" cy="2954655"/>
          </a:xfrm>
        </p:spPr>
        <p:txBody>
          <a:bodyPr anchor="b">
            <a:normAutofit/>
          </a:bodyPr>
          <a:lstStyle>
            <a:lvl1pPr algn="ctr">
              <a:defRPr sz="5600" spc="-100" baseline="0"/>
            </a:lvl1pPr>
          </a:lstStyle>
          <a:p>
            <a:r>
              <a:rPr lang="en-US"/>
              <a:t>Click to edit Master title style</a:t>
            </a:r>
            <a:endParaRPr lang="en-US" dirty="0"/>
          </a:p>
        </p:txBody>
      </p:sp>
      <p:sp>
        <p:nvSpPr>
          <p:cNvPr id="3" name="Subtitle 2"/>
          <p:cNvSpPr>
            <a:spLocks noGrp="1"/>
          </p:cNvSpPr>
          <p:nvPr>
            <p:ph type="subTitle" idx="1"/>
          </p:nvPr>
        </p:nvSpPr>
        <p:spPr>
          <a:xfrm>
            <a:off x="2640013" y="3799133"/>
            <a:ext cx="6911974" cy="1969841"/>
          </a:xfrm>
        </p:spPr>
        <p:txBody>
          <a:bodyPr>
            <a:normAutofit/>
          </a:bodyPr>
          <a:lstStyle>
            <a:lvl1pPr marL="0" indent="0" algn="ctr">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2395C5C9-164C-46B3-A87E-7660D39D3106}" type="datetime2">
              <a:rPr lang="en-US" smtClean="0"/>
              <a:t>Saturday, December 11, 2021</a:t>
            </a:fld>
            <a:endParaRPr lang="en-US" dirty="0"/>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pPr algn="l"/>
            <a:r>
              <a:rPr lang="en-US" dirty="0"/>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39073621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720000" y="2636838"/>
            <a:ext cx="10728325" cy="31321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5B75179A-1E2B-41AB-B400-4F1B4022FAEE}" type="datetime2">
              <a:rPr lang="en-US" smtClean="0"/>
              <a:t>Saturday, December 11, 2021</a:t>
            </a:fld>
            <a:endParaRPr lang="en-US"/>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23309554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140486" y="720000"/>
            <a:ext cx="1477328" cy="5048975"/>
          </a:xfrm>
        </p:spPr>
        <p:txBody>
          <a:bodyPr vert="eaVert">
            <a:normAutofit/>
          </a:bodyPr>
          <a:lstStyle>
            <a:lvl1pPr>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31838" y="720000"/>
            <a:ext cx="8929614" cy="50489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05681D0F-6595-4F14-8EF3-954CD87C797B}" type="datetime2">
              <a:rPr lang="en-US" smtClean="0"/>
              <a:t>Saturday, December 11, 2021</a:t>
            </a:fld>
            <a:endParaRPr lang="en-US"/>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25846523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720000" y="2541600"/>
            <a:ext cx="10728325" cy="32273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4DDCFF8A-AAF8-4A12-8A91-9CA0EAF6CBB9}" type="datetime2">
              <a:rPr lang="en-US" smtClean="0"/>
              <a:t>Saturday, December 11, 2021</a:t>
            </a:fld>
            <a:endParaRPr lang="en-US" dirty="0"/>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pPr algn="l"/>
            <a:r>
              <a:rPr lang="en-US" dirty="0"/>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23652740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10728326" cy="2879724"/>
          </a:xfrm>
        </p:spPr>
        <p:txBody>
          <a:bodyPr anchor="b">
            <a:normAutofit/>
          </a:bodyPr>
          <a:lstStyle>
            <a:lvl1pPr>
              <a:defRPr sz="5600"/>
            </a:lvl1pPr>
          </a:lstStyle>
          <a:p>
            <a:r>
              <a:rPr lang="en-US"/>
              <a:t>Click to edit Master title style</a:t>
            </a:r>
            <a:endParaRPr lang="en-US" dirty="0"/>
          </a:p>
        </p:txBody>
      </p:sp>
      <p:sp>
        <p:nvSpPr>
          <p:cNvPr id="3" name="Text Placeholder 2"/>
          <p:cNvSpPr>
            <a:spLocks noGrp="1"/>
          </p:cNvSpPr>
          <p:nvPr>
            <p:ph type="body" idx="1"/>
          </p:nvPr>
        </p:nvSpPr>
        <p:spPr>
          <a:xfrm>
            <a:off x="719910" y="3858924"/>
            <a:ext cx="10728326" cy="1919076"/>
          </a:xfrm>
        </p:spPr>
        <p:txBody>
          <a:bodyPr>
            <a:normAutofit/>
          </a:bodyPr>
          <a:lstStyle>
            <a:lvl1pPr marL="0" indent="0">
              <a:buNone/>
              <a:defRPr sz="2800">
                <a:solidFill>
                  <a:schemeClr val="tx1">
                    <a:tint val="75000"/>
                    <a:alpha val="6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ABCC25C3-021A-4B0B-8F70-0C181FE1CF45}" type="datetime2">
              <a:rPr lang="en-US" smtClean="0"/>
              <a:t>Saturday, December 11, 2021</a:t>
            </a:fld>
            <a:endParaRPr lang="en-US"/>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pPr algn="l"/>
            <a:r>
              <a:rPr lang="en-US" dirty="0"/>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8235987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720000" y="2541600"/>
            <a:ext cx="5003800" cy="3234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58400" y="2541600"/>
            <a:ext cx="5003801" cy="32345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731837" y="6138000"/>
            <a:ext cx="3095626" cy="720000"/>
          </a:xfrm>
          <a:prstGeom prst="rect">
            <a:avLst/>
          </a:prstGeom>
        </p:spPr>
        <p:txBody>
          <a:bodyPr/>
          <a:lstStyle/>
          <a:p>
            <a:fld id="{0C23D88D-8CEC-4ED9-A53B-5596187D9A16}" type="datetime2">
              <a:rPr lang="en-US" smtClean="0"/>
              <a:t>Saturday, December 11, 2021</a:t>
            </a:fld>
            <a:endParaRPr lang="en-US"/>
          </a:p>
        </p:txBody>
      </p:sp>
      <p:sp>
        <p:nvSpPr>
          <p:cNvPr id="6" name="Footer Placeholder 5"/>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7" name="Slide Number Placeholder 6"/>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3128483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10728325" cy="673005"/>
          </a:xfrm>
        </p:spPr>
        <p:txBody>
          <a:bodyPr>
            <a:normAutofit/>
          </a:bodyPr>
          <a:lstStyle/>
          <a:p>
            <a:r>
              <a:rPr lang="en-US"/>
              <a:t>Click to edit Master title style</a:t>
            </a:r>
            <a:endParaRPr lang="en-US" dirty="0"/>
          </a:p>
        </p:txBody>
      </p:sp>
      <p:sp>
        <p:nvSpPr>
          <p:cNvPr id="3" name="Text Placeholder 2"/>
          <p:cNvSpPr>
            <a:spLocks noGrp="1"/>
          </p:cNvSpPr>
          <p:nvPr>
            <p:ph type="body" idx="1"/>
          </p:nvPr>
        </p:nvSpPr>
        <p:spPr>
          <a:xfrm>
            <a:off x="720000" y="1840698"/>
            <a:ext cx="5015638" cy="565796"/>
          </a:xfrm>
        </p:spPr>
        <p:txBody>
          <a:bodyPr wrap="square" anchor="b">
            <a:normAutofit/>
          </a:bodyPr>
          <a:lstStyle>
            <a:lvl1pPr marL="0" indent="0">
              <a:lnSpc>
                <a:spcPct val="120000"/>
              </a:lnSpc>
              <a:buNone/>
              <a:defRPr sz="16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720000" y="2541600"/>
            <a:ext cx="5003801" cy="3234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400" y="1840698"/>
            <a:ext cx="5015638" cy="565796"/>
          </a:xfrm>
        </p:spPr>
        <p:txBody>
          <a:bodyPr anchor="b">
            <a:normAutofit/>
          </a:bodyPr>
          <a:lstStyle>
            <a:lvl1pPr marL="0" indent="0">
              <a:lnSpc>
                <a:spcPct val="120000"/>
              </a:lnSpc>
              <a:buNone/>
              <a:defRPr sz="16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400" y="2541600"/>
            <a:ext cx="5003800" cy="3234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731837" y="6138000"/>
            <a:ext cx="3095626" cy="720000"/>
          </a:xfrm>
          <a:prstGeom prst="rect">
            <a:avLst/>
          </a:prstGeom>
        </p:spPr>
        <p:txBody>
          <a:bodyPr/>
          <a:lstStyle/>
          <a:p>
            <a:fld id="{D2CCD382-DFDA-4722-A27A-59C21AD112F2}" type="datetime2">
              <a:rPr lang="en-US" smtClean="0"/>
              <a:t>Saturday, December 11, 2021</a:t>
            </a:fld>
            <a:endParaRPr lang="en-US"/>
          </a:p>
        </p:txBody>
      </p:sp>
      <p:sp>
        <p:nvSpPr>
          <p:cNvPr id="8" name="Footer Placeholder 7"/>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9" name="Slide Number Placeholder 8"/>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663234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a:xfrm>
            <a:off x="731837" y="6138000"/>
            <a:ext cx="3095626" cy="720000"/>
          </a:xfrm>
          <a:prstGeom prst="rect">
            <a:avLst/>
          </a:prstGeom>
        </p:spPr>
        <p:txBody>
          <a:bodyPr/>
          <a:lstStyle/>
          <a:p>
            <a:fld id="{22F2A30D-1C09-413F-AAB1-38F366000715}" type="datetime2">
              <a:rPr lang="en-US" smtClean="0"/>
              <a:t>Saturday, December 11, 2021</a:t>
            </a:fld>
            <a:endParaRPr lang="en-US"/>
          </a:p>
        </p:txBody>
      </p:sp>
      <p:sp>
        <p:nvSpPr>
          <p:cNvPr id="4" name="Footer Placeholder 3"/>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5" name="Slide Number Placeholder 4"/>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34072183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731837" y="6138000"/>
            <a:ext cx="3095626" cy="720000"/>
          </a:xfrm>
          <a:prstGeom prst="rect">
            <a:avLst/>
          </a:prstGeom>
        </p:spPr>
        <p:txBody>
          <a:bodyPr/>
          <a:lstStyle/>
          <a:p>
            <a:fld id="{6DB82B9C-D65E-4F64-95C3-B10F3B00F0D9}" type="datetime2">
              <a:rPr lang="en-US" smtClean="0"/>
              <a:t>Saturday, December 11, 2021</a:t>
            </a:fld>
            <a:endParaRPr lang="en-US"/>
          </a:p>
        </p:txBody>
      </p:sp>
      <p:sp>
        <p:nvSpPr>
          <p:cNvPr id="3" name="Footer Placeholder 2"/>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4" name="Slide Number Placeholder 3"/>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20130621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3107463" cy="1477328"/>
          </a:xfrm>
        </p:spPr>
        <p:txBody>
          <a:bodyPr anchor="t" anchorCtr="0">
            <a:normAutofit/>
          </a:bodyPr>
          <a:lstStyle>
            <a:lvl1pPr>
              <a:lnSpc>
                <a:spcPct val="100000"/>
              </a:lnSpc>
              <a:defRPr sz="2800"/>
            </a:lvl1pPr>
          </a:lstStyle>
          <a:p>
            <a:r>
              <a:rPr lang="en-US"/>
              <a:t>Click to edit Master title style</a:t>
            </a:r>
            <a:endParaRPr lang="en-US" dirty="0"/>
          </a:p>
        </p:txBody>
      </p:sp>
      <p:sp>
        <p:nvSpPr>
          <p:cNvPr id="3" name="Content Placeholder 2"/>
          <p:cNvSpPr>
            <a:spLocks noGrp="1"/>
          </p:cNvSpPr>
          <p:nvPr>
            <p:ph idx="1"/>
          </p:nvPr>
        </p:nvSpPr>
        <p:spPr>
          <a:xfrm>
            <a:off x="4548188" y="584662"/>
            <a:ext cx="6911974" cy="5184313"/>
          </a:xfrm>
        </p:spPr>
        <p:txBody>
          <a:bodyPr/>
          <a:lstStyle>
            <a:lvl1pPr marL="0" indent="0">
              <a:lnSpc>
                <a:spcPct val="100000"/>
              </a:lnSpc>
              <a:buNone/>
              <a:defRPr sz="4800"/>
            </a:lvl1pPr>
            <a:lvl2pPr marL="914400" indent="-457200">
              <a:buFont typeface="Arial" panose="020B0604020202020204" pitchFamily="34" charset="0"/>
              <a:buChar char="•"/>
              <a:defRPr sz="2000"/>
            </a:lvl2pPr>
            <a:lvl3pPr marL="1257300" indent="-342900">
              <a:buFont typeface="Arial" panose="020B0604020202020204" pitchFamily="34" charset="0"/>
              <a:buChar char="•"/>
              <a:defRPr sz="2000"/>
            </a:lvl3pPr>
            <a:lvl4pPr marL="1714500" indent="-342900">
              <a:buFont typeface="Arial" panose="020B0604020202020204" pitchFamily="34" charset="0"/>
              <a:buChar char="•"/>
              <a:defRPr sz="2000"/>
            </a:lvl4pPr>
            <a:lvl5pPr marL="2171700" indent="-342900">
              <a:buFont typeface="Arial" panose="020B0604020202020204" pitchFamily="34" charset="0"/>
              <a:buChar cha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0000" y="2541600"/>
            <a:ext cx="3107463" cy="323183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31837" y="6138000"/>
            <a:ext cx="3095626" cy="720000"/>
          </a:xfrm>
          <a:prstGeom prst="rect">
            <a:avLst/>
          </a:prstGeom>
        </p:spPr>
        <p:txBody>
          <a:bodyPr/>
          <a:lstStyle/>
          <a:p>
            <a:fld id="{B7F5FDCC-6AAC-4A08-B9E0-3793AB5E64C3}" type="datetime2">
              <a:rPr lang="en-US" smtClean="0"/>
              <a:t>Saturday, December 11, 2021</a:t>
            </a:fld>
            <a:endParaRPr lang="en-US"/>
          </a:p>
        </p:txBody>
      </p:sp>
      <p:sp>
        <p:nvSpPr>
          <p:cNvPr id="6" name="Footer Placeholder 5"/>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7" name="Slide Number Placeholder 6"/>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7678709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3095626" cy="1476000"/>
          </a:xfrm>
        </p:spPr>
        <p:txBody>
          <a:bodyPr anchor="t" anchorCtr="0">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548188" y="728664"/>
            <a:ext cx="6923812" cy="5040312"/>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0000" y="2541600"/>
            <a:ext cx="3095625" cy="3232800"/>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31837" y="6138000"/>
            <a:ext cx="3095626" cy="720000"/>
          </a:xfrm>
          <a:prstGeom prst="rect">
            <a:avLst/>
          </a:prstGeom>
        </p:spPr>
        <p:txBody>
          <a:bodyPr/>
          <a:lstStyle/>
          <a:p>
            <a:fld id="{349FE94D-439C-40F1-900E-BC07940E3988}" type="datetime2">
              <a:rPr lang="en-US" smtClean="0"/>
              <a:t>Saturday, December 11, 2021</a:t>
            </a:fld>
            <a:endParaRPr lang="en-US"/>
          </a:p>
        </p:txBody>
      </p:sp>
      <p:sp>
        <p:nvSpPr>
          <p:cNvPr id="6" name="Footer Placeholder 5"/>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7" name="Slide Number Placeholder 6"/>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3919926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9646535-AEF6-4883-A4F9-EEC1F8B4319E}"/>
              </a:ext>
            </a:extLst>
          </p:cNvPr>
          <p:cNvSpPr/>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720000" y="619200"/>
            <a:ext cx="10728322" cy="1477328"/>
          </a:xfrm>
          <a:prstGeom prst="rect">
            <a:avLst/>
          </a:prstGeom>
        </p:spPr>
        <p:txBody>
          <a:bodyPr vert="horz" wrap="square" lIns="0" tIns="0" rIns="0" bIns="0" rtlCol="0" anchor="t" anchorCtr="0">
            <a:normAutofit/>
          </a:bodyPr>
          <a:lstStyle/>
          <a:p>
            <a:endParaRPr lang="en-US" dirty="0"/>
          </a:p>
        </p:txBody>
      </p:sp>
      <p:sp>
        <p:nvSpPr>
          <p:cNvPr id="3" name="Text Placeholder 2"/>
          <p:cNvSpPr>
            <a:spLocks noGrp="1"/>
          </p:cNvSpPr>
          <p:nvPr>
            <p:ph type="body" idx="1"/>
          </p:nvPr>
        </p:nvSpPr>
        <p:spPr>
          <a:xfrm>
            <a:off x="720000" y="2541600"/>
            <a:ext cx="10728325" cy="3227375"/>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31837" y="6138000"/>
            <a:ext cx="3095626" cy="720000"/>
          </a:xfrm>
          <a:prstGeom prst="rect">
            <a:avLst/>
          </a:prstGeom>
        </p:spPr>
        <p:txBody>
          <a:bodyPr vert="horz" lIns="0" tIns="180000" rIns="0" bIns="180000" rtlCol="0" anchor="ctr"/>
          <a:lstStyle>
            <a:lvl1pPr algn="l">
              <a:lnSpc>
                <a:spcPct val="120000"/>
              </a:lnSpc>
              <a:defRPr sz="1200" spc="20" baseline="0">
                <a:solidFill>
                  <a:schemeClr val="tx1"/>
                </a:solidFill>
                <a:latin typeface="+mn-lt"/>
              </a:defRPr>
            </a:lvl1pPr>
          </a:lstStyle>
          <a:p>
            <a:fld id="{8DEA2CF1-0EB2-4673-802D-3371233E4A77}" type="datetime2">
              <a:rPr lang="en-US" smtClean="0"/>
              <a:t>Saturday, December 11, 2021</a:t>
            </a:fld>
            <a:endParaRPr lang="en-US" dirty="0"/>
          </a:p>
        </p:txBody>
      </p:sp>
      <p:sp>
        <p:nvSpPr>
          <p:cNvPr id="5" name="Footer Placeholder 4"/>
          <p:cNvSpPr>
            <a:spLocks noGrp="1"/>
          </p:cNvSpPr>
          <p:nvPr>
            <p:ph type="ftr" sz="quarter" idx="3"/>
          </p:nvPr>
        </p:nvSpPr>
        <p:spPr>
          <a:xfrm>
            <a:off x="4548188" y="6138000"/>
            <a:ext cx="5003800" cy="720000"/>
          </a:xfrm>
          <a:prstGeom prst="rect">
            <a:avLst/>
          </a:prstGeom>
        </p:spPr>
        <p:txBody>
          <a:bodyPr vert="horz" lIns="0" tIns="180000" rIns="0" bIns="180000" rtlCol="0" anchor="ctr"/>
          <a:lstStyle>
            <a:lvl1pPr algn="ctr">
              <a:lnSpc>
                <a:spcPct val="120000"/>
              </a:lnSpc>
              <a:defRPr sz="1200" spc="20" baseline="0">
                <a:solidFill>
                  <a:schemeClr val="tx1"/>
                </a:solidFill>
                <a:latin typeface="+mn-lt"/>
              </a:defRPr>
            </a:lvl1pPr>
          </a:lstStyle>
          <a:p>
            <a:pPr algn="l"/>
            <a:r>
              <a:rPr lang="en-US"/>
              <a:t>Sample Footer Text</a:t>
            </a:r>
            <a:endParaRPr lang="en-US" dirty="0"/>
          </a:p>
        </p:txBody>
      </p:sp>
      <p:sp>
        <p:nvSpPr>
          <p:cNvPr id="6" name="Slide Number Placeholder 5"/>
          <p:cNvSpPr>
            <a:spLocks noGrp="1"/>
          </p:cNvSpPr>
          <p:nvPr>
            <p:ph type="sldNum" sz="quarter" idx="4"/>
          </p:nvPr>
        </p:nvSpPr>
        <p:spPr>
          <a:xfrm>
            <a:off x="10272713" y="6138000"/>
            <a:ext cx="1187449" cy="720000"/>
          </a:xfrm>
          <a:prstGeom prst="rect">
            <a:avLst/>
          </a:prstGeom>
        </p:spPr>
        <p:txBody>
          <a:bodyPr vert="horz" lIns="0" tIns="180000" rIns="0" bIns="180000" rtlCol="0" anchor="ctr"/>
          <a:lstStyle>
            <a:lvl1pPr algn="r">
              <a:lnSpc>
                <a:spcPct val="120000"/>
              </a:lnSpc>
              <a:defRPr sz="1200" spc="20" baseline="0">
                <a:solidFill>
                  <a:schemeClr val="tx1"/>
                </a:solidFill>
                <a:latin typeface="+mn-lt"/>
              </a:defRPr>
            </a:lvl1pPr>
          </a:lstStyle>
          <a:p>
            <a:fld id="{1621B6DD-29C1-4FEA-923F-71EA1347694C}" type="slidenum">
              <a:rPr lang="en-US" smtClean="0"/>
              <a:pPr/>
              <a:t>‹#›</a:t>
            </a:fld>
            <a:endParaRPr lang="en-US" dirty="0"/>
          </a:p>
        </p:txBody>
      </p:sp>
    </p:spTree>
    <p:extLst>
      <p:ext uri="{BB962C8B-B14F-4D97-AF65-F5344CB8AC3E}">
        <p14:creationId xmlns:p14="http://schemas.microsoft.com/office/powerpoint/2010/main" val="831443062"/>
      </p:ext>
    </p:extLst>
  </p:cSld>
  <p:clrMap bg1="dk1" tx1="lt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72" r:id="rId6"/>
    <p:sldLayoutId id="2147483667" r:id="rId7"/>
    <p:sldLayoutId id="2147483668" r:id="rId8"/>
    <p:sldLayoutId id="2147483669" r:id="rId9"/>
    <p:sldLayoutId id="2147483671" r:id="rId10"/>
    <p:sldLayoutId id="2147483670" r:id="rId11"/>
  </p:sldLayoutIdLst>
  <p:hf sldNum="0" hdr="0" ftr="0" dt="0"/>
  <p:txStyles>
    <p:titleStyle>
      <a:lvl1pPr algn="l" defTabSz="914400" rtl="0" eaLnBrk="1" latinLnBrk="0" hangingPunct="1">
        <a:lnSpc>
          <a:spcPct val="100000"/>
        </a:lnSpc>
        <a:spcBef>
          <a:spcPct val="0"/>
        </a:spcBef>
        <a:buNone/>
        <a:defRPr sz="3200" kern="1200" cap="none"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1pPr>
      <a:lvl2pPr marL="6858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2pPr>
      <a:lvl3pPr marL="11430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3pPr>
      <a:lvl4pPr marL="16002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4pPr>
      <a:lvl5pPr marL="20574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tutorialspoint.com/sdlc/sdlc_overview.htm"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646535-AEF6-4883-A4F9-EEC1F8B431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ectangle 8">
            <a:extLst>
              <a:ext uri="{FF2B5EF4-FFF2-40B4-BE49-F238E27FC236}">
                <a16:creationId xmlns:a16="http://schemas.microsoft.com/office/drawing/2014/main" id="{0C04A63C-988E-4CDA-93A4-2FE95EAD4E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2F244BA-9ADF-4F8B-8A82-0BCFD736C5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1" descr="Flat lay top view of headphones, coffee cup, and white keyboard">
            <a:extLst>
              <a:ext uri="{FF2B5EF4-FFF2-40B4-BE49-F238E27FC236}">
                <a16:creationId xmlns:a16="http://schemas.microsoft.com/office/drawing/2014/main" id="{9B6422D5-5E49-48C2-98B2-0049C3427F6B}"/>
              </a:ext>
            </a:extLst>
          </p:cNvPr>
          <p:cNvPicPr>
            <a:picLocks noChangeAspect="1"/>
          </p:cNvPicPr>
          <p:nvPr/>
        </p:nvPicPr>
        <p:blipFill rotWithShape="1">
          <a:blip r:embed="rId3"/>
          <a:srcRect t="2896" r="1" b="9426"/>
          <a:stretch/>
        </p:blipFill>
        <p:spPr>
          <a:xfrm>
            <a:off x="20" y="10"/>
            <a:ext cx="11717872" cy="6857990"/>
          </a:xfrm>
          <a:custGeom>
            <a:avLst/>
            <a:gdLst/>
            <a:ahLst/>
            <a:cxnLst/>
            <a:rect l="l" t="t" r="r" b="b"/>
            <a:pathLst>
              <a:path w="11717892" h="6858000">
                <a:moveTo>
                  <a:pt x="0" y="0"/>
                </a:moveTo>
                <a:lnTo>
                  <a:pt x="11717590" y="0"/>
                </a:lnTo>
                <a:lnTo>
                  <a:pt x="11717892" y="23369"/>
                </a:lnTo>
                <a:cubicBezTo>
                  <a:pt x="11712891" y="1065174"/>
                  <a:pt x="11552855" y="2043809"/>
                  <a:pt x="11552855" y="2300500"/>
                </a:cubicBezTo>
                <a:cubicBezTo>
                  <a:pt x="11552855" y="4075154"/>
                  <a:pt x="10591842" y="4734311"/>
                  <a:pt x="10136625" y="5444173"/>
                </a:cubicBezTo>
                <a:cubicBezTo>
                  <a:pt x="9984886" y="5786428"/>
                  <a:pt x="9555750" y="6221377"/>
                  <a:pt x="9041261" y="6647413"/>
                </a:cubicBezTo>
                <a:lnTo>
                  <a:pt x="8779307" y="6858000"/>
                </a:lnTo>
                <a:lnTo>
                  <a:pt x="0" y="6858000"/>
                </a:lnTo>
                <a:close/>
              </a:path>
            </a:pathLst>
          </a:custGeom>
        </p:spPr>
      </p:pic>
      <p:grpSp>
        <p:nvGrpSpPr>
          <p:cNvPr id="13" name="Group 12">
            <a:extLst>
              <a:ext uri="{FF2B5EF4-FFF2-40B4-BE49-F238E27FC236}">
                <a16:creationId xmlns:a16="http://schemas.microsoft.com/office/drawing/2014/main" id="{9CE01B79-04E0-42C8-9E4B-CA4E551FF1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8900000">
            <a:off x="9939651" y="5331698"/>
            <a:ext cx="2117174" cy="588806"/>
            <a:chOff x="4549904" y="5078157"/>
            <a:chExt cx="3023338" cy="840818"/>
          </a:xfrm>
        </p:grpSpPr>
        <p:sp>
          <p:nvSpPr>
            <p:cNvPr id="14" name="Freeform 80">
              <a:extLst>
                <a:ext uri="{FF2B5EF4-FFF2-40B4-BE49-F238E27FC236}">
                  <a16:creationId xmlns:a16="http://schemas.microsoft.com/office/drawing/2014/main" id="{9FAE9CFE-04E4-41FF-9CD6-503ACF8CCDF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690691" y="5352589"/>
              <a:ext cx="749228" cy="383544"/>
            </a:xfrm>
            <a:custGeom>
              <a:avLst/>
              <a:gdLst>
                <a:gd name="T0" fmla="*/ 53 w 66"/>
                <a:gd name="T1" fmla="*/ 33 h 34"/>
                <a:gd name="T2" fmla="*/ 39 w 66"/>
                <a:gd name="T3" fmla="*/ 33 h 34"/>
                <a:gd name="T4" fmla="*/ 21 w 66"/>
                <a:gd name="T5" fmla="*/ 33 h 34"/>
                <a:gd name="T6" fmla="*/ 12 w 66"/>
                <a:gd name="T7" fmla="*/ 32 h 34"/>
                <a:gd name="T8" fmla="*/ 3 w 66"/>
                <a:gd name="T9" fmla="*/ 28 h 34"/>
                <a:gd name="T10" fmla="*/ 0 w 66"/>
                <a:gd name="T11" fmla="*/ 21 h 34"/>
                <a:gd name="T12" fmla="*/ 0 w 66"/>
                <a:gd name="T13" fmla="*/ 16 h 34"/>
                <a:gd name="T14" fmla="*/ 3 w 66"/>
                <a:gd name="T15" fmla="*/ 7 h 34"/>
                <a:gd name="T16" fmla="*/ 11 w 66"/>
                <a:gd name="T17" fmla="*/ 3 h 34"/>
                <a:gd name="T18" fmla="*/ 23 w 66"/>
                <a:gd name="T19" fmla="*/ 2 h 34"/>
                <a:gd name="T20" fmla="*/ 43 w 66"/>
                <a:gd name="T21" fmla="*/ 0 h 34"/>
                <a:gd name="T22" fmla="*/ 48 w 66"/>
                <a:gd name="T23" fmla="*/ 0 h 34"/>
                <a:gd name="T24" fmla="*/ 62 w 66"/>
                <a:gd name="T25" fmla="*/ 4 h 34"/>
                <a:gd name="T26" fmla="*/ 66 w 66"/>
                <a:gd name="T27" fmla="*/ 13 h 34"/>
                <a:gd name="T28" fmla="*/ 66 w 66"/>
                <a:gd name="T29" fmla="*/ 20 h 34"/>
                <a:gd name="T30" fmla="*/ 62 w 66"/>
                <a:gd name="T31" fmla="*/ 29 h 34"/>
                <a:gd name="T32" fmla="*/ 53 w 66"/>
                <a:gd name="T33" fmla="*/ 3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6" h="34">
                  <a:moveTo>
                    <a:pt x="53" y="33"/>
                  </a:moveTo>
                  <a:cubicBezTo>
                    <a:pt x="47" y="33"/>
                    <a:pt x="53" y="34"/>
                    <a:pt x="39" y="33"/>
                  </a:cubicBezTo>
                  <a:cubicBezTo>
                    <a:pt x="24" y="33"/>
                    <a:pt x="21" y="33"/>
                    <a:pt x="21" y="33"/>
                  </a:cubicBezTo>
                  <a:cubicBezTo>
                    <a:pt x="12" y="32"/>
                    <a:pt x="12" y="32"/>
                    <a:pt x="12" y="32"/>
                  </a:cubicBezTo>
                  <a:cubicBezTo>
                    <a:pt x="7" y="31"/>
                    <a:pt x="4" y="30"/>
                    <a:pt x="3" y="28"/>
                  </a:cubicBezTo>
                  <a:cubicBezTo>
                    <a:pt x="1" y="26"/>
                    <a:pt x="0" y="24"/>
                    <a:pt x="0" y="21"/>
                  </a:cubicBezTo>
                  <a:cubicBezTo>
                    <a:pt x="0" y="21"/>
                    <a:pt x="0" y="19"/>
                    <a:pt x="0" y="16"/>
                  </a:cubicBezTo>
                  <a:cubicBezTo>
                    <a:pt x="0" y="13"/>
                    <a:pt x="1" y="10"/>
                    <a:pt x="3" y="7"/>
                  </a:cubicBezTo>
                  <a:cubicBezTo>
                    <a:pt x="4" y="5"/>
                    <a:pt x="7" y="3"/>
                    <a:pt x="11" y="3"/>
                  </a:cubicBezTo>
                  <a:cubicBezTo>
                    <a:pt x="16" y="2"/>
                    <a:pt x="20" y="2"/>
                    <a:pt x="23" y="2"/>
                  </a:cubicBezTo>
                  <a:cubicBezTo>
                    <a:pt x="32" y="1"/>
                    <a:pt x="37" y="0"/>
                    <a:pt x="43" y="0"/>
                  </a:cubicBezTo>
                  <a:cubicBezTo>
                    <a:pt x="48" y="0"/>
                    <a:pt x="48" y="0"/>
                    <a:pt x="48" y="0"/>
                  </a:cubicBezTo>
                  <a:cubicBezTo>
                    <a:pt x="54" y="1"/>
                    <a:pt x="59" y="3"/>
                    <a:pt x="62" y="4"/>
                  </a:cubicBezTo>
                  <a:cubicBezTo>
                    <a:pt x="65" y="6"/>
                    <a:pt x="66" y="9"/>
                    <a:pt x="66" y="13"/>
                  </a:cubicBezTo>
                  <a:cubicBezTo>
                    <a:pt x="66" y="15"/>
                    <a:pt x="66" y="17"/>
                    <a:pt x="66" y="20"/>
                  </a:cubicBezTo>
                  <a:cubicBezTo>
                    <a:pt x="65" y="23"/>
                    <a:pt x="64" y="26"/>
                    <a:pt x="62" y="29"/>
                  </a:cubicBezTo>
                  <a:cubicBezTo>
                    <a:pt x="60" y="31"/>
                    <a:pt x="57" y="32"/>
                    <a:pt x="53" y="33"/>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15" name="Freeform 84">
              <a:extLst>
                <a:ext uri="{FF2B5EF4-FFF2-40B4-BE49-F238E27FC236}">
                  <a16:creationId xmlns:a16="http://schemas.microsoft.com/office/drawing/2014/main" id="{07086A81-DE9F-4760-9BD1-97813462682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6274527">
              <a:off x="6910134" y="5062687"/>
              <a:ext cx="647637" cy="678578"/>
            </a:xfrm>
            <a:custGeom>
              <a:avLst/>
              <a:gdLst>
                <a:gd name="T0" fmla="*/ 4 w 57"/>
                <a:gd name="T1" fmla="*/ 34 h 60"/>
                <a:gd name="T2" fmla="*/ 17 w 57"/>
                <a:gd name="T3" fmla="*/ 18 h 60"/>
                <a:gd name="T4" fmla="*/ 26 w 57"/>
                <a:gd name="T5" fmla="*/ 8 h 60"/>
                <a:gd name="T6" fmla="*/ 29 w 57"/>
                <a:gd name="T7" fmla="*/ 5 h 60"/>
                <a:gd name="T8" fmla="*/ 41 w 57"/>
                <a:gd name="T9" fmla="*/ 0 h 60"/>
                <a:gd name="T10" fmla="*/ 51 w 57"/>
                <a:gd name="T11" fmla="*/ 6 h 60"/>
                <a:gd name="T12" fmla="*/ 56 w 57"/>
                <a:gd name="T13" fmla="*/ 16 h 60"/>
                <a:gd name="T14" fmla="*/ 51 w 57"/>
                <a:gd name="T15" fmla="*/ 28 h 60"/>
                <a:gd name="T16" fmla="*/ 29 w 57"/>
                <a:gd name="T17" fmla="*/ 53 h 60"/>
                <a:gd name="T18" fmla="*/ 17 w 57"/>
                <a:gd name="T19" fmla="*/ 59 h 60"/>
                <a:gd name="T20" fmla="*/ 5 w 57"/>
                <a:gd name="T21" fmla="*/ 54 h 60"/>
                <a:gd name="T22" fmla="*/ 0 w 57"/>
                <a:gd name="T23" fmla="*/ 45 h 60"/>
                <a:gd name="T24" fmla="*/ 4 w 57"/>
                <a:gd name="T25"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 h="60">
                  <a:moveTo>
                    <a:pt x="4" y="34"/>
                  </a:moveTo>
                  <a:cubicBezTo>
                    <a:pt x="5" y="33"/>
                    <a:pt x="17" y="18"/>
                    <a:pt x="17" y="18"/>
                  </a:cubicBezTo>
                  <a:cubicBezTo>
                    <a:pt x="21" y="14"/>
                    <a:pt x="24" y="10"/>
                    <a:pt x="26" y="8"/>
                  </a:cubicBezTo>
                  <a:cubicBezTo>
                    <a:pt x="29" y="5"/>
                    <a:pt x="29" y="5"/>
                    <a:pt x="29" y="5"/>
                  </a:cubicBezTo>
                  <a:cubicBezTo>
                    <a:pt x="34" y="2"/>
                    <a:pt x="38" y="0"/>
                    <a:pt x="41" y="0"/>
                  </a:cubicBezTo>
                  <a:cubicBezTo>
                    <a:pt x="44" y="1"/>
                    <a:pt x="47" y="2"/>
                    <a:pt x="51" y="6"/>
                  </a:cubicBezTo>
                  <a:cubicBezTo>
                    <a:pt x="55" y="10"/>
                    <a:pt x="57" y="13"/>
                    <a:pt x="56" y="16"/>
                  </a:cubicBezTo>
                  <a:cubicBezTo>
                    <a:pt x="56" y="19"/>
                    <a:pt x="54" y="23"/>
                    <a:pt x="51" y="28"/>
                  </a:cubicBezTo>
                  <a:cubicBezTo>
                    <a:pt x="51" y="28"/>
                    <a:pt x="33" y="48"/>
                    <a:pt x="29" y="53"/>
                  </a:cubicBezTo>
                  <a:cubicBezTo>
                    <a:pt x="25" y="57"/>
                    <a:pt x="21" y="59"/>
                    <a:pt x="17" y="59"/>
                  </a:cubicBezTo>
                  <a:cubicBezTo>
                    <a:pt x="13" y="60"/>
                    <a:pt x="9" y="58"/>
                    <a:pt x="5" y="54"/>
                  </a:cubicBezTo>
                  <a:cubicBezTo>
                    <a:pt x="2" y="51"/>
                    <a:pt x="0" y="48"/>
                    <a:pt x="0" y="45"/>
                  </a:cubicBezTo>
                  <a:cubicBezTo>
                    <a:pt x="0" y="42"/>
                    <a:pt x="2" y="38"/>
                    <a:pt x="4" y="3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16" name="Freeform 87">
              <a:extLst>
                <a:ext uri="{FF2B5EF4-FFF2-40B4-BE49-F238E27FC236}">
                  <a16:creationId xmlns:a16="http://schemas.microsoft.com/office/drawing/2014/main" id="{AFE935F5-03F4-4B67-B2F8-C1D265EE3B3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4430858">
              <a:off x="4571743" y="5071596"/>
              <a:ext cx="626472" cy="670149"/>
            </a:xfrm>
            <a:custGeom>
              <a:avLst/>
              <a:gdLst>
                <a:gd name="T0" fmla="*/ 0 w 55"/>
                <a:gd name="T1" fmla="*/ 17 h 59"/>
                <a:gd name="T2" fmla="*/ 1 w 55"/>
                <a:gd name="T3" fmla="*/ 11 h 59"/>
                <a:gd name="T4" fmla="*/ 4 w 55"/>
                <a:gd name="T5" fmla="*/ 6 h 59"/>
                <a:gd name="T6" fmla="*/ 7 w 55"/>
                <a:gd name="T7" fmla="*/ 4 h 59"/>
                <a:gd name="T8" fmla="*/ 14 w 55"/>
                <a:gd name="T9" fmla="*/ 0 h 59"/>
                <a:gd name="T10" fmla="*/ 23 w 55"/>
                <a:gd name="T11" fmla="*/ 3 h 59"/>
                <a:gd name="T12" fmla="*/ 31 w 55"/>
                <a:gd name="T13" fmla="*/ 11 h 59"/>
                <a:gd name="T14" fmla="*/ 38 w 55"/>
                <a:gd name="T15" fmla="*/ 20 h 59"/>
                <a:gd name="T16" fmla="*/ 48 w 55"/>
                <a:gd name="T17" fmla="*/ 31 h 59"/>
                <a:gd name="T18" fmla="*/ 55 w 55"/>
                <a:gd name="T19" fmla="*/ 43 h 59"/>
                <a:gd name="T20" fmla="*/ 49 w 55"/>
                <a:gd name="T21" fmla="*/ 55 h 59"/>
                <a:gd name="T22" fmla="*/ 38 w 55"/>
                <a:gd name="T23" fmla="*/ 59 h 59"/>
                <a:gd name="T24" fmla="*/ 33 w 55"/>
                <a:gd name="T25" fmla="*/ 58 h 59"/>
                <a:gd name="T26" fmla="*/ 26 w 55"/>
                <a:gd name="T27" fmla="*/ 53 h 59"/>
                <a:gd name="T28" fmla="*/ 5 w 55"/>
                <a:gd name="T29" fmla="*/ 27 h 59"/>
                <a:gd name="T30" fmla="*/ 0 w 55"/>
                <a:gd name="T31" fmla="*/ 1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5" h="59">
                  <a:moveTo>
                    <a:pt x="0" y="17"/>
                  </a:moveTo>
                  <a:cubicBezTo>
                    <a:pt x="0" y="14"/>
                    <a:pt x="0" y="12"/>
                    <a:pt x="1" y="11"/>
                  </a:cubicBezTo>
                  <a:cubicBezTo>
                    <a:pt x="2" y="9"/>
                    <a:pt x="3" y="8"/>
                    <a:pt x="4" y="6"/>
                  </a:cubicBezTo>
                  <a:cubicBezTo>
                    <a:pt x="6" y="5"/>
                    <a:pt x="7" y="4"/>
                    <a:pt x="7" y="4"/>
                  </a:cubicBezTo>
                  <a:cubicBezTo>
                    <a:pt x="9" y="2"/>
                    <a:pt x="12" y="1"/>
                    <a:pt x="14" y="0"/>
                  </a:cubicBezTo>
                  <a:cubicBezTo>
                    <a:pt x="17" y="0"/>
                    <a:pt x="20" y="1"/>
                    <a:pt x="23" y="3"/>
                  </a:cubicBezTo>
                  <a:cubicBezTo>
                    <a:pt x="26" y="4"/>
                    <a:pt x="29" y="7"/>
                    <a:pt x="31" y="11"/>
                  </a:cubicBezTo>
                  <a:cubicBezTo>
                    <a:pt x="38" y="20"/>
                    <a:pt x="38" y="20"/>
                    <a:pt x="38" y="20"/>
                  </a:cubicBezTo>
                  <a:cubicBezTo>
                    <a:pt x="48" y="31"/>
                    <a:pt x="48" y="31"/>
                    <a:pt x="48" y="31"/>
                  </a:cubicBezTo>
                  <a:cubicBezTo>
                    <a:pt x="52" y="36"/>
                    <a:pt x="54" y="40"/>
                    <a:pt x="55" y="43"/>
                  </a:cubicBezTo>
                  <a:cubicBezTo>
                    <a:pt x="55" y="47"/>
                    <a:pt x="54" y="52"/>
                    <a:pt x="49" y="55"/>
                  </a:cubicBezTo>
                  <a:cubicBezTo>
                    <a:pt x="45" y="58"/>
                    <a:pt x="41" y="59"/>
                    <a:pt x="38" y="59"/>
                  </a:cubicBezTo>
                  <a:cubicBezTo>
                    <a:pt x="37" y="59"/>
                    <a:pt x="35" y="59"/>
                    <a:pt x="33" y="58"/>
                  </a:cubicBezTo>
                  <a:cubicBezTo>
                    <a:pt x="31" y="57"/>
                    <a:pt x="29" y="55"/>
                    <a:pt x="26" y="53"/>
                  </a:cubicBezTo>
                  <a:cubicBezTo>
                    <a:pt x="23" y="50"/>
                    <a:pt x="5" y="27"/>
                    <a:pt x="5" y="27"/>
                  </a:cubicBezTo>
                  <a:cubicBezTo>
                    <a:pt x="2" y="23"/>
                    <a:pt x="0" y="19"/>
                    <a:pt x="0" y="1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grpSp>
      <p:sp>
        <p:nvSpPr>
          <p:cNvPr id="5" name="TextBox 4">
            <a:extLst>
              <a:ext uri="{FF2B5EF4-FFF2-40B4-BE49-F238E27FC236}">
                <a16:creationId xmlns:a16="http://schemas.microsoft.com/office/drawing/2014/main" id="{809785D3-60EB-4F40-902F-DEA8E75B3B48}"/>
              </a:ext>
            </a:extLst>
          </p:cNvPr>
          <p:cNvSpPr txBox="1"/>
          <p:nvPr/>
        </p:nvSpPr>
        <p:spPr>
          <a:xfrm rot="735595">
            <a:off x="1126075" y="254289"/>
            <a:ext cx="2437999" cy="400110"/>
          </a:xfrm>
          <a:prstGeom prst="rect">
            <a:avLst/>
          </a:prstGeom>
          <a:noFill/>
        </p:spPr>
        <p:txBody>
          <a:bodyPr wrap="square" rtlCol="0">
            <a:spAutoFit/>
          </a:bodyPr>
          <a:lstStyle/>
          <a:p>
            <a:pPr algn="ctr"/>
            <a:r>
              <a:rPr lang="en-US" sz="2000" dirty="0">
                <a:solidFill>
                  <a:schemeClr val="bg1"/>
                </a:solidFill>
                <a:latin typeface="Noteworthy Light" panose="02000400000000000000" pitchFamily="2" charset="77"/>
                <a:ea typeface="Noteworthy Light" panose="02000400000000000000" pitchFamily="2" charset="77"/>
                <a:cs typeface="Forte" panose="020F0502020204030204" pitchFamily="34" charset="0"/>
              </a:rPr>
              <a:t>The Agile Team</a:t>
            </a:r>
          </a:p>
        </p:txBody>
      </p:sp>
      <p:sp>
        <p:nvSpPr>
          <p:cNvPr id="6" name="TextBox 5">
            <a:extLst>
              <a:ext uri="{FF2B5EF4-FFF2-40B4-BE49-F238E27FC236}">
                <a16:creationId xmlns:a16="http://schemas.microsoft.com/office/drawing/2014/main" id="{132F9774-A11C-8F41-991A-E21FBF29B2E3}"/>
              </a:ext>
            </a:extLst>
          </p:cNvPr>
          <p:cNvSpPr txBox="1"/>
          <p:nvPr/>
        </p:nvSpPr>
        <p:spPr>
          <a:xfrm rot="19412774">
            <a:off x="1697216" y="1586417"/>
            <a:ext cx="1203118" cy="276999"/>
          </a:xfrm>
          <a:prstGeom prst="rect">
            <a:avLst/>
          </a:prstGeom>
          <a:noFill/>
        </p:spPr>
        <p:txBody>
          <a:bodyPr wrap="square" rtlCol="0">
            <a:spAutoFit/>
          </a:bodyPr>
          <a:lstStyle/>
          <a:p>
            <a:pPr algn="ctr"/>
            <a:r>
              <a:rPr lang="en-US" sz="1200" dirty="0">
                <a:solidFill>
                  <a:schemeClr val="bg1"/>
                </a:solidFill>
                <a:latin typeface="Noteworthy Light" panose="02000400000000000000" pitchFamily="2" charset="77"/>
                <a:ea typeface="Noteworthy Light" panose="02000400000000000000" pitchFamily="2" charset="77"/>
              </a:rPr>
              <a:t>Scrum Meeting</a:t>
            </a:r>
          </a:p>
        </p:txBody>
      </p:sp>
      <p:sp>
        <p:nvSpPr>
          <p:cNvPr id="18" name="TextBox 17">
            <a:extLst>
              <a:ext uri="{FF2B5EF4-FFF2-40B4-BE49-F238E27FC236}">
                <a16:creationId xmlns:a16="http://schemas.microsoft.com/office/drawing/2014/main" id="{6658C408-8A71-EE4F-92C6-0FBC5BF276E0}"/>
              </a:ext>
            </a:extLst>
          </p:cNvPr>
          <p:cNvSpPr txBox="1"/>
          <p:nvPr/>
        </p:nvSpPr>
        <p:spPr>
          <a:xfrm rot="19412774">
            <a:off x="1901018" y="1822159"/>
            <a:ext cx="1166994" cy="276999"/>
          </a:xfrm>
          <a:prstGeom prst="rect">
            <a:avLst/>
          </a:prstGeom>
          <a:noFill/>
        </p:spPr>
        <p:txBody>
          <a:bodyPr wrap="square" rtlCol="0">
            <a:spAutoFit/>
          </a:bodyPr>
          <a:lstStyle/>
          <a:p>
            <a:pPr algn="ctr"/>
            <a:r>
              <a:rPr lang="en-US" sz="1200" dirty="0">
                <a:solidFill>
                  <a:schemeClr val="bg1"/>
                </a:solidFill>
                <a:latin typeface="Noteworthy Light" panose="02000400000000000000" pitchFamily="2" charset="77"/>
                <a:ea typeface="Noteworthy Light" panose="02000400000000000000" pitchFamily="2" charset="77"/>
              </a:rPr>
              <a:t>Sprint Review</a:t>
            </a:r>
          </a:p>
        </p:txBody>
      </p:sp>
      <p:sp>
        <p:nvSpPr>
          <p:cNvPr id="19" name="TextBox 18">
            <a:extLst>
              <a:ext uri="{FF2B5EF4-FFF2-40B4-BE49-F238E27FC236}">
                <a16:creationId xmlns:a16="http://schemas.microsoft.com/office/drawing/2014/main" id="{E5FB869E-8A36-6944-B7B1-FCFE442FB2AE}"/>
              </a:ext>
            </a:extLst>
          </p:cNvPr>
          <p:cNvSpPr txBox="1"/>
          <p:nvPr/>
        </p:nvSpPr>
        <p:spPr>
          <a:xfrm rot="19412774">
            <a:off x="2096969" y="2070676"/>
            <a:ext cx="1211122" cy="276999"/>
          </a:xfrm>
          <a:prstGeom prst="rect">
            <a:avLst/>
          </a:prstGeom>
          <a:noFill/>
        </p:spPr>
        <p:txBody>
          <a:bodyPr wrap="square" rtlCol="0">
            <a:spAutoFit/>
          </a:bodyPr>
          <a:lstStyle/>
          <a:p>
            <a:pPr algn="ctr"/>
            <a:r>
              <a:rPr lang="en-US" sz="1200" dirty="0">
                <a:solidFill>
                  <a:schemeClr val="bg1"/>
                </a:solidFill>
                <a:latin typeface="Noteworthy Light" panose="02000400000000000000" pitchFamily="2" charset="77"/>
                <a:ea typeface="Noteworthy Light" panose="02000400000000000000" pitchFamily="2" charset="77"/>
              </a:rPr>
              <a:t>Retrospective</a:t>
            </a:r>
          </a:p>
        </p:txBody>
      </p:sp>
      <p:sp>
        <p:nvSpPr>
          <p:cNvPr id="21" name="TextBox 20">
            <a:extLst>
              <a:ext uri="{FF2B5EF4-FFF2-40B4-BE49-F238E27FC236}">
                <a16:creationId xmlns:a16="http://schemas.microsoft.com/office/drawing/2014/main" id="{47E2EFE4-FB12-3F45-9513-D7083FABCB82}"/>
              </a:ext>
            </a:extLst>
          </p:cNvPr>
          <p:cNvSpPr txBox="1"/>
          <p:nvPr/>
        </p:nvSpPr>
        <p:spPr>
          <a:xfrm rot="819656">
            <a:off x="1397018" y="790205"/>
            <a:ext cx="1093961" cy="276999"/>
          </a:xfrm>
          <a:prstGeom prst="rect">
            <a:avLst/>
          </a:prstGeom>
          <a:noFill/>
        </p:spPr>
        <p:txBody>
          <a:bodyPr wrap="square" rtlCol="0">
            <a:spAutoFit/>
          </a:bodyPr>
          <a:lstStyle/>
          <a:p>
            <a:r>
              <a:rPr lang="en-US" sz="1200" dirty="0">
                <a:solidFill>
                  <a:schemeClr val="bg1"/>
                </a:solidFill>
                <a:latin typeface="Noteworthy Light" panose="02000400000000000000" pitchFamily="2" charset="77"/>
                <a:ea typeface="Noteworthy Light" panose="02000400000000000000" pitchFamily="2" charset="77"/>
              </a:rPr>
              <a:t>Scrum Master</a:t>
            </a:r>
          </a:p>
        </p:txBody>
      </p:sp>
      <p:sp>
        <p:nvSpPr>
          <p:cNvPr id="22" name="TextBox 21">
            <a:extLst>
              <a:ext uri="{FF2B5EF4-FFF2-40B4-BE49-F238E27FC236}">
                <a16:creationId xmlns:a16="http://schemas.microsoft.com/office/drawing/2014/main" id="{1A70DD68-3075-B347-AE6E-27251E933CD4}"/>
              </a:ext>
            </a:extLst>
          </p:cNvPr>
          <p:cNvSpPr txBox="1"/>
          <p:nvPr/>
        </p:nvSpPr>
        <p:spPr>
          <a:xfrm rot="819656">
            <a:off x="1340462" y="1023887"/>
            <a:ext cx="1093961" cy="276999"/>
          </a:xfrm>
          <a:prstGeom prst="rect">
            <a:avLst/>
          </a:prstGeom>
          <a:noFill/>
        </p:spPr>
        <p:txBody>
          <a:bodyPr wrap="square" rtlCol="0">
            <a:spAutoFit/>
          </a:bodyPr>
          <a:lstStyle/>
          <a:p>
            <a:r>
              <a:rPr lang="en-US" sz="1200" dirty="0">
                <a:solidFill>
                  <a:schemeClr val="bg1"/>
                </a:solidFill>
                <a:latin typeface="Noteworthy Light" panose="02000400000000000000" pitchFamily="2" charset="77"/>
                <a:ea typeface="Noteworthy Light" panose="02000400000000000000" pitchFamily="2" charset="77"/>
              </a:rPr>
              <a:t>Developer</a:t>
            </a:r>
          </a:p>
        </p:txBody>
      </p:sp>
      <p:sp>
        <p:nvSpPr>
          <p:cNvPr id="24" name="TextBox 23">
            <a:extLst>
              <a:ext uri="{FF2B5EF4-FFF2-40B4-BE49-F238E27FC236}">
                <a16:creationId xmlns:a16="http://schemas.microsoft.com/office/drawing/2014/main" id="{4C513EF0-4B37-834D-BE47-0B447272C2B5}"/>
              </a:ext>
            </a:extLst>
          </p:cNvPr>
          <p:cNvSpPr txBox="1"/>
          <p:nvPr/>
        </p:nvSpPr>
        <p:spPr>
          <a:xfrm rot="819656">
            <a:off x="1290967" y="1282412"/>
            <a:ext cx="1093961" cy="276999"/>
          </a:xfrm>
          <a:prstGeom prst="rect">
            <a:avLst/>
          </a:prstGeom>
          <a:noFill/>
        </p:spPr>
        <p:txBody>
          <a:bodyPr wrap="square" rtlCol="0">
            <a:spAutoFit/>
          </a:bodyPr>
          <a:lstStyle/>
          <a:p>
            <a:r>
              <a:rPr lang="en-US" sz="1200" dirty="0">
                <a:solidFill>
                  <a:schemeClr val="bg1"/>
                </a:solidFill>
                <a:latin typeface="Noteworthy Light" panose="02000400000000000000" pitchFamily="2" charset="77"/>
                <a:ea typeface="Noteworthy Light" panose="02000400000000000000" pitchFamily="2" charset="77"/>
              </a:rPr>
              <a:t>Tester</a:t>
            </a:r>
          </a:p>
        </p:txBody>
      </p:sp>
      <p:sp>
        <p:nvSpPr>
          <p:cNvPr id="26" name="TextBox 25">
            <a:extLst>
              <a:ext uri="{FF2B5EF4-FFF2-40B4-BE49-F238E27FC236}">
                <a16:creationId xmlns:a16="http://schemas.microsoft.com/office/drawing/2014/main" id="{A399F5CD-F8FE-574D-84F1-4483DE75A25E}"/>
              </a:ext>
            </a:extLst>
          </p:cNvPr>
          <p:cNvSpPr txBox="1"/>
          <p:nvPr/>
        </p:nvSpPr>
        <p:spPr>
          <a:xfrm rot="819656">
            <a:off x="1463397" y="573047"/>
            <a:ext cx="1093961" cy="276999"/>
          </a:xfrm>
          <a:prstGeom prst="rect">
            <a:avLst/>
          </a:prstGeom>
          <a:noFill/>
        </p:spPr>
        <p:txBody>
          <a:bodyPr wrap="square" rtlCol="0">
            <a:spAutoFit/>
          </a:bodyPr>
          <a:lstStyle/>
          <a:p>
            <a:r>
              <a:rPr lang="en-US" sz="1200" dirty="0">
                <a:solidFill>
                  <a:schemeClr val="bg1"/>
                </a:solidFill>
                <a:latin typeface="Noteworthy Light" panose="02000400000000000000" pitchFamily="2" charset="77"/>
                <a:ea typeface="Noteworthy Light" panose="02000400000000000000" pitchFamily="2" charset="77"/>
              </a:rPr>
              <a:t>Product Owner</a:t>
            </a:r>
          </a:p>
        </p:txBody>
      </p:sp>
      <p:sp>
        <p:nvSpPr>
          <p:cNvPr id="8" name="TextBox 7">
            <a:extLst>
              <a:ext uri="{FF2B5EF4-FFF2-40B4-BE49-F238E27FC236}">
                <a16:creationId xmlns:a16="http://schemas.microsoft.com/office/drawing/2014/main" id="{67BD1A5F-A691-7849-8DC3-E03CAE49DEFA}"/>
              </a:ext>
            </a:extLst>
          </p:cNvPr>
          <p:cNvSpPr txBox="1"/>
          <p:nvPr/>
        </p:nvSpPr>
        <p:spPr>
          <a:xfrm>
            <a:off x="3960257" y="2101948"/>
            <a:ext cx="5645865" cy="707886"/>
          </a:xfrm>
          <a:prstGeom prst="rect">
            <a:avLst/>
          </a:prstGeom>
          <a:noFill/>
        </p:spPr>
        <p:txBody>
          <a:bodyPr wrap="square" rtlCol="0">
            <a:spAutoFit/>
          </a:bodyPr>
          <a:lstStyle/>
          <a:p>
            <a:pPr algn="ctr"/>
            <a:r>
              <a:rPr lang="en-US" sz="4000" dirty="0">
                <a:solidFill>
                  <a:schemeClr val="bg1"/>
                </a:solidFill>
              </a:rPr>
              <a:t>The Scrum-agile Team</a:t>
            </a:r>
          </a:p>
        </p:txBody>
      </p:sp>
      <p:sp>
        <p:nvSpPr>
          <p:cNvPr id="28" name="TextBox 27">
            <a:extLst>
              <a:ext uri="{FF2B5EF4-FFF2-40B4-BE49-F238E27FC236}">
                <a16:creationId xmlns:a16="http://schemas.microsoft.com/office/drawing/2014/main" id="{A7509BF4-A118-9143-9A12-7373434C0090}"/>
              </a:ext>
            </a:extLst>
          </p:cNvPr>
          <p:cNvSpPr txBox="1"/>
          <p:nvPr/>
        </p:nvSpPr>
        <p:spPr>
          <a:xfrm>
            <a:off x="4348223" y="2963493"/>
            <a:ext cx="4953734" cy="1569660"/>
          </a:xfrm>
          <a:prstGeom prst="rect">
            <a:avLst/>
          </a:prstGeom>
          <a:noFill/>
        </p:spPr>
        <p:txBody>
          <a:bodyPr wrap="square" rtlCol="0">
            <a:spAutoFit/>
          </a:bodyPr>
          <a:lstStyle/>
          <a:p>
            <a:pPr algn="ctr"/>
            <a:r>
              <a:rPr lang="en-US" sz="2400" dirty="0">
                <a:solidFill>
                  <a:schemeClr val="bg1"/>
                </a:solidFill>
              </a:rPr>
              <a:t>A brief look at the roles within the team and how agile compares to the waterfall methodology in software development</a:t>
            </a:r>
          </a:p>
        </p:txBody>
      </p:sp>
      <p:sp>
        <p:nvSpPr>
          <p:cNvPr id="29" name="TextBox 28">
            <a:extLst>
              <a:ext uri="{FF2B5EF4-FFF2-40B4-BE49-F238E27FC236}">
                <a16:creationId xmlns:a16="http://schemas.microsoft.com/office/drawing/2014/main" id="{B7D5E546-829C-D245-991E-231F68A92C79}"/>
              </a:ext>
            </a:extLst>
          </p:cNvPr>
          <p:cNvSpPr txBox="1"/>
          <p:nvPr/>
        </p:nvSpPr>
        <p:spPr>
          <a:xfrm>
            <a:off x="3960257" y="4605716"/>
            <a:ext cx="5645865" cy="307777"/>
          </a:xfrm>
          <a:prstGeom prst="rect">
            <a:avLst/>
          </a:prstGeom>
          <a:noFill/>
        </p:spPr>
        <p:txBody>
          <a:bodyPr wrap="square" rtlCol="0">
            <a:spAutoFit/>
          </a:bodyPr>
          <a:lstStyle/>
          <a:p>
            <a:pPr algn="ctr"/>
            <a:r>
              <a:rPr lang="en-US" sz="1400" dirty="0">
                <a:solidFill>
                  <a:schemeClr val="bg1"/>
                </a:solidFill>
              </a:rPr>
              <a:t>Presented by Jared </a:t>
            </a:r>
            <a:r>
              <a:rPr lang="en-US" sz="1400" dirty="0" err="1">
                <a:solidFill>
                  <a:schemeClr val="bg1"/>
                </a:solidFill>
              </a:rPr>
              <a:t>Hodgkins</a:t>
            </a:r>
            <a:endParaRPr lang="en-US" sz="1400" dirty="0">
              <a:solidFill>
                <a:schemeClr val="bg1"/>
              </a:solidFill>
            </a:endParaRPr>
          </a:p>
        </p:txBody>
      </p:sp>
    </p:spTree>
    <p:extLst>
      <p:ext uri="{BB962C8B-B14F-4D97-AF65-F5344CB8AC3E}">
        <p14:creationId xmlns:p14="http://schemas.microsoft.com/office/powerpoint/2010/main" val="21165714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10F30D-BF39-1345-A051-179630FBBF54}"/>
              </a:ext>
            </a:extLst>
          </p:cNvPr>
          <p:cNvSpPr>
            <a:spLocks noGrp="1"/>
          </p:cNvSpPr>
          <p:nvPr>
            <p:ph type="title"/>
          </p:nvPr>
        </p:nvSpPr>
        <p:spPr>
          <a:xfrm>
            <a:off x="719997" y="141512"/>
            <a:ext cx="10728322" cy="550694"/>
          </a:xfrm>
        </p:spPr>
        <p:txBody>
          <a:bodyPr/>
          <a:lstStyle/>
          <a:p>
            <a:pPr algn="ctr"/>
            <a:r>
              <a:rPr lang="en-US" b="1" dirty="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a:outerShdw blurRad="50800" dist="38100" dir="2700000" algn="tl" rotWithShape="0">
                    <a:schemeClr val="tx2">
                      <a:alpha val="40000"/>
                    </a:schemeClr>
                  </a:outerShdw>
                </a:effectLst>
              </a:rPr>
              <a:t>What is Agile, What is Scrum?</a:t>
            </a:r>
          </a:p>
        </p:txBody>
      </p:sp>
      <p:sp>
        <p:nvSpPr>
          <p:cNvPr id="4" name="Rounded Rectangle 3">
            <a:extLst>
              <a:ext uri="{FF2B5EF4-FFF2-40B4-BE49-F238E27FC236}">
                <a16:creationId xmlns:a16="http://schemas.microsoft.com/office/drawing/2014/main" id="{2FA4161B-0488-4E40-A292-CCCA34684786}"/>
              </a:ext>
            </a:extLst>
          </p:cNvPr>
          <p:cNvSpPr/>
          <p:nvPr/>
        </p:nvSpPr>
        <p:spPr>
          <a:xfrm>
            <a:off x="295836" y="692207"/>
            <a:ext cx="5529931" cy="5910296"/>
          </a:xfrm>
          <a:prstGeom prst="roundRect">
            <a:avLst/>
          </a:prstGeom>
          <a:solidFill>
            <a:schemeClr val="lt1">
              <a:alpha val="95000"/>
            </a:schemeClr>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28928A78-C9B4-2A47-9136-662A58F9D57A}"/>
              </a:ext>
            </a:extLst>
          </p:cNvPr>
          <p:cNvSpPr>
            <a:spLocks noGrp="1"/>
          </p:cNvSpPr>
          <p:nvPr>
            <p:ph idx="1"/>
          </p:nvPr>
        </p:nvSpPr>
        <p:spPr>
          <a:xfrm>
            <a:off x="295836" y="871181"/>
            <a:ext cx="5529933" cy="450149"/>
          </a:xfrm>
        </p:spPr>
        <p:txBody>
          <a:bodyPr lIns="182880" rIns="182880">
            <a:noAutofit/>
          </a:bodyPr>
          <a:lstStyle/>
          <a:p>
            <a:pPr marL="0" indent="0" algn="ctr">
              <a:buNone/>
            </a:pPr>
            <a:r>
              <a:rPr lang="en-US" sz="2400" b="1" dirty="0">
                <a:solidFill>
                  <a:schemeClr val="bg1">
                    <a:alpha val="58000"/>
                  </a:schemeClr>
                </a:solidFill>
              </a:rPr>
              <a:t>Agile</a:t>
            </a:r>
          </a:p>
        </p:txBody>
      </p:sp>
      <p:sp>
        <p:nvSpPr>
          <p:cNvPr id="9" name="Rounded Rectangle 8">
            <a:extLst>
              <a:ext uri="{FF2B5EF4-FFF2-40B4-BE49-F238E27FC236}">
                <a16:creationId xmlns:a16="http://schemas.microsoft.com/office/drawing/2014/main" id="{7D0F4CEF-6723-A84C-A254-59D29D9F9AAB}"/>
              </a:ext>
            </a:extLst>
          </p:cNvPr>
          <p:cNvSpPr/>
          <p:nvPr/>
        </p:nvSpPr>
        <p:spPr>
          <a:xfrm>
            <a:off x="6366233" y="692207"/>
            <a:ext cx="5529931" cy="5910296"/>
          </a:xfrm>
          <a:prstGeom prst="roundRect">
            <a:avLst/>
          </a:prstGeom>
          <a:solidFill>
            <a:schemeClr val="lt1">
              <a:alpha val="95000"/>
            </a:schemeClr>
          </a:solidFill>
          <a:ln>
            <a:noFill/>
          </a:ln>
        </p:spPr>
        <p:style>
          <a:lnRef idx="2">
            <a:schemeClr val="accent6"/>
          </a:lnRef>
          <a:fillRef idx="1">
            <a:schemeClr val="lt1"/>
          </a:fillRef>
          <a:effectRef idx="0">
            <a:schemeClr val="accent6"/>
          </a:effectRef>
          <a:fontRef idx="minor">
            <a:schemeClr val="dk1"/>
          </a:fontRef>
        </p:style>
        <p:txBody>
          <a:bodyPr rtlCol="0" anchor="t" anchorCtr="0"/>
          <a:lstStyle/>
          <a:p>
            <a:pPr algn="ctr"/>
            <a:endParaRPr lang="en-US" dirty="0">
              <a:solidFill>
                <a:schemeClr val="bg1"/>
              </a:solidFill>
            </a:endParaRPr>
          </a:p>
        </p:txBody>
      </p:sp>
      <p:sp>
        <p:nvSpPr>
          <p:cNvPr id="8" name="Content Placeholder 2">
            <a:extLst>
              <a:ext uri="{FF2B5EF4-FFF2-40B4-BE49-F238E27FC236}">
                <a16:creationId xmlns:a16="http://schemas.microsoft.com/office/drawing/2014/main" id="{22D10ED5-2137-8C4A-A293-C0BDF9E9BC28}"/>
              </a:ext>
            </a:extLst>
          </p:cNvPr>
          <p:cNvSpPr txBox="1">
            <a:spLocks/>
          </p:cNvSpPr>
          <p:nvPr/>
        </p:nvSpPr>
        <p:spPr>
          <a:xfrm>
            <a:off x="295834" y="1467004"/>
            <a:ext cx="5529933" cy="5135499"/>
          </a:xfrm>
          <a:prstGeom prst="rect">
            <a:avLst/>
          </a:prstGeom>
        </p:spPr>
        <p:txBody>
          <a:bodyPr vert="horz" lIns="182880" tIns="0" rIns="182880" bIns="182880" rtlCol="0">
            <a:normAutofit/>
          </a:bodyPr>
          <a:lstStyle>
            <a:lvl1pPr marL="228600" indent="-228600" algn="l" defTabSz="914400" rtl="0" eaLnBrk="1" latinLnBrk="0" hangingPunct="1">
              <a:lnSpc>
                <a:spcPct val="120000"/>
              </a:lnSpc>
              <a:spcBef>
                <a:spcPts val="10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1pPr>
            <a:lvl2pPr marL="6858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2pPr>
            <a:lvl3pPr marL="11430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3pPr>
            <a:lvl4pPr marL="16002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4pPr>
            <a:lvl5pPr marL="20574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The Hand Extrablack" panose="03070A02030502020204" pitchFamily="66" charset="0"/>
              <a:buNone/>
            </a:pPr>
            <a:r>
              <a:rPr lang="en-US" dirty="0">
                <a:solidFill>
                  <a:schemeClr val="bg1">
                    <a:alpha val="58000"/>
                  </a:schemeClr>
                </a:solidFill>
              </a:rPr>
              <a:t>Agile is a philosophy that can be applied to any form of project management while being especially useful for the software development lifecycle because it:</a:t>
            </a:r>
          </a:p>
          <a:p>
            <a:pPr algn="ctr"/>
            <a:r>
              <a:rPr lang="en-US" sz="1600" dirty="0">
                <a:solidFill>
                  <a:schemeClr val="bg1">
                    <a:alpha val="58000"/>
                  </a:schemeClr>
                </a:solidFill>
                <a:ea typeface="Noteworthy Light" panose="02000400000000000000" pitchFamily="2" charset="77"/>
              </a:rPr>
              <a:t>Encourages iteration and collaboration</a:t>
            </a:r>
          </a:p>
          <a:p>
            <a:pPr algn="ctr"/>
            <a:r>
              <a:rPr lang="en-US" sz="1600" dirty="0">
                <a:solidFill>
                  <a:schemeClr val="bg1">
                    <a:alpha val="58000"/>
                  </a:schemeClr>
                </a:solidFill>
                <a:ea typeface="Noteworthy Light" panose="02000400000000000000" pitchFamily="2" charset="77"/>
              </a:rPr>
              <a:t>Breaks complex tasks into smaller pieces</a:t>
            </a:r>
          </a:p>
          <a:p>
            <a:pPr algn="ctr"/>
            <a:r>
              <a:rPr lang="en-US" sz="1600" dirty="0">
                <a:solidFill>
                  <a:schemeClr val="bg1">
                    <a:alpha val="58000"/>
                  </a:schemeClr>
                </a:solidFill>
                <a:ea typeface="Noteworthy Light" panose="02000400000000000000" pitchFamily="2" charset="77"/>
              </a:rPr>
              <a:t>Allows for (and expects) flexibility to changing requirements throughout the process</a:t>
            </a:r>
          </a:p>
          <a:p>
            <a:pPr algn="ctr"/>
            <a:r>
              <a:rPr lang="en-US" sz="1600" dirty="0">
                <a:solidFill>
                  <a:schemeClr val="bg1">
                    <a:alpha val="58000"/>
                  </a:schemeClr>
                </a:solidFill>
                <a:ea typeface="Noteworthy Light" panose="02000400000000000000" pitchFamily="2" charset="77"/>
              </a:rPr>
              <a:t>Favors incremental progress by producing small, working deliverables</a:t>
            </a:r>
          </a:p>
          <a:p>
            <a:pPr algn="ctr"/>
            <a:r>
              <a:rPr lang="en-US" sz="1600" dirty="0">
                <a:solidFill>
                  <a:schemeClr val="bg1">
                    <a:alpha val="58000"/>
                  </a:schemeClr>
                </a:solidFill>
                <a:ea typeface="Noteworthy Light" panose="02000400000000000000" pitchFamily="2" charset="77"/>
              </a:rPr>
              <a:t>Integrates the end users, clients, and their feedback with the development team throughout development</a:t>
            </a:r>
          </a:p>
        </p:txBody>
      </p:sp>
      <p:sp>
        <p:nvSpPr>
          <p:cNvPr id="20" name="Content Placeholder 2">
            <a:extLst>
              <a:ext uri="{FF2B5EF4-FFF2-40B4-BE49-F238E27FC236}">
                <a16:creationId xmlns:a16="http://schemas.microsoft.com/office/drawing/2014/main" id="{C31CBD9F-6669-DF41-A331-BEE9C7EC1133}"/>
              </a:ext>
            </a:extLst>
          </p:cNvPr>
          <p:cNvSpPr txBox="1">
            <a:spLocks/>
          </p:cNvSpPr>
          <p:nvPr/>
        </p:nvSpPr>
        <p:spPr>
          <a:xfrm>
            <a:off x="6342548" y="871181"/>
            <a:ext cx="5529933" cy="450149"/>
          </a:xfrm>
          <a:prstGeom prst="rect">
            <a:avLst/>
          </a:prstGeom>
        </p:spPr>
        <p:txBody>
          <a:bodyPr vert="horz" lIns="182880" tIns="0" rIns="182880" bIns="0" rtlCol="0">
            <a:normAutofit/>
          </a:bodyPr>
          <a:lstStyle>
            <a:lvl1pPr marL="228600" indent="-228600" algn="l" defTabSz="914400" rtl="0" eaLnBrk="1" latinLnBrk="0" hangingPunct="1">
              <a:lnSpc>
                <a:spcPct val="120000"/>
              </a:lnSpc>
              <a:spcBef>
                <a:spcPts val="10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1pPr>
            <a:lvl2pPr marL="6858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2pPr>
            <a:lvl3pPr marL="11430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3pPr>
            <a:lvl4pPr marL="16002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4pPr>
            <a:lvl5pPr marL="20574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The Hand Extrablack" panose="03070A02030502020204" pitchFamily="66" charset="0"/>
              <a:buNone/>
            </a:pPr>
            <a:r>
              <a:rPr lang="en-US" sz="2400" b="1" dirty="0">
                <a:solidFill>
                  <a:schemeClr val="bg1">
                    <a:alpha val="58000"/>
                  </a:schemeClr>
                </a:solidFill>
              </a:rPr>
              <a:t>Scrum</a:t>
            </a:r>
          </a:p>
        </p:txBody>
      </p:sp>
      <p:sp>
        <p:nvSpPr>
          <p:cNvPr id="21" name="Content Placeholder 2">
            <a:extLst>
              <a:ext uri="{FF2B5EF4-FFF2-40B4-BE49-F238E27FC236}">
                <a16:creationId xmlns:a16="http://schemas.microsoft.com/office/drawing/2014/main" id="{1679AE9E-9B7C-D349-BC94-0B58383F884C}"/>
              </a:ext>
            </a:extLst>
          </p:cNvPr>
          <p:cNvSpPr txBox="1">
            <a:spLocks/>
          </p:cNvSpPr>
          <p:nvPr/>
        </p:nvSpPr>
        <p:spPr>
          <a:xfrm>
            <a:off x="6366231" y="1467003"/>
            <a:ext cx="5506248" cy="5135499"/>
          </a:xfrm>
          <a:prstGeom prst="rect">
            <a:avLst/>
          </a:prstGeom>
        </p:spPr>
        <p:txBody>
          <a:bodyPr vert="horz" lIns="182880" tIns="0" rIns="182880" bIns="182880" rtlCol="0">
            <a:normAutofit/>
          </a:bodyPr>
          <a:lstStyle>
            <a:lvl1pPr marL="228600" indent="-228600" algn="l" defTabSz="914400" rtl="0" eaLnBrk="1" latinLnBrk="0" hangingPunct="1">
              <a:lnSpc>
                <a:spcPct val="120000"/>
              </a:lnSpc>
              <a:spcBef>
                <a:spcPts val="10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1pPr>
            <a:lvl2pPr marL="6858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2pPr>
            <a:lvl3pPr marL="11430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3pPr>
            <a:lvl4pPr marL="16002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4pPr>
            <a:lvl5pPr marL="20574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The Hand Extrablack" panose="03070A02030502020204" pitchFamily="66" charset="0"/>
              <a:buNone/>
            </a:pPr>
            <a:r>
              <a:rPr lang="en-US" dirty="0">
                <a:solidFill>
                  <a:schemeClr val="bg1">
                    <a:alpha val="58000"/>
                  </a:schemeClr>
                </a:solidFill>
              </a:rPr>
              <a:t>Scrum is a framework that is used to define how projects can be successful and managed by implementing structured meetings, tools to help organize the project’s processes, and roles for the team members.</a:t>
            </a:r>
          </a:p>
          <a:p>
            <a:pPr marL="0" indent="0" algn="ctr">
              <a:buFont typeface="The Hand Extrablack" panose="03070A02030502020204" pitchFamily="66" charset="0"/>
              <a:buNone/>
            </a:pPr>
            <a:r>
              <a:rPr lang="en-US" dirty="0">
                <a:solidFill>
                  <a:schemeClr val="bg1">
                    <a:alpha val="58000"/>
                  </a:schemeClr>
                </a:solidFill>
              </a:rPr>
              <a:t>Where agile is more of a mindset and way of thinking, scrum on the other hand is the box of tools and strategies that help individuals and teams to become agile and stay agile!</a:t>
            </a:r>
          </a:p>
        </p:txBody>
      </p:sp>
    </p:spTree>
    <p:extLst>
      <p:ext uri="{BB962C8B-B14F-4D97-AF65-F5344CB8AC3E}">
        <p14:creationId xmlns:p14="http://schemas.microsoft.com/office/powerpoint/2010/main" val="25596235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10F30D-BF39-1345-A051-179630FBBF54}"/>
              </a:ext>
            </a:extLst>
          </p:cNvPr>
          <p:cNvSpPr>
            <a:spLocks noGrp="1"/>
          </p:cNvSpPr>
          <p:nvPr>
            <p:ph type="title"/>
          </p:nvPr>
        </p:nvSpPr>
        <p:spPr>
          <a:xfrm>
            <a:off x="719997" y="141512"/>
            <a:ext cx="10728322" cy="550694"/>
          </a:xfrm>
        </p:spPr>
        <p:txBody>
          <a:bodyPr/>
          <a:lstStyle/>
          <a:p>
            <a:pPr algn="ctr"/>
            <a:r>
              <a:rPr lang="en-US" b="1" dirty="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a:outerShdw blurRad="50800" dist="38100" dir="2700000" algn="tl" rotWithShape="0">
                    <a:schemeClr val="tx2">
                      <a:alpha val="40000"/>
                    </a:schemeClr>
                  </a:outerShdw>
                </a:effectLst>
              </a:rPr>
              <a:t>Scrum Team Roles (1 of 2)</a:t>
            </a:r>
          </a:p>
        </p:txBody>
      </p:sp>
      <p:sp>
        <p:nvSpPr>
          <p:cNvPr id="4" name="Rounded Rectangle 3">
            <a:extLst>
              <a:ext uri="{FF2B5EF4-FFF2-40B4-BE49-F238E27FC236}">
                <a16:creationId xmlns:a16="http://schemas.microsoft.com/office/drawing/2014/main" id="{2FA4161B-0488-4E40-A292-CCCA34684786}"/>
              </a:ext>
            </a:extLst>
          </p:cNvPr>
          <p:cNvSpPr/>
          <p:nvPr/>
        </p:nvSpPr>
        <p:spPr>
          <a:xfrm>
            <a:off x="295836" y="692207"/>
            <a:ext cx="5529931" cy="5910296"/>
          </a:xfrm>
          <a:prstGeom prst="roundRect">
            <a:avLst/>
          </a:prstGeom>
          <a:solidFill>
            <a:schemeClr val="lt1">
              <a:alpha val="95000"/>
            </a:schemeClr>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28928A78-C9B4-2A47-9136-662A58F9D57A}"/>
              </a:ext>
            </a:extLst>
          </p:cNvPr>
          <p:cNvSpPr>
            <a:spLocks noGrp="1"/>
          </p:cNvSpPr>
          <p:nvPr>
            <p:ph idx="1"/>
          </p:nvPr>
        </p:nvSpPr>
        <p:spPr>
          <a:xfrm>
            <a:off x="295836" y="871181"/>
            <a:ext cx="5529933" cy="450149"/>
          </a:xfrm>
        </p:spPr>
        <p:txBody>
          <a:bodyPr lIns="182880" rIns="182880">
            <a:noAutofit/>
          </a:bodyPr>
          <a:lstStyle/>
          <a:p>
            <a:pPr marL="0" indent="0" algn="ctr">
              <a:buNone/>
            </a:pPr>
            <a:r>
              <a:rPr lang="en-US" sz="2400" b="1" dirty="0">
                <a:solidFill>
                  <a:schemeClr val="bg1">
                    <a:alpha val="58000"/>
                  </a:schemeClr>
                </a:solidFill>
              </a:rPr>
              <a:t>Product Owner</a:t>
            </a:r>
          </a:p>
        </p:txBody>
      </p:sp>
      <p:sp>
        <p:nvSpPr>
          <p:cNvPr id="9" name="Rounded Rectangle 8">
            <a:extLst>
              <a:ext uri="{FF2B5EF4-FFF2-40B4-BE49-F238E27FC236}">
                <a16:creationId xmlns:a16="http://schemas.microsoft.com/office/drawing/2014/main" id="{7D0F4CEF-6723-A84C-A254-59D29D9F9AAB}"/>
              </a:ext>
            </a:extLst>
          </p:cNvPr>
          <p:cNvSpPr/>
          <p:nvPr/>
        </p:nvSpPr>
        <p:spPr>
          <a:xfrm>
            <a:off x="6366233" y="692207"/>
            <a:ext cx="5529931" cy="5910296"/>
          </a:xfrm>
          <a:prstGeom prst="roundRect">
            <a:avLst/>
          </a:prstGeom>
          <a:solidFill>
            <a:schemeClr val="lt1">
              <a:alpha val="95000"/>
            </a:schemeClr>
          </a:solidFill>
          <a:ln>
            <a:noFill/>
          </a:ln>
        </p:spPr>
        <p:style>
          <a:lnRef idx="2">
            <a:schemeClr val="accent6"/>
          </a:lnRef>
          <a:fillRef idx="1">
            <a:schemeClr val="lt1"/>
          </a:fillRef>
          <a:effectRef idx="0">
            <a:schemeClr val="accent6"/>
          </a:effectRef>
          <a:fontRef idx="minor">
            <a:schemeClr val="dk1"/>
          </a:fontRef>
        </p:style>
        <p:txBody>
          <a:bodyPr rtlCol="0" anchor="t" anchorCtr="0"/>
          <a:lstStyle/>
          <a:p>
            <a:pPr algn="ctr"/>
            <a:endParaRPr lang="en-US" dirty="0">
              <a:solidFill>
                <a:schemeClr val="bg1"/>
              </a:solidFill>
            </a:endParaRPr>
          </a:p>
        </p:txBody>
      </p:sp>
      <p:sp>
        <p:nvSpPr>
          <p:cNvPr id="8" name="Content Placeholder 2">
            <a:extLst>
              <a:ext uri="{FF2B5EF4-FFF2-40B4-BE49-F238E27FC236}">
                <a16:creationId xmlns:a16="http://schemas.microsoft.com/office/drawing/2014/main" id="{22D10ED5-2137-8C4A-A293-C0BDF9E9BC28}"/>
              </a:ext>
            </a:extLst>
          </p:cNvPr>
          <p:cNvSpPr txBox="1">
            <a:spLocks/>
          </p:cNvSpPr>
          <p:nvPr/>
        </p:nvSpPr>
        <p:spPr>
          <a:xfrm>
            <a:off x="295834" y="1467004"/>
            <a:ext cx="5529933" cy="5135499"/>
          </a:xfrm>
          <a:prstGeom prst="rect">
            <a:avLst/>
          </a:prstGeom>
        </p:spPr>
        <p:txBody>
          <a:bodyPr vert="horz" lIns="182880" tIns="0" rIns="182880" bIns="182880" rtlCol="0">
            <a:normAutofit/>
          </a:bodyPr>
          <a:lstStyle>
            <a:lvl1pPr marL="228600" indent="-228600" algn="l" defTabSz="914400" rtl="0" eaLnBrk="1" latinLnBrk="0" hangingPunct="1">
              <a:lnSpc>
                <a:spcPct val="120000"/>
              </a:lnSpc>
              <a:spcBef>
                <a:spcPts val="10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1pPr>
            <a:lvl2pPr marL="6858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2pPr>
            <a:lvl3pPr marL="11430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3pPr>
            <a:lvl4pPr marL="16002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4pPr>
            <a:lvl5pPr marL="20574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dirty="0">
                <a:solidFill>
                  <a:schemeClr val="bg1">
                    <a:alpha val="58000"/>
                  </a:schemeClr>
                </a:solidFill>
              </a:rPr>
              <a:t>The product owner is ultimately responsible for the entirety of the product and its deliverables. They are the figure head of the product and communicate directly with stakeholders and clients. From these conversations the product owner will translate client/stakeholder requests into user stories for the scrum team to consume and work with. These user stories are added to the product backlog, which the product owner is also responsible for managing based on the current “sprint” of work.</a:t>
            </a:r>
          </a:p>
        </p:txBody>
      </p:sp>
      <p:sp>
        <p:nvSpPr>
          <p:cNvPr id="20" name="Content Placeholder 2">
            <a:extLst>
              <a:ext uri="{FF2B5EF4-FFF2-40B4-BE49-F238E27FC236}">
                <a16:creationId xmlns:a16="http://schemas.microsoft.com/office/drawing/2014/main" id="{C31CBD9F-6669-DF41-A331-BEE9C7EC1133}"/>
              </a:ext>
            </a:extLst>
          </p:cNvPr>
          <p:cNvSpPr txBox="1">
            <a:spLocks/>
          </p:cNvSpPr>
          <p:nvPr/>
        </p:nvSpPr>
        <p:spPr>
          <a:xfrm>
            <a:off x="6342548" y="871181"/>
            <a:ext cx="5529933" cy="450149"/>
          </a:xfrm>
          <a:prstGeom prst="rect">
            <a:avLst/>
          </a:prstGeom>
        </p:spPr>
        <p:txBody>
          <a:bodyPr vert="horz" lIns="182880" tIns="0" rIns="182880" bIns="0" rtlCol="0">
            <a:normAutofit/>
          </a:bodyPr>
          <a:lstStyle>
            <a:lvl1pPr marL="228600" indent="-228600" algn="l" defTabSz="914400" rtl="0" eaLnBrk="1" latinLnBrk="0" hangingPunct="1">
              <a:lnSpc>
                <a:spcPct val="120000"/>
              </a:lnSpc>
              <a:spcBef>
                <a:spcPts val="10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1pPr>
            <a:lvl2pPr marL="6858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2pPr>
            <a:lvl3pPr marL="11430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3pPr>
            <a:lvl4pPr marL="16002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4pPr>
            <a:lvl5pPr marL="20574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The Hand Extrablack" panose="03070A02030502020204" pitchFamily="66" charset="0"/>
              <a:buNone/>
            </a:pPr>
            <a:r>
              <a:rPr lang="en-US" sz="2400" b="1" dirty="0">
                <a:solidFill>
                  <a:schemeClr val="bg1">
                    <a:alpha val="58000"/>
                  </a:schemeClr>
                </a:solidFill>
              </a:rPr>
              <a:t>Scrum Master</a:t>
            </a:r>
          </a:p>
        </p:txBody>
      </p:sp>
      <p:sp>
        <p:nvSpPr>
          <p:cNvPr id="21" name="Content Placeholder 2">
            <a:extLst>
              <a:ext uri="{FF2B5EF4-FFF2-40B4-BE49-F238E27FC236}">
                <a16:creationId xmlns:a16="http://schemas.microsoft.com/office/drawing/2014/main" id="{1679AE9E-9B7C-D349-BC94-0B58383F884C}"/>
              </a:ext>
            </a:extLst>
          </p:cNvPr>
          <p:cNvSpPr txBox="1">
            <a:spLocks/>
          </p:cNvSpPr>
          <p:nvPr/>
        </p:nvSpPr>
        <p:spPr>
          <a:xfrm>
            <a:off x="6366231" y="1467003"/>
            <a:ext cx="5506248" cy="5135499"/>
          </a:xfrm>
          <a:prstGeom prst="rect">
            <a:avLst/>
          </a:prstGeom>
        </p:spPr>
        <p:txBody>
          <a:bodyPr vert="horz" lIns="182880" tIns="0" rIns="182880" bIns="182880" rtlCol="0">
            <a:normAutofit/>
          </a:bodyPr>
          <a:lstStyle>
            <a:lvl1pPr marL="228600" indent="-228600" algn="l" defTabSz="914400" rtl="0" eaLnBrk="1" latinLnBrk="0" hangingPunct="1">
              <a:lnSpc>
                <a:spcPct val="120000"/>
              </a:lnSpc>
              <a:spcBef>
                <a:spcPts val="10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1pPr>
            <a:lvl2pPr marL="6858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2pPr>
            <a:lvl3pPr marL="11430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3pPr>
            <a:lvl4pPr marL="16002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4pPr>
            <a:lvl5pPr marL="20574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The Hand Extrablack" panose="03070A02030502020204" pitchFamily="66" charset="0"/>
              <a:buNone/>
            </a:pPr>
            <a:r>
              <a:rPr lang="en-US" dirty="0">
                <a:solidFill>
                  <a:schemeClr val="bg1">
                    <a:alpha val="58000"/>
                  </a:schemeClr>
                </a:solidFill>
              </a:rPr>
              <a:t>The scrum master is responsible for making sure that the 15-minute daily scrum meeting takes place, educating and coaching the team on scrum principles, helping the team through difficulties by being a servant leader and removing obstacles that are impeding the progress of any (or all) of the team members.</a:t>
            </a:r>
          </a:p>
          <a:p>
            <a:pPr marL="0" indent="0" algn="ctr">
              <a:buFont typeface="The Hand Extrablack" panose="03070A02030502020204" pitchFamily="66" charset="0"/>
              <a:buNone/>
            </a:pPr>
            <a:r>
              <a:rPr lang="en-US" dirty="0">
                <a:solidFill>
                  <a:schemeClr val="bg1">
                    <a:alpha val="58000"/>
                  </a:schemeClr>
                </a:solidFill>
              </a:rPr>
              <a:t>Some scrum masters may also be responsible for helping the product owner with the product backlog as well.</a:t>
            </a:r>
          </a:p>
        </p:txBody>
      </p:sp>
    </p:spTree>
    <p:extLst>
      <p:ext uri="{BB962C8B-B14F-4D97-AF65-F5344CB8AC3E}">
        <p14:creationId xmlns:p14="http://schemas.microsoft.com/office/powerpoint/2010/main" val="12288777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10F30D-BF39-1345-A051-179630FBBF54}"/>
              </a:ext>
            </a:extLst>
          </p:cNvPr>
          <p:cNvSpPr>
            <a:spLocks noGrp="1"/>
          </p:cNvSpPr>
          <p:nvPr>
            <p:ph type="title"/>
          </p:nvPr>
        </p:nvSpPr>
        <p:spPr>
          <a:xfrm>
            <a:off x="719997" y="141512"/>
            <a:ext cx="10728322" cy="550694"/>
          </a:xfrm>
        </p:spPr>
        <p:txBody>
          <a:bodyPr/>
          <a:lstStyle/>
          <a:p>
            <a:pPr algn="ctr"/>
            <a:r>
              <a:rPr lang="en-US" b="1" dirty="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a:outerShdw blurRad="50800" dist="38100" dir="2700000" algn="tl" rotWithShape="0">
                    <a:schemeClr val="tx2">
                      <a:alpha val="40000"/>
                    </a:schemeClr>
                  </a:outerShdw>
                </a:effectLst>
              </a:rPr>
              <a:t>Scrum Team Roles (2 of 2)</a:t>
            </a:r>
          </a:p>
        </p:txBody>
      </p:sp>
      <p:sp>
        <p:nvSpPr>
          <p:cNvPr id="4" name="Rounded Rectangle 3">
            <a:extLst>
              <a:ext uri="{FF2B5EF4-FFF2-40B4-BE49-F238E27FC236}">
                <a16:creationId xmlns:a16="http://schemas.microsoft.com/office/drawing/2014/main" id="{2FA4161B-0488-4E40-A292-CCCA34684786}"/>
              </a:ext>
            </a:extLst>
          </p:cNvPr>
          <p:cNvSpPr/>
          <p:nvPr/>
        </p:nvSpPr>
        <p:spPr>
          <a:xfrm>
            <a:off x="295836" y="692207"/>
            <a:ext cx="5529931" cy="5910296"/>
          </a:xfrm>
          <a:prstGeom prst="roundRect">
            <a:avLst/>
          </a:prstGeom>
          <a:solidFill>
            <a:schemeClr val="lt1">
              <a:alpha val="95000"/>
            </a:schemeClr>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28928A78-C9B4-2A47-9136-662A58F9D57A}"/>
              </a:ext>
            </a:extLst>
          </p:cNvPr>
          <p:cNvSpPr>
            <a:spLocks noGrp="1"/>
          </p:cNvSpPr>
          <p:nvPr>
            <p:ph idx="1"/>
          </p:nvPr>
        </p:nvSpPr>
        <p:spPr>
          <a:xfrm>
            <a:off x="295836" y="871181"/>
            <a:ext cx="5529933" cy="450149"/>
          </a:xfrm>
        </p:spPr>
        <p:txBody>
          <a:bodyPr lIns="182880" rIns="182880">
            <a:noAutofit/>
          </a:bodyPr>
          <a:lstStyle/>
          <a:p>
            <a:pPr marL="0" indent="0" algn="ctr">
              <a:buNone/>
            </a:pPr>
            <a:r>
              <a:rPr lang="en-US" sz="2400" b="1" dirty="0">
                <a:solidFill>
                  <a:schemeClr val="bg1">
                    <a:alpha val="58000"/>
                  </a:schemeClr>
                </a:solidFill>
              </a:rPr>
              <a:t>Developer</a:t>
            </a:r>
          </a:p>
        </p:txBody>
      </p:sp>
      <p:sp>
        <p:nvSpPr>
          <p:cNvPr id="9" name="Rounded Rectangle 8">
            <a:extLst>
              <a:ext uri="{FF2B5EF4-FFF2-40B4-BE49-F238E27FC236}">
                <a16:creationId xmlns:a16="http://schemas.microsoft.com/office/drawing/2014/main" id="{7D0F4CEF-6723-A84C-A254-59D29D9F9AAB}"/>
              </a:ext>
            </a:extLst>
          </p:cNvPr>
          <p:cNvSpPr/>
          <p:nvPr/>
        </p:nvSpPr>
        <p:spPr>
          <a:xfrm>
            <a:off x="6366233" y="692207"/>
            <a:ext cx="5529931" cy="5910296"/>
          </a:xfrm>
          <a:prstGeom prst="roundRect">
            <a:avLst/>
          </a:prstGeom>
          <a:solidFill>
            <a:schemeClr val="lt1">
              <a:alpha val="95000"/>
            </a:schemeClr>
          </a:solidFill>
          <a:ln>
            <a:noFill/>
          </a:ln>
        </p:spPr>
        <p:style>
          <a:lnRef idx="2">
            <a:schemeClr val="accent6"/>
          </a:lnRef>
          <a:fillRef idx="1">
            <a:schemeClr val="lt1"/>
          </a:fillRef>
          <a:effectRef idx="0">
            <a:schemeClr val="accent6"/>
          </a:effectRef>
          <a:fontRef idx="minor">
            <a:schemeClr val="dk1"/>
          </a:fontRef>
        </p:style>
        <p:txBody>
          <a:bodyPr rtlCol="0" anchor="t" anchorCtr="0"/>
          <a:lstStyle/>
          <a:p>
            <a:pPr algn="ctr"/>
            <a:endParaRPr lang="en-US" dirty="0">
              <a:solidFill>
                <a:schemeClr val="bg1"/>
              </a:solidFill>
            </a:endParaRPr>
          </a:p>
        </p:txBody>
      </p:sp>
      <p:sp>
        <p:nvSpPr>
          <p:cNvPr id="8" name="Content Placeholder 2">
            <a:extLst>
              <a:ext uri="{FF2B5EF4-FFF2-40B4-BE49-F238E27FC236}">
                <a16:creationId xmlns:a16="http://schemas.microsoft.com/office/drawing/2014/main" id="{22D10ED5-2137-8C4A-A293-C0BDF9E9BC28}"/>
              </a:ext>
            </a:extLst>
          </p:cNvPr>
          <p:cNvSpPr txBox="1">
            <a:spLocks/>
          </p:cNvSpPr>
          <p:nvPr/>
        </p:nvSpPr>
        <p:spPr>
          <a:xfrm>
            <a:off x="295834" y="1467004"/>
            <a:ext cx="5529933" cy="5135499"/>
          </a:xfrm>
          <a:prstGeom prst="rect">
            <a:avLst/>
          </a:prstGeom>
        </p:spPr>
        <p:txBody>
          <a:bodyPr vert="horz" lIns="182880" tIns="0" rIns="182880" bIns="182880" rtlCol="0">
            <a:normAutofit/>
          </a:bodyPr>
          <a:lstStyle>
            <a:lvl1pPr marL="228600" indent="-228600" algn="l" defTabSz="914400" rtl="0" eaLnBrk="1" latinLnBrk="0" hangingPunct="1">
              <a:lnSpc>
                <a:spcPct val="120000"/>
              </a:lnSpc>
              <a:spcBef>
                <a:spcPts val="10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1pPr>
            <a:lvl2pPr marL="6858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2pPr>
            <a:lvl3pPr marL="11430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3pPr>
            <a:lvl4pPr marL="16002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4pPr>
            <a:lvl5pPr marL="20574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dirty="0">
                <a:solidFill>
                  <a:schemeClr val="bg1">
                    <a:alpha val="58000"/>
                  </a:schemeClr>
                </a:solidFill>
              </a:rPr>
              <a:t>The developer is responsible for participating in the daily scrum meetings by expressing what they have been working on, what they plan to work on for the day, and letting the team know if there’s any obstacles that they are facing.</a:t>
            </a:r>
          </a:p>
          <a:p>
            <a:pPr marL="0" indent="0" algn="ctr">
              <a:buNone/>
            </a:pPr>
            <a:r>
              <a:rPr lang="en-US" dirty="0">
                <a:solidFill>
                  <a:schemeClr val="bg1">
                    <a:alpha val="58000"/>
                  </a:schemeClr>
                </a:solidFill>
              </a:rPr>
              <a:t>Their day-to-day requirements are writing the code that makes up the application (product) and making sure it passes all tests, sometimes even writing the tests themselves as well. Developers are self-organizing and know what needs to get done or know how to find out.</a:t>
            </a:r>
          </a:p>
        </p:txBody>
      </p:sp>
      <p:sp>
        <p:nvSpPr>
          <p:cNvPr id="20" name="Content Placeholder 2">
            <a:extLst>
              <a:ext uri="{FF2B5EF4-FFF2-40B4-BE49-F238E27FC236}">
                <a16:creationId xmlns:a16="http://schemas.microsoft.com/office/drawing/2014/main" id="{C31CBD9F-6669-DF41-A331-BEE9C7EC1133}"/>
              </a:ext>
            </a:extLst>
          </p:cNvPr>
          <p:cNvSpPr txBox="1">
            <a:spLocks/>
          </p:cNvSpPr>
          <p:nvPr/>
        </p:nvSpPr>
        <p:spPr>
          <a:xfrm>
            <a:off x="6342548" y="871181"/>
            <a:ext cx="5529933" cy="450149"/>
          </a:xfrm>
          <a:prstGeom prst="rect">
            <a:avLst/>
          </a:prstGeom>
        </p:spPr>
        <p:txBody>
          <a:bodyPr vert="horz" lIns="182880" tIns="0" rIns="182880" bIns="0" rtlCol="0">
            <a:normAutofit/>
          </a:bodyPr>
          <a:lstStyle>
            <a:lvl1pPr marL="228600" indent="-228600" algn="l" defTabSz="914400" rtl="0" eaLnBrk="1" latinLnBrk="0" hangingPunct="1">
              <a:lnSpc>
                <a:spcPct val="120000"/>
              </a:lnSpc>
              <a:spcBef>
                <a:spcPts val="10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1pPr>
            <a:lvl2pPr marL="6858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2pPr>
            <a:lvl3pPr marL="11430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3pPr>
            <a:lvl4pPr marL="16002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4pPr>
            <a:lvl5pPr marL="20574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The Hand Extrablack" panose="03070A02030502020204" pitchFamily="66" charset="0"/>
              <a:buNone/>
            </a:pPr>
            <a:r>
              <a:rPr lang="en-US" sz="2400" b="1" dirty="0">
                <a:solidFill>
                  <a:schemeClr val="bg1">
                    <a:alpha val="58000"/>
                  </a:schemeClr>
                </a:solidFill>
              </a:rPr>
              <a:t>Tester</a:t>
            </a:r>
          </a:p>
        </p:txBody>
      </p:sp>
      <p:sp>
        <p:nvSpPr>
          <p:cNvPr id="21" name="Content Placeholder 2">
            <a:extLst>
              <a:ext uri="{FF2B5EF4-FFF2-40B4-BE49-F238E27FC236}">
                <a16:creationId xmlns:a16="http://schemas.microsoft.com/office/drawing/2014/main" id="{1679AE9E-9B7C-D349-BC94-0B58383F884C}"/>
              </a:ext>
            </a:extLst>
          </p:cNvPr>
          <p:cNvSpPr txBox="1">
            <a:spLocks/>
          </p:cNvSpPr>
          <p:nvPr/>
        </p:nvSpPr>
        <p:spPr>
          <a:xfrm>
            <a:off x="6366231" y="1467003"/>
            <a:ext cx="5506248" cy="5135499"/>
          </a:xfrm>
          <a:prstGeom prst="rect">
            <a:avLst/>
          </a:prstGeom>
        </p:spPr>
        <p:txBody>
          <a:bodyPr vert="horz" lIns="182880" tIns="0" rIns="182880" bIns="182880" rtlCol="0">
            <a:normAutofit/>
          </a:bodyPr>
          <a:lstStyle>
            <a:lvl1pPr marL="228600" indent="-228600" algn="l" defTabSz="914400" rtl="0" eaLnBrk="1" latinLnBrk="0" hangingPunct="1">
              <a:lnSpc>
                <a:spcPct val="120000"/>
              </a:lnSpc>
              <a:spcBef>
                <a:spcPts val="10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1pPr>
            <a:lvl2pPr marL="6858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2pPr>
            <a:lvl3pPr marL="11430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3pPr>
            <a:lvl4pPr marL="16002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4pPr>
            <a:lvl5pPr marL="20574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The Hand Extrablack" panose="03070A02030502020204" pitchFamily="66" charset="0"/>
              <a:buNone/>
            </a:pPr>
            <a:r>
              <a:rPr lang="en-US" dirty="0">
                <a:solidFill>
                  <a:schemeClr val="bg1">
                    <a:alpha val="58000"/>
                  </a:schemeClr>
                </a:solidFill>
              </a:rPr>
              <a:t>The tester is an extension of the developer and is not always its own role within the scrum team. Testers are responsible for writing test code that the product’s code will run against, earning a pass or fail status. Testing ensures that the final product is robust and resilient to invalid data entry, proving that it behaves in ways that are expected, and not in ways it’s expected not to.</a:t>
            </a:r>
          </a:p>
          <a:p>
            <a:pPr marL="0" indent="0" algn="ctr">
              <a:buFont typeface="The Hand Extrablack" panose="03070A02030502020204" pitchFamily="66" charset="0"/>
              <a:buNone/>
            </a:pPr>
            <a:r>
              <a:rPr lang="en-US" dirty="0">
                <a:solidFill>
                  <a:schemeClr val="bg1">
                    <a:alpha val="58000"/>
                  </a:schemeClr>
                </a:solidFill>
              </a:rPr>
              <a:t>Testers communicate closely with the product owner to make sure that all requirements are adequately met.</a:t>
            </a:r>
          </a:p>
        </p:txBody>
      </p:sp>
    </p:spTree>
    <p:extLst>
      <p:ext uri="{BB962C8B-B14F-4D97-AF65-F5344CB8AC3E}">
        <p14:creationId xmlns:p14="http://schemas.microsoft.com/office/powerpoint/2010/main" val="15128778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10F30D-BF39-1345-A051-179630FBBF54}"/>
              </a:ext>
            </a:extLst>
          </p:cNvPr>
          <p:cNvSpPr>
            <a:spLocks noGrp="1"/>
          </p:cNvSpPr>
          <p:nvPr>
            <p:ph type="title"/>
          </p:nvPr>
        </p:nvSpPr>
        <p:spPr>
          <a:xfrm>
            <a:off x="719997" y="141512"/>
            <a:ext cx="10728322" cy="550694"/>
          </a:xfrm>
        </p:spPr>
        <p:txBody>
          <a:bodyPr/>
          <a:lstStyle/>
          <a:p>
            <a:pPr algn="ctr"/>
            <a:r>
              <a:rPr lang="en-US" b="1" dirty="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a:outerShdw blurRad="50800" dist="38100" dir="2700000" algn="tl" rotWithShape="0">
                    <a:schemeClr val="tx2">
                      <a:alpha val="40000"/>
                    </a:schemeClr>
                  </a:outerShdw>
                </a:effectLst>
              </a:rPr>
              <a:t>The Agile-Scrum Phases of SDLC</a:t>
            </a:r>
          </a:p>
        </p:txBody>
      </p:sp>
      <p:sp>
        <p:nvSpPr>
          <p:cNvPr id="19" name="Rectangle 18">
            <a:extLst>
              <a:ext uri="{FF2B5EF4-FFF2-40B4-BE49-F238E27FC236}">
                <a16:creationId xmlns:a16="http://schemas.microsoft.com/office/drawing/2014/main" id="{3E1131AE-235A-0246-9562-28572A4BFD91}"/>
              </a:ext>
            </a:extLst>
          </p:cNvPr>
          <p:cNvSpPr/>
          <p:nvPr/>
        </p:nvSpPr>
        <p:spPr>
          <a:xfrm>
            <a:off x="300512" y="836920"/>
            <a:ext cx="5647765" cy="1707776"/>
          </a:xfrm>
          <a:prstGeom prst="rect">
            <a:avLst/>
          </a:prstGeom>
          <a:solidFill>
            <a:schemeClr val="tx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Planning</a:t>
            </a:r>
          </a:p>
          <a:p>
            <a:pPr algn="ctr"/>
            <a:r>
              <a:rPr lang="en-US" sz="1200" dirty="0">
                <a:solidFill>
                  <a:schemeClr val="bg1"/>
                </a:solidFill>
              </a:rPr>
              <a:t>This phase is a bit light in agile, but still important. In agile the product owner will meet with clients and collect information to understand the product and features they are looking for. The main thing in agile regarding planning is doing just enough of it but then getting to work and producing a working product through iteration. </a:t>
            </a:r>
          </a:p>
        </p:txBody>
      </p:sp>
      <p:sp>
        <p:nvSpPr>
          <p:cNvPr id="22" name="Rectangle 21">
            <a:extLst>
              <a:ext uri="{FF2B5EF4-FFF2-40B4-BE49-F238E27FC236}">
                <a16:creationId xmlns:a16="http://schemas.microsoft.com/office/drawing/2014/main" id="{4A1F907D-AA8B-B048-A975-F6BE580FAC73}"/>
              </a:ext>
            </a:extLst>
          </p:cNvPr>
          <p:cNvSpPr/>
          <p:nvPr/>
        </p:nvSpPr>
        <p:spPr>
          <a:xfrm>
            <a:off x="300512" y="2834126"/>
            <a:ext cx="5647765" cy="1707776"/>
          </a:xfrm>
          <a:prstGeom prst="rect">
            <a:avLst/>
          </a:prstGeom>
          <a:solidFill>
            <a:schemeClr val="tx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Designing</a:t>
            </a:r>
          </a:p>
          <a:p>
            <a:pPr algn="ctr"/>
            <a:r>
              <a:rPr lang="en-US" sz="1200" dirty="0">
                <a:solidFill>
                  <a:schemeClr val="bg1"/>
                </a:solidFill>
              </a:rPr>
              <a:t>In scrum, once the backlog and user stories have made it to the developers, they will then meet to discuss the overall architecture of the product during their sprint planning. The developers in scrum are self-organizing so it’s up to them to work together to decide on how the product should be designed to meet the goals of the client.</a:t>
            </a:r>
          </a:p>
        </p:txBody>
      </p:sp>
      <p:sp>
        <p:nvSpPr>
          <p:cNvPr id="23" name="Rectangle 22">
            <a:extLst>
              <a:ext uri="{FF2B5EF4-FFF2-40B4-BE49-F238E27FC236}">
                <a16:creationId xmlns:a16="http://schemas.microsoft.com/office/drawing/2014/main" id="{E9C6E9DB-0D36-6F49-85D0-A82F2B233266}"/>
              </a:ext>
            </a:extLst>
          </p:cNvPr>
          <p:cNvSpPr/>
          <p:nvPr/>
        </p:nvSpPr>
        <p:spPr>
          <a:xfrm>
            <a:off x="300512" y="4831332"/>
            <a:ext cx="5647765" cy="1707776"/>
          </a:xfrm>
          <a:prstGeom prst="rect">
            <a:avLst/>
          </a:prstGeom>
          <a:solidFill>
            <a:schemeClr val="tx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Testing</a:t>
            </a:r>
          </a:p>
          <a:p>
            <a:pPr algn="ctr"/>
            <a:r>
              <a:rPr lang="en-US" sz="1200" dirty="0">
                <a:solidFill>
                  <a:schemeClr val="bg1"/>
                </a:solidFill>
              </a:rPr>
              <a:t>This phase is closely tied to the building phase, as an agile project will constantly be tested as progress is made. This ensures that changes to the code meet the requirements and aren’t causing the rest of the product to behave in ways it shouldn’t. Typically, a test or suite of tests is made for each user story or feature, and updates to the code will be run against it.</a:t>
            </a:r>
          </a:p>
        </p:txBody>
      </p:sp>
      <p:sp>
        <p:nvSpPr>
          <p:cNvPr id="24" name="Rectangle 23">
            <a:extLst>
              <a:ext uri="{FF2B5EF4-FFF2-40B4-BE49-F238E27FC236}">
                <a16:creationId xmlns:a16="http://schemas.microsoft.com/office/drawing/2014/main" id="{83A618D2-86E0-D64E-B513-4ADE7DAF7D19}"/>
              </a:ext>
            </a:extLst>
          </p:cNvPr>
          <p:cNvSpPr/>
          <p:nvPr/>
        </p:nvSpPr>
        <p:spPr>
          <a:xfrm>
            <a:off x="6243723" y="836920"/>
            <a:ext cx="5647765" cy="1707776"/>
          </a:xfrm>
          <a:prstGeom prst="rect">
            <a:avLst/>
          </a:prstGeom>
          <a:solidFill>
            <a:schemeClr val="tx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Defining</a:t>
            </a:r>
          </a:p>
          <a:p>
            <a:pPr algn="ctr"/>
            <a:r>
              <a:rPr lang="en-US" sz="1200" dirty="0">
                <a:solidFill>
                  <a:schemeClr val="bg1"/>
                </a:solidFill>
              </a:rPr>
              <a:t>After meeting with the clients and gathering information, the product owner figures out what the features needed are, converts them to user stories and decides which tasks are feasible to work on within a timeframe while building the product backlog before it’s then delivered to the rest of the team.</a:t>
            </a:r>
          </a:p>
        </p:txBody>
      </p:sp>
      <p:sp>
        <p:nvSpPr>
          <p:cNvPr id="25" name="Rectangle 24">
            <a:extLst>
              <a:ext uri="{FF2B5EF4-FFF2-40B4-BE49-F238E27FC236}">
                <a16:creationId xmlns:a16="http://schemas.microsoft.com/office/drawing/2014/main" id="{85E54F59-CC44-9345-A9E2-8E760FF0AF50}"/>
              </a:ext>
            </a:extLst>
          </p:cNvPr>
          <p:cNvSpPr/>
          <p:nvPr/>
        </p:nvSpPr>
        <p:spPr>
          <a:xfrm>
            <a:off x="6243723" y="2834126"/>
            <a:ext cx="5647765" cy="1707776"/>
          </a:xfrm>
          <a:prstGeom prst="rect">
            <a:avLst/>
          </a:prstGeom>
          <a:solidFill>
            <a:schemeClr val="tx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Building</a:t>
            </a:r>
          </a:p>
          <a:p>
            <a:pPr algn="ctr"/>
            <a:r>
              <a:rPr lang="en-US" sz="1200" dirty="0">
                <a:solidFill>
                  <a:schemeClr val="bg1"/>
                </a:solidFill>
              </a:rPr>
              <a:t>The building phase is the heaviest phase in agile. Emphasis is placed on tackling the development of a product and delivering small, individual features that can be shown off at regular intervals. Building in agile is a very iterative process that breaks up complex tasks into smaller chunks so that progress can be measured daily or multiple times per day.</a:t>
            </a:r>
          </a:p>
        </p:txBody>
      </p:sp>
      <p:sp>
        <p:nvSpPr>
          <p:cNvPr id="26" name="Rectangle 25">
            <a:extLst>
              <a:ext uri="{FF2B5EF4-FFF2-40B4-BE49-F238E27FC236}">
                <a16:creationId xmlns:a16="http://schemas.microsoft.com/office/drawing/2014/main" id="{13FE624E-5E15-E44D-A380-1475E0EF1A12}"/>
              </a:ext>
            </a:extLst>
          </p:cNvPr>
          <p:cNvSpPr/>
          <p:nvPr/>
        </p:nvSpPr>
        <p:spPr>
          <a:xfrm>
            <a:off x="6243723" y="4831332"/>
            <a:ext cx="5647765" cy="1707776"/>
          </a:xfrm>
          <a:prstGeom prst="rect">
            <a:avLst/>
          </a:prstGeom>
          <a:solidFill>
            <a:schemeClr val="tx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Deployment</a:t>
            </a:r>
          </a:p>
          <a:p>
            <a:pPr algn="ctr"/>
            <a:r>
              <a:rPr lang="en-US" sz="1200" dirty="0">
                <a:solidFill>
                  <a:schemeClr val="bg1"/>
                </a:solidFill>
              </a:rPr>
              <a:t>In agile deployments are made more frequently throughout iteration due to the nature of sprints. There are certain features and goals that are to be met during each sprint, which last typically from1-4 weeks. At the end of each sprint there is expected to be a release that meets these requirements which is shown off to the stakeholders and clients to get feedback and to have a proof of progress being made.</a:t>
            </a:r>
          </a:p>
        </p:txBody>
      </p:sp>
      <p:cxnSp>
        <p:nvCxnSpPr>
          <p:cNvPr id="12" name="Straight Arrow Connector 11">
            <a:extLst>
              <a:ext uri="{FF2B5EF4-FFF2-40B4-BE49-F238E27FC236}">
                <a16:creationId xmlns:a16="http://schemas.microsoft.com/office/drawing/2014/main" id="{E1DAFF5A-D743-B041-BE74-D6F3A27E76FD}"/>
              </a:ext>
            </a:extLst>
          </p:cNvPr>
          <p:cNvCxnSpPr/>
          <p:nvPr/>
        </p:nvCxnSpPr>
        <p:spPr>
          <a:xfrm>
            <a:off x="5948277" y="1667435"/>
            <a:ext cx="295446" cy="0"/>
          </a:xfrm>
          <a:prstGeom prst="straightConnector1">
            <a:avLst/>
          </a:prstGeom>
          <a:ln w="3810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68C4F727-D704-4B4D-BB1C-341856B7712A}"/>
              </a:ext>
            </a:extLst>
          </p:cNvPr>
          <p:cNvCxnSpPr/>
          <p:nvPr/>
        </p:nvCxnSpPr>
        <p:spPr>
          <a:xfrm>
            <a:off x="5948277" y="3688014"/>
            <a:ext cx="295446" cy="0"/>
          </a:xfrm>
          <a:prstGeom prst="straightConnector1">
            <a:avLst/>
          </a:prstGeom>
          <a:ln w="3810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B392D377-6503-744A-BACF-833904DB64D8}"/>
              </a:ext>
            </a:extLst>
          </p:cNvPr>
          <p:cNvCxnSpPr/>
          <p:nvPr/>
        </p:nvCxnSpPr>
        <p:spPr>
          <a:xfrm>
            <a:off x="5936435" y="5685220"/>
            <a:ext cx="295446" cy="0"/>
          </a:xfrm>
          <a:prstGeom prst="straightConnector1">
            <a:avLst/>
          </a:prstGeom>
          <a:ln w="3810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8D341D77-42BF-4445-BD94-49632DA11A85}"/>
              </a:ext>
            </a:extLst>
          </p:cNvPr>
          <p:cNvCxnSpPr>
            <a:cxnSpLocks/>
          </p:cNvCxnSpPr>
          <p:nvPr/>
        </p:nvCxnSpPr>
        <p:spPr>
          <a:xfrm flipH="1">
            <a:off x="5948277" y="2544696"/>
            <a:ext cx="295446" cy="289430"/>
          </a:xfrm>
          <a:prstGeom prst="straightConnector1">
            <a:avLst/>
          </a:prstGeom>
          <a:ln w="3810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A54E5D65-46D3-0C4B-B05E-A3B679F0CA2F}"/>
              </a:ext>
            </a:extLst>
          </p:cNvPr>
          <p:cNvCxnSpPr>
            <a:cxnSpLocks/>
          </p:cNvCxnSpPr>
          <p:nvPr/>
        </p:nvCxnSpPr>
        <p:spPr>
          <a:xfrm flipH="1">
            <a:off x="5948277" y="4541901"/>
            <a:ext cx="295446" cy="289430"/>
          </a:xfrm>
          <a:prstGeom prst="straightConnector1">
            <a:avLst/>
          </a:prstGeom>
          <a:ln w="3810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ailEnd type="triangle"/>
          </a:ln>
        </p:spPr>
        <p:style>
          <a:lnRef idx="1">
            <a:schemeClr val="accent1"/>
          </a:lnRef>
          <a:fillRef idx="0">
            <a:schemeClr val="accent1"/>
          </a:fillRef>
          <a:effectRef idx="0">
            <a:schemeClr val="accent1"/>
          </a:effectRef>
          <a:fontRef idx="minor">
            <a:schemeClr val="tx1"/>
          </a:fontRef>
        </p:style>
      </p:cxnSp>
      <p:sp>
        <p:nvSpPr>
          <p:cNvPr id="35" name="Curved Right Arrow 34">
            <a:extLst>
              <a:ext uri="{FF2B5EF4-FFF2-40B4-BE49-F238E27FC236}">
                <a16:creationId xmlns:a16="http://schemas.microsoft.com/office/drawing/2014/main" id="{0EE8F3E0-BD3A-5E4F-BDC2-67FD36123F0E}"/>
              </a:ext>
            </a:extLst>
          </p:cNvPr>
          <p:cNvSpPr/>
          <p:nvPr/>
        </p:nvSpPr>
        <p:spPr>
          <a:xfrm rot="14289252">
            <a:off x="11407392" y="5708690"/>
            <a:ext cx="731520" cy="1216152"/>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7" name="Curved Right Arrow 36">
            <a:extLst>
              <a:ext uri="{FF2B5EF4-FFF2-40B4-BE49-F238E27FC236}">
                <a16:creationId xmlns:a16="http://schemas.microsoft.com/office/drawing/2014/main" id="{C7B41331-9040-AB40-8730-4D7F554D8DEF}"/>
              </a:ext>
            </a:extLst>
          </p:cNvPr>
          <p:cNvSpPr/>
          <p:nvPr/>
        </p:nvSpPr>
        <p:spPr>
          <a:xfrm rot="14289252" flipH="1" flipV="1">
            <a:off x="377921" y="110558"/>
            <a:ext cx="731520" cy="1216152"/>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21894779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10F30D-BF39-1345-A051-179630FBBF54}"/>
              </a:ext>
            </a:extLst>
          </p:cNvPr>
          <p:cNvSpPr>
            <a:spLocks noGrp="1"/>
          </p:cNvSpPr>
          <p:nvPr>
            <p:ph type="title"/>
          </p:nvPr>
        </p:nvSpPr>
        <p:spPr>
          <a:xfrm>
            <a:off x="719997" y="141512"/>
            <a:ext cx="10728322" cy="550694"/>
          </a:xfrm>
        </p:spPr>
        <p:txBody>
          <a:bodyPr/>
          <a:lstStyle/>
          <a:p>
            <a:pPr algn="ctr"/>
            <a:r>
              <a:rPr lang="en-US" b="1" dirty="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a:outerShdw blurRad="50800" dist="38100" dir="2700000" algn="tl" rotWithShape="0">
                    <a:schemeClr val="tx2">
                      <a:alpha val="40000"/>
                    </a:schemeClr>
                  </a:outerShdw>
                </a:effectLst>
              </a:rPr>
              <a:t>How Does Agile Differ From Waterfall?</a:t>
            </a:r>
          </a:p>
        </p:txBody>
      </p:sp>
      <p:sp>
        <p:nvSpPr>
          <p:cNvPr id="19" name="Rectangle 18">
            <a:extLst>
              <a:ext uri="{FF2B5EF4-FFF2-40B4-BE49-F238E27FC236}">
                <a16:creationId xmlns:a16="http://schemas.microsoft.com/office/drawing/2014/main" id="{3E1131AE-235A-0246-9562-28572A4BFD91}"/>
              </a:ext>
            </a:extLst>
          </p:cNvPr>
          <p:cNvSpPr/>
          <p:nvPr/>
        </p:nvSpPr>
        <p:spPr>
          <a:xfrm>
            <a:off x="300512" y="836919"/>
            <a:ext cx="11590976" cy="1368399"/>
          </a:xfrm>
          <a:prstGeom prst="rect">
            <a:avLst/>
          </a:prstGeom>
          <a:solidFill>
            <a:schemeClr val="tx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nchorCtr="0">
            <a:noAutofit/>
          </a:bodyPr>
          <a:lstStyle/>
          <a:p>
            <a:pPr algn="ctr"/>
            <a:r>
              <a:rPr lang="en-US" sz="2000" dirty="0">
                <a:solidFill>
                  <a:schemeClr val="bg1"/>
                </a:solidFill>
              </a:rPr>
              <a:t>The biggest difference between agile and waterfall is that instead of giving each phase of SDLC its own specific allocation of time, in agile we take all the phases and pack them into several micro units with the expectation that all phases are always more or less active.</a:t>
            </a:r>
          </a:p>
        </p:txBody>
      </p:sp>
      <p:sp>
        <p:nvSpPr>
          <p:cNvPr id="9" name="Rectangle 8">
            <a:extLst>
              <a:ext uri="{FF2B5EF4-FFF2-40B4-BE49-F238E27FC236}">
                <a16:creationId xmlns:a16="http://schemas.microsoft.com/office/drawing/2014/main" id="{0A947DA2-7352-7343-BC02-4240057BDEDB}"/>
              </a:ext>
            </a:extLst>
          </p:cNvPr>
          <p:cNvSpPr/>
          <p:nvPr/>
        </p:nvSpPr>
        <p:spPr>
          <a:xfrm>
            <a:off x="300513" y="2205319"/>
            <a:ext cx="8305605" cy="4333790"/>
          </a:xfrm>
          <a:prstGeom prst="rect">
            <a:avLst/>
          </a:prstGeom>
          <a:solidFill>
            <a:schemeClr val="tx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nchorCtr="0">
            <a:normAutofit/>
          </a:bodyPr>
          <a:lstStyle/>
          <a:p>
            <a:pPr algn="ctr"/>
            <a:r>
              <a:rPr lang="en-US" sz="2000" dirty="0">
                <a:solidFill>
                  <a:schemeClr val="bg1"/>
                </a:solidFill>
              </a:rPr>
              <a:t>One major way waterfall would differ in relation to the main point above is that we might over engineer the product upfront during our planning phase, because we won’t have the opportunity to plan later in the development. This could be a blessing and a curse, but it means that once we have left the planning stage, we are no longer taking new requests from the clients about additional features. What has been agreed upon up to the point of the phase ending is what the team will work on to deliver. This unfortunately means we may deliver a product that the client doesn’t necessarily want in the end. The one upside though is that we will have created extensive documentation and a fleshed-out design document outlining the product before pressing forward. This keeps the project black or white and we don’t need to worry about changes being made.</a:t>
            </a:r>
          </a:p>
        </p:txBody>
      </p:sp>
      <p:pic>
        <p:nvPicPr>
          <p:cNvPr id="4" name="Picture 3">
            <a:extLst>
              <a:ext uri="{FF2B5EF4-FFF2-40B4-BE49-F238E27FC236}">
                <a16:creationId xmlns:a16="http://schemas.microsoft.com/office/drawing/2014/main" id="{8601E6AC-EAE9-D345-AC9C-C294603DE506}"/>
              </a:ext>
            </a:extLst>
          </p:cNvPr>
          <p:cNvPicPr>
            <a:picLocks noChangeAspect="1"/>
          </p:cNvPicPr>
          <p:nvPr/>
        </p:nvPicPr>
        <p:blipFill>
          <a:blip r:embed="rId3"/>
          <a:stretch>
            <a:fillRect/>
          </a:stretch>
        </p:blipFill>
        <p:spPr>
          <a:xfrm>
            <a:off x="8606118" y="2158617"/>
            <a:ext cx="3285369" cy="4380491"/>
          </a:xfrm>
          <a:prstGeom prst="rect">
            <a:avLst/>
          </a:prstGeom>
        </p:spPr>
      </p:pic>
      <p:cxnSp>
        <p:nvCxnSpPr>
          <p:cNvPr id="6" name="Straight Arrow Connector 5">
            <a:extLst>
              <a:ext uri="{FF2B5EF4-FFF2-40B4-BE49-F238E27FC236}">
                <a16:creationId xmlns:a16="http://schemas.microsoft.com/office/drawing/2014/main" id="{9AC597C0-12CC-DF43-93AC-574369228D57}"/>
              </a:ext>
            </a:extLst>
          </p:cNvPr>
          <p:cNvCxnSpPr/>
          <p:nvPr/>
        </p:nvCxnSpPr>
        <p:spPr>
          <a:xfrm flipH="1">
            <a:off x="9305365" y="2729753"/>
            <a:ext cx="1371600" cy="3025588"/>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99AD11DA-0892-174D-921A-657DCE9BB962}"/>
              </a:ext>
            </a:extLst>
          </p:cNvPr>
          <p:cNvSpPr txBox="1"/>
          <p:nvPr/>
        </p:nvSpPr>
        <p:spPr>
          <a:xfrm rot="17651548">
            <a:off x="8044619" y="3844246"/>
            <a:ext cx="3636605" cy="369332"/>
          </a:xfrm>
          <a:prstGeom prst="rect">
            <a:avLst/>
          </a:prstGeom>
          <a:noFill/>
          <a:effectLst>
            <a:glow rad="271175">
              <a:schemeClr val="accent2">
                <a:satMod val="175000"/>
                <a:alpha val="40000"/>
              </a:schemeClr>
            </a:glow>
            <a:outerShdw blurRad="50800" dist="136099" dir="2700000" sx="83000" sy="83000" algn="tl" rotWithShape="0">
              <a:prstClr val="black">
                <a:alpha val="84452"/>
              </a:prstClr>
            </a:outerShdw>
          </a:effectLst>
        </p:spPr>
        <p:txBody>
          <a:bodyPr wrap="square" rtlCol="0">
            <a:spAutoFit/>
          </a:bodyPr>
          <a:lstStyle/>
          <a:p>
            <a:pPr algn="ctr"/>
            <a:r>
              <a:rPr lang="en-US" dirty="0"/>
              <a:t>No going back…</a:t>
            </a:r>
          </a:p>
        </p:txBody>
      </p:sp>
    </p:spTree>
    <p:extLst>
      <p:ext uri="{BB962C8B-B14F-4D97-AF65-F5344CB8AC3E}">
        <p14:creationId xmlns:p14="http://schemas.microsoft.com/office/powerpoint/2010/main" val="18118787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10F30D-BF39-1345-A051-179630FBBF54}"/>
              </a:ext>
            </a:extLst>
          </p:cNvPr>
          <p:cNvSpPr>
            <a:spLocks noGrp="1"/>
          </p:cNvSpPr>
          <p:nvPr>
            <p:ph type="title"/>
          </p:nvPr>
        </p:nvSpPr>
        <p:spPr>
          <a:xfrm>
            <a:off x="719997" y="141512"/>
            <a:ext cx="10728322" cy="550694"/>
          </a:xfrm>
        </p:spPr>
        <p:txBody>
          <a:bodyPr/>
          <a:lstStyle/>
          <a:p>
            <a:pPr algn="ctr"/>
            <a:r>
              <a:rPr lang="en-US" b="1" dirty="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a:outerShdw blurRad="50800" dist="38100" dir="2700000" algn="tl" rotWithShape="0">
                    <a:schemeClr val="tx2">
                      <a:alpha val="40000"/>
                    </a:schemeClr>
                  </a:outerShdw>
                </a:effectLst>
              </a:rPr>
              <a:t>So… Agile or Waterfall?</a:t>
            </a:r>
          </a:p>
        </p:txBody>
      </p:sp>
      <p:sp>
        <p:nvSpPr>
          <p:cNvPr id="9" name="Rectangle 8">
            <a:extLst>
              <a:ext uri="{FF2B5EF4-FFF2-40B4-BE49-F238E27FC236}">
                <a16:creationId xmlns:a16="http://schemas.microsoft.com/office/drawing/2014/main" id="{0A947DA2-7352-7343-BC02-4240057BDEDB}"/>
              </a:ext>
            </a:extLst>
          </p:cNvPr>
          <p:cNvSpPr/>
          <p:nvPr/>
        </p:nvSpPr>
        <p:spPr>
          <a:xfrm>
            <a:off x="300513" y="692206"/>
            <a:ext cx="5795487" cy="5846903"/>
          </a:xfrm>
          <a:prstGeom prst="rect">
            <a:avLst/>
          </a:prstGeom>
          <a:solidFill>
            <a:schemeClr val="tx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nchorCtr="0">
            <a:normAutofit/>
          </a:bodyPr>
          <a:lstStyle/>
          <a:p>
            <a:pPr algn="ctr"/>
            <a:r>
              <a:rPr lang="en-US" sz="2000" dirty="0">
                <a:solidFill>
                  <a:schemeClr val="bg1"/>
                </a:solidFill>
              </a:rPr>
              <a:t>Choosing agile in most situations over waterfall is sensible because it is a much more flexible approach to project management that allows a product to grow from an idea or set of ideas and then evolve naturally over time.</a:t>
            </a:r>
          </a:p>
          <a:p>
            <a:pPr algn="ctr"/>
            <a:endParaRPr lang="en-US" sz="2000" dirty="0">
              <a:solidFill>
                <a:schemeClr val="bg1"/>
              </a:solidFill>
            </a:endParaRPr>
          </a:p>
          <a:p>
            <a:pPr algn="ctr"/>
            <a:r>
              <a:rPr lang="en-US" sz="2000" dirty="0">
                <a:solidFill>
                  <a:schemeClr val="bg1"/>
                </a:solidFill>
              </a:rPr>
              <a:t>As the product develops, we can get feedback that directly shapes the next course of action: either turning a complete disaster-to-be around, or just simply adding a bit of quality of life or even some extra flare to the existing product.</a:t>
            </a:r>
          </a:p>
          <a:p>
            <a:pPr algn="ctr"/>
            <a:endParaRPr lang="en-US" sz="2000" dirty="0">
              <a:solidFill>
                <a:schemeClr val="bg1"/>
              </a:solidFill>
            </a:endParaRPr>
          </a:p>
          <a:p>
            <a:pPr algn="ctr"/>
            <a:r>
              <a:rPr lang="en-US" sz="2000" dirty="0">
                <a:solidFill>
                  <a:schemeClr val="bg1"/>
                </a:solidFill>
              </a:rPr>
              <a:t>At the end of the day agile is all about adapting to change, and change is something that is happening quickly in the modern world so we should choose methods that embrace it.</a:t>
            </a:r>
          </a:p>
        </p:txBody>
      </p:sp>
      <p:sp>
        <p:nvSpPr>
          <p:cNvPr id="8" name="Rectangle 7">
            <a:extLst>
              <a:ext uri="{FF2B5EF4-FFF2-40B4-BE49-F238E27FC236}">
                <a16:creationId xmlns:a16="http://schemas.microsoft.com/office/drawing/2014/main" id="{62285F9D-1F76-E24F-B81A-EAD5BBA79081}"/>
              </a:ext>
            </a:extLst>
          </p:cNvPr>
          <p:cNvSpPr/>
          <p:nvPr/>
        </p:nvSpPr>
        <p:spPr>
          <a:xfrm>
            <a:off x="6096000" y="692206"/>
            <a:ext cx="5795487" cy="5846903"/>
          </a:xfrm>
          <a:prstGeom prst="rect">
            <a:avLst/>
          </a:prstGeom>
          <a:solidFill>
            <a:schemeClr val="tx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nchorCtr="0">
            <a:normAutofit/>
          </a:bodyPr>
          <a:lstStyle/>
          <a:p>
            <a:pPr algn="ctr"/>
            <a:r>
              <a:rPr lang="en-US" sz="2000" dirty="0">
                <a:solidFill>
                  <a:schemeClr val="bg1"/>
                </a:solidFill>
              </a:rPr>
              <a:t>Choosing waterfall in situations where the entire team was already familiar and proven extremely successful might make more sense to just capitalize on the team’s track record and expertise on product delivery.</a:t>
            </a:r>
          </a:p>
          <a:p>
            <a:pPr algn="ctr"/>
            <a:endParaRPr lang="en-US" sz="2000" dirty="0">
              <a:solidFill>
                <a:schemeClr val="bg1"/>
              </a:solidFill>
            </a:endParaRPr>
          </a:p>
          <a:p>
            <a:pPr algn="ctr"/>
            <a:r>
              <a:rPr lang="en-US" sz="2000" dirty="0">
                <a:solidFill>
                  <a:schemeClr val="bg1"/>
                </a:solidFill>
              </a:rPr>
              <a:t>It might also be wise to select waterfall when the clients themselves are expecting the development process to work in this fashion or need extensive documentation up front before development is underway.</a:t>
            </a:r>
          </a:p>
        </p:txBody>
      </p:sp>
    </p:spTree>
    <p:extLst>
      <p:ext uri="{BB962C8B-B14F-4D97-AF65-F5344CB8AC3E}">
        <p14:creationId xmlns:p14="http://schemas.microsoft.com/office/powerpoint/2010/main" val="29271549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10F30D-BF39-1345-A051-179630FBBF54}"/>
              </a:ext>
            </a:extLst>
          </p:cNvPr>
          <p:cNvSpPr>
            <a:spLocks noGrp="1"/>
          </p:cNvSpPr>
          <p:nvPr>
            <p:ph type="title"/>
          </p:nvPr>
        </p:nvSpPr>
        <p:spPr>
          <a:xfrm>
            <a:off x="719997" y="141512"/>
            <a:ext cx="10728322" cy="550694"/>
          </a:xfrm>
        </p:spPr>
        <p:txBody>
          <a:bodyPr/>
          <a:lstStyle/>
          <a:p>
            <a:pPr algn="ctr"/>
            <a:r>
              <a:rPr lang="en-US" b="1" dirty="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a:outerShdw blurRad="50800" dist="38100" dir="2700000" algn="tl" rotWithShape="0">
                    <a:schemeClr val="tx2">
                      <a:alpha val="40000"/>
                    </a:schemeClr>
                  </a:outerShdw>
                </a:effectLst>
              </a:rPr>
              <a:t>References</a:t>
            </a:r>
          </a:p>
        </p:txBody>
      </p:sp>
      <p:sp>
        <p:nvSpPr>
          <p:cNvPr id="9" name="Rectangle 8">
            <a:extLst>
              <a:ext uri="{FF2B5EF4-FFF2-40B4-BE49-F238E27FC236}">
                <a16:creationId xmlns:a16="http://schemas.microsoft.com/office/drawing/2014/main" id="{0A947DA2-7352-7343-BC02-4240057BDEDB}"/>
              </a:ext>
            </a:extLst>
          </p:cNvPr>
          <p:cNvSpPr/>
          <p:nvPr/>
        </p:nvSpPr>
        <p:spPr>
          <a:xfrm>
            <a:off x="300513" y="692206"/>
            <a:ext cx="11590974" cy="5846903"/>
          </a:xfrm>
          <a:prstGeom prst="rect">
            <a:avLst/>
          </a:prstGeom>
          <a:solidFill>
            <a:schemeClr val="tx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nchorCtr="0">
            <a:normAutofit/>
          </a:bodyPr>
          <a:lstStyle/>
          <a:p>
            <a:pPr algn="ctr"/>
            <a:r>
              <a:rPr lang="en-US" sz="2000" dirty="0">
                <a:solidFill>
                  <a:schemeClr val="bg1"/>
                </a:solidFill>
              </a:rPr>
              <a:t>General information gained from the following sources:</a:t>
            </a:r>
          </a:p>
          <a:p>
            <a:pPr algn="ctr"/>
            <a:endParaRPr lang="en-US" sz="1400" dirty="0">
              <a:solidFill>
                <a:schemeClr val="bg1"/>
              </a:solidFill>
            </a:endParaRPr>
          </a:p>
          <a:p>
            <a:pPr algn="ctr"/>
            <a:r>
              <a:rPr lang="en-US" sz="1400" dirty="0">
                <a:solidFill>
                  <a:schemeClr val="bg1"/>
                </a:solidFill>
              </a:rPr>
              <a:t>Charles G. Cobb. (2015). </a:t>
            </a:r>
            <a:r>
              <a:rPr lang="en-US" sz="1400" i="1" dirty="0">
                <a:solidFill>
                  <a:schemeClr val="bg1"/>
                </a:solidFill>
              </a:rPr>
              <a:t>The Project Manager’s Guide to Mastering Agile : Principles and Practices for an Adaptive Approach</a:t>
            </a:r>
            <a:r>
              <a:rPr lang="en-US" sz="1400" dirty="0">
                <a:solidFill>
                  <a:schemeClr val="bg1"/>
                </a:solidFill>
              </a:rPr>
              <a:t>. Wiley.</a:t>
            </a:r>
          </a:p>
          <a:p>
            <a:pPr algn="ctr"/>
            <a:endParaRPr lang="en-US" sz="1400" dirty="0">
              <a:solidFill>
                <a:schemeClr val="bg1"/>
              </a:solidFill>
            </a:endParaRPr>
          </a:p>
          <a:p>
            <a:pPr algn="ctr"/>
            <a:r>
              <a:rPr lang="en-US" sz="1400" dirty="0">
                <a:solidFill>
                  <a:schemeClr val="bg1"/>
                </a:solidFill>
              </a:rPr>
              <a:t>Tutorials Point. (2017). </a:t>
            </a:r>
            <a:r>
              <a:rPr lang="en-US" sz="1400" i="1" dirty="0">
                <a:solidFill>
                  <a:schemeClr val="bg1"/>
                </a:solidFill>
              </a:rPr>
              <a:t>SDLC - Overview</a:t>
            </a:r>
            <a:r>
              <a:rPr lang="en-US" sz="1400" dirty="0">
                <a:solidFill>
                  <a:schemeClr val="bg1"/>
                </a:solidFill>
              </a:rPr>
              <a:t>. </a:t>
            </a:r>
            <a:r>
              <a:rPr lang="en-US" sz="1400" dirty="0" err="1">
                <a:solidFill>
                  <a:schemeClr val="bg1"/>
                </a:solidFill>
              </a:rPr>
              <a:t>TutorialsPoint</a:t>
            </a:r>
            <a:r>
              <a:rPr lang="en-US" sz="1400" dirty="0">
                <a:solidFill>
                  <a:schemeClr val="bg1"/>
                </a:solidFill>
              </a:rPr>
              <a:t>., from </a:t>
            </a:r>
            <a:r>
              <a:rPr lang="en-US" sz="1400" dirty="0">
                <a:solidFill>
                  <a:schemeClr val="bg1"/>
                </a:solidFill>
                <a:hlinkClick r:id="rId3">
                  <a:extLst>
                    <a:ext uri="{A12FA001-AC4F-418D-AE19-62706E023703}">
                      <ahyp:hlinkClr xmlns:ahyp="http://schemas.microsoft.com/office/drawing/2018/hyperlinkcolor" val="tx"/>
                    </a:ext>
                  </a:extLst>
                </a:hlinkClick>
              </a:rPr>
              <a:t>https://www.tutorialspoint.com/sdlc/sdlc_overview.htm</a:t>
            </a:r>
            <a:endParaRPr lang="en-US" sz="1400" dirty="0">
              <a:solidFill>
                <a:schemeClr val="bg1"/>
              </a:solidFill>
            </a:endParaRPr>
          </a:p>
          <a:p>
            <a:pPr algn="ctr"/>
            <a:endParaRPr lang="en-US" sz="1400" dirty="0">
              <a:solidFill>
                <a:schemeClr val="bg1"/>
              </a:solidFill>
            </a:endParaRPr>
          </a:p>
          <a:p>
            <a:pPr algn="ctr"/>
            <a:r>
              <a:rPr lang="en-US" sz="1400" dirty="0">
                <a:solidFill>
                  <a:schemeClr val="bg1"/>
                </a:solidFill>
              </a:rPr>
              <a:t>Waterfall of Parcines Alto Adige Italy Photo by Giovanni </a:t>
            </a:r>
            <a:r>
              <a:rPr lang="en-US" sz="1400" dirty="0" err="1">
                <a:solidFill>
                  <a:schemeClr val="bg1"/>
                </a:solidFill>
              </a:rPr>
              <a:t>Ussi</a:t>
            </a:r>
            <a:endParaRPr lang="en-US" sz="1400" dirty="0">
              <a:solidFill>
                <a:schemeClr val="bg1"/>
              </a:solidFill>
            </a:endParaRPr>
          </a:p>
        </p:txBody>
      </p:sp>
    </p:spTree>
    <p:extLst>
      <p:ext uri="{BB962C8B-B14F-4D97-AF65-F5344CB8AC3E}">
        <p14:creationId xmlns:p14="http://schemas.microsoft.com/office/powerpoint/2010/main" val="2075485667"/>
      </p:ext>
    </p:extLst>
  </p:cSld>
  <p:clrMapOvr>
    <a:masterClrMapping/>
  </p:clrMapOvr>
</p:sld>
</file>

<file path=ppt/theme/theme1.xml><?xml version="1.0" encoding="utf-8"?>
<a:theme xmlns:a="http://schemas.openxmlformats.org/drawingml/2006/main" name="BlobVTI">
  <a:themeElements>
    <a:clrScheme name="AnalogousFromLightSeedRightStep">
      <a:dk1>
        <a:srgbClr val="000000"/>
      </a:dk1>
      <a:lt1>
        <a:srgbClr val="FFFFFF"/>
      </a:lt1>
      <a:dk2>
        <a:srgbClr val="412F24"/>
      </a:dk2>
      <a:lt2>
        <a:srgbClr val="E2E5E8"/>
      </a:lt2>
      <a:accent1>
        <a:srgbClr val="E88B34"/>
      </a:accent1>
      <a:accent2>
        <a:srgbClr val="AEA33A"/>
      </a:accent2>
      <a:accent3>
        <a:srgbClr val="8CAB4A"/>
      </a:accent3>
      <a:accent4>
        <a:srgbClr val="58B636"/>
      </a:accent4>
      <a:accent5>
        <a:srgbClr val="2EBA43"/>
      </a:accent5>
      <a:accent6>
        <a:srgbClr val="32B67D"/>
      </a:accent6>
      <a:hlink>
        <a:srgbClr val="5E85A8"/>
      </a:hlink>
      <a:folHlink>
        <a:srgbClr val="7F7F7F"/>
      </a:folHlink>
    </a:clrScheme>
    <a:fontScheme name="Blob">
      <a:majorFont>
        <a:latin typeface="Sagona Book"/>
        <a:ea typeface=""/>
        <a:cs typeface=""/>
      </a:majorFont>
      <a:minorFont>
        <a:latin typeface="Avenir Next LT Pro"/>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obVTI" id="{06D3AACF-B619-4265-899F-5E2FB3A445D5}" vid="{F5918863-BA1A-4735-81A8-3E7BFBDA847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743</TotalTime>
  <Words>1461</Words>
  <Application>Microsoft Macintosh PowerPoint</Application>
  <PresentationFormat>Widescreen</PresentationFormat>
  <Paragraphs>75</Paragraphs>
  <Slides>8</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Avenir Next LT Pro</vt:lpstr>
      <vt:lpstr>Calibri</vt:lpstr>
      <vt:lpstr>Noteworthy Light</vt:lpstr>
      <vt:lpstr>Sagona Book</vt:lpstr>
      <vt:lpstr>The Hand Extrablack</vt:lpstr>
      <vt:lpstr>BlobVTI</vt:lpstr>
      <vt:lpstr>PowerPoint Presentation</vt:lpstr>
      <vt:lpstr>What is Agile, What is Scrum?</vt:lpstr>
      <vt:lpstr>Scrum Team Roles (1 of 2)</vt:lpstr>
      <vt:lpstr>Scrum Team Roles (2 of 2)</vt:lpstr>
      <vt:lpstr>The Agile-Scrum Phases of SDLC</vt:lpstr>
      <vt:lpstr>How Does Agile Differ From Waterfall?</vt:lpstr>
      <vt:lpstr>So… Agile or Waterfall?</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Hodgkins, Jared</dc:creator>
  <cp:lastModifiedBy>Hodgkins, Jared</cp:lastModifiedBy>
  <cp:revision>22</cp:revision>
  <dcterms:created xsi:type="dcterms:W3CDTF">2021-12-11T15:25:01Z</dcterms:created>
  <dcterms:modified xsi:type="dcterms:W3CDTF">2021-12-12T06:22:23Z</dcterms:modified>
</cp:coreProperties>
</file>