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81" r:id="rId6"/>
    <p:sldId id="261" r:id="rId7"/>
    <p:sldId id="265" r:id="rId8"/>
    <p:sldId id="267" r:id="rId9"/>
    <p:sldId id="268" r:id="rId10"/>
    <p:sldId id="270" r:id="rId11"/>
    <p:sldId id="272" r:id="rId12"/>
    <p:sldId id="282" r:id="rId13"/>
    <p:sldId id="274" r:id="rId14"/>
    <p:sldId id="277" r:id="rId15"/>
    <p:sldId id="276" r:id="rId16"/>
    <p:sldId id="273" r:id="rId17"/>
    <p:sldId id="278" r:id="rId18"/>
    <p:sldId id="262" r:id="rId19"/>
    <p:sldId id="279" r:id="rId20"/>
    <p:sldId id="280" r:id="rId21"/>
    <p:sldId id="26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0427" autoAdjust="0"/>
  </p:normalViewPr>
  <p:slideViewPr>
    <p:cSldViewPr>
      <p:cViewPr varScale="1">
        <p:scale>
          <a:sx n="74" d="100"/>
          <a:sy n="74" d="100"/>
        </p:scale>
        <p:origin x="-126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388AE5-A3AB-40DC-89E5-75CF22084689}" type="datetimeFigureOut">
              <a:rPr lang="en-US" smtClean="0"/>
              <a:t>09/18/2022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0C4668-1AEC-49BA-9C50-B65848CAD0DB}" type="slidenum">
              <a:rPr lang="en-US" smtClean="0"/>
              <a:t>‹#›</a:t>
            </a:fld>
            <a:endParaRPr lang="en-US"/>
          </a:p>
        </p:txBody>
      </p:sp>
    </p:spTree>
    <p:extLst>
      <p:ext uri="{BB962C8B-B14F-4D97-AF65-F5344CB8AC3E}">
        <p14:creationId xmlns:p14="http://schemas.microsoft.com/office/powerpoint/2010/main" val="28392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0C4668-1AEC-49BA-9C50-B65848CAD0DB}" type="slidenum">
              <a:rPr lang="en-US" smtClean="0"/>
              <a:t>1</a:t>
            </a:fld>
            <a:endParaRPr lang="en-US"/>
          </a:p>
        </p:txBody>
      </p:sp>
    </p:spTree>
    <p:extLst>
      <p:ext uri="{BB962C8B-B14F-4D97-AF65-F5344CB8AC3E}">
        <p14:creationId xmlns:p14="http://schemas.microsoft.com/office/powerpoint/2010/main" val="1561478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0C4668-1AEC-49BA-9C50-B65848CAD0DB}" type="slidenum">
              <a:rPr lang="en-US" smtClean="0"/>
              <a:t>21</a:t>
            </a:fld>
            <a:endParaRPr lang="en-US"/>
          </a:p>
        </p:txBody>
      </p:sp>
    </p:spTree>
    <p:extLst>
      <p:ext uri="{BB962C8B-B14F-4D97-AF65-F5344CB8AC3E}">
        <p14:creationId xmlns:p14="http://schemas.microsoft.com/office/powerpoint/2010/main" val="12865241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410967"/>
            <a:ext cx="8094242" cy="1867231"/>
          </a:xfrm>
          <a:noFill/>
          <a:effectLst>
            <a:outerShdw blurRad="50800" dist="38100" dir="2700000" algn="tl" rotWithShape="0">
              <a:prstClr val="black">
                <a:alpha val="40000"/>
              </a:prstClr>
            </a:outerShdw>
          </a:effectLst>
        </p:spPr>
        <p:txBody>
          <a:bodyPr>
            <a:normAutofit/>
          </a:bodyPr>
          <a:lstStyle>
            <a:lvl1pPr algn="l">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7200" y="4650640"/>
            <a:ext cx="8229600" cy="1018032"/>
          </a:xfrm>
        </p:spPr>
        <p:txBody>
          <a:bodyPr>
            <a:normAutofit/>
          </a:bodyPr>
          <a:lstStyle>
            <a:lvl1pPr marL="0" indent="0" algn="l">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57EF0E-253F-4F86-BA53-91F7A29EBC7C}" type="datetimeFigureOut">
              <a:rPr lang="en-US" smtClean="0"/>
              <a:t>09/18/2022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EC38A-2F46-4BFF-B56A-10CE968EEE3B}" type="slidenum">
              <a:rPr lang="en-US" smtClean="0"/>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57EF0E-253F-4F86-BA53-91F7A29EBC7C}" type="datetimeFigureOut">
              <a:rPr lang="en-US" smtClean="0"/>
              <a:t>09/18/2022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EC38A-2F46-4BFF-B56A-10CE968EEE3B}" type="slidenum">
              <a:rPr lang="en-US" smtClean="0"/>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57EF0E-253F-4F86-BA53-91F7A29EBC7C}" type="datetimeFigureOut">
              <a:rPr lang="en-US" smtClean="0"/>
              <a:t>09/18/2022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EC38A-2F46-4BFF-B56A-10CE968EEE3B}" type="slidenum">
              <a:rPr lang="en-US" smtClean="0"/>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57EF0E-253F-4F86-BA53-91F7A29EBC7C}" type="datetimeFigureOut">
              <a:rPr lang="en-US" smtClean="0"/>
              <a:t>09/18/2022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EC38A-2F46-4BFF-B56A-10CE968EEE3B}" type="slidenum">
              <a:rPr lang="en-US" smtClean="0"/>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3101618"/>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533672"/>
            <a:ext cx="8246070" cy="1018032"/>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48965" y="2003755"/>
            <a:ext cx="8246070" cy="435259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57EF0E-253F-4F86-BA53-91F7A29EBC7C}" type="datetimeFigureOut">
              <a:rPr lang="en-US" smtClean="0"/>
              <a:t>09/18/2022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EC38A-2F46-4BFF-B56A-10CE968EEE3B}" type="slidenum">
              <a:rPr lang="en-US" smtClean="0"/>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4903" y="493237"/>
            <a:ext cx="6252670" cy="1018033"/>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4904" y="1588127"/>
            <a:ext cx="6252670" cy="4768224"/>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57EF0E-253F-4F86-BA53-91F7A29EBC7C}" type="datetimeFigureOut">
              <a:rPr lang="en-US" smtClean="0"/>
              <a:t>09/18/2022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EC38A-2F46-4BFF-B56A-10CE968EEE3B}" type="slidenum">
              <a:rPr lang="en-US" smtClean="0"/>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57EF0E-253F-4F86-BA53-91F7A29EBC7C}" type="datetimeFigureOut">
              <a:rPr lang="en-US" smtClean="0"/>
              <a:t>09/18/2022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EC38A-2F46-4BFF-B56A-10CE968EEE3B}" type="slidenum">
              <a:rPr lang="en-US" smtClean="0"/>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57EF0E-253F-4F86-BA53-91F7A29EBC7C}" type="datetimeFigureOut">
              <a:rPr lang="en-US" smtClean="0"/>
              <a:t>09/18/2022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EC38A-2F46-4BFF-B56A-10CE968EEE3B}" type="slidenum">
              <a:rPr lang="en-US" smtClean="0"/>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438277"/>
            <a:ext cx="8076896" cy="1018033"/>
          </a:xfrm>
        </p:spPr>
        <p:txBody>
          <a:bodyPr>
            <a:normAutofit/>
          </a:bodyPr>
          <a:lstStyle>
            <a:lvl1pPr algn="l">
              <a:defRPr sz="3600" baseline="0">
                <a:solidFill>
                  <a:srgbClr val="00206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36879" y="2207360"/>
            <a:ext cx="4040188"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6879" y="2837223"/>
            <a:ext cx="4040188"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72001" y="2207360"/>
            <a:ext cx="4041775"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2001" y="2837223"/>
            <a:ext cx="4041775"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57EF0E-253F-4F86-BA53-91F7A29EBC7C}" type="datetimeFigureOut">
              <a:rPr lang="en-US" smtClean="0"/>
              <a:t>09/18/2022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EEC38A-2F46-4BFF-B56A-10CE968EEE3B}" type="slidenum">
              <a:rPr lang="en-US" smtClean="0"/>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57EF0E-253F-4F86-BA53-91F7A29EBC7C}" type="datetimeFigureOut">
              <a:rPr lang="en-US" smtClean="0"/>
              <a:t>09/18/2022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EEC38A-2F46-4BFF-B56A-10CE968EEE3B}" type="slidenum">
              <a:rPr lang="en-US" smtClean="0"/>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57EF0E-253F-4F86-BA53-91F7A29EBC7C}" type="datetimeFigureOut">
              <a:rPr lang="en-US" smtClean="0"/>
              <a:t>09/18/2022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EEC38A-2F46-4BFF-B56A-10CE968EEE3B}" type="slidenum">
              <a:rPr lang="en-US" smtClean="0"/>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57EF0E-253F-4F86-BA53-91F7A29EBC7C}" type="datetimeFigureOut">
              <a:rPr lang="en-US" smtClean="0"/>
              <a:t>09/18/2022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EC38A-2F46-4BFF-B56A-10CE968EEE3B}" type="slidenum">
              <a:rPr lang="en-US" smtClean="0"/>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57EF0E-253F-4F86-BA53-91F7A29EBC7C}" type="datetimeFigureOut">
              <a:rPr lang="en-US" smtClean="0"/>
              <a:t>09/18/2022</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EC38A-2F46-4BFF-B56A-10CE968EEE3B}" type="slidenum">
              <a:rPr lang="en-US" smtClean="0"/>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simitun-brainstrokeproject-brain-stroke-ml-rcuvn8.streamlitapp.co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260" y="1295400"/>
            <a:ext cx="6477000" cy="1867231"/>
          </a:xfrm>
        </p:spPr>
        <p:txBody>
          <a:bodyPr>
            <a:normAutofit fontScale="90000"/>
          </a:bodyPr>
          <a:lstStyle/>
          <a:p>
            <a:r>
              <a:rPr lang="en-US" sz="4400" b="1" dirty="0" smtClean="0">
                <a:solidFill>
                  <a:schemeClr val="bg1"/>
                </a:solidFill>
              </a:rPr>
              <a:t>Brain Stroke </a:t>
            </a:r>
            <a:br>
              <a:rPr lang="en-US" sz="4400" b="1" dirty="0" smtClean="0">
                <a:solidFill>
                  <a:schemeClr val="bg1"/>
                </a:solidFill>
              </a:rPr>
            </a:br>
            <a:r>
              <a:rPr lang="en-US" sz="4400" b="1" dirty="0" smtClean="0">
                <a:solidFill>
                  <a:schemeClr val="bg1"/>
                </a:solidFill>
              </a:rPr>
              <a:t>Prediction app with</a:t>
            </a:r>
            <a:br>
              <a:rPr lang="en-US" sz="4400" b="1" dirty="0" smtClean="0">
                <a:solidFill>
                  <a:schemeClr val="bg1"/>
                </a:solidFill>
              </a:rPr>
            </a:br>
            <a:r>
              <a:rPr lang="en-US" sz="4400" b="1" dirty="0" smtClean="0">
                <a:solidFill>
                  <a:schemeClr val="bg1"/>
                </a:solidFill>
              </a:rPr>
              <a:t>Machine Learning</a:t>
            </a:r>
            <a:endParaRPr lang="en-US" sz="4400" b="1" dirty="0">
              <a:solidFill>
                <a:schemeClr val="bg1"/>
              </a:solidFill>
            </a:endParaRPr>
          </a:p>
        </p:txBody>
      </p:sp>
      <p:sp>
        <p:nvSpPr>
          <p:cNvPr id="3" name="Subtitle 2"/>
          <p:cNvSpPr>
            <a:spLocks noGrp="1"/>
          </p:cNvSpPr>
          <p:nvPr>
            <p:ph type="subTitle" idx="1"/>
          </p:nvPr>
        </p:nvSpPr>
        <p:spPr>
          <a:xfrm>
            <a:off x="5500255" y="6416757"/>
            <a:ext cx="3643745" cy="441243"/>
          </a:xfrm>
          <a:solidFill>
            <a:schemeClr val="bg1"/>
          </a:solidFill>
        </p:spPr>
        <p:txBody>
          <a:bodyPr>
            <a:noAutofit/>
          </a:bodyPr>
          <a:lstStyle/>
          <a:p>
            <a:r>
              <a:rPr lang="en-US" sz="2000" dirty="0" smtClean="0">
                <a:solidFill>
                  <a:schemeClr val="tx1"/>
                </a:solidFill>
              </a:rPr>
              <a:t>Supervised by  Sa </a:t>
            </a:r>
            <a:r>
              <a:rPr lang="en-US" sz="2000" dirty="0" err="1" smtClean="0">
                <a:solidFill>
                  <a:schemeClr val="tx1"/>
                </a:solidFill>
              </a:rPr>
              <a:t>Phyo</a:t>
            </a:r>
            <a:r>
              <a:rPr lang="en-US" sz="2000" dirty="0" smtClean="0">
                <a:solidFill>
                  <a:schemeClr val="tx1"/>
                </a:solidFill>
              </a:rPr>
              <a:t> Thu </a:t>
            </a:r>
            <a:r>
              <a:rPr lang="en-US" sz="2000" dirty="0" err="1" smtClean="0">
                <a:solidFill>
                  <a:schemeClr val="tx1"/>
                </a:solidFill>
              </a:rPr>
              <a:t>Htet</a:t>
            </a:r>
            <a:endParaRPr lang="en-US" sz="2000" dirty="0" smtClean="0">
              <a:solidFill>
                <a:schemeClr val="tx1"/>
              </a:solidFill>
            </a:endParaRPr>
          </a:p>
          <a:p>
            <a:r>
              <a:rPr lang="en-US" sz="2200" dirty="0" smtClean="0">
                <a:solidFill>
                  <a:schemeClr val="tx1"/>
                </a:solidFill>
                <a:effectLst>
                  <a:outerShdw blurRad="38100" dist="38100" dir="2700000" algn="tl">
                    <a:srgbClr val="000000">
                      <a:alpha val="43137"/>
                    </a:srgbClr>
                  </a:outerShdw>
                </a:effectLst>
              </a:rPr>
              <a:t>                       </a:t>
            </a:r>
            <a:endParaRPr lang="en-US" sz="2200" dirty="0">
              <a:solidFill>
                <a:schemeClr val="tx1"/>
              </a:solidFill>
              <a:effectLst>
                <a:outerShdw blurRad="38100" dist="38100" dir="2700000" algn="tl">
                  <a:srgbClr val="000000">
                    <a:alpha val="43137"/>
                  </a:srgbClr>
                </a:outerShdw>
              </a:effectLst>
            </a:endParaRPr>
          </a:p>
        </p:txBody>
      </p:sp>
      <p:sp>
        <p:nvSpPr>
          <p:cNvPr id="4" name="TextBox 3"/>
          <p:cNvSpPr txBox="1"/>
          <p:nvPr/>
        </p:nvSpPr>
        <p:spPr>
          <a:xfrm>
            <a:off x="668479" y="3398473"/>
            <a:ext cx="1981200" cy="461665"/>
          </a:xfrm>
          <a:prstGeom prst="rect">
            <a:avLst/>
          </a:prstGeom>
          <a:noFill/>
        </p:spPr>
        <p:txBody>
          <a:bodyPr wrap="square" rtlCol="0">
            <a:spAutoFit/>
          </a:bodyPr>
          <a:lstStyle/>
          <a:p>
            <a:r>
              <a:rPr lang="en-US" sz="2400" b="1" dirty="0" smtClean="0">
                <a:solidFill>
                  <a:schemeClr val="tx2">
                    <a:lumMod val="75000"/>
                  </a:schemeClr>
                </a:solidFill>
              </a:rPr>
              <a:t> Team Tech</a:t>
            </a:r>
            <a:endParaRPr lang="en-US" sz="2400" dirty="0">
              <a:solidFill>
                <a:schemeClr val="tx2">
                  <a:lumMod val="75000"/>
                </a:schemeClr>
              </a:solidFill>
            </a:endParaRPr>
          </a:p>
        </p:txBody>
      </p:sp>
      <p:sp>
        <p:nvSpPr>
          <p:cNvPr id="10" name="Cloud 9"/>
          <p:cNvSpPr/>
          <p:nvPr/>
        </p:nvSpPr>
        <p:spPr>
          <a:xfrm>
            <a:off x="308260" y="3459525"/>
            <a:ext cx="394855" cy="400613"/>
          </a:xfrm>
          <a:prstGeom prst="cloud">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927" y="6519446"/>
            <a:ext cx="2237509" cy="677108"/>
          </a:xfrm>
          <a:prstGeom prst="rect">
            <a:avLst/>
          </a:prstGeom>
          <a:noFill/>
        </p:spPr>
        <p:txBody>
          <a:bodyPr wrap="square" rtlCol="0">
            <a:spAutoFit/>
          </a:bodyPr>
          <a:lstStyle/>
          <a:p>
            <a:r>
              <a:rPr lang="en-US" sz="2000" dirty="0" smtClean="0">
                <a:solidFill>
                  <a:schemeClr val="tx1"/>
                </a:solidFill>
              </a:rPr>
              <a:t>(18.9.2022)</a:t>
            </a:r>
            <a:endParaRPr lang="en-US" dirty="0" smtClean="0">
              <a:solidFill>
                <a:schemeClr val="tx1"/>
              </a:solidFill>
            </a:endParaRPr>
          </a:p>
          <a:p>
            <a:endParaRPr lang="en-US" dirty="0"/>
          </a:p>
        </p:txBody>
      </p:sp>
    </p:spTree>
    <p:extLst>
      <p:ext uri="{BB962C8B-B14F-4D97-AF65-F5344CB8AC3E}">
        <p14:creationId xmlns:p14="http://schemas.microsoft.com/office/powerpoint/2010/main" val="2269057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752600"/>
          </a:xfrm>
          <a:ln>
            <a:noFill/>
          </a:ln>
          <a:effectLst/>
        </p:spPr>
        <p:txBody>
          <a:bodyPr/>
          <a:lstStyle/>
          <a:p>
            <a:r>
              <a:rPr lang="en-US" b="1" dirty="0" smtClean="0">
                <a:solidFill>
                  <a:schemeClr val="bg1"/>
                </a:solidFill>
                <a:effectLst>
                  <a:outerShdw blurRad="38100" dist="38100" dir="2700000" algn="tl">
                    <a:srgbClr val="000000">
                      <a:alpha val="43137"/>
                    </a:srgbClr>
                  </a:outerShdw>
                </a:effectLst>
              </a:rPr>
              <a:t>   Data </a:t>
            </a:r>
            <a:r>
              <a:rPr lang="en-US" b="1" dirty="0">
                <a:solidFill>
                  <a:schemeClr val="bg1"/>
                </a:solidFill>
                <a:effectLst>
                  <a:outerShdw blurRad="38100" dist="38100" dir="2700000" algn="tl">
                    <a:srgbClr val="000000">
                      <a:alpha val="43137"/>
                    </a:srgbClr>
                  </a:outerShdw>
                </a:effectLst>
              </a:rPr>
              <a:t>Preprocessing</a:t>
            </a:r>
            <a:endParaRPr lang="en-US" dirty="0"/>
          </a:p>
        </p:txBody>
      </p:sp>
      <p:sp>
        <p:nvSpPr>
          <p:cNvPr id="3" name="Content Placeholder 2"/>
          <p:cNvSpPr>
            <a:spLocks noGrp="1"/>
          </p:cNvSpPr>
          <p:nvPr>
            <p:ph idx="1"/>
          </p:nvPr>
        </p:nvSpPr>
        <p:spPr>
          <a:xfrm>
            <a:off x="609600" y="1752599"/>
            <a:ext cx="7924800" cy="4267201"/>
          </a:xfrm>
        </p:spPr>
        <p:txBody>
          <a:bodyPr>
            <a:normAutofit/>
          </a:bodyPr>
          <a:lstStyle/>
          <a:p>
            <a:pPr marL="0" indent="0">
              <a:buNone/>
            </a:pPr>
            <a:r>
              <a:rPr lang="en-US" sz="2600" dirty="0" smtClean="0"/>
              <a:t>                                  </a:t>
            </a:r>
            <a:r>
              <a:rPr lang="en-US" sz="2600" u="sng" dirty="0" smtClean="0"/>
              <a:t>Data Transformation</a:t>
            </a:r>
            <a:endParaRPr lang="en-US" sz="2600"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286000"/>
            <a:ext cx="7620000" cy="3276600"/>
          </a:xfrm>
          <a:prstGeom prst="rect">
            <a:avLst/>
          </a:prstGeom>
        </p:spPr>
      </p:pic>
      <p:sp>
        <p:nvSpPr>
          <p:cNvPr id="6" name="TextBox 5"/>
          <p:cNvSpPr txBox="1"/>
          <p:nvPr/>
        </p:nvSpPr>
        <p:spPr>
          <a:xfrm>
            <a:off x="568037" y="5623035"/>
            <a:ext cx="8077200" cy="1107996"/>
          </a:xfrm>
          <a:prstGeom prst="rect">
            <a:avLst/>
          </a:prstGeom>
          <a:solidFill>
            <a:schemeClr val="bg1"/>
          </a:solidFill>
        </p:spPr>
        <p:txBody>
          <a:bodyPr wrap="square" rtlCol="0">
            <a:spAutoFit/>
          </a:bodyPr>
          <a:lstStyle/>
          <a:p>
            <a:pPr marL="285750" indent="-285750">
              <a:buFont typeface="Wingdings" pitchFamily="2" charset="2"/>
              <a:buChar char="v"/>
            </a:pPr>
            <a:r>
              <a:rPr lang="en-US" sz="2200" dirty="0" smtClean="0"/>
              <a:t> Some values in our dataset are strings (non-numerical). To access and manipulate all data, we need only numerical values which machine knows.</a:t>
            </a:r>
            <a:endParaRPr lang="en-US" sz="2200" dirty="0"/>
          </a:p>
        </p:txBody>
      </p:sp>
    </p:spTree>
    <p:extLst>
      <p:ext uri="{BB962C8B-B14F-4D97-AF65-F5344CB8AC3E}">
        <p14:creationId xmlns:p14="http://schemas.microsoft.com/office/powerpoint/2010/main" val="582749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a:noFill/>
          <a:ln>
            <a:noFill/>
          </a:ln>
          <a:effectLst/>
        </p:spPr>
        <p:txBody>
          <a:bodyPr/>
          <a:lstStyle/>
          <a:p>
            <a:r>
              <a:rPr lang="en-US" b="1" dirty="0" smtClean="0">
                <a:effectLst>
                  <a:outerShdw blurRad="38100" dist="38100" dir="2700000" algn="tl">
                    <a:srgbClr val="000000">
                      <a:alpha val="43137"/>
                    </a:srgbClr>
                  </a:outerShdw>
                </a:effectLst>
              </a:rPr>
              <a:t>   Data </a:t>
            </a:r>
            <a:r>
              <a:rPr lang="en-US" b="1" dirty="0">
                <a:effectLst>
                  <a:outerShdw blurRad="38100" dist="38100" dir="2700000" algn="tl">
                    <a:srgbClr val="000000">
                      <a:alpha val="43137"/>
                    </a:srgbClr>
                  </a:outerShdw>
                </a:effectLst>
              </a:rPr>
              <a:t>Preprocessing</a:t>
            </a:r>
            <a:endParaRPr lang="en-US" dirty="0"/>
          </a:p>
        </p:txBody>
      </p:sp>
      <p:sp>
        <p:nvSpPr>
          <p:cNvPr id="3" name="Content Placeholder 2"/>
          <p:cNvSpPr>
            <a:spLocks noGrp="1"/>
          </p:cNvSpPr>
          <p:nvPr>
            <p:ph idx="1"/>
          </p:nvPr>
        </p:nvSpPr>
        <p:spPr>
          <a:xfrm>
            <a:off x="0" y="1447800"/>
            <a:ext cx="9144000" cy="3669673"/>
          </a:xfrm>
          <a:noFill/>
        </p:spPr>
        <p:txBody>
          <a:bodyPr>
            <a:normAutofit/>
          </a:bodyPr>
          <a:lstStyle/>
          <a:p>
            <a:pPr marL="0" indent="0">
              <a:buNone/>
            </a:pPr>
            <a:r>
              <a:rPr lang="en-US" sz="2600" dirty="0" smtClean="0"/>
              <a:t>                                        </a:t>
            </a:r>
            <a:r>
              <a:rPr lang="en-US" sz="2600" u="sng" dirty="0" smtClean="0"/>
              <a:t>Feature Engineering</a:t>
            </a:r>
          </a:p>
          <a:p>
            <a:pPr marL="0" indent="0">
              <a:buNone/>
            </a:pPr>
            <a:endParaRPr lang="en-US" sz="2600" dirty="0" smtClean="0"/>
          </a:p>
          <a:p>
            <a:pPr marL="0" indent="0">
              <a:buNone/>
            </a:pPr>
            <a:r>
              <a:rPr lang="en-US" sz="2600" dirty="0" smtClean="0"/>
              <a:t>                                                     70% </a:t>
            </a:r>
            <a:r>
              <a:rPr lang="en-US" sz="2400" dirty="0" smtClean="0"/>
              <a:t>Training data( Features + Label)</a:t>
            </a:r>
            <a:endParaRPr lang="en-US" sz="2400" dirty="0"/>
          </a:p>
          <a:p>
            <a:pPr marL="0" indent="0">
              <a:buNone/>
            </a:pPr>
            <a:endParaRPr lang="en-US" sz="2600" dirty="0" smtClean="0"/>
          </a:p>
          <a:p>
            <a:pPr marL="0" indent="0">
              <a:buNone/>
            </a:pPr>
            <a:r>
              <a:rPr lang="en-US" sz="2600" dirty="0" smtClean="0"/>
              <a:t>      </a:t>
            </a:r>
            <a:r>
              <a:rPr lang="en-US" sz="2600" smtClean="0"/>
              <a:t>Brain  stroke </a:t>
            </a:r>
            <a:r>
              <a:rPr lang="en-US" sz="2600" dirty="0" smtClean="0"/>
              <a:t>data</a:t>
            </a:r>
            <a:endParaRPr lang="en-US" sz="2600" dirty="0"/>
          </a:p>
          <a:p>
            <a:pPr marL="0" indent="0">
              <a:buNone/>
            </a:pPr>
            <a:r>
              <a:rPr lang="en-US" sz="2600" dirty="0" smtClean="0"/>
              <a:t>  </a:t>
            </a:r>
          </a:p>
          <a:p>
            <a:pPr marL="0" indent="0">
              <a:buNone/>
            </a:pPr>
            <a:r>
              <a:rPr lang="en-US" sz="2600" dirty="0"/>
              <a:t> </a:t>
            </a:r>
            <a:r>
              <a:rPr lang="en-US" sz="2600" dirty="0" smtClean="0"/>
              <a:t>                                                    30</a:t>
            </a:r>
            <a:r>
              <a:rPr lang="en-US" sz="2600" dirty="0"/>
              <a:t>% </a:t>
            </a:r>
            <a:r>
              <a:rPr lang="en-US" sz="2400" dirty="0" smtClean="0"/>
              <a:t>Testing data</a:t>
            </a:r>
            <a:r>
              <a:rPr lang="en-US" sz="2400" dirty="0"/>
              <a:t>( Features + </a:t>
            </a:r>
            <a:r>
              <a:rPr lang="en-US" sz="2400" dirty="0" smtClean="0"/>
              <a:t>Label)</a:t>
            </a:r>
          </a:p>
        </p:txBody>
      </p:sp>
      <p:sp>
        <p:nvSpPr>
          <p:cNvPr id="8" name="Left Brace 7"/>
          <p:cNvSpPr/>
          <p:nvPr/>
        </p:nvSpPr>
        <p:spPr>
          <a:xfrm>
            <a:off x="3657600" y="2819400"/>
            <a:ext cx="304800" cy="1905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Connector 16"/>
          <p:cNvCxnSpPr>
            <a:stCxn id="8" idx="1"/>
          </p:cNvCxnSpPr>
          <p:nvPr/>
        </p:nvCxnSpPr>
        <p:spPr>
          <a:xfrm flipH="1">
            <a:off x="2895600" y="3771900"/>
            <a:ext cx="762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162790573"/>
              </p:ext>
            </p:extLst>
          </p:nvPr>
        </p:nvGraphicFramePr>
        <p:xfrm>
          <a:off x="2146" y="4971245"/>
          <a:ext cx="9144000" cy="1905000"/>
        </p:xfrm>
        <a:graphic>
          <a:graphicData uri="http://schemas.openxmlformats.org/drawingml/2006/table">
            <a:tbl>
              <a:tblPr firstRow="1" bandRow="1">
                <a:tableStyleId>{5C22544A-7EE6-4342-B048-85BDC9FD1C3A}</a:tableStyleId>
              </a:tblPr>
              <a:tblGrid>
                <a:gridCol w="6269182"/>
                <a:gridCol w="2874818"/>
              </a:tblGrid>
              <a:tr h="743858">
                <a:tc>
                  <a:txBody>
                    <a:bodyPr/>
                    <a:lstStyle/>
                    <a:p>
                      <a:r>
                        <a:rPr lang="en-US" sz="2400" b="0" i="1" u="none" dirty="0" smtClean="0">
                          <a:solidFill>
                            <a:schemeClr val="tx1"/>
                          </a:solidFill>
                          <a:effectLst/>
                        </a:rPr>
                        <a:t>Features </a:t>
                      </a:r>
                      <a:endParaRPr lang="en-US" sz="2400" b="0" i="1" u="none" dirty="0">
                        <a:solidFill>
                          <a:schemeClr val="tx1"/>
                        </a:solidFill>
                        <a:effectLst/>
                      </a:endParaRPr>
                    </a:p>
                  </a:txBody>
                  <a:tcPr>
                    <a:solidFill>
                      <a:schemeClr val="accent5">
                        <a:lumMod val="60000"/>
                        <a:lumOff val="40000"/>
                      </a:schemeClr>
                    </a:solidFill>
                  </a:tcPr>
                </a:tc>
                <a:tc>
                  <a:txBody>
                    <a:bodyPr/>
                    <a:lstStyle/>
                    <a:p>
                      <a:r>
                        <a:rPr lang="en-US" sz="2400" b="0" i="1" dirty="0" smtClean="0">
                          <a:solidFill>
                            <a:schemeClr val="tx1"/>
                          </a:solidFill>
                        </a:rPr>
                        <a:t>Label</a:t>
                      </a:r>
                      <a:endParaRPr lang="en-US" sz="2400" b="0" i="1" dirty="0">
                        <a:solidFill>
                          <a:schemeClr val="tx1"/>
                        </a:solidFill>
                      </a:endParaRPr>
                    </a:p>
                  </a:txBody>
                  <a:tcPr>
                    <a:solidFill>
                      <a:schemeClr val="accent5">
                        <a:lumMod val="60000"/>
                        <a:lumOff val="40000"/>
                      </a:schemeClr>
                    </a:solidFill>
                  </a:tcPr>
                </a:tc>
              </a:tr>
              <a:tr h="1161142">
                <a:tc>
                  <a:txBody>
                    <a:bodyPr/>
                    <a:lstStyle/>
                    <a:p>
                      <a:pPr marL="0" indent="0">
                        <a:buNone/>
                      </a:pPr>
                      <a:r>
                        <a:rPr lang="en-US" sz="2000" dirty="0" smtClean="0"/>
                        <a:t>Gender, Age, Hypertension,  Heart disease, Ever married, Work type, Residence type, Average glucose level, BMI, Smoking status</a:t>
                      </a:r>
                    </a:p>
                  </a:txBody>
                  <a:tcPr>
                    <a:solidFill>
                      <a:schemeClr val="accent5">
                        <a:lumMod val="20000"/>
                        <a:lumOff val="80000"/>
                      </a:schemeClr>
                    </a:solidFill>
                  </a:tcPr>
                </a:tc>
                <a:tc>
                  <a:txBody>
                    <a:bodyPr/>
                    <a:lstStyle/>
                    <a:p>
                      <a:r>
                        <a:rPr lang="en-US" sz="2000" dirty="0" smtClean="0"/>
                        <a:t>Stroke</a:t>
                      </a:r>
                      <a:endParaRPr lang="en-US" sz="2000" dirty="0"/>
                    </a:p>
                  </a:txBody>
                  <a:tcPr>
                    <a:solidFill>
                      <a:schemeClr val="accent5">
                        <a:lumMod val="20000"/>
                        <a:lumOff val="80000"/>
                      </a:schemeClr>
                    </a:solidFill>
                  </a:tcPr>
                </a:tc>
              </a:tr>
            </a:tbl>
          </a:graphicData>
        </a:graphic>
      </p:graphicFrame>
      <p:cxnSp>
        <p:nvCxnSpPr>
          <p:cNvPr id="5" name="Straight Connector 4"/>
          <p:cNvCxnSpPr/>
          <p:nvPr/>
        </p:nvCxnSpPr>
        <p:spPr>
          <a:xfrm>
            <a:off x="0" y="1371600"/>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543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730" y="359551"/>
            <a:ext cx="5181600" cy="584775"/>
          </a:xfrm>
          <a:prstGeom prst="rect">
            <a:avLst/>
          </a:prstGeom>
          <a:noFill/>
        </p:spPr>
        <p:txBody>
          <a:bodyPr wrap="square" rtlCol="0">
            <a:spAutoFit/>
          </a:bodyPr>
          <a:lstStyle/>
          <a:p>
            <a:r>
              <a:rPr lang="en-US" sz="3200" b="1" dirty="0" smtClean="0">
                <a:solidFill>
                  <a:schemeClr val="bg1"/>
                </a:solidFill>
                <a:effectLst>
                  <a:outerShdw blurRad="38100" dist="38100" dir="2700000" algn="tl">
                    <a:srgbClr val="000000">
                      <a:alpha val="43137"/>
                    </a:srgbClr>
                  </a:outerShdw>
                </a:effectLst>
              </a:rPr>
              <a:t>  Data Visualization</a:t>
            </a:r>
            <a:endParaRPr lang="en-US" sz="3200" b="1" dirty="0">
              <a:solidFill>
                <a:schemeClr val="bg1"/>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30" y="1422439"/>
            <a:ext cx="2649828" cy="204806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2289" y="1419219"/>
            <a:ext cx="2640036" cy="19194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600" y="1394222"/>
            <a:ext cx="2877151" cy="202663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730" y="3338694"/>
            <a:ext cx="2649828" cy="216712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2289" y="3341914"/>
            <a:ext cx="2657740" cy="2023878"/>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600" y="3252066"/>
            <a:ext cx="2877151" cy="2176650"/>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730" y="5257800"/>
            <a:ext cx="2649828" cy="1828800"/>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8000" y="5338727"/>
            <a:ext cx="2672029" cy="1747873"/>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43600" y="5232042"/>
            <a:ext cx="2877151" cy="2024250"/>
          </a:xfrm>
          <a:prstGeom prst="rect">
            <a:avLst/>
          </a:prstGeom>
        </p:spPr>
      </p:pic>
      <p:sp>
        <p:nvSpPr>
          <p:cNvPr id="18" name="TextBox 17"/>
          <p:cNvSpPr txBox="1"/>
          <p:nvPr/>
        </p:nvSpPr>
        <p:spPr>
          <a:xfrm>
            <a:off x="0" y="6905154"/>
            <a:ext cx="91440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4213741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51433"/>
          </a:xfr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2700000" scaled="1"/>
            <a:tileRect/>
          </a:gradFill>
          <a:ln>
            <a:noFill/>
          </a:ln>
          <a:effectLst>
            <a:softEdge rad="63500"/>
          </a:effectLst>
          <a:scene3d>
            <a:camera prst="orthographicFront">
              <a:rot lat="0" lon="0" rev="0"/>
            </a:camera>
            <a:lightRig rig="chilly" dir="t">
              <a:rot lat="0" lon="0" rev="18480000"/>
            </a:lightRig>
          </a:scene3d>
          <a:sp3d prstMaterial="clear">
            <a:bevelT h="63500"/>
          </a:sp3d>
        </p:spPr>
        <p:txBody>
          <a:bodyPr/>
          <a:lstStyle/>
          <a:p>
            <a:r>
              <a:rPr lang="en-US" b="1" dirty="0" smtClean="0">
                <a:effectLst>
                  <a:outerShdw blurRad="38100" dist="38100" dir="2700000" algn="tl">
                    <a:srgbClr val="000000">
                      <a:alpha val="43137"/>
                    </a:srgbClr>
                  </a:outerShdw>
                </a:effectLst>
              </a:rPr>
              <a:t>    Modeling</a:t>
            </a:r>
            <a:endParaRPr lang="en-US" dirty="0"/>
          </a:p>
        </p:txBody>
      </p:sp>
      <p:sp>
        <p:nvSpPr>
          <p:cNvPr id="3" name="Content Placeholder 2"/>
          <p:cNvSpPr>
            <a:spLocks noGrp="1"/>
          </p:cNvSpPr>
          <p:nvPr>
            <p:ph idx="1"/>
          </p:nvPr>
        </p:nvSpPr>
        <p:spPr>
          <a:xfrm>
            <a:off x="454904" y="1588127"/>
            <a:ext cx="6860296" cy="4768224"/>
          </a:xfrm>
        </p:spPr>
        <p:txBody>
          <a:bodyPr/>
          <a:lstStyle/>
          <a:p>
            <a:pPr marL="0" indent="0">
              <a:buNone/>
            </a:pPr>
            <a:r>
              <a:rPr lang="en-US" dirty="0" smtClean="0"/>
              <a:t>          </a:t>
            </a:r>
          </a:p>
          <a:p>
            <a:pPr marL="0" indent="0">
              <a:buNone/>
            </a:pPr>
            <a:r>
              <a:rPr lang="en-US" sz="2700" dirty="0"/>
              <a:t> </a:t>
            </a:r>
            <a:r>
              <a:rPr lang="en-US" sz="2700" dirty="0" smtClean="0"/>
              <a:t>          We use three classification algorithms for prediction result here.</a:t>
            </a:r>
          </a:p>
          <a:p>
            <a:pPr marL="0" indent="0">
              <a:buNone/>
            </a:pPr>
            <a:endParaRPr lang="en-US" dirty="0"/>
          </a:p>
          <a:p>
            <a:pPr>
              <a:buFont typeface="Wingdings" pitchFamily="2" charset="2"/>
              <a:buChar char="ü"/>
            </a:pPr>
            <a:r>
              <a:rPr lang="en-US" sz="2400" dirty="0" smtClean="0"/>
              <a:t>Logistic Regression Classifier </a:t>
            </a:r>
          </a:p>
          <a:p>
            <a:pPr>
              <a:buFont typeface="Wingdings" pitchFamily="2" charset="2"/>
              <a:buChar char="ü"/>
            </a:pPr>
            <a:r>
              <a:rPr lang="en-US" sz="2400" dirty="0" smtClean="0"/>
              <a:t>K-Nearest Neighbor Classifier</a:t>
            </a:r>
          </a:p>
          <a:p>
            <a:pPr>
              <a:buFont typeface="Wingdings" pitchFamily="2" charset="2"/>
              <a:buChar char="ü"/>
            </a:pPr>
            <a:r>
              <a:rPr lang="en-US" sz="2400" dirty="0" smtClean="0"/>
              <a:t>Random Forest Classifier</a:t>
            </a:r>
            <a:endParaRPr lang="en-US" sz="2400" dirty="0"/>
          </a:p>
        </p:txBody>
      </p:sp>
    </p:spTree>
    <p:extLst>
      <p:ext uri="{BB962C8B-B14F-4D97-AF65-F5344CB8AC3E}">
        <p14:creationId xmlns:p14="http://schemas.microsoft.com/office/powerpoint/2010/main" val="176036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38100" dir="2700000" algn="tl">
                    <a:srgbClr val="000000">
                      <a:alpha val="43137"/>
                    </a:srgbClr>
                  </a:outerShdw>
                </a:effectLst>
              </a:rPr>
              <a:t>Modeling</a:t>
            </a:r>
            <a:endParaRPr lang="en-US" dirty="0"/>
          </a:p>
        </p:txBody>
      </p:sp>
      <p:sp>
        <p:nvSpPr>
          <p:cNvPr id="3" name="Content Placeholder 2"/>
          <p:cNvSpPr>
            <a:spLocks noGrp="1"/>
          </p:cNvSpPr>
          <p:nvPr>
            <p:ph idx="1"/>
          </p:nvPr>
        </p:nvSpPr>
        <p:spPr>
          <a:xfrm>
            <a:off x="0" y="1752600"/>
            <a:ext cx="9144000" cy="5072784"/>
          </a:xfrm>
        </p:spPr>
        <p:txBody>
          <a:bodyPr>
            <a:normAutofit/>
          </a:bodyPr>
          <a:lstStyle/>
          <a:p>
            <a:pPr marL="0" indent="0">
              <a:buNone/>
            </a:pPr>
            <a:r>
              <a:rPr lang="en-US" sz="2400" i="1" dirty="0" smtClean="0"/>
              <a:t>     Logistic Regression Classifier</a:t>
            </a:r>
            <a:endParaRPr lang="en-US" sz="2400" i="1" dirty="0"/>
          </a:p>
        </p:txBody>
      </p:sp>
      <p:cxnSp>
        <p:nvCxnSpPr>
          <p:cNvPr id="30" name="Straight Arrow Connector 29"/>
          <p:cNvCxnSpPr/>
          <p:nvPr/>
        </p:nvCxnSpPr>
        <p:spPr>
          <a:xfrm>
            <a:off x="1295400" y="5377933"/>
            <a:ext cx="29718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396347" y="5394160"/>
            <a:ext cx="30618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1295400" y="3244333"/>
            <a:ext cx="0"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5396347" y="3244333"/>
            <a:ext cx="13853" cy="213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Flowchart: Connector 36"/>
          <p:cNvSpPr/>
          <p:nvPr/>
        </p:nvSpPr>
        <p:spPr>
          <a:xfrm>
            <a:off x="1385455" y="5073133"/>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p:cNvSpPr/>
          <p:nvPr/>
        </p:nvSpPr>
        <p:spPr>
          <a:xfrm>
            <a:off x="1828800" y="4996933"/>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p:cNvSpPr/>
          <p:nvPr/>
        </p:nvSpPr>
        <p:spPr>
          <a:xfrm>
            <a:off x="1967346" y="4631975"/>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p:cNvSpPr/>
          <p:nvPr/>
        </p:nvSpPr>
        <p:spPr>
          <a:xfrm>
            <a:off x="2500745" y="4539733"/>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p:cNvSpPr/>
          <p:nvPr/>
        </p:nvSpPr>
        <p:spPr>
          <a:xfrm>
            <a:off x="2971800" y="5190897"/>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p:cNvSpPr/>
          <p:nvPr/>
        </p:nvSpPr>
        <p:spPr>
          <a:xfrm>
            <a:off x="2743200" y="4893024"/>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p:cNvSpPr/>
          <p:nvPr/>
        </p:nvSpPr>
        <p:spPr>
          <a:xfrm>
            <a:off x="2133600" y="4920733"/>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p:cNvSpPr/>
          <p:nvPr/>
        </p:nvSpPr>
        <p:spPr>
          <a:xfrm>
            <a:off x="1600200" y="5225533"/>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p:cNvSpPr/>
          <p:nvPr/>
        </p:nvSpPr>
        <p:spPr>
          <a:xfrm>
            <a:off x="2369127" y="5075503"/>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Connector 45"/>
          <p:cNvSpPr/>
          <p:nvPr/>
        </p:nvSpPr>
        <p:spPr>
          <a:xfrm>
            <a:off x="6186055" y="5207123"/>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p:cNvSpPr/>
          <p:nvPr/>
        </p:nvSpPr>
        <p:spPr>
          <a:xfrm>
            <a:off x="1600200" y="5225533"/>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p:cNvSpPr/>
          <p:nvPr/>
        </p:nvSpPr>
        <p:spPr>
          <a:xfrm>
            <a:off x="6019800" y="5207123"/>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p:cNvSpPr/>
          <p:nvPr/>
        </p:nvSpPr>
        <p:spPr>
          <a:xfrm>
            <a:off x="5867400" y="5207123"/>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p:cNvSpPr/>
          <p:nvPr/>
        </p:nvSpPr>
        <p:spPr>
          <a:xfrm>
            <a:off x="5715000" y="5207123"/>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p:cNvSpPr/>
          <p:nvPr/>
        </p:nvSpPr>
        <p:spPr>
          <a:xfrm>
            <a:off x="5562600" y="5193268"/>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Connector 56"/>
          <p:cNvSpPr/>
          <p:nvPr/>
        </p:nvSpPr>
        <p:spPr>
          <a:xfrm>
            <a:off x="6664037" y="5200196"/>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1600200" y="5225533"/>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p:cNvSpPr/>
          <p:nvPr/>
        </p:nvSpPr>
        <p:spPr>
          <a:xfrm>
            <a:off x="6511637" y="5200196"/>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6338455" y="5207123"/>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Connector 60"/>
          <p:cNvSpPr/>
          <p:nvPr/>
        </p:nvSpPr>
        <p:spPr>
          <a:xfrm>
            <a:off x="6816437" y="5200196"/>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2653145" y="3625333"/>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1600200" y="4768333"/>
            <a:ext cx="152400" cy="1524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Connector 63"/>
          <p:cNvSpPr/>
          <p:nvPr/>
        </p:nvSpPr>
        <p:spPr>
          <a:xfrm>
            <a:off x="3429000" y="3687678"/>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Connector 64"/>
          <p:cNvSpPr/>
          <p:nvPr/>
        </p:nvSpPr>
        <p:spPr>
          <a:xfrm>
            <a:off x="2133600" y="3840078"/>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Connector 65"/>
          <p:cNvSpPr/>
          <p:nvPr/>
        </p:nvSpPr>
        <p:spPr>
          <a:xfrm>
            <a:off x="2909454" y="3933597"/>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401291" y="4082533"/>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2895600" y="3646115"/>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lowchart: Connector 68"/>
          <p:cNvSpPr/>
          <p:nvPr/>
        </p:nvSpPr>
        <p:spPr>
          <a:xfrm>
            <a:off x="2396836" y="4006333"/>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Connector 69"/>
          <p:cNvSpPr/>
          <p:nvPr/>
        </p:nvSpPr>
        <p:spPr>
          <a:xfrm>
            <a:off x="3810000" y="4273033"/>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Connector 71"/>
          <p:cNvSpPr/>
          <p:nvPr/>
        </p:nvSpPr>
        <p:spPr>
          <a:xfrm>
            <a:off x="3754582" y="4027115"/>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Connector 72"/>
          <p:cNvSpPr/>
          <p:nvPr/>
        </p:nvSpPr>
        <p:spPr>
          <a:xfrm>
            <a:off x="3228109" y="3837892"/>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Connector 73"/>
          <p:cNvSpPr/>
          <p:nvPr/>
        </p:nvSpPr>
        <p:spPr>
          <a:xfrm>
            <a:off x="3706091" y="3569915"/>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Connector 74"/>
          <p:cNvSpPr/>
          <p:nvPr/>
        </p:nvSpPr>
        <p:spPr>
          <a:xfrm>
            <a:off x="3858491" y="3722315"/>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Connector 75"/>
          <p:cNvSpPr/>
          <p:nvPr/>
        </p:nvSpPr>
        <p:spPr>
          <a:xfrm>
            <a:off x="8219652" y="3592071"/>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7" name="Flowchart: Connector 76"/>
          <p:cNvSpPr/>
          <p:nvPr/>
        </p:nvSpPr>
        <p:spPr>
          <a:xfrm>
            <a:off x="8042567" y="3589604"/>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8" name="Flowchart: Connector 77"/>
          <p:cNvSpPr/>
          <p:nvPr/>
        </p:nvSpPr>
        <p:spPr>
          <a:xfrm>
            <a:off x="7876309" y="3589604"/>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9" name="Flowchart: Connector 78"/>
          <p:cNvSpPr/>
          <p:nvPr/>
        </p:nvSpPr>
        <p:spPr>
          <a:xfrm>
            <a:off x="7723909" y="3589604"/>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0" name="Flowchart: Connector 79"/>
          <p:cNvSpPr/>
          <p:nvPr/>
        </p:nvSpPr>
        <p:spPr>
          <a:xfrm>
            <a:off x="7571509" y="3589604"/>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1" name="Flowchart: Connector 80"/>
          <p:cNvSpPr/>
          <p:nvPr/>
        </p:nvSpPr>
        <p:spPr>
          <a:xfrm>
            <a:off x="7391400" y="3589604"/>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2" name="Flowchart: Connector 81"/>
          <p:cNvSpPr/>
          <p:nvPr/>
        </p:nvSpPr>
        <p:spPr>
          <a:xfrm>
            <a:off x="7239000" y="3589604"/>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3" name="Flowchart: Connector 82"/>
          <p:cNvSpPr/>
          <p:nvPr/>
        </p:nvSpPr>
        <p:spPr>
          <a:xfrm>
            <a:off x="7086600" y="3589604"/>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4" name="Flowchart: Connector 83"/>
          <p:cNvSpPr/>
          <p:nvPr/>
        </p:nvSpPr>
        <p:spPr>
          <a:xfrm>
            <a:off x="4010891" y="3874715"/>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Curved Connector 138"/>
          <p:cNvCxnSpPr/>
          <p:nvPr/>
        </p:nvCxnSpPr>
        <p:spPr>
          <a:xfrm flipV="1">
            <a:off x="6005945" y="3870159"/>
            <a:ext cx="1995055" cy="1129146"/>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141" name="Flowchart: Connector 140"/>
          <p:cNvSpPr/>
          <p:nvPr/>
        </p:nvSpPr>
        <p:spPr>
          <a:xfrm>
            <a:off x="8382000" y="3589604"/>
            <a:ext cx="152400" cy="1524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2" name="TextBox 141"/>
          <p:cNvSpPr txBox="1"/>
          <p:nvPr/>
        </p:nvSpPr>
        <p:spPr>
          <a:xfrm>
            <a:off x="1170709" y="2891227"/>
            <a:ext cx="325582" cy="369332"/>
          </a:xfrm>
          <a:prstGeom prst="rect">
            <a:avLst/>
          </a:prstGeom>
          <a:noFill/>
        </p:spPr>
        <p:txBody>
          <a:bodyPr wrap="square" rtlCol="0">
            <a:spAutoFit/>
          </a:bodyPr>
          <a:lstStyle/>
          <a:p>
            <a:r>
              <a:rPr lang="en-US" dirty="0"/>
              <a:t>Y</a:t>
            </a:r>
          </a:p>
        </p:txBody>
      </p:sp>
      <p:sp>
        <p:nvSpPr>
          <p:cNvPr id="143" name="TextBox 142"/>
          <p:cNvSpPr txBox="1"/>
          <p:nvPr/>
        </p:nvSpPr>
        <p:spPr>
          <a:xfrm>
            <a:off x="4312228" y="5193268"/>
            <a:ext cx="228600" cy="369332"/>
          </a:xfrm>
          <a:prstGeom prst="rect">
            <a:avLst/>
          </a:prstGeom>
          <a:noFill/>
        </p:spPr>
        <p:txBody>
          <a:bodyPr wrap="square" rtlCol="0">
            <a:spAutoFit/>
          </a:bodyPr>
          <a:lstStyle/>
          <a:p>
            <a:r>
              <a:rPr lang="en-US" dirty="0" smtClean="0"/>
              <a:t>X</a:t>
            </a:r>
            <a:endParaRPr lang="en-US" dirty="0"/>
          </a:p>
        </p:txBody>
      </p:sp>
      <p:sp>
        <p:nvSpPr>
          <p:cNvPr id="145" name="TextBox 144"/>
          <p:cNvSpPr txBox="1"/>
          <p:nvPr/>
        </p:nvSpPr>
        <p:spPr>
          <a:xfrm>
            <a:off x="8458200" y="5193268"/>
            <a:ext cx="228600" cy="369332"/>
          </a:xfrm>
          <a:prstGeom prst="rect">
            <a:avLst/>
          </a:prstGeom>
          <a:noFill/>
        </p:spPr>
        <p:txBody>
          <a:bodyPr wrap="square" rtlCol="0">
            <a:spAutoFit/>
          </a:bodyPr>
          <a:lstStyle/>
          <a:p>
            <a:r>
              <a:rPr lang="en-US" dirty="0" smtClean="0"/>
              <a:t>X</a:t>
            </a:r>
            <a:endParaRPr lang="en-US" dirty="0"/>
          </a:p>
        </p:txBody>
      </p:sp>
      <p:sp>
        <p:nvSpPr>
          <p:cNvPr id="146" name="TextBox 145"/>
          <p:cNvSpPr txBox="1"/>
          <p:nvPr/>
        </p:nvSpPr>
        <p:spPr>
          <a:xfrm>
            <a:off x="5282047" y="2976725"/>
            <a:ext cx="228600" cy="369332"/>
          </a:xfrm>
          <a:prstGeom prst="rect">
            <a:avLst/>
          </a:prstGeom>
          <a:noFill/>
        </p:spPr>
        <p:txBody>
          <a:bodyPr wrap="square" rtlCol="0">
            <a:spAutoFit/>
          </a:bodyPr>
          <a:lstStyle/>
          <a:p>
            <a:r>
              <a:rPr lang="en-US" dirty="0"/>
              <a:t>Y</a:t>
            </a:r>
          </a:p>
        </p:txBody>
      </p:sp>
      <p:sp>
        <p:nvSpPr>
          <p:cNvPr id="147" name="TextBox 146"/>
          <p:cNvSpPr txBox="1"/>
          <p:nvPr/>
        </p:nvSpPr>
        <p:spPr>
          <a:xfrm>
            <a:off x="5063839" y="5082431"/>
            <a:ext cx="228600" cy="369332"/>
          </a:xfrm>
          <a:prstGeom prst="rect">
            <a:avLst/>
          </a:prstGeom>
          <a:noFill/>
        </p:spPr>
        <p:txBody>
          <a:bodyPr wrap="square" rtlCol="0">
            <a:spAutoFit/>
          </a:bodyPr>
          <a:lstStyle/>
          <a:p>
            <a:r>
              <a:rPr lang="en-US" dirty="0"/>
              <a:t>0</a:t>
            </a:r>
          </a:p>
        </p:txBody>
      </p:sp>
      <p:sp>
        <p:nvSpPr>
          <p:cNvPr id="149" name="TextBox 148"/>
          <p:cNvSpPr txBox="1"/>
          <p:nvPr/>
        </p:nvSpPr>
        <p:spPr>
          <a:xfrm>
            <a:off x="5063839" y="2581687"/>
            <a:ext cx="228600" cy="369332"/>
          </a:xfrm>
          <a:prstGeom prst="rect">
            <a:avLst/>
          </a:prstGeom>
          <a:noFill/>
        </p:spPr>
        <p:txBody>
          <a:bodyPr wrap="square" rtlCol="0">
            <a:spAutoFit/>
          </a:bodyPr>
          <a:lstStyle/>
          <a:p>
            <a:endParaRPr lang="en-US" dirty="0"/>
          </a:p>
        </p:txBody>
      </p:sp>
      <p:sp>
        <p:nvSpPr>
          <p:cNvPr id="150" name="TextBox 149"/>
          <p:cNvSpPr txBox="1"/>
          <p:nvPr/>
        </p:nvSpPr>
        <p:spPr>
          <a:xfrm>
            <a:off x="5105400" y="3470746"/>
            <a:ext cx="228600" cy="369332"/>
          </a:xfrm>
          <a:prstGeom prst="rect">
            <a:avLst/>
          </a:prstGeom>
          <a:noFill/>
        </p:spPr>
        <p:txBody>
          <a:bodyPr wrap="square" rtlCol="0">
            <a:spAutoFit/>
          </a:bodyPr>
          <a:lstStyle/>
          <a:p>
            <a:r>
              <a:rPr lang="en-US" dirty="0"/>
              <a:t>1</a:t>
            </a:r>
          </a:p>
        </p:txBody>
      </p:sp>
      <p:cxnSp>
        <p:nvCxnSpPr>
          <p:cNvPr id="153" name="Straight Connector 152"/>
          <p:cNvCxnSpPr/>
          <p:nvPr/>
        </p:nvCxnSpPr>
        <p:spPr>
          <a:xfrm flipV="1">
            <a:off x="5366778" y="3687678"/>
            <a:ext cx="69269" cy="9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5334000" y="5257800"/>
            <a:ext cx="69269" cy="9297"/>
          </a:xfrm>
          <a:prstGeom prst="line">
            <a:avLst/>
          </a:prstGeom>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1295400" y="5867400"/>
            <a:ext cx="5444837" cy="646331"/>
          </a:xfrm>
          <a:prstGeom prst="rect">
            <a:avLst/>
          </a:prstGeom>
          <a:noFill/>
        </p:spPr>
        <p:txBody>
          <a:bodyPr wrap="square" rtlCol="0">
            <a:spAutoFit/>
          </a:bodyPr>
          <a:lstStyle/>
          <a:p>
            <a:r>
              <a:rPr lang="en-US" dirty="0" smtClean="0"/>
              <a:t>0 = Not at risk of brain stroke</a:t>
            </a:r>
          </a:p>
          <a:p>
            <a:r>
              <a:rPr lang="en-US" dirty="0" smtClean="0"/>
              <a:t>1 = At </a:t>
            </a:r>
            <a:r>
              <a:rPr lang="en-US" dirty="0"/>
              <a:t>risk of brain </a:t>
            </a:r>
            <a:r>
              <a:rPr lang="en-US" dirty="0" smtClean="0"/>
              <a:t>stroke</a:t>
            </a:r>
            <a:endParaRPr lang="en-US" dirty="0"/>
          </a:p>
        </p:txBody>
      </p:sp>
    </p:spTree>
    <p:extLst>
      <p:ext uri="{BB962C8B-B14F-4D97-AF65-F5344CB8AC3E}">
        <p14:creationId xmlns:p14="http://schemas.microsoft.com/office/powerpoint/2010/main" val="30356436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38100" dir="2700000" algn="tl">
                    <a:srgbClr val="000000">
                      <a:alpha val="43137"/>
                    </a:srgbClr>
                  </a:outerShdw>
                </a:effectLst>
              </a:rPr>
              <a:t>Modeling</a:t>
            </a:r>
            <a:endParaRPr lang="en-US" dirty="0"/>
          </a:p>
        </p:txBody>
      </p:sp>
      <p:sp>
        <p:nvSpPr>
          <p:cNvPr id="3" name="Content Placeholder 2"/>
          <p:cNvSpPr>
            <a:spLocks noGrp="1"/>
          </p:cNvSpPr>
          <p:nvPr>
            <p:ph idx="1"/>
          </p:nvPr>
        </p:nvSpPr>
        <p:spPr>
          <a:xfrm>
            <a:off x="0" y="1752600"/>
            <a:ext cx="9067800" cy="5105399"/>
          </a:xfrm>
        </p:spPr>
        <p:txBody>
          <a:bodyPr/>
          <a:lstStyle/>
          <a:p>
            <a:pPr marL="0" indent="0">
              <a:buNone/>
            </a:pPr>
            <a:r>
              <a:rPr lang="en-US" sz="2400" i="1" dirty="0" smtClean="0"/>
              <a:t>     Decision Tree Classifier</a:t>
            </a:r>
          </a:p>
          <a:p>
            <a:pPr marL="0" indent="0">
              <a:buNone/>
            </a:pP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209800"/>
            <a:ext cx="6705600" cy="4419600"/>
          </a:xfrm>
          <a:prstGeom prst="rect">
            <a:avLst/>
          </a:prstGeom>
          <a:solidFill>
            <a:schemeClr val="bg1"/>
          </a:solidFill>
        </p:spPr>
      </p:pic>
    </p:spTree>
    <p:extLst>
      <p:ext uri="{BB962C8B-B14F-4D97-AF65-F5344CB8AC3E}">
        <p14:creationId xmlns:p14="http://schemas.microsoft.com/office/powerpoint/2010/main" val="4270822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effectLst>
                  <a:outerShdw blurRad="38100" dist="38100" dir="2700000" algn="tl">
                    <a:srgbClr val="000000">
                      <a:alpha val="43137"/>
                    </a:srgbClr>
                  </a:outerShdw>
                </a:effectLst>
              </a:rPr>
              <a:t>Modeling</a:t>
            </a:r>
            <a:endParaRPr lang="en-US" b="1"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1752600"/>
            <a:ext cx="9144000" cy="5105399"/>
          </a:xfrm>
        </p:spPr>
        <p:txBody>
          <a:bodyPr>
            <a:normAutofit/>
          </a:bodyPr>
          <a:lstStyle/>
          <a:p>
            <a:pPr marL="0" indent="0">
              <a:buNone/>
            </a:pPr>
            <a:r>
              <a:rPr lang="en-US" sz="2400" dirty="0" smtClean="0"/>
              <a:t>      </a:t>
            </a:r>
            <a:r>
              <a:rPr lang="en-US" sz="2400" i="1" dirty="0" smtClean="0"/>
              <a:t>Random Forest Classifier</a:t>
            </a:r>
          </a:p>
          <a:p>
            <a:pPr marL="0" indent="0">
              <a:buNone/>
            </a:pPr>
            <a:endParaRPr lang="en-US" sz="2400" dirty="0" smtClean="0"/>
          </a:p>
        </p:txBody>
      </p:sp>
      <p:sp>
        <p:nvSpPr>
          <p:cNvPr id="5" name="Rounded Rectangle 4"/>
          <p:cNvSpPr/>
          <p:nvPr/>
        </p:nvSpPr>
        <p:spPr>
          <a:xfrm>
            <a:off x="381000" y="2490355"/>
            <a:ext cx="1524000" cy="1853045"/>
          </a:xfrm>
          <a:prstGeom prst="round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Dataset</a:t>
            </a:r>
            <a:endParaRPr lang="en-US" dirty="0"/>
          </a:p>
        </p:txBody>
      </p:sp>
      <p:sp>
        <p:nvSpPr>
          <p:cNvPr id="6" name="Rounded Rectangle 5"/>
          <p:cNvSpPr/>
          <p:nvPr/>
        </p:nvSpPr>
        <p:spPr>
          <a:xfrm>
            <a:off x="2743200" y="2514600"/>
            <a:ext cx="1524000" cy="685800"/>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sample 1</a:t>
            </a:r>
            <a:endParaRPr lang="en-US" dirty="0"/>
          </a:p>
        </p:txBody>
      </p:sp>
      <p:sp>
        <p:nvSpPr>
          <p:cNvPr id="7" name="Rounded Rectangle 6"/>
          <p:cNvSpPr/>
          <p:nvPr/>
        </p:nvSpPr>
        <p:spPr>
          <a:xfrm>
            <a:off x="4876800" y="2524991"/>
            <a:ext cx="1524000" cy="685800"/>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Training </a:t>
            </a:r>
            <a:r>
              <a:rPr lang="en-US" dirty="0"/>
              <a:t>sample 2</a:t>
            </a:r>
          </a:p>
          <a:p>
            <a:pPr algn="ctr"/>
            <a:endParaRPr lang="en-US" dirty="0"/>
          </a:p>
        </p:txBody>
      </p:sp>
      <p:sp>
        <p:nvSpPr>
          <p:cNvPr id="8" name="Rounded Rectangle 7"/>
          <p:cNvSpPr/>
          <p:nvPr/>
        </p:nvSpPr>
        <p:spPr>
          <a:xfrm>
            <a:off x="7086600" y="2490355"/>
            <a:ext cx="1524000" cy="685800"/>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Training </a:t>
            </a:r>
            <a:r>
              <a:rPr lang="en-US" dirty="0"/>
              <a:t>sample </a:t>
            </a:r>
            <a:r>
              <a:rPr lang="en-US" dirty="0" smtClean="0"/>
              <a:t>n</a:t>
            </a:r>
            <a:endParaRPr lang="en-US" dirty="0"/>
          </a:p>
          <a:p>
            <a:pPr algn="ctr"/>
            <a:endParaRPr lang="en-US" dirty="0"/>
          </a:p>
        </p:txBody>
      </p:sp>
      <p:sp>
        <p:nvSpPr>
          <p:cNvPr id="9" name="Rounded Rectangle 8"/>
          <p:cNvSpPr/>
          <p:nvPr/>
        </p:nvSpPr>
        <p:spPr>
          <a:xfrm>
            <a:off x="408709" y="4568536"/>
            <a:ext cx="1496291" cy="1070263"/>
          </a:xfrm>
          <a:prstGeom prst="round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 Dataset</a:t>
            </a:r>
            <a:endParaRPr lang="en-US" dirty="0"/>
          </a:p>
        </p:txBody>
      </p:sp>
      <p:sp>
        <p:nvSpPr>
          <p:cNvPr id="10" name="Rounded Rectangle 9"/>
          <p:cNvSpPr/>
          <p:nvPr/>
        </p:nvSpPr>
        <p:spPr>
          <a:xfrm>
            <a:off x="2743200" y="3657600"/>
            <a:ext cx="1524000" cy="685800"/>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Decision tree 1</a:t>
            </a:r>
            <a:endParaRPr lang="en-US" dirty="0"/>
          </a:p>
        </p:txBody>
      </p:sp>
      <p:sp>
        <p:nvSpPr>
          <p:cNvPr id="11" name="Rounded Rectangle 10"/>
          <p:cNvSpPr/>
          <p:nvPr/>
        </p:nvSpPr>
        <p:spPr>
          <a:xfrm>
            <a:off x="4876800" y="3657600"/>
            <a:ext cx="1524000" cy="685800"/>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 tree 2</a:t>
            </a:r>
          </a:p>
        </p:txBody>
      </p:sp>
      <p:sp>
        <p:nvSpPr>
          <p:cNvPr id="12" name="Rounded Rectangle 11"/>
          <p:cNvSpPr/>
          <p:nvPr/>
        </p:nvSpPr>
        <p:spPr>
          <a:xfrm>
            <a:off x="7086600" y="3657600"/>
            <a:ext cx="1524000" cy="685800"/>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 tree n</a:t>
            </a:r>
          </a:p>
        </p:txBody>
      </p:sp>
      <p:sp>
        <p:nvSpPr>
          <p:cNvPr id="13" name="Oval 12"/>
          <p:cNvSpPr/>
          <p:nvPr/>
        </p:nvSpPr>
        <p:spPr>
          <a:xfrm>
            <a:off x="5036127" y="4946072"/>
            <a:ext cx="1205345" cy="692727"/>
          </a:xfrm>
          <a:prstGeom prst="ellipse">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Voting</a:t>
            </a:r>
            <a:endParaRPr lang="en-US" dirty="0"/>
          </a:p>
        </p:txBody>
      </p:sp>
      <p:sp>
        <p:nvSpPr>
          <p:cNvPr id="14" name="Rectangle 13"/>
          <p:cNvSpPr/>
          <p:nvPr/>
        </p:nvSpPr>
        <p:spPr>
          <a:xfrm>
            <a:off x="4876800" y="6096003"/>
            <a:ext cx="1524000" cy="609600"/>
          </a:xfrm>
          <a:prstGeom prst="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Prediction</a:t>
            </a:r>
            <a:endParaRPr lang="en-US" dirty="0"/>
          </a:p>
        </p:txBody>
      </p:sp>
      <p:sp>
        <p:nvSpPr>
          <p:cNvPr id="16" name="Right Arrow 15"/>
          <p:cNvSpPr/>
          <p:nvPr/>
        </p:nvSpPr>
        <p:spPr>
          <a:xfrm>
            <a:off x="1905000" y="2802082"/>
            <a:ext cx="838200" cy="214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6" idx="3"/>
            <a:endCxn id="7" idx="1"/>
          </p:cNvCxnSpPr>
          <p:nvPr/>
        </p:nvCxnSpPr>
        <p:spPr>
          <a:xfrm>
            <a:off x="4267200" y="2857500"/>
            <a:ext cx="609600" cy="10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638800" y="3188277"/>
            <a:ext cx="0" cy="457200"/>
          </a:xfrm>
          <a:prstGeom prst="straightConnector1">
            <a:avLst/>
          </a:prstGeom>
          <a:ln>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91345" y="3200400"/>
            <a:ext cx="0" cy="457200"/>
          </a:xfrm>
          <a:prstGeom prst="straightConnector1">
            <a:avLst/>
          </a:prstGeom>
          <a:ln>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848600" y="3176155"/>
            <a:ext cx="0" cy="457200"/>
          </a:xfrm>
          <a:prstGeom prst="straightConnector1">
            <a:avLst/>
          </a:prstGeom>
          <a:ln>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2"/>
            <a:endCxn id="13" idx="0"/>
          </p:cNvCxnSpPr>
          <p:nvPr/>
        </p:nvCxnSpPr>
        <p:spPr>
          <a:xfrm>
            <a:off x="5638800" y="4343400"/>
            <a:ext cx="0" cy="602672"/>
          </a:xfrm>
          <a:prstGeom prst="straightConnector1">
            <a:avLst/>
          </a:prstGeom>
          <a:ln>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3" idx="1"/>
          </p:cNvCxnSpPr>
          <p:nvPr/>
        </p:nvCxnSpPr>
        <p:spPr>
          <a:xfrm>
            <a:off x="3491345" y="4343400"/>
            <a:ext cx="1721301" cy="704120"/>
          </a:xfrm>
          <a:prstGeom prst="straightConnector1">
            <a:avLst/>
          </a:prstGeom>
          <a:ln>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3" idx="7"/>
          </p:cNvCxnSpPr>
          <p:nvPr/>
        </p:nvCxnSpPr>
        <p:spPr>
          <a:xfrm flipH="1">
            <a:off x="6064953" y="4339936"/>
            <a:ext cx="1797502" cy="707584"/>
          </a:xfrm>
          <a:prstGeom prst="straightConnector1">
            <a:avLst/>
          </a:prstGeom>
          <a:ln>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4"/>
            <a:endCxn id="14" idx="0"/>
          </p:cNvCxnSpPr>
          <p:nvPr/>
        </p:nvCxnSpPr>
        <p:spPr>
          <a:xfrm>
            <a:off x="5638800" y="5638799"/>
            <a:ext cx="0" cy="457204"/>
          </a:xfrm>
          <a:prstGeom prst="straightConnector1">
            <a:avLst/>
          </a:prstGeom>
          <a:ln>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583681" y="2840182"/>
            <a:ext cx="45719" cy="55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736081" y="2840182"/>
            <a:ext cx="45719" cy="55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888481" y="2840182"/>
            <a:ext cx="45719" cy="55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553200" y="3983182"/>
            <a:ext cx="45719" cy="55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705600" y="3983182"/>
            <a:ext cx="45719" cy="55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858000" y="3983182"/>
            <a:ext cx="45719" cy="55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3204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511270"/>
          </a:xfrm>
          <a:solidFill>
            <a:schemeClr val="accent1">
              <a:lumMod val="60000"/>
              <a:lumOff val="40000"/>
            </a:schemeClr>
          </a:solidFill>
          <a:ln>
            <a:noFill/>
          </a:ln>
          <a:effectLst/>
          <a:scene3d>
            <a:camera prst="orthographicFront">
              <a:rot lat="0" lon="0" rev="0"/>
            </a:camera>
            <a:lightRig rig="chilly" dir="t">
              <a:rot lat="0" lon="0" rev="18480000"/>
            </a:lightRig>
          </a:scene3d>
          <a:sp3d prstMaterial="clear">
            <a:bevelT h="63500"/>
          </a:sp3d>
        </p:spPr>
        <p:txBody>
          <a:bodyPr/>
          <a:lstStyle/>
          <a:p>
            <a:r>
              <a:rPr lang="en-US" b="1" dirty="0" smtClean="0"/>
              <a:t>   </a:t>
            </a:r>
            <a:r>
              <a:rPr lang="en-US" dirty="0" smtClean="0"/>
              <a:t>Evaluation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8413992"/>
              </p:ext>
            </p:extLst>
          </p:nvPr>
        </p:nvGraphicFramePr>
        <p:xfrm>
          <a:off x="76200" y="2209800"/>
          <a:ext cx="8942231" cy="2545080"/>
        </p:xfrm>
        <a:graphic>
          <a:graphicData uri="http://schemas.openxmlformats.org/drawingml/2006/table">
            <a:tbl>
              <a:tblPr firstRow="1" bandRow="1">
                <a:tableStyleId>{5C22544A-7EE6-4342-B048-85BDC9FD1C3A}</a:tableStyleId>
              </a:tblPr>
              <a:tblGrid>
                <a:gridCol w="2160431"/>
                <a:gridCol w="1676400"/>
                <a:gridCol w="1752600"/>
                <a:gridCol w="1752600"/>
                <a:gridCol w="1600200"/>
              </a:tblGrid>
              <a:tr h="609600">
                <a:tc>
                  <a:txBody>
                    <a:bodyPr/>
                    <a:lstStyle/>
                    <a:p>
                      <a:r>
                        <a:rPr lang="en-US" sz="2000" dirty="0" smtClean="0"/>
                        <a:t>Name of Model</a:t>
                      </a:r>
                      <a:endParaRPr lang="en-US" sz="2000" dirty="0"/>
                    </a:p>
                  </a:txBody>
                  <a:tcPr/>
                </a:tc>
                <a:tc>
                  <a:txBody>
                    <a:bodyPr/>
                    <a:lstStyle/>
                    <a:p>
                      <a:r>
                        <a:rPr lang="en-US" dirty="0" smtClean="0"/>
                        <a:t>Accuracy score</a:t>
                      </a:r>
                      <a:endParaRPr lang="en-US" dirty="0"/>
                    </a:p>
                  </a:txBody>
                  <a:tcPr/>
                </a:tc>
                <a:tc>
                  <a:txBody>
                    <a:bodyPr/>
                    <a:lstStyle/>
                    <a:p>
                      <a:r>
                        <a:rPr lang="en-US" dirty="0" smtClean="0"/>
                        <a:t>Precision</a:t>
                      </a:r>
                      <a:r>
                        <a:rPr lang="en-US" baseline="0" dirty="0" smtClean="0"/>
                        <a:t> score</a:t>
                      </a:r>
                      <a:endParaRPr lang="en-US" dirty="0"/>
                    </a:p>
                  </a:txBody>
                  <a:tcPr/>
                </a:tc>
                <a:tc>
                  <a:txBody>
                    <a:bodyPr/>
                    <a:lstStyle/>
                    <a:p>
                      <a:r>
                        <a:rPr lang="en-US" dirty="0" smtClean="0"/>
                        <a:t>   Recall</a:t>
                      </a:r>
                      <a:r>
                        <a:rPr lang="en-US" baseline="0" dirty="0" smtClean="0"/>
                        <a:t> score</a:t>
                      </a:r>
                      <a:endParaRPr lang="en-US" dirty="0"/>
                    </a:p>
                  </a:txBody>
                  <a:tcPr/>
                </a:tc>
                <a:tc>
                  <a:txBody>
                    <a:bodyPr/>
                    <a:lstStyle/>
                    <a:p>
                      <a:r>
                        <a:rPr lang="en-US" dirty="0" smtClean="0"/>
                        <a:t>     F1</a:t>
                      </a:r>
                      <a:r>
                        <a:rPr lang="en-US" baseline="0" dirty="0" smtClean="0"/>
                        <a:t> score</a:t>
                      </a:r>
                      <a:endParaRPr lang="en-US" dirty="0"/>
                    </a:p>
                  </a:txBody>
                  <a:tcPr/>
                </a:tc>
              </a:tr>
              <a:tr h="609600">
                <a:tc>
                  <a:txBody>
                    <a:bodyPr/>
                    <a:lstStyle/>
                    <a:p>
                      <a:r>
                        <a:rPr lang="en-US" dirty="0" smtClean="0"/>
                        <a:t>Logistic Regression </a:t>
                      </a:r>
                      <a:endParaRPr lang="en-US" dirty="0"/>
                    </a:p>
                  </a:txBody>
                  <a:tcPr/>
                </a:tc>
                <a:tc>
                  <a:txBody>
                    <a:bodyPr/>
                    <a:lstStyle/>
                    <a:p>
                      <a:r>
                        <a:rPr lang="en-US" dirty="0" smtClean="0"/>
                        <a:t>       96.33%</a:t>
                      </a:r>
                      <a:endParaRPr lang="en-US" dirty="0"/>
                    </a:p>
                  </a:txBody>
                  <a:tcPr/>
                </a:tc>
                <a:tc>
                  <a:txBody>
                    <a:bodyPr/>
                    <a:lstStyle/>
                    <a:p>
                      <a:r>
                        <a:rPr lang="en-US" dirty="0" smtClean="0"/>
                        <a:t>     98.17% </a:t>
                      </a:r>
                      <a:endParaRPr lang="en-US" dirty="0"/>
                    </a:p>
                  </a:txBody>
                  <a:tcPr/>
                </a:tc>
                <a:tc>
                  <a:txBody>
                    <a:bodyPr/>
                    <a:lstStyle/>
                    <a:p>
                      <a:r>
                        <a:rPr lang="en-US" dirty="0" smtClean="0"/>
                        <a:t>       50.91%</a:t>
                      </a:r>
                      <a:endParaRPr lang="en-US" dirty="0"/>
                    </a:p>
                  </a:txBody>
                  <a:tcPr/>
                </a:tc>
                <a:tc>
                  <a:txBody>
                    <a:bodyPr/>
                    <a:lstStyle/>
                    <a:p>
                      <a:r>
                        <a:rPr lang="en-US" dirty="0" smtClean="0"/>
                        <a:t>       50.86%</a:t>
                      </a:r>
                      <a:endParaRPr lang="en-US" dirty="0"/>
                    </a:p>
                  </a:txBody>
                  <a:tcPr/>
                </a:tc>
              </a:tr>
              <a:tr h="685800">
                <a:tc>
                  <a:txBody>
                    <a:bodyPr/>
                    <a:lstStyle/>
                    <a:p>
                      <a:r>
                        <a:rPr lang="en-US" dirty="0" smtClean="0"/>
                        <a:t>Decision Tree  Classifier</a:t>
                      </a:r>
                      <a:endParaRPr lang="en-US" dirty="0"/>
                    </a:p>
                  </a:txBody>
                  <a:tcPr/>
                </a:tc>
                <a:tc>
                  <a:txBody>
                    <a:bodyPr/>
                    <a:lstStyle/>
                    <a:p>
                      <a:r>
                        <a:rPr lang="en-US" dirty="0" smtClean="0"/>
                        <a:t>       91.85%</a:t>
                      </a:r>
                      <a:endParaRPr lang="en-US" dirty="0"/>
                    </a:p>
                  </a:txBody>
                  <a:tcPr/>
                </a:tc>
                <a:tc>
                  <a:txBody>
                    <a:bodyPr/>
                    <a:lstStyle/>
                    <a:p>
                      <a:r>
                        <a:rPr lang="en-US" dirty="0" smtClean="0"/>
                        <a:t>     53.25%</a:t>
                      </a:r>
                      <a:endParaRPr lang="en-US" dirty="0"/>
                    </a:p>
                  </a:txBody>
                  <a:tcPr/>
                </a:tc>
                <a:tc>
                  <a:txBody>
                    <a:bodyPr/>
                    <a:lstStyle/>
                    <a:p>
                      <a:r>
                        <a:rPr lang="en-US" dirty="0" smtClean="0"/>
                        <a:t>       54.69%</a:t>
                      </a:r>
                      <a:endParaRPr lang="en-US" dirty="0"/>
                    </a:p>
                  </a:txBody>
                  <a:tcPr/>
                </a:tc>
                <a:tc>
                  <a:txBody>
                    <a:bodyPr/>
                    <a:lstStyle/>
                    <a:p>
                      <a:r>
                        <a:rPr lang="en-US" dirty="0" smtClean="0"/>
                        <a:t>       53.74%</a:t>
                      </a:r>
                      <a:endParaRPr lang="en-US" dirty="0"/>
                    </a:p>
                  </a:txBody>
                  <a:tcPr/>
                </a:tc>
              </a:tr>
              <a:tr h="589795">
                <a:tc>
                  <a:txBody>
                    <a:bodyPr/>
                    <a:lstStyle/>
                    <a:p>
                      <a:r>
                        <a:rPr lang="en-US" dirty="0" smtClean="0"/>
                        <a:t>Random Forest Classifier</a:t>
                      </a:r>
                      <a:endParaRPr lang="en-US" dirty="0"/>
                    </a:p>
                  </a:txBody>
                  <a:tcPr/>
                </a:tc>
                <a:tc>
                  <a:txBody>
                    <a:bodyPr/>
                    <a:lstStyle/>
                    <a:p>
                      <a:r>
                        <a:rPr lang="en-US" dirty="0" smtClean="0"/>
                        <a:t>       96.20%</a:t>
                      </a:r>
                      <a:endParaRPr lang="en-US" dirty="0"/>
                    </a:p>
                  </a:txBody>
                  <a:tcPr/>
                </a:tc>
                <a:tc>
                  <a:txBody>
                    <a:bodyPr/>
                    <a:lstStyle/>
                    <a:p>
                      <a:r>
                        <a:rPr lang="en-US" dirty="0" smtClean="0"/>
                        <a:t>     68.19%</a:t>
                      </a:r>
                      <a:endParaRPr lang="en-US" dirty="0"/>
                    </a:p>
                  </a:txBody>
                  <a:tcPr/>
                </a:tc>
                <a:tc>
                  <a:txBody>
                    <a:bodyPr/>
                    <a:lstStyle/>
                    <a:p>
                      <a:r>
                        <a:rPr lang="en-US" dirty="0" smtClean="0"/>
                        <a:t>       51.72%</a:t>
                      </a:r>
                      <a:endParaRPr lang="en-US" dirty="0"/>
                    </a:p>
                  </a:txBody>
                  <a:tcPr/>
                </a:tc>
                <a:tc>
                  <a:txBody>
                    <a:bodyPr/>
                    <a:lstStyle/>
                    <a:p>
                      <a:r>
                        <a:rPr lang="en-US" dirty="0" smtClean="0"/>
                        <a:t>       52.05%</a:t>
                      </a:r>
                      <a:endParaRPr lang="en-US" dirty="0"/>
                    </a:p>
                  </a:txBody>
                  <a:tcPr/>
                </a:tc>
              </a:tr>
            </a:tbl>
          </a:graphicData>
        </a:graphic>
      </p:graphicFrame>
    </p:spTree>
    <p:extLst>
      <p:ext uri="{BB962C8B-B14F-4D97-AF65-F5344CB8AC3E}">
        <p14:creationId xmlns:p14="http://schemas.microsoft.com/office/powerpoint/2010/main" val="1395096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 y="838200"/>
            <a:ext cx="4267200" cy="1981200"/>
          </a:xfrm>
        </p:spPr>
        <p:txBody>
          <a:bodyPr/>
          <a:lstStyle/>
          <a:p>
            <a:r>
              <a:rPr lang="en-US" dirty="0" smtClean="0">
                <a:solidFill>
                  <a:schemeClr val="bg1"/>
                </a:solidFill>
              </a:rPr>
              <a:t>     </a:t>
            </a:r>
            <a:r>
              <a:rPr lang="en-US" dirty="0" smtClean="0">
                <a:solidFill>
                  <a:schemeClr val="bg1"/>
                </a:solidFill>
                <a:effectLst>
                  <a:outerShdw blurRad="38100" dist="38100" dir="2700000" algn="tl">
                    <a:srgbClr val="000000">
                      <a:alpha val="43137"/>
                    </a:srgbClr>
                  </a:outerShdw>
                </a:effectLst>
              </a:rPr>
              <a:t>Demo</a:t>
            </a:r>
            <a:endParaRPr lang="en-US" dirty="0">
              <a:solidFill>
                <a:schemeClr val="bg1"/>
              </a:solidFill>
              <a:effectLst>
                <a:outerShdw blurRad="38100" dist="38100" dir="2700000" algn="tl">
                  <a:srgbClr val="000000">
                    <a:alpha val="43137"/>
                  </a:srgbClr>
                </a:outerShdw>
              </a:effectLst>
            </a:endParaRPr>
          </a:p>
        </p:txBody>
      </p:sp>
      <p:sp>
        <p:nvSpPr>
          <p:cNvPr id="5" name="TextBox 4"/>
          <p:cNvSpPr txBox="1"/>
          <p:nvPr/>
        </p:nvSpPr>
        <p:spPr>
          <a:xfrm>
            <a:off x="533400" y="3657600"/>
            <a:ext cx="7696200" cy="1200329"/>
          </a:xfrm>
          <a:prstGeom prst="rect">
            <a:avLst/>
          </a:prstGeom>
          <a:noFill/>
        </p:spPr>
        <p:txBody>
          <a:bodyPr wrap="square" rtlCol="0">
            <a:spAutoFit/>
          </a:bodyPr>
          <a:lstStyle/>
          <a:p>
            <a:r>
              <a:rPr lang="en-US" sz="2400" dirty="0">
                <a:hlinkClick r:id="rId2" tooltip="https://simitun-brainstrokeproject-brain-stroke-ml-rcuvn8.streamlitapp.com/"/>
              </a:rPr>
              <a:t>https://simitun-brainstrokeproject-brain-stroke-ml-rcuvn8.streamlitapp.com/</a:t>
            </a:r>
            <a:endParaRPr lang="en-US" sz="2400" dirty="0"/>
          </a:p>
          <a:p>
            <a:endParaRPr lang="en-US" sz="2400" dirty="0" smtClean="0"/>
          </a:p>
        </p:txBody>
      </p:sp>
    </p:spTree>
    <p:extLst>
      <p:ext uri="{BB962C8B-B14F-4D97-AF65-F5344CB8AC3E}">
        <p14:creationId xmlns:p14="http://schemas.microsoft.com/office/powerpoint/2010/main" val="1430838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 y="-25758"/>
            <a:ext cx="9141853" cy="1092557"/>
          </a:xfrm>
          <a:solidFill>
            <a:schemeClr val="accent1">
              <a:lumMod val="60000"/>
              <a:lumOff val="40000"/>
            </a:schemeClr>
          </a:solidFill>
          <a:ln>
            <a:noFill/>
          </a:ln>
          <a:effectLst/>
          <a:scene3d>
            <a:camera prst="orthographicFront">
              <a:rot lat="0" lon="0" rev="0"/>
            </a:camera>
            <a:lightRig rig="chilly" dir="t">
              <a:rot lat="0" lon="0" rev="18480000"/>
            </a:lightRig>
          </a:scene3d>
          <a:sp3d prstMaterial="clear">
            <a:bevelT h="63500"/>
          </a:sp3d>
        </p:spPr>
        <p:txBody>
          <a:bodyPr/>
          <a:lstStyle/>
          <a:p>
            <a:r>
              <a:rPr lang="en-US" dirty="0" smtClean="0">
                <a:effectLst>
                  <a:outerShdw blurRad="38100" dist="38100" dir="2700000" algn="tl">
                    <a:srgbClr val="000000">
                      <a:alpha val="43137"/>
                    </a:srgbClr>
                  </a:outerShdw>
                </a:effectLst>
              </a:rPr>
              <a:t>    Experiment</a:t>
            </a:r>
            <a:endParaRPr lang="en-US"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65514847"/>
              </p:ext>
            </p:extLst>
          </p:nvPr>
        </p:nvGraphicFramePr>
        <p:xfrm>
          <a:off x="0" y="1095839"/>
          <a:ext cx="9144000" cy="5780406"/>
        </p:xfrm>
        <a:graphic>
          <a:graphicData uri="http://schemas.openxmlformats.org/drawingml/2006/table">
            <a:tbl>
              <a:tblPr firstRow="1" bandRow="1">
                <a:tableStyleId>{5C22544A-7EE6-4342-B048-85BDC9FD1C3A}</a:tableStyleId>
              </a:tblPr>
              <a:tblGrid>
                <a:gridCol w="2286001"/>
                <a:gridCol w="1905000"/>
                <a:gridCol w="1828800"/>
                <a:gridCol w="1676400"/>
                <a:gridCol w="1447799"/>
              </a:tblGrid>
              <a:tr h="6588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     Name of Model</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Accuracy score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Precision</a:t>
                      </a:r>
                      <a:r>
                        <a:rPr lang="en-US" baseline="0" dirty="0" smtClean="0"/>
                        <a:t> score</a:t>
                      </a:r>
                      <a:endParaRPr lang="en-US" dirty="0" smtClean="0"/>
                    </a:p>
                    <a:p>
                      <a:endParaRPr lang="en-US" dirty="0"/>
                    </a:p>
                  </a:txBody>
                  <a:tcPr/>
                </a:tc>
                <a:tc>
                  <a:txBody>
                    <a:bodyPr/>
                    <a:lstStyle/>
                    <a:p>
                      <a:r>
                        <a:rPr lang="en-US" dirty="0" smtClean="0"/>
                        <a:t>    Recall</a:t>
                      </a:r>
                      <a:r>
                        <a:rPr lang="en-US" baseline="0" dirty="0" smtClean="0"/>
                        <a:t> score</a:t>
                      </a:r>
                      <a:endParaRPr lang="en-US" dirty="0"/>
                    </a:p>
                  </a:txBody>
                  <a:tcPr/>
                </a:tc>
                <a:tc>
                  <a:txBody>
                    <a:bodyPr/>
                    <a:lstStyle/>
                    <a:p>
                      <a:r>
                        <a:rPr lang="en-US" dirty="0" smtClean="0"/>
                        <a:t>    F1</a:t>
                      </a:r>
                      <a:r>
                        <a:rPr lang="en-US" baseline="0" dirty="0" smtClean="0"/>
                        <a:t> score</a:t>
                      </a:r>
                      <a:endParaRPr lang="en-US" dirty="0"/>
                    </a:p>
                  </a:txBody>
                  <a:tcPr/>
                </a:tc>
              </a:tr>
              <a:tr h="6588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Logistic Regression </a:t>
                      </a:r>
                    </a:p>
                    <a:p>
                      <a:endParaRPr lang="en-US" dirty="0"/>
                    </a:p>
                  </a:txBody>
                  <a:tcPr/>
                </a:tc>
                <a:tc>
                  <a:txBody>
                    <a:bodyPr/>
                    <a:lstStyle/>
                    <a:p>
                      <a:r>
                        <a:rPr lang="en-US" dirty="0" smtClean="0"/>
                        <a:t>       96.33%</a:t>
                      </a:r>
                      <a:endParaRPr lang="en-US" dirty="0"/>
                    </a:p>
                  </a:txBody>
                  <a:tcPr/>
                </a:tc>
                <a:tc>
                  <a:txBody>
                    <a:bodyPr/>
                    <a:lstStyle/>
                    <a:p>
                      <a:r>
                        <a:rPr lang="en-US" dirty="0" smtClean="0"/>
                        <a:t>      98.17% </a:t>
                      </a:r>
                      <a:endParaRPr lang="en-US" dirty="0"/>
                    </a:p>
                  </a:txBody>
                  <a:tcPr/>
                </a:tc>
                <a:tc>
                  <a:txBody>
                    <a:bodyPr/>
                    <a:lstStyle/>
                    <a:p>
                      <a:r>
                        <a:rPr lang="en-US" dirty="0" smtClean="0"/>
                        <a:t>       50.91%</a:t>
                      </a:r>
                      <a:endParaRPr lang="en-US" dirty="0"/>
                    </a:p>
                  </a:txBody>
                  <a:tcPr/>
                </a:tc>
                <a:tc>
                  <a:txBody>
                    <a:bodyPr/>
                    <a:lstStyle/>
                    <a:p>
                      <a:r>
                        <a:rPr lang="en-US" dirty="0" smtClean="0"/>
                        <a:t>       50.86%</a:t>
                      </a:r>
                      <a:endParaRPr lang="en-US" dirty="0"/>
                    </a:p>
                  </a:txBody>
                  <a:tcPr/>
                </a:tc>
              </a:tr>
              <a:tr h="658813">
                <a:tc>
                  <a:txBody>
                    <a:bodyPr/>
                    <a:lstStyle/>
                    <a:p>
                      <a:r>
                        <a:rPr lang="en-US" dirty="0" smtClean="0"/>
                        <a:t>Decision Tree  Classifier</a:t>
                      </a:r>
                      <a:endParaRPr lang="en-US" dirty="0"/>
                    </a:p>
                  </a:txBody>
                  <a:tcPr/>
                </a:tc>
                <a:tc>
                  <a:txBody>
                    <a:bodyPr/>
                    <a:lstStyle/>
                    <a:p>
                      <a:r>
                        <a:rPr lang="en-US" dirty="0" smtClean="0"/>
                        <a:t>       91.85%</a:t>
                      </a:r>
                      <a:endParaRPr lang="en-US" dirty="0"/>
                    </a:p>
                  </a:txBody>
                  <a:tcPr/>
                </a:tc>
                <a:tc>
                  <a:txBody>
                    <a:bodyPr/>
                    <a:lstStyle/>
                    <a:p>
                      <a:r>
                        <a:rPr lang="en-US" dirty="0" smtClean="0"/>
                        <a:t>     53.25%</a:t>
                      </a:r>
                      <a:endParaRPr lang="en-US" dirty="0"/>
                    </a:p>
                  </a:txBody>
                  <a:tcPr/>
                </a:tc>
                <a:tc>
                  <a:txBody>
                    <a:bodyPr/>
                    <a:lstStyle/>
                    <a:p>
                      <a:r>
                        <a:rPr lang="en-US" dirty="0" smtClean="0"/>
                        <a:t>       54.69%</a:t>
                      </a:r>
                      <a:endParaRPr lang="en-US" dirty="0"/>
                    </a:p>
                  </a:txBody>
                  <a:tcPr/>
                </a:tc>
                <a:tc>
                  <a:txBody>
                    <a:bodyPr/>
                    <a:lstStyle/>
                    <a:p>
                      <a:r>
                        <a:rPr lang="en-US" dirty="0" smtClean="0"/>
                        <a:t>       53.74%</a:t>
                      </a:r>
                      <a:endParaRPr lang="en-US" dirty="0"/>
                    </a:p>
                  </a:txBody>
                  <a:tcPr/>
                </a:tc>
              </a:tr>
              <a:tr h="658813">
                <a:tc>
                  <a:txBody>
                    <a:bodyPr/>
                    <a:lstStyle/>
                    <a:p>
                      <a:r>
                        <a:rPr lang="en-US" sz="1600" dirty="0" smtClean="0"/>
                        <a:t>K-Nearest</a:t>
                      </a:r>
                      <a:r>
                        <a:rPr lang="en-US" sz="1600" baseline="0" dirty="0" smtClean="0"/>
                        <a:t> Neighbor</a:t>
                      </a:r>
                    </a:p>
                    <a:p>
                      <a:r>
                        <a:rPr lang="en-US" sz="1600" baseline="0" dirty="0" smtClean="0"/>
                        <a:t>(KNN)</a:t>
                      </a:r>
                      <a:endParaRPr lang="en-US" sz="1600" dirty="0" smtClean="0"/>
                    </a:p>
                    <a:p>
                      <a:endParaRPr lang="en-US" dirty="0"/>
                    </a:p>
                  </a:txBody>
                  <a:tcPr/>
                </a:tc>
                <a:tc>
                  <a:txBody>
                    <a:bodyPr/>
                    <a:lstStyle/>
                    <a:p>
                      <a:r>
                        <a:rPr lang="en-US" dirty="0" smtClean="0"/>
                        <a:t>       96.27%</a:t>
                      </a:r>
                      <a:endParaRPr lang="en-US" dirty="0"/>
                    </a:p>
                  </a:txBody>
                  <a:tcPr/>
                </a:tc>
                <a:tc>
                  <a:txBody>
                    <a:bodyPr/>
                    <a:lstStyle/>
                    <a:p>
                      <a:r>
                        <a:rPr lang="en-US" dirty="0" smtClean="0"/>
                        <a:t>     48.13%</a:t>
                      </a:r>
                      <a:endParaRPr lang="en-US" dirty="0"/>
                    </a:p>
                  </a:txBody>
                  <a:tcPr/>
                </a:tc>
                <a:tc>
                  <a:txBody>
                    <a:bodyPr/>
                    <a:lstStyle/>
                    <a:p>
                      <a:r>
                        <a:rPr lang="en-US" dirty="0" smtClean="0"/>
                        <a:t>       50%</a:t>
                      </a:r>
                      <a:endParaRPr lang="en-US" dirty="0"/>
                    </a:p>
                  </a:txBody>
                  <a:tcPr/>
                </a:tc>
                <a:tc>
                  <a:txBody>
                    <a:bodyPr/>
                    <a:lstStyle/>
                    <a:p>
                      <a:r>
                        <a:rPr lang="en-US" dirty="0" smtClean="0"/>
                        <a:t>       49.05%</a:t>
                      </a:r>
                      <a:endParaRPr lang="en-US" dirty="0"/>
                    </a:p>
                  </a:txBody>
                  <a:tcPr/>
                </a:tc>
              </a:tr>
              <a:tr h="658813">
                <a:tc>
                  <a:txBody>
                    <a:bodyPr/>
                    <a:lstStyle/>
                    <a:p>
                      <a:r>
                        <a:rPr lang="en-US" dirty="0" smtClean="0"/>
                        <a:t>Naive</a:t>
                      </a:r>
                      <a:r>
                        <a:rPr lang="en-US" baseline="0" dirty="0" smtClean="0"/>
                        <a:t> Bayes Classifier</a:t>
                      </a:r>
                      <a:endParaRPr lang="en-US" dirty="0"/>
                    </a:p>
                  </a:txBody>
                  <a:tcPr/>
                </a:tc>
                <a:tc>
                  <a:txBody>
                    <a:bodyPr/>
                    <a:lstStyle/>
                    <a:p>
                      <a:r>
                        <a:rPr lang="en-US" dirty="0" smtClean="0"/>
                        <a:t>      </a:t>
                      </a:r>
                      <a:r>
                        <a:rPr lang="en-US" baseline="0" dirty="0" smtClean="0"/>
                        <a:t> 86.83</a:t>
                      </a:r>
                      <a:r>
                        <a:rPr lang="en-US" dirty="0" smtClean="0"/>
                        <a:t>%</a:t>
                      </a:r>
                      <a:endParaRPr lang="en-US" dirty="0"/>
                    </a:p>
                  </a:txBody>
                  <a:tcPr/>
                </a:tc>
                <a:tc>
                  <a:txBody>
                    <a:bodyPr/>
                    <a:lstStyle/>
                    <a:p>
                      <a:r>
                        <a:rPr lang="en-US" dirty="0" smtClean="0"/>
                        <a:t>     56.56%</a:t>
                      </a:r>
                      <a:endParaRPr lang="en-US" dirty="0"/>
                    </a:p>
                  </a:txBody>
                  <a:tcPr/>
                </a:tc>
                <a:tc>
                  <a:txBody>
                    <a:bodyPr/>
                    <a:lstStyle/>
                    <a:p>
                      <a:r>
                        <a:rPr lang="en-US" dirty="0" smtClean="0"/>
                        <a:t>       71.31%</a:t>
                      </a:r>
                      <a:endParaRPr lang="en-US" dirty="0"/>
                    </a:p>
                  </a:txBody>
                  <a:tcPr/>
                </a:tc>
                <a:tc>
                  <a:txBody>
                    <a:bodyPr/>
                    <a:lstStyle/>
                    <a:p>
                      <a:r>
                        <a:rPr lang="en-US" dirty="0" smtClean="0"/>
                        <a:t>       58.20%</a:t>
                      </a:r>
                      <a:endParaRPr lang="en-US" dirty="0"/>
                    </a:p>
                  </a:txBody>
                  <a:tcPr/>
                </a:tc>
              </a:tr>
              <a:tr h="7794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Random Forest Classifier</a:t>
                      </a:r>
                    </a:p>
                  </a:txBody>
                  <a:tcPr/>
                </a:tc>
                <a:tc>
                  <a:txBody>
                    <a:bodyPr/>
                    <a:lstStyle/>
                    <a:p>
                      <a:r>
                        <a:rPr lang="en-US" dirty="0" smtClean="0"/>
                        <a:t>       96.20%</a:t>
                      </a:r>
                      <a:endParaRPr lang="en-US" dirty="0"/>
                    </a:p>
                  </a:txBody>
                  <a:tcPr/>
                </a:tc>
                <a:tc>
                  <a:txBody>
                    <a:bodyPr/>
                    <a:lstStyle/>
                    <a:p>
                      <a:r>
                        <a:rPr lang="en-US" dirty="0" smtClean="0"/>
                        <a:t>     68.19%</a:t>
                      </a:r>
                      <a:endParaRPr lang="en-US" dirty="0"/>
                    </a:p>
                  </a:txBody>
                  <a:tcPr/>
                </a:tc>
                <a:tc>
                  <a:txBody>
                    <a:bodyPr/>
                    <a:lstStyle/>
                    <a:p>
                      <a:r>
                        <a:rPr lang="en-US" dirty="0" smtClean="0"/>
                        <a:t>       51.72%</a:t>
                      </a:r>
                      <a:endParaRPr lang="en-US" dirty="0"/>
                    </a:p>
                  </a:txBody>
                  <a:tcPr/>
                </a:tc>
                <a:tc>
                  <a:txBody>
                    <a:bodyPr/>
                    <a:lstStyle/>
                    <a:p>
                      <a:r>
                        <a:rPr lang="en-US" dirty="0" smtClean="0"/>
                        <a:t>       52.05%</a:t>
                      </a:r>
                      <a:endParaRPr lang="en-US" dirty="0"/>
                    </a:p>
                  </a:txBody>
                  <a:tcPr/>
                </a:tc>
              </a:tr>
              <a:tr h="8524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Support</a:t>
                      </a:r>
                      <a:r>
                        <a:rPr lang="en-US" sz="1600" baseline="0" dirty="0" smtClean="0"/>
                        <a:t> Vector Machine(SVM)</a:t>
                      </a:r>
                      <a:endParaRPr lang="en-US" sz="1600" dirty="0" smtClean="0"/>
                    </a:p>
                    <a:p>
                      <a:endParaRPr lang="en-US" dirty="0"/>
                    </a:p>
                  </a:txBody>
                  <a:tcPr/>
                </a:tc>
                <a:tc>
                  <a:txBody>
                    <a:bodyPr/>
                    <a:lstStyle/>
                    <a:p>
                      <a:r>
                        <a:rPr lang="en-US" dirty="0" smtClean="0"/>
                        <a:t>       96.20%</a:t>
                      </a:r>
                      <a:endParaRPr lang="en-US" dirty="0"/>
                    </a:p>
                  </a:txBody>
                  <a:tcPr/>
                </a:tc>
                <a:tc>
                  <a:txBody>
                    <a:bodyPr/>
                    <a:lstStyle/>
                    <a:p>
                      <a:r>
                        <a:rPr lang="en-US" dirty="0" smtClean="0"/>
                        <a:t>     48.13%</a:t>
                      </a:r>
                      <a:endParaRPr lang="en-US" dirty="0"/>
                    </a:p>
                  </a:txBody>
                  <a:tcPr/>
                </a:tc>
                <a:tc>
                  <a:txBody>
                    <a:bodyPr/>
                    <a:lstStyle/>
                    <a:p>
                      <a:r>
                        <a:rPr lang="en-US" dirty="0" smtClean="0"/>
                        <a:t>       49.96%</a:t>
                      </a:r>
                      <a:endParaRPr lang="en-US" dirty="0"/>
                    </a:p>
                  </a:txBody>
                  <a:tcPr/>
                </a:tc>
                <a:tc>
                  <a:txBody>
                    <a:bodyPr/>
                    <a:lstStyle/>
                    <a:p>
                      <a:r>
                        <a:rPr lang="en-US" dirty="0" smtClean="0"/>
                        <a:t>       49.03%</a:t>
                      </a:r>
                      <a:endParaRPr lang="en-US" dirty="0"/>
                    </a:p>
                  </a:txBody>
                  <a:tcPr/>
                </a:tc>
              </a:tr>
              <a:tr h="658813">
                <a:tc>
                  <a:txBody>
                    <a:bodyPr/>
                    <a:lstStyle/>
                    <a:p>
                      <a:r>
                        <a:rPr lang="en-US" dirty="0" smtClean="0"/>
                        <a:t>XGB</a:t>
                      </a:r>
                      <a:r>
                        <a:rPr lang="en-US" baseline="0" dirty="0" smtClean="0"/>
                        <a:t> Classifier</a:t>
                      </a:r>
                      <a:endParaRPr lang="en-US" dirty="0"/>
                    </a:p>
                  </a:txBody>
                  <a:tcPr/>
                </a:tc>
                <a:tc>
                  <a:txBody>
                    <a:bodyPr/>
                    <a:lstStyle/>
                    <a:p>
                      <a:r>
                        <a:rPr lang="en-US" dirty="0" smtClean="0"/>
                        <a:t>       96.06%</a:t>
                      </a:r>
                      <a:endParaRPr lang="en-US" dirty="0"/>
                    </a:p>
                  </a:txBody>
                  <a:tcPr/>
                </a:tc>
                <a:tc>
                  <a:txBody>
                    <a:bodyPr/>
                    <a:lstStyle/>
                    <a:p>
                      <a:r>
                        <a:rPr lang="en-US" dirty="0" smtClean="0"/>
                        <a:t>     66.43%</a:t>
                      </a:r>
                      <a:endParaRPr lang="en-US" dirty="0"/>
                    </a:p>
                  </a:txBody>
                  <a:tcPr/>
                </a:tc>
                <a:tc>
                  <a:txBody>
                    <a:bodyPr/>
                    <a:lstStyle/>
                    <a:p>
                      <a:r>
                        <a:rPr lang="en-US" dirty="0" smtClean="0"/>
                        <a:t>       53.39%</a:t>
                      </a:r>
                      <a:endParaRPr lang="en-US" dirty="0"/>
                    </a:p>
                  </a:txBody>
                  <a:tcPr/>
                </a:tc>
                <a:tc>
                  <a:txBody>
                    <a:bodyPr/>
                    <a:lstStyle/>
                    <a:p>
                      <a:r>
                        <a:rPr lang="en-US" dirty="0" smtClean="0"/>
                        <a:t>       55.05%</a:t>
                      </a:r>
                      <a:endParaRPr lang="en-US" dirty="0"/>
                    </a:p>
                  </a:txBody>
                  <a:tcPr/>
                </a:tc>
              </a:tr>
            </a:tbl>
          </a:graphicData>
        </a:graphic>
      </p:graphicFrame>
    </p:spTree>
    <p:extLst>
      <p:ext uri="{BB962C8B-B14F-4D97-AF65-F5344CB8AC3E}">
        <p14:creationId xmlns:p14="http://schemas.microsoft.com/office/powerpoint/2010/main" val="3792996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Meet Our Team</a:t>
            </a:r>
            <a:endParaRPr lang="en-US" b="1" dirty="0"/>
          </a:p>
        </p:txBody>
      </p:sp>
      <p:sp>
        <p:nvSpPr>
          <p:cNvPr id="3" name="Content Placeholder 2"/>
          <p:cNvSpPr>
            <a:spLocks noGrp="1"/>
          </p:cNvSpPr>
          <p:nvPr>
            <p:ph idx="1"/>
          </p:nvPr>
        </p:nvSpPr>
        <p:spPr>
          <a:xfrm>
            <a:off x="457200" y="2286000"/>
            <a:ext cx="6252670" cy="2743201"/>
          </a:xfrm>
        </p:spPr>
        <p:txBody>
          <a:bodyPr>
            <a:normAutofit fontScale="92500" lnSpcReduction="10000"/>
          </a:bodyPr>
          <a:lstStyle/>
          <a:p>
            <a:endParaRPr lang="en-US" dirty="0" smtClean="0"/>
          </a:p>
          <a:p>
            <a:r>
              <a:rPr lang="en-US" i="1" dirty="0" smtClean="0">
                <a:solidFill>
                  <a:schemeClr val="tx1">
                    <a:lumMod val="85000"/>
                    <a:lumOff val="15000"/>
                  </a:schemeClr>
                </a:solidFill>
              </a:rPr>
              <a:t>Nay Lin </a:t>
            </a:r>
            <a:r>
              <a:rPr lang="en-US" i="1" dirty="0" err="1" smtClean="0">
                <a:solidFill>
                  <a:schemeClr val="tx1">
                    <a:lumMod val="85000"/>
                    <a:lumOff val="15000"/>
                  </a:schemeClr>
                </a:solidFill>
              </a:rPr>
              <a:t>Tun</a:t>
            </a:r>
            <a:endParaRPr lang="en-US" i="1" dirty="0" smtClean="0">
              <a:solidFill>
                <a:schemeClr val="tx1">
                  <a:lumMod val="85000"/>
                  <a:lumOff val="15000"/>
                </a:schemeClr>
              </a:solidFill>
            </a:endParaRPr>
          </a:p>
          <a:p>
            <a:endParaRPr lang="en-US" i="1" dirty="0" smtClean="0">
              <a:solidFill>
                <a:schemeClr val="tx1">
                  <a:lumMod val="85000"/>
                  <a:lumOff val="15000"/>
                </a:schemeClr>
              </a:solidFill>
            </a:endParaRPr>
          </a:p>
          <a:p>
            <a:r>
              <a:rPr lang="en-US" i="1" dirty="0" err="1" smtClean="0">
                <a:solidFill>
                  <a:schemeClr val="tx1">
                    <a:lumMod val="85000"/>
                    <a:lumOff val="15000"/>
                  </a:schemeClr>
                </a:solidFill>
              </a:rPr>
              <a:t>Phuu</a:t>
            </a:r>
            <a:r>
              <a:rPr lang="en-US" i="1" dirty="0" smtClean="0">
                <a:solidFill>
                  <a:schemeClr val="tx1">
                    <a:lumMod val="85000"/>
                    <a:lumOff val="15000"/>
                  </a:schemeClr>
                </a:solidFill>
              </a:rPr>
              <a:t> </a:t>
            </a:r>
            <a:r>
              <a:rPr lang="en-US" i="1" dirty="0" err="1" smtClean="0">
                <a:solidFill>
                  <a:schemeClr val="tx1">
                    <a:lumMod val="85000"/>
                    <a:lumOff val="15000"/>
                  </a:schemeClr>
                </a:solidFill>
              </a:rPr>
              <a:t>Pwint</a:t>
            </a:r>
            <a:r>
              <a:rPr lang="en-US" i="1" dirty="0" smtClean="0">
                <a:solidFill>
                  <a:schemeClr val="tx1">
                    <a:lumMod val="85000"/>
                    <a:lumOff val="15000"/>
                  </a:schemeClr>
                </a:solidFill>
              </a:rPr>
              <a:t> </a:t>
            </a:r>
            <a:r>
              <a:rPr lang="en-US" i="1" dirty="0" err="1" smtClean="0">
                <a:solidFill>
                  <a:schemeClr val="tx1">
                    <a:lumMod val="85000"/>
                    <a:lumOff val="15000"/>
                  </a:schemeClr>
                </a:solidFill>
              </a:rPr>
              <a:t>Thinzar</a:t>
            </a:r>
            <a:r>
              <a:rPr lang="en-US" i="1" dirty="0" smtClean="0">
                <a:solidFill>
                  <a:schemeClr val="tx1">
                    <a:lumMod val="85000"/>
                    <a:lumOff val="15000"/>
                  </a:schemeClr>
                </a:solidFill>
              </a:rPr>
              <a:t> </a:t>
            </a:r>
            <a:r>
              <a:rPr lang="en-US" i="1" dirty="0" err="1" smtClean="0">
                <a:solidFill>
                  <a:schemeClr val="tx1">
                    <a:lumMod val="85000"/>
                    <a:lumOff val="15000"/>
                  </a:schemeClr>
                </a:solidFill>
              </a:rPr>
              <a:t>Kyaing</a:t>
            </a:r>
            <a:endParaRPr lang="en-US" i="1" dirty="0" smtClean="0">
              <a:solidFill>
                <a:schemeClr val="tx1">
                  <a:lumMod val="85000"/>
                  <a:lumOff val="15000"/>
                </a:schemeClr>
              </a:solidFill>
            </a:endParaRPr>
          </a:p>
          <a:p>
            <a:endParaRPr lang="en-US" i="1" dirty="0">
              <a:solidFill>
                <a:schemeClr val="tx1">
                  <a:lumMod val="85000"/>
                  <a:lumOff val="15000"/>
                </a:schemeClr>
              </a:solidFill>
            </a:endParaRPr>
          </a:p>
          <a:p>
            <a:pPr marL="0" indent="0">
              <a:buNone/>
            </a:pPr>
            <a:r>
              <a:rPr lang="en-US" i="1" dirty="0" smtClean="0">
                <a:solidFill>
                  <a:schemeClr val="tx1">
                    <a:lumMod val="85000"/>
                    <a:lumOff val="15000"/>
                  </a:schemeClr>
                </a:solidFill>
              </a:rPr>
              <a:t>     ( AI  Batch-6 )</a:t>
            </a:r>
            <a:endParaRPr lang="en-US" i="1" dirty="0">
              <a:solidFill>
                <a:schemeClr val="tx1">
                  <a:lumMod val="85000"/>
                  <a:lumOff val="15000"/>
                </a:schemeClr>
              </a:solidFill>
            </a:endParaRPr>
          </a:p>
        </p:txBody>
      </p:sp>
    </p:spTree>
    <p:extLst>
      <p:ext uri="{BB962C8B-B14F-4D97-AF65-F5344CB8AC3E}">
        <p14:creationId xmlns:p14="http://schemas.microsoft.com/office/powerpoint/2010/main" val="165921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6252670" cy="1018033"/>
          </a:xfrm>
        </p:spPr>
        <p:txBody>
          <a:bodyPr/>
          <a:lstStyle/>
          <a:p>
            <a:r>
              <a:rPr lang="en-US" dirty="0" smtClean="0"/>
              <a:t>AI Ethics</a:t>
            </a:r>
            <a:endParaRPr lang="en-US" dirty="0"/>
          </a:p>
        </p:txBody>
      </p:sp>
      <p:sp>
        <p:nvSpPr>
          <p:cNvPr id="3" name="Content Placeholder 2"/>
          <p:cNvSpPr>
            <a:spLocks noGrp="1"/>
          </p:cNvSpPr>
          <p:nvPr>
            <p:ph idx="1"/>
          </p:nvPr>
        </p:nvSpPr>
        <p:spPr>
          <a:xfrm>
            <a:off x="425926" y="1752600"/>
            <a:ext cx="2821696" cy="4768224"/>
          </a:xfrm>
        </p:spPr>
        <p:txBody>
          <a:bodyPr>
            <a:normAutofit fontScale="92500" lnSpcReduction="10000"/>
          </a:bodyPr>
          <a:lstStyle/>
          <a:p>
            <a:pPr marL="0" indent="0">
              <a:buNone/>
            </a:pPr>
            <a:r>
              <a:rPr lang="en-US" sz="2600" dirty="0" smtClean="0"/>
              <a:t>Fairness    </a:t>
            </a:r>
            <a:r>
              <a:rPr lang="en-US" sz="2400" dirty="0" smtClean="0"/>
              <a:t>          </a:t>
            </a:r>
            <a:endParaRPr lang="en-US" sz="2600" dirty="0" smtClean="0"/>
          </a:p>
          <a:p>
            <a:pPr marL="0" indent="0">
              <a:buNone/>
            </a:pPr>
            <a:endParaRPr lang="en-US" sz="2600" dirty="0" smtClean="0"/>
          </a:p>
          <a:p>
            <a:pPr marL="0" indent="0">
              <a:buNone/>
            </a:pPr>
            <a:endParaRPr lang="en-US" sz="2600" dirty="0" smtClean="0"/>
          </a:p>
          <a:p>
            <a:pPr marL="0" indent="0">
              <a:buNone/>
            </a:pPr>
            <a:endParaRPr lang="en-US" sz="2600" dirty="0" smtClean="0"/>
          </a:p>
          <a:p>
            <a:pPr marL="0" indent="0">
              <a:buNone/>
            </a:pPr>
            <a:r>
              <a:rPr lang="en-US" sz="2600" dirty="0" smtClean="0"/>
              <a:t>Inclusiveness</a:t>
            </a:r>
            <a:endParaRPr lang="en-US" sz="2600" dirty="0"/>
          </a:p>
          <a:p>
            <a:pPr marL="0" indent="0">
              <a:buNone/>
            </a:pPr>
            <a:endParaRPr lang="en-US" sz="2600" dirty="0" smtClean="0"/>
          </a:p>
          <a:p>
            <a:pPr marL="0" indent="0">
              <a:buNone/>
            </a:pPr>
            <a:endParaRPr lang="en-US" sz="2600" dirty="0" smtClean="0"/>
          </a:p>
          <a:p>
            <a:pPr marL="0" indent="0">
              <a:buNone/>
            </a:pPr>
            <a:endParaRPr lang="en-US" sz="2600" dirty="0"/>
          </a:p>
          <a:p>
            <a:pPr marL="0" indent="0">
              <a:buNone/>
            </a:pPr>
            <a:endParaRPr lang="en-US" sz="2600" dirty="0" smtClean="0"/>
          </a:p>
          <a:p>
            <a:pPr marL="0" indent="0">
              <a:buNone/>
            </a:pPr>
            <a:r>
              <a:rPr lang="en-US" sz="2600" dirty="0" smtClean="0"/>
              <a:t>Transparency</a:t>
            </a:r>
            <a:endParaRPr lang="en-US" sz="2600" dirty="0"/>
          </a:p>
          <a:p>
            <a:pPr marL="0" indent="0">
              <a:buNone/>
            </a:pPr>
            <a:r>
              <a:rPr lang="en-US" sz="2600" dirty="0" smtClean="0"/>
              <a:t>     </a:t>
            </a:r>
            <a:endParaRPr lang="en-US" sz="2600" dirty="0"/>
          </a:p>
        </p:txBody>
      </p:sp>
      <p:sp>
        <p:nvSpPr>
          <p:cNvPr id="13" name="TextBox 12"/>
          <p:cNvSpPr txBox="1"/>
          <p:nvPr/>
        </p:nvSpPr>
        <p:spPr>
          <a:xfrm>
            <a:off x="3657600" y="4980563"/>
            <a:ext cx="5410200" cy="1431161"/>
          </a:xfrm>
          <a:prstGeom prst="rect">
            <a:avLst/>
          </a:prstGeom>
          <a:noFill/>
        </p:spPr>
        <p:txBody>
          <a:bodyPr wrap="square" rtlCol="0">
            <a:spAutoFit/>
          </a:bodyPr>
          <a:lstStyle/>
          <a:p>
            <a:r>
              <a:rPr lang="en-US" sz="1700" dirty="0" smtClean="0"/>
              <a:t>The dataset that we use does not have an equivalent data, this is, the number of “no stroke”(0) is many times higher than the “stroke” one(1). So, there is no enough precise. </a:t>
            </a:r>
          </a:p>
          <a:p>
            <a:r>
              <a:rPr lang="en-US" dirty="0" smtClean="0"/>
              <a:t>Some feature values has limits (</a:t>
            </a:r>
            <a:r>
              <a:rPr lang="en-US" dirty="0" err="1" smtClean="0"/>
              <a:t>eg</a:t>
            </a:r>
            <a:r>
              <a:rPr lang="en-US" dirty="0"/>
              <a:t>.</a:t>
            </a:r>
            <a:r>
              <a:rPr lang="en-US" dirty="0" smtClean="0"/>
              <a:t> Age(0.08 – 82); so the model cannot check over limited range yet.</a:t>
            </a:r>
            <a:endParaRPr lang="en-US" dirty="0"/>
          </a:p>
        </p:txBody>
      </p:sp>
      <p:sp>
        <p:nvSpPr>
          <p:cNvPr id="15" name="TextBox 14"/>
          <p:cNvSpPr txBox="1"/>
          <p:nvPr/>
        </p:nvSpPr>
        <p:spPr>
          <a:xfrm>
            <a:off x="3650086" y="2959265"/>
            <a:ext cx="4953000" cy="1477328"/>
          </a:xfrm>
          <a:prstGeom prst="rect">
            <a:avLst/>
          </a:prstGeom>
          <a:noFill/>
        </p:spPr>
        <p:txBody>
          <a:bodyPr wrap="square" rtlCol="0">
            <a:spAutoFit/>
          </a:bodyPr>
          <a:lstStyle/>
          <a:p>
            <a:r>
              <a:rPr lang="en-US" dirty="0" smtClean="0"/>
              <a:t>Our web </a:t>
            </a:r>
            <a:r>
              <a:rPr lang="en-US" dirty="0"/>
              <a:t>a</a:t>
            </a:r>
            <a:r>
              <a:rPr lang="en-US" dirty="0" smtClean="0"/>
              <a:t>pplication is designed to be color </a:t>
            </a:r>
          </a:p>
          <a:p>
            <a:r>
              <a:rPr lang="en-US" dirty="0" smtClean="0"/>
              <a:t>blind-friendly.</a:t>
            </a:r>
          </a:p>
          <a:p>
            <a:r>
              <a:rPr lang="en-US" dirty="0" smtClean="0"/>
              <a:t>It can be used for yourself safely or for the  trusted others easily to check.</a:t>
            </a:r>
          </a:p>
          <a:p>
            <a:r>
              <a:rPr lang="en-US" dirty="0" smtClean="0"/>
              <a:t>And cost-effective too.</a:t>
            </a:r>
            <a:endParaRPr lang="en-US" dirty="0"/>
          </a:p>
        </p:txBody>
      </p:sp>
      <p:sp>
        <p:nvSpPr>
          <p:cNvPr id="16" name="TextBox 15"/>
          <p:cNvSpPr txBox="1"/>
          <p:nvPr/>
        </p:nvSpPr>
        <p:spPr>
          <a:xfrm>
            <a:off x="3276600" y="4971871"/>
            <a:ext cx="380999" cy="1200329"/>
          </a:xfrm>
          <a:prstGeom prst="rect">
            <a:avLst/>
          </a:prstGeom>
          <a:noFill/>
        </p:spPr>
        <p:txBody>
          <a:bodyPr wrap="square" rtlCol="0">
            <a:spAutoFit/>
          </a:bodyPr>
          <a:lstStyle/>
          <a:p>
            <a:r>
              <a:rPr lang="en-US" dirty="0" smtClean="0"/>
              <a:t>1.</a:t>
            </a:r>
          </a:p>
          <a:p>
            <a:endParaRPr lang="en-US" dirty="0"/>
          </a:p>
          <a:p>
            <a:endParaRPr lang="en-US" dirty="0" smtClean="0"/>
          </a:p>
          <a:p>
            <a:r>
              <a:rPr lang="en-US" dirty="0" smtClean="0"/>
              <a:t>2.</a:t>
            </a:r>
            <a:endParaRPr lang="en-US" dirty="0"/>
          </a:p>
        </p:txBody>
      </p:sp>
      <p:sp>
        <p:nvSpPr>
          <p:cNvPr id="23" name="TextBox 22"/>
          <p:cNvSpPr txBox="1"/>
          <p:nvPr/>
        </p:nvSpPr>
        <p:spPr>
          <a:xfrm>
            <a:off x="3247622" y="2943166"/>
            <a:ext cx="5562601" cy="1477328"/>
          </a:xfrm>
          <a:prstGeom prst="rect">
            <a:avLst/>
          </a:prstGeom>
          <a:noFill/>
        </p:spPr>
        <p:txBody>
          <a:bodyPr wrap="square" rtlCol="0">
            <a:spAutoFit/>
          </a:bodyPr>
          <a:lstStyle/>
          <a:p>
            <a:r>
              <a:rPr lang="en-US" dirty="0" smtClean="0"/>
              <a:t>1.</a:t>
            </a:r>
          </a:p>
          <a:p>
            <a:endParaRPr lang="en-US" dirty="0" smtClean="0"/>
          </a:p>
          <a:p>
            <a:r>
              <a:rPr lang="en-US" dirty="0" smtClean="0"/>
              <a:t>2.</a:t>
            </a:r>
          </a:p>
          <a:p>
            <a:endParaRPr lang="en-US" dirty="0" smtClean="0"/>
          </a:p>
          <a:p>
            <a:r>
              <a:rPr lang="en-US" dirty="0" smtClean="0"/>
              <a:t>3.</a:t>
            </a:r>
            <a:endParaRPr lang="en-US" dirty="0"/>
          </a:p>
        </p:txBody>
      </p:sp>
      <p:sp>
        <p:nvSpPr>
          <p:cNvPr id="24" name="TextBox 23"/>
          <p:cNvSpPr txBox="1"/>
          <p:nvPr/>
        </p:nvSpPr>
        <p:spPr>
          <a:xfrm>
            <a:off x="3657599" y="1752600"/>
            <a:ext cx="4838701" cy="923330"/>
          </a:xfrm>
          <a:prstGeom prst="rect">
            <a:avLst/>
          </a:prstGeom>
          <a:noFill/>
        </p:spPr>
        <p:txBody>
          <a:bodyPr wrap="square" rtlCol="0">
            <a:spAutoFit/>
          </a:bodyPr>
          <a:lstStyle/>
          <a:p>
            <a:r>
              <a:rPr lang="en-US" dirty="0" smtClean="0"/>
              <a:t>Our web application can be used to check whether brain stroke by both those who know about medicine and those who don’t.</a:t>
            </a:r>
            <a:endParaRPr lang="en-US" dirty="0"/>
          </a:p>
        </p:txBody>
      </p:sp>
      <p:sp>
        <p:nvSpPr>
          <p:cNvPr id="25" name="TextBox 24"/>
          <p:cNvSpPr txBox="1"/>
          <p:nvPr/>
        </p:nvSpPr>
        <p:spPr>
          <a:xfrm>
            <a:off x="3247622" y="1763332"/>
            <a:ext cx="380999" cy="646331"/>
          </a:xfrm>
          <a:prstGeom prst="rect">
            <a:avLst/>
          </a:prstGeom>
          <a:noFill/>
        </p:spPr>
        <p:txBody>
          <a:bodyPr wrap="square" rtlCol="0">
            <a:spAutoFit/>
          </a:bodyPr>
          <a:lstStyle/>
          <a:p>
            <a:r>
              <a:rPr lang="en-US" dirty="0" smtClean="0"/>
              <a:t>1.</a:t>
            </a:r>
          </a:p>
          <a:p>
            <a:r>
              <a:rPr lang="en-US" dirty="0" smtClean="0"/>
              <a:t>.</a:t>
            </a:r>
            <a:endParaRPr lang="en-US" dirty="0"/>
          </a:p>
        </p:txBody>
      </p:sp>
      <p:cxnSp>
        <p:nvCxnSpPr>
          <p:cNvPr id="35" name="Straight Connector 34"/>
          <p:cNvCxnSpPr/>
          <p:nvPr/>
        </p:nvCxnSpPr>
        <p:spPr>
          <a:xfrm>
            <a:off x="656286" y="2778961"/>
            <a:ext cx="76693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36968" y="4584879"/>
            <a:ext cx="76886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36968" y="6629400"/>
            <a:ext cx="76886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439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905" y="914400"/>
            <a:ext cx="4953000" cy="1752600"/>
          </a:xfrm>
        </p:spPr>
        <p:txBody>
          <a:bodyPr>
            <a:noAutofit/>
          </a:bodyPr>
          <a:lstStyle/>
          <a:p>
            <a:r>
              <a:rPr lang="en-US" sz="4000" dirty="0" smtClean="0"/>
              <a:t>Thank you </a:t>
            </a:r>
            <a:br>
              <a:rPr lang="en-US" sz="4000" dirty="0" smtClean="0"/>
            </a:br>
            <a:r>
              <a:rPr lang="en-US" sz="4000" dirty="0" smtClean="0"/>
              <a:t>for your attention!</a:t>
            </a:r>
            <a:endParaRPr lang="en-US" sz="4000" dirty="0"/>
          </a:p>
        </p:txBody>
      </p:sp>
      <p:sp>
        <p:nvSpPr>
          <p:cNvPr id="3" name="Content Placeholder 2"/>
          <p:cNvSpPr>
            <a:spLocks noGrp="1"/>
          </p:cNvSpPr>
          <p:nvPr>
            <p:ph idx="1"/>
          </p:nvPr>
        </p:nvSpPr>
        <p:spPr>
          <a:xfrm>
            <a:off x="533400" y="2590800"/>
            <a:ext cx="6252670" cy="4267200"/>
          </a:xfrm>
        </p:spPr>
        <p:txBody>
          <a:bodyPr/>
          <a:lstStyle/>
          <a:p>
            <a:pPr marL="0" indent="0">
              <a:buNone/>
            </a:pPr>
            <a:r>
              <a:rPr lang="en-US" dirty="0" smtClean="0"/>
              <a:t>    </a:t>
            </a:r>
            <a:endParaRPr lang="en-US" dirty="0"/>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flipH="1">
            <a:off x="1905000" y="2769467"/>
            <a:ext cx="4523232" cy="2912364"/>
          </a:xfrm>
          <a:prstGeom prst="rect">
            <a:avLst/>
          </a:prstGeom>
        </p:spPr>
      </p:pic>
      <p:sp>
        <p:nvSpPr>
          <p:cNvPr id="7" name="TextBox 6"/>
          <p:cNvSpPr txBox="1"/>
          <p:nvPr/>
        </p:nvSpPr>
        <p:spPr>
          <a:xfrm>
            <a:off x="6172200" y="5667976"/>
            <a:ext cx="2362200" cy="584775"/>
          </a:xfrm>
          <a:prstGeom prst="rect">
            <a:avLst/>
          </a:prstGeom>
          <a:noFill/>
        </p:spPr>
        <p:txBody>
          <a:bodyPr wrap="square" rtlCol="0">
            <a:spAutoFit/>
          </a:bodyPr>
          <a:lstStyle/>
          <a:p>
            <a:r>
              <a:rPr lang="en-US" sz="3200" dirty="0" smtClean="0"/>
              <a:t>Q &amp; A Time</a:t>
            </a:r>
            <a:endParaRPr lang="en-US" sz="3200" b="1" dirty="0"/>
          </a:p>
        </p:txBody>
      </p:sp>
    </p:spTree>
    <p:extLst>
      <p:ext uri="{BB962C8B-B14F-4D97-AF65-F5344CB8AC3E}">
        <p14:creationId xmlns:p14="http://schemas.microsoft.com/office/powerpoint/2010/main" val="4078627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effectLst>
                  <a:outerShdw blurRad="38100" dist="38100" dir="2700000" algn="tl">
                    <a:srgbClr val="000000">
                      <a:alpha val="43137"/>
                    </a:srgbClr>
                  </a:outerShdw>
                </a:effectLst>
              </a:rPr>
              <a:t>Agenda</a:t>
            </a:r>
            <a:endParaRPr lang="en-US" b="1"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286000"/>
            <a:ext cx="8246070" cy="4352595"/>
          </a:xfrm>
        </p:spPr>
        <p:txBody>
          <a:bodyPr>
            <a:normAutofit/>
          </a:bodyPr>
          <a:lstStyle/>
          <a:p>
            <a:r>
              <a:rPr lang="en-US" sz="2400" dirty="0" smtClean="0"/>
              <a:t>Problem Statement</a:t>
            </a:r>
          </a:p>
          <a:p>
            <a:r>
              <a:rPr lang="en-US" sz="2400" dirty="0" smtClean="0"/>
              <a:t>Impact </a:t>
            </a:r>
          </a:p>
          <a:p>
            <a:r>
              <a:rPr lang="en-US" sz="2400" dirty="0" smtClean="0"/>
              <a:t>Objective</a:t>
            </a:r>
          </a:p>
          <a:p>
            <a:r>
              <a:rPr lang="en-US" sz="2400" dirty="0" smtClean="0"/>
              <a:t>Project flow</a:t>
            </a:r>
          </a:p>
          <a:p>
            <a:r>
              <a:rPr lang="en-US" sz="2400" dirty="0" smtClean="0"/>
              <a:t>Data Preprocessing</a:t>
            </a:r>
          </a:p>
          <a:p>
            <a:r>
              <a:rPr lang="en-US" sz="2400" dirty="0" smtClean="0"/>
              <a:t>Experiment</a:t>
            </a:r>
          </a:p>
          <a:p>
            <a:r>
              <a:rPr lang="en-US" sz="2400" dirty="0" smtClean="0"/>
              <a:t>Demo</a:t>
            </a:r>
          </a:p>
          <a:p>
            <a:r>
              <a:rPr lang="en-US" sz="2400" dirty="0" smtClean="0"/>
              <a:t>AI Ethics</a:t>
            </a:r>
          </a:p>
          <a:p>
            <a:r>
              <a:rPr lang="en-US" sz="2400" dirty="0" smtClean="0"/>
              <a:t>Question &amp; Answer</a:t>
            </a:r>
            <a:endParaRPr lang="en-US" sz="2400" dirty="0"/>
          </a:p>
        </p:txBody>
      </p:sp>
    </p:spTree>
    <p:extLst>
      <p:ext uri="{BB962C8B-B14F-4D97-AF65-F5344CB8AC3E}">
        <p14:creationId xmlns:p14="http://schemas.microsoft.com/office/powerpoint/2010/main" val="3436456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 y="1981200"/>
            <a:ext cx="4038600" cy="3615663"/>
          </a:xfrm>
        </p:spPr>
      </p:pic>
      <p:sp>
        <p:nvSpPr>
          <p:cNvPr id="19" name="Content Placeholder 18"/>
          <p:cNvSpPr>
            <a:spLocks noGrp="1"/>
          </p:cNvSpPr>
          <p:nvPr>
            <p:ph sz="half" idx="2"/>
          </p:nvPr>
        </p:nvSpPr>
        <p:spPr>
          <a:xfrm>
            <a:off x="4419600" y="1828799"/>
            <a:ext cx="4495800" cy="5008419"/>
          </a:xfrm>
        </p:spPr>
        <p:txBody>
          <a:bodyPr>
            <a:normAutofit fontScale="62500" lnSpcReduction="20000"/>
          </a:bodyPr>
          <a:lstStyle/>
          <a:p>
            <a:r>
              <a:rPr lang="en-US" sz="3800" dirty="0"/>
              <a:t>What is Brain Stroke?</a:t>
            </a:r>
          </a:p>
          <a:p>
            <a:pPr marL="0" indent="0">
              <a:buNone/>
            </a:pPr>
            <a:endParaRPr lang="en-US" dirty="0"/>
          </a:p>
          <a:p>
            <a:pPr marL="0" indent="0">
              <a:buNone/>
            </a:pPr>
            <a:r>
              <a:rPr lang="en-US" dirty="0"/>
              <a:t>        A stroke occurs when a blood vessel that carries oxygen and nutrients to the brain is either blocked by a blood clot or bursts. </a:t>
            </a:r>
          </a:p>
          <a:p>
            <a:endParaRPr lang="en-US" dirty="0"/>
          </a:p>
          <a:p>
            <a:pPr marL="285750" indent="-285750">
              <a:buFontTx/>
              <a:buChar char="-"/>
            </a:pPr>
            <a:r>
              <a:rPr lang="en-US" dirty="0"/>
              <a:t>Second leading cause of death worldwide and fifth of death women</a:t>
            </a:r>
          </a:p>
          <a:p>
            <a:pPr marL="285750" indent="-285750">
              <a:buFontTx/>
              <a:buChar char="-"/>
            </a:pPr>
            <a:r>
              <a:rPr lang="en-US" dirty="0"/>
              <a:t>15 million people suffer  a stroke</a:t>
            </a:r>
          </a:p>
          <a:p>
            <a:pPr marL="285750" indent="-285750">
              <a:buFontTx/>
              <a:buChar char="-"/>
            </a:pPr>
            <a:r>
              <a:rPr lang="en-US" dirty="0"/>
              <a:t>5.5 million die</a:t>
            </a:r>
          </a:p>
          <a:p>
            <a:pPr marL="285750" indent="-285750">
              <a:buFontTx/>
              <a:buChar char="-"/>
            </a:pPr>
            <a:r>
              <a:rPr lang="en-US" dirty="0"/>
              <a:t>Another 5 million left permanently disabled</a:t>
            </a:r>
          </a:p>
          <a:p>
            <a:pPr marL="285750" indent="-285750">
              <a:buFontTx/>
              <a:buChar char="-"/>
            </a:pPr>
            <a:r>
              <a:rPr lang="en-US" dirty="0"/>
              <a:t>Main cause is High Blood Pressure.</a:t>
            </a:r>
          </a:p>
          <a:p>
            <a:pPr marL="285750" indent="-285750">
              <a:buFontTx/>
              <a:buChar char="-"/>
            </a:pPr>
            <a:r>
              <a:rPr lang="en-US" dirty="0"/>
              <a:t>ages of 55 and </a:t>
            </a:r>
            <a:r>
              <a:rPr lang="en-US" dirty="0" smtClean="0"/>
              <a:t>75 people, even </a:t>
            </a:r>
            <a:r>
              <a:rPr lang="en-US" dirty="0"/>
              <a:t>new moms, pregnancy does put women at higher risk for </a:t>
            </a:r>
            <a:r>
              <a:rPr lang="en-US" dirty="0" smtClean="0"/>
              <a:t>stroke</a:t>
            </a:r>
            <a:endParaRPr lang="en-US" b="1" dirty="0"/>
          </a:p>
          <a:p>
            <a:pPr marL="0" indent="0">
              <a:buNone/>
            </a:pPr>
            <a:endParaRPr lang="en-US" b="1" dirty="0"/>
          </a:p>
          <a:p>
            <a:pPr marL="0" indent="0">
              <a:buNone/>
            </a:pPr>
            <a:r>
              <a:rPr lang="en-US" b="1" dirty="0"/>
              <a:t>( But 4 in 5 strokes are preventable.)</a:t>
            </a:r>
            <a:endParaRPr lang="en-US" dirty="0"/>
          </a:p>
          <a:p>
            <a:pPr marL="0" indent="0">
              <a:buNone/>
            </a:pPr>
            <a:endParaRPr lang="en-US" dirty="0"/>
          </a:p>
        </p:txBody>
      </p:sp>
      <p:sp>
        <p:nvSpPr>
          <p:cNvPr id="22" name="TextBox 21"/>
          <p:cNvSpPr txBox="1"/>
          <p:nvPr/>
        </p:nvSpPr>
        <p:spPr>
          <a:xfrm>
            <a:off x="526473" y="685800"/>
            <a:ext cx="8077200" cy="646331"/>
          </a:xfrm>
          <a:prstGeom prst="rect">
            <a:avLst/>
          </a:prstGeom>
          <a:noFill/>
        </p:spPr>
        <p:txBody>
          <a:bodyPr wrap="square" rtlCol="0">
            <a:spAutoFit/>
          </a:bodyPr>
          <a:lstStyle/>
          <a:p>
            <a:r>
              <a:rPr lang="en-US" sz="3600" b="1" dirty="0" smtClean="0">
                <a:solidFill>
                  <a:schemeClr val="bg1"/>
                </a:solidFill>
                <a:effectLst>
                  <a:outerShdw blurRad="38100" dist="38100" dir="2700000" algn="tl">
                    <a:srgbClr val="000000">
                      <a:alpha val="43137"/>
                    </a:srgbClr>
                  </a:outerShdw>
                </a:effectLst>
              </a:rPr>
              <a:t>Problem</a:t>
            </a:r>
            <a:r>
              <a:rPr lang="en-US" sz="3600" dirty="0" smtClean="0">
                <a:solidFill>
                  <a:schemeClr val="bg1"/>
                </a:solidFill>
                <a:effectLst>
                  <a:outerShdw blurRad="38100" dist="38100" dir="2700000" algn="tl">
                    <a:srgbClr val="000000">
                      <a:alpha val="43137"/>
                    </a:srgbClr>
                  </a:outerShdw>
                </a:effectLst>
              </a:rPr>
              <a:t> </a:t>
            </a:r>
            <a:r>
              <a:rPr lang="en-US" sz="3600" b="1" dirty="0" smtClean="0">
                <a:solidFill>
                  <a:schemeClr val="bg1"/>
                </a:solidFill>
                <a:effectLst>
                  <a:outerShdw blurRad="38100" dist="38100" dir="2700000" algn="tl">
                    <a:srgbClr val="000000">
                      <a:alpha val="43137"/>
                    </a:srgbClr>
                  </a:outerShdw>
                </a:effectLst>
              </a:rPr>
              <a:t>Statement</a:t>
            </a:r>
            <a:endParaRPr lang="en-US" sz="3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40069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Impact </a:t>
            </a:r>
            <a:endParaRPr lang="en-US" dirty="0"/>
          </a:p>
        </p:txBody>
      </p:sp>
      <p:sp>
        <p:nvSpPr>
          <p:cNvPr id="3" name="Content Placeholder 2"/>
          <p:cNvSpPr>
            <a:spLocks noGrp="1"/>
          </p:cNvSpPr>
          <p:nvPr>
            <p:ph idx="1"/>
          </p:nvPr>
        </p:nvSpPr>
        <p:spPr>
          <a:xfrm>
            <a:off x="454904" y="1588127"/>
            <a:ext cx="8689096" cy="4768224"/>
          </a:xfrm>
        </p:spPr>
        <p:txBody>
          <a:bodyPr>
            <a:normAutofit/>
          </a:bodyPr>
          <a:lstStyle/>
          <a:p>
            <a:pPr marL="0" indent="0">
              <a:buNone/>
            </a:pPr>
            <a:endParaRPr lang="en-US" sz="2400" dirty="0" smtClean="0"/>
          </a:p>
          <a:p>
            <a:r>
              <a:rPr lang="en-US" sz="2400" dirty="0" smtClean="0"/>
              <a:t>Brain stroke is a common </a:t>
            </a:r>
            <a:r>
              <a:rPr lang="en-US" sz="2400" smtClean="0"/>
              <a:t>disease </a:t>
            </a:r>
            <a:r>
              <a:rPr lang="en-US" sz="2400" smtClean="0"/>
              <a:t>in </a:t>
            </a:r>
            <a:r>
              <a:rPr lang="en-US" sz="2400" dirty="0" smtClean="0"/>
              <a:t>a very hot country like Myanmar, ranks #7 in the world of stroke.</a:t>
            </a:r>
          </a:p>
          <a:p>
            <a:r>
              <a:rPr lang="en-US" sz="2400" dirty="0" smtClean="0"/>
              <a:t>In 2020, stroke deaths in Myanmar reached even 71,440 and </a:t>
            </a:r>
          </a:p>
          <a:p>
            <a:pPr marL="0" indent="0">
              <a:buNone/>
            </a:pPr>
            <a:r>
              <a:rPr lang="en-US" sz="2400" dirty="0" smtClean="0"/>
              <a:t>     about 20% of total deaths.</a:t>
            </a:r>
          </a:p>
          <a:p>
            <a:r>
              <a:rPr lang="en-US" sz="2400" dirty="0" smtClean="0"/>
              <a:t>Our web app can help people check quickly and easily, without having to go to the hospital.</a:t>
            </a:r>
          </a:p>
          <a:p>
            <a:r>
              <a:rPr lang="en-US" sz="2400" dirty="0" smtClean="0"/>
              <a:t>It can also be used in hospitals as a medical test.</a:t>
            </a:r>
          </a:p>
          <a:p>
            <a:r>
              <a:rPr lang="en-US" sz="2400" dirty="0" smtClean="0"/>
              <a:t>We hope to be able to reduce the number of sudden deaths without knowing anything in advance or no treatments.</a:t>
            </a:r>
          </a:p>
        </p:txBody>
      </p:sp>
      <p:cxnSp>
        <p:nvCxnSpPr>
          <p:cNvPr id="5" name="Straight Connector 4"/>
          <p:cNvCxnSpPr/>
          <p:nvPr/>
        </p:nvCxnSpPr>
        <p:spPr>
          <a:xfrm>
            <a:off x="304800" y="1665668"/>
            <a:ext cx="8229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007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Objective</a:t>
            </a:r>
            <a:endParaRPr lang="en-US" b="1" dirty="0">
              <a:solidFill>
                <a:schemeClr val="bg1"/>
              </a:solidFill>
            </a:endParaRPr>
          </a:p>
        </p:txBody>
      </p:sp>
      <p:sp>
        <p:nvSpPr>
          <p:cNvPr id="3" name="Content Placeholder 2"/>
          <p:cNvSpPr>
            <a:spLocks noGrp="1"/>
          </p:cNvSpPr>
          <p:nvPr>
            <p:ph idx="1"/>
          </p:nvPr>
        </p:nvSpPr>
        <p:spPr/>
        <p:txBody>
          <a:bodyPr>
            <a:normAutofit/>
          </a:bodyPr>
          <a:lstStyle/>
          <a:p>
            <a:endParaRPr lang="en-US" sz="2400" dirty="0" smtClean="0"/>
          </a:p>
          <a:p>
            <a:endParaRPr lang="en-US" sz="2400" dirty="0"/>
          </a:p>
          <a:p>
            <a:pPr>
              <a:buFont typeface="Wingdings" pitchFamily="2" charset="2"/>
              <a:buChar char="q"/>
            </a:pPr>
            <a:r>
              <a:rPr lang="en-US" sz="2400" dirty="0" smtClean="0"/>
              <a:t>To predict whether a person is at risk of brain stroke</a:t>
            </a:r>
          </a:p>
          <a:p>
            <a:pPr marL="0" indent="0">
              <a:buNone/>
            </a:pPr>
            <a:endParaRPr lang="en-US" sz="2400" dirty="0" smtClean="0"/>
          </a:p>
          <a:p>
            <a:pPr>
              <a:buFont typeface="Wingdings" pitchFamily="2" charset="2"/>
              <a:buChar char="q"/>
            </a:pPr>
            <a:r>
              <a:rPr lang="en-US" sz="2400" dirty="0" smtClean="0"/>
              <a:t>To check for yourself easily and safely or for many others in need freely</a:t>
            </a:r>
          </a:p>
          <a:p>
            <a:pPr>
              <a:buFont typeface="Wingdings" pitchFamily="2" charset="2"/>
              <a:buChar char="q"/>
            </a:pPr>
            <a:endParaRPr lang="en-US" sz="2400" dirty="0" smtClean="0"/>
          </a:p>
          <a:p>
            <a:pPr>
              <a:buFont typeface="Wingdings" pitchFamily="2" charset="2"/>
              <a:buChar char="q"/>
            </a:pPr>
            <a:endParaRPr lang="en-US" sz="2400" dirty="0"/>
          </a:p>
        </p:txBody>
      </p:sp>
    </p:spTree>
    <p:extLst>
      <p:ext uri="{BB962C8B-B14F-4D97-AF65-F5344CB8AC3E}">
        <p14:creationId xmlns:p14="http://schemas.microsoft.com/office/powerpoint/2010/main" val="1777406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5" y="0"/>
            <a:ext cx="3692235" cy="1752600"/>
          </a:xfrm>
          <a:ln>
            <a:noFill/>
          </a:ln>
          <a:effectLst/>
        </p:spPr>
        <p:txBody>
          <a:bodyPr>
            <a:normAutofit/>
          </a:bodyPr>
          <a:lstStyle/>
          <a:p>
            <a:r>
              <a:rPr lang="en-US" sz="3600" b="1" dirty="0" smtClean="0">
                <a:solidFill>
                  <a:schemeClr val="bg1"/>
                </a:solidFill>
                <a:effectLst>
                  <a:outerShdw blurRad="38100" dist="38100" dir="2700000" algn="tl">
                    <a:srgbClr val="000000">
                      <a:alpha val="43137"/>
                    </a:srgbClr>
                  </a:outerShdw>
                </a:effectLst>
              </a:rPr>
              <a:t>Project Flow</a:t>
            </a:r>
            <a:endParaRPr lang="en-US" sz="3600" b="1" dirty="0">
              <a:solidFill>
                <a:schemeClr val="bg1"/>
              </a:solidFill>
              <a:effectLst>
                <a:outerShdw blurRad="38100" dist="38100" dir="2700000" algn="tl">
                  <a:srgbClr val="000000">
                    <a:alpha val="43137"/>
                  </a:srgbClr>
                </a:outerShdw>
              </a:effectLst>
            </a:endParaRPr>
          </a:p>
        </p:txBody>
      </p:sp>
      <p:sp>
        <p:nvSpPr>
          <p:cNvPr id="3" name="Rounded Rectangle 2"/>
          <p:cNvSpPr/>
          <p:nvPr/>
        </p:nvSpPr>
        <p:spPr>
          <a:xfrm>
            <a:off x="304800" y="1856510"/>
            <a:ext cx="2372591" cy="64423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Data Preprocessing</a:t>
            </a:r>
            <a:endParaRPr lang="en-US" sz="2000" dirty="0"/>
          </a:p>
        </p:txBody>
      </p:sp>
      <p:sp>
        <p:nvSpPr>
          <p:cNvPr id="5" name="Oval 4"/>
          <p:cNvSpPr/>
          <p:nvPr/>
        </p:nvSpPr>
        <p:spPr>
          <a:xfrm>
            <a:off x="7499635" y="4191000"/>
            <a:ext cx="1581151" cy="76200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Testing Data</a:t>
            </a:r>
            <a:endParaRPr lang="en-US" dirty="0"/>
          </a:p>
        </p:txBody>
      </p:sp>
      <p:sp>
        <p:nvSpPr>
          <p:cNvPr id="10" name="Rounded Rectangle 9"/>
          <p:cNvSpPr/>
          <p:nvPr/>
        </p:nvSpPr>
        <p:spPr>
          <a:xfrm>
            <a:off x="3276600" y="1856510"/>
            <a:ext cx="2372591" cy="6442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Data Cleaning</a:t>
            </a:r>
            <a:endParaRPr lang="en-US" sz="2000" dirty="0"/>
          </a:p>
        </p:txBody>
      </p:sp>
      <p:sp>
        <p:nvSpPr>
          <p:cNvPr id="12" name="Oval 11"/>
          <p:cNvSpPr/>
          <p:nvPr/>
        </p:nvSpPr>
        <p:spPr>
          <a:xfrm>
            <a:off x="5801588" y="4191000"/>
            <a:ext cx="1581151" cy="7516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Training Data</a:t>
            </a:r>
            <a:endParaRPr lang="en-US" dirty="0"/>
          </a:p>
        </p:txBody>
      </p:sp>
      <p:sp>
        <p:nvSpPr>
          <p:cNvPr id="14" name="Rounded Rectangle 13"/>
          <p:cNvSpPr/>
          <p:nvPr/>
        </p:nvSpPr>
        <p:spPr>
          <a:xfrm>
            <a:off x="6231080" y="1842656"/>
            <a:ext cx="2372591" cy="6442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Data Transformation</a:t>
            </a:r>
            <a:endParaRPr lang="en-US" sz="2000" dirty="0"/>
          </a:p>
        </p:txBody>
      </p:sp>
      <p:sp>
        <p:nvSpPr>
          <p:cNvPr id="15" name="Rounded Rectangle 14"/>
          <p:cNvSpPr/>
          <p:nvPr/>
        </p:nvSpPr>
        <p:spPr>
          <a:xfrm>
            <a:off x="6283901" y="3048000"/>
            <a:ext cx="2372591" cy="73429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Feature Engineering</a:t>
            </a:r>
            <a:endParaRPr lang="en-US" sz="2000" dirty="0"/>
          </a:p>
        </p:txBody>
      </p:sp>
      <p:sp>
        <p:nvSpPr>
          <p:cNvPr id="16" name="Rounded Rectangle 15"/>
          <p:cNvSpPr/>
          <p:nvPr/>
        </p:nvSpPr>
        <p:spPr>
          <a:xfrm>
            <a:off x="6317664" y="5562600"/>
            <a:ext cx="2372591" cy="6442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Modeling</a:t>
            </a:r>
            <a:endParaRPr lang="en-US" sz="2000" dirty="0"/>
          </a:p>
        </p:txBody>
      </p:sp>
      <p:sp>
        <p:nvSpPr>
          <p:cNvPr id="17" name="Rounded Rectangle 16"/>
          <p:cNvSpPr/>
          <p:nvPr/>
        </p:nvSpPr>
        <p:spPr>
          <a:xfrm>
            <a:off x="3276600" y="5548745"/>
            <a:ext cx="2372591" cy="6442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Evaluation</a:t>
            </a:r>
            <a:endParaRPr lang="en-US" sz="2000" dirty="0"/>
          </a:p>
        </p:txBody>
      </p:sp>
      <p:sp>
        <p:nvSpPr>
          <p:cNvPr id="18" name="Rounded Rectangle 17"/>
          <p:cNvSpPr/>
          <p:nvPr/>
        </p:nvSpPr>
        <p:spPr>
          <a:xfrm>
            <a:off x="304798" y="5548745"/>
            <a:ext cx="2372591" cy="64423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smtClean="0"/>
              <a:t>Deployment</a:t>
            </a:r>
            <a:endParaRPr lang="en-US" sz="2000" dirty="0"/>
          </a:p>
        </p:txBody>
      </p:sp>
      <p:cxnSp>
        <p:nvCxnSpPr>
          <p:cNvPr id="20" name="Straight Arrow Connector 19"/>
          <p:cNvCxnSpPr>
            <a:stCxn id="3" idx="3"/>
            <a:endCxn id="10" idx="1"/>
          </p:cNvCxnSpPr>
          <p:nvPr/>
        </p:nvCxnSpPr>
        <p:spPr>
          <a:xfrm>
            <a:off x="2677391" y="2178628"/>
            <a:ext cx="5992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14" idx="1"/>
          </p:cNvCxnSpPr>
          <p:nvPr/>
        </p:nvCxnSpPr>
        <p:spPr>
          <a:xfrm flipV="1">
            <a:off x="5649191" y="2164774"/>
            <a:ext cx="581889" cy="138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5" idx="0"/>
          </p:cNvCxnSpPr>
          <p:nvPr/>
        </p:nvCxnSpPr>
        <p:spPr>
          <a:xfrm>
            <a:off x="7470197" y="2500746"/>
            <a:ext cx="0" cy="5472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5400000">
            <a:off x="6750627" y="3481822"/>
            <a:ext cx="408708" cy="103043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a:off x="7484052" y="4002810"/>
            <a:ext cx="872836" cy="18126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5" idx="4"/>
          </p:cNvCxnSpPr>
          <p:nvPr/>
        </p:nvCxnSpPr>
        <p:spPr>
          <a:xfrm>
            <a:off x="8290211" y="4953001"/>
            <a:ext cx="0" cy="59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2" idx="4"/>
          </p:cNvCxnSpPr>
          <p:nvPr/>
        </p:nvCxnSpPr>
        <p:spPr>
          <a:xfrm flipH="1">
            <a:off x="6592163" y="4942610"/>
            <a:ext cx="1" cy="5957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6" idx="1"/>
            <a:endCxn id="17" idx="3"/>
          </p:cNvCxnSpPr>
          <p:nvPr/>
        </p:nvCxnSpPr>
        <p:spPr>
          <a:xfrm flipH="1" flipV="1">
            <a:off x="5649191" y="5870863"/>
            <a:ext cx="668473" cy="13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7" idx="1"/>
            <a:endCxn id="18" idx="3"/>
          </p:cNvCxnSpPr>
          <p:nvPr/>
        </p:nvCxnSpPr>
        <p:spPr>
          <a:xfrm flipH="1">
            <a:off x="2677389" y="5870863"/>
            <a:ext cx="5992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041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0200"/>
          </a:xfrm>
          <a:ln>
            <a:noFill/>
          </a:ln>
          <a:effectLst/>
        </p:spPr>
        <p:txBody>
          <a:bodyPr/>
          <a:lstStyle/>
          <a:p>
            <a:r>
              <a:rPr lang="en-US" b="1" dirty="0" smtClean="0">
                <a:effectLst>
                  <a:outerShdw blurRad="38100" dist="38100" dir="2700000" algn="tl">
                    <a:srgbClr val="000000">
                      <a:alpha val="43137"/>
                    </a:srgbClr>
                  </a:outerShdw>
                </a:effectLst>
              </a:rPr>
              <a:t>    Data </a:t>
            </a:r>
            <a:r>
              <a:rPr lang="en-US" b="1" dirty="0">
                <a:effectLst>
                  <a:outerShdw blurRad="38100" dist="38100" dir="2700000" algn="tl">
                    <a:srgbClr val="000000">
                      <a:alpha val="43137"/>
                    </a:srgbClr>
                  </a:outerShdw>
                </a:effectLst>
              </a:rPr>
              <a:t>Preprocessing</a:t>
            </a:r>
            <a:endParaRPr lang="en-US" dirty="0"/>
          </a:p>
        </p:txBody>
      </p:sp>
      <p:sp>
        <p:nvSpPr>
          <p:cNvPr id="3" name="Content Placeholder 2"/>
          <p:cNvSpPr>
            <a:spLocks noGrp="1"/>
          </p:cNvSpPr>
          <p:nvPr>
            <p:ph idx="1"/>
          </p:nvPr>
        </p:nvSpPr>
        <p:spPr>
          <a:xfrm>
            <a:off x="0" y="1600200"/>
            <a:ext cx="9144000" cy="5257800"/>
          </a:xfrm>
          <a:solidFill>
            <a:schemeClr val="accent1">
              <a:lumMod val="20000"/>
              <a:lumOff val="80000"/>
            </a:schemeClr>
          </a:solidFill>
        </p:spPr>
        <p:txBody>
          <a:bodyPr/>
          <a:lstStyle/>
          <a:p>
            <a:pPr marL="0" indent="0">
              <a:buNone/>
            </a:pPr>
            <a:r>
              <a:rPr lang="en-US" sz="2200" dirty="0" smtClean="0"/>
              <a:t>Dataset from kaggle.com </a:t>
            </a:r>
            <a:r>
              <a:rPr lang="en-US" sz="2400" dirty="0" smtClean="0"/>
              <a:t>: </a:t>
            </a:r>
            <a:r>
              <a:rPr lang="en-US" sz="2000" dirty="0" smtClean="0"/>
              <a:t>healthcare-dataset-stroke-data.csv</a:t>
            </a:r>
          </a:p>
          <a:p>
            <a:pPr marL="0" indent="0">
              <a:buNone/>
            </a:pPr>
            <a:r>
              <a:rPr lang="en-US" sz="2200" dirty="0" smtClean="0"/>
              <a:t>Total data </a:t>
            </a:r>
            <a:r>
              <a:rPr lang="en-US" sz="2000" dirty="0" smtClean="0"/>
              <a:t>: 5109 records &amp; 12 attributes</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7000"/>
            <a:ext cx="9144000" cy="4114800"/>
          </a:xfrm>
          <a:prstGeom prst="rect">
            <a:avLst/>
          </a:prstGeom>
        </p:spPr>
      </p:pic>
    </p:spTree>
    <p:extLst>
      <p:ext uri="{BB962C8B-B14F-4D97-AF65-F5344CB8AC3E}">
        <p14:creationId xmlns:p14="http://schemas.microsoft.com/office/powerpoint/2010/main" val="561728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0200"/>
          </a:xfrm>
          <a:ln>
            <a:noFill/>
          </a:ln>
          <a:effectLst/>
        </p:spPr>
        <p:txBody>
          <a:bodyPr/>
          <a:lstStyle/>
          <a:p>
            <a:r>
              <a:rPr lang="en-US" b="1" dirty="0" smtClean="0">
                <a:solidFill>
                  <a:schemeClr val="bg1"/>
                </a:solidFill>
                <a:effectLst>
                  <a:outerShdw blurRad="38100" dist="38100" dir="2700000" algn="tl">
                    <a:srgbClr val="000000">
                      <a:alpha val="43137"/>
                    </a:srgbClr>
                  </a:outerShdw>
                </a:effectLst>
              </a:rPr>
              <a:t>   Data </a:t>
            </a:r>
            <a:r>
              <a:rPr lang="en-US" b="1" dirty="0">
                <a:solidFill>
                  <a:schemeClr val="bg1"/>
                </a:solidFill>
                <a:effectLst>
                  <a:outerShdw blurRad="38100" dist="38100" dir="2700000" algn="tl">
                    <a:srgbClr val="000000">
                      <a:alpha val="43137"/>
                    </a:srgbClr>
                  </a:outerShdw>
                </a:effectLst>
              </a:rPr>
              <a:t>Preprocessing</a:t>
            </a:r>
            <a:endParaRPr lang="en-US" dirty="0">
              <a:solidFill>
                <a:schemeClr val="bg1"/>
              </a:solidFill>
            </a:endParaRPr>
          </a:p>
        </p:txBody>
      </p:sp>
      <p:sp>
        <p:nvSpPr>
          <p:cNvPr id="3" name="Content Placeholder 2"/>
          <p:cNvSpPr>
            <a:spLocks noGrp="1"/>
          </p:cNvSpPr>
          <p:nvPr>
            <p:ph idx="1"/>
          </p:nvPr>
        </p:nvSpPr>
        <p:spPr>
          <a:xfrm>
            <a:off x="0" y="1600200"/>
            <a:ext cx="9144000" cy="5250872"/>
          </a:xfrm>
          <a:solidFill>
            <a:schemeClr val="accent1">
              <a:lumMod val="20000"/>
              <a:lumOff val="80000"/>
            </a:schemeClr>
          </a:solidFill>
        </p:spPr>
        <p:txBody>
          <a:bodyPr>
            <a:normAutofit/>
          </a:bodyPr>
          <a:lstStyle/>
          <a:p>
            <a:pPr marL="0" indent="0">
              <a:buNone/>
            </a:pPr>
            <a:r>
              <a:rPr lang="en-US" sz="2400" dirty="0" smtClean="0"/>
              <a:t>                                              </a:t>
            </a:r>
            <a:r>
              <a:rPr lang="en-US" sz="2600" u="sng" dirty="0" smtClean="0"/>
              <a:t>Data </a:t>
            </a:r>
            <a:r>
              <a:rPr lang="en-US" sz="2600" u="sng" dirty="0"/>
              <a:t>cleaning</a:t>
            </a:r>
          </a:p>
          <a:p>
            <a:pPr marL="0" indent="0">
              <a:buNone/>
            </a:pPr>
            <a:r>
              <a:rPr lang="en-US" sz="2200" i="1" dirty="0" smtClean="0">
                <a:solidFill>
                  <a:schemeClr val="tx2">
                    <a:lumMod val="60000"/>
                    <a:lumOff val="40000"/>
                  </a:schemeClr>
                </a:solidFill>
              </a:rPr>
              <a:t>  &gt;&gt;Checking for null values                        &gt;&gt; Removing </a:t>
            </a:r>
            <a:r>
              <a:rPr lang="en-US" sz="2200" i="1" dirty="0">
                <a:solidFill>
                  <a:schemeClr val="tx2">
                    <a:lumMod val="60000"/>
                    <a:lumOff val="40000"/>
                  </a:schemeClr>
                </a:solidFill>
              </a:rPr>
              <a:t>unnecessary </a:t>
            </a:r>
            <a:r>
              <a:rPr lang="en-US" sz="2200" i="1" dirty="0" smtClean="0">
                <a:solidFill>
                  <a:schemeClr val="tx2">
                    <a:lumMod val="60000"/>
                    <a:lumOff val="40000"/>
                  </a:schemeClr>
                </a:solidFill>
              </a:rPr>
              <a:t>attribute</a:t>
            </a:r>
            <a:endParaRPr lang="en-US" sz="2200" i="1" dirty="0">
              <a:solidFill>
                <a:schemeClr val="tx2">
                  <a:lumMod val="60000"/>
                  <a:lumOff val="40000"/>
                </a:schemeClr>
              </a:solidFill>
            </a:endParaRPr>
          </a:p>
          <a:p>
            <a:pPr marL="0" indent="0">
              <a:buNone/>
            </a:pPr>
            <a:endParaRPr lang="en-US" sz="2200" b="1" i="1" dirty="0" smtClean="0"/>
          </a:p>
          <a:p>
            <a:pPr marL="0" indent="0">
              <a:buNone/>
            </a:pPr>
            <a:endParaRPr lang="en-US" sz="2600" i="1" dirty="0" smtClean="0"/>
          </a:p>
          <a:p>
            <a:pPr marL="0" indent="0">
              <a:buNone/>
            </a:pPr>
            <a:endParaRPr lang="en-US" sz="2600" i="1" dirty="0"/>
          </a:p>
          <a:p>
            <a:pPr marL="0" indent="0">
              <a:buNone/>
            </a:pPr>
            <a:endParaRPr lang="en-US" sz="2600"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6999"/>
            <a:ext cx="3657600" cy="41910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666999"/>
            <a:ext cx="4572000" cy="4184073"/>
          </a:xfrm>
          <a:prstGeom prst="rect">
            <a:avLst/>
          </a:prstGeom>
        </p:spPr>
      </p:pic>
    </p:spTree>
    <p:extLst>
      <p:ext uri="{BB962C8B-B14F-4D97-AF65-F5344CB8AC3E}">
        <p14:creationId xmlns:p14="http://schemas.microsoft.com/office/powerpoint/2010/main" val="3128947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161992-brain-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161992-brain-template-16x9</Template>
  <TotalTime>1522</TotalTime>
  <Words>825</Words>
  <Application>Microsoft Office PowerPoint</Application>
  <PresentationFormat>On-screen Show (4:3)</PresentationFormat>
  <Paragraphs>219</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161992-brain-template-16x9</vt:lpstr>
      <vt:lpstr>Brain Stroke  Prediction app with Machine Learning</vt:lpstr>
      <vt:lpstr>Meet Our Team</vt:lpstr>
      <vt:lpstr>Agenda</vt:lpstr>
      <vt:lpstr>PowerPoint Presentation</vt:lpstr>
      <vt:lpstr>Impact </vt:lpstr>
      <vt:lpstr>Objective</vt:lpstr>
      <vt:lpstr>Project Flow</vt:lpstr>
      <vt:lpstr>    Data Preprocessing</vt:lpstr>
      <vt:lpstr>   Data Preprocessing</vt:lpstr>
      <vt:lpstr>   Data Preprocessing</vt:lpstr>
      <vt:lpstr>   Data Preprocessing</vt:lpstr>
      <vt:lpstr>PowerPoint Presentation</vt:lpstr>
      <vt:lpstr>    Modeling</vt:lpstr>
      <vt:lpstr>Modeling</vt:lpstr>
      <vt:lpstr>Modeling</vt:lpstr>
      <vt:lpstr>Modeling</vt:lpstr>
      <vt:lpstr>   Evaluation</vt:lpstr>
      <vt:lpstr>     Demo</vt:lpstr>
      <vt:lpstr>    Experiment</vt:lpstr>
      <vt:lpstr>AI Ethics</vt:lpstr>
      <vt:lpstr>Thank you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Stroke  Prediction with  Machine Learning</dc:title>
  <dc:creator>Dell</dc:creator>
  <cp:lastModifiedBy>Dell</cp:lastModifiedBy>
  <cp:revision>99</cp:revision>
  <dcterms:created xsi:type="dcterms:W3CDTF">2022-09-15T04:54:15Z</dcterms:created>
  <dcterms:modified xsi:type="dcterms:W3CDTF">2022-09-18T01:59:29Z</dcterms:modified>
</cp:coreProperties>
</file>