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FAEFB-55E7-4C69-8D0D-287AB15618AE}"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773BADC-E6DF-40D9-AB92-CE7827721F2D}" type="slidenum">
              <a:rPr lang="en-US" smtClean="0"/>
              <a:t>‹#›</a:t>
            </a:fld>
            <a:endParaRPr lang="en-US"/>
          </a:p>
        </p:txBody>
      </p:sp>
    </p:spTree>
    <p:extLst>
      <p:ext uri="{BB962C8B-B14F-4D97-AF65-F5344CB8AC3E}">
        <p14:creationId xmlns:p14="http://schemas.microsoft.com/office/powerpoint/2010/main" val="1987525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FAEFB-55E7-4C69-8D0D-287AB15618AE}"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3BADC-E6DF-40D9-AB92-CE7827721F2D}" type="slidenum">
              <a:rPr lang="en-US" smtClean="0"/>
              <a:t>‹#›</a:t>
            </a:fld>
            <a:endParaRPr lang="en-US"/>
          </a:p>
        </p:txBody>
      </p:sp>
    </p:spTree>
    <p:extLst>
      <p:ext uri="{BB962C8B-B14F-4D97-AF65-F5344CB8AC3E}">
        <p14:creationId xmlns:p14="http://schemas.microsoft.com/office/powerpoint/2010/main" val="109576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FAEFB-55E7-4C69-8D0D-287AB15618AE}"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3BADC-E6DF-40D9-AB92-CE7827721F2D}" type="slidenum">
              <a:rPr lang="en-US" smtClean="0"/>
              <a:t>‹#›</a:t>
            </a:fld>
            <a:endParaRPr lang="en-US"/>
          </a:p>
        </p:txBody>
      </p:sp>
    </p:spTree>
    <p:extLst>
      <p:ext uri="{BB962C8B-B14F-4D97-AF65-F5344CB8AC3E}">
        <p14:creationId xmlns:p14="http://schemas.microsoft.com/office/powerpoint/2010/main" val="3862924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FAEFB-55E7-4C69-8D0D-287AB15618AE}"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3BADC-E6DF-40D9-AB92-CE7827721F2D}" type="slidenum">
              <a:rPr lang="en-US" smtClean="0"/>
              <a:t>‹#›</a:t>
            </a:fld>
            <a:endParaRPr lang="en-US"/>
          </a:p>
        </p:txBody>
      </p:sp>
    </p:spTree>
    <p:extLst>
      <p:ext uri="{BB962C8B-B14F-4D97-AF65-F5344CB8AC3E}">
        <p14:creationId xmlns:p14="http://schemas.microsoft.com/office/powerpoint/2010/main" val="576756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A5FAEFB-55E7-4C69-8D0D-287AB15618AE}" type="datetimeFigureOut">
              <a:rPr lang="en-US" smtClean="0"/>
              <a:t>2/15/2023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773BADC-E6DF-40D9-AB92-CE7827721F2D}" type="slidenum">
              <a:rPr lang="en-US" smtClean="0"/>
              <a:t>‹#›</a:t>
            </a:fld>
            <a:endParaRPr lang="en-US"/>
          </a:p>
        </p:txBody>
      </p:sp>
    </p:spTree>
    <p:extLst>
      <p:ext uri="{BB962C8B-B14F-4D97-AF65-F5344CB8AC3E}">
        <p14:creationId xmlns:p14="http://schemas.microsoft.com/office/powerpoint/2010/main" val="3969391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FAEFB-55E7-4C69-8D0D-287AB15618AE}"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73BADC-E6DF-40D9-AB92-CE7827721F2D}" type="slidenum">
              <a:rPr lang="en-US" smtClean="0"/>
              <a:t>‹#›</a:t>
            </a:fld>
            <a:endParaRPr lang="en-US"/>
          </a:p>
        </p:txBody>
      </p:sp>
    </p:spTree>
    <p:extLst>
      <p:ext uri="{BB962C8B-B14F-4D97-AF65-F5344CB8AC3E}">
        <p14:creationId xmlns:p14="http://schemas.microsoft.com/office/powerpoint/2010/main" val="310967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FAEFB-55E7-4C69-8D0D-287AB15618AE}" type="datetimeFigureOut">
              <a:rPr lang="en-US" smtClean="0"/>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73BADC-E6DF-40D9-AB92-CE7827721F2D}" type="slidenum">
              <a:rPr lang="en-US" smtClean="0"/>
              <a:t>‹#›</a:t>
            </a:fld>
            <a:endParaRPr lang="en-US"/>
          </a:p>
        </p:txBody>
      </p:sp>
    </p:spTree>
    <p:extLst>
      <p:ext uri="{BB962C8B-B14F-4D97-AF65-F5344CB8AC3E}">
        <p14:creationId xmlns:p14="http://schemas.microsoft.com/office/powerpoint/2010/main" val="33645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5FAEFB-55E7-4C69-8D0D-287AB15618AE}"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73BADC-E6DF-40D9-AB92-CE7827721F2D}" type="slidenum">
              <a:rPr lang="en-US" smtClean="0"/>
              <a:t>‹#›</a:t>
            </a:fld>
            <a:endParaRPr lang="en-US"/>
          </a:p>
        </p:txBody>
      </p:sp>
    </p:spTree>
    <p:extLst>
      <p:ext uri="{BB962C8B-B14F-4D97-AF65-F5344CB8AC3E}">
        <p14:creationId xmlns:p14="http://schemas.microsoft.com/office/powerpoint/2010/main" val="62465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FAEFB-55E7-4C69-8D0D-287AB15618AE}" type="datetimeFigureOut">
              <a:rPr lang="en-US" smtClean="0"/>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73BADC-E6DF-40D9-AB92-CE7827721F2D}" type="slidenum">
              <a:rPr lang="en-US" smtClean="0"/>
              <a:t>‹#›</a:t>
            </a:fld>
            <a:endParaRPr lang="en-US"/>
          </a:p>
        </p:txBody>
      </p:sp>
    </p:spTree>
    <p:extLst>
      <p:ext uri="{BB962C8B-B14F-4D97-AF65-F5344CB8AC3E}">
        <p14:creationId xmlns:p14="http://schemas.microsoft.com/office/powerpoint/2010/main" val="3818358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FAEFB-55E7-4C69-8D0D-287AB15618AE}"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773BADC-E6DF-40D9-AB92-CE7827721F2D}" type="slidenum">
              <a:rPr lang="en-US" smtClean="0"/>
              <a:t>‹#›</a:t>
            </a:fld>
            <a:endParaRPr lang="en-US"/>
          </a:p>
        </p:txBody>
      </p:sp>
    </p:spTree>
    <p:extLst>
      <p:ext uri="{BB962C8B-B14F-4D97-AF65-F5344CB8AC3E}">
        <p14:creationId xmlns:p14="http://schemas.microsoft.com/office/powerpoint/2010/main" val="3588666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FAEFB-55E7-4C69-8D0D-287AB15618AE}" type="datetimeFigureOut">
              <a:rPr lang="en-US" smtClean="0"/>
              <a:t>2/15/2023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773BADC-E6DF-40D9-AB92-CE7827721F2D}" type="slidenum">
              <a:rPr lang="en-US" smtClean="0"/>
              <a:t>‹#›</a:t>
            </a:fld>
            <a:endParaRPr lang="en-US"/>
          </a:p>
        </p:txBody>
      </p:sp>
    </p:spTree>
    <p:extLst>
      <p:ext uri="{BB962C8B-B14F-4D97-AF65-F5344CB8AC3E}">
        <p14:creationId xmlns:p14="http://schemas.microsoft.com/office/powerpoint/2010/main" val="211347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A5FAEFB-55E7-4C69-8D0D-287AB15618AE}" type="datetimeFigureOut">
              <a:rPr lang="en-US" smtClean="0"/>
              <a:t>2/15/2023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773BADC-E6DF-40D9-AB92-CE7827721F2D}" type="slidenum">
              <a:rPr lang="en-US" smtClean="0"/>
              <a:t>‹#›</a:t>
            </a:fld>
            <a:endParaRPr lang="en-US"/>
          </a:p>
        </p:txBody>
      </p:sp>
    </p:spTree>
    <p:extLst>
      <p:ext uri="{BB962C8B-B14F-4D97-AF65-F5344CB8AC3E}">
        <p14:creationId xmlns:p14="http://schemas.microsoft.com/office/powerpoint/2010/main" val="155151443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D07D1-2BE9-6ED5-629F-CB5E3826D6B4}"/>
              </a:ext>
            </a:extLst>
          </p:cNvPr>
          <p:cNvSpPr>
            <a:spLocks noGrp="1"/>
          </p:cNvSpPr>
          <p:nvPr>
            <p:ph type="ctrTitle"/>
          </p:nvPr>
        </p:nvSpPr>
        <p:spPr>
          <a:xfrm>
            <a:off x="1051559" y="1432223"/>
            <a:ext cx="10688991" cy="3035808"/>
          </a:xfrm>
        </p:spPr>
        <p:txBody>
          <a:bodyPr/>
          <a:lstStyle/>
          <a:p>
            <a:r>
              <a:rPr lang="en-US" err="1"/>
              <a:t>Mô</a:t>
            </a:r>
            <a:r>
              <a:rPr lang="en-US"/>
              <a:t> </a:t>
            </a:r>
            <a:r>
              <a:rPr lang="en-US" err="1"/>
              <a:t>Hình</a:t>
            </a:r>
            <a:r>
              <a:rPr lang="en-US"/>
              <a:t> </a:t>
            </a:r>
            <a:r>
              <a:rPr lang="en-US" err="1">
                <a:latin typeface="Bahnschrift Condensed" panose="020B0502040204020203" pitchFamily="34" charset="0"/>
              </a:rPr>
              <a:t>ứ</a:t>
            </a:r>
            <a:r>
              <a:rPr lang="en-US" err="1"/>
              <a:t>ng</a:t>
            </a:r>
            <a:r>
              <a:rPr lang="en-US"/>
              <a:t> </a:t>
            </a:r>
            <a:r>
              <a:rPr lang="en-US" err="1"/>
              <a:t>d</a:t>
            </a:r>
            <a:r>
              <a:rPr lang="en-US" err="1">
                <a:latin typeface="Bahnschrift Condensed" panose="020B0502040204020203" pitchFamily="34" charset="0"/>
              </a:rPr>
              <a:t>ụ</a:t>
            </a:r>
            <a:r>
              <a:rPr lang="en-US" err="1"/>
              <a:t>ng</a:t>
            </a:r>
            <a:r>
              <a:rPr lang="en-US"/>
              <a:t> WEB</a:t>
            </a:r>
          </a:p>
        </p:txBody>
      </p:sp>
      <p:sp>
        <p:nvSpPr>
          <p:cNvPr id="3" name="Subtitle 2">
            <a:extLst>
              <a:ext uri="{FF2B5EF4-FFF2-40B4-BE49-F238E27FC236}">
                <a16:creationId xmlns:a16="http://schemas.microsoft.com/office/drawing/2014/main" id="{DBF5B8DE-9C2F-3E9C-9221-0E27CE6F4E0A}"/>
              </a:ext>
            </a:extLst>
          </p:cNvPr>
          <p:cNvSpPr>
            <a:spLocks noGrp="1"/>
          </p:cNvSpPr>
          <p:nvPr>
            <p:ph type="subTitle" idx="1"/>
          </p:nvPr>
        </p:nvSpPr>
        <p:spPr/>
        <p:txBody>
          <a:bodyPr/>
          <a:lstStyle/>
          <a:p>
            <a:r>
              <a:rPr lang="en-US"/>
              <a:t>Sử dụng expressJS</a:t>
            </a:r>
          </a:p>
        </p:txBody>
      </p:sp>
    </p:spTree>
    <p:extLst>
      <p:ext uri="{BB962C8B-B14F-4D97-AF65-F5344CB8AC3E}">
        <p14:creationId xmlns:p14="http://schemas.microsoft.com/office/powerpoint/2010/main" val="218747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A3DE-D285-78D2-E7A6-73CD44F49B10}"/>
              </a:ext>
            </a:extLst>
          </p:cNvPr>
          <p:cNvSpPr>
            <a:spLocks noGrp="1"/>
          </p:cNvSpPr>
          <p:nvPr>
            <p:ph type="title"/>
          </p:nvPr>
        </p:nvSpPr>
        <p:spPr/>
        <p:txBody>
          <a:bodyPr>
            <a:normAutofit/>
          </a:bodyPr>
          <a:lstStyle/>
          <a:p>
            <a:r>
              <a:rPr lang="vi-VN" sz="3000"/>
              <a:t>Một hệ thống web thông thường sẽ gồm 2 thành phần chính:</a:t>
            </a:r>
            <a:r>
              <a:rPr lang="en-US" sz="3000"/>
              <a:t>  </a:t>
            </a:r>
            <a:r>
              <a:rPr lang="vi-VN" sz="3000">
                <a:latin typeface="Rockwell Condensed (Headings)"/>
              </a:rPr>
              <a:t>Client</a:t>
            </a:r>
            <a:r>
              <a:rPr lang="vi-VN" sz="3000"/>
              <a:t>  </a:t>
            </a:r>
            <a:r>
              <a:rPr lang="en-US" sz="3000"/>
              <a:t>&amp; Web server </a:t>
            </a:r>
          </a:p>
        </p:txBody>
      </p:sp>
      <p:sp>
        <p:nvSpPr>
          <p:cNvPr id="3" name="Content Placeholder 2">
            <a:extLst>
              <a:ext uri="{FF2B5EF4-FFF2-40B4-BE49-F238E27FC236}">
                <a16:creationId xmlns:a16="http://schemas.microsoft.com/office/drawing/2014/main" id="{78E24FBD-F7B0-7AD7-7268-E8D189519172}"/>
              </a:ext>
            </a:extLst>
          </p:cNvPr>
          <p:cNvSpPr>
            <a:spLocks noGrp="1"/>
          </p:cNvSpPr>
          <p:nvPr>
            <p:ph idx="1"/>
          </p:nvPr>
        </p:nvSpPr>
        <p:spPr>
          <a:xfrm>
            <a:off x="1069848" y="2121407"/>
            <a:ext cx="6245352" cy="4589943"/>
          </a:xfrm>
        </p:spPr>
        <p:txBody>
          <a:bodyPr>
            <a:normAutofit/>
          </a:bodyPr>
          <a:lstStyle/>
          <a:p>
            <a:endParaRPr lang="en-US">
              <a:latin typeface="+mj-lt"/>
            </a:endParaRPr>
          </a:p>
          <a:p>
            <a:r>
              <a:rPr lang="en-US">
                <a:latin typeface="+mj-lt"/>
              </a:rPr>
              <a:t>Client (Trình duyệt) </a:t>
            </a:r>
            <a:r>
              <a:rPr lang="vi-VN" b="0" i="0">
                <a:solidFill>
                  <a:srgbClr val="081C36"/>
                </a:solidFill>
                <a:effectLst/>
                <a:latin typeface="SegoeuiPc"/>
              </a:rPr>
              <a:t>là chương trình chạy trên thiết bị của người dùng (Chrome, cốc cốc ...)</a:t>
            </a:r>
            <a:r>
              <a:rPr lang="en-US" b="0" i="0">
                <a:solidFill>
                  <a:srgbClr val="081C36"/>
                </a:solidFill>
                <a:effectLst/>
                <a:latin typeface="SegoeuiPc"/>
              </a:rPr>
              <a:t>.</a:t>
            </a:r>
          </a:p>
          <a:p>
            <a:pPr marL="0" indent="0">
              <a:buNone/>
            </a:pPr>
            <a:endParaRPr lang="en-US" b="0" i="0">
              <a:solidFill>
                <a:srgbClr val="081C36"/>
              </a:solidFill>
              <a:effectLst/>
              <a:latin typeface="SegoeuiPc"/>
            </a:endParaRPr>
          </a:p>
          <a:p>
            <a:pPr marL="0" indent="0">
              <a:buNone/>
            </a:pPr>
            <a:endParaRPr lang="en-US" b="0" i="0">
              <a:solidFill>
                <a:srgbClr val="081C36"/>
              </a:solidFill>
              <a:effectLst/>
              <a:latin typeface="SegoeuiPc"/>
            </a:endParaRPr>
          </a:p>
          <a:p>
            <a:r>
              <a:rPr lang="vi-VN">
                <a:latin typeface="Rockwell Condensed (Headings)"/>
              </a:rPr>
              <a:t>Web server </a:t>
            </a:r>
            <a:r>
              <a:rPr lang="vi-VN"/>
              <a:t>là một máy chủ hay một phương tiện phục vụ các dịch vụ nào đó. Trong lĩnh vực công nghệ thì Server là một máy tính từ xa. Nó cung cấp các thông tin (dữ liệu) hoặc quyền truy cập vào các dịch vụ cụ thể.</a:t>
            </a:r>
            <a:endParaRPr lang="en-US"/>
          </a:p>
          <a:p>
            <a:pPr marL="0" indent="0">
              <a:buNone/>
            </a:pPr>
            <a:endParaRPr lang="en-US"/>
          </a:p>
          <a:p>
            <a:pPr marL="0" indent="0">
              <a:buNone/>
            </a:pPr>
            <a:r>
              <a:rPr lang="en-US"/>
              <a:t>*</a:t>
            </a:r>
            <a:r>
              <a:rPr lang="vi-VN"/>
              <a:t>Client và web server tương tác với nhau qua một mạng truyển thông (mạng tcp/ip), sử dụng giao thức HTTP (hoặc HTTPS.</a:t>
            </a:r>
            <a:endParaRPr lang="en-US"/>
          </a:p>
        </p:txBody>
      </p:sp>
      <p:pic>
        <p:nvPicPr>
          <p:cNvPr id="5" name="Picture 4">
            <a:extLst>
              <a:ext uri="{FF2B5EF4-FFF2-40B4-BE49-F238E27FC236}">
                <a16:creationId xmlns:a16="http://schemas.microsoft.com/office/drawing/2014/main" id="{A83AA3E6-D8C9-7471-AACF-CF0324D21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5890" y="1595887"/>
            <a:ext cx="1843985" cy="1911824"/>
          </a:xfrm>
          <a:prstGeom prst="rect">
            <a:avLst/>
          </a:prstGeom>
        </p:spPr>
      </p:pic>
      <p:pic>
        <p:nvPicPr>
          <p:cNvPr id="7" name="Picture 6">
            <a:extLst>
              <a:ext uri="{FF2B5EF4-FFF2-40B4-BE49-F238E27FC236}">
                <a16:creationId xmlns:a16="http://schemas.microsoft.com/office/drawing/2014/main" id="{CED43E6F-8616-E788-554A-333E687B8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7893" y="4618966"/>
            <a:ext cx="2459978" cy="1695832"/>
          </a:xfrm>
          <a:prstGeom prst="rect">
            <a:avLst/>
          </a:prstGeom>
        </p:spPr>
      </p:pic>
      <p:cxnSp>
        <p:nvCxnSpPr>
          <p:cNvPr id="9" name="Straight Arrow Connector 8">
            <a:extLst>
              <a:ext uri="{FF2B5EF4-FFF2-40B4-BE49-F238E27FC236}">
                <a16:creationId xmlns:a16="http://schemas.microsoft.com/office/drawing/2014/main" id="{6AB21261-B8DE-E69F-45DA-4693A3FAE161}"/>
              </a:ext>
            </a:extLst>
          </p:cNvPr>
          <p:cNvCxnSpPr/>
          <p:nvPr/>
        </p:nvCxnSpPr>
        <p:spPr>
          <a:xfrm>
            <a:off x="8928340" y="3683479"/>
            <a:ext cx="0" cy="935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A42E53F-AD95-E6FC-26DB-D35DD5EF65C5}"/>
              </a:ext>
            </a:extLst>
          </p:cNvPr>
          <p:cNvCxnSpPr>
            <a:stCxn id="7" idx="0"/>
          </p:cNvCxnSpPr>
          <p:nvPr/>
        </p:nvCxnSpPr>
        <p:spPr>
          <a:xfrm flipV="1">
            <a:off x="9297882" y="3683479"/>
            <a:ext cx="0" cy="935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D1E5E34-D5F3-15CE-DABC-3BC6239643C8}"/>
              </a:ext>
            </a:extLst>
          </p:cNvPr>
          <p:cNvSpPr txBox="1"/>
          <p:nvPr/>
        </p:nvSpPr>
        <p:spPr>
          <a:xfrm>
            <a:off x="9338227" y="3878672"/>
            <a:ext cx="704937" cy="369332"/>
          </a:xfrm>
          <a:prstGeom prst="rect">
            <a:avLst/>
          </a:prstGeom>
          <a:noFill/>
        </p:spPr>
        <p:txBody>
          <a:bodyPr wrap="square" rtlCol="0">
            <a:spAutoFit/>
          </a:bodyPr>
          <a:lstStyle/>
          <a:p>
            <a:r>
              <a:rPr lang="en-US"/>
              <a:t>RES</a:t>
            </a:r>
          </a:p>
        </p:txBody>
      </p:sp>
      <p:sp>
        <p:nvSpPr>
          <p:cNvPr id="13" name="TextBox 12">
            <a:extLst>
              <a:ext uri="{FF2B5EF4-FFF2-40B4-BE49-F238E27FC236}">
                <a16:creationId xmlns:a16="http://schemas.microsoft.com/office/drawing/2014/main" id="{27242DE7-ABB8-6F03-D2E4-0648AE9E3014}"/>
              </a:ext>
            </a:extLst>
          </p:cNvPr>
          <p:cNvSpPr txBox="1"/>
          <p:nvPr/>
        </p:nvSpPr>
        <p:spPr>
          <a:xfrm>
            <a:off x="8233190" y="3878672"/>
            <a:ext cx="764161" cy="369332"/>
          </a:xfrm>
          <a:prstGeom prst="rect">
            <a:avLst/>
          </a:prstGeom>
          <a:noFill/>
        </p:spPr>
        <p:txBody>
          <a:bodyPr wrap="square" rtlCol="0">
            <a:spAutoFit/>
          </a:bodyPr>
          <a:lstStyle/>
          <a:p>
            <a:r>
              <a:rPr lang="en-US"/>
              <a:t>REQ</a:t>
            </a:r>
          </a:p>
        </p:txBody>
      </p:sp>
    </p:spTree>
    <p:extLst>
      <p:ext uri="{BB962C8B-B14F-4D97-AF65-F5344CB8AC3E}">
        <p14:creationId xmlns:p14="http://schemas.microsoft.com/office/powerpoint/2010/main" val="327548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F335-75CE-9585-8AD2-A2D87BB82C86}"/>
              </a:ext>
            </a:extLst>
          </p:cNvPr>
          <p:cNvSpPr>
            <a:spLocks noGrp="1"/>
          </p:cNvSpPr>
          <p:nvPr>
            <p:ph type="title"/>
          </p:nvPr>
        </p:nvSpPr>
        <p:spPr/>
        <p:txBody>
          <a:bodyPr/>
          <a:lstStyle/>
          <a:p>
            <a:r>
              <a:rPr lang="en-US"/>
              <a:t>Request &amp; response c</a:t>
            </a:r>
            <a:r>
              <a:rPr lang="en-US">
                <a:latin typeface="Bahnschrift Condensed" panose="020B0502040204020203" pitchFamily="34" charset="0"/>
              </a:rPr>
              <a:t>ủ</a:t>
            </a:r>
            <a:r>
              <a:rPr lang="en-US"/>
              <a:t>a expressjs</a:t>
            </a:r>
          </a:p>
        </p:txBody>
      </p:sp>
      <p:sp>
        <p:nvSpPr>
          <p:cNvPr id="3" name="Content Placeholder 2">
            <a:extLst>
              <a:ext uri="{FF2B5EF4-FFF2-40B4-BE49-F238E27FC236}">
                <a16:creationId xmlns:a16="http://schemas.microsoft.com/office/drawing/2014/main" id="{84FB1270-3336-4CF4-61DC-4C34942CB710}"/>
              </a:ext>
            </a:extLst>
          </p:cNvPr>
          <p:cNvSpPr>
            <a:spLocks noGrp="1"/>
          </p:cNvSpPr>
          <p:nvPr>
            <p:ph idx="1"/>
          </p:nvPr>
        </p:nvSpPr>
        <p:spPr/>
        <p:txBody>
          <a:bodyPr/>
          <a:lstStyle/>
          <a:p>
            <a:r>
              <a:rPr lang="vi-VN" b="0" i="0">
                <a:solidFill>
                  <a:srgbClr val="081C36"/>
                </a:solidFill>
                <a:effectLst/>
              </a:rPr>
              <a:t>Đối tượng Request của Express đại diện cho HTTP Request, chứa toàn bộ các thông tin mà client gửi lên server.Requests có các thuộc tính (req.params, req.body …), phương thức(req.accepts, req.get, …). ví dụ: app.get('/user/:id', function (req, res) { res.send('user ' + req.params.id)})</a:t>
            </a:r>
            <a:endParaRPr lang="en-US" b="0" i="0">
              <a:solidFill>
                <a:srgbClr val="081C36"/>
              </a:solidFill>
              <a:effectLst/>
            </a:endParaRPr>
          </a:p>
          <a:p>
            <a:endParaRPr lang="en-US">
              <a:solidFill>
                <a:srgbClr val="081C36"/>
              </a:solidFill>
            </a:endParaRPr>
          </a:p>
          <a:p>
            <a:pPr marL="0" indent="0">
              <a:buNone/>
            </a:pPr>
            <a:endParaRPr lang="en-US">
              <a:solidFill>
                <a:srgbClr val="081C36"/>
              </a:solidFill>
            </a:endParaRPr>
          </a:p>
          <a:p>
            <a:r>
              <a:rPr lang="vi-VN" b="0" i="0">
                <a:solidFill>
                  <a:srgbClr val="081C36"/>
                </a:solidFill>
                <a:effectLst/>
              </a:rPr>
              <a:t>Đối tượng Response biểu diễn HTTP Response mà ứng dụng Express gửi phản hồi khi nhận một HTTP Request.Các thuộc tính trong đối tượng Response: res.app, res.headersSent, res.localsCác phương thức trong đối tượng Response: res.apppend, res.attachment, res.cookei,... ví dụ : res.status(404).end();</a:t>
            </a:r>
            <a:endParaRPr lang="en-US"/>
          </a:p>
        </p:txBody>
      </p:sp>
    </p:spTree>
    <p:extLst>
      <p:ext uri="{BB962C8B-B14F-4D97-AF65-F5344CB8AC3E}">
        <p14:creationId xmlns:p14="http://schemas.microsoft.com/office/powerpoint/2010/main" val="315663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0B0C-1822-D280-E177-49F527097C1A}"/>
              </a:ext>
            </a:extLst>
          </p:cNvPr>
          <p:cNvSpPr>
            <a:spLocks noGrp="1"/>
          </p:cNvSpPr>
          <p:nvPr>
            <p:ph type="title"/>
          </p:nvPr>
        </p:nvSpPr>
        <p:spPr/>
        <p:txBody>
          <a:bodyPr/>
          <a:lstStyle/>
          <a:p>
            <a:r>
              <a:rPr lang="en-US"/>
              <a:t>So sánh 1: cách l</a:t>
            </a:r>
            <a:r>
              <a:rPr lang="en-US">
                <a:latin typeface="Bahnschrift Condensed" panose="020B0502040204020203" pitchFamily="34" charset="0"/>
              </a:rPr>
              <a:t>ấ</a:t>
            </a:r>
            <a:r>
              <a:rPr lang="en-US"/>
              <a:t>y req - res</a:t>
            </a:r>
          </a:p>
        </p:txBody>
      </p:sp>
      <p:sp>
        <p:nvSpPr>
          <p:cNvPr id="3" name="Content Placeholder 2">
            <a:extLst>
              <a:ext uri="{FF2B5EF4-FFF2-40B4-BE49-F238E27FC236}">
                <a16:creationId xmlns:a16="http://schemas.microsoft.com/office/drawing/2014/main" id="{673E2DBC-CA0A-AA01-87EB-0F8443B2AF39}"/>
              </a:ext>
            </a:extLst>
          </p:cNvPr>
          <p:cNvSpPr>
            <a:spLocks noGrp="1"/>
          </p:cNvSpPr>
          <p:nvPr>
            <p:ph idx="1"/>
          </p:nvPr>
        </p:nvSpPr>
        <p:spPr>
          <a:xfrm>
            <a:off x="0" y="2121408"/>
            <a:ext cx="12192000" cy="4251960"/>
          </a:xfrm>
        </p:spPr>
        <p:txBody>
          <a:bodyPr numCol="2"/>
          <a:lstStyle/>
          <a:p>
            <a:pPr>
              <a:buFont typeface="Arial" panose="020B0604020202020204" pitchFamily="34" charset="0"/>
              <a:buChar char="•"/>
            </a:pPr>
            <a:r>
              <a:rPr lang="en-US" sz="3000">
                <a:latin typeface="Rockwell Condensed (Headings)"/>
              </a:rPr>
              <a:t>Sử dụng nodeJS</a:t>
            </a:r>
            <a:r>
              <a:rPr lang="vi-VN" sz="3000">
                <a:latin typeface="Rockwell Condensed (Headings)"/>
              </a:rPr>
              <a:t> cơ bản:</a:t>
            </a:r>
            <a:endParaRPr lang="en-US" sz="3000">
              <a:latin typeface="Rockwell Condensed (Headings)"/>
            </a:endParaRPr>
          </a:p>
          <a:p>
            <a:pPr>
              <a:buFont typeface="Arial" panose="020B0604020202020204" pitchFamily="34" charset="0"/>
              <a:buChar char="•"/>
            </a:pPr>
            <a:endParaRPr lang="en-US" sz="3000">
              <a:latin typeface="Rockwell Condensed (Headings)"/>
            </a:endParaRPr>
          </a:p>
          <a:p>
            <a:pPr marL="274320" lvl="1" indent="0">
              <a:buNone/>
            </a:pPr>
            <a:r>
              <a:rPr lang="vi-VN"/>
              <a:t>Để xử lý một yêu cầu từ client,</a:t>
            </a:r>
            <a:r>
              <a:rPr lang="en-US"/>
              <a:t> </a:t>
            </a:r>
            <a:r>
              <a:rPr lang="en-US" b="1">
                <a:latin typeface="Times New Roman" panose="02020603050405020304" pitchFamily="18" charset="0"/>
                <a:cs typeface="Times New Roman" panose="02020603050405020304" pitchFamily="18" charset="0"/>
              </a:rPr>
              <a:t>SERVER</a:t>
            </a:r>
            <a:r>
              <a:rPr lang="vi-VN" b="1">
                <a:latin typeface="Times New Roman" panose="02020603050405020304" pitchFamily="18" charset="0"/>
                <a:cs typeface="Times New Roman" panose="02020603050405020304" pitchFamily="18" charset="0"/>
              </a:rPr>
              <a:t> </a:t>
            </a:r>
            <a:r>
              <a:rPr lang="vi-VN"/>
              <a:t>sử dụng module HTTP của Node.js. Để gửi phản hồi, </a:t>
            </a:r>
            <a:r>
              <a:rPr lang="en-US">
                <a:latin typeface="Times New Roman" panose="02020603050405020304" pitchFamily="18" charset="0"/>
                <a:cs typeface="Times New Roman" panose="02020603050405020304" pitchFamily="18" charset="0"/>
              </a:rPr>
              <a:t>nó</a:t>
            </a:r>
            <a:r>
              <a:rPr lang="en-US"/>
              <a:t> </a:t>
            </a:r>
            <a:r>
              <a:rPr lang="vi-VN"/>
              <a:t>sử dụng phương thức response.write() và response.end(). Cách tiếp cận này rất cơ bản, nhưng không linh hoạt và khó để quản lý code khi ứng dụng lớn hơn.</a:t>
            </a:r>
            <a:endParaRPr lang="en-US"/>
          </a:p>
          <a:p>
            <a:pPr marL="0" indent="0">
              <a:buNone/>
            </a:pPr>
            <a:endParaRPr lang="en-US"/>
          </a:p>
          <a:p>
            <a:pPr marL="0" indent="0">
              <a:buNone/>
            </a:pPr>
            <a:endParaRPr lang="en-US"/>
          </a:p>
          <a:p>
            <a:pPr marL="0" indent="0">
              <a:buNone/>
            </a:pPr>
            <a:endParaRPr lang="en-US"/>
          </a:p>
          <a:p>
            <a:pPr marL="0" indent="0">
              <a:buNone/>
            </a:pPr>
            <a:endParaRPr lang="en-US"/>
          </a:p>
          <a:p>
            <a:pPr>
              <a:buFont typeface="Arial" panose="020B0604020202020204" pitchFamily="34" charset="0"/>
              <a:buChar char="•"/>
            </a:pPr>
            <a:r>
              <a:rPr lang="vi-VN" sz="3000">
                <a:latin typeface="Rockwell Condensed (Headings)"/>
              </a:rPr>
              <a:t>Sử dụng Express:</a:t>
            </a:r>
            <a:endParaRPr lang="en-US" sz="3000">
              <a:latin typeface="Rockwell Condensed (Headings)"/>
            </a:endParaRPr>
          </a:p>
          <a:p>
            <a:pPr marL="0" indent="0">
              <a:buNone/>
            </a:pPr>
            <a:endParaRPr lang="vi-VN" sz="3000">
              <a:latin typeface="Rockwell Condensed (Headings)"/>
            </a:endParaRPr>
          </a:p>
          <a:p>
            <a:pPr marL="274320" lvl="1" indent="0">
              <a:buNone/>
            </a:pPr>
            <a:r>
              <a:rPr lang="vi-VN"/>
              <a:t>Express là một framework Node.js được sử dụng rộng rãi để xây dựng các ứng dụng web. Nó cung cấp các tính năng và API để quản lý các yêu cầu và phản hồi, giúp việc xây dựng ứng dụng web trở nên dễ dàng và nhanh chóng hơn.</a:t>
            </a:r>
            <a:endParaRPr lang="en-US"/>
          </a:p>
          <a:p>
            <a:pPr marL="274320" lvl="1" indent="0">
              <a:buNone/>
            </a:pPr>
            <a:endParaRPr lang="vi-VN"/>
          </a:p>
          <a:p>
            <a:pPr marL="0" indent="0">
              <a:buNone/>
            </a:pPr>
            <a:endParaRPr lang="en-US"/>
          </a:p>
        </p:txBody>
      </p:sp>
      <p:pic>
        <p:nvPicPr>
          <p:cNvPr id="6" name="Picture 5">
            <a:extLst>
              <a:ext uri="{FF2B5EF4-FFF2-40B4-BE49-F238E27FC236}">
                <a16:creationId xmlns:a16="http://schemas.microsoft.com/office/drawing/2014/main" id="{4D89A2B1-C56B-205D-C262-26F0D7623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855622"/>
            <a:ext cx="2448594" cy="3002378"/>
          </a:xfrm>
          <a:prstGeom prst="rect">
            <a:avLst/>
          </a:prstGeom>
        </p:spPr>
      </p:pic>
      <p:pic>
        <p:nvPicPr>
          <p:cNvPr id="8" name="Picture 7">
            <a:extLst>
              <a:ext uri="{FF2B5EF4-FFF2-40B4-BE49-F238E27FC236}">
                <a16:creationId xmlns:a16="http://schemas.microsoft.com/office/drawing/2014/main" id="{40AE1E90-239B-C74F-44B7-006765CBDC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2834" y="4247388"/>
            <a:ext cx="1746772" cy="1785668"/>
          </a:xfrm>
          <a:prstGeom prst="rect">
            <a:avLst/>
          </a:prstGeom>
        </p:spPr>
      </p:pic>
    </p:spTree>
    <p:extLst>
      <p:ext uri="{BB962C8B-B14F-4D97-AF65-F5344CB8AC3E}">
        <p14:creationId xmlns:p14="http://schemas.microsoft.com/office/powerpoint/2010/main" val="198342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8464-6EF0-0A92-5DCC-3DA425A447D6}"/>
              </a:ext>
            </a:extLst>
          </p:cNvPr>
          <p:cNvSpPr>
            <a:spLocks noGrp="1"/>
          </p:cNvSpPr>
          <p:nvPr>
            <p:ph type="title"/>
          </p:nvPr>
        </p:nvSpPr>
        <p:spPr/>
        <p:txBody>
          <a:bodyPr/>
          <a:lstStyle/>
          <a:p>
            <a:r>
              <a:rPr lang="en-US"/>
              <a:t>So sánh 2 s</a:t>
            </a:r>
            <a:r>
              <a:rPr lang="en-US">
                <a:latin typeface="Bahnschrift Condensed" panose="020B0502040204020203" pitchFamily="34" charset="0"/>
              </a:rPr>
              <a:t>ử</a:t>
            </a:r>
            <a:r>
              <a:rPr lang="en-US"/>
              <a:t> lý yêu c</a:t>
            </a:r>
            <a:r>
              <a:rPr lang="en-US">
                <a:latin typeface="Bahnschrift Condensed" panose="020B0502040204020203" pitchFamily="34" charset="0"/>
              </a:rPr>
              <a:t>ầ</a:t>
            </a:r>
            <a:r>
              <a:rPr lang="en-US"/>
              <a:t>u t</a:t>
            </a:r>
            <a:r>
              <a:rPr lang="en-US">
                <a:latin typeface="Bahnschrift Condensed" panose="020B0502040204020203" pitchFamily="34" charset="0"/>
              </a:rPr>
              <a:t>ừ</a:t>
            </a:r>
            <a:r>
              <a:rPr lang="en-US"/>
              <a:t> client</a:t>
            </a:r>
          </a:p>
        </p:txBody>
      </p:sp>
      <p:sp>
        <p:nvSpPr>
          <p:cNvPr id="3" name="Content Placeholder 2">
            <a:extLst>
              <a:ext uri="{FF2B5EF4-FFF2-40B4-BE49-F238E27FC236}">
                <a16:creationId xmlns:a16="http://schemas.microsoft.com/office/drawing/2014/main" id="{B48F27A4-DB23-0A17-CA53-E73B0B1E5CC5}"/>
              </a:ext>
            </a:extLst>
          </p:cNvPr>
          <p:cNvSpPr>
            <a:spLocks noGrp="1"/>
          </p:cNvSpPr>
          <p:nvPr>
            <p:ph idx="1"/>
          </p:nvPr>
        </p:nvSpPr>
        <p:spPr>
          <a:xfrm>
            <a:off x="0" y="2121408"/>
            <a:ext cx="12192000" cy="4736592"/>
          </a:xfrm>
        </p:spPr>
        <p:txBody>
          <a:bodyPr numCol="2">
            <a:normAutofit lnSpcReduction="10000"/>
          </a:bodyPr>
          <a:lstStyle/>
          <a:p>
            <a:r>
              <a:rPr lang="en-US" sz="3000">
                <a:latin typeface="Rockwell Condensed (Headings)"/>
              </a:rPr>
              <a:t>Sử dụng nodeJS</a:t>
            </a:r>
            <a:r>
              <a:rPr lang="vi-VN" sz="3000">
                <a:latin typeface="Rockwell Condensed (Headings)"/>
              </a:rPr>
              <a:t> cơ bản:</a:t>
            </a:r>
            <a:endParaRPr lang="en-US" sz="3000">
              <a:latin typeface="Rockwell Condensed (Headings)"/>
            </a:endParaRPr>
          </a:p>
          <a:p>
            <a:pPr marL="0" indent="0">
              <a:buNone/>
            </a:pPr>
            <a:endParaRPr lang="en-US"/>
          </a:p>
          <a:p>
            <a:pPr marL="274320" lvl="1" indent="0">
              <a:buNone/>
            </a:pPr>
            <a:r>
              <a:rPr lang="vi-VN"/>
              <a:t>Để xử lý nhiều yêu cầu và gửi nhiều phản hồi từ server, </a:t>
            </a:r>
            <a:r>
              <a:rPr lang="en-US">
                <a:latin typeface="Times New Roman" panose="02020603050405020304" pitchFamily="18" charset="0"/>
                <a:cs typeface="Times New Roman" panose="02020603050405020304" pitchFamily="18" charset="0"/>
              </a:rPr>
              <a:t>nó</a:t>
            </a:r>
            <a:r>
              <a:rPr lang="vi-VN"/>
              <a:t> sử dụng các hàm xử lý bất đồng bộ của Node.js, như fs.readFile() để đọc file và gửi kết quả trả về đến client. Đây là cách tiếp cận đơn giản và hiệu quả, nhưng cũng khá khó để quản lý code.</a:t>
            </a: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r>
              <a:rPr lang="vi-VN" sz="3000">
                <a:latin typeface="Rockwell Condensed (Headings)"/>
              </a:rPr>
              <a:t>Sử dụng Express:</a:t>
            </a:r>
            <a:endParaRPr lang="en-US" sz="3000">
              <a:latin typeface="Rockwell Condensed (Headings)"/>
            </a:endParaRPr>
          </a:p>
          <a:p>
            <a:endParaRPr lang="en-US"/>
          </a:p>
          <a:p>
            <a:pPr marL="274320" lvl="1" indent="0">
              <a:buNone/>
            </a:pPr>
            <a:r>
              <a:rPr lang="vi-VN"/>
              <a:t>Với Express, các route có thể được định nghĩa để xử lý các yêu cầu từ client. Khi một yêu cầu đến, Express sẽ tìm kiếm route phù hợp và gọi các hàm xử lý yêu cầu và trả về kết quả.</a:t>
            </a:r>
          </a:p>
          <a:p>
            <a:pPr marL="274320" lvl="1" indent="0">
              <a:buNone/>
            </a:pPr>
            <a:endParaRPr lang="vi-VN"/>
          </a:p>
          <a:p>
            <a:pPr marL="274320" lvl="1" indent="0">
              <a:buNone/>
            </a:pPr>
            <a:r>
              <a:rPr lang="vi-VN"/>
              <a:t>Express cũng cung cấp các middleware</a:t>
            </a:r>
            <a:r>
              <a:rPr lang="en-US"/>
              <a:t>*</a:t>
            </a:r>
            <a:r>
              <a:rPr lang="vi-VN"/>
              <a:t>, cho phép xử lý các yêu cầu trước khi chúng được gửi đến các route. Middleware cho phép xử lý các tính năng như xác thực, xử lý định dạng và nhiều hơn nữa.</a:t>
            </a:r>
            <a:endParaRPr lang="en-US"/>
          </a:p>
          <a:p>
            <a:pPr marL="274320" lvl="1" indent="0">
              <a:buNone/>
            </a:pPr>
            <a:endParaRPr lang="en-US"/>
          </a:p>
          <a:p>
            <a:pPr marL="274320" lvl="1" indent="0">
              <a:buNone/>
            </a:pPr>
            <a:r>
              <a:rPr lang="en-US"/>
              <a:t>*( </a:t>
            </a:r>
            <a:r>
              <a:rPr lang="vi-VN" sz="1400"/>
              <a:t>Middleware được sử dụng để xử lý các yêu cầu và phản hồi trong quá trình xây dựng ứng dụng web</a:t>
            </a:r>
            <a:r>
              <a:rPr lang="en-US" sz="1400"/>
              <a:t>. </a:t>
            </a:r>
            <a:r>
              <a:rPr lang="vi-VN" sz="1400"/>
              <a:t>Trong Express, các middleware là các hàm được truyền vào trong chuỗi xử lý yêu cầu và phản hồi (request-response cycle) thông qua đối tượng "app" của Express. Các middleware có thể được sử dụng để xử lý các yêu cầu và phản hồi trong các giai đoạn khác nhau của chuỗi xử lý, bao gồm xử lý yêu cầu, xử lý lỗi và gửi phản hồi cho client.</a:t>
            </a:r>
            <a:r>
              <a:rPr lang="en-US" sz="1400"/>
              <a:t>)</a:t>
            </a:r>
          </a:p>
          <a:p>
            <a:pPr marL="274320" lvl="1" indent="0">
              <a:buNone/>
            </a:pPr>
            <a:r>
              <a:rPr lang="en-US" sz="1400"/>
              <a:t>   </a:t>
            </a:r>
          </a:p>
        </p:txBody>
      </p:sp>
      <p:pic>
        <p:nvPicPr>
          <p:cNvPr id="6" name="Picture 5">
            <a:extLst>
              <a:ext uri="{FF2B5EF4-FFF2-40B4-BE49-F238E27FC236}">
                <a16:creationId xmlns:a16="http://schemas.microsoft.com/office/drawing/2014/main" id="{09372D9E-0BF1-6C76-0E60-2006E8D54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286" y="4110486"/>
            <a:ext cx="2400300" cy="2357438"/>
          </a:xfrm>
          <a:prstGeom prst="rect">
            <a:avLst/>
          </a:prstGeom>
        </p:spPr>
      </p:pic>
    </p:spTree>
    <p:extLst>
      <p:ext uri="{BB962C8B-B14F-4D97-AF65-F5344CB8AC3E}">
        <p14:creationId xmlns:p14="http://schemas.microsoft.com/office/powerpoint/2010/main" val="1681364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84CF-5503-C245-9CF4-C60E912639C0}"/>
              </a:ext>
            </a:extLst>
          </p:cNvPr>
          <p:cNvSpPr>
            <a:spLocks noGrp="1"/>
          </p:cNvSpPr>
          <p:nvPr>
            <p:ph type="title"/>
          </p:nvPr>
        </p:nvSpPr>
        <p:spPr/>
        <p:txBody>
          <a:bodyPr/>
          <a:lstStyle/>
          <a:p>
            <a:r>
              <a:rPr lang="en-US"/>
              <a:t>K</a:t>
            </a:r>
            <a:r>
              <a:rPr lang="en-US">
                <a:latin typeface="Bahnschrift Condensed" panose="020B0502040204020203" pitchFamily="34" charset="0"/>
              </a:rPr>
              <a:t>ế</a:t>
            </a:r>
            <a:r>
              <a:rPr lang="en-US"/>
              <a:t>t lu</a:t>
            </a:r>
            <a:r>
              <a:rPr lang="en-US">
                <a:latin typeface="Bahnschrift Condensed" panose="020B0502040204020203" pitchFamily="34" charset="0"/>
              </a:rPr>
              <a:t>ậ</a:t>
            </a:r>
            <a:r>
              <a:rPr lang="en-US"/>
              <a:t>n</a:t>
            </a:r>
          </a:p>
        </p:txBody>
      </p:sp>
      <p:sp>
        <p:nvSpPr>
          <p:cNvPr id="3" name="Content Placeholder 2">
            <a:extLst>
              <a:ext uri="{FF2B5EF4-FFF2-40B4-BE49-F238E27FC236}">
                <a16:creationId xmlns:a16="http://schemas.microsoft.com/office/drawing/2014/main" id="{278F3CB4-D0CA-57F1-8632-2EB00D77E04B}"/>
              </a:ext>
            </a:extLst>
          </p:cNvPr>
          <p:cNvSpPr>
            <a:spLocks noGrp="1"/>
          </p:cNvSpPr>
          <p:nvPr>
            <p:ph idx="1"/>
          </p:nvPr>
        </p:nvSpPr>
        <p:spPr/>
        <p:txBody>
          <a:bodyPr>
            <a:normAutofit/>
          </a:bodyPr>
          <a:lstStyle/>
          <a:p>
            <a:r>
              <a:rPr lang="vi-VN"/>
              <a:t>Tóm lại, sử dụng Express cho phép xử lý các yêu cầu và phản hồi từ client một cách dễ dàng và hiệu quả hơn so với cách tiếp cận cơ bản. Nó cung cấp các tính năng và API để xử lý các yêu cầu và phản hồi, đồng thời cũng cho phép lập trình viên tập trung vào việc xây dựng các tính năng và chức năng của ứng dụng web. Bên cạnh đó, Express cũng cung cấp các middleware để xử lý các tính năng như xác thực, xử lý định dạng và nhiều hơn nữa.</a:t>
            </a:r>
          </a:p>
          <a:p>
            <a:endParaRPr lang="vi-VN"/>
          </a:p>
          <a:p>
            <a:r>
              <a:rPr lang="vi-VN"/>
              <a:t>Tuy nhiên, việc sử dụng Express cần yêu cầu kiến thức về Node.js và JavaScript. Nếu</a:t>
            </a:r>
            <a:r>
              <a:rPr lang="en-US"/>
              <a:t> </a:t>
            </a:r>
            <a:r>
              <a:rPr lang="en-US">
                <a:latin typeface="Times New Roman" panose="02020603050405020304" pitchFamily="18" charset="0"/>
                <a:cs typeface="Times New Roman" panose="02020603050405020304" pitchFamily="18" charset="0"/>
              </a:rPr>
              <a:t>như</a:t>
            </a:r>
            <a:r>
              <a:rPr lang="vi-VN"/>
              <a:t> chưa có kinh nghiệm về Node.js hoặc JavaScript, thì cách tiếp cận cơ bản có thể là một lựa chọn tốt hơn để bắt đầu xây dựng các ứng dụng web đơn giản.</a:t>
            </a:r>
          </a:p>
          <a:p>
            <a:pPr marL="0" indent="0">
              <a:buNone/>
            </a:pPr>
            <a:endParaRPr lang="vi-VN"/>
          </a:p>
        </p:txBody>
      </p:sp>
    </p:spTree>
    <p:extLst>
      <p:ext uri="{BB962C8B-B14F-4D97-AF65-F5344CB8AC3E}">
        <p14:creationId xmlns:p14="http://schemas.microsoft.com/office/powerpoint/2010/main" val="2439290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118</TotalTime>
  <Words>865</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Bahnschrift Condensed</vt:lpstr>
      <vt:lpstr>Rockwell</vt:lpstr>
      <vt:lpstr>Rockwell Condensed</vt:lpstr>
      <vt:lpstr>Rockwell Condensed (Headings)</vt:lpstr>
      <vt:lpstr>SegoeuiPc</vt:lpstr>
      <vt:lpstr>Times New Roman</vt:lpstr>
      <vt:lpstr>Wingdings</vt:lpstr>
      <vt:lpstr>Wood Type</vt:lpstr>
      <vt:lpstr>Mô Hình ứng dụng WEB</vt:lpstr>
      <vt:lpstr>Một hệ thống web thông thường sẽ gồm 2 thành phần chính:  Client  &amp; Web server </vt:lpstr>
      <vt:lpstr>Request &amp; response của expressjs</vt:lpstr>
      <vt:lpstr>So sánh 1: cách lấy req - res</vt:lpstr>
      <vt:lpstr>So sánh 2 sử lý yêu cầu từ client</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ứng dụng WEB</dc:title>
  <dc:creator>Phạm Việt Trung</dc:creator>
  <cp:lastModifiedBy>Phạm Việt Trung</cp:lastModifiedBy>
  <cp:revision>1</cp:revision>
  <dcterms:created xsi:type="dcterms:W3CDTF">2023-02-15T02:25:33Z</dcterms:created>
  <dcterms:modified xsi:type="dcterms:W3CDTF">2023-02-15T04:24:12Z</dcterms:modified>
</cp:coreProperties>
</file>