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01" r:id="rId4"/>
    <p:sldId id="259" r:id="rId5"/>
    <p:sldId id="302" r:id="rId6"/>
    <p:sldId id="260" r:id="rId7"/>
    <p:sldId id="265" r:id="rId8"/>
    <p:sldId id="303" r:id="rId9"/>
    <p:sldId id="261" r:id="rId10"/>
    <p:sldId id="268" r:id="rId11"/>
    <p:sldId id="269" r:id="rId12"/>
    <p:sldId id="270" r:id="rId13"/>
    <p:sldId id="273" r:id="rId14"/>
    <p:sldId id="271" r:id="rId15"/>
    <p:sldId id="274" r:id="rId16"/>
    <p:sldId id="277" r:id="rId17"/>
    <p:sldId id="267" r:id="rId18"/>
    <p:sldId id="275" r:id="rId19"/>
    <p:sldId id="278" r:id="rId20"/>
    <p:sldId id="279" r:id="rId21"/>
    <p:sldId id="280" r:id="rId22"/>
    <p:sldId id="262" r:id="rId23"/>
    <p:sldId id="286" r:id="rId24"/>
    <p:sldId id="287" r:id="rId25"/>
    <p:sldId id="300" r:id="rId26"/>
    <p:sldId id="266" r:id="rId27"/>
    <p:sldId id="281" r:id="rId28"/>
    <p:sldId id="282" r:id="rId29"/>
    <p:sldId id="284" r:id="rId30"/>
    <p:sldId id="291" r:id="rId31"/>
    <p:sldId id="292" r:id="rId32"/>
    <p:sldId id="295" r:id="rId33"/>
    <p:sldId id="296" r:id="rId34"/>
    <p:sldId id="297" r:id="rId35"/>
    <p:sldId id="298" r:id="rId36"/>
    <p:sldId id="264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19" autoAdjust="0"/>
  </p:normalViewPr>
  <p:slideViewPr>
    <p:cSldViewPr snapToGrid="0">
      <p:cViewPr>
        <p:scale>
          <a:sx n="75" d="100"/>
          <a:sy n="75" d="100"/>
        </p:scale>
        <p:origin x="30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8012C-472A-44BB-8453-F7ED68B61723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5BAF3-EAAA-442A-AA0C-930F926B91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967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zh_tw/amazondynamodb/latest/developerguide/LSI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zh_tw/amazondynamodb/latest/developerguide/GSI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zh_tw/amazondynamodb/latest/developerguide/LSI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https://docs.aws.amazon.com/zh_tw/amazondynamodb/latest/developerguide/LSI.html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5BAF3-EAAA-442A-AA0C-930F926B912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798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https://docs.aws.amazon.com/zh_tw/amazondynamodb/latest/developerguide/GSI.html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5BAF3-EAAA-442A-AA0C-930F926B912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201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https://docs.aws.amazon.com/zh_tw/amazondynamodb/latest/developerguide/LSI.html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5BAF3-EAAA-442A-AA0C-930F926B912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885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https://docs.aws.amazon.com/zh_tw/amazondynamodb/latest/developerguide/DAX.client.run-application-nodejs.04-query-test.html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5BAF3-EAAA-442A-AA0C-930F926B912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98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07A521-7BBC-4E4C-BFC0-7D44C13C4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F68A84-4912-463A-A21C-C687A46B5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955AB6-7671-4FD9-A092-5EB449C0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BEAD39-94FB-43EA-8921-BAD4CE86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4E6BF-243D-40C4-95A9-1FF1891AC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3D452-F670-4AF3-9C31-B5C6B4E7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35992A-C6AE-4FF4-B86A-2CB04C254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F7312-099A-4436-A629-B1A2F718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766601-5ABE-4277-909A-EC154A84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3A984-4CF3-4D9C-A644-9702D822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8939E72-9407-4E98-8DB5-C300F6125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0A397F-E62F-49CF-9547-FC131A87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02CBBA-874B-4CF1-9E90-B6479669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026206-2AD2-425A-A089-5BA036F7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5C8128-3DB8-45B5-9105-9566D407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66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03335-6A08-4385-919C-DBA24320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2E18-B051-402D-B627-D9983B518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2FAC7-E9F3-4512-B27A-7B6A97C9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1B493E-2B9C-4A6B-9876-E6F6F011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67B3B0-A7A6-4FEF-B940-E6D7288E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79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87983-6863-44B4-A7B8-ED9BACA4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C9DBE5-4EAA-4614-B092-CFFFD0F2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630431-0AD2-4ECE-827C-075F6FA4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F48FCE-718E-49CE-B7AA-4CE016B8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9DB84-5C24-4D2C-8096-C63FC438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06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1F5C9-F515-431F-887F-24D93B4D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F2543-4371-4003-9F12-D85113D9E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5802F8-DEB9-4A2A-BCE1-FB72EF128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9FB31F-FEB2-416A-A981-53060D1A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846C9A-4D88-4953-A374-D6ECDF25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515AC-61BD-4309-90AE-7C9642B9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85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6B9F5-B1FF-4098-879F-6C0E21E1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52BB45-3CC3-4875-A049-18292696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AEA4AF-52A2-4219-BE3C-8961BDE2A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486A77-FF38-4BB7-9033-186176543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087A3A-A4F8-4141-8AFE-07666E0FD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9F81ED-20A8-4731-B529-F3E09526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91FC69-2918-4957-AB5A-E39869A5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3155077-5FB7-4D4F-9098-11CD5CF2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66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0A5BA-A0F8-4373-8A5D-614966BF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C99E45-70A8-4C09-8E9B-140970FF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5F64AD-0779-4AC2-8B3D-69AE6CC8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8B86A3-69FC-49F1-A990-C7F6B673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80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53AC46-31DF-4736-921E-C0526241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16994A-6899-4E99-85B5-C173F3F6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EAE924-B16C-4E6D-9C76-5DF91744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90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AC0AA-F97D-407B-B662-6D0976E1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08D13-6DD1-493C-9AA9-5AE4DEE92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04620A-91FF-4390-809A-3B3DD8DF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CCBB84-E56D-411B-BBC4-99A9FB2D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6C4277-C2B8-45E2-984F-FECCED96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0F3C82-A4C0-40FA-A182-27AEBCBF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30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91B2E-79BE-4D39-B29B-35180A87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5185AB-7249-44B8-8820-296475D76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9AFB45-524F-4C89-AC65-57B81DF8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83DEE6-68D8-4158-AC69-E57F86B9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A40E07-6C0B-4AF0-9109-862492DA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ADF92C-E43F-4638-9578-230A40A3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93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AB13C8-0DB5-473D-B6CE-8FB4190F0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F11041-BC55-409E-BEAC-31A18F5B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96DFE-1121-46E3-9659-FC6B94276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F066-3CF9-4C56-A55A-9F16BEE4C37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656F53-D8FD-4DF3-9D77-6407903C4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4C231C-94E5-48E3-A337-6C81F3B1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F8551-3B01-47EB-9628-3C45D47970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6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pt.cc/fQK0rx" TargetMode="External"/><Relationship Id="rId2" Type="http://schemas.openxmlformats.org/officeDocument/2006/relationships/hyperlink" Target="https://ppt.cc/fqfM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pt.cc/fMmry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F242C-8250-4DDC-BD07-94A20F5BC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Lambda+ API Gateway+ Dynamo DB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CB0969-46B0-4B8D-840E-A733EE8BE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54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F1521-5CD9-4477-85EA-8501AE22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components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61A928-246D-43CB-A99C-CAE19A08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104" y="1602398"/>
            <a:ext cx="2847975" cy="49530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389EF4E-44CF-4A03-8DF2-79D35306139F}"/>
              </a:ext>
            </a:extLst>
          </p:cNvPr>
          <p:cNvCxnSpPr>
            <a:cxnSpLocks/>
          </p:cNvCxnSpPr>
          <p:nvPr/>
        </p:nvCxnSpPr>
        <p:spPr>
          <a:xfrm>
            <a:off x="4398950" y="1759438"/>
            <a:ext cx="291625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A6AC30-2E9C-4323-80B6-CE61689172A8}"/>
              </a:ext>
            </a:extLst>
          </p:cNvPr>
          <p:cNvSpPr txBox="1"/>
          <p:nvPr/>
        </p:nvSpPr>
        <p:spPr>
          <a:xfrm>
            <a:off x="7652969" y="1587752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Table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A36E97D-E2D8-4048-B02E-BC56D9DCD76B}"/>
              </a:ext>
            </a:extLst>
          </p:cNvPr>
          <p:cNvCxnSpPr>
            <a:cxnSpLocks/>
          </p:cNvCxnSpPr>
          <p:nvPr/>
        </p:nvCxnSpPr>
        <p:spPr>
          <a:xfrm>
            <a:off x="5039812" y="2236177"/>
            <a:ext cx="2916250" cy="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FA9ED2AE-365C-4C1F-96F2-F2466561FC61}"/>
              </a:ext>
            </a:extLst>
          </p:cNvPr>
          <p:cNvSpPr/>
          <p:nvPr/>
        </p:nvSpPr>
        <p:spPr>
          <a:xfrm>
            <a:off x="2665046" y="2102343"/>
            <a:ext cx="2391508" cy="894364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48C968-3441-4991-A459-2C75C26EB40D}"/>
              </a:ext>
            </a:extLst>
          </p:cNvPr>
          <p:cNvSpPr/>
          <p:nvPr/>
        </p:nvSpPr>
        <p:spPr>
          <a:xfrm>
            <a:off x="2648304" y="3126139"/>
            <a:ext cx="2391508" cy="1563092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639DB7-1406-4301-96AE-87B203483C80}"/>
              </a:ext>
            </a:extLst>
          </p:cNvPr>
          <p:cNvSpPr/>
          <p:nvPr/>
        </p:nvSpPr>
        <p:spPr>
          <a:xfrm>
            <a:off x="2648304" y="4779588"/>
            <a:ext cx="2391508" cy="1566504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390ECD-FED8-4FFE-89BB-F21C9386D9BE}"/>
              </a:ext>
            </a:extLst>
          </p:cNvPr>
          <p:cNvSpPr txBox="1"/>
          <p:nvPr/>
        </p:nvSpPr>
        <p:spPr>
          <a:xfrm>
            <a:off x="8431055" y="2039081"/>
            <a:ext cx="6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497657A-B414-479C-B2EF-21B59D4F0D45}"/>
              </a:ext>
            </a:extLst>
          </p:cNvPr>
          <p:cNvCxnSpPr>
            <a:cxnSpLocks/>
          </p:cNvCxnSpPr>
          <p:nvPr/>
        </p:nvCxnSpPr>
        <p:spPr>
          <a:xfrm>
            <a:off x="4736719" y="3460992"/>
            <a:ext cx="2916250" cy="0"/>
          </a:xfrm>
          <a:prstGeom prst="straightConnector1">
            <a:avLst/>
          </a:prstGeom>
          <a:ln w="412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52972F1-000E-4D22-91A3-BB581E282B4C}"/>
              </a:ext>
            </a:extLst>
          </p:cNvPr>
          <p:cNvSpPr txBox="1"/>
          <p:nvPr/>
        </p:nvSpPr>
        <p:spPr>
          <a:xfrm>
            <a:off x="7814476" y="3276326"/>
            <a:ext cx="11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0" dirty="0">
                <a:solidFill>
                  <a:srgbClr val="16191F"/>
                </a:solidFill>
                <a:effectLst/>
                <a:latin typeface="Amazon Ember"/>
              </a:rPr>
              <a:t>Attributes</a:t>
            </a:r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56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4D3903ED-28FC-4164-BDAF-4D3F62D89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364" y="1377128"/>
            <a:ext cx="2957885" cy="511574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1F9374C-FABB-49AC-B94D-406FC54B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Partition Key 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8EAF6C-2913-4F50-BF51-2D8767912CF2}"/>
              </a:ext>
            </a:extLst>
          </p:cNvPr>
          <p:cNvSpPr/>
          <p:nvPr/>
        </p:nvSpPr>
        <p:spPr>
          <a:xfrm>
            <a:off x="4614217" y="2027345"/>
            <a:ext cx="1428566" cy="230825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374CAE-983E-4A1E-BDEC-F69D96069A04}"/>
              </a:ext>
            </a:extLst>
          </p:cNvPr>
          <p:cNvSpPr/>
          <p:nvPr/>
        </p:nvSpPr>
        <p:spPr>
          <a:xfrm>
            <a:off x="4646022" y="3092820"/>
            <a:ext cx="1428566" cy="230825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FEF152-F8B1-4295-B034-FC6B878B3BC5}"/>
              </a:ext>
            </a:extLst>
          </p:cNvPr>
          <p:cNvSpPr/>
          <p:nvPr/>
        </p:nvSpPr>
        <p:spPr>
          <a:xfrm>
            <a:off x="4646022" y="4800798"/>
            <a:ext cx="1428566" cy="230825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80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9374C-FABB-49AC-B94D-406FC54B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Partition key + Sort Key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C1A22-BA41-405A-9B07-39435198B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342" y="2528714"/>
            <a:ext cx="5636812" cy="2079381"/>
          </a:xfrm>
        </p:spPr>
        <p:txBody>
          <a:bodyPr>
            <a:normAutofit/>
          </a:bodyPr>
          <a:lstStyle/>
          <a:p>
            <a:r>
              <a:rPr lang="zh-TW" altLang="en-US" dirty="0"/>
              <a:t>搜尋 </a:t>
            </a:r>
            <a:r>
              <a:rPr lang="en-US" altLang="zh-TW" dirty="0"/>
              <a:t>Artist = “No One You Know”</a:t>
            </a:r>
          </a:p>
          <a:p>
            <a:pPr marL="0" indent="0">
              <a:buNone/>
            </a:pP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 err="1"/>
              <a:t>SongTitle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My Dog Spot</a:t>
            </a:r>
          </a:p>
          <a:p>
            <a:pPr lvl="1"/>
            <a:r>
              <a:rPr lang="en-US" altLang="zh-TW" dirty="0"/>
              <a:t>Somewhere Down The Road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007CAE-82B4-4B7C-B450-2571C405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46" y="1358203"/>
            <a:ext cx="2641330" cy="5397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DE720D2-EC85-49FA-96D4-6D05F10DEB8E}"/>
              </a:ext>
            </a:extLst>
          </p:cNvPr>
          <p:cNvSpPr/>
          <p:nvPr/>
        </p:nvSpPr>
        <p:spPr>
          <a:xfrm>
            <a:off x="1472351" y="1789402"/>
            <a:ext cx="2320421" cy="826577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8EAF6C-2913-4F50-BF51-2D8767912CF2}"/>
              </a:ext>
            </a:extLst>
          </p:cNvPr>
          <p:cNvSpPr/>
          <p:nvPr/>
        </p:nvSpPr>
        <p:spPr>
          <a:xfrm>
            <a:off x="1472350" y="2711157"/>
            <a:ext cx="2320421" cy="894364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2C3DB9-3696-4E72-85D8-2D2981AC241C}"/>
              </a:ext>
            </a:extLst>
          </p:cNvPr>
          <p:cNvSpPr/>
          <p:nvPr/>
        </p:nvSpPr>
        <p:spPr>
          <a:xfrm>
            <a:off x="1472350" y="3698909"/>
            <a:ext cx="2320421" cy="2073738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CDF263-8380-439E-BF35-EE466807B399}"/>
              </a:ext>
            </a:extLst>
          </p:cNvPr>
          <p:cNvSpPr/>
          <p:nvPr/>
        </p:nvSpPr>
        <p:spPr>
          <a:xfrm>
            <a:off x="1449300" y="5866034"/>
            <a:ext cx="2320421" cy="749451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2F76B2-72B5-4CE1-B879-8121C8F26950}"/>
              </a:ext>
            </a:extLst>
          </p:cNvPr>
          <p:cNvSpPr/>
          <p:nvPr/>
        </p:nvSpPr>
        <p:spPr>
          <a:xfrm>
            <a:off x="1609756" y="2830664"/>
            <a:ext cx="2087602" cy="246491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5655A2-1384-4330-A1BA-1E1C5C0BCD86}"/>
              </a:ext>
            </a:extLst>
          </p:cNvPr>
          <p:cNvSpPr/>
          <p:nvPr/>
        </p:nvSpPr>
        <p:spPr>
          <a:xfrm>
            <a:off x="1588759" y="1886270"/>
            <a:ext cx="2087602" cy="246491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D7B211-5208-446B-B4D6-FADB27D52226}"/>
              </a:ext>
            </a:extLst>
          </p:cNvPr>
          <p:cNvSpPr/>
          <p:nvPr/>
        </p:nvSpPr>
        <p:spPr>
          <a:xfrm>
            <a:off x="1588759" y="3810462"/>
            <a:ext cx="2087602" cy="246491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C566DC-F4DF-403D-B841-3D18543DD51B}"/>
              </a:ext>
            </a:extLst>
          </p:cNvPr>
          <p:cNvSpPr/>
          <p:nvPr/>
        </p:nvSpPr>
        <p:spPr>
          <a:xfrm>
            <a:off x="1588759" y="5920080"/>
            <a:ext cx="2087602" cy="246491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67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3DBB-8154-41CF-8E86-AB22ADF5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Secondary Indexes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FCE6D-46A1-496C-8968-2653959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16191F"/>
                </a:solidFill>
                <a:effectLst/>
                <a:latin typeface="Amazon Ember"/>
              </a:rPr>
              <a:t>支援兩種類型的索引</a:t>
            </a:r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:</a:t>
            </a:r>
            <a:endParaRPr lang="en-US" altLang="zh-TW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altLang="zh-TW" dirty="0">
                <a:solidFill>
                  <a:srgbClr val="16191F"/>
                </a:solidFill>
                <a:latin typeface="Amazon Ember"/>
              </a:rPr>
              <a:t>Global secondary index</a:t>
            </a:r>
          </a:p>
          <a:p>
            <a:pPr lvl="1"/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Local secondary index </a:t>
            </a:r>
          </a:p>
          <a:p>
            <a:r>
              <a:rPr lang="zh-TW" altLang="en-US" b="0" i="0" dirty="0">
                <a:solidFill>
                  <a:srgbClr val="16191F"/>
                </a:solidFill>
                <a:effectLst/>
                <a:latin typeface="Amazon Ember"/>
              </a:rPr>
              <a:t>每個 </a:t>
            </a:r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Table </a:t>
            </a:r>
            <a:r>
              <a:rPr lang="zh-TW" altLang="en-US" b="0" i="0" dirty="0">
                <a:solidFill>
                  <a:srgbClr val="16191F"/>
                </a:solidFill>
                <a:effectLst/>
                <a:latin typeface="Amazon Ember"/>
              </a:rPr>
              <a:t>配額</a:t>
            </a:r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:</a:t>
            </a:r>
          </a:p>
          <a:p>
            <a:pPr lvl="1"/>
            <a:r>
              <a:rPr lang="zh-TW" altLang="en-US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20 </a:t>
            </a:r>
            <a:r>
              <a:rPr lang="zh-TW" altLang="en-US" b="0" i="0" dirty="0">
                <a:solidFill>
                  <a:srgbClr val="16191F"/>
                </a:solidFill>
                <a:effectLst/>
                <a:latin typeface="Amazon Ember"/>
              </a:rPr>
              <a:t>個 </a:t>
            </a:r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Global secondary index </a:t>
            </a:r>
          </a:p>
          <a:p>
            <a:pPr lvl="1"/>
            <a:r>
              <a:rPr lang="zh-TW" altLang="en-US" b="0" i="0" dirty="0">
                <a:solidFill>
                  <a:srgbClr val="16191F"/>
                </a:solidFill>
                <a:effectLst/>
                <a:latin typeface="Amazon Ember"/>
              </a:rPr>
              <a:t>  </a:t>
            </a:r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5 </a:t>
            </a:r>
            <a:r>
              <a:rPr lang="zh-TW" altLang="en-US" b="0" i="0" dirty="0">
                <a:solidFill>
                  <a:srgbClr val="16191F"/>
                </a:solidFill>
                <a:effectLst/>
                <a:latin typeface="Amazon Ember"/>
              </a:rPr>
              <a:t> 個 </a:t>
            </a:r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Local secondary index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76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3DBB-8154-41CF-8E86-AB22ADF5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Secondary Indexes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FCE6D-46A1-496C-8968-2653959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Global secondary index :</a:t>
            </a:r>
          </a:p>
          <a:p>
            <a:pPr lvl="1"/>
            <a:r>
              <a:rPr lang="zh-TW" altLang="en-US" dirty="0">
                <a:solidFill>
                  <a:srgbClr val="16191F"/>
                </a:solidFill>
                <a:latin typeface="Amazon Ember"/>
              </a:rPr>
              <a:t>從原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Table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自行挑選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Partition key + Sort Key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 </a:t>
            </a:r>
            <a:endParaRPr lang="en-US" altLang="zh-TW" dirty="0">
              <a:solidFill>
                <a:srgbClr val="16191F"/>
              </a:solidFill>
              <a:latin typeface="Amazon Ember"/>
            </a:endParaRPr>
          </a:p>
          <a:p>
            <a:r>
              <a:rPr lang="zh-TW" altLang="en-US" dirty="0"/>
              <a:t>假設想查每個遊戲最高分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928985-9F17-4FE6-944B-05E81084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08" y="3149097"/>
            <a:ext cx="5343525" cy="32956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9AAC9F3-30DA-42B6-B26B-5240CE71C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535" y="3092450"/>
            <a:ext cx="2838450" cy="3400425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216326-6F7C-4ECE-BEB1-2455F9F02355}"/>
              </a:ext>
            </a:extLst>
          </p:cNvPr>
          <p:cNvCxnSpPr>
            <a:cxnSpLocks/>
          </p:cNvCxnSpPr>
          <p:nvPr/>
        </p:nvCxnSpPr>
        <p:spPr>
          <a:xfrm>
            <a:off x="6947034" y="4824314"/>
            <a:ext cx="65371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A3DDA10-339D-47A6-BBD5-962803BE1AD6}"/>
              </a:ext>
            </a:extLst>
          </p:cNvPr>
          <p:cNvSpPr/>
          <p:nvPr/>
        </p:nvSpPr>
        <p:spPr>
          <a:xfrm>
            <a:off x="1680277" y="3570201"/>
            <a:ext cx="994343" cy="2874546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337070-BEB2-4FB0-B932-B0D2CA343E2E}"/>
              </a:ext>
            </a:extLst>
          </p:cNvPr>
          <p:cNvSpPr/>
          <p:nvPr/>
        </p:nvSpPr>
        <p:spPr>
          <a:xfrm>
            <a:off x="8262052" y="3570201"/>
            <a:ext cx="1227655" cy="2874546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A82C16-4CBD-4F3C-ADF7-3079A5C76687}"/>
              </a:ext>
            </a:extLst>
          </p:cNvPr>
          <p:cNvSpPr/>
          <p:nvPr/>
        </p:nvSpPr>
        <p:spPr>
          <a:xfrm>
            <a:off x="2694273" y="3570201"/>
            <a:ext cx="643288" cy="2874546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7EEBE16-D230-4A06-BDD6-3114163BD0C3}"/>
              </a:ext>
            </a:extLst>
          </p:cNvPr>
          <p:cNvSpPr/>
          <p:nvPr/>
        </p:nvSpPr>
        <p:spPr>
          <a:xfrm>
            <a:off x="9489707" y="3570201"/>
            <a:ext cx="643288" cy="2874546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779C08-D74D-4FC2-8980-47AAAACAFFCA}"/>
              </a:ext>
            </a:extLst>
          </p:cNvPr>
          <p:cNvSpPr/>
          <p:nvPr/>
        </p:nvSpPr>
        <p:spPr>
          <a:xfrm>
            <a:off x="1017336" y="3570201"/>
            <a:ext cx="643288" cy="2874546"/>
          </a:xfrm>
          <a:prstGeom prst="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F49236-D415-4D06-A0B4-226B8A2EDE4F}"/>
              </a:ext>
            </a:extLst>
          </p:cNvPr>
          <p:cNvSpPr/>
          <p:nvPr/>
        </p:nvSpPr>
        <p:spPr>
          <a:xfrm>
            <a:off x="10132995" y="3570201"/>
            <a:ext cx="643288" cy="2874546"/>
          </a:xfrm>
          <a:prstGeom prst="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93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3DBB-8154-41CF-8E86-AB22ADF5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Secondary Indexes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FCE6D-46A1-496C-8968-26539597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Local secondary index :</a:t>
            </a:r>
          </a:p>
          <a:p>
            <a:pPr lvl="1"/>
            <a:r>
              <a:rPr lang="zh-TW" altLang="en-US" dirty="0">
                <a:solidFill>
                  <a:srgbClr val="16191F"/>
                </a:solidFill>
                <a:latin typeface="Amazon Ember"/>
              </a:rPr>
              <a:t>必須為同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Table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的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Partition key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，但可更換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Sort Key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 </a:t>
            </a:r>
            <a:endParaRPr lang="en-US" altLang="zh-TW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zh-TW" altLang="en-US" dirty="0">
                <a:solidFill>
                  <a:srgbClr val="16191F"/>
                </a:solidFill>
                <a:latin typeface="Amazon Ember"/>
              </a:rPr>
              <a:t>原本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Table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的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Sort Key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變為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attributes</a:t>
            </a:r>
          </a:p>
          <a:p>
            <a:r>
              <a:rPr lang="zh-TW" altLang="en-US" dirty="0"/>
              <a:t>假設想看 最近三個月內張貼於 </a:t>
            </a:r>
            <a:r>
              <a:rPr lang="en-US" altLang="zh-TW" dirty="0"/>
              <a:t>Forum </a:t>
            </a:r>
            <a:r>
              <a:rPr lang="zh-TW" altLang="en-US" dirty="0"/>
              <a:t>中的所有主題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6B10E4-53DA-4776-857B-608CD2F7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3563937"/>
            <a:ext cx="3743427" cy="284977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61F4A4-5782-495E-BAD2-D2222FB8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19" y="3563937"/>
            <a:ext cx="3023235" cy="284977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EBBBCF7-605F-43DB-8194-3572EE241514}"/>
              </a:ext>
            </a:extLst>
          </p:cNvPr>
          <p:cNvSpPr/>
          <p:nvPr/>
        </p:nvSpPr>
        <p:spPr>
          <a:xfrm>
            <a:off x="2430780" y="3936572"/>
            <a:ext cx="563880" cy="2422743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83505A-B115-4EA9-AC0E-6A19DAD6D8FD}"/>
              </a:ext>
            </a:extLst>
          </p:cNvPr>
          <p:cNvSpPr/>
          <p:nvPr/>
        </p:nvSpPr>
        <p:spPr>
          <a:xfrm>
            <a:off x="2994660" y="3936572"/>
            <a:ext cx="1371600" cy="2422743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F78448-DC38-4901-AE40-6A66AB4EEC2F}"/>
              </a:ext>
            </a:extLst>
          </p:cNvPr>
          <p:cNvSpPr/>
          <p:nvPr/>
        </p:nvSpPr>
        <p:spPr>
          <a:xfrm>
            <a:off x="1699260" y="3936572"/>
            <a:ext cx="731520" cy="2422743"/>
          </a:xfrm>
          <a:prstGeom prst="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6FA0DA-7CE0-47A2-B7A5-EF7D3612B08C}"/>
              </a:ext>
            </a:extLst>
          </p:cNvPr>
          <p:cNvSpPr/>
          <p:nvPr/>
        </p:nvSpPr>
        <p:spPr>
          <a:xfrm>
            <a:off x="9238297" y="3936572"/>
            <a:ext cx="563880" cy="2422743"/>
          </a:xfrm>
          <a:prstGeom prst="rect">
            <a:avLst/>
          </a:prstGeom>
          <a:noFill/>
          <a:ln w="412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97F65-AF45-4306-82FD-E7666F501568}"/>
              </a:ext>
            </a:extLst>
          </p:cNvPr>
          <p:cNvSpPr/>
          <p:nvPr/>
        </p:nvSpPr>
        <p:spPr>
          <a:xfrm>
            <a:off x="7741921" y="3936572"/>
            <a:ext cx="1371600" cy="2422743"/>
          </a:xfrm>
          <a:prstGeom prst="rect">
            <a:avLst/>
          </a:prstGeom>
          <a:noFill/>
          <a:ln w="41275"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EC34CB-5D43-4CB1-A573-8E2862D90435}"/>
              </a:ext>
            </a:extLst>
          </p:cNvPr>
          <p:cNvSpPr/>
          <p:nvPr/>
        </p:nvSpPr>
        <p:spPr>
          <a:xfrm>
            <a:off x="6957060" y="3936572"/>
            <a:ext cx="731520" cy="2422743"/>
          </a:xfrm>
          <a:prstGeom prst="rect">
            <a:avLst/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9BBBA2-321D-47A9-81BB-2791A7510E0D}"/>
              </a:ext>
            </a:extLst>
          </p:cNvPr>
          <p:cNvCxnSpPr>
            <a:cxnSpLocks/>
          </p:cNvCxnSpPr>
          <p:nvPr/>
        </p:nvCxnSpPr>
        <p:spPr>
          <a:xfrm>
            <a:off x="5613534" y="4988987"/>
            <a:ext cx="65371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4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8D040E-3C5A-401C-B896-C564DB34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Architecture diagrams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4BF730-A062-4D5B-8C6C-59EC1BBD7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03"/>
          <a:stretch/>
        </p:blipFill>
        <p:spPr>
          <a:xfrm>
            <a:off x="5354395" y="2949787"/>
            <a:ext cx="1809750" cy="1202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0D9EA3-654F-4387-ABB2-6B1051E1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755" y="2949786"/>
            <a:ext cx="1506320" cy="1202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EB3D7F8-7F5F-4FF8-AD50-0FAC8482F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512" y="2955965"/>
            <a:ext cx="1555302" cy="12096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98FB15-ED7B-4C9A-A690-512A5F351208}"/>
              </a:ext>
            </a:extLst>
          </p:cNvPr>
          <p:cNvCxnSpPr>
            <a:cxnSpLocks/>
          </p:cNvCxnSpPr>
          <p:nvPr/>
        </p:nvCxnSpPr>
        <p:spPr>
          <a:xfrm>
            <a:off x="4343878" y="3382692"/>
            <a:ext cx="65371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250E14A-8D36-4F56-89C3-8B11D04049F3}"/>
              </a:ext>
            </a:extLst>
          </p:cNvPr>
          <p:cNvCxnSpPr>
            <a:cxnSpLocks/>
          </p:cNvCxnSpPr>
          <p:nvPr/>
        </p:nvCxnSpPr>
        <p:spPr>
          <a:xfrm>
            <a:off x="7416592" y="3382692"/>
            <a:ext cx="653716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BEBC7F6-5975-4C4E-A055-02093DBFCADF}"/>
              </a:ext>
            </a:extLst>
          </p:cNvPr>
          <p:cNvCxnSpPr>
            <a:cxnSpLocks/>
          </p:cNvCxnSpPr>
          <p:nvPr/>
        </p:nvCxnSpPr>
        <p:spPr>
          <a:xfrm flipH="1">
            <a:off x="7400506" y="3852249"/>
            <a:ext cx="66980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B2C8E05-E5FC-4E3E-B8FD-16704F67ED21}"/>
              </a:ext>
            </a:extLst>
          </p:cNvPr>
          <p:cNvCxnSpPr>
            <a:cxnSpLocks/>
          </p:cNvCxnSpPr>
          <p:nvPr/>
        </p:nvCxnSpPr>
        <p:spPr>
          <a:xfrm flipH="1">
            <a:off x="4327792" y="3852249"/>
            <a:ext cx="66980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3A0DD9CF-3090-438E-A9DC-BA2F04027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886" y="5231782"/>
            <a:ext cx="7232108" cy="625867"/>
          </a:xfrm>
        </p:spPr>
        <p:txBody>
          <a:bodyPr/>
          <a:lstStyle/>
          <a:p>
            <a:r>
              <a:rPr lang="zh-TW" altLang="en-US" dirty="0"/>
              <a:t>透過 </a:t>
            </a:r>
            <a:r>
              <a:rPr lang="en-US" altLang="zh-TW" dirty="0"/>
              <a:t>API</a:t>
            </a:r>
            <a:r>
              <a:rPr lang="zh-TW" altLang="en-US" dirty="0"/>
              <a:t> 呼叫 </a:t>
            </a:r>
            <a:r>
              <a:rPr lang="en-US" altLang="zh-TW" dirty="0"/>
              <a:t>Lambda </a:t>
            </a:r>
            <a:r>
              <a:rPr lang="zh-TW" altLang="en-US" dirty="0"/>
              <a:t>抓取 </a:t>
            </a:r>
            <a:r>
              <a:rPr lang="en-US" altLang="zh-TW" dirty="0"/>
              <a:t>DB</a:t>
            </a:r>
            <a:r>
              <a:rPr lang="zh-TW" altLang="en-US" dirty="0"/>
              <a:t> 資料</a:t>
            </a:r>
          </a:p>
        </p:txBody>
      </p:sp>
    </p:spTree>
    <p:extLst>
      <p:ext uri="{BB962C8B-B14F-4D97-AF65-F5344CB8AC3E}">
        <p14:creationId xmlns:p14="http://schemas.microsoft.com/office/powerpoint/2010/main" val="394467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EFE6A-D2F1-47FE-83A5-B12FE56F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A05BAE-C660-4C15-9741-BF8B55DD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31" y="1624786"/>
            <a:ext cx="8263337" cy="46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9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EFE6A-D2F1-47FE-83A5-B12FE56F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 – Create Table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2C5296-E2FB-40D7-A4D3-B7425F8C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174" y="2787278"/>
            <a:ext cx="7075187" cy="21905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145517-1F30-4694-B206-7EEC20C1E408}"/>
              </a:ext>
            </a:extLst>
          </p:cNvPr>
          <p:cNvSpPr/>
          <p:nvPr/>
        </p:nvSpPr>
        <p:spPr>
          <a:xfrm>
            <a:off x="5646352" y="3016971"/>
            <a:ext cx="716993" cy="26768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128209-F998-4D34-ABF7-73476CF3E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8" y="2066824"/>
            <a:ext cx="3553257" cy="32960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ABEA514-CFB1-4704-818F-E4F8B799A768}"/>
              </a:ext>
            </a:extLst>
          </p:cNvPr>
          <p:cNvSpPr/>
          <p:nvPr/>
        </p:nvSpPr>
        <p:spPr>
          <a:xfrm>
            <a:off x="539653" y="1999404"/>
            <a:ext cx="2879050" cy="346228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121C0C4-CAFE-4AFC-A833-3100AC79F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53" y="5738967"/>
            <a:ext cx="7232108" cy="625867"/>
          </a:xfrm>
        </p:spPr>
        <p:txBody>
          <a:bodyPr/>
          <a:lstStyle/>
          <a:p>
            <a:r>
              <a:rPr lang="en-US" altLang="zh-TW" dirty="0"/>
              <a:t>Primary Key : Branch +Product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478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B626DBBF-DD0F-47B0-AE63-02A2596B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85" y="2155629"/>
            <a:ext cx="5200259" cy="39570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683A9B5-ED03-4B37-8009-3FFD464A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E9F2E2-D4E4-4BEB-979C-8CE4F80A627B}"/>
              </a:ext>
            </a:extLst>
          </p:cNvPr>
          <p:cNvSpPr/>
          <p:nvPr/>
        </p:nvSpPr>
        <p:spPr>
          <a:xfrm>
            <a:off x="1635284" y="3031614"/>
            <a:ext cx="2565281" cy="101756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D73069-15D0-4181-BF53-621DC79F96EC}"/>
              </a:ext>
            </a:extLst>
          </p:cNvPr>
          <p:cNvSpPr/>
          <p:nvPr/>
        </p:nvSpPr>
        <p:spPr>
          <a:xfrm>
            <a:off x="2188255" y="5469466"/>
            <a:ext cx="3107302" cy="1987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CEAD63D-8C25-4F8E-856A-EEC341263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690" y="2119056"/>
            <a:ext cx="3353181" cy="3860247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BCA7AFCD-BCC6-40E1-BE0C-8B526C4E1F6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 – Create Table &amp;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93059D-43AB-4E5B-AB70-C905E2CE8339}"/>
              </a:ext>
            </a:extLst>
          </p:cNvPr>
          <p:cNvSpPr/>
          <p:nvPr/>
        </p:nvSpPr>
        <p:spPr>
          <a:xfrm>
            <a:off x="7318120" y="2503318"/>
            <a:ext cx="3148320" cy="2571189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E95D600F-FE9D-4938-8B0C-4CF4E9902AA2}"/>
              </a:ext>
            </a:extLst>
          </p:cNvPr>
          <p:cNvSpPr/>
          <p:nvPr/>
        </p:nvSpPr>
        <p:spPr>
          <a:xfrm>
            <a:off x="1318329" y="2955608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1D8FFE-6885-42D6-AA37-E5D67622DFCC}"/>
              </a:ext>
            </a:extLst>
          </p:cNvPr>
          <p:cNvSpPr/>
          <p:nvPr/>
        </p:nvSpPr>
        <p:spPr>
          <a:xfrm>
            <a:off x="6900692" y="2350918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D00A257-BE9F-4593-9235-92298F0E200A}"/>
              </a:ext>
            </a:extLst>
          </p:cNvPr>
          <p:cNvSpPr/>
          <p:nvPr/>
        </p:nvSpPr>
        <p:spPr>
          <a:xfrm>
            <a:off x="1832240" y="5024965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A6B0562C-5402-4272-BDDA-B980314A3D2F}"/>
              </a:ext>
            </a:extLst>
          </p:cNvPr>
          <p:cNvSpPr/>
          <p:nvPr/>
        </p:nvSpPr>
        <p:spPr>
          <a:xfrm>
            <a:off x="1832240" y="5416429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0451F3-0643-4F0F-9A1C-930132F3B437}"/>
              </a:ext>
            </a:extLst>
          </p:cNvPr>
          <p:cNvSpPr/>
          <p:nvPr/>
        </p:nvSpPr>
        <p:spPr>
          <a:xfrm>
            <a:off x="2188254" y="5270738"/>
            <a:ext cx="3107303" cy="1987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6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71AE9-A0D2-47F0-AA4A-FEBB1185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45CB0-58D4-4A46-884E-00C5F0D8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AWS -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</a:p>
          <a:p>
            <a:r>
              <a:rPr lang="en-US" altLang="zh-TW" dirty="0"/>
              <a:t>AWS -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</a:p>
          <a:p>
            <a:r>
              <a:rPr lang="en-US" altLang="zh-TW" dirty="0"/>
              <a:t>AWS -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Lambda+ API Gateway+ Dynamo DB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Reference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1470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D3C3F-C20B-4A1B-8BB9-EFD360D5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 – Create Item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E95634-EFED-4F4A-B091-7763CC2E8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37" y="2072400"/>
            <a:ext cx="8699157" cy="322836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5FD02C3-0A40-427D-8E3C-670562093773}"/>
              </a:ext>
            </a:extLst>
          </p:cNvPr>
          <p:cNvSpPr/>
          <p:nvPr/>
        </p:nvSpPr>
        <p:spPr>
          <a:xfrm>
            <a:off x="1433844" y="2756287"/>
            <a:ext cx="1078698" cy="21757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776366-24F1-4B6D-A542-D6BB4B086BF0}"/>
              </a:ext>
            </a:extLst>
          </p:cNvPr>
          <p:cNvSpPr/>
          <p:nvPr/>
        </p:nvSpPr>
        <p:spPr>
          <a:xfrm>
            <a:off x="2653043" y="3547119"/>
            <a:ext cx="1062221" cy="21757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7E3BFB-7003-4017-9A18-BC19C982B374}"/>
              </a:ext>
            </a:extLst>
          </p:cNvPr>
          <p:cNvSpPr/>
          <p:nvPr/>
        </p:nvSpPr>
        <p:spPr>
          <a:xfrm>
            <a:off x="5149107" y="2640956"/>
            <a:ext cx="436147" cy="217572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A20704-B573-40CA-9437-CDC8E6453321}"/>
              </a:ext>
            </a:extLst>
          </p:cNvPr>
          <p:cNvSpPr/>
          <p:nvPr/>
        </p:nvSpPr>
        <p:spPr>
          <a:xfrm>
            <a:off x="4572458" y="2881547"/>
            <a:ext cx="732710" cy="29825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5FEF23D-CC00-4CD7-A82C-83749436CBF0}"/>
              </a:ext>
            </a:extLst>
          </p:cNvPr>
          <p:cNvSpPr/>
          <p:nvPr/>
        </p:nvSpPr>
        <p:spPr>
          <a:xfrm>
            <a:off x="1140659" y="2488556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A249EAE9-60C4-4858-A84F-82F7CF7A4E43}"/>
              </a:ext>
            </a:extLst>
          </p:cNvPr>
          <p:cNvSpPr/>
          <p:nvPr/>
        </p:nvSpPr>
        <p:spPr>
          <a:xfrm>
            <a:off x="2451447" y="3328232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4A0B2DA1-F23E-403E-9BFA-125DDACB4120}"/>
              </a:ext>
            </a:extLst>
          </p:cNvPr>
          <p:cNvSpPr/>
          <p:nvPr/>
        </p:nvSpPr>
        <p:spPr>
          <a:xfrm>
            <a:off x="4898887" y="2451487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C2572B39-3206-4B17-AE06-1E259DDCB9C2}"/>
              </a:ext>
            </a:extLst>
          </p:cNvPr>
          <p:cNvSpPr/>
          <p:nvPr/>
        </p:nvSpPr>
        <p:spPr>
          <a:xfrm>
            <a:off x="4340889" y="2729147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957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1F359-B912-43F7-84BD-C8E38F51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 – Create Item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F0AFE8-5173-4F3A-9E68-4EB72359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6" y="2311657"/>
            <a:ext cx="5810250" cy="29285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AD5D03-587A-400D-A4EE-CE0CD2A4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16" y="1792674"/>
            <a:ext cx="4696151" cy="461553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FEF63CD-061E-4809-8B78-56774BFF02BE}"/>
              </a:ext>
            </a:extLst>
          </p:cNvPr>
          <p:cNvSpPr/>
          <p:nvPr/>
        </p:nvSpPr>
        <p:spPr>
          <a:xfrm>
            <a:off x="783054" y="2838664"/>
            <a:ext cx="1268167" cy="59033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7C4ED5-46EC-4416-96F3-22355955F9F4}"/>
              </a:ext>
            </a:extLst>
          </p:cNvPr>
          <p:cNvSpPr/>
          <p:nvPr/>
        </p:nvSpPr>
        <p:spPr>
          <a:xfrm>
            <a:off x="8897324" y="4164956"/>
            <a:ext cx="2207281" cy="224324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C0E2E22-8A2A-4A77-86F4-D560DF2508B4}"/>
              </a:ext>
            </a:extLst>
          </p:cNvPr>
          <p:cNvCxnSpPr>
            <a:cxnSpLocks/>
          </p:cNvCxnSpPr>
          <p:nvPr/>
        </p:nvCxnSpPr>
        <p:spPr>
          <a:xfrm>
            <a:off x="3600928" y="3916092"/>
            <a:ext cx="4342922" cy="77020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71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C034D-4E05-4636-BB96-44A9D16F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– Create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C21E74-4C27-437E-B438-0F68D9E02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2104550"/>
            <a:ext cx="10115550" cy="314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5E3C4EF-F660-4500-B053-70E6C7790455}"/>
              </a:ext>
            </a:extLst>
          </p:cNvPr>
          <p:cNvSpPr/>
          <p:nvPr/>
        </p:nvSpPr>
        <p:spPr>
          <a:xfrm>
            <a:off x="9014514" y="3106993"/>
            <a:ext cx="1623989" cy="462117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8DED67-29CD-4CD8-9F9B-F590092E339B}"/>
              </a:ext>
            </a:extLst>
          </p:cNvPr>
          <p:cNvSpPr/>
          <p:nvPr/>
        </p:nvSpPr>
        <p:spPr>
          <a:xfrm>
            <a:off x="1126716" y="3746090"/>
            <a:ext cx="977388" cy="26594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F6954D33-CF07-4801-8F22-FC8B4C43AE5D}"/>
              </a:ext>
            </a:extLst>
          </p:cNvPr>
          <p:cNvSpPr/>
          <p:nvPr/>
        </p:nvSpPr>
        <p:spPr>
          <a:xfrm>
            <a:off x="733425" y="3523775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DD25F94B-C7F8-401F-A513-88D20D8AC673}"/>
              </a:ext>
            </a:extLst>
          </p:cNvPr>
          <p:cNvSpPr/>
          <p:nvPr/>
        </p:nvSpPr>
        <p:spPr>
          <a:xfrm>
            <a:off x="8709714" y="2747662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512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25FE5-8DA4-4C5A-AAE2-E7123DEF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DE843-2CED-403A-8507-74696F51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A30BB1D-B6F6-4146-97B0-5F88BDABF954}"/>
              </a:ext>
            </a:extLst>
          </p:cNvPr>
          <p:cNvGrpSpPr/>
          <p:nvPr/>
        </p:nvGrpSpPr>
        <p:grpSpPr>
          <a:xfrm>
            <a:off x="2138649" y="330613"/>
            <a:ext cx="7478107" cy="6273643"/>
            <a:chOff x="1471069" y="400641"/>
            <a:chExt cx="7551698" cy="633538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2C91A23-BF64-465E-BA50-F779019C6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1069" y="1995948"/>
              <a:ext cx="7551698" cy="4740074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0B8234D-8726-4D09-A8E2-4022588FC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0922" y="400641"/>
              <a:ext cx="7541845" cy="159530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0A702D1-434F-40DE-A547-8B804C9EDFDB}"/>
              </a:ext>
            </a:extLst>
          </p:cNvPr>
          <p:cNvSpPr/>
          <p:nvPr/>
        </p:nvSpPr>
        <p:spPr>
          <a:xfrm>
            <a:off x="2148406" y="2137424"/>
            <a:ext cx="977388" cy="26594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671E81-56DE-4EC2-A48A-FEB4CA0033CD}"/>
              </a:ext>
            </a:extLst>
          </p:cNvPr>
          <p:cNvSpPr/>
          <p:nvPr/>
        </p:nvSpPr>
        <p:spPr>
          <a:xfrm>
            <a:off x="2138649" y="2814757"/>
            <a:ext cx="977388" cy="26594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4ADCAD-BC90-4FFB-B86B-81289AF2F436}"/>
              </a:ext>
            </a:extLst>
          </p:cNvPr>
          <p:cNvSpPr/>
          <p:nvPr/>
        </p:nvSpPr>
        <p:spPr>
          <a:xfrm>
            <a:off x="2086549" y="4362889"/>
            <a:ext cx="2426183" cy="18371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B956D8-A993-45DA-AA55-159094808739}"/>
              </a:ext>
            </a:extLst>
          </p:cNvPr>
          <p:cNvSpPr/>
          <p:nvPr/>
        </p:nvSpPr>
        <p:spPr>
          <a:xfrm>
            <a:off x="2086548" y="5040222"/>
            <a:ext cx="2426183" cy="156403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48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52678-2177-476C-80D3-524F575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– Create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70EBAD-7F87-42FC-8D35-BCF6CB09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1629806"/>
            <a:ext cx="9221265" cy="38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23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B97F3-17DF-4AF8-80AA-7F24F5D5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 – Upload Code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2D7AC-5461-4391-9E9E-27C4A91F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877D7E-73EC-401F-9196-EA8B3465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36660"/>
            <a:ext cx="10656232" cy="12141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FA813C-F865-4727-83DD-898942DE6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68" y="1539225"/>
            <a:ext cx="6467177" cy="409743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1DCEC48-0FC3-49CA-9E7A-6C114B7B017D}"/>
              </a:ext>
            </a:extLst>
          </p:cNvPr>
          <p:cNvSpPr/>
          <p:nvPr/>
        </p:nvSpPr>
        <p:spPr>
          <a:xfrm>
            <a:off x="9759743" y="5740967"/>
            <a:ext cx="1529919" cy="68232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227C330-DD11-4FC1-A9D6-FDC92D24D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745" y="1539225"/>
            <a:ext cx="4168448" cy="40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08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EFE6A-D2F1-47FE-83A5-B12FE56F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64423C-B796-43CC-BFB8-08CA752D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55" y="1690688"/>
            <a:ext cx="6143275" cy="45285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5AB4B7-D553-430A-81BA-DD776E6DD6F2}"/>
              </a:ext>
            </a:extLst>
          </p:cNvPr>
          <p:cNvSpPr/>
          <p:nvPr/>
        </p:nvSpPr>
        <p:spPr>
          <a:xfrm>
            <a:off x="4349424" y="6050421"/>
            <a:ext cx="444767" cy="1687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4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4FB67CB-5F7C-453E-BA4A-D18078870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52" y="1769317"/>
            <a:ext cx="8947895" cy="480227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0037B8-2C01-4826-8AB7-D7FE9F4A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BE18DE-E98D-4E6E-B805-53B3538A1174}"/>
              </a:ext>
            </a:extLst>
          </p:cNvPr>
          <p:cNvSpPr/>
          <p:nvPr/>
        </p:nvSpPr>
        <p:spPr>
          <a:xfrm>
            <a:off x="2845364" y="2806434"/>
            <a:ext cx="547317" cy="23073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EA0138-A346-4268-8E7A-60B20FFF7658}"/>
              </a:ext>
            </a:extLst>
          </p:cNvPr>
          <p:cNvSpPr/>
          <p:nvPr/>
        </p:nvSpPr>
        <p:spPr>
          <a:xfrm>
            <a:off x="2888093" y="3686651"/>
            <a:ext cx="658412" cy="23073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2B31F0-92E8-46B1-B024-6EFB1D050B23}"/>
              </a:ext>
            </a:extLst>
          </p:cNvPr>
          <p:cNvSpPr/>
          <p:nvPr/>
        </p:nvSpPr>
        <p:spPr>
          <a:xfrm>
            <a:off x="2636108" y="4710377"/>
            <a:ext cx="3781168" cy="110553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24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CC7BBFCE-483E-4718-B813-B2B870074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8" y="1954777"/>
            <a:ext cx="10223964" cy="453809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9B04B7D-442B-412E-9AD1-F13074CB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 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Resource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6DB5B88-EFD5-4D5F-9A2E-518F5A39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98" y="3210284"/>
            <a:ext cx="1532798" cy="189031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A93C2AC-BFCA-4EB1-8EE0-E7CD071C2B2E}"/>
              </a:ext>
            </a:extLst>
          </p:cNvPr>
          <p:cNvSpPr/>
          <p:nvPr/>
        </p:nvSpPr>
        <p:spPr>
          <a:xfrm>
            <a:off x="3608173" y="2367170"/>
            <a:ext cx="922638" cy="3018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FEE83D-AE97-4E50-9E2A-54FF93D4201E}"/>
              </a:ext>
            </a:extLst>
          </p:cNvPr>
          <p:cNvSpPr/>
          <p:nvPr/>
        </p:nvSpPr>
        <p:spPr>
          <a:xfrm>
            <a:off x="3039762" y="3566984"/>
            <a:ext cx="1420478" cy="1647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8E90483-89B8-4DEF-BFB1-BF7E68467FEC}"/>
              </a:ext>
            </a:extLst>
          </p:cNvPr>
          <p:cNvSpPr/>
          <p:nvPr/>
        </p:nvSpPr>
        <p:spPr>
          <a:xfrm>
            <a:off x="6912077" y="3303373"/>
            <a:ext cx="1415695" cy="26925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472E5171-4675-4453-96F0-4BCFC955E448}"/>
              </a:ext>
            </a:extLst>
          </p:cNvPr>
          <p:cNvSpPr/>
          <p:nvPr/>
        </p:nvSpPr>
        <p:spPr>
          <a:xfrm>
            <a:off x="831618" y="3876035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73C22D5-FCB6-4986-9503-1717FE196ACD}"/>
              </a:ext>
            </a:extLst>
          </p:cNvPr>
          <p:cNvSpPr/>
          <p:nvPr/>
        </p:nvSpPr>
        <p:spPr>
          <a:xfrm>
            <a:off x="3227173" y="2173434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C0510FF-445C-4BC9-A9B4-1D9EA1505263}"/>
              </a:ext>
            </a:extLst>
          </p:cNvPr>
          <p:cNvSpPr/>
          <p:nvPr/>
        </p:nvSpPr>
        <p:spPr>
          <a:xfrm>
            <a:off x="2776630" y="3250729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21D4BAF-5E9B-4E93-B4B6-114D407BB110}"/>
              </a:ext>
            </a:extLst>
          </p:cNvPr>
          <p:cNvSpPr/>
          <p:nvPr/>
        </p:nvSpPr>
        <p:spPr>
          <a:xfrm>
            <a:off x="6531077" y="3169904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4505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65DF0-D3BC-4155-96A6-3BBC854B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39DC4-36C4-4D9D-ABC5-2BC86A0D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AF84281-9682-4786-AD24-E908C2D0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3" y="1825625"/>
            <a:ext cx="8991258" cy="401747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DC779FC-9252-4F33-807C-94A73FE37CB1}"/>
              </a:ext>
            </a:extLst>
          </p:cNvPr>
          <p:cNvSpPr/>
          <p:nvPr/>
        </p:nvSpPr>
        <p:spPr>
          <a:xfrm>
            <a:off x="3123098" y="3061881"/>
            <a:ext cx="1337142" cy="16797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64BD34-6D5E-4F26-8FC1-E44601DB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573" y="3891513"/>
            <a:ext cx="1478611" cy="182348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7DE00F-2BF0-44FF-B9B0-7CC2B114C829}"/>
              </a:ext>
            </a:extLst>
          </p:cNvPr>
          <p:cNvSpPr/>
          <p:nvPr/>
        </p:nvSpPr>
        <p:spPr>
          <a:xfrm>
            <a:off x="3763662" y="4052759"/>
            <a:ext cx="1420478" cy="164757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265FD64-0567-41C2-8C41-C5A17744F95E}"/>
              </a:ext>
            </a:extLst>
          </p:cNvPr>
          <p:cNvSpPr/>
          <p:nvPr/>
        </p:nvSpPr>
        <p:spPr>
          <a:xfrm>
            <a:off x="3401712" y="1986553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1E52F5-652B-4C95-9684-0CFE4AF10FF5}"/>
              </a:ext>
            </a:extLst>
          </p:cNvPr>
          <p:cNvSpPr/>
          <p:nvPr/>
        </p:nvSpPr>
        <p:spPr>
          <a:xfrm>
            <a:off x="3723173" y="2166530"/>
            <a:ext cx="801202" cy="32901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07BFF29-ED54-4440-9B81-4CDA28966C61}"/>
              </a:ext>
            </a:extLst>
          </p:cNvPr>
          <p:cNvSpPr/>
          <p:nvPr/>
        </p:nvSpPr>
        <p:spPr>
          <a:xfrm>
            <a:off x="3486869" y="3731805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D63EBE1-3BB2-4864-A664-8C66DDBB2723}"/>
              </a:ext>
            </a:extLst>
          </p:cNvPr>
          <p:cNvSpPr/>
          <p:nvPr/>
        </p:nvSpPr>
        <p:spPr>
          <a:xfrm>
            <a:off x="2819585" y="2774544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36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FDCBE-8424-40E9-8CA2-8E738772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2" y="39952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AWS - Lambda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95360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40F0B-775E-4D73-86E1-74DA4A27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 – Setting Lambda Function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4F9C5F-71A2-46BF-90A2-2B8089D67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AEE4C0-65D8-4575-8FE7-7CB8A187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46" y="1911138"/>
            <a:ext cx="8889947" cy="44007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2BFD9C-FAC7-4B0E-A0DF-1AB86B7546D7}"/>
              </a:ext>
            </a:extLst>
          </p:cNvPr>
          <p:cNvSpPr/>
          <p:nvPr/>
        </p:nvSpPr>
        <p:spPr>
          <a:xfrm>
            <a:off x="2932598" y="2790825"/>
            <a:ext cx="1182202" cy="152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AA4970-319A-4BCA-86C6-46414BC5C938}"/>
              </a:ext>
            </a:extLst>
          </p:cNvPr>
          <p:cNvSpPr/>
          <p:nvPr/>
        </p:nvSpPr>
        <p:spPr>
          <a:xfrm>
            <a:off x="4704248" y="4343400"/>
            <a:ext cx="1944202" cy="24765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6A2B0F-4C8D-4217-8804-984E3CDDA07D}"/>
              </a:ext>
            </a:extLst>
          </p:cNvPr>
          <p:cNvSpPr/>
          <p:nvPr/>
        </p:nvSpPr>
        <p:spPr>
          <a:xfrm>
            <a:off x="5552230" y="2849242"/>
            <a:ext cx="1182202" cy="20699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26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9C9D36A1-CE52-438E-A8B1-DB23D3BA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849" y="1488036"/>
            <a:ext cx="4752620" cy="523403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D4FA75E-7C11-4EED-B2E4-C327E717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 – Get Methods Test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07C233-94A0-40C6-B58D-0B2D1488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7" y="1584595"/>
            <a:ext cx="6632487" cy="41260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6A6161C-C12A-444F-B263-3CB7346099F9}"/>
              </a:ext>
            </a:extLst>
          </p:cNvPr>
          <p:cNvSpPr/>
          <p:nvPr/>
        </p:nvSpPr>
        <p:spPr>
          <a:xfrm>
            <a:off x="1533195" y="2345189"/>
            <a:ext cx="954632" cy="1344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71BCFD-6A05-4CA9-8C62-8B66E9C6DFDF}"/>
              </a:ext>
            </a:extLst>
          </p:cNvPr>
          <p:cNvSpPr/>
          <p:nvPr/>
        </p:nvSpPr>
        <p:spPr>
          <a:xfrm>
            <a:off x="8583827" y="4865967"/>
            <a:ext cx="659028" cy="36364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299ED8A-3D19-4048-ABE5-128C2AF5E5EA}"/>
              </a:ext>
            </a:extLst>
          </p:cNvPr>
          <p:cNvSpPr/>
          <p:nvPr/>
        </p:nvSpPr>
        <p:spPr>
          <a:xfrm>
            <a:off x="1228395" y="2174789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31DC286-540F-4C9A-9A52-D0071B612256}"/>
              </a:ext>
            </a:extLst>
          </p:cNvPr>
          <p:cNvSpPr/>
          <p:nvPr/>
        </p:nvSpPr>
        <p:spPr>
          <a:xfrm>
            <a:off x="8210220" y="4865967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AAD7BA-8847-444F-901B-C14AF1150734}"/>
              </a:ext>
            </a:extLst>
          </p:cNvPr>
          <p:cNvSpPr/>
          <p:nvPr/>
        </p:nvSpPr>
        <p:spPr>
          <a:xfrm>
            <a:off x="9410700" y="2479975"/>
            <a:ext cx="2571749" cy="42923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424E73B9-F8E6-473B-947C-3BC6C02BE8C5}"/>
              </a:ext>
            </a:extLst>
          </p:cNvPr>
          <p:cNvSpPr/>
          <p:nvPr/>
        </p:nvSpPr>
        <p:spPr>
          <a:xfrm>
            <a:off x="9021978" y="2412389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72AC9C-C2B4-483B-8C5D-A0B08BE6FBC4}"/>
              </a:ext>
            </a:extLst>
          </p:cNvPr>
          <p:cNvSpPr/>
          <p:nvPr/>
        </p:nvSpPr>
        <p:spPr>
          <a:xfrm>
            <a:off x="2630702" y="2284692"/>
            <a:ext cx="417298" cy="3048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4620F5B-38D9-4BA2-ACF2-C8697856098E}"/>
              </a:ext>
            </a:extLst>
          </p:cNvPr>
          <p:cNvSpPr/>
          <p:nvPr/>
        </p:nvSpPr>
        <p:spPr>
          <a:xfrm>
            <a:off x="2358867" y="1979892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692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2D904-1445-404A-8E68-580D9487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Deploy API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20125D-12EC-4948-A3E9-B02ED8CD2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08" y="1599507"/>
            <a:ext cx="9798752" cy="35380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C3FB57-B7B8-4ADD-95B1-5BC96F74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896" y="3816350"/>
            <a:ext cx="3960107" cy="258426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3391100-C475-437F-9EC0-6BD1DE4E08EA}"/>
              </a:ext>
            </a:extLst>
          </p:cNvPr>
          <p:cNvSpPr/>
          <p:nvPr/>
        </p:nvSpPr>
        <p:spPr>
          <a:xfrm>
            <a:off x="2602826" y="3402399"/>
            <a:ext cx="1185291" cy="14828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A21268C7-1D56-48FC-81FE-32DCECBEB5F6}"/>
              </a:ext>
            </a:extLst>
          </p:cNvPr>
          <p:cNvSpPr/>
          <p:nvPr/>
        </p:nvSpPr>
        <p:spPr>
          <a:xfrm>
            <a:off x="2129093" y="3249999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C2FD24-8CD2-447C-A486-CED02F4D5B51}"/>
              </a:ext>
            </a:extLst>
          </p:cNvPr>
          <p:cNvSpPr/>
          <p:nvPr/>
        </p:nvSpPr>
        <p:spPr>
          <a:xfrm>
            <a:off x="5514974" y="3681413"/>
            <a:ext cx="4171951" cy="281146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141121A-7816-4E00-952F-56D8037702A5}"/>
              </a:ext>
            </a:extLst>
          </p:cNvPr>
          <p:cNvSpPr/>
          <p:nvPr/>
        </p:nvSpPr>
        <p:spPr>
          <a:xfrm>
            <a:off x="5007813" y="3816350"/>
            <a:ext cx="304800" cy="304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22A2F2E1-ECAA-4C79-9252-B325E78C15B1}"/>
              </a:ext>
            </a:extLst>
          </p:cNvPr>
          <p:cNvSpPr txBox="1">
            <a:spLocks/>
          </p:cNvSpPr>
          <p:nvPr/>
        </p:nvSpPr>
        <p:spPr>
          <a:xfrm>
            <a:off x="949673" y="5628701"/>
            <a:ext cx="3334648" cy="600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記得要</a:t>
            </a:r>
            <a:r>
              <a:rPr lang="en-US" altLang="zh-TW" dirty="0"/>
              <a:t>deploy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265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6DD3F-6E39-488B-A0E7-F6544CB0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Deploy API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DEEE2C-64F8-462F-B0C6-D753A3430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42" y="1583596"/>
            <a:ext cx="8562021" cy="496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25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A522BA-CDBB-4C0B-BEF7-A419F338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Endpoint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693B23-F52F-4D31-921E-B6B2B8791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5463"/>
            <a:ext cx="6567422" cy="486225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20FFF17-E18B-4032-9AAD-57993559F11B}"/>
              </a:ext>
            </a:extLst>
          </p:cNvPr>
          <p:cNvSpPr/>
          <p:nvPr/>
        </p:nvSpPr>
        <p:spPr>
          <a:xfrm>
            <a:off x="1274517" y="5805359"/>
            <a:ext cx="3335368" cy="14828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B61C39-832F-4CB8-9B2E-63A114C9611F}"/>
              </a:ext>
            </a:extLst>
          </p:cNvPr>
          <p:cNvSpPr/>
          <p:nvPr/>
        </p:nvSpPr>
        <p:spPr>
          <a:xfrm>
            <a:off x="887339" y="3459634"/>
            <a:ext cx="3335368" cy="40751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E5A291F-D97A-4262-BBC9-5F320BFC462B}"/>
              </a:ext>
            </a:extLst>
          </p:cNvPr>
          <p:cNvSpPr txBox="1">
            <a:spLocks/>
          </p:cNvSpPr>
          <p:nvPr/>
        </p:nvSpPr>
        <p:spPr>
          <a:xfrm>
            <a:off x="7829582" y="2065381"/>
            <a:ext cx="3993706" cy="105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記得要</a:t>
            </a:r>
            <a:r>
              <a:rPr lang="en-US" altLang="zh-TW" dirty="0"/>
              <a:t>deploy API</a:t>
            </a:r>
            <a:r>
              <a:rPr lang="zh-TW" altLang="en-US" dirty="0"/>
              <a:t>，不然不會有 </a:t>
            </a:r>
            <a:r>
              <a:rPr lang="en-US" altLang="zh-TW" dirty="0"/>
              <a:t>endpoint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A4BD4CB-BA7D-4D38-9ADC-6EA029A0E1BF}"/>
              </a:ext>
            </a:extLst>
          </p:cNvPr>
          <p:cNvCxnSpPr>
            <a:cxnSpLocks/>
          </p:cNvCxnSpPr>
          <p:nvPr/>
        </p:nvCxnSpPr>
        <p:spPr>
          <a:xfrm flipH="1">
            <a:off x="4901514" y="3738520"/>
            <a:ext cx="2928068" cy="2066839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5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13548B-D9F6-43E3-B17D-839599ED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3D518F-E016-49CA-932E-54D5448B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64" y="1690688"/>
            <a:ext cx="5843803" cy="485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08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9D97C-5D25-44CF-BA22-CBCC38C1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7FDF1-3F92-4149-9370-AE97BF3C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https://ppt.cc/fqfMix</a:t>
            </a:r>
            <a:r>
              <a:rPr lang="en-US" altLang="zh-TW" dirty="0"/>
              <a:t>  (Amazon Cloud Service 30 days challenge)</a:t>
            </a:r>
          </a:p>
          <a:p>
            <a:r>
              <a:rPr lang="en-US" altLang="zh-TW" dirty="0">
                <a:hlinkClick r:id="rId3"/>
              </a:rPr>
              <a:t>https://ppt.cc/fQK0rx</a:t>
            </a:r>
            <a:r>
              <a:rPr lang="en-US" altLang="zh-TW" dirty="0"/>
              <a:t> (</a:t>
            </a:r>
            <a:r>
              <a:rPr lang="zh-TW" altLang="en-US" dirty="0"/>
              <a:t>簡介</a:t>
            </a:r>
            <a:r>
              <a:rPr lang="en-US" altLang="zh-TW" dirty="0"/>
              <a:t>Serverless </a:t>
            </a:r>
            <a:r>
              <a:rPr lang="zh-TW" altLang="en-US" dirty="0"/>
              <a:t>與 </a:t>
            </a:r>
            <a:r>
              <a:rPr lang="en-US" altLang="zh-TW" dirty="0"/>
              <a:t>AWS Lambda)</a:t>
            </a:r>
          </a:p>
          <a:p>
            <a:r>
              <a:rPr lang="en-US" altLang="zh-TW" dirty="0">
                <a:hlinkClick r:id="rId4"/>
              </a:rPr>
              <a:t>https://ppt.cc/fMmryx</a:t>
            </a:r>
            <a:r>
              <a:rPr lang="zh-TW" altLang="en-US" dirty="0"/>
              <a:t> </a:t>
            </a:r>
            <a:r>
              <a:rPr lang="en-US" altLang="zh-TW" dirty="0"/>
              <a:t>(AWS</a:t>
            </a:r>
            <a:r>
              <a:rPr lang="zh-TW" altLang="en-US" dirty="0"/>
              <a:t> </a:t>
            </a:r>
            <a:r>
              <a:rPr lang="en-US" altLang="zh-TW" dirty="0"/>
              <a:t>- DynamoDB)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66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37008-BE88-427F-8522-3DADA9E5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F0C21-6E84-4EC3-8A8D-C66CED26A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建置無伺服器後端</a:t>
            </a:r>
            <a:endParaRPr lang="en-US" altLang="zh-TW" dirty="0"/>
          </a:p>
          <a:p>
            <a:r>
              <a:rPr lang="zh-TW" altLang="en-US" dirty="0"/>
              <a:t>無須佈署，只需上傳程式碼執行即可</a:t>
            </a:r>
          </a:p>
          <a:p>
            <a:r>
              <a:rPr lang="zh-TW" altLang="en-US" dirty="0"/>
              <a:t>開發人員專注於開發產品</a:t>
            </a:r>
            <a:endParaRPr lang="en-US" altLang="zh-TW" dirty="0"/>
          </a:p>
          <a:p>
            <a:r>
              <a:rPr lang="zh-TW" altLang="en-US" dirty="0"/>
              <a:t>使用多少運算時間，付多少</a:t>
            </a:r>
            <a:endParaRPr lang="en-US" altLang="zh-TW" dirty="0"/>
          </a:p>
          <a:p>
            <a:r>
              <a:rPr lang="zh-TW" altLang="en-US" dirty="0"/>
              <a:t>處理 </a:t>
            </a:r>
            <a:r>
              <a:rPr lang="en-US" altLang="zh-TW" dirty="0"/>
              <a:t>Web</a:t>
            </a:r>
            <a:r>
              <a:rPr lang="zh-TW" altLang="en-US" dirty="0"/>
              <a:t>、行動、物聯網 </a:t>
            </a:r>
            <a:r>
              <a:rPr lang="en-US" altLang="zh-TW" dirty="0"/>
              <a:t>(IoT) </a:t>
            </a:r>
            <a:r>
              <a:rPr lang="zh-TW" altLang="en-US" dirty="0"/>
              <a:t>及第三方 </a:t>
            </a:r>
            <a:r>
              <a:rPr lang="en-US" altLang="zh-TW" dirty="0"/>
              <a:t>API </a:t>
            </a:r>
            <a:r>
              <a:rPr lang="zh-TW" altLang="en-US" dirty="0"/>
              <a:t>等需求</a:t>
            </a:r>
            <a:endParaRPr lang="en-US" altLang="zh-TW" dirty="0"/>
          </a:p>
          <a:p>
            <a:r>
              <a:rPr lang="zh-TW" altLang="en-US" dirty="0"/>
              <a:t>目前支援語言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Go, Java, Node.js, Python, Ruby</a:t>
            </a:r>
          </a:p>
          <a:p>
            <a:r>
              <a:rPr lang="zh-TW" altLang="en-US" dirty="0"/>
              <a:t>觸發條件有成立才會運作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6E3F06-7A47-47E5-9BFB-D16ADFAF1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03"/>
          <a:stretch/>
        </p:blipFill>
        <p:spPr>
          <a:xfrm>
            <a:off x="10075420" y="5655587"/>
            <a:ext cx="1809750" cy="12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FDCBE-8424-40E9-8CA2-8E738772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4" y="36806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AWS - API Gateway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910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4BF6C-A594-4815-8C44-4804B562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50481D-DA34-4E18-A615-C8EA68E2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提供一個 </a:t>
            </a:r>
            <a:r>
              <a:rPr lang="en-US" altLang="zh-TW" dirty="0"/>
              <a:t>API</a:t>
            </a:r>
            <a:r>
              <a:rPr lang="zh-TW" altLang="en-US" dirty="0"/>
              <a:t> 讓外部使用 </a:t>
            </a:r>
            <a:r>
              <a:rPr lang="en-US" altLang="zh-TW" dirty="0"/>
              <a:t>AWS</a:t>
            </a:r>
            <a:r>
              <a:rPr lang="zh-TW" altLang="en-US" dirty="0"/>
              <a:t> 所有應用程式的接口</a:t>
            </a:r>
            <a:endParaRPr lang="en-US" altLang="zh-TW" dirty="0"/>
          </a:p>
          <a:p>
            <a:r>
              <a:rPr lang="zh-TW" altLang="en-US" dirty="0"/>
              <a:t>可以建立 </a:t>
            </a:r>
            <a:r>
              <a:rPr lang="en-US" altLang="zh-TW" dirty="0"/>
              <a:t>RESTful API </a:t>
            </a:r>
            <a:r>
              <a:rPr lang="zh-TW" altLang="en-US" dirty="0"/>
              <a:t>和 </a:t>
            </a:r>
            <a:r>
              <a:rPr lang="en-US" altLang="zh-TW" dirty="0"/>
              <a:t>WebSocket API</a:t>
            </a:r>
          </a:p>
          <a:p>
            <a:r>
              <a:rPr lang="zh-TW" altLang="en-US" dirty="0"/>
              <a:t>流量管理、</a:t>
            </a:r>
            <a:r>
              <a:rPr lang="en-US" altLang="zh-TW" dirty="0"/>
              <a:t>CORS </a:t>
            </a:r>
            <a:r>
              <a:rPr lang="zh-TW" altLang="en-US" dirty="0"/>
              <a:t>支援、授權和存取控制、調節、監控和 </a:t>
            </a:r>
            <a:r>
              <a:rPr lang="en-US" altLang="zh-TW" dirty="0"/>
              <a:t>API </a:t>
            </a:r>
            <a:r>
              <a:rPr lang="zh-TW" altLang="en-US" dirty="0"/>
              <a:t>版本管理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64B9FC-1997-4551-A67D-6192BA0F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644" y="5655587"/>
            <a:ext cx="1555302" cy="12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4BF6C-A594-4815-8C44-4804B562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 Gateway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80743A-5353-41DE-BC96-230A3BF1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47" y="1829329"/>
            <a:ext cx="9062549" cy="414418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0889002-8754-4BCA-98F4-97A0774E8376}"/>
              </a:ext>
            </a:extLst>
          </p:cNvPr>
          <p:cNvSpPr txBox="1"/>
          <p:nvPr/>
        </p:nvSpPr>
        <p:spPr>
          <a:xfrm>
            <a:off x="5325199" y="6354375"/>
            <a:ext cx="2830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75000"/>
                  </a:schemeClr>
                </a:solidFill>
              </a:rPr>
              <a:t>https://aws.amazon.com/tw/api-gateway/</a:t>
            </a:r>
            <a:endParaRPr lang="zh-TW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7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FDCBE-8424-40E9-8CA2-8E738772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29" y="438854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600" dirty="0"/>
              <a:t>AWS - Dynamo DB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83606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163DBB-8154-41CF-8E86-AB22ADF5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 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FCE6D-46A1-496C-8968-2653959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NoSQL  DB</a:t>
            </a:r>
          </a:p>
          <a:p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components :</a:t>
            </a:r>
            <a:r>
              <a:rPr lang="zh-TW" altLang="en-US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endParaRPr lang="en-US" altLang="zh-TW" b="0" i="0" dirty="0">
              <a:solidFill>
                <a:srgbClr val="16191F"/>
              </a:solidFill>
              <a:effectLst/>
              <a:latin typeface="Amazon Ember"/>
            </a:endParaRPr>
          </a:p>
          <a:p>
            <a:pPr lvl="1"/>
            <a:r>
              <a:rPr lang="en-US" altLang="zh-TW" dirty="0">
                <a:solidFill>
                  <a:srgbClr val="16191F"/>
                </a:solidFill>
                <a:latin typeface="Amazon Ember"/>
              </a:rPr>
              <a:t>Table : 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近似於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RDBMS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 的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Table</a:t>
            </a:r>
          </a:p>
          <a:p>
            <a:pPr lvl="1"/>
            <a:r>
              <a:rPr lang="en-US" altLang="zh-TW" dirty="0">
                <a:solidFill>
                  <a:srgbClr val="16191F"/>
                </a:solidFill>
                <a:latin typeface="Amazon Ember"/>
              </a:rPr>
              <a:t>Item :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近似於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RDBMS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 的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 Rows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，一個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Table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有多個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Item</a:t>
            </a:r>
          </a:p>
          <a:p>
            <a:pPr lvl="1"/>
            <a:r>
              <a:rPr lang="en-US" altLang="zh-TW" dirty="0">
                <a:solidFill>
                  <a:srgbClr val="16191F"/>
                </a:solidFill>
                <a:latin typeface="Amazon Ember"/>
              </a:rPr>
              <a:t>Attributes :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一個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Item </a:t>
            </a:r>
            <a:r>
              <a:rPr lang="zh-TW" altLang="en-US" dirty="0">
                <a:solidFill>
                  <a:srgbClr val="16191F"/>
                </a:solidFill>
                <a:latin typeface="Amazon Ember"/>
              </a:rPr>
              <a:t>有多個 </a:t>
            </a:r>
            <a:r>
              <a:rPr lang="en-US" altLang="zh-TW" dirty="0">
                <a:solidFill>
                  <a:srgbClr val="16191F"/>
                </a:solidFill>
                <a:latin typeface="Amazon Ember"/>
              </a:rPr>
              <a:t>Attributes</a:t>
            </a:r>
            <a:endParaRPr lang="en-US" altLang="zh-TW" dirty="0"/>
          </a:p>
          <a:p>
            <a:r>
              <a:rPr lang="en-US" altLang="zh-TW" dirty="0"/>
              <a:t>Primary Key</a:t>
            </a:r>
            <a:r>
              <a:rPr lang="zh-TW" altLang="en-US" dirty="0"/>
              <a:t> 分為兩種 </a:t>
            </a:r>
            <a:r>
              <a:rPr lang="en-US" altLang="zh-TW" dirty="0"/>
              <a:t>Key :</a:t>
            </a:r>
          </a:p>
          <a:p>
            <a:pPr lvl="1"/>
            <a:r>
              <a:rPr lang="en-US" altLang="zh-TW" dirty="0"/>
              <a:t>Partition Key : </a:t>
            </a:r>
            <a:r>
              <a:rPr lang="zh-TW" altLang="en-US" dirty="0"/>
              <a:t>透過 </a:t>
            </a:r>
            <a:r>
              <a:rPr lang="en-US" altLang="zh-TW" dirty="0"/>
              <a:t>hash function </a:t>
            </a:r>
            <a:r>
              <a:rPr lang="zh-TW" altLang="en-US" dirty="0"/>
              <a:t>產生 </a:t>
            </a:r>
            <a:r>
              <a:rPr lang="en-US" altLang="zh-TW" dirty="0"/>
              <a:t>key </a:t>
            </a:r>
            <a:r>
              <a:rPr lang="zh-TW" altLang="en-US" dirty="0"/>
              <a:t>值，決定存在哪個 </a:t>
            </a:r>
            <a:r>
              <a:rPr lang="en-US" altLang="zh-TW" b="0" i="0" dirty="0">
                <a:solidFill>
                  <a:srgbClr val="16191F"/>
                </a:solidFill>
                <a:effectLst/>
                <a:latin typeface="Amazon Ember"/>
              </a:rPr>
              <a:t>partition</a:t>
            </a:r>
            <a:endParaRPr lang="en-US" altLang="zh-TW" dirty="0"/>
          </a:p>
          <a:p>
            <a:pPr lvl="1"/>
            <a:r>
              <a:rPr lang="en-US" altLang="zh-TW" dirty="0"/>
              <a:t>Partition key + Sort Key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複合組件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同一個 </a:t>
            </a:r>
            <a:r>
              <a:rPr lang="en-US" altLang="zh-TW" dirty="0"/>
              <a:t>Table </a:t>
            </a:r>
            <a:r>
              <a:rPr lang="zh-TW" altLang="en-US" dirty="0"/>
              <a:t>，可能同時會有同一個</a:t>
            </a:r>
            <a:r>
              <a:rPr lang="en-US" altLang="zh-TW" dirty="0"/>
              <a:t>Partition key </a:t>
            </a:r>
            <a:r>
              <a:rPr lang="zh-TW" altLang="en-US" dirty="0"/>
              <a:t>但必須具有不同的 </a:t>
            </a:r>
            <a:r>
              <a:rPr lang="en-US" altLang="zh-TW" dirty="0"/>
              <a:t>Sort key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8A6CDB-1252-405D-8C07-401AF695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130" y="5655587"/>
            <a:ext cx="1506320" cy="12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19785</TotalTime>
  <Words>661</Words>
  <Application>Microsoft Office PowerPoint</Application>
  <PresentationFormat>寬螢幕</PresentationFormat>
  <Paragraphs>118</Paragraphs>
  <Slides>36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Amazon Ember</vt:lpstr>
      <vt:lpstr>微軟正黑體</vt:lpstr>
      <vt:lpstr>Arial</vt:lpstr>
      <vt:lpstr>Calibri</vt:lpstr>
      <vt:lpstr>Calibri Light</vt:lpstr>
      <vt:lpstr>Office 佈景主題</vt:lpstr>
      <vt:lpstr>Lambda+ API Gateway+ Dynamo DB</vt:lpstr>
      <vt:lpstr>Agenda</vt:lpstr>
      <vt:lpstr>AWS - Lambda</vt:lpstr>
      <vt:lpstr>Lambda</vt:lpstr>
      <vt:lpstr>AWS - API Gateway</vt:lpstr>
      <vt:lpstr>API Gateway</vt:lpstr>
      <vt:lpstr>API Gateway</vt:lpstr>
      <vt:lpstr>AWS - Dynamo DB</vt:lpstr>
      <vt:lpstr>Dynamo DB</vt:lpstr>
      <vt:lpstr>Dynamo DB – components</vt:lpstr>
      <vt:lpstr>Dynamo DB - Partition Key </vt:lpstr>
      <vt:lpstr>Dynamo DB - Partition key + Sort Key  </vt:lpstr>
      <vt:lpstr>Dynamo DB - Secondary Indexes </vt:lpstr>
      <vt:lpstr>Dynamo DB - Secondary Indexes </vt:lpstr>
      <vt:lpstr>Dynamo DB - Secondary Indexes </vt:lpstr>
      <vt:lpstr>Architecture diagrams</vt:lpstr>
      <vt:lpstr>Dynamo DB</vt:lpstr>
      <vt:lpstr>Dynamo DB – Create Table</vt:lpstr>
      <vt:lpstr> </vt:lpstr>
      <vt:lpstr>Dynamo DB – Create Item</vt:lpstr>
      <vt:lpstr>Dynamo DB – Create Item</vt:lpstr>
      <vt:lpstr>Lambda – Create Function</vt:lpstr>
      <vt:lpstr>PowerPoint 簡報</vt:lpstr>
      <vt:lpstr>Lambda – Create Function</vt:lpstr>
      <vt:lpstr>Lambda – Upload Code</vt:lpstr>
      <vt:lpstr>API Gateway</vt:lpstr>
      <vt:lpstr>API Gateway</vt:lpstr>
      <vt:lpstr>API Gateway – Create Resource </vt:lpstr>
      <vt:lpstr>API Gateway – Create Method</vt:lpstr>
      <vt:lpstr>API Gateway – Setting Lambda Function</vt:lpstr>
      <vt:lpstr>API Gateway – Get Methods Test </vt:lpstr>
      <vt:lpstr>API Gateway – Deploy API </vt:lpstr>
      <vt:lpstr>API Gateway – Deploy API </vt:lpstr>
      <vt:lpstr>API Gateway - Endpoint</vt:lpstr>
      <vt:lpstr>Endpoint 結果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</dc:title>
  <dc:creator>Phoenix Wang (王維彬)</dc:creator>
  <cp:lastModifiedBy>Phoenix Wang (王維彬)</cp:lastModifiedBy>
  <cp:revision>127</cp:revision>
  <dcterms:created xsi:type="dcterms:W3CDTF">2020-08-01T15:35:43Z</dcterms:created>
  <dcterms:modified xsi:type="dcterms:W3CDTF">2020-09-13T07:46:27Z</dcterms:modified>
</cp:coreProperties>
</file>