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7"/>
  </p:notesMasterIdLst>
  <p:handoutMasterIdLst>
    <p:handoutMasterId r:id="rId28"/>
  </p:handoutMasterIdLst>
  <p:sldIdLst>
    <p:sldId id="267" r:id="rId5"/>
    <p:sldId id="278" r:id="rId6"/>
    <p:sldId id="279" r:id="rId7"/>
    <p:sldId id="290" r:id="rId8"/>
    <p:sldId id="291" r:id="rId9"/>
    <p:sldId id="283" r:id="rId10"/>
    <p:sldId id="295" r:id="rId11"/>
    <p:sldId id="303" r:id="rId12"/>
    <p:sldId id="284" r:id="rId13"/>
    <p:sldId id="298" r:id="rId14"/>
    <p:sldId id="285" r:id="rId15"/>
    <p:sldId id="302" r:id="rId16"/>
    <p:sldId id="286" r:id="rId17"/>
    <p:sldId id="293" r:id="rId18"/>
    <p:sldId id="297" r:id="rId19"/>
    <p:sldId id="299" r:id="rId20"/>
    <p:sldId id="300" r:id="rId21"/>
    <p:sldId id="304" r:id="rId22"/>
    <p:sldId id="301" r:id="rId23"/>
    <p:sldId id="305" r:id="rId24"/>
    <p:sldId id="306" r:id="rId25"/>
    <p:sldId id="307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41C"/>
    <a:srgbClr val="D4CECC"/>
    <a:srgbClr val="6A3A20"/>
    <a:srgbClr val="EB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599" autoAdjust="0"/>
  </p:normalViewPr>
  <p:slideViewPr>
    <p:cSldViewPr>
      <p:cViewPr varScale="1">
        <p:scale>
          <a:sx n="74" d="100"/>
          <a:sy n="74" d="100"/>
        </p:scale>
        <p:origin x="594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9/19/2017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9/19/2017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0"/>
            <a:ext cx="9435241" cy="1625599"/>
          </a:xfrm>
        </p:spPr>
        <p:txBody>
          <a:bodyPr>
            <a:noAutofit/>
          </a:bodyPr>
          <a:lstStyle/>
          <a:p>
            <a:r>
              <a:rPr lang="en-US" b="1" dirty="0" err="1"/>
              <a:t>PhySol</a:t>
            </a:r>
            <a:r>
              <a:rPr lang="en-US" b="1" dirty="0"/>
              <a:t>: </a:t>
            </a:r>
            <a:r>
              <a:rPr lang="en-US" sz="3200" dirty="0"/>
              <a:t>Machine Solver for Textually Represented Physics Problem Implementing RNN-based Information Extraction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2" y="4343400"/>
            <a:ext cx="9429931" cy="609600"/>
          </a:xfrm>
        </p:spPr>
        <p:txBody>
          <a:bodyPr/>
          <a:lstStyle/>
          <a:p>
            <a:r>
              <a:rPr lang="en-US" cap="none" dirty="0"/>
              <a:t>BESABE, Lester Y.  </a:t>
            </a:r>
            <a:r>
              <a:rPr lang="en-US" sz="1100" cap="none" dirty="0"/>
              <a:t>and</a:t>
            </a:r>
            <a:r>
              <a:rPr lang="en-US" cap="none" dirty="0"/>
              <a:t>  CAMERO, Jan Andrew S.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538988"/>
              </p:ext>
            </p:extLst>
          </p:nvPr>
        </p:nvGraphicFramePr>
        <p:xfrm>
          <a:off x="1219200" y="762000"/>
          <a:ext cx="9750426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5213">
                  <a:extLst>
                    <a:ext uri="{9D8B030D-6E8A-4147-A177-3AD203B41FA5}">
                      <a16:colId xmlns:a16="http://schemas.microsoft.com/office/drawing/2014/main" val="834708253"/>
                    </a:ext>
                  </a:extLst>
                </a:gridCol>
                <a:gridCol w="4875213">
                  <a:extLst>
                    <a:ext uri="{9D8B030D-6E8A-4147-A177-3AD203B41FA5}">
                      <a16:colId xmlns:a16="http://schemas.microsoft.com/office/drawing/2014/main" val="2213782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63842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Symbolic</a:t>
                      </a:r>
                      <a:r>
                        <a:rPr lang="en-US" sz="1600" b="1" baseline="0" dirty="0"/>
                        <a:t> Approach:</a:t>
                      </a:r>
                      <a:r>
                        <a:rPr lang="en-US" sz="1600" b="0" baseline="0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/>
                        <a:t>Accurate when domain specific grammar is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baseline="0" dirty="0"/>
                        <a:t>               implemented.  </a:t>
                      </a:r>
                      <a:br>
                        <a:rPr lang="en-US" sz="1600" b="0" baseline="0" dirty="0"/>
                      </a:br>
                      <a:endParaRPr lang="en-US" sz="1600" b="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Statistical Approach:</a:t>
                      </a:r>
                      <a:r>
                        <a:rPr lang="en-US" sz="1600" b="0" baseline="0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/>
                        <a:t>Flexible in semantic analysis.</a:t>
                      </a:r>
                      <a:endParaRPr lang="en-US" sz="1600" b="1" dirty="0"/>
                    </a:p>
                  </a:txBody>
                  <a:tcPr anchor="ctr">
                    <a:solidFill>
                      <a:srgbClr val="D4CE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Symbolic</a:t>
                      </a:r>
                      <a:r>
                        <a:rPr lang="en-US" sz="1600" b="1" baseline="0" dirty="0"/>
                        <a:t> Approach: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/>
                        <a:t>Inputs should comply with the grammar.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/>
                        <a:t>Statistical Approach:</a:t>
                      </a:r>
                      <a:r>
                        <a:rPr lang="en-US" sz="1600" b="0" baseline="0" dirty="0"/>
                        <a:t>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baseline="0" dirty="0"/>
                        <a:t>Vast domain often produces ambiguous result.</a:t>
                      </a:r>
                      <a:endParaRPr lang="en-US" sz="16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/>
                        <a:t>Grammar: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baseline="0" dirty="0"/>
                        <a:t>The design of grammar is domain specific.</a:t>
                      </a:r>
                      <a:endParaRPr lang="en-US" dirty="0"/>
                    </a:p>
                  </a:txBody>
                  <a:tcPr anchor="ctr">
                    <a:solidFill>
                      <a:srgbClr val="D4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45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Opportunities</a:t>
                      </a:r>
                    </a:p>
                  </a:txBody>
                  <a:tcPr>
                    <a:solidFill>
                      <a:srgbClr val="64341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Threats</a:t>
                      </a:r>
                    </a:p>
                  </a:txBody>
                  <a:tcPr>
                    <a:solidFill>
                      <a:srgbClr val="643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677995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l"/>
                      <a:r>
                        <a:rPr lang="en-US" sz="1600" b="1" baseline="0" dirty="0"/>
                        <a:t>Approach: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Method implementing both Symbolic and</a:t>
                      </a:r>
                    </a:p>
                    <a:p>
                      <a:pPr algn="l"/>
                      <a:r>
                        <a:rPr lang="en-US" sz="1600" baseline="0" dirty="0"/>
                        <a:t>               Statistical Approach</a:t>
                      </a:r>
                    </a:p>
                    <a:p>
                      <a:pPr algn="l"/>
                      <a:endParaRPr lang="en-US" sz="1600" baseline="0" dirty="0"/>
                    </a:p>
                    <a:p>
                      <a:pPr algn="l"/>
                      <a:r>
                        <a:rPr lang="en-US" sz="1600" b="1" baseline="0" dirty="0"/>
                        <a:t>Grammar: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Dynamically-designed grammar</a:t>
                      </a:r>
                    </a:p>
                  </a:txBody>
                  <a:tcPr anchor="ctr">
                    <a:solidFill>
                      <a:srgbClr val="D4CE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Input:</a:t>
                      </a:r>
                      <a:r>
                        <a:rPr lang="en-US" sz="1600" baseline="0" dirty="0"/>
                        <a:t> </a:t>
                      </a:r>
                    </a:p>
                    <a:p>
                      <a:pPr marL="742950" lvl="1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Noise parameters can make the machine</a:t>
                      </a:r>
                    </a:p>
                    <a:p>
                      <a:pPr algn="just"/>
                      <a:r>
                        <a:rPr lang="en-US" sz="1600" baseline="0" dirty="0"/>
                        <a:t>               learning ambiguous.</a:t>
                      </a:r>
                    </a:p>
                    <a:p>
                      <a:pPr algn="just"/>
                      <a:r>
                        <a:rPr lang="en-US" sz="1600" b="1" baseline="0" dirty="0"/>
                        <a:t>Approach:</a:t>
                      </a:r>
                    </a:p>
                    <a:p>
                      <a:pPr marL="742950" lvl="1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/>
                        <a:t>The design of the grammar to be used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600" b="0" baseline="0" dirty="0"/>
                        <a:t>              entirely depends on the data set.</a:t>
                      </a:r>
                    </a:p>
                    <a:p>
                      <a:pPr marL="742950" lvl="1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/>
                        <a:t>RNNs are black box once they are trained,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600" b="0" baseline="0" dirty="0"/>
                        <a:t>               thus, a difficulty in tuning and interpreting</a:t>
                      </a:r>
                    </a:p>
                    <a:p>
                      <a:pPr algn="just"/>
                      <a:r>
                        <a:rPr lang="en-US" sz="1600" b="0" baseline="0" dirty="0"/>
                        <a:t>               the model will be observed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8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459047"/>
      </p:ext>
    </p:extLst>
  </p:cSld>
  <p:clrMapOvr>
    <a:masterClrMapping/>
  </p:clrMapOvr>
  <p:transition spd="slow"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9904730" cy="4267200"/>
          </a:xfrm>
        </p:spPr>
        <p:txBody>
          <a:bodyPr/>
          <a:lstStyle/>
          <a:p>
            <a:pPr algn="just"/>
            <a:r>
              <a:rPr lang="en-US" dirty="0"/>
              <a:t>Experimental Research Design: After-Only without Control design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Independent Variables: Physics Word Problem</a:t>
            </a:r>
          </a:p>
          <a:p>
            <a:pPr lvl="1"/>
            <a:r>
              <a:rPr lang="en-US" dirty="0"/>
              <a:t>Dependent Variables: Overall Parameters (Given, Required, Formula, Solution, Answer)</a:t>
            </a:r>
          </a:p>
          <a:p>
            <a:r>
              <a:rPr lang="en-US" dirty="0"/>
              <a:t>Test Area</a:t>
            </a:r>
          </a:p>
          <a:p>
            <a:pPr lvl="1"/>
            <a:r>
              <a:rPr lang="en-US" dirty="0"/>
              <a:t>Dynamic Grammar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96638"/>
      </p:ext>
    </p:extLst>
  </p:cSld>
  <p:clrMapOvr>
    <a:masterClrMapping/>
  </p:clrMapOvr>
  <p:transition spd="slow"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2286000"/>
            <a:ext cx="10590529" cy="4267200"/>
          </a:xfrm>
        </p:spPr>
        <p:txBody>
          <a:bodyPr/>
          <a:lstStyle/>
          <a:p>
            <a:r>
              <a:rPr lang="en-US" dirty="0"/>
              <a:t>Published textbooks (e.g. Elementary Physics or High School Level Physics)</a:t>
            </a:r>
          </a:p>
          <a:p>
            <a:endParaRPr lang="en-US" dirty="0"/>
          </a:p>
          <a:p>
            <a:r>
              <a:rPr lang="en-US" dirty="0"/>
              <a:t>Probabilistic Sampling Technique: Stratified Random Sampling</a:t>
            </a:r>
          </a:p>
          <a:p>
            <a:pPr lvl="1"/>
            <a:r>
              <a:rPr lang="en-US" dirty="0"/>
              <a:t>Heterogenous population of 500 Physics word problems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48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2" y="1465524"/>
            <a:ext cx="3124200" cy="4950273"/>
          </a:xfrm>
        </p:spPr>
      </p:pic>
    </p:spTree>
    <p:extLst>
      <p:ext uri="{BB962C8B-B14F-4D97-AF65-F5344CB8AC3E}">
        <p14:creationId xmlns:p14="http://schemas.microsoft.com/office/powerpoint/2010/main" val="409368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2667000"/>
            <a:ext cx="6181410" cy="361129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dirty="0" err="1"/>
              <a:t>Jairus</a:t>
            </a:r>
            <a:r>
              <a:rPr lang="en-US" dirty="0"/>
              <a:t> walks at a speed of 4 </a:t>
            </a:r>
            <a:r>
              <a:rPr lang="en-US" dirty="0" err="1"/>
              <a:t>kmph</a:t>
            </a:r>
            <a:r>
              <a:rPr lang="en-US" dirty="0"/>
              <a:t>, while his friend, </a:t>
            </a:r>
            <a:r>
              <a:rPr lang="en-US" dirty="0" err="1"/>
              <a:t>Edil</a:t>
            </a:r>
            <a:r>
              <a:rPr lang="en-US" dirty="0"/>
              <a:t>, walks at a speed of 6 </a:t>
            </a:r>
            <a:r>
              <a:rPr lang="en-US" dirty="0" err="1"/>
              <a:t>kmph</a:t>
            </a:r>
            <a:r>
              <a:rPr lang="en-US" dirty="0"/>
              <a:t>. How much time does </a:t>
            </a:r>
            <a:r>
              <a:rPr lang="en-US" dirty="0" err="1"/>
              <a:t>Jairus</a:t>
            </a:r>
            <a:r>
              <a:rPr lang="en-US" dirty="0"/>
              <a:t> will take to walk a distance of 20 km?”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33" y="701466"/>
            <a:ext cx="3505200" cy="55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76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37212" y="3048000"/>
                <a:ext cx="6705600" cy="4267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100" b="1" dirty="0"/>
                  <a:t>Given:</a:t>
                </a:r>
                <a:r>
                  <a:rPr lang="en-US" sz="2100" dirty="0"/>
                  <a:t>        4 </a:t>
                </a:r>
                <a:r>
                  <a:rPr lang="en-US" sz="2100" dirty="0" err="1"/>
                  <a:t>kmph</a:t>
                </a:r>
                <a:r>
                  <a:rPr lang="en-US" sz="2100" dirty="0"/>
                  <a:t> (Speed of </a:t>
                </a:r>
                <a:r>
                  <a:rPr lang="en-US" sz="2100" dirty="0" err="1"/>
                  <a:t>Jairus</a:t>
                </a:r>
                <a:r>
                  <a:rPr lang="en-US" sz="2100" dirty="0"/>
                  <a:t>), 20 km (distance)</a:t>
                </a:r>
              </a:p>
              <a:p>
                <a:r>
                  <a:rPr lang="en-US" sz="2100" b="1" dirty="0"/>
                  <a:t>Required:</a:t>
                </a:r>
                <a:r>
                  <a:rPr lang="en-US" sz="2100" dirty="0"/>
                  <a:t>  Time</a:t>
                </a:r>
              </a:p>
              <a:p>
                <a:r>
                  <a:rPr lang="en-US" sz="2100" b="1" dirty="0"/>
                  <a:t>Formula:</a:t>
                </a:r>
                <a:r>
                  <a:rPr lang="en-US" sz="2100" dirty="0"/>
                  <a:t>   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Distance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Speed</m:t>
                        </m:r>
                      </m:den>
                    </m:f>
                  </m:oMath>
                </a14:m>
                <a:endParaRPr lang="en-US" sz="2100" dirty="0"/>
              </a:p>
              <a:p>
                <a:r>
                  <a:rPr lang="en-US" sz="2100" b="1" dirty="0"/>
                  <a:t>Solution: </a:t>
                </a:r>
              </a:p>
              <a:p>
                <a:pPr marL="1207008" lvl="4" indent="0">
                  <a:buNone/>
                </a:pPr>
                <a:r>
                  <a:rPr lang="en-US" sz="1500" dirty="0"/>
                  <a:t>	</a:t>
                </a:r>
                <a:r>
                  <a:rPr lang="en-US" sz="1700" dirty="0"/>
                  <a:t>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700">
                            <a:latin typeface="Cambria Math" panose="02040503050406030204" pitchFamily="18" charset="0"/>
                          </a:rPr>
                          <m:t>Distance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700">
                            <a:latin typeface="Cambria Math" panose="02040503050406030204" pitchFamily="18" charset="0"/>
                          </a:rPr>
                          <m:t>Speed</m:t>
                        </m:r>
                      </m:den>
                    </m:f>
                  </m:oMath>
                </a14:m>
                <a:br>
                  <a:rPr lang="en-US" sz="1700" dirty="0"/>
                </a:br>
                <a:endParaRPr lang="en-US" sz="1700" dirty="0"/>
              </a:p>
              <a:p>
                <a:pPr marL="1207008" lvl="4" indent="0">
                  <a:buNone/>
                </a:pPr>
                <a:r>
                  <a:rPr lang="en-US" sz="1700" dirty="0"/>
                  <a:t>	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0" smtClean="0">
                            <a:latin typeface="Cambria Math" panose="02040503050406030204" pitchFamily="18" charset="0"/>
                          </a:rPr>
                          <m:t>20 </m:t>
                        </m:r>
                        <m:r>
                          <m:rPr>
                            <m:sty m:val="p"/>
                          </m:rPr>
                          <a:rPr lang="en-US" sz="1700" b="0" i="0" smtClean="0">
                            <a:latin typeface="Cambria Math" panose="02040503050406030204" pitchFamily="18" charset="0"/>
                          </a:rPr>
                          <m:t>km</m:t>
                        </m:r>
                      </m:num>
                      <m:den>
                        <m:r>
                          <a:rPr lang="en-US" sz="1700" b="0" i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m:rPr>
                            <m:sty m:val="p"/>
                          </m:rPr>
                          <a:rPr lang="en-US" sz="1700" b="0" i="0" smtClean="0">
                            <a:latin typeface="Cambria Math" panose="02040503050406030204" pitchFamily="18" charset="0"/>
                          </a:rPr>
                          <m:t>kmph</m:t>
                        </m:r>
                      </m:den>
                    </m:f>
                  </m:oMath>
                </a14:m>
                <a:br>
                  <a:rPr lang="en-US" sz="1700" dirty="0"/>
                </a:br>
                <a:endParaRPr lang="en-US" sz="1700" dirty="0"/>
              </a:p>
              <a:p>
                <a:pPr marL="1207008" lvl="4" indent="0">
                  <a:buNone/>
                </a:pPr>
                <a:r>
                  <a:rPr lang="en-US" sz="1700" dirty="0"/>
                  <a:t>	Time = </a:t>
                </a:r>
                <a14:m>
                  <m:oMath xmlns:m="http://schemas.openxmlformats.org/officeDocument/2006/math"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hours</m:t>
                    </m:r>
                  </m:oMath>
                </a14:m>
                <a:endParaRPr lang="en-US" sz="1300" dirty="0"/>
              </a:p>
              <a:p>
                <a:pPr marL="301752" lvl="1" indent="0">
                  <a:buNone/>
                </a:pPr>
                <a:endParaRPr lang="en-US" dirty="0"/>
              </a:p>
              <a:p>
                <a:pPr marL="301752" lvl="1" indent="0">
                  <a:buNone/>
                </a:pPr>
                <a:endParaRPr lang="en-US" dirty="0"/>
              </a:p>
              <a:p>
                <a:pPr marL="301752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7212" y="3048000"/>
                <a:ext cx="6705600" cy="4267200"/>
              </a:xfrm>
              <a:blipFill>
                <a:blip r:embed="rId2"/>
                <a:stretch>
                  <a:fillRect l="-72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6612" y="1143000"/>
            <a:ext cx="6181410" cy="361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“</a:t>
            </a:r>
            <a:r>
              <a:rPr lang="en-US" dirty="0" err="1"/>
              <a:t>Jairus</a:t>
            </a:r>
            <a:r>
              <a:rPr lang="en-US" dirty="0"/>
              <a:t> walks at a speed of 4 </a:t>
            </a:r>
            <a:r>
              <a:rPr lang="en-US" dirty="0" err="1"/>
              <a:t>kmph</a:t>
            </a:r>
            <a:r>
              <a:rPr lang="en-US" dirty="0"/>
              <a:t>, while his friend, </a:t>
            </a:r>
            <a:r>
              <a:rPr lang="en-US" dirty="0" err="1"/>
              <a:t>Edil</a:t>
            </a:r>
            <a:r>
              <a:rPr lang="en-US" dirty="0"/>
              <a:t>, walks at a speed of 6 </a:t>
            </a:r>
            <a:r>
              <a:rPr lang="en-US" dirty="0" err="1"/>
              <a:t>kmph</a:t>
            </a:r>
            <a:r>
              <a:rPr lang="en-US" dirty="0"/>
              <a:t>. How much time does </a:t>
            </a:r>
            <a:r>
              <a:rPr lang="en-US" dirty="0" err="1"/>
              <a:t>Jairus</a:t>
            </a:r>
            <a:r>
              <a:rPr lang="en-US" dirty="0"/>
              <a:t> will take to walk a distance of 20 km”</a:t>
            </a:r>
          </a:p>
        </p:txBody>
      </p:sp>
    </p:spTree>
    <p:extLst>
      <p:ext uri="{BB962C8B-B14F-4D97-AF65-F5344CB8AC3E}">
        <p14:creationId xmlns:p14="http://schemas.microsoft.com/office/powerpoint/2010/main" val="333601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Details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27812" y="2133600"/>
            <a:ext cx="4494531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Database</a:t>
            </a:r>
            <a:endParaRPr lang="en-US" dirty="0"/>
          </a:p>
          <a:p>
            <a:pPr lvl="1"/>
            <a:r>
              <a:rPr lang="en-US" dirty="0"/>
              <a:t>MySQL</a:t>
            </a:r>
          </a:p>
          <a:p>
            <a:pPr lvl="1"/>
            <a:endParaRPr lang="en-US" dirty="0"/>
          </a:p>
          <a:p>
            <a:r>
              <a:rPr lang="en-US" b="1" dirty="0"/>
              <a:t>Toolkits</a:t>
            </a:r>
          </a:p>
          <a:p>
            <a:pPr lvl="1"/>
            <a:r>
              <a:rPr lang="en-US" dirty="0"/>
              <a:t>POS Tagger</a:t>
            </a:r>
          </a:p>
          <a:p>
            <a:pPr lvl="1"/>
            <a:r>
              <a:rPr lang="en-US" dirty="0"/>
              <a:t>Name-Entity Recognition</a:t>
            </a:r>
          </a:p>
          <a:p>
            <a:pPr lvl="1"/>
            <a:r>
              <a:rPr lang="en-PH" dirty="0" err="1"/>
              <a:t>TensorFlow</a:t>
            </a:r>
            <a:r>
              <a:rPr lang="en-PH" sz="1800" baseline="30000" dirty="0" err="1"/>
              <a:t>TM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8883" y="2133600"/>
            <a:ext cx="4494531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Programming Language</a:t>
            </a:r>
          </a:p>
          <a:p>
            <a:pPr lvl="1"/>
            <a:r>
              <a:rPr lang="en-US" dirty="0"/>
              <a:t>Java</a:t>
            </a:r>
          </a:p>
          <a:p>
            <a:pPr marL="301752" lvl="1" indent="0">
              <a:buNone/>
            </a:pPr>
            <a:endParaRPr lang="en-US" dirty="0"/>
          </a:p>
          <a:p>
            <a:r>
              <a:rPr lang="en-US" b="1" dirty="0"/>
              <a:t>IDE</a:t>
            </a:r>
            <a:endParaRPr lang="en-US" dirty="0"/>
          </a:p>
          <a:p>
            <a:pPr lvl="1"/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698153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:r>
                  <a:rPr lang="en-PH" b="1" dirty="0"/>
                  <a:t>Precision</a:t>
                </a:r>
                <a:r>
                  <a:rPr lang="en-PH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i="1">
                            <a:latin typeface="Cambria Math" panose="02040503050406030204" pitchFamily="18" charset="0"/>
                          </a:rPr>
                          <m:t>𝐶𝑃</m:t>
                        </m:r>
                      </m:num>
                      <m:den>
                        <m:r>
                          <a:rPr lang="en-PH" i="1">
                            <a:latin typeface="Cambria Math" panose="02040503050406030204" pitchFamily="18" charset="0"/>
                          </a:rPr>
                          <m:t>𝐶𝑃</m:t>
                        </m:r>
                        <m:r>
                          <a:rPr lang="en-PH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i="1">
                            <a:latin typeface="Cambria Math" panose="02040503050406030204" pitchFamily="18" charset="0"/>
                          </a:rPr>
                          <m:t>𝐼𝑃</m:t>
                        </m:r>
                      </m:den>
                    </m:f>
                    <m:r>
                      <a:rPr lang="en-PH" i="1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r>
                  <a:rPr lang="en-PH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Where:</a:t>
                </a:r>
                <a:endParaRPr lang="en-US" dirty="0"/>
              </a:p>
              <a:p>
                <a:pPr marL="301752" lvl="1" indent="0">
                  <a:buNone/>
                </a:pPr>
                <a:r>
                  <a:rPr lang="en-PH" dirty="0"/>
                  <a:t>CP  = total no. of correctly recognized parameters (Given, Required, Formula, Final Answer)</a:t>
                </a:r>
                <a:endParaRPr lang="en-US" dirty="0"/>
              </a:p>
              <a:p>
                <a:pPr marL="301752" lvl="1" indent="0">
                  <a:buNone/>
                </a:pPr>
                <a:r>
                  <a:rPr lang="en-PH" dirty="0"/>
                  <a:t>IP   = total no. of incorrectly recognized parameters (Given, Required, Formula, Final Answer)</a:t>
                </a:r>
                <a:endParaRPr lang="en-US" dirty="0"/>
              </a:p>
              <a:p>
                <a:pPr marL="301752" lvl="1" indent="0">
                  <a:buNone/>
                </a:pPr>
                <a:r>
                  <a:rPr lang="en-PH" dirty="0"/>
                  <a:t>100 = the 100% ratio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 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PH" b="1" dirty="0"/>
                  <a:t>Sensitivity</a:t>
                </a:r>
                <a:r>
                  <a:rPr lang="en-PH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i="1">
                            <a:latin typeface="Cambria Math" panose="02040503050406030204" pitchFamily="18" charset="0"/>
                          </a:rPr>
                          <m:t>𝐶𝑃</m:t>
                        </m:r>
                      </m:num>
                      <m:den>
                        <m:r>
                          <a:rPr lang="en-PH" i="1">
                            <a:latin typeface="Cambria Math" panose="02040503050406030204" pitchFamily="18" charset="0"/>
                          </a:rPr>
                          <m:t>𝐶𝑃</m:t>
                        </m:r>
                        <m:r>
                          <a:rPr lang="en-PH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i="1">
                            <a:latin typeface="Cambria Math" panose="02040503050406030204" pitchFamily="18" charset="0"/>
                          </a:rPr>
                          <m:t>𝑈𝑃</m:t>
                        </m:r>
                      </m:den>
                    </m:f>
                    <m:r>
                      <a:rPr lang="en-PH" i="1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r>
                  <a:rPr lang="en-PH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Where:</a:t>
                </a:r>
                <a:endParaRPr lang="en-US" dirty="0"/>
              </a:p>
              <a:p>
                <a:pPr marL="301752" lvl="1" indent="0">
                  <a:buNone/>
                </a:pPr>
                <a:r>
                  <a:rPr lang="en-PH" dirty="0"/>
                  <a:t>CP  = total no. of correctly recognized parameters (Given, Required, Formula, Final Answer)</a:t>
                </a:r>
                <a:endParaRPr lang="en-US" dirty="0"/>
              </a:p>
              <a:p>
                <a:pPr marL="301752" lvl="1" indent="0">
                  <a:buNone/>
                </a:pPr>
                <a:r>
                  <a:rPr lang="en-PH" dirty="0"/>
                  <a:t>UP  = total no. of unrecognized parameters (Given, Required, Formula, Final Answer)</a:t>
                </a:r>
                <a:endParaRPr lang="en-US" dirty="0"/>
              </a:p>
              <a:p>
                <a:pPr marL="301752" lvl="1" indent="0">
                  <a:buNone/>
                </a:pPr>
                <a:r>
                  <a:rPr lang="en-PH" dirty="0"/>
                  <a:t>100  = the 100% ratio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8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07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PH" sz="2000" b="1" dirty="0"/>
                  <a:t>Error Rate</a:t>
                </a:r>
                <a:r>
                  <a:rPr lang="en-PH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𝐼𝑃</m:t>
                        </m:r>
                      </m:num>
                      <m:den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  <m:r>
                      <a:rPr lang="en-PH" sz="2000" i="1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r>
                  <a:rPr lang="en-PH" sz="2000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PH" sz="2000" dirty="0"/>
                  <a:t>Where</a:t>
                </a:r>
                <a:r>
                  <a:rPr lang="en-PH" sz="1700" dirty="0"/>
                  <a:t>:</a:t>
                </a:r>
                <a:endParaRPr lang="en-US" sz="1700" dirty="0"/>
              </a:p>
              <a:p>
                <a:pPr marL="301752" lvl="1" indent="0">
                  <a:buNone/>
                </a:pPr>
                <a:r>
                  <a:rPr lang="en-PH" sz="1700" dirty="0"/>
                  <a:t>TP  = total no. of parameters (Given, Required, Formula, Final Answer) to be recognized</a:t>
                </a:r>
                <a:endParaRPr lang="en-US" sz="1700" dirty="0"/>
              </a:p>
              <a:p>
                <a:pPr marL="301752" lvl="1" indent="0">
                  <a:buNone/>
                </a:pPr>
                <a:r>
                  <a:rPr lang="en-PH" sz="1700" dirty="0"/>
                  <a:t>IP   = total no. of incorrectly recognized parameters (Given, Required, Formula, Final Answer)</a:t>
                </a:r>
                <a:endParaRPr lang="en-US" sz="1700" dirty="0"/>
              </a:p>
              <a:p>
                <a:pPr marL="301752" lvl="1" indent="0">
                  <a:buNone/>
                </a:pPr>
                <a:r>
                  <a:rPr lang="en-PH" sz="1700" dirty="0"/>
                  <a:t>100 = the 100% ratio</a:t>
                </a:r>
                <a:endParaRPr lang="en-US" sz="1700" dirty="0"/>
              </a:p>
              <a:p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625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PH" sz="2000" b="1" dirty="0"/>
                  <a:t>Overall Precision</a:t>
                </a:r>
                <a:r>
                  <a:rPr lang="en-PH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2+...+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𝑃𝑥</m:t>
                        </m:r>
                      </m:num>
                      <m:den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PH" sz="2000" i="1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r>
                  <a:rPr lang="en-PH" sz="2000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PH" sz="2000" dirty="0"/>
                  <a:t>Where:</a:t>
                </a:r>
                <a:endParaRPr lang="en-US" sz="2000" dirty="0"/>
              </a:p>
              <a:p>
                <a:pPr marL="301752" lvl="1" indent="0">
                  <a:buNone/>
                </a:pPr>
                <a:r>
                  <a:rPr lang="en-PH" sz="1700" dirty="0"/>
                  <a:t>x = Total Number of Physics Word Problem</a:t>
                </a:r>
                <a:endParaRPr lang="en-US" sz="1700" dirty="0"/>
              </a:p>
              <a:p>
                <a:pPr marL="301752" lvl="1" indent="0">
                  <a:buNone/>
                </a:pPr>
                <a:r>
                  <a:rPr lang="en-PH" sz="1700" dirty="0"/>
                  <a:t>P</a:t>
                </a:r>
                <a:r>
                  <a:rPr lang="en-PH" sz="1700" baseline="-25000" dirty="0"/>
                  <a:t>1</a:t>
                </a:r>
                <a:r>
                  <a:rPr lang="en-PH" sz="1700" dirty="0"/>
                  <a:t> = Precision of Physics Word Problem 1</a:t>
                </a:r>
                <a:endParaRPr lang="en-US" sz="1700" dirty="0"/>
              </a:p>
              <a:p>
                <a:pPr marL="301752" lvl="1" indent="0">
                  <a:buNone/>
                </a:pPr>
                <a:r>
                  <a:rPr lang="en-PH" sz="1700" dirty="0"/>
                  <a:t>P</a:t>
                </a:r>
                <a:r>
                  <a:rPr lang="en-PH" sz="1700" baseline="-25000" dirty="0"/>
                  <a:t>2</a:t>
                </a:r>
                <a:r>
                  <a:rPr lang="en-PH" sz="1700" dirty="0"/>
                  <a:t> = Precision of Physics Word Problem 2</a:t>
                </a:r>
              </a:p>
              <a:p>
                <a:pPr marL="301752" lvl="1" indent="0">
                  <a:buNone/>
                </a:pPr>
                <a:r>
                  <a:rPr lang="en-PH" sz="1700" dirty="0"/>
                  <a:t>…</a:t>
                </a:r>
                <a:endParaRPr lang="en-US" sz="1700" dirty="0"/>
              </a:p>
              <a:p>
                <a:pPr marL="301752" lvl="1" indent="0">
                  <a:buNone/>
                </a:pPr>
                <a:r>
                  <a:rPr lang="en-PH" sz="1700" dirty="0" err="1"/>
                  <a:t>P</a:t>
                </a:r>
                <a:r>
                  <a:rPr lang="en-PH" sz="1700" baseline="-25000" dirty="0" err="1"/>
                  <a:t>x</a:t>
                </a:r>
                <a:r>
                  <a:rPr lang="en-PH" sz="1700" dirty="0"/>
                  <a:t> = Precision of Physics Word Problem x</a:t>
                </a:r>
                <a:endParaRPr lang="en-US" sz="17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6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2" y="2895600"/>
            <a:ext cx="975106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 </a:t>
            </a:r>
            <a:r>
              <a:rPr lang="en-US" sz="3200" b="1" dirty="0"/>
              <a:t>evaluate</a:t>
            </a:r>
            <a:r>
              <a:rPr lang="en-US" sz="3200" dirty="0"/>
              <a:t> and </a:t>
            </a:r>
            <a:r>
              <a:rPr lang="en-US" sz="3200" b="1" dirty="0"/>
              <a:t>solve</a:t>
            </a:r>
            <a:r>
              <a:rPr lang="en-US" sz="3200" dirty="0"/>
              <a:t> Physics word problems.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PH" sz="2000" b="1" dirty="0"/>
                  <a:t>Overall Sensitivity</a:t>
                </a:r>
                <a:r>
                  <a:rPr lang="en-PH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2+...+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𝑆𝑥</m:t>
                        </m:r>
                      </m:num>
                      <m:den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PH" sz="2000" i="1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PH" sz="2000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PH" sz="2000" dirty="0"/>
                  <a:t>Where:</a:t>
                </a:r>
              </a:p>
              <a:p>
                <a:pPr marL="301752" lvl="1" indent="0">
                  <a:buNone/>
                </a:pPr>
                <a:r>
                  <a:rPr lang="en-PH" sz="1700" dirty="0"/>
                  <a:t>x = Total Number of Physics Word Problem</a:t>
                </a:r>
                <a:endParaRPr lang="en-US" sz="1700" dirty="0"/>
              </a:p>
              <a:p>
                <a:pPr marL="301752" lvl="1" indent="0">
                  <a:buNone/>
                </a:pPr>
                <a:r>
                  <a:rPr lang="en-PH" sz="1700" dirty="0"/>
                  <a:t>S</a:t>
                </a:r>
                <a:r>
                  <a:rPr lang="en-PH" sz="1700" baseline="-25000" dirty="0"/>
                  <a:t>1</a:t>
                </a:r>
                <a:r>
                  <a:rPr lang="en-PH" sz="1700" dirty="0"/>
                  <a:t> = Sensitivity of Physics Word Problem 1</a:t>
                </a:r>
                <a:endParaRPr lang="en-US" sz="1700" dirty="0"/>
              </a:p>
              <a:p>
                <a:pPr marL="301752" lvl="1" indent="0">
                  <a:buNone/>
                </a:pPr>
                <a:r>
                  <a:rPr lang="en-PH" sz="1700" dirty="0"/>
                  <a:t>S</a:t>
                </a:r>
                <a:r>
                  <a:rPr lang="en-PH" sz="1700" baseline="-25000" dirty="0"/>
                  <a:t>2</a:t>
                </a:r>
                <a:r>
                  <a:rPr lang="en-PH" sz="1700" dirty="0"/>
                  <a:t> = Sensitivity of Physics Word Problem 2</a:t>
                </a:r>
                <a:endParaRPr lang="en-US" sz="1700" dirty="0"/>
              </a:p>
              <a:p>
                <a:pPr marL="301752" lvl="1" indent="0">
                  <a:buNone/>
                </a:pPr>
                <a:r>
                  <a:rPr lang="en-PH" sz="1700" dirty="0"/>
                  <a:t>…</a:t>
                </a:r>
                <a:endParaRPr lang="en-US" sz="1700" dirty="0"/>
              </a:p>
              <a:p>
                <a:pPr marL="301752" lvl="1" indent="0">
                  <a:buNone/>
                </a:pPr>
                <a:r>
                  <a:rPr lang="en-PH" sz="1700" dirty="0" err="1"/>
                  <a:t>S</a:t>
                </a:r>
                <a:r>
                  <a:rPr lang="en-PH" sz="1700" baseline="-25000" dirty="0" err="1"/>
                  <a:t>x</a:t>
                </a:r>
                <a:r>
                  <a:rPr lang="en-PH" sz="1700" dirty="0"/>
                  <a:t> = Sensitivity of Physics Word Problem x</a:t>
                </a:r>
                <a:endParaRPr lang="en-US" sz="17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88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PH" sz="2000" b="1" dirty="0"/>
                  <a:t>Overall Error Rate</a:t>
                </a:r>
                <a:r>
                  <a:rPr lang="en-PH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2+...+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𝐸𝑥</m:t>
                        </m:r>
                      </m:num>
                      <m:den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PH" sz="2000" i="1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r>
                  <a:rPr lang="en-PH" sz="2000" dirty="0"/>
                  <a:t>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PH" sz="2000" dirty="0"/>
                  <a:t>Where:</a:t>
                </a:r>
                <a:endParaRPr lang="en-US" sz="2000" dirty="0"/>
              </a:p>
              <a:p>
                <a:pPr marL="301752" lvl="1" indent="0">
                  <a:buNone/>
                </a:pPr>
                <a:r>
                  <a:rPr lang="en-PH" sz="1700" dirty="0"/>
                  <a:t>x = Total Number of Physics Word Problem</a:t>
                </a:r>
              </a:p>
              <a:p>
                <a:pPr marL="301752" lvl="1" indent="0">
                  <a:buNone/>
                </a:pPr>
                <a:r>
                  <a:rPr lang="en-PH" sz="1700" dirty="0"/>
                  <a:t>E</a:t>
                </a:r>
                <a:r>
                  <a:rPr lang="en-PH" sz="1700" baseline="-25000" dirty="0"/>
                  <a:t>1</a:t>
                </a:r>
                <a:r>
                  <a:rPr lang="en-PH" sz="1700" dirty="0"/>
                  <a:t> = Error Rate of Physics Word Problem 1</a:t>
                </a:r>
              </a:p>
              <a:p>
                <a:pPr marL="301752" lvl="1" indent="0">
                  <a:buNone/>
                </a:pPr>
                <a:r>
                  <a:rPr lang="en-PH" sz="1700" dirty="0"/>
                  <a:t>E</a:t>
                </a:r>
                <a:r>
                  <a:rPr lang="en-PH" sz="1700" baseline="-25000" dirty="0"/>
                  <a:t>2</a:t>
                </a:r>
                <a:r>
                  <a:rPr lang="en-PH" sz="1700" dirty="0"/>
                  <a:t> = Error Rate of Physics Word Problem 2</a:t>
                </a:r>
                <a:endParaRPr lang="en-US" sz="1700" dirty="0"/>
              </a:p>
              <a:p>
                <a:pPr marL="301752" lvl="1" indent="0">
                  <a:buNone/>
                </a:pPr>
                <a:r>
                  <a:rPr lang="en-PH" sz="1700" dirty="0"/>
                  <a:t>…</a:t>
                </a:r>
                <a:endParaRPr lang="en-US" sz="1700" dirty="0"/>
              </a:p>
              <a:p>
                <a:pPr marL="301752" lvl="1" indent="0">
                  <a:buNone/>
                </a:pPr>
                <a:r>
                  <a:rPr lang="en-PH" sz="1700" dirty="0"/>
                  <a:t>E</a:t>
                </a:r>
                <a:r>
                  <a:rPr lang="en-PH" sz="1700" baseline="-25000" dirty="0"/>
                  <a:t>x</a:t>
                </a:r>
                <a:r>
                  <a:rPr lang="en-PH" sz="1700" dirty="0"/>
                  <a:t> = Error Rate of Physics Word Problem x</a:t>
                </a:r>
                <a:endParaRPr lang="en-US" sz="17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764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2971800"/>
            <a:ext cx="9751060" cy="426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68596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7612" y="1524000"/>
            <a:ext cx="9751060" cy="4267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Computational word problems involve a lot more than just solving calculations.</a:t>
            </a:r>
          </a:p>
          <a:p>
            <a:pPr algn="just"/>
            <a:r>
              <a:rPr lang="en-US" dirty="0"/>
              <a:t>Computer still lacks an algorithm that can fully solve computational problems that are described in the natural language. (Shi et al., 2015)</a:t>
            </a:r>
          </a:p>
          <a:p>
            <a:pPr algn="just"/>
            <a:r>
              <a:rPr lang="en-US" dirty="0"/>
              <a:t>As for machines, information that is represented by the natural language are considered as data in an unstructured 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Framework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86" y="3198709"/>
            <a:ext cx="7363853" cy="1476581"/>
          </a:xfrm>
        </p:spPr>
      </p:pic>
    </p:spTree>
    <p:extLst>
      <p:ext uri="{BB962C8B-B14F-4D97-AF65-F5344CB8AC3E}">
        <p14:creationId xmlns:p14="http://schemas.microsoft.com/office/powerpoint/2010/main" val="315453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Framework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77" y="1803400"/>
            <a:ext cx="4388470" cy="4267200"/>
          </a:xfrm>
        </p:spPr>
      </p:pic>
    </p:spTree>
    <p:extLst>
      <p:ext uri="{BB962C8B-B14F-4D97-AF65-F5344CB8AC3E}">
        <p14:creationId xmlns:p14="http://schemas.microsoft.com/office/powerpoint/2010/main" val="271859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066800"/>
            <a:ext cx="9751060" cy="5562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200" dirty="0"/>
              <a:t>The study aims to translate a Physics word problem into its corresponding numerical representation. As well as to extract important parameters in the given problem using RNN-based Information Extraction. Specifically, this study seeks to answer the following questions.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dirty="0"/>
              <a:t>1.) What is the level of accuracy of the system in implementing RNN-based Information Extraction in Physics word problem. In terms of the following parameters:</a:t>
            </a:r>
          </a:p>
          <a:p>
            <a:pPr marL="758952" lvl="1" indent="-457200" algn="just">
              <a:buFont typeface="+mj-lt"/>
              <a:buAutoNum type="alphaLcParenR"/>
            </a:pPr>
            <a:r>
              <a:rPr lang="en-US" dirty="0"/>
              <a:t>Given</a:t>
            </a:r>
          </a:p>
          <a:p>
            <a:pPr marL="758952" lvl="1" indent="-457200" algn="just">
              <a:buFont typeface="+mj-lt"/>
              <a:buAutoNum type="alphaLcParenR"/>
            </a:pPr>
            <a:r>
              <a:rPr lang="en-US" dirty="0"/>
              <a:t>Required</a:t>
            </a:r>
          </a:p>
          <a:p>
            <a:pPr marL="0" indent="0" algn="just">
              <a:buNone/>
            </a:pPr>
            <a:r>
              <a:rPr lang="en-US" dirty="0"/>
              <a:t>2.) What is the level of accuracy of the system in evaluating and solving the given Physics word problem. In terms of the following parameters:</a:t>
            </a:r>
          </a:p>
          <a:p>
            <a:pPr marL="758952" lvl="1" indent="-457200" algn="just">
              <a:buFont typeface="+mj-lt"/>
              <a:buAutoNum type="alphaLcParenR"/>
            </a:pPr>
            <a:r>
              <a:rPr lang="en-US" dirty="0"/>
              <a:t>Formula</a:t>
            </a:r>
          </a:p>
          <a:p>
            <a:pPr marL="758952" lvl="1" indent="-457200" algn="just">
              <a:buFont typeface="+mj-lt"/>
              <a:buAutoNum type="alphaLcParenR"/>
            </a:pPr>
            <a:r>
              <a:rPr lang="en-US" dirty="0"/>
              <a:t>Final Answer</a:t>
            </a:r>
          </a:p>
          <a:p>
            <a:pPr marL="301752" lvl="1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9278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28800"/>
            <a:ext cx="9751060" cy="4191000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Electricity</a:t>
            </a:r>
          </a:p>
          <a:p>
            <a:pPr lvl="1"/>
            <a:r>
              <a:rPr lang="en-US" dirty="0"/>
              <a:t>Voltage</a:t>
            </a:r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Resistance</a:t>
            </a:r>
          </a:p>
          <a:p>
            <a:pPr lvl="1"/>
            <a:r>
              <a:rPr lang="en-US" dirty="0"/>
              <a:t>Power</a:t>
            </a:r>
          </a:p>
          <a:p>
            <a:r>
              <a:rPr lang="en-US" sz="2000" b="1" dirty="0"/>
              <a:t>Forces</a:t>
            </a:r>
          </a:p>
          <a:p>
            <a:pPr lvl="1"/>
            <a:r>
              <a:rPr lang="en-US" dirty="0"/>
              <a:t>Newton’s Law of Motion</a:t>
            </a:r>
          </a:p>
          <a:p>
            <a:r>
              <a:rPr lang="en-US" sz="2000" b="1" dirty="0"/>
              <a:t>Motions (Kinematics)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Acceleration</a:t>
            </a:r>
          </a:p>
        </p:txBody>
      </p:sp>
    </p:spTree>
    <p:extLst>
      <p:ext uri="{BB962C8B-B14F-4D97-AF65-F5344CB8AC3E}">
        <p14:creationId xmlns:p14="http://schemas.microsoft.com/office/powerpoint/2010/main" val="416408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2057400"/>
            <a:ext cx="9751060" cy="4267200"/>
          </a:xfrm>
        </p:spPr>
        <p:txBody>
          <a:bodyPr/>
          <a:lstStyle/>
          <a:p>
            <a:pPr algn="just"/>
            <a:r>
              <a:rPr lang="en-US" dirty="0"/>
              <a:t>Physics word problem should only have not more than </a:t>
            </a:r>
            <a:r>
              <a:rPr lang="en-US" b="1" dirty="0"/>
              <a:t>one (1) explicit </a:t>
            </a:r>
            <a:r>
              <a:rPr lang="en-US" b="1" i="1" dirty="0"/>
              <a:t>Required.</a:t>
            </a:r>
          </a:p>
          <a:p>
            <a:pPr algn="just"/>
            <a:r>
              <a:rPr lang="en-US" b="1" dirty="0"/>
              <a:t>Incorrect spelling</a:t>
            </a:r>
            <a:r>
              <a:rPr lang="en-US" dirty="0"/>
              <a:t> of parameters and keywords can be accepted by the system, considering that the consistency of the incorrectness is observed.</a:t>
            </a:r>
          </a:p>
          <a:p>
            <a:pPr algn="just"/>
            <a:r>
              <a:rPr lang="en-US" dirty="0"/>
              <a:t>All input should be </a:t>
            </a:r>
            <a:r>
              <a:rPr lang="en-US" b="1" dirty="0"/>
              <a:t>grammatically correct.</a:t>
            </a:r>
          </a:p>
        </p:txBody>
      </p:sp>
    </p:spTree>
    <p:extLst>
      <p:ext uri="{BB962C8B-B14F-4D97-AF65-F5344CB8AC3E}">
        <p14:creationId xmlns:p14="http://schemas.microsoft.com/office/powerpoint/2010/main" val="1847613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Literature and Study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874794"/>
              </p:ext>
            </p:extLst>
          </p:nvPr>
        </p:nvGraphicFramePr>
        <p:xfrm>
          <a:off x="1219200" y="2331720"/>
          <a:ext cx="9750743" cy="2726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612">
                  <a:extLst>
                    <a:ext uri="{9D8B030D-6E8A-4147-A177-3AD203B41FA5}">
                      <a16:colId xmlns:a16="http://schemas.microsoft.com/office/drawing/2014/main" val="2488162345"/>
                    </a:ext>
                  </a:extLst>
                </a:gridCol>
                <a:gridCol w="3961131">
                  <a:extLst>
                    <a:ext uri="{9D8B030D-6E8A-4147-A177-3AD203B41FA5}">
                      <a16:colId xmlns:a16="http://schemas.microsoft.com/office/drawing/2014/main" val="1312548081"/>
                    </a:ext>
                  </a:extLst>
                </a:gridCol>
              </a:tblGrid>
              <a:tr h="360943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71270"/>
                  </a:ext>
                </a:extLst>
              </a:tr>
              <a:tr h="360943">
                <a:tc>
                  <a:txBody>
                    <a:bodyPr/>
                    <a:lstStyle/>
                    <a:p>
                      <a:r>
                        <a:rPr lang="en-US" dirty="0"/>
                        <a:t>Machine Solver for Physics Word</a:t>
                      </a:r>
                      <a:r>
                        <a:rPr lang="en-US" baseline="0" dirty="0"/>
                        <a:t>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Leszczynski</a:t>
                      </a:r>
                      <a:r>
                        <a:rPr lang="en-US" baseline="0" dirty="0"/>
                        <a:t> &amp; </a:t>
                      </a:r>
                      <a:r>
                        <a:rPr lang="en-US" baseline="0" dirty="0" err="1"/>
                        <a:t>Moneira</a:t>
                      </a:r>
                      <a:r>
                        <a:rPr lang="en-US" baseline="0" dirty="0"/>
                        <a:t>, 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41776"/>
                  </a:ext>
                </a:extLst>
              </a:tr>
              <a:tr h="360943">
                <a:tc>
                  <a:txBody>
                    <a:bodyPr/>
                    <a:lstStyle/>
                    <a:p>
                      <a:r>
                        <a:rPr lang="en-US" dirty="0"/>
                        <a:t>Natural Language Processing</a:t>
                      </a:r>
                      <a:r>
                        <a:rPr lang="en-US" baseline="0" dirty="0"/>
                        <a:t> for Solving Simple Word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Sundaram</a:t>
                      </a:r>
                      <a:r>
                        <a:rPr lang="en-US" baseline="0" dirty="0"/>
                        <a:t> &amp; </a:t>
                      </a:r>
                      <a:r>
                        <a:rPr lang="en-US" baseline="0" dirty="0" err="1"/>
                        <a:t>Khemani</a:t>
                      </a:r>
                      <a:r>
                        <a:rPr lang="en-US" baseline="0" dirty="0"/>
                        <a:t>, 2015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59322"/>
                  </a:ext>
                </a:extLst>
              </a:tr>
              <a:tr h="622997">
                <a:tc>
                  <a:txBody>
                    <a:bodyPr/>
                    <a:lstStyle/>
                    <a:p>
                      <a:r>
                        <a:rPr lang="en-US" dirty="0"/>
                        <a:t>Reading Coaching for Math Word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Edwards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Waloy</a:t>
                      </a:r>
                      <a:r>
                        <a:rPr lang="en-US" baseline="0" dirty="0"/>
                        <a:t>, &amp; Anderson, 2009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74844"/>
                  </a:ext>
                </a:extLst>
              </a:tr>
              <a:tr h="360943">
                <a:tc>
                  <a:txBody>
                    <a:bodyPr/>
                    <a:lstStyle/>
                    <a:p>
                      <a:r>
                        <a:rPr lang="en-US" dirty="0"/>
                        <a:t>GWPS: Geometry</a:t>
                      </a:r>
                      <a:r>
                        <a:rPr lang="en-US" baseline="0" dirty="0"/>
                        <a:t> Word Problem Solver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Apostol</a:t>
                      </a:r>
                      <a:r>
                        <a:rPr lang="en-US" baseline="0" dirty="0"/>
                        <a:t> &amp; </a:t>
                      </a:r>
                      <a:r>
                        <a:rPr lang="en-US" baseline="0" dirty="0" err="1"/>
                        <a:t>Orsolino</a:t>
                      </a:r>
                      <a:r>
                        <a:rPr lang="en-US" baseline="0" dirty="0"/>
                        <a:t>, 2016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01081"/>
                  </a:ext>
                </a:extLst>
              </a:tr>
              <a:tr h="360943">
                <a:tc>
                  <a:txBody>
                    <a:bodyPr/>
                    <a:lstStyle/>
                    <a:p>
                      <a:r>
                        <a:rPr lang="en-US" dirty="0"/>
                        <a:t>Making Sense of Word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Verschaffel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Greer, &amp; de Corte, 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279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Cha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1281</TotalTime>
  <Words>833</Words>
  <Application>Microsoft Office PowerPoint</Application>
  <PresentationFormat>Custom</PresentationFormat>
  <Paragraphs>163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Constantia</vt:lpstr>
      <vt:lpstr>Books Classic 16x9</vt:lpstr>
      <vt:lpstr>PhySol: Machine Solver for Textually Represented Physics Problem Implementing RNN-based Information Extraction</vt:lpstr>
      <vt:lpstr>PowerPoint Presentation</vt:lpstr>
      <vt:lpstr>PowerPoint Presentation</vt:lpstr>
      <vt:lpstr>Theoretical Framework</vt:lpstr>
      <vt:lpstr>Conceptual Framework</vt:lpstr>
      <vt:lpstr>PowerPoint Presentation</vt:lpstr>
      <vt:lpstr>Scope and Limitation</vt:lpstr>
      <vt:lpstr>Scope and Limitation</vt:lpstr>
      <vt:lpstr>Related Literature and Study</vt:lpstr>
      <vt:lpstr>PowerPoint Presentation</vt:lpstr>
      <vt:lpstr>Research Design </vt:lpstr>
      <vt:lpstr>Sources of Data</vt:lpstr>
      <vt:lpstr>System Architecture</vt:lpstr>
      <vt:lpstr>PowerPoint Presentation</vt:lpstr>
      <vt:lpstr>PowerPoint Presentation</vt:lpstr>
      <vt:lpstr>Development Details</vt:lpstr>
      <vt:lpstr>Statistical Data Analysis</vt:lpstr>
      <vt:lpstr>Statistical Data Analysis</vt:lpstr>
      <vt:lpstr>Statistical Data Analysis</vt:lpstr>
      <vt:lpstr>Statistical Data Analysis</vt:lpstr>
      <vt:lpstr>Statistical 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PhySol: Machine Solver for Textually Represented Physics Problem Implementing RNN-based Information Extraction</dc:title>
  <dc:creator>Drew Camero</dc:creator>
  <cp:lastModifiedBy>Drew Camero</cp:lastModifiedBy>
  <cp:revision>69</cp:revision>
  <dcterms:created xsi:type="dcterms:W3CDTF">2017-09-07T22:15:21Z</dcterms:created>
  <dcterms:modified xsi:type="dcterms:W3CDTF">2017-09-19T08:14:38Z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