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63" r:id="rId3"/>
    <p:sldId id="257" r:id="rId4"/>
    <p:sldId id="259" r:id="rId5"/>
    <p:sldId id="258" r:id="rId6"/>
    <p:sldId id="260" r:id="rId7"/>
    <p:sldId id="262" r:id="rId8"/>
    <p:sldId id="261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129" autoAdjust="0"/>
  </p:normalViewPr>
  <p:slideViewPr>
    <p:cSldViewPr snapToGrid="0">
      <p:cViewPr varScale="1">
        <p:scale>
          <a:sx n="70" d="100"/>
          <a:sy n="70" d="100"/>
        </p:scale>
        <p:origin x="7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920D0A-4CAF-40FC-B416-45363D3E2B0C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7C0069-4660-4818-B0D7-3C9D280CE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959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7C0069-4660-4818-B0D7-3C9D280CE97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688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DCC81D72-0DA0-4D9E-A818-7C70AFE549A9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52A6746F-54FC-4A21-911B-FA31886A878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721812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81D72-0DA0-4D9E-A818-7C70AFE549A9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6746F-54FC-4A21-911B-FA31886A8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551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81D72-0DA0-4D9E-A818-7C70AFE549A9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6746F-54FC-4A21-911B-FA31886A8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427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81D72-0DA0-4D9E-A818-7C70AFE549A9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6746F-54FC-4A21-911B-FA31886A8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397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81D72-0DA0-4D9E-A818-7C70AFE549A9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6746F-54FC-4A21-911B-FA31886A878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16021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81D72-0DA0-4D9E-A818-7C70AFE549A9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6746F-54FC-4A21-911B-FA31886A8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780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81D72-0DA0-4D9E-A818-7C70AFE549A9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6746F-54FC-4A21-911B-FA31886A8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578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81D72-0DA0-4D9E-A818-7C70AFE549A9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6746F-54FC-4A21-911B-FA31886A8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33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81D72-0DA0-4D9E-A818-7C70AFE549A9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6746F-54FC-4A21-911B-FA31886A8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824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81D72-0DA0-4D9E-A818-7C70AFE549A9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6746F-54FC-4A21-911B-FA31886A8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472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81D72-0DA0-4D9E-A818-7C70AFE549A9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6746F-54FC-4A21-911B-FA31886A8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970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DCC81D72-0DA0-4D9E-A818-7C70AFE549A9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52A6746F-54FC-4A21-911B-FA31886A8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37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/>
          <a:lstStyle/>
          <a:p>
            <a:r>
              <a:rPr lang="en-US" dirty="0" smtClean="0"/>
              <a:t>Temnospondyls: In Search of a New Phylogeny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463040"/>
          </a:xfrm>
        </p:spPr>
        <p:txBody>
          <a:bodyPr/>
          <a:lstStyle/>
          <a:p>
            <a:r>
              <a:rPr lang="en-US" dirty="0" smtClean="0"/>
              <a:t>Jens Sannerud</a:t>
            </a:r>
            <a:endParaRPr lang="en-US" dirty="0"/>
          </a:p>
        </p:txBody>
      </p:sp>
      <p:pic>
        <p:nvPicPr>
          <p:cNvPr id="1026" name="Picture 2" descr="http://palaeos.com/vertebrates/temnospondyli/images/ArchegosaurusDB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124575" y="3810014"/>
            <a:ext cx="5715000" cy="273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77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14715" t="18207" r="10762" b="3804"/>
          <a:stretch/>
        </p:blipFill>
        <p:spPr>
          <a:xfrm>
            <a:off x="1599057" y="745808"/>
            <a:ext cx="9696450" cy="54673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897" y="4517309"/>
            <a:ext cx="9692640" cy="1325562"/>
          </a:xfrm>
        </p:spPr>
        <p:txBody>
          <a:bodyPr/>
          <a:lstStyle/>
          <a:p>
            <a:r>
              <a:rPr lang="en-US" dirty="0" smtClean="0"/>
              <a:t>The Good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969" t="1749" r="-551" b="90612"/>
          <a:stretch/>
        </p:blipFill>
        <p:spPr>
          <a:xfrm>
            <a:off x="629456" y="26833"/>
            <a:ext cx="1830851" cy="915425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1809750" y="1095375"/>
            <a:ext cx="819150" cy="85725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700" t="82876" b="12579"/>
          <a:stretch/>
        </p:blipFill>
        <p:spPr>
          <a:xfrm>
            <a:off x="3654237" y="245729"/>
            <a:ext cx="1680222" cy="50851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421" t="91056" b="5023"/>
          <a:stretch/>
        </p:blipFill>
        <p:spPr>
          <a:xfrm>
            <a:off x="2386853" y="290677"/>
            <a:ext cx="1428749" cy="447870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>
          <a:xfrm>
            <a:off x="2966085" y="1310533"/>
            <a:ext cx="493597" cy="51826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501570" y="1310533"/>
            <a:ext cx="493597" cy="51826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445" t="52361" b="42631"/>
          <a:stretch/>
        </p:blipFill>
        <p:spPr>
          <a:xfrm>
            <a:off x="7697496" y="189841"/>
            <a:ext cx="1234973" cy="53464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445" t="57845" b="37917"/>
          <a:stretch/>
        </p:blipFill>
        <p:spPr>
          <a:xfrm>
            <a:off x="8824774" y="245729"/>
            <a:ext cx="1267879" cy="464574"/>
          </a:xfrm>
          <a:prstGeom prst="rect">
            <a:avLst/>
          </a:prstGeom>
        </p:spPr>
      </p:pic>
      <p:sp>
        <p:nvSpPr>
          <p:cNvPr id="17" name="Oval 16"/>
          <p:cNvSpPr/>
          <p:nvPr/>
        </p:nvSpPr>
        <p:spPr>
          <a:xfrm>
            <a:off x="8196473" y="1292780"/>
            <a:ext cx="493597" cy="51826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722837" y="1292780"/>
            <a:ext cx="493597" cy="51826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67" t="16559" r="80381" b="75676"/>
          <a:stretch/>
        </p:blipFill>
        <p:spPr>
          <a:xfrm>
            <a:off x="7200718" y="5255071"/>
            <a:ext cx="652075" cy="826151"/>
          </a:xfrm>
          <a:prstGeom prst="rect">
            <a:avLst/>
          </a:prstGeom>
        </p:spPr>
      </p:pic>
      <p:sp>
        <p:nvSpPr>
          <p:cNvPr id="20" name="Oval 19"/>
          <p:cNvSpPr/>
          <p:nvPr/>
        </p:nvSpPr>
        <p:spPr>
          <a:xfrm>
            <a:off x="6067511" y="5202117"/>
            <a:ext cx="1133207" cy="65850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24774" y="4031404"/>
            <a:ext cx="3417094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56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Bad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956" y="2506662"/>
            <a:ext cx="7239044" cy="4351338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91" t="41884" r="47360" b="32899"/>
          <a:stretch/>
        </p:blipFill>
        <p:spPr>
          <a:xfrm>
            <a:off x="1441174" y="2534478"/>
            <a:ext cx="2564296" cy="3272415"/>
          </a:xfrm>
          <a:prstGeom prst="rect">
            <a:avLst/>
          </a:prstGeom>
        </p:spPr>
      </p:pic>
      <p:pic>
        <p:nvPicPr>
          <p:cNvPr id="6146" name="Picture 2" descr="https://upload.wikimedia.org/wikipedia/commons/3/36/Eryops_-_National_Museum_of_Natural_History_-_IMG_1974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8698" y="365760"/>
            <a:ext cx="4275814" cy="197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303" t="18999" b="72645"/>
          <a:stretch/>
        </p:blipFill>
        <p:spPr>
          <a:xfrm>
            <a:off x="6157490" y="2616363"/>
            <a:ext cx="2141679" cy="787381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6459794" y="2559549"/>
            <a:ext cx="272845" cy="25739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 descr="http://palaeos.com/vertebrates/temnospondyli/images/ArchegosaurusDB3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75603" flipH="1">
            <a:off x="9068698" y="2469046"/>
            <a:ext cx="2688201" cy="1285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9398683" y="2742058"/>
            <a:ext cx="407324" cy="369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4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8814" y="365760"/>
            <a:ext cx="5745698" cy="867954"/>
          </a:xfrm>
        </p:spPr>
        <p:txBody>
          <a:bodyPr/>
          <a:lstStyle/>
          <a:p>
            <a:r>
              <a:rPr lang="en-US" dirty="0" smtClean="0"/>
              <a:t>The Ugly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5002"/>
            <a:ext cx="11495091" cy="5992993"/>
          </a:xfrm>
        </p:spPr>
      </p:pic>
      <p:pic>
        <p:nvPicPr>
          <p:cNvPr id="7170" name="Picture 2" descr="https://www.geol.umd.edu/~jmerck/nature/specimens/images/eryops73381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8585" y="114300"/>
            <a:ext cx="2843774" cy="2251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/>
          <p:cNvSpPr/>
          <p:nvPr/>
        </p:nvSpPr>
        <p:spPr>
          <a:xfrm>
            <a:off x="8691825" y="4350936"/>
            <a:ext cx="823964" cy="33159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723327" y="1208592"/>
            <a:ext cx="1074949" cy="331595"/>
          </a:xfrm>
          <a:prstGeom prst="ellipse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219930" y="4451421"/>
            <a:ext cx="934495" cy="396908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500956" y="1808618"/>
            <a:ext cx="1074949" cy="331595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85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 </a:t>
            </a:r>
            <a:r>
              <a:rPr lang="en-US" smtClean="0"/>
              <a:t>&amp;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Trees are generally inconclusive, but certain groups appear to be positioned correctly</a:t>
            </a:r>
          </a:p>
          <a:p>
            <a:r>
              <a:rPr lang="en-US" dirty="0" smtClean="0"/>
              <a:t>ML on fossils is hard</a:t>
            </a:r>
          </a:p>
          <a:p>
            <a:pPr lvl="1"/>
            <a:r>
              <a:rPr lang="en-US" dirty="0" smtClean="0"/>
              <a:t>Calling all methods developers</a:t>
            </a:r>
          </a:p>
          <a:p>
            <a:pPr lvl="1"/>
            <a:r>
              <a:rPr lang="en-US" dirty="0" smtClean="0"/>
              <a:t>Amphibians – doubly so</a:t>
            </a:r>
          </a:p>
        </p:txBody>
      </p:sp>
      <p:pic>
        <p:nvPicPr>
          <p:cNvPr id="8194" name="Picture 2" descr="https://upload.wikimedia.org/wikipedia/commons/8/83/Unnamed_temnospondyl_-_perm_inf_german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785" y="3657716"/>
            <a:ext cx="8752451" cy="2878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4472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://comenius.susqu.edu/biol/202/animals/deuterostomes/craniata/batrachomorpha/eryop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7864" y="2480467"/>
            <a:ext cx="4143375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75510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0928" y="0"/>
            <a:ext cx="9692640" cy="864994"/>
          </a:xfrm>
        </p:spPr>
        <p:txBody>
          <a:bodyPr/>
          <a:lstStyle/>
          <a:p>
            <a:r>
              <a:rPr lang="en-US" dirty="0" smtClean="0"/>
              <a:t>GTR seed 1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4994"/>
            <a:ext cx="11247697" cy="586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036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0928" y="0"/>
            <a:ext cx="9692640" cy="864994"/>
          </a:xfrm>
        </p:spPr>
        <p:txBody>
          <a:bodyPr/>
          <a:lstStyle/>
          <a:p>
            <a:r>
              <a:rPr lang="en-US" dirty="0" smtClean="0"/>
              <a:t>GTR seed 2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864994"/>
            <a:ext cx="11247695" cy="586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7314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0928" y="0"/>
            <a:ext cx="9692640" cy="864994"/>
          </a:xfrm>
        </p:spPr>
        <p:txBody>
          <a:bodyPr/>
          <a:lstStyle/>
          <a:p>
            <a:r>
              <a:rPr lang="en-US" dirty="0" smtClean="0"/>
              <a:t>GTR seed 3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864994"/>
            <a:ext cx="11247695" cy="5863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6006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0928" y="0"/>
            <a:ext cx="9692640" cy="864994"/>
          </a:xfrm>
        </p:spPr>
        <p:txBody>
          <a:bodyPr/>
          <a:lstStyle/>
          <a:p>
            <a:r>
              <a:rPr lang="en-US" dirty="0" smtClean="0"/>
              <a:t>MK seed 1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864994"/>
            <a:ext cx="11247693" cy="5863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7130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0928" y="0"/>
            <a:ext cx="9692640" cy="864994"/>
          </a:xfrm>
        </p:spPr>
        <p:txBody>
          <a:bodyPr/>
          <a:lstStyle/>
          <a:p>
            <a:r>
              <a:rPr lang="en-US" dirty="0" smtClean="0"/>
              <a:t>MK seed 2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256" y="864994"/>
            <a:ext cx="7361185" cy="5863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736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http://www.utm.utoronto.ca/~w3reisz/images/tettree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9363" y="624199"/>
            <a:ext cx="8060377" cy="6274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>
          <a:xfrm>
            <a:off x="1420181" y="846162"/>
            <a:ext cx="4435523" cy="133748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3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0928" y="0"/>
            <a:ext cx="9692640" cy="864994"/>
          </a:xfrm>
        </p:spPr>
        <p:txBody>
          <a:bodyPr/>
          <a:lstStyle/>
          <a:p>
            <a:r>
              <a:rPr lang="en-US" dirty="0" smtClean="0"/>
              <a:t>MK seed 3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256" y="864994"/>
            <a:ext cx="7361185" cy="5863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5967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0928" y="0"/>
            <a:ext cx="9692640" cy="864994"/>
          </a:xfrm>
        </p:spPr>
        <p:txBody>
          <a:bodyPr/>
          <a:lstStyle/>
          <a:p>
            <a:r>
              <a:rPr lang="en-US" dirty="0" smtClean="0"/>
              <a:t>ORDERED seed 1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256" y="864994"/>
            <a:ext cx="7361185" cy="5863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8665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0928" y="0"/>
            <a:ext cx="9692640" cy="864994"/>
          </a:xfrm>
        </p:spPr>
        <p:txBody>
          <a:bodyPr/>
          <a:lstStyle/>
          <a:p>
            <a:r>
              <a:rPr lang="en-US" dirty="0" smtClean="0"/>
              <a:t>ORDERED seed 2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256" y="864994"/>
            <a:ext cx="7361185" cy="586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7658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0928" y="0"/>
            <a:ext cx="9692640" cy="864994"/>
          </a:xfrm>
        </p:spPr>
        <p:txBody>
          <a:bodyPr/>
          <a:lstStyle/>
          <a:p>
            <a:r>
              <a:rPr lang="en-US" dirty="0" smtClean="0"/>
              <a:t>ORDERED seed 3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256" y="864994"/>
            <a:ext cx="7361184" cy="586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550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026" y="1028541"/>
            <a:ext cx="10023486" cy="4968785"/>
          </a:xfr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38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698" y="985020"/>
            <a:ext cx="10136814" cy="5195117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52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698" y="985020"/>
            <a:ext cx="10136814" cy="5195117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090615" y="3330053"/>
            <a:ext cx="150125" cy="150125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108192" y="2606723"/>
            <a:ext cx="150125" cy="150125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258317" y="3009331"/>
            <a:ext cx="150125" cy="150125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409427" y="4408227"/>
            <a:ext cx="150125" cy="150125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173525" y="3797538"/>
            <a:ext cx="150125" cy="150125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940490" y="4981433"/>
            <a:ext cx="150125" cy="150125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909140" y="2504365"/>
            <a:ext cx="150125" cy="150125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984202" y="5056495"/>
            <a:ext cx="150125" cy="150125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479600" y="5219119"/>
            <a:ext cx="150125" cy="150125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929350" y="5294181"/>
            <a:ext cx="150125" cy="150125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548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513587"/>
            <a:ext cx="9213902" cy="5666550"/>
          </a:xfrm>
          <a:prstGeom prst="rect">
            <a:avLst/>
          </a:prstGeom>
        </p:spPr>
      </p:pic>
      <p:sp>
        <p:nvSpPr>
          <p:cNvPr id="5" name="Down Arrow 4"/>
          <p:cNvSpPr/>
          <p:nvPr/>
        </p:nvSpPr>
        <p:spPr>
          <a:xfrm>
            <a:off x="3875964" y="1691322"/>
            <a:ext cx="177421" cy="723331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/>
          <p:cNvSpPr/>
          <p:nvPr/>
        </p:nvSpPr>
        <p:spPr>
          <a:xfrm>
            <a:off x="6943857" y="1691322"/>
            <a:ext cx="2227439" cy="723331"/>
          </a:xfrm>
          <a:prstGeom prst="downArrow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02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4447805" cy="1325562"/>
          </a:xfrm>
        </p:spPr>
        <p:txBody>
          <a:bodyPr/>
          <a:lstStyle/>
          <a:p>
            <a:r>
              <a:rPr lang="en-US" dirty="0" smtClean="0"/>
              <a:t>Yates &amp; Warren 2000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4447805" cy="4351337"/>
          </a:xfrm>
        </p:spPr>
        <p:txBody>
          <a:bodyPr/>
          <a:lstStyle/>
          <a:p>
            <a:r>
              <a:rPr lang="en-US" dirty="0" smtClean="0"/>
              <a:t>Influential early computer-based phylogeny</a:t>
            </a:r>
          </a:p>
          <a:p>
            <a:r>
              <a:rPr lang="en-US" dirty="0" smtClean="0"/>
              <a:t>Parsimony</a:t>
            </a:r>
          </a:p>
          <a:p>
            <a:r>
              <a:rPr lang="en-US" dirty="0" smtClean="0"/>
              <a:t>38 taxa</a:t>
            </a:r>
          </a:p>
          <a:p>
            <a:r>
              <a:rPr lang="en-US" dirty="0" smtClean="0"/>
              <a:t>121 characters</a:t>
            </a:r>
          </a:p>
          <a:p>
            <a:pPr lvl="1"/>
            <a:r>
              <a:rPr lang="en-US" dirty="0" smtClean="0"/>
              <a:t>88 cranial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4196" t="20361" r="35385" b="4493"/>
          <a:stretch/>
        </p:blipFill>
        <p:spPr>
          <a:xfrm>
            <a:off x="7014949" y="-13648"/>
            <a:ext cx="5204346" cy="6927165"/>
          </a:xfrm>
          <a:prstGeom prst="rect">
            <a:avLst/>
          </a:prstGeom>
        </p:spPr>
      </p:pic>
      <p:pic>
        <p:nvPicPr>
          <p:cNvPr id="5122" name="Picture 2" descr="http://palaeos.com/vertebrates/temnospondyli/images/Thoosuchinae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3192" y="3143249"/>
            <a:ext cx="3943350" cy="3714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348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I make a phylogeny of </a:t>
            </a:r>
            <a:r>
              <a:rPr lang="en-US" dirty="0" err="1" smtClean="0"/>
              <a:t>Temnospondyli</a:t>
            </a:r>
            <a:r>
              <a:rPr lang="en-US" dirty="0" smtClean="0"/>
              <a:t> using ML?</a:t>
            </a:r>
          </a:p>
        </p:txBody>
      </p:sp>
      <p:pic>
        <p:nvPicPr>
          <p:cNvPr id="3074" name="Picture 2" descr="https://s-media-cache-ak0.pinimg.com/736x/38/04/b2/3804b202c1652fb51eaa69124e04b28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2052" y="2955289"/>
            <a:ext cx="5715000" cy="3362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512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375" y="228600"/>
            <a:ext cx="6318354" cy="6858000"/>
          </a:xfrm>
          <a:prstGeom prst="rect">
            <a:avLst/>
          </a:prstGeom>
        </p:spPr>
      </p:pic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141292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477</TotalTime>
  <Words>102</Words>
  <Application>Microsoft Office PowerPoint</Application>
  <PresentationFormat>Widescreen</PresentationFormat>
  <Paragraphs>30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Century Schoolbook</vt:lpstr>
      <vt:lpstr>Wingdings</vt:lpstr>
      <vt:lpstr>Wingdings 2</vt:lpstr>
      <vt:lpstr>View</vt:lpstr>
      <vt:lpstr>Temnospondyls: In Search of a New Phylogeny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Yates &amp; Warren 2000</vt:lpstr>
      <vt:lpstr>Goal</vt:lpstr>
      <vt:lpstr>PowerPoint Presentation</vt:lpstr>
      <vt:lpstr>The Good</vt:lpstr>
      <vt:lpstr>The Bad</vt:lpstr>
      <vt:lpstr>The Ugly</vt:lpstr>
      <vt:lpstr>Conclusions &amp; Discussion</vt:lpstr>
      <vt:lpstr>Questions?</vt:lpstr>
      <vt:lpstr>GTR seed 1</vt:lpstr>
      <vt:lpstr>GTR seed 2</vt:lpstr>
      <vt:lpstr>GTR seed 3</vt:lpstr>
      <vt:lpstr>MK seed 1</vt:lpstr>
      <vt:lpstr>MK seed 2</vt:lpstr>
      <vt:lpstr>MK seed 3</vt:lpstr>
      <vt:lpstr>ORDERED seed 1</vt:lpstr>
      <vt:lpstr>ORDERED seed 2</vt:lpstr>
      <vt:lpstr>ORDERED seed 3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Temnospondyls: Phylogeny and Biogeography</dc:title>
  <dc:creator>Jens</dc:creator>
  <cp:lastModifiedBy>Jens</cp:lastModifiedBy>
  <cp:revision>18</cp:revision>
  <dcterms:created xsi:type="dcterms:W3CDTF">2016-05-03T08:36:00Z</dcterms:created>
  <dcterms:modified xsi:type="dcterms:W3CDTF">2016-05-03T16:34:49Z</dcterms:modified>
</cp:coreProperties>
</file>