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24"/>
  </p:notesMasterIdLst>
  <p:handoutMasterIdLst>
    <p:handoutMasterId r:id="rId25"/>
  </p:handoutMasterIdLst>
  <p:sldIdLst>
    <p:sldId id="647" r:id="rId2"/>
    <p:sldId id="676" r:id="rId3"/>
    <p:sldId id="693" r:id="rId4"/>
    <p:sldId id="458" r:id="rId5"/>
    <p:sldId id="670" r:id="rId6"/>
    <p:sldId id="681" r:id="rId7"/>
    <p:sldId id="682" r:id="rId8"/>
    <p:sldId id="673" r:id="rId9"/>
    <p:sldId id="683" r:id="rId10"/>
    <p:sldId id="684" r:id="rId11"/>
    <p:sldId id="674" r:id="rId12"/>
    <p:sldId id="685" r:id="rId13"/>
    <p:sldId id="686" r:id="rId14"/>
    <p:sldId id="687" r:id="rId15"/>
    <p:sldId id="694" r:id="rId16"/>
    <p:sldId id="651" r:id="rId17"/>
    <p:sldId id="675" r:id="rId18"/>
    <p:sldId id="688" r:id="rId19"/>
    <p:sldId id="689" r:id="rId20"/>
    <p:sldId id="690" r:id="rId21"/>
    <p:sldId id="695" r:id="rId22"/>
    <p:sldId id="692" r:id="rId2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63359"/>
    <a:srgbClr val="C1C8A3"/>
    <a:srgbClr val="91A030"/>
    <a:srgbClr val="0F73CE"/>
    <a:srgbClr val="C0C0C0"/>
    <a:srgbClr val="000000"/>
    <a:srgbClr val="41BEFF"/>
    <a:srgbClr val="FF8000"/>
    <a:srgbClr val="CB6C1D"/>
    <a:srgbClr val="ECE8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632" autoAdjust="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orient="horz" pos="618"/>
        <p:guide orient="horz" pos="4042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568" y="189833"/>
            <a:ext cx="3496595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830" y="189833"/>
            <a:ext cx="220837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‹Nr.›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015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138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1993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1993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matthes.in.tum.de/" TargetMode="External"/><Relationship Id="rId4" Type="http://schemas.openxmlformats.org/officeDocument/2006/relationships/image" Target="../media/image7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/>
            <a:r>
              <a:rPr lang="en-US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Software Engineering for Business Information Systems (sebis) </a:t>
            </a:r>
          </a:p>
          <a:p>
            <a:pPr marL="180000"/>
            <a:r>
              <a:rPr lang="en-US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Department of Informatics</a:t>
            </a:r>
          </a:p>
          <a:p>
            <a:pPr marL="180000"/>
            <a:r>
              <a:rPr lang="en-US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München, Germany</a:t>
            </a:r>
          </a:p>
          <a:p>
            <a:pPr marL="180000"/>
            <a:endParaRPr lang="en-US" sz="1400" b="0" i="0" noProof="1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en-US" sz="1400" b="0" i="0" u="none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3"/>
              </a:rPr>
              <a:t>wwwmatthes.in.tum.de</a:t>
            </a:r>
            <a:endParaRPr lang="en-US" sz="1400" b="0" i="0" u="none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noProof="0" dirty="0" smtClean="0"/>
              <a:t>&lt;Title&gt;</a:t>
            </a:r>
            <a:endParaRPr lang="en-US" noProof="0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&lt;Presenter&gt; &lt;Date&gt; &lt;Location&gt;</a:t>
            </a:r>
            <a:endParaRPr lang="en-US" noProof="0" dirty="0"/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9089"/>
          <a:stretch/>
        </p:blipFill>
        <p:spPr>
          <a:xfrm>
            <a:off x="1238868" y="349434"/>
            <a:ext cx="1830684" cy="362712"/>
          </a:xfrm>
          <a:prstGeom prst="rect">
            <a:avLst/>
          </a:prstGeom>
        </p:spPr>
      </p:pic>
      <p:pic>
        <p:nvPicPr>
          <p:cNvPr id="24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7199" y="349434"/>
            <a:ext cx="680487" cy="3627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dirty="0" smtClean="0"/>
              <a:t>&lt;Subtitle&gt;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17934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&lt;Title&gt;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&lt;Format of Master 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&lt;Title&gt;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&lt;Format of Master 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en-US" noProof="0" dirty="0" smtClean="0"/>
              <a:t>&lt;Title&gt;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‹Nr.›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7BDD-BB6C-4858-BC45-195633B2F28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0826" y="981076"/>
            <a:ext cx="8642351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8620"/>
            <a:ext cx="9180000" cy="684937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3400426" y="3543263"/>
            <a:ext cx="5154740" cy="2998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+mn-lt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713883" y="3830121"/>
            <a:ext cx="751997" cy="396142"/>
          </a:xfrm>
          <a:prstGeom prst="rect">
            <a:avLst/>
          </a:prstGeom>
        </p:spPr>
      </p:pic>
      <p:pic>
        <p:nvPicPr>
          <p:cNvPr id="16" name="Bild 10" descr="sebis-Logo.gi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067950" y="3830121"/>
            <a:ext cx="1235373" cy="396142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5956825" y="4279801"/>
            <a:ext cx="248285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noProof="0" dirty="0" smtClean="0">
                <a:latin typeface="+mn-lt"/>
              </a:rPr>
              <a:t>Technische Universität München</a:t>
            </a:r>
          </a:p>
          <a:p>
            <a:r>
              <a:rPr lang="en-US" sz="1050" noProof="0" dirty="0" smtClean="0">
                <a:latin typeface="+mn-lt"/>
              </a:rPr>
              <a:t>Department of Informatics</a:t>
            </a:r>
          </a:p>
          <a:p>
            <a:r>
              <a:rPr lang="en-US" sz="1050" noProof="0" dirty="0" smtClean="0">
                <a:latin typeface="+mn-lt"/>
              </a:rPr>
              <a:t>Chair of Software Engineering for Business Information Systems</a:t>
            </a:r>
          </a:p>
          <a:p>
            <a:endParaRPr lang="en-US" sz="1050" noProof="0" dirty="0" smtClean="0">
              <a:latin typeface="+mn-lt"/>
            </a:endParaRPr>
          </a:p>
          <a:p>
            <a:r>
              <a:rPr lang="en-US" sz="1050" noProof="0" dirty="0" smtClean="0">
                <a:latin typeface="+mn-lt"/>
              </a:rPr>
              <a:t>Boltzmannstraße 3</a:t>
            </a:r>
          </a:p>
          <a:p>
            <a:r>
              <a:rPr lang="en-US" sz="1050" noProof="0" dirty="0" smtClean="0">
                <a:latin typeface="+mn-lt"/>
              </a:rPr>
              <a:t>85748 Garching bei</a:t>
            </a:r>
            <a:r>
              <a:rPr lang="en-US" sz="1050" baseline="0" noProof="0" dirty="0" smtClean="0">
                <a:latin typeface="+mn-lt"/>
              </a:rPr>
              <a:t> München</a:t>
            </a:r>
          </a:p>
          <a:p>
            <a:endParaRPr lang="en-US" sz="1050" baseline="0" noProof="0" dirty="0" smtClean="0">
              <a:latin typeface="+mn-lt"/>
            </a:endParaRPr>
          </a:p>
          <a:p>
            <a:endParaRPr lang="en-US" sz="1050" baseline="0" noProof="0" dirty="0" smtClean="0">
              <a:latin typeface="+mn-lt"/>
            </a:endParaRPr>
          </a:p>
          <a:p>
            <a:endParaRPr lang="en-US" sz="1050" baseline="0" noProof="0" dirty="0" smtClean="0">
              <a:latin typeface="+mn-lt"/>
            </a:endParaRPr>
          </a:p>
          <a:p>
            <a:r>
              <a:rPr lang="en-US" sz="1050" baseline="0" noProof="0" dirty="0" smtClean="0">
                <a:latin typeface="+mn-lt"/>
                <a:hlinkClick r:id="rId5"/>
              </a:rPr>
              <a:t>wwwmatthes.in.tum.de</a:t>
            </a:r>
            <a:endParaRPr lang="en-US" sz="1050" noProof="0" dirty="0">
              <a:latin typeface="+mn-lt"/>
            </a:endParaRP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713883" y="4848225"/>
            <a:ext cx="2242942" cy="2359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FontTx/>
              <a:buNone/>
              <a:defRPr sz="1400" b="1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&lt;Name&gt;</a:t>
            </a:r>
            <a:endParaRPr lang="en-US" noProof="0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13907" y="5109125"/>
            <a:ext cx="2242394" cy="253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 dirty="0" smtClean="0"/>
              <a:t>&lt;Academic degree&gt;</a:t>
            </a:r>
            <a:endParaRPr lang="en-US" noProof="0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6054725" y="5771356"/>
            <a:ext cx="2212975" cy="131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50">
                <a:latin typeface="+mn-lt"/>
              </a:defRPr>
            </a:lvl1pPr>
          </a:lstStyle>
          <a:p>
            <a:pPr lvl="0"/>
            <a:r>
              <a:rPr lang="en-US" noProof="0" dirty="0" smtClean="0"/>
              <a:t>&lt;E-Mail&gt;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885914"/>
            <a:ext cx="8723313" cy="1201737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0"/>
          <a:lstStyle>
            <a:lvl1pPr marL="216000" indent="0">
              <a:buNone/>
              <a:defRPr sz="2800" baseline="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&lt;Thank you and call for action&gt;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582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0" y="6597352"/>
            <a:ext cx="9143492" cy="26064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8620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 smtClean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&lt;Title&gt;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4321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11971" y="436358"/>
            <a:ext cx="881203" cy="2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68" r:id="rId6"/>
    <p:sldLayoutId id="2147483769" r:id="rId7"/>
    <p:sldLayoutId id="2147483771" r:id="rId8"/>
    <p:sldLayoutId id="2147483777" r:id="rId9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Python and </a:t>
            </a:r>
            <a:r>
              <a:rPr lang="en-US" i="1" dirty="0" err="1" smtClean="0"/>
              <a:t>Django</a:t>
            </a:r>
            <a:r>
              <a:rPr lang="en-US" i="1" dirty="0" smtClean="0"/>
              <a:t> – The elephant in the room (Part 2)</a:t>
            </a:r>
            <a:endParaRPr lang="en-US" i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Janosch</a:t>
            </a:r>
            <a:r>
              <a:rPr lang="en-US" dirty="0" smtClean="0"/>
              <a:t> Maier, 09.04.2015, Room BC1 2.02.01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052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lvl="1" indent="-342900"/>
            <a:endParaRPr lang="en-US" dirty="0" smtClean="0"/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Productive data is not touched</a:t>
            </a:r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Testing environment based on your needs:</a:t>
            </a:r>
            <a:br>
              <a:rPr lang="en-US" dirty="0" smtClean="0"/>
            </a:b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def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de-DE" dirty="0" err="1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self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):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/>
            </a:r>
            <a:br>
              <a:rPr lang="de-DE" dirty="0" smtClean="0">
                <a:solidFill>
                  <a:srgbClr val="183691"/>
                </a:solidFill>
                <a:latin typeface="Consolas"/>
              </a:rPr>
            </a:br>
            <a:r>
              <a:rPr lang="de-DE" dirty="0" smtClean="0">
                <a:solidFill>
                  <a:srgbClr val="183691"/>
                </a:solidFill>
                <a:latin typeface="Consolas"/>
              </a:rPr>
              <a:t>	""" Create 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some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 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courses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 &amp; 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lecturers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 """</a:t>
            </a:r>
            <a:br>
              <a:rPr lang="de-DE" dirty="0" smtClean="0">
                <a:solidFill>
                  <a:srgbClr val="183691"/>
                </a:solidFill>
                <a:latin typeface="Consolas"/>
              </a:rPr>
            </a:br>
            <a:r>
              <a:rPr lang="de-DE" dirty="0" smtClean="0">
                <a:solidFill>
                  <a:srgbClr val="A71D5D"/>
                </a:solidFill>
                <a:latin typeface="Consolas"/>
              </a:rPr>
              <a:t>	pass</a:t>
            </a:r>
          </a:p>
          <a:p>
            <a:pPr marL="700087" lvl="1" indent="-342900"/>
            <a:endParaRPr lang="de-DE" dirty="0" smtClean="0">
              <a:solidFill>
                <a:srgbClr val="A71D5D"/>
              </a:solidFill>
              <a:latin typeface="Consolas"/>
            </a:endParaRPr>
          </a:p>
          <a:p>
            <a:pPr marL="700087" lvl="1" indent="-342900"/>
            <a:r>
              <a:rPr lang="en-US" dirty="0" smtClean="0"/>
              <a:t>Run: 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./manage.py </a:t>
            </a:r>
            <a:r>
              <a:rPr lang="de-DE" dirty="0" err="1" smtClean="0">
                <a:solidFill>
                  <a:srgbClr val="0086B3"/>
                </a:solidFill>
                <a:latin typeface="Consolas"/>
              </a:rPr>
              <a:t>test</a:t>
            </a:r>
            <a:endParaRPr lang="en-US" dirty="0" smtClean="0"/>
          </a:p>
          <a:p>
            <a:pPr marL="700087" lvl="1" indent="-342900">
              <a:buNone/>
            </a:pPr>
            <a:endParaRPr lang="de-DE" dirty="0" smtClean="0">
              <a:solidFill>
                <a:srgbClr val="183691"/>
              </a:solidFill>
              <a:latin typeface="Consolas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10</a:t>
            </a:fld>
            <a:endParaRPr lang="en-US" noProof="0" dirty="0"/>
          </a:p>
        </p:txBody>
      </p:sp>
      <p:sp>
        <p:nvSpPr>
          <p:cNvPr id="12" name="Pfeil nach rechts 11"/>
          <p:cNvSpPr/>
          <p:nvPr/>
        </p:nvSpPr>
        <p:spPr bwMode="auto">
          <a:xfrm>
            <a:off x="5796136" y="5517232"/>
            <a:ext cx="3168352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Write even more code...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3861048"/>
            <a:ext cx="9144000" cy="1224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Object Relational Mapping</a:t>
            </a:r>
            <a:endParaRPr lang="en-US" dirty="0" smtClean="0"/>
          </a:p>
          <a:p>
            <a:pPr marL="642937" lvl="1" indent="-285750"/>
            <a:r>
              <a:rPr lang="en-US" dirty="0" smtClean="0"/>
              <a:t>Retrieving Objects</a:t>
            </a:r>
          </a:p>
          <a:p>
            <a:pPr marL="642937" lvl="1" indent="-285750"/>
            <a:r>
              <a:rPr lang="en-US" dirty="0" smtClean="0"/>
              <a:t>Filtering</a:t>
            </a:r>
          </a:p>
          <a:p>
            <a:pPr marL="642937" lvl="1" indent="-285750"/>
            <a:r>
              <a:rPr lang="en-US" dirty="0" smtClean="0"/>
              <a:t>Aggregation &amp; Annotation</a:t>
            </a:r>
            <a:endParaRPr lang="en-US" dirty="0"/>
          </a:p>
          <a:p>
            <a:pPr marL="642937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Tests</a:t>
            </a:r>
          </a:p>
          <a:p>
            <a:pPr marL="700087" lvl="1" indent="-342900"/>
            <a:r>
              <a:rPr lang="en-US" dirty="0" err="1" smtClean="0"/>
              <a:t>Unittests</a:t>
            </a:r>
            <a:endParaRPr lang="en-US" dirty="0" smtClean="0"/>
          </a:p>
          <a:p>
            <a:pPr marL="700087" lvl="1" indent="-342900"/>
            <a:r>
              <a:rPr lang="en-US" dirty="0" err="1" smtClean="0"/>
              <a:t>Webserver</a:t>
            </a:r>
            <a:r>
              <a:rPr lang="en-US" dirty="0" smtClean="0"/>
              <a:t> Response Tests</a:t>
            </a:r>
          </a:p>
          <a:p>
            <a:pPr marL="700087" lvl="1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Middleware</a:t>
            </a:r>
          </a:p>
          <a:p>
            <a:pPr marL="700087" lvl="1" indent="-342900"/>
            <a:r>
              <a:rPr lang="en-US" dirty="0"/>
              <a:t>Messages</a:t>
            </a:r>
          </a:p>
          <a:p>
            <a:pPr marL="700087" lvl="1" indent="-342900"/>
            <a:r>
              <a:rPr lang="en-US" dirty="0"/>
              <a:t>Sessions</a:t>
            </a:r>
          </a:p>
          <a:p>
            <a:pPr marL="700087" lvl="1" indent="-342900"/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Translation (If still time)</a:t>
            </a:r>
          </a:p>
          <a:p>
            <a:pPr marL="700087" lvl="1" indent="-342900"/>
            <a:r>
              <a:rPr lang="en-US" dirty="0" smtClean="0"/>
              <a:t>Defining Translation</a:t>
            </a:r>
            <a:endParaRPr lang="en-US" dirty="0"/>
          </a:p>
          <a:p>
            <a:pPr marL="700087" lvl="1" indent="-342900"/>
            <a:r>
              <a:rPr lang="en-US" dirty="0" smtClean="0"/>
              <a:t>Translation Files</a:t>
            </a:r>
            <a:endParaRPr lang="en-US" dirty="0"/>
          </a:p>
          <a:p>
            <a:pPr marL="342900" indent="-342900"/>
            <a:endParaRPr lang="en-US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9051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Middlewares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err="1" smtClean="0"/>
              <a:t>Middlewares</a:t>
            </a:r>
            <a:r>
              <a:rPr lang="en-US" dirty="0" smtClean="0"/>
              <a:t> hook </a:t>
            </a:r>
            <a:r>
              <a:rPr lang="en-US" dirty="0" smtClean="0"/>
              <a:t>in between </a:t>
            </a:r>
            <a:r>
              <a:rPr lang="en-US" dirty="0" err="1" smtClean="0"/>
              <a:t>HttpRequest</a:t>
            </a:r>
            <a:r>
              <a:rPr lang="en-US" dirty="0" smtClean="0"/>
              <a:t>/Response and </a:t>
            </a:r>
            <a:r>
              <a:rPr lang="en-US" dirty="0" err="1" smtClean="0"/>
              <a:t>Django</a:t>
            </a:r>
            <a:r>
              <a:rPr lang="en-US" dirty="0" smtClean="0"/>
              <a:t> view</a:t>
            </a:r>
          </a:p>
          <a:p>
            <a:pPr marL="700087" lvl="1" indent="-342900"/>
            <a:endParaRPr lang="en-US" dirty="0" smtClean="0"/>
          </a:p>
          <a:p>
            <a:pPr marL="700087" lvl="1" indent="-342900"/>
            <a:endParaRPr lang="en-US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12</a:t>
            </a:fld>
            <a:endParaRPr lang="en-US" noProof="0" dirty="0"/>
          </a:p>
        </p:txBody>
      </p:sp>
      <p:pic>
        <p:nvPicPr>
          <p:cNvPr id="1027" name="Picture 3" descr="C:\Users\janosch\Desktop\middlew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16832"/>
            <a:ext cx="5112568" cy="4345683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 bwMode="auto">
          <a:xfrm>
            <a:off x="1331640" y="6165304"/>
            <a:ext cx="6552728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Source: https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://docs.djangoproject.com/en/1.8/topics/http/middleware/</a:t>
            </a:r>
            <a:endParaRPr lang="en-US" sz="16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Middlewares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err="1" smtClean="0"/>
              <a:t>Middlewares</a:t>
            </a:r>
            <a:r>
              <a:rPr lang="en-US" dirty="0" smtClean="0"/>
              <a:t> add functionality to request handling:</a:t>
            </a:r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Auth:	</a:t>
            </a:r>
            <a:r>
              <a:rPr lang="en-US" dirty="0" smtClean="0">
                <a:solidFill>
                  <a:srgbClr val="A71D5D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request.user.is_authenticated</a:t>
            </a:r>
            <a:r>
              <a:rPr lang="en-US" dirty="0" smtClean="0"/>
              <a:t>(): </a:t>
            </a:r>
          </a:p>
          <a:p>
            <a:r>
              <a:rPr lang="en-US" dirty="0" smtClean="0"/>
              <a:t>				…	</a:t>
            </a:r>
            <a:r>
              <a:rPr lang="en-US" dirty="0" smtClean="0">
                <a:solidFill>
                  <a:srgbClr val="969896"/>
                </a:solidFill>
              </a:rPr>
              <a:t># Do something for authenticated users.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A71D5D"/>
                </a:solidFill>
              </a:rPr>
              <a:t>			else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				...	</a:t>
            </a:r>
            <a:r>
              <a:rPr lang="en-US" dirty="0" smtClean="0">
                <a:solidFill>
                  <a:srgbClr val="969896"/>
                </a:solidFill>
              </a:rPr>
              <a:t> # Do something for anonymous users.</a:t>
            </a:r>
            <a:r>
              <a:rPr lang="en-US" dirty="0" smtClean="0"/>
              <a:t> </a:t>
            </a:r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Message:	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messages.add_message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(request,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messages.ERROR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</a:t>
            </a:r>
            <a:br>
              <a:rPr lang="en-US" dirty="0" smtClean="0">
                <a:solidFill>
                  <a:srgbClr val="333333"/>
                </a:solidFill>
                <a:latin typeface="Consolas"/>
              </a:rPr>
            </a:br>
            <a:r>
              <a:rPr lang="en-US" dirty="0" smtClean="0">
                <a:solidFill>
                  <a:srgbClr val="333333"/>
                </a:solidFill>
                <a:latin typeface="Consolas"/>
              </a:rPr>
              <a:t>			</a:t>
            </a:r>
            <a:r>
              <a:rPr lang="en-US" dirty="0" smtClean="0">
                <a:solidFill>
                  <a:srgbClr val="183691"/>
                </a:solidFill>
                <a:latin typeface="Consolas"/>
              </a:rPr>
              <a:t>"You have already voted!"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</a:t>
            </a:r>
            <a:endParaRPr lang="en-US" dirty="0" smtClean="0"/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Session: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request.session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[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'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has_voted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'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] 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0086B3"/>
                </a:solidFill>
                <a:latin typeface="Consolas"/>
              </a:rPr>
              <a:t>True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request.session.get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'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has_voted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'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de-DE" dirty="0" err="1" smtClean="0">
                <a:solidFill>
                  <a:srgbClr val="0086B3"/>
                </a:solidFill>
                <a:latin typeface="Consolas"/>
              </a:rPr>
              <a:t>False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)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13</a:t>
            </a:fld>
            <a:endParaRPr lang="en-US" noProof="0" dirty="0"/>
          </a:p>
        </p:txBody>
      </p:sp>
      <p:sp>
        <p:nvSpPr>
          <p:cNvPr id="12" name="Pfeil nach rechts 11"/>
          <p:cNvSpPr/>
          <p:nvPr/>
        </p:nvSpPr>
        <p:spPr bwMode="auto">
          <a:xfrm>
            <a:off x="5940152" y="5517232"/>
            <a:ext cx="3024336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Write code, again...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Middlewares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lvl="1" indent="-342900"/>
            <a:endParaRPr lang="de-DE" dirty="0" smtClean="0"/>
          </a:p>
          <a:p>
            <a:pPr marL="700087" lvl="1" indent="-342900"/>
            <a:endParaRPr lang="de-DE" dirty="0" smtClean="0"/>
          </a:p>
          <a:p>
            <a:pPr marL="700087" lvl="1" indent="-342900"/>
            <a:endParaRPr lang="de-DE" dirty="0" smtClean="0"/>
          </a:p>
          <a:p>
            <a:pPr marL="700087" lvl="1" indent="-342900"/>
            <a:endParaRPr lang="de-DE" dirty="0" smtClean="0"/>
          </a:p>
          <a:p>
            <a:pPr marL="700087" lvl="1" indent="-342900"/>
            <a:endParaRPr lang="de-DE" dirty="0" smtClean="0"/>
          </a:p>
          <a:p>
            <a:pPr marL="700087" lvl="1" indent="-342900"/>
            <a:endParaRPr lang="de-DE" dirty="0" smtClean="0"/>
          </a:p>
          <a:p>
            <a:pPr marL="700087" lvl="1" indent="-342900"/>
            <a:r>
              <a:rPr lang="de-DE" dirty="0" smtClean="0"/>
              <a:t>Just </a:t>
            </a:r>
            <a:r>
              <a:rPr lang="de-DE" dirty="0" err="1" smtClean="0"/>
              <a:t>implement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):	</a:t>
            </a:r>
            <a:r>
              <a:rPr lang="en-US" dirty="0" err="1" smtClean="0"/>
              <a:t>process_request</a:t>
            </a:r>
            <a:r>
              <a:rPr lang="en-US" dirty="0" smtClean="0"/>
              <a:t>(request) 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process_view</a:t>
            </a:r>
            <a:r>
              <a:rPr lang="en-US" dirty="0" smtClean="0"/>
              <a:t>(request, </a:t>
            </a:r>
            <a:r>
              <a:rPr lang="en-US" dirty="0" err="1" smtClean="0"/>
              <a:t>view_func</a:t>
            </a:r>
            <a:r>
              <a:rPr lang="en-US" dirty="0" smtClean="0"/>
              <a:t>, </a:t>
            </a:r>
            <a:r>
              <a:rPr lang="en-US" dirty="0" err="1" smtClean="0"/>
              <a:t>view_args</a:t>
            </a:r>
            <a:r>
              <a:rPr lang="en-US" dirty="0" smtClean="0"/>
              <a:t>, 					</a:t>
            </a:r>
            <a:r>
              <a:rPr lang="en-US" dirty="0" err="1" smtClean="0"/>
              <a:t>view_kwargs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process_template_response</a:t>
            </a:r>
            <a:r>
              <a:rPr lang="en-US" dirty="0" smtClean="0"/>
              <a:t>(request,</a:t>
            </a:r>
            <a:br>
              <a:rPr lang="en-US" dirty="0" smtClean="0"/>
            </a:br>
            <a:r>
              <a:rPr lang="en-US" dirty="0" smtClean="0"/>
              <a:t>					response) 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process_response</a:t>
            </a:r>
            <a:r>
              <a:rPr lang="en-US" dirty="0" smtClean="0"/>
              <a:t>(request, response) 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process_exception</a:t>
            </a:r>
            <a:endParaRPr lang="en-US" dirty="0" smtClean="0"/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Then </a:t>
            </a:r>
            <a:r>
              <a:rPr lang="en-US" dirty="0" err="1" smtClean="0"/>
              <a:t>rigster</a:t>
            </a:r>
            <a:r>
              <a:rPr lang="en-US" dirty="0" smtClean="0"/>
              <a:t> your middleware in the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14</a:t>
            </a:fld>
            <a:endParaRPr lang="en-US" noProof="0" dirty="0"/>
          </a:p>
        </p:txBody>
      </p:sp>
      <p:sp>
        <p:nvSpPr>
          <p:cNvPr id="13" name="Rechteck 12"/>
          <p:cNvSpPr/>
          <p:nvPr/>
        </p:nvSpPr>
        <p:spPr bwMode="auto">
          <a:xfrm>
            <a:off x="1115617" y="1268760"/>
            <a:ext cx="7056783" cy="13045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Want  to write your own Middleware?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>
          <a:xfrm>
            <a:off x="251520" y="2348880"/>
            <a:ext cx="4246563" cy="661976"/>
          </a:xfrm>
        </p:spPr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2"/>
          </p:nvPr>
        </p:nvSpPr>
        <p:spPr>
          <a:xfrm>
            <a:off x="250827" y="2996952"/>
            <a:ext cx="4246563" cy="3419722"/>
          </a:xfrm>
        </p:spPr>
        <p:txBody>
          <a:bodyPr/>
          <a:lstStyle/>
          <a:p>
            <a:pPr marL="642937" lvl="1" indent="-285750"/>
            <a:endParaRPr lang="en-US" dirty="0" smtClean="0"/>
          </a:p>
          <a:p>
            <a:pPr marL="642937" lvl="1" indent="-285750"/>
            <a:r>
              <a:rPr lang="en-US" dirty="0" smtClean="0"/>
              <a:t>It is Python! (e.g. easy readable)</a:t>
            </a:r>
          </a:p>
          <a:p>
            <a:pPr marL="642937" lvl="1" indent="-285750"/>
            <a:endParaRPr lang="en-US" dirty="0" smtClean="0"/>
          </a:p>
          <a:p>
            <a:pPr marL="642937" lvl="1" indent="-285750"/>
            <a:r>
              <a:rPr lang="en-US" dirty="0" smtClean="0"/>
              <a:t>Very defensive (no standard null fields)</a:t>
            </a:r>
          </a:p>
          <a:p>
            <a:pPr marL="642937" lvl="1" indent="-285750"/>
            <a:endParaRPr lang="en-US" dirty="0" smtClean="0"/>
          </a:p>
          <a:p>
            <a:pPr marL="642937" lvl="1" indent="-285750"/>
            <a:r>
              <a:rPr lang="en-US" dirty="0" smtClean="0"/>
              <a:t>Apps and namespaces</a:t>
            </a:r>
            <a:endParaRPr lang="en-US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3"/>
          </p:nvPr>
        </p:nvSpPr>
        <p:spPr>
          <a:xfrm>
            <a:off x="4644008" y="2348880"/>
            <a:ext cx="4248150" cy="661975"/>
          </a:xfrm>
        </p:spPr>
        <p:txBody>
          <a:bodyPr/>
          <a:lstStyle/>
          <a:p>
            <a:r>
              <a:rPr lang="en-US" dirty="0" smtClean="0"/>
              <a:t>Contra </a:t>
            </a:r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4"/>
          </p:nvPr>
        </p:nvSpPr>
        <p:spPr>
          <a:xfrm>
            <a:off x="4645025" y="2996952"/>
            <a:ext cx="4248150" cy="3419722"/>
          </a:xfrm>
        </p:spPr>
        <p:txBody>
          <a:bodyPr/>
          <a:lstStyle/>
          <a:p>
            <a:pPr marL="642937" lvl="1" indent="-285750"/>
            <a:endParaRPr lang="en-US" dirty="0" smtClean="0"/>
          </a:p>
          <a:p>
            <a:pPr marL="642937" lvl="1" indent="-285750"/>
            <a:r>
              <a:rPr lang="en-US" dirty="0" smtClean="0"/>
              <a:t>Probably overloaded for small pages (defaults)</a:t>
            </a:r>
            <a:endParaRPr lang="en-US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91-FD8B-4951-B07A-A389C4C7CA7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899592" y="1052736"/>
            <a:ext cx="7200800" cy="1224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cs typeface="Arial" pitchFamily="34" charset="0"/>
              </a:rPr>
              <a:t>Django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 vs. other Web Frameworks</a:t>
            </a:r>
          </a:p>
        </p:txBody>
      </p:sp>
    </p:spTree>
    <p:extLst>
      <p:ext uri="{BB962C8B-B14F-4D97-AF65-F5344CB8AC3E}">
        <p14:creationId xmlns:p14="http://schemas.microsoft.com/office/powerpoint/2010/main" xmlns="" val="2569823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Janosch</a:t>
            </a:r>
            <a:r>
              <a:rPr lang="en-US" dirty="0" smtClean="0"/>
              <a:t> Maier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B.Sc.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maierj@in.tum.de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time!</a:t>
            </a:r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177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5157192"/>
            <a:ext cx="9144000" cy="1224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Object Relational Mapping</a:t>
            </a:r>
            <a:endParaRPr lang="en-US" dirty="0" smtClean="0"/>
          </a:p>
          <a:p>
            <a:pPr marL="642937" lvl="1" indent="-285750"/>
            <a:r>
              <a:rPr lang="en-US" dirty="0" smtClean="0"/>
              <a:t>Retrieving Objects</a:t>
            </a:r>
          </a:p>
          <a:p>
            <a:pPr marL="642937" lvl="1" indent="-285750"/>
            <a:r>
              <a:rPr lang="en-US" dirty="0" smtClean="0"/>
              <a:t>Filtering</a:t>
            </a:r>
          </a:p>
          <a:p>
            <a:pPr marL="642937" lvl="1" indent="-285750"/>
            <a:r>
              <a:rPr lang="en-US" dirty="0" smtClean="0"/>
              <a:t>Aggregation &amp; Annotation</a:t>
            </a:r>
            <a:endParaRPr lang="en-US" dirty="0"/>
          </a:p>
          <a:p>
            <a:pPr marL="642937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Tests</a:t>
            </a:r>
          </a:p>
          <a:p>
            <a:pPr marL="700087" lvl="1" indent="-342900"/>
            <a:r>
              <a:rPr lang="en-US" dirty="0" err="1" smtClean="0"/>
              <a:t>Unittests</a:t>
            </a:r>
            <a:endParaRPr lang="en-US" dirty="0" smtClean="0"/>
          </a:p>
          <a:p>
            <a:pPr marL="700087" lvl="1" indent="-342900"/>
            <a:r>
              <a:rPr lang="en-US" dirty="0" err="1" smtClean="0"/>
              <a:t>Webserver</a:t>
            </a:r>
            <a:r>
              <a:rPr lang="en-US" dirty="0" smtClean="0"/>
              <a:t> Response Tests</a:t>
            </a:r>
          </a:p>
          <a:p>
            <a:pPr marL="700087" lvl="1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Middleware</a:t>
            </a:r>
          </a:p>
          <a:p>
            <a:pPr marL="700087" lvl="1" indent="-342900"/>
            <a:r>
              <a:rPr lang="en-US" dirty="0"/>
              <a:t>Messages</a:t>
            </a:r>
          </a:p>
          <a:p>
            <a:pPr marL="700087" lvl="1" indent="-342900"/>
            <a:r>
              <a:rPr lang="en-US" dirty="0"/>
              <a:t>Sessions</a:t>
            </a:r>
          </a:p>
          <a:p>
            <a:pPr marL="700087" lvl="1" indent="-342900"/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Translation (If still time)</a:t>
            </a:r>
          </a:p>
          <a:p>
            <a:pPr marL="700087" lvl="1" indent="-342900"/>
            <a:r>
              <a:rPr lang="en-US" dirty="0" smtClean="0"/>
              <a:t>Defining Translation</a:t>
            </a:r>
            <a:endParaRPr lang="en-US" dirty="0"/>
          </a:p>
          <a:p>
            <a:pPr marL="700087" lvl="1" indent="-342900"/>
            <a:r>
              <a:rPr lang="en-US" dirty="0" smtClean="0"/>
              <a:t>Translation Files</a:t>
            </a:r>
            <a:endParaRPr lang="en-US" dirty="0"/>
          </a:p>
          <a:p>
            <a:pPr marL="342900" indent="-342900"/>
            <a:endParaRPr lang="en-US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[We still have too much time…]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9051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Translation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lvl="1" indent="-342900"/>
            <a:endParaRPr lang="de-DE" dirty="0" smtClean="0"/>
          </a:p>
          <a:p>
            <a:pPr marL="700087" lvl="1" indent="-342900"/>
            <a:r>
              <a:rPr lang="de-DE" dirty="0" err="1" smtClean="0"/>
              <a:t>Internationalizing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django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international </a:t>
            </a:r>
            <a:r>
              <a:rPr lang="de-DE" dirty="0" err="1" smtClean="0"/>
              <a:t>audience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700087" lvl="1" indent="-342900"/>
            <a:r>
              <a:rPr lang="de-DE" dirty="0" smtClean="0"/>
              <a:t>Views:		</a:t>
            </a:r>
            <a:r>
              <a:rPr lang="en-US" dirty="0" smtClean="0">
                <a:solidFill>
                  <a:srgbClr val="A71D5D"/>
                </a:solidFill>
                <a:latin typeface="Consolas"/>
              </a:rPr>
              <a:t>from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django.utils.translation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333333"/>
                </a:solidFill>
                <a:latin typeface="Consolas"/>
              </a:rPr>
            </a:br>
            <a:r>
              <a:rPr lang="en-US" dirty="0" smtClean="0">
                <a:solidFill>
                  <a:srgbClr val="333333"/>
                </a:solidFill>
                <a:latin typeface="Consolas"/>
              </a:rPr>
              <a:t>				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ugettext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_</a:t>
            </a:r>
            <a:br>
              <a:rPr lang="en-US" dirty="0" smtClean="0">
                <a:solidFill>
                  <a:srgbClr val="333333"/>
                </a:solidFill>
                <a:latin typeface="Consolas"/>
              </a:rPr>
            </a:br>
            <a:r>
              <a:rPr lang="en-US" dirty="0" smtClean="0">
                <a:solidFill>
                  <a:srgbClr val="333333"/>
                </a:solidFill>
                <a:latin typeface="Consolas"/>
              </a:rPr>
              <a:t>			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333333"/>
                </a:solidFill>
                <a:latin typeface="Consolas"/>
              </a:rPr>
            </a:br>
            <a:r>
              <a:rPr lang="en-US" dirty="0" smtClean="0">
                <a:solidFill>
                  <a:srgbClr val="333333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messages.add_message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(request,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messages.ERROR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</a:t>
            </a:r>
            <a:br>
              <a:rPr lang="en-US" dirty="0" smtClean="0">
                <a:solidFill>
                  <a:srgbClr val="333333"/>
                </a:solidFill>
                <a:latin typeface="Consolas"/>
              </a:rPr>
            </a:br>
            <a:r>
              <a:rPr lang="en-US" dirty="0" smtClean="0">
                <a:solidFill>
                  <a:srgbClr val="333333"/>
                </a:solidFill>
                <a:latin typeface="Consolas"/>
              </a:rPr>
              <a:t>				_(</a:t>
            </a:r>
            <a:r>
              <a:rPr lang="en-US" dirty="0" smtClean="0">
                <a:solidFill>
                  <a:srgbClr val="183691"/>
                </a:solidFill>
                <a:latin typeface="Consolas"/>
              </a:rPr>
              <a:t>"You have already voted!"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))</a:t>
            </a:r>
          </a:p>
          <a:p>
            <a:pPr marL="700087" lvl="1" indent="-342900"/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pPr marL="700087" lvl="1" indent="-342900"/>
            <a:r>
              <a:rPr lang="de-DE" dirty="0" smtClean="0"/>
              <a:t>Templates:	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{%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load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i18n %}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{%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trans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"Home" %}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{%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blocktrans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count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counter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=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course.votes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%}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	{{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counter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}}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vote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.	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{% plural %}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	{{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counter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}}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votes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.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{%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endblocktrans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%}</a:t>
            </a:r>
            <a:endParaRPr lang="de-DE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18</a:t>
            </a:fld>
            <a:endParaRPr lang="en-US" noProof="0" dirty="0"/>
          </a:p>
        </p:txBody>
      </p:sp>
      <p:sp>
        <p:nvSpPr>
          <p:cNvPr id="12" name="Pfeil nach rechts 11"/>
          <p:cNvSpPr/>
          <p:nvPr/>
        </p:nvSpPr>
        <p:spPr bwMode="auto">
          <a:xfrm>
            <a:off x="5652120" y="5589240"/>
            <a:ext cx="3312368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Code the last example...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Translation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lvl="1" indent="-342900"/>
            <a:endParaRPr lang="de-DE" dirty="0" smtClean="0"/>
          </a:p>
          <a:p>
            <a:pPr marL="700087" lvl="1" indent="-342900"/>
            <a:r>
              <a:rPr lang="de-DE" dirty="0" smtClean="0"/>
              <a:t>Create Translation File:</a:t>
            </a:r>
            <a:br>
              <a:rPr lang="de-DE" dirty="0" smtClean="0"/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django-admin.py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makemessages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-l de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700087" lvl="1" indent="-342900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"/</a:t>
            </a:r>
            <a:r>
              <a:rPr lang="de-DE" dirty="0" err="1" smtClean="0"/>
              <a:t>locale</a:t>
            </a:r>
            <a:r>
              <a:rPr lang="de-DE" dirty="0" smtClean="0"/>
              <a:t>/de/LC_MESSAGES/django.py"</a:t>
            </a:r>
          </a:p>
          <a:p>
            <a:pPr marL="700087" lvl="1" indent="-342900">
              <a:buNone/>
            </a:pPr>
            <a:r>
              <a:rPr lang="de-DE" dirty="0" smtClean="0">
                <a:solidFill>
                  <a:srgbClr val="969896"/>
                </a:solidFill>
                <a:latin typeface="Consolas"/>
              </a:rPr>
              <a:t>	</a:t>
            </a:r>
          </a:p>
          <a:p>
            <a:pPr marL="700087" lvl="1" indent="-342900">
              <a:buNone/>
            </a:pPr>
            <a:r>
              <a:rPr lang="de-DE" dirty="0" smtClean="0">
                <a:solidFill>
                  <a:srgbClr val="969896"/>
                </a:solidFill>
                <a:latin typeface="Consolas"/>
              </a:rPr>
              <a:t>	#: </a:t>
            </a: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templates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scorecard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/base.html:20</a:t>
            </a:r>
            <a:br>
              <a:rPr lang="de-DE" dirty="0" smtClean="0">
                <a:solidFill>
                  <a:srgbClr val="A71D5D"/>
                </a:solidFill>
                <a:latin typeface="Consolas"/>
              </a:rPr>
            </a:b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msgid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"Home"</a:t>
            </a:r>
            <a:br>
              <a:rPr lang="de-DE" dirty="0" smtClean="0">
                <a:solidFill>
                  <a:srgbClr val="183691"/>
                </a:solidFill>
                <a:latin typeface="Consolas"/>
              </a:rPr>
            </a:b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msgstr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"Start"</a:t>
            </a:r>
          </a:p>
          <a:p>
            <a:pPr marL="700087" lvl="1" indent="-342900"/>
            <a:endParaRPr lang="de-DE" dirty="0" smtClean="0">
              <a:solidFill>
                <a:srgbClr val="183691"/>
              </a:solidFill>
              <a:latin typeface="Consolas"/>
            </a:endParaRPr>
          </a:p>
          <a:p>
            <a:pPr marL="700087" lvl="1" indent="-342900">
              <a:buNone/>
            </a:pPr>
            <a:r>
              <a:rPr lang="de-DE" dirty="0" smtClean="0">
                <a:solidFill>
                  <a:srgbClr val="969896"/>
                </a:solidFill>
                <a:latin typeface="Consolas"/>
              </a:rPr>
              <a:t>	#: </a:t>
            </a: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templates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scorecard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/index.html:10</a:t>
            </a:r>
            <a:br>
              <a:rPr lang="de-DE" dirty="0" smtClean="0">
                <a:solidFill>
                  <a:srgbClr val="A71D5D"/>
                </a:solidFill>
                <a:latin typeface="Consolas"/>
              </a:rPr>
            </a:br>
            <a:r>
              <a:rPr lang="de-DE" dirty="0" smtClean="0">
                <a:solidFill>
                  <a:srgbClr val="969896"/>
                </a:solidFill>
                <a:latin typeface="Consolas"/>
              </a:rPr>
              <a:t>#, </a:t>
            </a:r>
            <a:r>
              <a:rPr lang="de-DE" dirty="0" err="1" smtClean="0">
                <a:solidFill>
                  <a:srgbClr val="969896"/>
                </a:solidFill>
                <a:latin typeface="Consolas"/>
              </a:rPr>
              <a:t>python-format</a:t>
            </a:r>
            <a:r>
              <a:rPr lang="de-DE" dirty="0" smtClean="0">
                <a:solidFill>
                  <a:srgbClr val="969896"/>
                </a:solidFill>
                <a:latin typeface="Consolas"/>
              </a:rPr>
              <a:t/>
            </a:r>
            <a:br>
              <a:rPr lang="de-DE" dirty="0" smtClean="0">
                <a:solidFill>
                  <a:srgbClr val="969896"/>
                </a:solidFill>
                <a:latin typeface="Consolas"/>
              </a:rPr>
            </a:b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msgid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"%(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counter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)s 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vote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."</a:t>
            </a:r>
            <a:br>
              <a:rPr lang="de-DE" dirty="0" smtClean="0">
                <a:solidFill>
                  <a:srgbClr val="183691"/>
                </a:solidFill>
                <a:latin typeface="Consolas"/>
              </a:rPr>
            </a:b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msgid_plural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"%(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counter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)s 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votes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."</a:t>
            </a:r>
            <a:br>
              <a:rPr lang="de-DE" dirty="0" smtClean="0">
                <a:solidFill>
                  <a:srgbClr val="183691"/>
                </a:solidFill>
                <a:latin typeface="Consolas"/>
              </a:rPr>
            </a:b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msgstr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[</a:t>
            </a:r>
            <a:r>
              <a:rPr lang="de-DE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]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"%(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counter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)s Stimme."</a:t>
            </a:r>
            <a:br>
              <a:rPr lang="de-DE" dirty="0" smtClean="0">
                <a:solidFill>
                  <a:srgbClr val="183691"/>
                </a:solidFill>
                <a:latin typeface="Consolas"/>
              </a:rPr>
            </a:br>
            <a:r>
              <a:rPr lang="de-DE" dirty="0" err="1" smtClean="0">
                <a:solidFill>
                  <a:srgbClr val="A71D5D"/>
                </a:solidFill>
                <a:latin typeface="Consolas"/>
              </a:rPr>
              <a:t>msgstr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[</a:t>
            </a:r>
            <a:r>
              <a:rPr lang="de-DE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]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"%(</a:t>
            </a:r>
            <a:r>
              <a:rPr lang="de-DE" dirty="0" err="1" smtClean="0">
                <a:solidFill>
                  <a:srgbClr val="183691"/>
                </a:solidFill>
                <a:latin typeface="Consolas"/>
              </a:rPr>
              <a:t>counter</a:t>
            </a:r>
            <a:r>
              <a:rPr lang="de-DE" dirty="0" smtClean="0">
                <a:solidFill>
                  <a:srgbClr val="183691"/>
                </a:solidFill>
                <a:latin typeface="Consolas"/>
              </a:rPr>
              <a:t>)s Stimmen."</a:t>
            </a:r>
            <a:endParaRPr lang="de-DE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19</a:t>
            </a:fld>
            <a:endParaRPr lang="en-US" noProof="0" dirty="0"/>
          </a:p>
        </p:txBody>
      </p:sp>
      <p:sp>
        <p:nvSpPr>
          <p:cNvPr id="12" name="Pfeil nach rechts 11"/>
          <p:cNvSpPr/>
          <p:nvPr/>
        </p:nvSpPr>
        <p:spPr bwMode="auto">
          <a:xfrm>
            <a:off x="5940152" y="5589240"/>
            <a:ext cx="3024336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Add some code…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Gefaltete Ecke 8"/>
          <p:cNvSpPr/>
          <p:nvPr/>
        </p:nvSpPr>
        <p:spPr bwMode="auto">
          <a:xfrm>
            <a:off x="4139951" y="4360389"/>
            <a:ext cx="792088" cy="717358"/>
          </a:xfrm>
          <a:prstGeom prst="foldedCorner">
            <a:avLst>
              <a:gd name="adj" fmla="val 265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995901" y="4360389"/>
            <a:ext cx="559874" cy="720080"/>
            <a:chOff x="6976839" y="1500827"/>
            <a:chExt cx="559874" cy="391616"/>
          </a:xfrm>
        </p:grpSpPr>
        <p:sp>
          <p:nvSpPr>
            <p:cNvPr id="11" name="Ellipse 10"/>
            <p:cNvSpPr/>
            <p:nvPr/>
          </p:nvSpPr>
          <p:spPr bwMode="auto">
            <a:xfrm>
              <a:off x="6976840" y="17664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Ellipse 11"/>
            <p:cNvSpPr/>
            <p:nvPr/>
          </p:nvSpPr>
          <p:spPr bwMode="auto">
            <a:xfrm>
              <a:off x="6976839" y="1700030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6976840" y="16336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13"/>
            <p:cNvSpPr/>
            <p:nvPr/>
          </p:nvSpPr>
          <p:spPr bwMode="auto">
            <a:xfrm>
              <a:off x="6976840" y="1567228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6976840" y="1500827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44207" y="4360389"/>
            <a:ext cx="792088" cy="724795"/>
            <a:chOff x="2915816" y="3352339"/>
            <a:chExt cx="720080" cy="580779"/>
          </a:xfrm>
        </p:grpSpPr>
        <p:sp>
          <p:nvSpPr>
            <p:cNvPr id="17" name="Rechteck 16"/>
            <p:cNvSpPr/>
            <p:nvPr/>
          </p:nvSpPr>
          <p:spPr bwMode="auto">
            <a:xfrm>
              <a:off x="3203848" y="3773800"/>
              <a:ext cx="144016" cy="112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hteck 14"/>
            <p:cNvSpPr/>
            <p:nvPr/>
          </p:nvSpPr>
          <p:spPr bwMode="auto">
            <a:xfrm>
              <a:off x="2915816" y="3352339"/>
              <a:ext cx="720080" cy="436701"/>
            </a:xfrm>
            <a:custGeom>
              <a:avLst/>
              <a:gdLst/>
              <a:ahLst/>
              <a:cxnLst/>
              <a:rect l="l" t="t" r="r" b="b"/>
              <a:pathLst>
                <a:path w="720080" h="432048">
                  <a:moveTo>
                    <a:pt x="99843" y="26288"/>
                  </a:moveTo>
                  <a:cubicBezTo>
                    <a:pt x="64831" y="26288"/>
                    <a:pt x="36448" y="54671"/>
                    <a:pt x="36448" y="89683"/>
                  </a:cubicBezTo>
                  <a:lnTo>
                    <a:pt x="36448" y="343253"/>
                  </a:lnTo>
                  <a:cubicBezTo>
                    <a:pt x="36448" y="378265"/>
                    <a:pt x="64831" y="406648"/>
                    <a:pt x="99843" y="406648"/>
                  </a:cubicBezTo>
                  <a:lnTo>
                    <a:pt x="621125" y="406648"/>
                  </a:lnTo>
                  <a:cubicBezTo>
                    <a:pt x="656137" y="406648"/>
                    <a:pt x="684520" y="378265"/>
                    <a:pt x="684520" y="343253"/>
                  </a:cubicBezTo>
                  <a:lnTo>
                    <a:pt x="684520" y="89683"/>
                  </a:lnTo>
                  <a:cubicBezTo>
                    <a:pt x="684520" y="54671"/>
                    <a:pt x="656137" y="26288"/>
                    <a:pt x="621125" y="26288"/>
                  </a:cubicBezTo>
                  <a:close/>
                  <a:moveTo>
                    <a:pt x="0" y="0"/>
                  </a:moveTo>
                  <a:lnTo>
                    <a:pt x="720080" y="0"/>
                  </a:lnTo>
                  <a:lnTo>
                    <a:pt x="720080" y="432048"/>
                  </a:lnTo>
                  <a:lnTo>
                    <a:pt x="0" y="43204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3123094" y="3869330"/>
              <a:ext cx="305525" cy="637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1" name="Gerade Verbindung mit Pfeil 30"/>
          <p:cNvCxnSpPr/>
          <p:nvPr/>
        </p:nvCxnSpPr>
        <p:spPr bwMode="auto">
          <a:xfrm>
            <a:off x="5076055" y="4720429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 bwMode="auto">
          <a:xfrm>
            <a:off x="2699791" y="4720429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hteckige Legende 42"/>
          <p:cNvSpPr/>
          <p:nvPr/>
        </p:nvSpPr>
        <p:spPr bwMode="auto">
          <a:xfrm>
            <a:off x="6300191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trike="sngStrike" dirty="0" smtClean="0">
                <a:solidFill>
                  <a:schemeClr val="bg1"/>
                </a:solidFill>
                <a:cs typeface="Arial" pitchFamily="34" charset="0"/>
              </a:rPr>
              <a:t>View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Template</a:t>
            </a:r>
          </a:p>
        </p:txBody>
      </p:sp>
      <p:sp>
        <p:nvSpPr>
          <p:cNvPr id="44" name="Rechteckige Legende 43"/>
          <p:cNvSpPr/>
          <p:nvPr/>
        </p:nvSpPr>
        <p:spPr bwMode="auto">
          <a:xfrm>
            <a:off x="4067943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trike="sngStrike" dirty="0" smtClean="0">
                <a:solidFill>
                  <a:schemeClr val="bg1"/>
                </a:solidFill>
                <a:cs typeface="Arial" pitchFamily="34" charset="0"/>
              </a:rPr>
              <a:t>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View</a:t>
            </a:r>
          </a:p>
        </p:txBody>
      </p:sp>
      <p:sp>
        <p:nvSpPr>
          <p:cNvPr id="45" name="Rechteckige Legende 44"/>
          <p:cNvSpPr/>
          <p:nvPr/>
        </p:nvSpPr>
        <p:spPr bwMode="auto">
          <a:xfrm>
            <a:off x="1907703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Model</a:t>
            </a:r>
          </a:p>
        </p:txBody>
      </p:sp>
      <p:sp>
        <p:nvSpPr>
          <p:cNvPr id="47" name="Rechteck 46"/>
          <p:cNvSpPr/>
          <p:nvPr/>
        </p:nvSpPr>
        <p:spPr bwMode="auto">
          <a:xfrm>
            <a:off x="1763688" y="1772816"/>
            <a:ext cx="5760640" cy="1224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Develop a basic application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Translation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lvl="1" indent="-342900"/>
            <a:endParaRPr lang="de-DE" dirty="0" smtClean="0"/>
          </a:p>
          <a:p>
            <a:pPr marL="700087" lvl="1" indent="-342900"/>
            <a:endParaRPr lang="de-DE" dirty="0" smtClean="0"/>
          </a:p>
          <a:p>
            <a:pPr marL="700087" lvl="1" indent="-342900"/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 django-admin.py 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compilemessages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700087" lvl="1" indent="-342900"/>
            <a:r>
              <a:rPr lang="de-DE" dirty="0" err="1" smtClean="0"/>
              <a:t>Django</a:t>
            </a:r>
            <a:r>
              <a:rPr lang="de-DE" dirty="0" smtClean="0"/>
              <a:t> </a:t>
            </a:r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:</a:t>
            </a:r>
          </a:p>
          <a:p>
            <a:pPr marL="966787" lvl="2" indent="-342900"/>
            <a:r>
              <a:rPr lang="de-DE" dirty="0" smtClean="0"/>
              <a:t>Cookie</a:t>
            </a:r>
          </a:p>
          <a:p>
            <a:pPr marL="966787" lvl="2" indent="-342900"/>
            <a:r>
              <a:rPr lang="de-DE" dirty="0" smtClean="0"/>
              <a:t>Browser </a:t>
            </a:r>
            <a:r>
              <a:rPr lang="de-DE" dirty="0" err="1" smtClean="0"/>
              <a:t>settings</a:t>
            </a:r>
            <a:endParaRPr lang="de-DE" dirty="0" smtClean="0"/>
          </a:p>
          <a:p>
            <a:pPr marL="966787" lvl="2" indent="-342900"/>
            <a:r>
              <a:rPr lang="de-DE" dirty="0" err="1" smtClean="0"/>
              <a:t>Django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20</a:t>
            </a:fld>
            <a:endParaRPr lang="en-US" noProof="0" dirty="0"/>
          </a:p>
        </p:txBody>
      </p:sp>
      <p:sp>
        <p:nvSpPr>
          <p:cNvPr id="12" name="Pfeil nach rechts 11"/>
          <p:cNvSpPr/>
          <p:nvPr/>
        </p:nvSpPr>
        <p:spPr bwMode="auto">
          <a:xfrm>
            <a:off x="4499992" y="5589240"/>
            <a:ext cx="4464496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Just a last command in the terminal…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>
          <a:xfrm>
            <a:off x="251520" y="2348880"/>
            <a:ext cx="4246563" cy="661976"/>
          </a:xfrm>
        </p:spPr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2"/>
          </p:nvPr>
        </p:nvSpPr>
        <p:spPr>
          <a:xfrm>
            <a:off x="250827" y="2996952"/>
            <a:ext cx="4246563" cy="3419722"/>
          </a:xfrm>
        </p:spPr>
        <p:txBody>
          <a:bodyPr/>
          <a:lstStyle/>
          <a:p>
            <a:pPr marL="642937" lvl="1" indent="-285750"/>
            <a:endParaRPr lang="en-US" dirty="0" smtClean="0"/>
          </a:p>
          <a:p>
            <a:pPr marL="642937" lvl="1" indent="-285750"/>
            <a:r>
              <a:rPr lang="en-US" dirty="0" smtClean="0"/>
              <a:t>It is Python! (e.g. easy readable)</a:t>
            </a:r>
          </a:p>
          <a:p>
            <a:pPr marL="642937" lvl="1" indent="-285750"/>
            <a:endParaRPr lang="en-US" dirty="0" smtClean="0"/>
          </a:p>
          <a:p>
            <a:pPr marL="642937" lvl="1" indent="-285750"/>
            <a:r>
              <a:rPr lang="en-US" dirty="0" smtClean="0"/>
              <a:t>Very defensive (no standard null fields)</a:t>
            </a:r>
          </a:p>
          <a:p>
            <a:pPr marL="642937" lvl="1" indent="-285750"/>
            <a:endParaRPr lang="en-US" dirty="0" smtClean="0"/>
          </a:p>
          <a:p>
            <a:pPr marL="642937" lvl="1" indent="-285750"/>
            <a:r>
              <a:rPr lang="en-US" dirty="0" smtClean="0"/>
              <a:t>Apps and namespaces</a:t>
            </a:r>
            <a:endParaRPr lang="en-US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3"/>
          </p:nvPr>
        </p:nvSpPr>
        <p:spPr>
          <a:xfrm>
            <a:off x="4644008" y="2348880"/>
            <a:ext cx="4248150" cy="661975"/>
          </a:xfrm>
        </p:spPr>
        <p:txBody>
          <a:bodyPr/>
          <a:lstStyle/>
          <a:p>
            <a:r>
              <a:rPr lang="en-US" dirty="0" smtClean="0"/>
              <a:t>Contra </a:t>
            </a:r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4"/>
          </p:nvPr>
        </p:nvSpPr>
        <p:spPr>
          <a:xfrm>
            <a:off x="4645025" y="2996952"/>
            <a:ext cx="4248150" cy="3419722"/>
          </a:xfrm>
        </p:spPr>
        <p:txBody>
          <a:bodyPr/>
          <a:lstStyle/>
          <a:p>
            <a:pPr marL="642937" lvl="1" indent="-285750"/>
            <a:endParaRPr lang="en-US" dirty="0" smtClean="0"/>
          </a:p>
          <a:p>
            <a:pPr marL="642937" lvl="1" indent="-285750"/>
            <a:r>
              <a:rPr lang="en-US" dirty="0" smtClean="0"/>
              <a:t>Probably overloaded for small pages (defaults)</a:t>
            </a:r>
            <a:endParaRPr lang="en-US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91-FD8B-4951-B07A-A389C4C7CA7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899592" y="1052736"/>
            <a:ext cx="7200800" cy="1224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cs typeface="Arial" pitchFamily="34" charset="0"/>
              </a:rPr>
              <a:t>Django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 vs. other Web Frameworks</a:t>
            </a:r>
          </a:p>
        </p:txBody>
      </p:sp>
    </p:spTree>
    <p:extLst>
      <p:ext uri="{BB962C8B-B14F-4D97-AF65-F5344CB8AC3E}">
        <p14:creationId xmlns:p14="http://schemas.microsoft.com/office/powerpoint/2010/main" xmlns="" val="2569823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Janosch</a:t>
            </a:r>
            <a:r>
              <a:rPr lang="en-US" dirty="0" smtClean="0"/>
              <a:t> Maier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B.Sc.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maierj@in.tum.de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time!</a:t>
            </a:r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177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smtClean="0"/>
              <a:t>proceed</a:t>
            </a:r>
            <a:endParaRPr lang="de-DE" dirty="0"/>
          </a:p>
        </p:txBody>
      </p:sp>
      <p:sp>
        <p:nvSpPr>
          <p:cNvPr id="25" name="Inhaltsplatzhalt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2937" lvl="1" indent="-285750"/>
            <a:endParaRPr lang="en-US" dirty="0" smtClean="0"/>
          </a:p>
          <a:p>
            <a:pPr marL="642937" lvl="1" indent="-285750"/>
            <a:r>
              <a:rPr lang="en-US" dirty="0" smtClean="0"/>
              <a:t>Clone the Application if you want…</a:t>
            </a:r>
          </a:p>
          <a:p>
            <a:pPr marL="642937" lvl="1" indent="-285750"/>
            <a:endParaRPr lang="en-US" dirty="0" smtClean="0"/>
          </a:p>
          <a:p>
            <a:pPr marL="642937" lvl="1" indent="-285750"/>
            <a:r>
              <a:rPr lang="en-US" dirty="0" smtClean="0"/>
              <a:t>Take the app "</a:t>
            </a:r>
            <a:r>
              <a:rPr lang="en-US" dirty="0" err="1" smtClean="0"/>
              <a:t>webtech</a:t>
            </a:r>
            <a:r>
              <a:rPr lang="en-US" dirty="0" smtClean="0"/>
              <a:t>-skeleton"</a:t>
            </a:r>
          </a:p>
          <a:p>
            <a:pPr marL="342900" indent="-342900"/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6" name="Pfeil nach rechts 45"/>
          <p:cNvSpPr/>
          <p:nvPr/>
        </p:nvSpPr>
        <p:spPr bwMode="auto">
          <a:xfrm>
            <a:off x="5364088" y="5157192"/>
            <a:ext cx="3600400" cy="11521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Have a Look at some code…</a:t>
            </a:r>
          </a:p>
        </p:txBody>
      </p:sp>
      <p:sp>
        <p:nvSpPr>
          <p:cNvPr id="47" name="Rechteck 46"/>
          <p:cNvSpPr/>
          <p:nvPr/>
        </p:nvSpPr>
        <p:spPr bwMode="auto">
          <a:xfrm>
            <a:off x="1763688" y="3068960"/>
            <a:ext cx="5760640" cy="1224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https://github.com/Phylu/webtech-django2.git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44724"/>
            <a:ext cx="9144000" cy="14761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Object Relational Mapping</a:t>
            </a:r>
            <a:endParaRPr lang="en-US" dirty="0" smtClean="0"/>
          </a:p>
          <a:p>
            <a:pPr marL="642937" lvl="1" indent="-285750"/>
            <a:r>
              <a:rPr lang="en-US" dirty="0" smtClean="0"/>
              <a:t>Retrieving Objects</a:t>
            </a:r>
          </a:p>
          <a:p>
            <a:pPr marL="642937" lvl="1" indent="-285750"/>
            <a:r>
              <a:rPr lang="en-US" dirty="0" smtClean="0"/>
              <a:t>Filtering</a:t>
            </a:r>
          </a:p>
          <a:p>
            <a:pPr marL="642937" lvl="1" indent="-285750"/>
            <a:r>
              <a:rPr lang="en-US" dirty="0" smtClean="0"/>
              <a:t>Aggregation &amp; Annotation</a:t>
            </a:r>
            <a:endParaRPr lang="en-US" dirty="0"/>
          </a:p>
          <a:p>
            <a:pPr marL="642937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Tests</a:t>
            </a:r>
          </a:p>
          <a:p>
            <a:pPr marL="700087" lvl="1" indent="-342900"/>
            <a:r>
              <a:rPr lang="en-US" dirty="0" err="1" smtClean="0"/>
              <a:t>Unittests</a:t>
            </a:r>
            <a:endParaRPr lang="en-US" dirty="0" smtClean="0"/>
          </a:p>
          <a:p>
            <a:pPr marL="700087" lvl="1" indent="-342900"/>
            <a:r>
              <a:rPr lang="en-US" dirty="0" err="1" smtClean="0"/>
              <a:t>Webserver</a:t>
            </a:r>
            <a:r>
              <a:rPr lang="en-US" dirty="0" smtClean="0"/>
              <a:t> Response Tests</a:t>
            </a:r>
          </a:p>
          <a:p>
            <a:pPr marL="700087" lvl="1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Middleware</a:t>
            </a:r>
          </a:p>
          <a:p>
            <a:pPr marL="700087" lvl="1" indent="-342900"/>
            <a:r>
              <a:rPr lang="en-US" dirty="0" smtClean="0"/>
              <a:t>Messages</a:t>
            </a:r>
            <a:endParaRPr lang="en-US" dirty="0"/>
          </a:p>
          <a:p>
            <a:pPr marL="700087" lvl="1" indent="-342900"/>
            <a:r>
              <a:rPr lang="en-US" dirty="0" smtClean="0"/>
              <a:t>Sessions</a:t>
            </a:r>
          </a:p>
          <a:p>
            <a:pPr marL="700087" lvl="1" indent="-342900"/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Translation (If still time)</a:t>
            </a:r>
          </a:p>
          <a:p>
            <a:pPr marL="700087" lvl="1" indent="-342900"/>
            <a:r>
              <a:rPr lang="en-US" dirty="0" smtClean="0"/>
              <a:t>Defining Translation</a:t>
            </a:r>
            <a:endParaRPr lang="en-US" dirty="0"/>
          </a:p>
          <a:p>
            <a:pPr marL="700087" lvl="1" indent="-342900"/>
            <a:r>
              <a:rPr lang="en-US" dirty="0" smtClean="0"/>
              <a:t>Translation Files</a:t>
            </a:r>
            <a:endParaRPr lang="en-US" dirty="0"/>
          </a:p>
          <a:p>
            <a:pPr marL="342900" indent="-342900"/>
            <a:endParaRPr lang="en-US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9051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>
          <a:xfrm>
            <a:off x="251520" y="2348880"/>
            <a:ext cx="4246563" cy="661976"/>
          </a:xfrm>
        </p:spPr>
        <p:txBody>
          <a:bodyPr/>
          <a:lstStyle/>
          <a:p>
            <a:r>
              <a:rPr lang="en-US" dirty="0" smtClean="0"/>
              <a:t>Backend Storage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2"/>
          </p:nvPr>
        </p:nvSpPr>
        <p:spPr>
          <a:xfrm>
            <a:off x="250827" y="2996952"/>
            <a:ext cx="4246563" cy="3419722"/>
          </a:xfrm>
        </p:spPr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select *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scorecard_course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course_title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votes     </a:t>
            </a:r>
          </a:p>
          <a:p>
            <a:pPr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----  ------------  -----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1  2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Webtech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1     Global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Softw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1     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Applicat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4  2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Gründung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und 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4     Software Eng  0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3"/>
          </p:nvPr>
        </p:nvSpPr>
        <p:spPr>
          <a:xfrm>
            <a:off x="4644008" y="2348880"/>
            <a:ext cx="4248150" cy="661975"/>
          </a:xfrm>
        </p:spPr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4"/>
          </p:nvPr>
        </p:nvSpPr>
        <p:spPr>
          <a:xfrm>
            <a:off x="4645025" y="2996952"/>
            <a:ext cx="4248150" cy="3419722"/>
          </a:xfrm>
        </p:spPr>
        <p:txBody>
          <a:bodyPr/>
          <a:lstStyle/>
          <a:p>
            <a:r>
              <a:rPr lang="en-US" dirty="0" smtClean="0"/>
              <a:t>c </a:t>
            </a:r>
            <a:r>
              <a:rPr lang="en-US" dirty="0" smtClean="0">
                <a:solidFill>
                  <a:srgbClr val="A71D5D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Course.objects.get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333333"/>
                </a:solidFill>
              </a:rPr>
              <a:t>pk</a:t>
            </a:r>
            <a:r>
              <a:rPr lang="en-US" dirty="0" smtClean="0">
                <a:solidFill>
                  <a:srgbClr val="A71D5D"/>
                </a:solidFill>
              </a:rPr>
              <a:t>=</a:t>
            </a:r>
            <a:r>
              <a:rPr lang="en-US" dirty="0" smtClean="0">
                <a:solidFill>
                  <a:srgbClr val="0086B3"/>
                </a:solidFill>
              </a:rPr>
              <a:t>1</a:t>
            </a:r>
            <a:r>
              <a:rPr lang="en-US" dirty="0" smtClean="0"/>
              <a:t>) </a:t>
            </a:r>
          </a:p>
          <a:p>
            <a:r>
              <a:rPr lang="en-US" dirty="0" smtClean="0"/>
              <a:t>  </a:t>
            </a:r>
          </a:p>
          <a:p>
            <a:r>
              <a:rPr lang="en-US" dirty="0" smtClean="0"/>
              <a:t>c </a:t>
            </a:r>
            <a:r>
              <a:rPr lang="en-US" dirty="0" smtClean="0">
                <a:solidFill>
                  <a:srgbClr val="A71D5D"/>
                </a:solidFill>
              </a:rPr>
              <a:t>=</a:t>
            </a:r>
            <a:r>
              <a:rPr lang="en-US" dirty="0" smtClean="0"/>
              <a:t> get_object_or_404(Course, </a:t>
            </a:r>
            <a:r>
              <a:rPr lang="en-US" dirty="0" err="1" smtClean="0">
                <a:solidFill>
                  <a:srgbClr val="333333"/>
                </a:solidFill>
              </a:rPr>
              <a:t>pk</a:t>
            </a:r>
            <a:r>
              <a:rPr lang="en-US" dirty="0" smtClean="0">
                <a:solidFill>
                  <a:srgbClr val="A71D5D"/>
                </a:solidFill>
              </a:rPr>
              <a:t>=</a:t>
            </a:r>
            <a:r>
              <a:rPr lang="en-US" dirty="0" smtClean="0">
                <a:solidFill>
                  <a:srgbClr val="0086B3"/>
                </a:solidFill>
              </a:rPr>
              <a:t>1</a:t>
            </a:r>
            <a:r>
              <a:rPr lang="en-US" dirty="0" smtClean="0"/>
              <a:t>) </a:t>
            </a:r>
          </a:p>
          <a:p>
            <a:r>
              <a:rPr lang="en-US" dirty="0" smtClean="0"/>
              <a:t>  </a:t>
            </a:r>
          </a:p>
          <a:p>
            <a:r>
              <a:rPr lang="en-US" dirty="0" smtClean="0">
                <a:solidFill>
                  <a:srgbClr val="A71D5D"/>
                </a:solidFill>
              </a:rPr>
              <a:t>for</a:t>
            </a:r>
            <a:r>
              <a:rPr lang="en-US" dirty="0" smtClean="0"/>
              <a:t> c </a:t>
            </a:r>
            <a:r>
              <a:rPr lang="en-US" dirty="0" smtClean="0">
                <a:solidFill>
                  <a:srgbClr val="A71D5D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err="1" smtClean="0"/>
              <a:t>Course.objects.all</a:t>
            </a:r>
            <a:r>
              <a:rPr lang="en-US" dirty="0" smtClean="0"/>
              <a:t>(): </a:t>
            </a:r>
          </a:p>
          <a:p>
            <a:r>
              <a:rPr lang="en-US" dirty="0" smtClean="0">
                <a:solidFill>
                  <a:srgbClr val="A71D5D"/>
                </a:solidFill>
              </a:rPr>
              <a:t>    print</a:t>
            </a:r>
            <a:r>
              <a:rPr lang="en-US" dirty="0" smtClean="0"/>
              <a:t> (c)</a:t>
            </a:r>
            <a:endParaRPr lang="en-US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91-FD8B-4951-B07A-A389C4C7CA7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899592" y="1052736"/>
            <a:ext cx="7200800" cy="1224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ORM is a technique to map objects to a relational database.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Objects can be easily added, retrieved, changed and deleted.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Model is mapped to table. Attribute is mapped to column.</a:t>
            </a:r>
          </a:p>
        </p:txBody>
      </p:sp>
    </p:spTree>
    <p:extLst>
      <p:ext uri="{BB962C8B-B14F-4D97-AF65-F5344CB8AC3E}">
        <p14:creationId xmlns:p14="http://schemas.microsoft.com/office/powerpoint/2010/main" xmlns="" val="2569823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Relational Mapping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lvl="1" indent="-342900"/>
            <a:endParaRPr lang="en-US" dirty="0" smtClean="0"/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Retrieving Objects: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Course.objects.get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pk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de-DE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)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Course.objects.all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()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Course.objects.order_by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'-</a:t>
            </a:r>
            <a:r>
              <a:rPr lang="de-DE" dirty="0" err="1" smtClean="0">
                <a:solidFill>
                  <a:srgbClr val="DF5000"/>
                </a:solidFill>
                <a:latin typeface="Consolas"/>
              </a:rPr>
              <a:t>votes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Filtering:	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Course.objects.filter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votes__gte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de-DE" dirty="0" smtClean="0">
                <a:solidFill>
                  <a:srgbClr val="0086B3"/>
                </a:solidFill>
                <a:latin typeface="Consolas"/>
              </a:rPr>
              <a:t>42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marL="700087" lvl="1" indent="-342900">
              <a:buNone/>
            </a:pPr>
            <a:r>
              <a:rPr lang="de-DE" dirty="0" smtClean="0">
                <a:solidFill>
                  <a:srgbClr val="333333"/>
                </a:solidFill>
                <a:latin typeface="Consolas"/>
              </a:rPr>
              <a:t/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Lecturer.objects.filter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first_name__exact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F(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err="1" smtClean="0">
                <a:solidFill>
                  <a:srgbClr val="DF5000"/>
                </a:solidFill>
                <a:latin typeface="Consolas"/>
              </a:rPr>
              <a:t>last_name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marL="700087" lvl="1" indent="-342900">
              <a:buNone/>
            </a:pPr>
            <a:r>
              <a:rPr lang="de-DE" dirty="0" smtClean="0">
                <a:solidFill>
                  <a:srgbClr val="333333"/>
                </a:solidFill>
                <a:latin typeface="Consolas"/>
              </a:rPr>
              <a:t/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Lecturer.objects.filter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br>
              <a:rPr lang="en-US" dirty="0" smtClean="0">
                <a:solidFill>
                  <a:srgbClr val="333333"/>
                </a:solidFill>
                <a:latin typeface="Consolas"/>
              </a:rPr>
            </a:br>
            <a:r>
              <a:rPr lang="en-US" dirty="0" smtClean="0">
                <a:solidFill>
                  <a:srgbClr val="333333"/>
                </a:solidFill>
                <a:latin typeface="Consolas"/>
              </a:rPr>
              <a:t>				Q(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first_name__contains</a:t>
            </a:r>
            <a:r>
              <a:rPr lang="en-US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DF5000"/>
                </a:solidFill>
                <a:latin typeface="Consolas"/>
              </a:rPr>
              <a:t>'Alex'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dirty="0" smtClean="0">
                <a:solidFill>
                  <a:srgbClr val="A71D5D"/>
                </a:solidFill>
                <a:latin typeface="Consolas"/>
              </a:rPr>
              <a:t>|</a:t>
            </a:r>
            <a:br>
              <a:rPr lang="en-US" dirty="0" smtClean="0">
                <a:solidFill>
                  <a:srgbClr val="A71D5D"/>
                </a:solidFill>
                <a:latin typeface="Consolas"/>
              </a:rPr>
            </a:br>
            <a:r>
              <a:rPr lang="en-US" dirty="0" smtClean="0">
                <a:solidFill>
                  <a:srgbClr val="333333"/>
                </a:solidFill>
                <a:latin typeface="Consolas"/>
              </a:rPr>
              <a:t>				Q(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last_name__contains</a:t>
            </a:r>
            <a:r>
              <a:rPr lang="en-US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DF5000"/>
                </a:solidFill>
                <a:latin typeface="Consolas"/>
              </a:rPr>
              <a:t>Shumaiev</a:t>
            </a:r>
            <a:r>
              <a:rPr lang="en-US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))</a:t>
            </a:r>
            <a:endParaRPr lang="en-US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6</a:t>
            </a:fld>
            <a:endParaRPr lang="en-US" noProof="0" dirty="0"/>
          </a:p>
        </p:txBody>
      </p:sp>
      <p:sp>
        <p:nvSpPr>
          <p:cNvPr id="12" name="Pfeil nach rechts 11"/>
          <p:cNvSpPr/>
          <p:nvPr/>
        </p:nvSpPr>
        <p:spPr bwMode="auto">
          <a:xfrm>
            <a:off x="6228184" y="5517232"/>
            <a:ext cx="2736304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Write some code...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Relational Mapping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lvl="1" indent="-342900"/>
            <a:endParaRPr lang="en-US" dirty="0" smtClean="0"/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Aggregation: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Course.objects.aggregate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Avg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err="1" smtClean="0">
                <a:solidFill>
                  <a:srgbClr val="DF5000"/>
                </a:solidFill>
                <a:latin typeface="Consolas"/>
              </a:rPr>
              <a:t>votes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))[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	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err="1" smtClean="0">
                <a:solidFill>
                  <a:srgbClr val="DF5000"/>
                </a:solidFill>
                <a:latin typeface="Consolas"/>
              </a:rPr>
              <a:t>votes__avg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]</a:t>
            </a:r>
          </a:p>
          <a:p>
            <a:pPr marL="700087" lvl="1" indent="-342900">
              <a:buNone/>
            </a:pPr>
            <a:endParaRPr lang="en-US" dirty="0" smtClean="0"/>
          </a:p>
          <a:p>
            <a:pPr marL="700087" lvl="1" indent="-342900"/>
            <a:r>
              <a:rPr lang="en-US" dirty="0" smtClean="0"/>
              <a:t>Annotation: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Course.objets.values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err="1" smtClean="0">
                <a:solidFill>
                  <a:srgbClr val="DF5000"/>
                </a:solidFill>
                <a:latin typeface="Consolas"/>
              </a:rPr>
              <a:t>lecturer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).</a:t>
            </a:r>
            <a:br>
              <a:rPr lang="de-DE" dirty="0" smtClean="0">
                <a:solidFill>
                  <a:srgbClr val="333333"/>
                </a:solidFill>
                <a:latin typeface="Consolas"/>
              </a:rPr>
            </a:br>
            <a:r>
              <a:rPr lang="de-DE" dirty="0" smtClean="0">
                <a:solidFill>
                  <a:srgbClr val="333333"/>
                </a:solidFill>
                <a:latin typeface="Consolas"/>
              </a:rPr>
              <a:t>				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annotate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avg_votes</a:t>
            </a:r>
            <a:r>
              <a:rPr lang="de-DE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de-DE" dirty="0" err="1" smtClean="0">
                <a:solidFill>
                  <a:srgbClr val="333333"/>
                </a:solidFill>
                <a:latin typeface="Consolas"/>
              </a:rPr>
              <a:t>Avg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err="1" smtClean="0">
                <a:solidFill>
                  <a:srgbClr val="DF5000"/>
                </a:solidFill>
                <a:latin typeface="Consolas"/>
              </a:rPr>
              <a:t>votes</a:t>
            </a:r>
            <a:r>
              <a:rPr lang="de-DE" dirty="0" smtClean="0">
                <a:solidFill>
                  <a:srgbClr val="DF5000"/>
                </a:solidFill>
                <a:latin typeface="Consolas"/>
              </a:rPr>
              <a:t>'</a:t>
            </a:r>
            <a:r>
              <a:rPr lang="de-DE" dirty="0" smtClean="0">
                <a:solidFill>
                  <a:srgbClr val="333333"/>
                </a:solidFill>
                <a:latin typeface="Consolas"/>
              </a:rPr>
              <a:t>))</a:t>
            </a:r>
            <a:endParaRPr lang="en-US" dirty="0" smtClean="0"/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Raw SQL:		Check Documentation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7</a:t>
            </a:fld>
            <a:endParaRPr lang="en-US" noProof="0" dirty="0"/>
          </a:p>
        </p:txBody>
      </p:sp>
      <p:sp>
        <p:nvSpPr>
          <p:cNvPr id="13" name="Pfeil nach rechts 12"/>
          <p:cNvSpPr/>
          <p:nvPr/>
        </p:nvSpPr>
        <p:spPr bwMode="auto">
          <a:xfrm>
            <a:off x="5508104" y="5517232"/>
            <a:ext cx="3456384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Write some more code...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2564904"/>
            <a:ext cx="9144000" cy="1224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Object Relational Mapping</a:t>
            </a:r>
            <a:endParaRPr lang="en-US" dirty="0" smtClean="0"/>
          </a:p>
          <a:p>
            <a:pPr marL="642937" lvl="1" indent="-285750"/>
            <a:r>
              <a:rPr lang="en-US" dirty="0" smtClean="0"/>
              <a:t>Retrieving Objects</a:t>
            </a:r>
          </a:p>
          <a:p>
            <a:pPr marL="642937" lvl="1" indent="-285750"/>
            <a:r>
              <a:rPr lang="en-US" dirty="0" smtClean="0"/>
              <a:t>Filtering</a:t>
            </a:r>
          </a:p>
          <a:p>
            <a:pPr marL="642937" lvl="1" indent="-285750"/>
            <a:r>
              <a:rPr lang="en-US" dirty="0" smtClean="0"/>
              <a:t>Aggregation &amp; Annotation</a:t>
            </a:r>
            <a:endParaRPr lang="en-US" dirty="0"/>
          </a:p>
          <a:p>
            <a:pPr marL="642937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Tests</a:t>
            </a:r>
          </a:p>
          <a:p>
            <a:pPr marL="700087" lvl="1" indent="-342900"/>
            <a:r>
              <a:rPr lang="en-US" dirty="0" err="1" smtClean="0"/>
              <a:t>Unittests</a:t>
            </a:r>
            <a:endParaRPr lang="en-US" dirty="0" smtClean="0"/>
          </a:p>
          <a:p>
            <a:pPr marL="700087" lvl="1" indent="-342900"/>
            <a:r>
              <a:rPr lang="en-US" dirty="0" err="1" smtClean="0"/>
              <a:t>Webserver</a:t>
            </a:r>
            <a:r>
              <a:rPr lang="en-US" dirty="0" smtClean="0"/>
              <a:t> Response Tests</a:t>
            </a:r>
          </a:p>
          <a:p>
            <a:pPr marL="700087" lvl="1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Middleware</a:t>
            </a:r>
          </a:p>
          <a:p>
            <a:pPr marL="700087" lvl="1" indent="-342900"/>
            <a:r>
              <a:rPr lang="en-US" dirty="0"/>
              <a:t>Messages</a:t>
            </a:r>
          </a:p>
          <a:p>
            <a:pPr marL="700087" lvl="1" indent="-342900"/>
            <a:r>
              <a:rPr lang="en-US" dirty="0"/>
              <a:t>Sessions</a:t>
            </a:r>
          </a:p>
          <a:p>
            <a:pPr marL="700087" lvl="1" indent="-342900"/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Translation (If still time)</a:t>
            </a:r>
          </a:p>
          <a:p>
            <a:pPr marL="700087" lvl="1" indent="-342900"/>
            <a:r>
              <a:rPr lang="en-US" dirty="0" smtClean="0"/>
              <a:t>Defining Translation</a:t>
            </a:r>
            <a:endParaRPr lang="en-US" dirty="0"/>
          </a:p>
          <a:p>
            <a:pPr marL="700087" lvl="1" indent="-342900"/>
            <a:r>
              <a:rPr lang="en-US" dirty="0" smtClean="0"/>
              <a:t>Translation Files</a:t>
            </a:r>
            <a:endParaRPr lang="en-US" dirty="0"/>
          </a:p>
          <a:p>
            <a:pPr marL="342900" indent="-342900"/>
            <a:endParaRPr lang="en-US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9051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0087" lvl="1" indent="-342900"/>
            <a:endParaRPr lang="en-US" dirty="0" smtClean="0"/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smtClean="0"/>
              <a:t>As real software engineers, we want automated testing.</a:t>
            </a:r>
          </a:p>
          <a:p>
            <a:pPr marL="700087" lvl="1" indent="-342900"/>
            <a:endParaRPr lang="en-US" dirty="0" smtClean="0"/>
          </a:p>
          <a:p>
            <a:pPr marL="700087" lvl="1" indent="-342900"/>
            <a:r>
              <a:rPr lang="en-US" dirty="0" err="1" smtClean="0"/>
              <a:t>Djangos</a:t>
            </a:r>
            <a:r>
              <a:rPr lang="en-US" dirty="0" smtClean="0"/>
              <a:t> test framework does:</a:t>
            </a:r>
          </a:p>
          <a:p>
            <a:pPr marL="966787" lvl="2" indent="-342900"/>
            <a:r>
              <a:rPr lang="en-US" dirty="0" err="1" smtClean="0"/>
              <a:t>Unittests</a:t>
            </a:r>
            <a:endParaRPr lang="en-US" dirty="0" smtClean="0"/>
          </a:p>
          <a:p>
            <a:pPr marL="1323975" lvl="3" indent="-342900"/>
            <a:r>
              <a:rPr lang="en-US" dirty="0" smtClean="0"/>
              <a:t>Direct Test of algorithmic</a:t>
            </a:r>
          </a:p>
          <a:p>
            <a:pPr marL="1323975" lvl="3" indent="-342900"/>
            <a:r>
              <a:rPr lang="en-US" dirty="0" smtClean="0"/>
              <a:t>Mainly to test models and views</a:t>
            </a:r>
          </a:p>
          <a:p>
            <a:pPr marL="966787" lvl="2" indent="-342900"/>
            <a:r>
              <a:rPr lang="en-US" dirty="0" smtClean="0"/>
              <a:t>Client–</a:t>
            </a:r>
            <a:r>
              <a:rPr lang="en-US" dirty="0" err="1" smtClean="0"/>
              <a:t>Webserver</a:t>
            </a:r>
            <a:r>
              <a:rPr lang="en-US" dirty="0" smtClean="0"/>
              <a:t> Tests</a:t>
            </a:r>
          </a:p>
          <a:p>
            <a:pPr marL="1323975" lvl="3" indent="-342900"/>
            <a:r>
              <a:rPr lang="en-US" dirty="0" smtClean="0"/>
              <a:t>Test how </a:t>
            </a:r>
            <a:r>
              <a:rPr lang="en-US" dirty="0" err="1" smtClean="0"/>
              <a:t>webserver</a:t>
            </a:r>
            <a:r>
              <a:rPr lang="en-US" dirty="0" smtClean="0"/>
              <a:t> answers requests</a:t>
            </a:r>
          </a:p>
          <a:p>
            <a:pPr marL="1323975" lvl="3" indent="-342900"/>
            <a:r>
              <a:rPr lang="en-US" dirty="0" smtClean="0"/>
              <a:t>Mainly to test views and templates</a:t>
            </a:r>
          </a:p>
          <a:p>
            <a:pPr marL="966787" lvl="2" indent="-342900"/>
            <a:r>
              <a:rPr lang="en-US" dirty="0" smtClean="0"/>
              <a:t>Selenium Tests (not covered here)</a:t>
            </a:r>
          </a:p>
          <a:p>
            <a:pPr marL="1323975" lvl="3" indent="-342900"/>
            <a:r>
              <a:rPr lang="en-US" dirty="0" smtClean="0"/>
              <a:t>Test how the page looks</a:t>
            </a:r>
          </a:p>
          <a:p>
            <a:pPr marL="1323975" lvl="3" indent="-342900"/>
            <a:r>
              <a:rPr lang="en-US" dirty="0" smtClean="0"/>
              <a:t>Test integration of all parts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9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 sebis 2013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sebis 2013.potx</Template>
  <TotalTime>0</TotalTime>
  <Words>667</Words>
  <Application>Microsoft Office PowerPoint</Application>
  <PresentationFormat>Bildschirmpräsentation (4:3)</PresentationFormat>
  <Paragraphs>298</Paragraphs>
  <Slides>22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Slides sebis 2013</vt:lpstr>
      <vt:lpstr>Python and Django – The elephant in the room (Part 2)</vt:lpstr>
      <vt:lpstr>What we know already?</vt:lpstr>
      <vt:lpstr>How to proceed</vt:lpstr>
      <vt:lpstr>Overview</vt:lpstr>
      <vt:lpstr>Object Relational Mapping</vt:lpstr>
      <vt:lpstr>Object Relational Mapping</vt:lpstr>
      <vt:lpstr>Object Relational Mapping</vt:lpstr>
      <vt:lpstr>Overview</vt:lpstr>
      <vt:lpstr>Testing</vt:lpstr>
      <vt:lpstr>Testing</vt:lpstr>
      <vt:lpstr>Overview</vt:lpstr>
      <vt:lpstr>Middlewares</vt:lpstr>
      <vt:lpstr>Middlewares</vt:lpstr>
      <vt:lpstr>Middlewares</vt:lpstr>
      <vt:lpstr>Comparison</vt:lpstr>
      <vt:lpstr>Folie 16</vt:lpstr>
      <vt:lpstr>Overview [We still have too much time…]</vt:lpstr>
      <vt:lpstr>Translation</vt:lpstr>
      <vt:lpstr>Translation</vt:lpstr>
      <vt:lpstr>Translation</vt:lpstr>
      <vt:lpstr>Comparison</vt:lpstr>
      <vt:lpstr>Folie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Copyright sebis</dc:description>
  <cp:lastModifiedBy/>
  <cp:revision>1</cp:revision>
  <dcterms:created xsi:type="dcterms:W3CDTF">2013-11-20T12:39:48Z</dcterms:created>
  <dcterms:modified xsi:type="dcterms:W3CDTF">2015-04-06T16:05:45Z</dcterms:modified>
</cp:coreProperties>
</file>