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ague Spartan" panose="020B0604020202020204" charset="0"/>
      <p:regular r:id="rId21"/>
    </p:embeddedFont>
    <p:embeddedFont>
      <p:font typeface="Poppins" panose="00000500000000000000" pitchFamily="2" charset="0"/>
      <p:regular r:id="rId22"/>
      <p:bold r:id="rId23"/>
    </p:embeddedFont>
    <p:embeddedFont>
      <p:font typeface="Poppins Bold" panose="00000800000000000000" charset="0"/>
      <p:regular r:id="rId24"/>
    </p:embeddedFont>
    <p:embeddedFont>
      <p:font typeface="Roboto" panose="02000000000000000000" pitchFamily="2" charset="0"/>
      <p:regular r:id="rId25"/>
    </p:embeddedFont>
    <p:embeddedFont>
      <p:font typeface="Roboto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83861-4E0C-47B9-AA70-5ED39A353FBA}" type="datetimeFigureOut">
              <a:rPr lang="en-SG" smtClean="0"/>
              <a:t>27/6/2025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B37C-A262-4416-AD9E-B065F675BF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01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6B37C-A262-4416-AD9E-B065F675BF6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14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66303" y="4279967"/>
            <a:ext cx="13038343" cy="141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INCEPTION NETWORK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629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323004" y="3144706"/>
            <a:ext cx="6724940" cy="913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303" b="1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 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80587" y="5814304"/>
            <a:ext cx="8526827" cy="2418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7"/>
              </a:lnSpc>
            </a:pPr>
            <a:r>
              <a:rPr lang="en-US" sz="34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By</a:t>
            </a:r>
          </a:p>
          <a:p>
            <a:pPr algn="ctr">
              <a:lnSpc>
                <a:spcPts val="4787"/>
              </a:lnSpc>
            </a:pPr>
            <a:r>
              <a:rPr lang="en-US" sz="34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Zarni Nway Oo</a:t>
            </a:r>
          </a:p>
          <a:p>
            <a:pPr algn="ctr">
              <a:lnSpc>
                <a:spcPts val="4787"/>
              </a:lnSpc>
            </a:pPr>
            <a:r>
              <a:rPr lang="en-US" sz="34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Phyo Myat Oo</a:t>
            </a:r>
          </a:p>
          <a:p>
            <a:pPr algn="ctr">
              <a:lnSpc>
                <a:spcPts val="4787"/>
              </a:lnSpc>
              <a:spcBef>
                <a:spcPct val="0"/>
              </a:spcBef>
            </a:pPr>
            <a:r>
              <a:rPr lang="en-US" sz="34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Nu Wai Thet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629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229378" y="199950"/>
            <a:ext cx="20746756" cy="8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8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 METHODOLOGY &amp; RESULTS (ILSVRC 2014)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4584" y="1379782"/>
            <a:ext cx="14312764" cy="1015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 Setup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Framework: DistBelief (CPU-based distributed training)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Optimizer: Asynchronous SGD + 0.9 momentum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Learning rate: Decreased 4% every 8 epochs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 model: Polyak Averaging (smooths model parameters)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Augmentation Techniques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Multi-scale random crops (8%–100% of image area)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Random aspect ratios (from ¾ to 4/3)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Photometric distortions (color jittering)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Random interpolation (bilinear, area, nearest, cubic)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Testing Strategy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Ensemble of 7 GoogLeNet models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Aggressive multi-crop testing (144 crops/image)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Simple averaging of softmax scores across models &amp; crops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🏆 Results: ILSVRC 2014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MetricValue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Top-5 Error 6.67% (1st place)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 Images ~1.2 million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external data used ✅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229378" y="349250"/>
            <a:ext cx="2074675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EVOLUTION OF INCEPTION MODELS (V1 → INCEPTION-RESNET‑V2)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00F5DB-DF9B-4384-A8B0-1AB992A2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62987"/>
              </p:ext>
            </p:extLst>
          </p:nvPr>
        </p:nvGraphicFramePr>
        <p:xfrm>
          <a:off x="457200" y="1562100"/>
          <a:ext cx="17145000" cy="8303052"/>
        </p:xfrm>
        <a:graphic>
          <a:graphicData uri="http://schemas.openxmlformats.org/drawingml/2006/table">
            <a:tbl>
              <a:tblPr/>
              <a:tblGrid>
                <a:gridCol w="3145872">
                  <a:extLst>
                    <a:ext uri="{9D8B030D-6E8A-4147-A177-3AD203B41FA5}">
                      <a16:colId xmlns:a16="http://schemas.microsoft.com/office/drawing/2014/main" val="2191302402"/>
                    </a:ext>
                  </a:extLst>
                </a:gridCol>
                <a:gridCol w="3712128">
                  <a:extLst>
                    <a:ext uri="{9D8B030D-6E8A-4147-A177-3AD203B41FA5}">
                      <a16:colId xmlns:a16="http://schemas.microsoft.com/office/drawing/2014/main" val="60776053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30414097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4497767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30150352"/>
                    </a:ext>
                  </a:extLst>
                </a:gridCol>
              </a:tblGrid>
              <a:tr h="579512">
                <a:tc>
                  <a:txBody>
                    <a:bodyPr/>
                    <a:lstStyle/>
                    <a:p>
                      <a:pPr algn="ctr"/>
                      <a:r>
                        <a:rPr lang="en-SG" sz="19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Key Innovations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Architectural Highlights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Training Improvements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b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Impact &amp; Benefits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49614"/>
                  </a:ext>
                </a:extLst>
              </a:tr>
              <a:tr h="1765842">
                <a:tc>
                  <a:txBody>
                    <a:bodyPr/>
                    <a:lstStyle/>
                    <a:p>
                      <a:pPr algn="ctr" rtl="0"/>
                      <a:r>
                        <a:rPr lang="en-SG" sz="1900" b="0" i="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Inception‑V1 </a:t>
                      </a:r>
                      <a:endParaRPr lang="en-SG" sz="19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 rtl="0"/>
                      <a:r>
                        <a:rPr lang="en-SG" sz="1900" b="0" i="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</a:t>
                      </a:r>
                      <a:r>
                        <a:rPr lang="en-SG" sz="1900" b="0" i="0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GoogLeNet</a:t>
                      </a:r>
                      <a:r>
                        <a:rPr lang="en-SG" sz="1900" b="0" i="0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2014)</a:t>
                      </a:r>
                      <a:endParaRPr lang="en-SG" sz="19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Introduced the Inception Module: parallel convolutions (1×1, 3×3, 5×5) + pooling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Used 1×1 convolutions to reduce depth before expensive ops; included auxiliary classifiers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Used Dropout, global average pooling instead of FC layers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Reduced parameters vs. VGG, efficient computation, top-5 ImageNet accuracy: 93.3%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60978"/>
                  </a:ext>
                </a:extLst>
              </a:tr>
              <a:tr h="1693246">
                <a:tc>
                  <a:txBody>
                    <a:bodyPr/>
                    <a:lstStyle/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Inception‑V2 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(2015)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Factorized convolutions: replaced 5×5 with two 3×3 layers; introduced asymmetric convolutions (1×n + n×1)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Removed 5×5 filters entirely; widened inception modules for better capacity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Added Batch Normalization to improve convergence and stability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Lower computation cost, faster training, better regularization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8032"/>
                  </a:ext>
                </a:extLst>
              </a:tr>
              <a:tr h="1421484">
                <a:tc>
                  <a:txBody>
                    <a:bodyPr/>
                    <a:lstStyle/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Inception‑V3 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(2015)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Factorized 7×7 convolutions into 1×7 + 7×1; improved module design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Deeper and more efficient modules with extensive factorization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Added Label Smoothing, switched to RMSprop optimizer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Significant accuracy gains; top-1 ImageNet error reduced to ~22%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332361"/>
                  </a:ext>
                </a:extLst>
              </a:tr>
              <a:tr h="1421484">
                <a:tc>
                  <a:txBody>
                    <a:bodyPr/>
                    <a:lstStyle/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Inception‑V4 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(2016)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Modular redesign: separated into Inception-A/B/C and Reduction blocks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More structured and deeper architecture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Standardized modules, improved network clarity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State-of-the-art performance with more depth, better suited for large-scale training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84170"/>
                  </a:ext>
                </a:extLst>
              </a:tr>
              <a:tr h="1421484">
                <a:tc>
                  <a:txBody>
                    <a:bodyPr/>
                    <a:lstStyle/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Inception‑ResNet‑V2 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algn="ctr" rtl="0"/>
                      <a:r>
                        <a:rPr lang="en-SG" sz="1900" b="0" i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(2016)</a:t>
                      </a:r>
                      <a:endParaRPr lang="en-SG" sz="190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Merged Inception blocks with Residual Connections from ResNet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Used skip connections inside inception modules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Faster training, deeper networks with less vanishing gradient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Combined benefits of </a:t>
                      </a:r>
                      <a:r>
                        <a:rPr lang="en-US" sz="190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ResNet</a:t>
                      </a:r>
                      <a:r>
                        <a:rPr lang="en-US" sz="19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+ Inception; one of the best models on ImageNet</a:t>
                      </a:r>
                    </a:p>
                  </a:txBody>
                  <a:tcPr marL="37039" marR="37039" marT="18520" marB="18520" anchor="ctr">
                    <a:lnL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6895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433C960-8E14-412E-A8FE-BE56C1AE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04567" y="1943100"/>
            <a:ext cx="769187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229378" y="299010"/>
            <a:ext cx="20746756" cy="7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&amp; KEY TAKEAWAYS – INCEPTION (GOOGLENET)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4584" y="1379782"/>
            <a:ext cx="14312764" cy="839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🔑 Why Inception Was a Breakthrough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Introduced multi-scale processing within a single module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1×1 convolutions to reduce cost without losing performance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Achieved depth &amp; width efficiently without computational explosion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📊 Performance Highlights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1st place in ILSVRC 2014 (Classification: 6.67% Top-5 Error)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1st place in Detection (43.9% mAP) — even without bounding box refinement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🧠 Smart Design Choices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Auxiliary classifiers improve gradient flow + regularization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Ensembles + aggressive crop testing boost final accuracy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Carefully balanced depth, width, and compute cost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🌱 Legacy &amp; Impact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Inspired later models (e.g., Inception v2, v3, v4)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Sparked a shift toward modular, efficient architectures</a:t>
            </a:r>
          </a:p>
          <a:p>
            <a:pPr marL="496567" lvl="1" indent="-248284" algn="just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Proof that dense approximations of sparse structures can scale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💡 Inception showed it's not just about going deeper — it's about going smarter.</a:t>
            </a:r>
          </a:p>
          <a:p>
            <a:pPr algn="just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05025" y="1376591"/>
            <a:ext cx="11877951" cy="5558968"/>
          </a:xfrm>
          <a:custGeom>
            <a:avLst/>
            <a:gdLst/>
            <a:ahLst/>
            <a:cxnLst/>
            <a:rect l="l" t="t" r="r" b="b"/>
            <a:pathLst>
              <a:path w="11877951" h="5558968">
                <a:moveTo>
                  <a:pt x="0" y="0"/>
                </a:moveTo>
                <a:lnTo>
                  <a:pt x="11877950" y="0"/>
                </a:lnTo>
                <a:lnTo>
                  <a:pt x="11877950" y="5558968"/>
                </a:lnTo>
                <a:lnTo>
                  <a:pt x="0" y="5558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229378" y="299010"/>
            <a:ext cx="20746756" cy="729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INSPIRATION BEHIND THE NAME: WE NEED TO GO DEEPER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82508" y="8206631"/>
            <a:ext cx="2422260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Your paragraph 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4207" y="7216775"/>
            <a:ext cx="17531190" cy="307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meme “We need to go deeper” comes from the movie Inception — specifically from the character Dom Cobb (Leonardo DiCaprio) — and became a popular internet meme.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🎓 “Yes, </a:t>
            </a:r>
            <a:r>
              <a:rPr lang="en-US" sz="24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original paper literally references the movie and the meme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‘We need to go deeper.’”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📚 Meme on KnowYourMeme: https://knowyourmeme.com/memes/we-need-to-go-deeper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28403" y="4477111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381426" cy="408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73778" y="4371975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347977" cy="408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4439372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028700" y="3699569"/>
          <a:ext cx="12626802" cy="4533900"/>
        </p:xfrm>
        <a:graphic>
          <a:graphicData uri="http://schemas.openxmlformats.org/drawingml/2006/table">
            <a:tbl>
              <a:tblPr/>
              <a:tblGrid>
                <a:gridCol w="364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913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Problem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Why it matters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81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Overfitting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Too many parameters + limited data = poor generalization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81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Computational Cost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Large filters like 5×5 or 7×7 are expensive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13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Inefficient use of resources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Many weights may learn "nothing useful”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709411" y="933450"/>
            <a:ext cx="16877774" cy="78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1"/>
              </a:lnSpc>
            </a:pPr>
            <a:r>
              <a:rPr lang="en-US" sz="45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 BEHIND INCEPTION CNN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9411" y="1680630"/>
            <a:ext cx="9606254" cy="178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Problem: Bigger ≠ Better</a:t>
            </a:r>
          </a:p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Early CNN designs :</a:t>
            </a:r>
          </a:p>
          <a:p>
            <a:pPr marL="438979" lvl="1" indent="-219490" algn="l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Made deeper and wider networks to improve accuracy.</a:t>
            </a:r>
          </a:p>
          <a:p>
            <a:pPr marL="438979" lvl="1" indent="-219490" algn="l">
              <a:lnSpc>
                <a:spcPts val="2846"/>
              </a:lnSpc>
              <a:buFont typeface="Arial"/>
              <a:buChar char="•"/>
            </a:pPr>
            <a:r>
              <a:rPr lang="en-US" sz="20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But... More depth &amp; width → more parameters → problems</a:t>
            </a:r>
          </a:p>
          <a:p>
            <a:pPr algn="l">
              <a:lnSpc>
                <a:spcPts val="2846"/>
              </a:lnSpc>
              <a:spcBef>
                <a:spcPct val="0"/>
              </a:spcBef>
            </a:pPr>
            <a:endParaRPr lang="en-US" sz="2033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891905"/>
            <a:ext cx="12993489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Goal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“Can we design a CNN that is both accurate and efficient, without blindly stacking layers?”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028700"/>
            <a:ext cx="18288000" cy="11315700"/>
            <a:chOff x="0" y="0"/>
            <a:chExt cx="4816593" cy="29802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980267"/>
            </a:xfrm>
            <a:custGeom>
              <a:avLst/>
              <a:gdLst/>
              <a:ahLst/>
              <a:cxnLst/>
              <a:rect l="l" t="t" r="r" b="b"/>
              <a:pathLst>
                <a:path w="4816592" h="2980267">
                  <a:moveTo>
                    <a:pt x="0" y="0"/>
                  </a:moveTo>
                  <a:lnTo>
                    <a:pt x="4816592" y="0"/>
                  </a:lnTo>
                  <a:lnTo>
                    <a:pt x="4816592" y="2980267"/>
                  </a:lnTo>
                  <a:lnTo>
                    <a:pt x="0" y="298026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3046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81526" y="1200294"/>
            <a:ext cx="4056218" cy="3079861"/>
          </a:xfrm>
          <a:custGeom>
            <a:avLst/>
            <a:gdLst/>
            <a:ahLst/>
            <a:cxnLst/>
            <a:rect l="l" t="t" r="r" b="b"/>
            <a:pathLst>
              <a:path w="4056218" h="3079861">
                <a:moveTo>
                  <a:pt x="0" y="0"/>
                </a:moveTo>
                <a:lnTo>
                  <a:pt x="4056218" y="0"/>
                </a:lnTo>
                <a:lnTo>
                  <a:pt x="4056218" y="3079861"/>
                </a:lnTo>
                <a:lnTo>
                  <a:pt x="0" y="3079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81" r="-101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22026" y="1037837"/>
            <a:ext cx="3228137" cy="3336640"/>
          </a:xfrm>
          <a:custGeom>
            <a:avLst/>
            <a:gdLst/>
            <a:ahLst/>
            <a:cxnLst/>
            <a:rect l="l" t="t" r="r" b="b"/>
            <a:pathLst>
              <a:path w="3228137" h="3336640">
                <a:moveTo>
                  <a:pt x="0" y="0"/>
                </a:moveTo>
                <a:lnTo>
                  <a:pt x="3228136" y="0"/>
                </a:lnTo>
                <a:lnTo>
                  <a:pt x="3228136" y="3336640"/>
                </a:lnTo>
                <a:lnTo>
                  <a:pt x="0" y="3336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81" r="-4522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86057" y="1115110"/>
            <a:ext cx="4035968" cy="3336640"/>
          </a:xfrm>
          <a:custGeom>
            <a:avLst/>
            <a:gdLst/>
            <a:ahLst/>
            <a:cxnLst/>
            <a:rect l="l" t="t" r="r" b="b"/>
            <a:pathLst>
              <a:path w="4035968" h="3336640">
                <a:moveTo>
                  <a:pt x="0" y="0"/>
                </a:moveTo>
                <a:lnTo>
                  <a:pt x="4035969" y="0"/>
                </a:lnTo>
                <a:lnTo>
                  <a:pt x="4035969" y="3336639"/>
                </a:lnTo>
                <a:lnTo>
                  <a:pt x="0" y="33366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918" r="-13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37744" y="1105973"/>
            <a:ext cx="3248313" cy="3268504"/>
          </a:xfrm>
          <a:custGeom>
            <a:avLst/>
            <a:gdLst/>
            <a:ahLst/>
            <a:cxnLst/>
            <a:rect l="l" t="t" r="r" b="b"/>
            <a:pathLst>
              <a:path w="3248313" h="3268504">
                <a:moveTo>
                  <a:pt x="0" y="0"/>
                </a:moveTo>
                <a:lnTo>
                  <a:pt x="3248313" y="0"/>
                </a:lnTo>
                <a:lnTo>
                  <a:pt x="3248313" y="3268504"/>
                </a:lnTo>
                <a:lnTo>
                  <a:pt x="0" y="32685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2567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950162" y="1003769"/>
            <a:ext cx="3337838" cy="3404775"/>
          </a:xfrm>
          <a:custGeom>
            <a:avLst/>
            <a:gdLst/>
            <a:ahLst/>
            <a:cxnLst/>
            <a:rect l="l" t="t" r="r" b="b"/>
            <a:pathLst>
              <a:path w="3337838" h="3404775">
                <a:moveTo>
                  <a:pt x="0" y="0"/>
                </a:moveTo>
                <a:lnTo>
                  <a:pt x="3337838" y="0"/>
                </a:lnTo>
                <a:lnTo>
                  <a:pt x="3337838" y="3404775"/>
                </a:lnTo>
                <a:lnTo>
                  <a:pt x="0" y="34047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19" b="-4653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99707" y="4394599"/>
            <a:ext cx="16688586" cy="634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Real-world images contain features at multiple scales — small details and large objects may appear in the same scene.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Should we use small filters (like 1×1), medium filters (3×3), or large ones (5×5)?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Idea: multi-scale feature extraction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multiple filter sizes in parallel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→ 1×1, 3×3, 5×5 convolutions and pooling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allows the network to capture diverse features at different spatial resolutions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But... Computational Cost Is High!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Larger filters (like 5×5) are expensive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Adding many parallel paths can explode the number of computations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 Inception Architecture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multiple filter sizes in parallel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1×1 convolutions to reduce input depth before expensive filters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Combine all outputs into a richer, multi-scale feature set</a:t>
            </a:r>
          </a:p>
          <a:p>
            <a:pPr marL="410211" lvl="1" indent="-205106" algn="l">
              <a:lnSpc>
                <a:spcPts val="2660"/>
              </a:lnSpc>
              <a:spcBef>
                <a:spcPct val="0"/>
              </a:spcBef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→ This is the Inception Module (explained in next slide)</a:t>
            </a: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660"/>
              </a:lnSpc>
              <a:spcBef>
                <a:spcPct val="0"/>
              </a:spcBef>
            </a:pPr>
            <a:endParaRPr lang="en-US" sz="1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1526" y="51484"/>
            <a:ext cx="16877774" cy="78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1"/>
              </a:lnSpc>
            </a:pPr>
            <a:r>
              <a:rPr lang="en-US" sz="45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MOTIVATION BEHIND INCEPTION CNN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951695"/>
            <a:ext cx="8638636" cy="4062429"/>
          </a:xfrm>
          <a:custGeom>
            <a:avLst/>
            <a:gdLst/>
            <a:ahLst/>
            <a:cxnLst/>
            <a:rect l="l" t="t" r="r" b="b"/>
            <a:pathLst>
              <a:path w="8638636" h="4062429">
                <a:moveTo>
                  <a:pt x="0" y="0"/>
                </a:moveTo>
                <a:lnTo>
                  <a:pt x="8638636" y="0"/>
                </a:lnTo>
                <a:lnTo>
                  <a:pt x="8638636" y="4062430"/>
                </a:lnTo>
                <a:lnTo>
                  <a:pt x="0" y="4062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38" b="-6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1536541"/>
            <a:ext cx="8914940" cy="4477584"/>
          </a:xfrm>
          <a:custGeom>
            <a:avLst/>
            <a:gdLst/>
            <a:ahLst/>
            <a:cxnLst/>
            <a:rect l="l" t="t" r="r" b="b"/>
            <a:pathLst>
              <a:path w="8914940" h="4477584">
                <a:moveTo>
                  <a:pt x="0" y="0"/>
                </a:moveTo>
                <a:lnTo>
                  <a:pt x="8914940" y="0"/>
                </a:lnTo>
                <a:lnTo>
                  <a:pt x="8914940" y="4477584"/>
                </a:lnTo>
                <a:lnTo>
                  <a:pt x="0" y="4477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5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492683"/>
            <a:ext cx="1445317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AN INCEPTION MODULE?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452275"/>
            <a:ext cx="12677080" cy="300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Instead of choosing one filter size, why not apply multiple filter sizes at once, in parallel?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kernel captures features at a different scale: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1×1 → fine local detail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3×3 → medium patterns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5×5 → large patterns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Max Pooling → spatial context / robustness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 outputs are concatenated (depth-wise) into one output tensor.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Combining features from different scales → richer and more robust representations.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22723" y="2472534"/>
            <a:ext cx="11842554" cy="6089184"/>
          </a:xfrm>
          <a:custGeom>
            <a:avLst/>
            <a:gdLst/>
            <a:ahLst/>
            <a:cxnLst/>
            <a:rect l="l" t="t" r="r" b="b"/>
            <a:pathLst>
              <a:path w="11842554" h="6089184">
                <a:moveTo>
                  <a:pt x="0" y="0"/>
                </a:moveTo>
                <a:lnTo>
                  <a:pt x="11842554" y="0"/>
                </a:lnTo>
                <a:lnTo>
                  <a:pt x="11842554" y="6089183"/>
                </a:lnTo>
                <a:lnTo>
                  <a:pt x="0" y="6089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61" b="-206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92683"/>
            <a:ext cx="16222182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PROBLEM OF COMPUTATIONAL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990554"/>
            <a:ext cx="12273576" cy="5506296"/>
          </a:xfrm>
          <a:custGeom>
            <a:avLst/>
            <a:gdLst/>
            <a:ahLst/>
            <a:cxnLst/>
            <a:rect l="l" t="t" r="r" b="b"/>
            <a:pathLst>
              <a:path w="12273576" h="5506296">
                <a:moveTo>
                  <a:pt x="0" y="0"/>
                </a:moveTo>
                <a:lnTo>
                  <a:pt x="12273576" y="0"/>
                </a:lnTo>
                <a:lnTo>
                  <a:pt x="12273576" y="5506296"/>
                </a:lnTo>
                <a:lnTo>
                  <a:pt x="0" y="5506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92683"/>
            <a:ext cx="16222182" cy="9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1 X 1 CONVOLUTION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933" y="8582660"/>
            <a:ext cx="12917970" cy="200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Parallel Processing = multiple perspectives of the same image region.</a:t>
            </a: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1×1 Conv acts as:</a:t>
            </a:r>
          </a:p>
          <a:p>
            <a:pPr marL="820419" lvl="2" indent="-273473" algn="l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Dimension reduction before expensive 3×3 and 5×5 convolutions</a:t>
            </a:r>
          </a:p>
          <a:p>
            <a:pPr marL="820419" lvl="2" indent="-273473" algn="l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Non-linearity injector (ReLU after 1×1 conv)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42904" y="2298150"/>
            <a:ext cx="4333666" cy="213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Without 1×1: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 (192) → 5×5 conv → Computationally Expensive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 1×1: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 (192) → 1×1 conv →  Computationally Much cheaper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68031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158503" y="1578506"/>
            <a:ext cx="1499079" cy="149907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351271" y="4114759"/>
            <a:ext cx="4908029" cy="32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Reduces computation &amp; adds depth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09929" y="6240269"/>
            <a:ext cx="4908029" cy="32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Richer representation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21908" cy="1760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158503" y="3453921"/>
            <a:ext cx="1499079" cy="14990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158503" y="5717700"/>
            <a:ext cx="1499079" cy="149907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158503" y="7723464"/>
            <a:ext cx="1499079" cy="149907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8508793" y="2280420"/>
            <a:ext cx="8139867" cy="32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Capture multi-scale 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42033" y="103110"/>
            <a:ext cx="7243822" cy="77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BENEFITS OF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40583" y="831525"/>
            <a:ext cx="7509237" cy="146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91"/>
              </a:lnSpc>
            </a:pPr>
            <a:r>
              <a:rPr lang="en-US" sz="4208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INCEPTION MODULE</a:t>
            </a:r>
          </a:p>
          <a:p>
            <a:pPr algn="r">
              <a:lnSpc>
                <a:spcPts val="5891"/>
              </a:lnSpc>
            </a:pPr>
            <a:endParaRPr lang="en-US" sz="4208" b="1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018746" y="1763786"/>
            <a:ext cx="1638836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070380" y="2082024"/>
            <a:ext cx="5948366" cy="42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Multiple kernel sizes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692216" y="4054632"/>
            <a:ext cx="5948366" cy="42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1x1 Conv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070380" y="6221219"/>
            <a:ext cx="5948366" cy="42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Parallel paths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018746" y="3649084"/>
            <a:ext cx="1638836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88625" y="5962415"/>
            <a:ext cx="1638836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088625" y="7991005"/>
            <a:ext cx="1638836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140258" y="8197615"/>
            <a:ext cx="5948366" cy="42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Flexible design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351271" y="8331204"/>
            <a:ext cx="4908029" cy="32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to balance accuracy vs speed</a:t>
            </a:r>
          </a:p>
        </p:txBody>
      </p:sp>
      <p:sp>
        <p:nvSpPr>
          <p:cNvPr id="35" name="Freeform 35"/>
          <p:cNvSpPr/>
          <p:nvPr/>
        </p:nvSpPr>
        <p:spPr>
          <a:xfrm>
            <a:off x="1465612" y="3522918"/>
            <a:ext cx="6453209" cy="3241165"/>
          </a:xfrm>
          <a:custGeom>
            <a:avLst/>
            <a:gdLst/>
            <a:ahLst/>
            <a:cxnLst/>
            <a:rect l="l" t="t" r="r" b="b"/>
            <a:pathLst>
              <a:path w="6453209" h="3241165">
                <a:moveTo>
                  <a:pt x="0" y="0"/>
                </a:moveTo>
                <a:lnTo>
                  <a:pt x="6453209" y="0"/>
                </a:lnTo>
                <a:lnTo>
                  <a:pt x="6453209" y="3241164"/>
                </a:lnTo>
                <a:lnTo>
                  <a:pt x="0" y="3241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53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492683"/>
            <a:ext cx="16222182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INCEPTION ARCHITECTURE – GOOGLENET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179155"/>
            <a:ext cx="17060308" cy="438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Overall Structure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GoogLeNet = Stacked Inception modules with some traditional conv &amp; pooling layers.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GoogLeNet is a deep convolutional neural network built using 9 Inception modules.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Layers: 22 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Feature: Uses stacked Inception modules to increase depth and width without computational blow-up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Introduces global average pooling before the final fully connected layer, reducing the number of parameters compared to traditional deep FC layers.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396279" y="1834155"/>
            <a:ext cx="11931127" cy="4040200"/>
          </a:xfrm>
          <a:custGeom>
            <a:avLst/>
            <a:gdLst/>
            <a:ahLst/>
            <a:cxnLst/>
            <a:rect l="l" t="t" r="r" b="b"/>
            <a:pathLst>
              <a:path w="11931127" h="4040200">
                <a:moveTo>
                  <a:pt x="0" y="0"/>
                </a:moveTo>
                <a:lnTo>
                  <a:pt x="11931128" y="0"/>
                </a:lnTo>
                <a:lnTo>
                  <a:pt x="11931128" y="4040200"/>
                </a:lnTo>
                <a:lnTo>
                  <a:pt x="0" y="404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86" b="-2786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02208"/>
            <a:ext cx="16222182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AUXILIARY CLASSIFIERS IN GOOGLENET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372158"/>
            <a:ext cx="17800497" cy="959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Deep networks (like GoogLeNet with 22 layers) can suffer from: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Vanishing gradients during backpropagation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Slow or unstable training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Solution: Add Small Classifiers in the Middle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Acts like "intermediate supervision"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improve gradient flow to lower layers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Adds regularization during training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Are Auxiliary Classifiers?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auxiliary classifier is like adding a mini neural network in the middle of the big one. It: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Takes the output of an intermediate layer 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Applies some layers: pooling → 1x1 conv → FC → softmax.</a:t>
            </a:r>
          </a:p>
          <a:p>
            <a:pPr marL="496571" lvl="1" indent="-248285" algn="just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Tries to predict the final class — just like the main classifier.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Benefits: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🌊 Better gradient flow : Helps train earlier layers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🧩 Regularization: Reduces overfitting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⚡ Faster convergence: Training stabilizes sooner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Think of them as “training helpers,” not part of the final model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1290</Words>
  <Application>Microsoft Office PowerPoint</Application>
  <PresentationFormat>Custom</PresentationFormat>
  <Paragraphs>193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Roboto Bold</vt:lpstr>
      <vt:lpstr>Poppins</vt:lpstr>
      <vt:lpstr>Arial</vt:lpstr>
      <vt:lpstr>League Spartan</vt:lpstr>
      <vt:lpstr>Roboto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cp:lastModifiedBy>nuwai thet</cp:lastModifiedBy>
  <cp:revision>2</cp:revision>
  <dcterms:created xsi:type="dcterms:W3CDTF">2006-08-16T00:00:00Z</dcterms:created>
  <dcterms:modified xsi:type="dcterms:W3CDTF">2025-06-27T15:20:59Z</dcterms:modified>
  <dc:identifier>DAGrJvQpX5g</dc:identifier>
</cp:coreProperties>
</file>