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ynapuff Condensed" charset="1" panose="00000000000000000000"/>
      <p:regular r:id="rId18"/>
    </p:embeddedFont>
    <p:embeddedFont>
      <p:font typeface="Dynapuff SemiCondensed" charset="1" panose="00000000000000000000"/>
      <p:regular r:id="rId19"/>
    </p:embeddedFont>
    <p:embeddedFont>
      <p:font typeface="Open Sauce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17967" y="7089280"/>
            <a:ext cx="9578576" cy="135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654" spc="109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Presented by: Nay Win Hlaing, Khin Su Myat Moe</a:t>
            </a:r>
          </a:p>
          <a:p>
            <a:pPr algn="ctr" marL="0" indent="0" lvl="0">
              <a:lnSpc>
                <a:spcPts val="5482"/>
              </a:lnSpc>
              <a:spcBef>
                <a:spcPct val="0"/>
              </a:spcBef>
            </a:pPr>
            <a:r>
              <a:rPr lang="en-US" sz="3654" spc="109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 Group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7294" y="4838010"/>
            <a:ext cx="14639924" cy="2115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18"/>
              </a:lnSpc>
              <a:spcBef>
                <a:spcPct val="0"/>
              </a:spcBef>
            </a:pPr>
            <a:r>
              <a:rPr lang="en-US" sz="13848" spc="1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30206" y="2305666"/>
            <a:ext cx="11227589" cy="2541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009"/>
              </a:lnSpc>
              <a:spcBef>
                <a:spcPct val="0"/>
              </a:spcBef>
            </a:pPr>
            <a:r>
              <a:rPr lang="en-US" sz="16674" spc="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PROJECT 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418111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200" y="738167"/>
            <a:ext cx="8799600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OBESRVATION OF</a:t>
            </a:r>
          </a:p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TOP 3 PREDICTIONS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23019" y="3341501"/>
            <a:ext cx="4436386" cy="443638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42132" y="3635000"/>
            <a:ext cx="10783238" cy="462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Sh</a:t>
            </a: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iba Inu &amp; Dachshund: Neither synthetic nor real images ranked in top-3 for any model.</a:t>
            </a:r>
          </a:p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German Shepherd: EfficientNet failed to include it in top-3 for both image types.</a:t>
            </a:r>
          </a:p>
          <a:p>
            <a:pPr algn="l">
              <a:lnSpc>
                <a:spcPts val="4060"/>
              </a:lnSpc>
            </a:pP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When the correct label is NOT the top prediction - Synthetic Images Show Higher Top-3 Consistency Than Real Images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4200" y="2000250"/>
            <a:ext cx="879960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CONCLUSION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275444" y="3294531"/>
            <a:ext cx="4436386" cy="4436386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3641" y="3932555"/>
            <a:ext cx="8571209" cy="359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EfficientNet - Lowest Speed with Highest Accuracy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VGGNet - Highest Speed with 2</a:t>
            </a: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nd</a:t>
            </a: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 Lowest Accuracy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Inception - No Accuracy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Covnext performs better on real images - Training data is based on real world images.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3816" y="3975664"/>
            <a:ext cx="8688208" cy="3601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73"/>
              </a:lnSpc>
            </a:pPr>
            <a:r>
              <a:rPr lang="en-US" sz="16716" spc="50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173200" y="6287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272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61724" y="30749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671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5201282" y="3522554"/>
            <a:ext cx="376044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860278" y="3524882"/>
            <a:ext cx="3226440" cy="167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1175679">
            <a:off x="11462128" y="4628293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2" y="0"/>
                </a:lnTo>
                <a:lnTo>
                  <a:pt x="4408002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75679">
            <a:off x="6998064" y="4628293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1" y="0"/>
                </a:lnTo>
                <a:lnTo>
                  <a:pt x="4408001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75679">
            <a:off x="2434318" y="4628293"/>
            <a:ext cx="4408001" cy="4206041"/>
          </a:xfrm>
          <a:custGeom>
            <a:avLst/>
            <a:gdLst/>
            <a:ahLst/>
            <a:cxnLst/>
            <a:rect r="r" b="b" t="t" l="l"/>
            <a:pathLst>
              <a:path h="4206041" w="4408001">
                <a:moveTo>
                  <a:pt x="0" y="0"/>
                </a:moveTo>
                <a:lnTo>
                  <a:pt x="4408001" y="0"/>
                </a:lnTo>
                <a:lnTo>
                  <a:pt x="4408001" y="4206041"/>
                </a:lnTo>
                <a:lnTo>
                  <a:pt x="0" y="4206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00468" y="6301698"/>
            <a:ext cx="278225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R</a:t>
            </a:r>
            <a:r>
              <a:rPr lang="en-US" sz="2499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edesign of ResNet ideas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763312" y="6347426"/>
            <a:ext cx="278225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Transformer-inspired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28594" y="5898761"/>
            <a:ext cx="2782255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</a:t>
            </a:r>
            <a:r>
              <a:rPr lang="en-US" sz="2499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ransformers see long-range relationships in images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0">
            <a:off x="-250222" y="-1038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75679">
            <a:off x="2682522" y="2227163"/>
            <a:ext cx="6516917" cy="6218334"/>
          </a:xfrm>
          <a:custGeom>
            <a:avLst/>
            <a:gdLst/>
            <a:ahLst/>
            <a:cxnLst/>
            <a:rect r="r" b="b" t="t" l="l"/>
            <a:pathLst>
              <a:path h="6218334" w="6516917">
                <a:moveTo>
                  <a:pt x="0" y="0"/>
                </a:moveTo>
                <a:lnTo>
                  <a:pt x="6516917" y="0"/>
                </a:lnTo>
                <a:lnTo>
                  <a:pt x="6516917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75679">
            <a:off x="9998000" y="2227163"/>
            <a:ext cx="6516917" cy="6218334"/>
          </a:xfrm>
          <a:custGeom>
            <a:avLst/>
            <a:gdLst/>
            <a:ahLst/>
            <a:cxnLst/>
            <a:rect r="r" b="b" t="t" l="l"/>
            <a:pathLst>
              <a:path h="6218334" w="6516917">
                <a:moveTo>
                  <a:pt x="0" y="0"/>
                </a:moveTo>
                <a:lnTo>
                  <a:pt x="6516918" y="0"/>
                </a:lnTo>
                <a:lnTo>
                  <a:pt x="6516918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43465" y="1679441"/>
            <a:ext cx="5498364" cy="92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4"/>
              </a:lnSpc>
              <a:spcBef>
                <a:spcPct val="0"/>
              </a:spcBef>
            </a:pPr>
            <a:r>
              <a:rPr lang="en-US" sz="74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USE CASES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76708" y="3356521"/>
            <a:ext cx="4528546" cy="434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H</a:t>
            </a: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igh-accuracy classification tasks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Fine-grained recognition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Image captioning (as backbone)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Transfer learning in modern 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2186" y="3985171"/>
            <a:ext cx="4528546" cy="308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</a:t>
            </a: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utonomous vehicles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AI startups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Computer vision R&amp;D</a:t>
            </a:r>
          </a:p>
          <a:p>
            <a:pPr algn="l" marL="582933" indent="-291467" lvl="1">
              <a:lnSpc>
                <a:spcPts val="4968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Next-gen mobile vision apps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07277" y="1679441"/>
            <a:ext cx="5498364" cy="92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4"/>
              </a:lnSpc>
              <a:spcBef>
                <a:spcPct val="0"/>
              </a:spcBef>
            </a:pPr>
            <a:r>
              <a:rPr lang="en-US" sz="74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FIELDS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07223" y="-3026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0494" y="3716927"/>
            <a:ext cx="5767011" cy="399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9854" indent="-489927" lvl="1">
              <a:lnSpc>
                <a:spcPts val="6353"/>
              </a:lnSpc>
              <a:buFont typeface="Arial"/>
              <a:buChar char="•"/>
            </a:pP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</a:t>
            </a: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onvNeXt-Tiny</a:t>
            </a:r>
          </a:p>
          <a:p>
            <a:pPr algn="just" marL="979854" indent="-489927" lvl="1">
              <a:lnSpc>
                <a:spcPts val="6353"/>
              </a:lnSpc>
              <a:buFont typeface="Arial"/>
              <a:buChar char="•"/>
            </a:pP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ConvNeXt-Base</a:t>
            </a:r>
          </a:p>
          <a:p>
            <a:pPr algn="just" marL="979854" indent="-489927" lvl="1">
              <a:lnSpc>
                <a:spcPts val="6353"/>
              </a:lnSpc>
              <a:buFont typeface="Arial"/>
              <a:buChar char="•"/>
            </a:pP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ConvNeXt-Small</a:t>
            </a:r>
          </a:p>
          <a:p>
            <a:pPr algn="just" marL="979854" indent="-489927" lvl="1">
              <a:lnSpc>
                <a:spcPts val="6353"/>
              </a:lnSpc>
              <a:buFont typeface="Arial"/>
              <a:buChar char="•"/>
            </a:pP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ConvNeXt-Large</a:t>
            </a:r>
          </a:p>
          <a:p>
            <a:pPr algn="just" marL="979854" indent="-489927" lvl="1">
              <a:lnSpc>
                <a:spcPts val="6353"/>
              </a:lnSpc>
              <a:buFont typeface="Arial"/>
              <a:buChar char="•"/>
            </a:pPr>
            <a:r>
              <a:rPr lang="en-US" sz="45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ConvNeXt-XL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24696" y="2467693"/>
            <a:ext cx="8438608" cy="77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CONVNEXT VARIANTS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75679">
            <a:off x="1257461" y="1553980"/>
            <a:ext cx="5714679" cy="5452851"/>
          </a:xfrm>
          <a:custGeom>
            <a:avLst/>
            <a:gdLst/>
            <a:ahLst/>
            <a:cxnLst/>
            <a:rect r="r" b="b" t="t" l="l"/>
            <a:pathLst>
              <a:path h="5452851" w="5714679">
                <a:moveTo>
                  <a:pt x="0" y="0"/>
                </a:moveTo>
                <a:lnTo>
                  <a:pt x="5714678" y="0"/>
                </a:lnTo>
                <a:lnTo>
                  <a:pt x="5714678" y="5452851"/>
                </a:lnTo>
                <a:lnTo>
                  <a:pt x="0" y="545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5555" y="834604"/>
            <a:ext cx="10399079" cy="92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4"/>
              </a:lnSpc>
              <a:spcBef>
                <a:spcPct val="0"/>
              </a:spcBef>
            </a:pPr>
            <a:r>
              <a:rPr lang="en-US" sz="7438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8634" y="2880834"/>
            <a:ext cx="4130573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4 stages (ResNet)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Total 18 blocks - [3,3,9,3]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Helps learn features gradually at different scales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80289" y="2200879"/>
            <a:ext cx="9025962" cy="728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Each block :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Kernel - 7 x 7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GELU Activation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Residual connection (ResNet)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Layer Normalization (Transformers)</a:t>
            </a:r>
          </a:p>
          <a:p>
            <a:pPr algn="l" marL="1295403" indent="-431801" lvl="2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Depends on features instead of batch size</a:t>
            </a:r>
          </a:p>
          <a:p>
            <a:pPr algn="l" marL="1295403" indent="-431801" lvl="2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More accurate, stable, faster in training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Depthwise Convolutions</a:t>
            </a:r>
          </a:p>
          <a:p>
            <a:pPr algn="l" marL="1295403" indent="-431801" lvl="2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1 filter per input channel </a:t>
            </a:r>
          </a:p>
          <a:p>
            <a:pPr algn="l" marL="1295403" indent="-431801" lvl="2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Keeps spatial info</a:t>
            </a:r>
          </a:p>
          <a:p>
            <a:pPr algn="l" marL="647702" indent="-323851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Fewer downsampling steps</a:t>
            </a:r>
          </a:p>
          <a:p>
            <a:pPr algn="l" marL="1295403" indent="-431801" lvl="2">
              <a:lnSpc>
                <a:spcPts val="48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Dynapuff SemiCondensed"/>
                <a:ea typeface="Dynapuff SemiCondensed"/>
                <a:cs typeface="Dynapuff SemiCondensed"/>
                <a:sym typeface="Dynapuff SemiCondensed"/>
              </a:rPr>
              <a:t>Preserves more details and spatial info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0511" y="880809"/>
            <a:ext cx="13346978" cy="8525382"/>
          </a:xfrm>
          <a:custGeom>
            <a:avLst/>
            <a:gdLst/>
            <a:ahLst/>
            <a:cxnLst/>
            <a:rect r="r" b="b" t="t" l="l"/>
            <a:pathLst>
              <a:path h="8525382" w="13346978">
                <a:moveTo>
                  <a:pt x="0" y="0"/>
                </a:moveTo>
                <a:lnTo>
                  <a:pt x="13346978" y="0"/>
                </a:lnTo>
                <a:lnTo>
                  <a:pt x="13346978" y="8525382"/>
                </a:lnTo>
                <a:lnTo>
                  <a:pt x="0" y="8525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</a:blip>
            <a:stretch>
              <a:fillRect l="0" t="0" r="0" b="0"/>
            </a:stretch>
          </a:blipFill>
          <a:ln w="38100" cap="sq">
            <a:solidFill>
              <a:srgbClr val="000000">
                <a:alpha val="72941"/>
              </a:srgbClr>
            </a:solidFill>
            <a:prstDash val="sysDot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4124" y="672988"/>
            <a:ext cx="7630688" cy="4586531"/>
          </a:xfrm>
          <a:custGeom>
            <a:avLst/>
            <a:gdLst/>
            <a:ahLst/>
            <a:cxnLst/>
            <a:rect r="r" b="b" t="t" l="l"/>
            <a:pathLst>
              <a:path h="4586531" w="7630688">
                <a:moveTo>
                  <a:pt x="0" y="0"/>
                </a:moveTo>
                <a:lnTo>
                  <a:pt x="7630689" y="0"/>
                </a:lnTo>
                <a:lnTo>
                  <a:pt x="7630689" y="4586531"/>
                </a:lnTo>
                <a:lnTo>
                  <a:pt x="0" y="4586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28755" y="672988"/>
            <a:ext cx="7630688" cy="4586531"/>
          </a:xfrm>
          <a:custGeom>
            <a:avLst/>
            <a:gdLst/>
            <a:ahLst/>
            <a:cxnLst/>
            <a:rect r="r" b="b" t="t" l="l"/>
            <a:pathLst>
              <a:path h="4586531" w="7630688">
                <a:moveTo>
                  <a:pt x="0" y="0"/>
                </a:moveTo>
                <a:lnTo>
                  <a:pt x="7630688" y="0"/>
                </a:lnTo>
                <a:lnTo>
                  <a:pt x="7630688" y="4586531"/>
                </a:lnTo>
                <a:lnTo>
                  <a:pt x="0" y="4586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27095" y="5446648"/>
            <a:ext cx="7734327" cy="4648824"/>
          </a:xfrm>
          <a:custGeom>
            <a:avLst/>
            <a:gdLst/>
            <a:ahLst/>
            <a:cxnLst/>
            <a:rect r="r" b="b" t="t" l="l"/>
            <a:pathLst>
              <a:path h="4648824" w="7734327">
                <a:moveTo>
                  <a:pt x="0" y="0"/>
                </a:moveTo>
                <a:lnTo>
                  <a:pt x="7734327" y="0"/>
                </a:lnTo>
                <a:lnTo>
                  <a:pt x="7734327" y="4648824"/>
                </a:lnTo>
                <a:lnTo>
                  <a:pt x="0" y="4648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48820" y="425773"/>
            <a:ext cx="12587794" cy="3902216"/>
          </a:xfrm>
          <a:custGeom>
            <a:avLst/>
            <a:gdLst/>
            <a:ahLst/>
            <a:cxnLst/>
            <a:rect r="r" b="b" t="t" l="l"/>
            <a:pathLst>
              <a:path h="3902216" w="12587794">
                <a:moveTo>
                  <a:pt x="0" y="0"/>
                </a:moveTo>
                <a:lnTo>
                  <a:pt x="12587794" y="0"/>
                </a:lnTo>
                <a:lnTo>
                  <a:pt x="12587794" y="3902216"/>
                </a:lnTo>
                <a:lnTo>
                  <a:pt x="0" y="3902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48820" y="5370039"/>
            <a:ext cx="12587794" cy="3524582"/>
          </a:xfrm>
          <a:custGeom>
            <a:avLst/>
            <a:gdLst/>
            <a:ahLst/>
            <a:cxnLst/>
            <a:rect r="r" b="b" t="t" l="l"/>
            <a:pathLst>
              <a:path h="3524582" w="12587794">
                <a:moveTo>
                  <a:pt x="0" y="0"/>
                </a:moveTo>
                <a:lnTo>
                  <a:pt x="12587794" y="0"/>
                </a:lnTo>
                <a:lnTo>
                  <a:pt x="12587794" y="3524582"/>
                </a:lnTo>
                <a:lnTo>
                  <a:pt x="0" y="3524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87516" y="4420389"/>
            <a:ext cx="511040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Synthetic Picture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47217" y="9039225"/>
            <a:ext cx="419100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Real Picture Prediction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2763" y="379285"/>
            <a:ext cx="7817509" cy="4698822"/>
          </a:xfrm>
          <a:custGeom>
            <a:avLst/>
            <a:gdLst/>
            <a:ahLst/>
            <a:cxnLst/>
            <a:rect r="r" b="b" t="t" l="l"/>
            <a:pathLst>
              <a:path h="4698822" w="7817509">
                <a:moveTo>
                  <a:pt x="0" y="0"/>
                </a:moveTo>
                <a:lnTo>
                  <a:pt x="7817509" y="0"/>
                </a:lnTo>
                <a:lnTo>
                  <a:pt x="7817509" y="4698822"/>
                </a:lnTo>
                <a:lnTo>
                  <a:pt x="0" y="4698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62763" y="5078107"/>
            <a:ext cx="7817509" cy="4698822"/>
          </a:xfrm>
          <a:custGeom>
            <a:avLst/>
            <a:gdLst/>
            <a:ahLst/>
            <a:cxnLst/>
            <a:rect r="r" b="b" t="t" l="l"/>
            <a:pathLst>
              <a:path h="4698822" w="7817509">
                <a:moveTo>
                  <a:pt x="0" y="0"/>
                </a:moveTo>
                <a:lnTo>
                  <a:pt x="7817509" y="0"/>
                </a:lnTo>
                <a:lnTo>
                  <a:pt x="7817509" y="4698822"/>
                </a:lnTo>
                <a:lnTo>
                  <a:pt x="0" y="4698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DAGrjaeh8G4</dc:identifier>
  <dcterms:modified xsi:type="dcterms:W3CDTF">2011-08-01T06:04:30Z</dcterms:modified>
  <cp:revision>1</cp:revision>
  <dc:title>ConvNext Presentation</dc:title>
</cp:coreProperties>
</file>