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4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4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Neuron system in 3D rendering">
            <a:extLst>
              <a:ext uri="{FF2B5EF4-FFF2-40B4-BE49-F238E27FC236}">
                <a16:creationId xmlns:a16="http://schemas.microsoft.com/office/drawing/2014/main" id="{6C2A4087-D91C-146D-8657-D5B6BBFB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9" b="513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DF5E2-6F96-F9C9-C4D6-3FB7E28CF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Neural Networks for Classification and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20D68-D22B-1619-E3E0-776F0E6E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6B779DF2-9C2C-2416-6AD3-A115ED41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249" y="161365"/>
            <a:ext cx="6511640" cy="6508376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72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51444-BEF8-35EE-83FF-573C16E5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D690F-6D93-7E08-C240-2C9B03E48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7A982-EC57-7F69-5AA0-8E9FBCD77A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Fast prototyping with standard models</a:t>
            </a:r>
          </a:p>
          <a:p>
            <a:r>
              <a:rPr lang="en-US" dirty="0"/>
              <a:t>Working with small and medium tabular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A183FE-5473-4766-E2DD-AA72F67CA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E0EF7E-C051-959F-F976-F9561C3888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Custom model architectures</a:t>
            </a:r>
          </a:p>
          <a:p>
            <a:r>
              <a:rPr lang="en-US" dirty="0"/>
              <a:t>Working with deep learning or large datasets</a:t>
            </a:r>
          </a:p>
          <a:p>
            <a:r>
              <a:rPr lang="en-US" dirty="0"/>
              <a:t>Want to explore the internal parameters of training </a:t>
            </a:r>
          </a:p>
        </p:txBody>
      </p:sp>
    </p:spTree>
    <p:extLst>
      <p:ext uri="{BB962C8B-B14F-4D97-AF65-F5344CB8AC3E}">
        <p14:creationId xmlns:p14="http://schemas.microsoft.com/office/powerpoint/2010/main" val="233811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51CD-0D12-2AC0-7E1D-1E22D550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 fontScale="90000"/>
          </a:bodyPr>
          <a:lstStyle/>
          <a:p>
            <a:r>
              <a:rPr lang="en-US" sz="5000">
                <a:solidFill>
                  <a:srgbClr val="4A415A"/>
                </a:solidFill>
              </a:rPr>
              <a:t>What do we need to know?</a:t>
            </a:r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47361982-3E82-85C1-BAC6-A2490778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3" r="35576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6DC1-B3ED-F9A4-37CB-D5CAA306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 fontScale="92500" lnSpcReduction="10000"/>
          </a:bodyPr>
          <a:lstStyle/>
          <a:p>
            <a:r>
              <a:rPr lang="en-US" sz="1700"/>
              <a:t>A </a:t>
            </a:r>
            <a:r>
              <a:rPr lang="en-US" sz="1700" b="1"/>
              <a:t>neural network</a:t>
            </a:r>
            <a:r>
              <a:rPr lang="en-US" sz="1700"/>
              <a:t> is a machine learning model inspired by the human brain. It consists of layers of artificial neurons that process information and learn patterns from data.</a:t>
            </a:r>
          </a:p>
          <a:p>
            <a:r>
              <a:rPr lang="en-US" sz="1700" b="1"/>
              <a:t>Key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/>
              <a:t>Neurons (Nodes):</a:t>
            </a:r>
            <a:r>
              <a:rPr lang="en-US" sz="1700"/>
              <a:t> Basic processing units that apply mathematical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/>
              <a:t>Layers: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Input Layer:</a:t>
            </a:r>
            <a:r>
              <a:rPr lang="en-US" sz="1700"/>
              <a:t> Receives raw data (e.g., images, text, or numerical data).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Hidden Layers:</a:t>
            </a:r>
            <a:r>
              <a:rPr lang="en-US" sz="1700"/>
              <a:t> Perform computations using weights and activation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Output Layer:</a:t>
            </a:r>
            <a:r>
              <a:rPr lang="en-US" sz="1700"/>
              <a:t> Produces final predictions or classifications.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27906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FDB88-F2C8-B51E-7D75-B77491D2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X: Rendering Shapes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ED428-B4E2-13D4-0641-5CA0E5E780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1208" y="3538728"/>
                <a:ext cx="3200400" cy="281635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I wanted you to gain some understand how neural networks minimize a loss function to transform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:r>
                  <a:rPr lang="en-US" dirty="0" err="1"/>
                  <a:t>lr</a:t>
                </a:r>
                <a:r>
                  <a:rPr lang="en-US" dirty="0"/>
                  <a:t> is the learning rate, which influences convergence speed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ED428-B4E2-13D4-0641-5CA0E5E78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1208" y="3538728"/>
                <a:ext cx="3200400" cy="2816352"/>
              </a:xfrm>
              <a:blipFill>
                <a:blip r:embed="rId2"/>
                <a:stretch>
                  <a:fillRect l="-1333" t="-866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diagram of a normal weight&#10;&#10;AI-generated content may be incorrect.">
            <a:extLst>
              <a:ext uri="{FF2B5EF4-FFF2-40B4-BE49-F238E27FC236}">
                <a16:creationId xmlns:a16="http://schemas.microsoft.com/office/drawing/2014/main" id="{28322AFC-3C54-E839-E16A-3B1EBBE7AB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r="-2" b="-2"/>
          <a:stretch/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6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68BB3-E86D-9FA5-9182-0EC18C3E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9E64-9500-2781-253B-B7A23BC51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3538728"/>
            <a:ext cx="3200400" cy="28163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Supervised Learning: Trains a model on labeled data</a:t>
            </a:r>
          </a:p>
          <a:p>
            <a:pPr marL="0">
              <a:lnSpc>
                <a:spcPct val="100000"/>
              </a:lnSpc>
            </a:pPr>
            <a:r>
              <a:rPr lang="en-US" sz="1500"/>
              <a:t>Types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Classifications: Predict categories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Regression: Predict continuous values</a:t>
            </a:r>
          </a:p>
          <a:p>
            <a:pPr>
              <a:lnSpc>
                <a:spcPct val="100000"/>
              </a:lnSpc>
            </a:pPr>
            <a:r>
              <a:rPr lang="en-US" sz="1500"/>
              <a:t>Inputs = features</a:t>
            </a:r>
          </a:p>
          <a:p>
            <a:pPr>
              <a:lnSpc>
                <a:spcPct val="100000"/>
              </a:lnSpc>
            </a:pPr>
            <a:r>
              <a:rPr lang="en-US" sz="1500"/>
              <a:t>Outputs = labels (when training)</a:t>
            </a:r>
          </a:p>
        </p:txBody>
      </p:sp>
      <p:pic>
        <p:nvPicPr>
          <p:cNvPr id="6" name="Content Placeholder 5" descr="A diagram of a machine learning&#10;&#10;AI-generated content may be incorrect.">
            <a:extLst>
              <a:ext uri="{FF2B5EF4-FFF2-40B4-BE49-F238E27FC236}">
                <a16:creationId xmlns:a16="http://schemas.microsoft.com/office/drawing/2014/main" id="{B175D268-56EF-DAB6-A5D8-B254ACDC5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" r="-2" b="-2"/>
          <a:stretch/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6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3FECE-BD34-4759-0C2A-CB7AC4D5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Tasks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BBE9-F021-6B53-FAAA-A55B8CD12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Input: 8x8 grayscale images of handwritten digits</a:t>
            </a:r>
          </a:p>
          <a:p>
            <a:r>
              <a:rPr lang="en-US" dirty="0"/>
              <a:t>Output: Predicted digit (0-9)</a:t>
            </a:r>
          </a:p>
          <a:p>
            <a:r>
              <a:rPr lang="en-US" dirty="0"/>
              <a:t>Model: Feedforward Neural Network</a:t>
            </a:r>
          </a:p>
          <a:p>
            <a:pPr lvl="1"/>
            <a:r>
              <a:rPr lang="en-US" dirty="0"/>
              <a:t>Input layer: 64 neurons</a:t>
            </a:r>
          </a:p>
          <a:p>
            <a:pPr lvl="1"/>
            <a:r>
              <a:rPr lang="en-US" dirty="0"/>
              <a:t>Hidden layer: 1 or more layers with </a:t>
            </a:r>
            <a:r>
              <a:rPr lang="en-US"/>
              <a:t>ReLU</a:t>
            </a:r>
            <a:r>
              <a:rPr lang="en-US" dirty="0"/>
              <a:t> activations</a:t>
            </a:r>
          </a:p>
          <a:p>
            <a:pPr lvl="1"/>
            <a:r>
              <a:rPr lang="en-US" dirty="0"/>
              <a:t>Output layer: 10 neurons + </a:t>
            </a:r>
            <a:r>
              <a:rPr lang="en-US"/>
              <a:t>softmax</a:t>
            </a:r>
            <a:r>
              <a:rPr lang="en-US" dirty="0"/>
              <a:t> (for probability)</a:t>
            </a:r>
          </a:p>
          <a:p>
            <a:r>
              <a:rPr lang="en-US" dirty="0"/>
              <a:t>Loss Function: Cross-Entropy Loss </a:t>
            </a:r>
          </a:p>
        </p:txBody>
      </p:sp>
      <p:pic>
        <p:nvPicPr>
          <p:cNvPr id="6" name="Content Placeholder 5" descr="A group of numbers in black squares&#10;&#10;AI-generated content may be incorrect.">
            <a:extLst>
              <a:ext uri="{FF2B5EF4-FFF2-40B4-BE49-F238E27FC236}">
                <a16:creationId xmlns:a16="http://schemas.microsoft.com/office/drawing/2014/main" id="{BDEC2F22-C593-4A7E-7306-0DDDC3E99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" r="424" b="-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8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CF4185-8F1C-9D83-40C4-EEF509FD5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1208" y="978408"/>
                <a:ext cx="11155680" cy="111556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Regression Task - </a:t>
                </a:r>
                <a14:m>
                  <m:oMath xmlns:m="http://schemas.openxmlformats.org/officeDocument/2006/math">
                    <m:r>
                      <a:rPr lang="en-US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𝒁</m:t>
                    </m:r>
                    <m:r>
                      <a:rPr lang="en-US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→</m:t>
                    </m:r>
                    <m:sSup>
                      <m:sSupPr>
                        <m:ctrlPr>
                          <a:rPr lang="en-US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𝒆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𝒆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Decays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CF4185-8F1C-9D83-40C4-EEF509FD5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1208" y="978408"/>
                <a:ext cx="11155680" cy="1115568"/>
              </a:xfrm>
              <a:blipFill>
                <a:blip r:embed="rId2"/>
                <a:stretch>
                  <a:fillRect l="-2240" t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comparison of a graph&#10;&#10;AI-generated content may be incorrect.">
            <a:extLst>
              <a:ext uri="{FF2B5EF4-FFF2-40B4-BE49-F238E27FC236}">
                <a16:creationId xmlns:a16="http://schemas.microsoft.com/office/drawing/2014/main" id="{DA115286-5FC3-3C0E-9BA7-45E95AB0D9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2750232"/>
            <a:ext cx="5639091" cy="31711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051C66-9C6E-8A40-2539-A3CF4FF42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47104" y="2304288"/>
                <a:ext cx="5129784" cy="405079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Input: Kinematic features of electron and 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Output: Predicted invariant mass of Z boson</a:t>
                </a:r>
              </a:p>
              <a:p>
                <a:r>
                  <a:rPr lang="en-US" dirty="0"/>
                  <a:t>Model: Feedforward Neural Network</a:t>
                </a:r>
              </a:p>
              <a:p>
                <a:pPr lvl="1"/>
                <a:r>
                  <a:rPr lang="en-US" dirty="0"/>
                  <a:t>Input: 6 features</a:t>
                </a:r>
              </a:p>
              <a:p>
                <a:pPr lvl="1"/>
                <a:r>
                  <a:rPr lang="en-US" dirty="0"/>
                  <a:t>Hidden layers: </a:t>
                </a:r>
                <a:r>
                  <a:rPr lang="en-US"/>
                  <a:t>ReLU</a:t>
                </a:r>
                <a:r>
                  <a:rPr lang="en-US" dirty="0"/>
                  <a:t> activations</a:t>
                </a:r>
              </a:p>
              <a:p>
                <a:pPr lvl="1"/>
                <a:r>
                  <a:rPr lang="en-US" dirty="0"/>
                  <a:t>Output: mass</a:t>
                </a:r>
              </a:p>
              <a:p>
                <a:r>
                  <a:rPr lang="en-US" dirty="0"/>
                  <a:t>Loss function: Mean Squared Error (MSE)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051C66-9C6E-8A40-2539-A3CF4FF42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47104" y="2304288"/>
                <a:ext cx="5129784" cy="4050792"/>
              </a:xfrm>
              <a:blipFill>
                <a:blip r:embed="rId4"/>
                <a:stretch>
                  <a:fillRect l="-713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8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BB712-06E9-7429-5EFA-39132776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Activation Functions</a:t>
            </a:r>
          </a:p>
        </p:txBody>
      </p:sp>
      <p:pic>
        <p:nvPicPr>
          <p:cNvPr id="6" name="Content Placeholder 5" descr="A diagram of functions and functions&#10;&#10;AI-generated content may be incorrect.">
            <a:extLst>
              <a:ext uri="{FF2B5EF4-FFF2-40B4-BE49-F238E27FC236}">
                <a16:creationId xmlns:a16="http://schemas.microsoft.com/office/drawing/2014/main" id="{B981C86F-8BF3-606C-EBB6-8B4964E2AF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7" y="2180894"/>
            <a:ext cx="4959823" cy="2492311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BD2F0-2367-FA60-8F1A-9AA81D4777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153912" y="2578608"/>
                <a:ext cx="5513832" cy="376732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ReLU: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Introduces non-linearity</a:t>
                </a:r>
              </a:p>
              <a:p>
                <a:r>
                  <a:rPr lang="en-US" dirty="0"/>
                  <a:t>Helps model complex problems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BD2F0-2367-FA60-8F1A-9AA81D477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153912" y="2578608"/>
                <a:ext cx="5513832" cy="3767328"/>
              </a:xfrm>
              <a:blipFill>
                <a:blip r:embed="rId3"/>
                <a:stretch>
                  <a:fillRect l="-774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75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E3D14-025E-D4EE-05D1-1A61532E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a Neural Network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diagram of a process&#10;&#10;AI-generated content may be incorrect.">
            <a:extLst>
              <a:ext uri="{FF2B5EF4-FFF2-40B4-BE49-F238E27FC236}">
                <a16:creationId xmlns:a16="http://schemas.microsoft.com/office/drawing/2014/main" id="{FBE9852F-E111-6A16-ED18-A4F0C7C0B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2890795"/>
            <a:ext cx="5639091" cy="28900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9050-902D-0A63-C36B-D0DB5E439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7104" y="2304288"/>
            <a:ext cx="512978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Forward pass computes output from a batch of inputs</a:t>
            </a:r>
          </a:p>
          <a:p>
            <a:r>
              <a:rPr lang="en-US" dirty="0"/>
              <a:t>Compute loss and compare predictions to targets (known outcomes)</a:t>
            </a:r>
          </a:p>
          <a:p>
            <a:r>
              <a:rPr lang="en-US" dirty="0"/>
              <a:t>Backward pass computes gradients using backpropagation</a:t>
            </a:r>
          </a:p>
          <a:p>
            <a:r>
              <a:rPr lang="en-US" dirty="0"/>
              <a:t>Optimizer updates weights</a:t>
            </a:r>
          </a:p>
          <a:p>
            <a:r>
              <a:rPr lang="en-US" dirty="0"/>
              <a:t>Repeat for many epochs until loss decreases</a:t>
            </a:r>
          </a:p>
        </p:txBody>
      </p:sp>
    </p:spTree>
    <p:extLst>
      <p:ext uri="{BB962C8B-B14F-4D97-AF65-F5344CB8AC3E}">
        <p14:creationId xmlns:p14="http://schemas.microsoft.com/office/powerpoint/2010/main" val="34302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18B124-37F1-0663-97F2-E46A37A0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Scikit-learn and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7E4CB130-1BC5-3242-D6A5-59CB767A9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57905"/>
              </p:ext>
            </p:extLst>
          </p:nvPr>
        </p:nvGraphicFramePr>
        <p:xfrm>
          <a:off x="520700" y="2744959"/>
          <a:ext cx="11156951" cy="34334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30817">
                  <a:extLst>
                    <a:ext uri="{9D8B030D-6E8A-4147-A177-3AD203B41FA5}">
                      <a16:colId xmlns:a16="http://schemas.microsoft.com/office/drawing/2014/main" val="2139887386"/>
                    </a:ext>
                  </a:extLst>
                </a:gridCol>
                <a:gridCol w="3645194">
                  <a:extLst>
                    <a:ext uri="{9D8B030D-6E8A-4147-A177-3AD203B41FA5}">
                      <a16:colId xmlns:a16="http://schemas.microsoft.com/office/drawing/2014/main" val="3469598757"/>
                    </a:ext>
                  </a:extLst>
                </a:gridCol>
                <a:gridCol w="4080940">
                  <a:extLst>
                    <a:ext uri="{9D8B030D-6E8A-4147-A177-3AD203B41FA5}">
                      <a16:colId xmlns:a16="http://schemas.microsoft.com/office/drawing/2014/main" val="824759138"/>
                    </a:ext>
                  </a:extLst>
                </a:gridCol>
              </a:tblGrid>
              <a:tr h="57223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234094" marR="140456" marT="140456" marB="14045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scikit-learn</a:t>
                      </a: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endParaRPr lang="en-US" sz="16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894018"/>
                  </a:ext>
                </a:extLst>
              </a:tr>
              <a:tr h="57223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Ease of use</a:t>
                      </a:r>
                    </a:p>
                  </a:txBody>
                  <a:tcPr marL="234094" marR="140456" marT="140456" marB="14045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 (great for beginners)</a:t>
                      </a: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Medium (more manual setup)</a:t>
                      </a: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952304"/>
                  </a:ext>
                </a:extLst>
              </a:tr>
              <a:tr h="57223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Customization</a:t>
                      </a:r>
                    </a:p>
                  </a:txBody>
                  <a:tcPr marL="234094" marR="140456" marT="140456" marB="14045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Low</a:t>
                      </a: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 (fully flexible)</a:t>
                      </a: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436326"/>
                  </a:ext>
                </a:extLst>
              </a:tr>
              <a:tr h="57223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Neural networks</a:t>
                      </a:r>
                    </a:p>
                  </a:txBody>
                  <a:tcPr marL="234094" marR="140456" marT="140456" marB="14045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(via MLPClassifier)</a:t>
                      </a: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Full deep learning framework</a:t>
                      </a: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937547"/>
                  </a:ext>
                </a:extLst>
              </a:tr>
              <a:tr h="57223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GPU acceleration</a:t>
                      </a:r>
                    </a:p>
                  </a:txBody>
                  <a:tcPr marL="234094" marR="140456" marT="140456" marB="14045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05881"/>
                  </a:ext>
                </a:extLst>
              </a:tr>
              <a:tr h="57223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Great for...</a:t>
                      </a:r>
                    </a:p>
                  </a:txBody>
                  <a:tcPr marL="234094" marR="140456" marT="140456" marB="14045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Classical ML, quick protos</a:t>
                      </a: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 learning, full control</a:t>
                      </a:r>
                    </a:p>
                  </a:txBody>
                  <a:tcPr marL="234094" marR="140456" marT="140456" marB="14045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1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55200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427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Bierstadt</vt:lpstr>
      <vt:lpstr>Cambria Math</vt:lpstr>
      <vt:lpstr>Neue Haas Grotesk Text Pro</vt:lpstr>
      <vt:lpstr>GestaltVTI</vt:lpstr>
      <vt:lpstr>Neural Networks for Classification and Regression</vt:lpstr>
      <vt:lpstr>What do we need to know?</vt:lpstr>
      <vt:lpstr>Problem X: Rendering Shapes</vt:lpstr>
      <vt:lpstr>Supervised Learning</vt:lpstr>
      <vt:lpstr>Classification Tasks</vt:lpstr>
      <vt:lpstr>Regression Task - Z→e^+ e^- Decays</vt:lpstr>
      <vt:lpstr>Activation Functions</vt:lpstr>
      <vt:lpstr>Training a Neural Network</vt:lpstr>
      <vt:lpstr>Scikit-learn and Pytorch</vt:lpstr>
      <vt:lpstr>When to Use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3</cp:revision>
  <dcterms:created xsi:type="dcterms:W3CDTF">2025-04-02T20:19:18Z</dcterms:created>
  <dcterms:modified xsi:type="dcterms:W3CDTF">2025-04-02T23:47:07Z</dcterms:modified>
</cp:coreProperties>
</file>