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2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54F6D-6DC4-4378-B1CE-8CC4DA39CA6D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E78A8B-9A82-4AB5-909C-4BF90538BB56}">
      <dgm:prSet/>
      <dgm:spPr/>
      <dgm:t>
        <a:bodyPr/>
        <a:lstStyle/>
        <a:p>
          <a:r>
            <a:rPr lang="en-US"/>
            <a:t>Define</a:t>
          </a:r>
        </a:p>
      </dgm:t>
    </dgm:pt>
    <dgm:pt modelId="{A9553216-9628-4F21-9FF3-9B6FC55C6A3F}" type="parTrans" cxnId="{2BD7CBA7-069E-4583-B16E-BA54AA1ABCAD}">
      <dgm:prSet/>
      <dgm:spPr/>
      <dgm:t>
        <a:bodyPr/>
        <a:lstStyle/>
        <a:p>
          <a:endParaRPr lang="en-US"/>
        </a:p>
      </dgm:t>
    </dgm:pt>
    <dgm:pt modelId="{00E7D3AF-B583-4C28-B7B5-35A6EC29F9E4}" type="sibTrans" cxnId="{2BD7CBA7-069E-4583-B16E-BA54AA1ABCAD}">
      <dgm:prSet/>
      <dgm:spPr/>
      <dgm:t>
        <a:bodyPr/>
        <a:lstStyle/>
        <a:p>
          <a:endParaRPr lang="en-US"/>
        </a:p>
      </dgm:t>
    </dgm:pt>
    <dgm:pt modelId="{B04EC0CF-4A9C-4146-8950-E5813F701BA7}">
      <dgm:prSet/>
      <dgm:spPr/>
      <dgm:t>
        <a:bodyPr/>
        <a:lstStyle/>
        <a:p>
          <a:r>
            <a:rPr lang="en-US"/>
            <a:t>Define spatial and temporal discretization</a:t>
          </a:r>
        </a:p>
      </dgm:t>
    </dgm:pt>
    <dgm:pt modelId="{439E1502-D347-46E5-B90E-CC5738095D3D}" type="parTrans" cxnId="{79985785-ECC3-4688-B93C-F66687041469}">
      <dgm:prSet/>
      <dgm:spPr/>
      <dgm:t>
        <a:bodyPr/>
        <a:lstStyle/>
        <a:p>
          <a:endParaRPr lang="en-US"/>
        </a:p>
      </dgm:t>
    </dgm:pt>
    <dgm:pt modelId="{498BFC81-D39E-4D44-B774-DE490C6ADB60}" type="sibTrans" cxnId="{79985785-ECC3-4688-B93C-F66687041469}">
      <dgm:prSet/>
      <dgm:spPr/>
      <dgm:t>
        <a:bodyPr/>
        <a:lstStyle/>
        <a:p>
          <a:endParaRPr lang="en-US"/>
        </a:p>
      </dgm:t>
    </dgm:pt>
    <dgm:pt modelId="{0131C448-620D-4FCE-83B8-2A48787AE09D}">
      <dgm:prSet/>
      <dgm:spPr/>
      <dgm:t>
        <a:bodyPr/>
        <a:lstStyle/>
        <a:p>
          <a:r>
            <a:rPr lang="en-US"/>
            <a:t>Set up</a:t>
          </a:r>
        </a:p>
      </dgm:t>
    </dgm:pt>
    <dgm:pt modelId="{912853F1-3ABD-4C00-8FAC-634E92612923}" type="parTrans" cxnId="{C2819B6A-271C-4AC6-8A38-53AA97D62C3C}">
      <dgm:prSet/>
      <dgm:spPr/>
      <dgm:t>
        <a:bodyPr/>
        <a:lstStyle/>
        <a:p>
          <a:endParaRPr lang="en-US"/>
        </a:p>
      </dgm:t>
    </dgm:pt>
    <dgm:pt modelId="{1452A7AE-7FE4-45FE-A37E-0A574CC0B0DE}" type="sibTrans" cxnId="{C2819B6A-271C-4AC6-8A38-53AA97D62C3C}">
      <dgm:prSet/>
      <dgm:spPr/>
      <dgm:t>
        <a:bodyPr/>
        <a:lstStyle/>
        <a:p>
          <a:endParaRPr lang="en-US"/>
        </a:p>
      </dgm:t>
    </dgm:pt>
    <dgm:pt modelId="{B74D1A76-045C-4ABC-9093-434E5549A6BE}">
      <dgm:prSet/>
      <dgm:spPr/>
      <dgm:t>
        <a:bodyPr/>
        <a:lstStyle/>
        <a:p>
          <a:r>
            <a:rPr lang="en-US"/>
            <a:t>Set up initial and boundary conditions</a:t>
          </a:r>
        </a:p>
      </dgm:t>
    </dgm:pt>
    <dgm:pt modelId="{50420A08-8A93-4394-86DC-9A49B6349CA9}" type="parTrans" cxnId="{91939B7F-0213-450D-87FD-215361421F9C}">
      <dgm:prSet/>
      <dgm:spPr/>
      <dgm:t>
        <a:bodyPr/>
        <a:lstStyle/>
        <a:p>
          <a:endParaRPr lang="en-US"/>
        </a:p>
      </dgm:t>
    </dgm:pt>
    <dgm:pt modelId="{9D497569-0BB6-455E-9006-4A608E4B69B6}" type="sibTrans" cxnId="{91939B7F-0213-450D-87FD-215361421F9C}">
      <dgm:prSet/>
      <dgm:spPr/>
      <dgm:t>
        <a:bodyPr/>
        <a:lstStyle/>
        <a:p>
          <a:endParaRPr lang="en-US"/>
        </a:p>
      </dgm:t>
    </dgm:pt>
    <dgm:pt modelId="{6DD333ED-E425-4E7B-8E09-A8BEFD3F6394}">
      <dgm:prSet/>
      <dgm:spPr/>
      <dgm:t>
        <a:bodyPr/>
        <a:lstStyle/>
        <a:p>
          <a:r>
            <a:rPr lang="en-US"/>
            <a:t>Iterate</a:t>
          </a:r>
        </a:p>
      </dgm:t>
    </dgm:pt>
    <dgm:pt modelId="{80A1C1B5-8D52-48FB-B715-CE0E6C381D2B}" type="parTrans" cxnId="{9EFE1982-23D7-4361-AE35-EBF3D4E8B338}">
      <dgm:prSet/>
      <dgm:spPr/>
      <dgm:t>
        <a:bodyPr/>
        <a:lstStyle/>
        <a:p>
          <a:endParaRPr lang="en-US"/>
        </a:p>
      </dgm:t>
    </dgm:pt>
    <dgm:pt modelId="{027468EF-6B61-4085-A729-8819FB82DC0B}" type="sibTrans" cxnId="{9EFE1982-23D7-4361-AE35-EBF3D4E8B338}">
      <dgm:prSet/>
      <dgm:spPr/>
      <dgm:t>
        <a:bodyPr/>
        <a:lstStyle/>
        <a:p>
          <a:endParaRPr lang="en-US"/>
        </a:p>
      </dgm:t>
    </dgm:pt>
    <dgm:pt modelId="{8EF043A1-1B1C-4D59-AD0A-11E879DDEBFA}">
      <dgm:prSet/>
      <dgm:spPr/>
      <dgm:t>
        <a:bodyPr/>
        <a:lstStyle/>
        <a:p>
          <a:r>
            <a:rPr lang="en-US"/>
            <a:t>Iterate using the finite difference method</a:t>
          </a:r>
        </a:p>
      </dgm:t>
    </dgm:pt>
    <dgm:pt modelId="{19ACC3BE-853A-4343-BBEB-E4FAF35F73FC}" type="parTrans" cxnId="{03BC18E3-F325-4347-A932-4EA8CAD1FAA9}">
      <dgm:prSet/>
      <dgm:spPr/>
      <dgm:t>
        <a:bodyPr/>
        <a:lstStyle/>
        <a:p>
          <a:endParaRPr lang="en-US"/>
        </a:p>
      </dgm:t>
    </dgm:pt>
    <dgm:pt modelId="{5F759B5B-360B-4D2C-8D6D-EF88C284ED84}" type="sibTrans" cxnId="{03BC18E3-F325-4347-A932-4EA8CAD1FAA9}">
      <dgm:prSet/>
      <dgm:spPr/>
      <dgm:t>
        <a:bodyPr/>
        <a:lstStyle/>
        <a:p>
          <a:endParaRPr lang="en-US"/>
        </a:p>
      </dgm:t>
    </dgm:pt>
    <dgm:pt modelId="{2CE45CA0-8D86-425D-8611-5F92CD3BC185}">
      <dgm:prSet/>
      <dgm:spPr/>
      <dgm:t>
        <a:bodyPr/>
        <a:lstStyle/>
        <a:p>
          <a:r>
            <a:rPr lang="en-US"/>
            <a:t>Visualize</a:t>
          </a:r>
        </a:p>
      </dgm:t>
    </dgm:pt>
    <dgm:pt modelId="{77199606-6E6A-4FF6-AC33-A6AF529D0328}" type="parTrans" cxnId="{8C0243D2-DF33-423E-9A3C-73418112EF11}">
      <dgm:prSet/>
      <dgm:spPr/>
      <dgm:t>
        <a:bodyPr/>
        <a:lstStyle/>
        <a:p>
          <a:endParaRPr lang="en-US"/>
        </a:p>
      </dgm:t>
    </dgm:pt>
    <dgm:pt modelId="{48E636EF-112E-4F65-8C87-14114B4279EE}" type="sibTrans" cxnId="{8C0243D2-DF33-423E-9A3C-73418112EF11}">
      <dgm:prSet/>
      <dgm:spPr/>
      <dgm:t>
        <a:bodyPr/>
        <a:lstStyle/>
        <a:p>
          <a:endParaRPr lang="en-US"/>
        </a:p>
      </dgm:t>
    </dgm:pt>
    <dgm:pt modelId="{86943E4E-9195-42AB-9D16-D70EC3ABD32D}">
      <dgm:prSet/>
      <dgm:spPr/>
      <dgm:t>
        <a:bodyPr/>
        <a:lstStyle/>
        <a:p>
          <a:r>
            <a:rPr lang="en-US"/>
            <a:t>Visualize evolution</a:t>
          </a:r>
        </a:p>
      </dgm:t>
    </dgm:pt>
    <dgm:pt modelId="{56B7FD38-CD24-46A6-B5C4-2358E3CB33DF}" type="parTrans" cxnId="{76A2DE89-DAB1-41EF-8078-FEA98C5E69E4}">
      <dgm:prSet/>
      <dgm:spPr/>
      <dgm:t>
        <a:bodyPr/>
        <a:lstStyle/>
        <a:p>
          <a:endParaRPr lang="en-US"/>
        </a:p>
      </dgm:t>
    </dgm:pt>
    <dgm:pt modelId="{FC9DA72D-195E-41D0-979F-AFF4FF252584}" type="sibTrans" cxnId="{76A2DE89-DAB1-41EF-8078-FEA98C5E69E4}">
      <dgm:prSet/>
      <dgm:spPr/>
      <dgm:t>
        <a:bodyPr/>
        <a:lstStyle/>
        <a:p>
          <a:endParaRPr lang="en-US"/>
        </a:p>
      </dgm:t>
    </dgm:pt>
    <dgm:pt modelId="{A30230AB-A38E-4775-9208-5F963D474BB1}" type="pres">
      <dgm:prSet presAssocID="{FA454F6D-6DC4-4378-B1CE-8CC4DA39CA6D}" presName="Name0" presStyleCnt="0">
        <dgm:presLayoutVars>
          <dgm:dir/>
          <dgm:animLvl val="lvl"/>
          <dgm:resizeHandles val="exact"/>
        </dgm:presLayoutVars>
      </dgm:prSet>
      <dgm:spPr/>
    </dgm:pt>
    <dgm:pt modelId="{EDDEB093-750B-4157-8BB3-23FD368B3C15}" type="pres">
      <dgm:prSet presAssocID="{D0E78A8B-9A82-4AB5-909C-4BF90538BB56}" presName="composite" presStyleCnt="0"/>
      <dgm:spPr/>
    </dgm:pt>
    <dgm:pt modelId="{59869F4C-292B-4FD2-8984-38F1827078A3}" type="pres">
      <dgm:prSet presAssocID="{D0E78A8B-9A82-4AB5-909C-4BF90538BB56}" presName="parTx" presStyleLbl="alignNode1" presStyleIdx="0" presStyleCnt="4">
        <dgm:presLayoutVars>
          <dgm:chMax val="0"/>
          <dgm:chPref val="0"/>
        </dgm:presLayoutVars>
      </dgm:prSet>
      <dgm:spPr/>
    </dgm:pt>
    <dgm:pt modelId="{56AAE384-7D6D-4385-B787-0EA068D9AD16}" type="pres">
      <dgm:prSet presAssocID="{D0E78A8B-9A82-4AB5-909C-4BF90538BB56}" presName="desTx" presStyleLbl="alignAccFollowNode1" presStyleIdx="0" presStyleCnt="4">
        <dgm:presLayoutVars/>
      </dgm:prSet>
      <dgm:spPr/>
    </dgm:pt>
    <dgm:pt modelId="{AFF5344A-6921-4562-998D-DE07493B8E65}" type="pres">
      <dgm:prSet presAssocID="{00E7D3AF-B583-4C28-B7B5-35A6EC29F9E4}" presName="space" presStyleCnt="0"/>
      <dgm:spPr/>
    </dgm:pt>
    <dgm:pt modelId="{082BBDA7-4FC0-46BE-AEBD-F3CC32D9B0C4}" type="pres">
      <dgm:prSet presAssocID="{0131C448-620D-4FCE-83B8-2A48787AE09D}" presName="composite" presStyleCnt="0"/>
      <dgm:spPr/>
    </dgm:pt>
    <dgm:pt modelId="{096CB71F-1E65-4CB4-B921-E4A413B5B3C1}" type="pres">
      <dgm:prSet presAssocID="{0131C448-620D-4FCE-83B8-2A48787AE09D}" presName="parTx" presStyleLbl="alignNode1" presStyleIdx="1" presStyleCnt="4">
        <dgm:presLayoutVars>
          <dgm:chMax val="0"/>
          <dgm:chPref val="0"/>
        </dgm:presLayoutVars>
      </dgm:prSet>
      <dgm:spPr/>
    </dgm:pt>
    <dgm:pt modelId="{39D54C1C-38D6-49E6-BCB0-C3EB3416B8B1}" type="pres">
      <dgm:prSet presAssocID="{0131C448-620D-4FCE-83B8-2A48787AE09D}" presName="desTx" presStyleLbl="alignAccFollowNode1" presStyleIdx="1" presStyleCnt="4">
        <dgm:presLayoutVars/>
      </dgm:prSet>
      <dgm:spPr/>
    </dgm:pt>
    <dgm:pt modelId="{FCEBF9AF-25E7-40D6-A27C-E5B04899D180}" type="pres">
      <dgm:prSet presAssocID="{1452A7AE-7FE4-45FE-A37E-0A574CC0B0DE}" presName="space" presStyleCnt="0"/>
      <dgm:spPr/>
    </dgm:pt>
    <dgm:pt modelId="{5426BC93-2F97-4DC2-8516-4C7F67A79AB1}" type="pres">
      <dgm:prSet presAssocID="{6DD333ED-E425-4E7B-8E09-A8BEFD3F6394}" presName="composite" presStyleCnt="0"/>
      <dgm:spPr/>
    </dgm:pt>
    <dgm:pt modelId="{506C27A4-B53C-4FA1-AE2E-220BC2E48263}" type="pres">
      <dgm:prSet presAssocID="{6DD333ED-E425-4E7B-8E09-A8BEFD3F6394}" presName="parTx" presStyleLbl="alignNode1" presStyleIdx="2" presStyleCnt="4">
        <dgm:presLayoutVars>
          <dgm:chMax val="0"/>
          <dgm:chPref val="0"/>
        </dgm:presLayoutVars>
      </dgm:prSet>
      <dgm:spPr/>
    </dgm:pt>
    <dgm:pt modelId="{6ACD0915-0669-4C32-B01E-866871E51606}" type="pres">
      <dgm:prSet presAssocID="{6DD333ED-E425-4E7B-8E09-A8BEFD3F6394}" presName="desTx" presStyleLbl="alignAccFollowNode1" presStyleIdx="2" presStyleCnt="4">
        <dgm:presLayoutVars/>
      </dgm:prSet>
      <dgm:spPr/>
    </dgm:pt>
    <dgm:pt modelId="{8E97EE6E-D5B0-42A4-99A7-2416236F5E83}" type="pres">
      <dgm:prSet presAssocID="{027468EF-6B61-4085-A729-8819FB82DC0B}" presName="space" presStyleCnt="0"/>
      <dgm:spPr/>
    </dgm:pt>
    <dgm:pt modelId="{4FF9FF8B-AF17-44ED-B9FE-338406D58281}" type="pres">
      <dgm:prSet presAssocID="{2CE45CA0-8D86-425D-8611-5F92CD3BC185}" presName="composite" presStyleCnt="0"/>
      <dgm:spPr/>
    </dgm:pt>
    <dgm:pt modelId="{6FAFA343-27AC-4888-A460-1C5A597C8CD9}" type="pres">
      <dgm:prSet presAssocID="{2CE45CA0-8D86-425D-8611-5F92CD3BC185}" presName="parTx" presStyleLbl="alignNode1" presStyleIdx="3" presStyleCnt="4">
        <dgm:presLayoutVars>
          <dgm:chMax val="0"/>
          <dgm:chPref val="0"/>
        </dgm:presLayoutVars>
      </dgm:prSet>
      <dgm:spPr/>
    </dgm:pt>
    <dgm:pt modelId="{119A7484-381F-4A7C-BD25-790D6CDB3FFC}" type="pres">
      <dgm:prSet presAssocID="{2CE45CA0-8D86-425D-8611-5F92CD3BC185}" presName="desTx" presStyleLbl="alignAccFollowNode1" presStyleIdx="3" presStyleCnt="4">
        <dgm:presLayoutVars/>
      </dgm:prSet>
      <dgm:spPr/>
    </dgm:pt>
  </dgm:ptLst>
  <dgm:cxnLst>
    <dgm:cxn modelId="{BEA4F400-7BAC-482F-9FA7-4F9CCEB13FFA}" type="presOf" srcId="{B74D1A76-045C-4ABC-9093-434E5549A6BE}" destId="{39D54C1C-38D6-49E6-BCB0-C3EB3416B8B1}" srcOrd="0" destOrd="0" presId="urn:microsoft.com/office/officeart/2016/7/layout/ChevronBlockProcess"/>
    <dgm:cxn modelId="{7380921F-E3E9-4B02-A6A8-AA556F459ACC}" type="presOf" srcId="{86943E4E-9195-42AB-9D16-D70EC3ABD32D}" destId="{119A7484-381F-4A7C-BD25-790D6CDB3FFC}" srcOrd="0" destOrd="0" presId="urn:microsoft.com/office/officeart/2016/7/layout/ChevronBlockProcess"/>
    <dgm:cxn modelId="{DE0BF529-ADD9-478A-B1A4-99104232C6A1}" type="presOf" srcId="{8EF043A1-1B1C-4D59-AD0A-11E879DDEBFA}" destId="{6ACD0915-0669-4C32-B01E-866871E51606}" srcOrd="0" destOrd="0" presId="urn:microsoft.com/office/officeart/2016/7/layout/ChevronBlockProcess"/>
    <dgm:cxn modelId="{46F7EC2D-8973-484F-81FC-467BF1E6208E}" type="presOf" srcId="{B04EC0CF-4A9C-4146-8950-E5813F701BA7}" destId="{56AAE384-7D6D-4385-B787-0EA068D9AD16}" srcOrd="0" destOrd="0" presId="urn:microsoft.com/office/officeart/2016/7/layout/ChevronBlockProcess"/>
    <dgm:cxn modelId="{9A29C130-6A9E-4F63-976E-4B509782BB49}" type="presOf" srcId="{0131C448-620D-4FCE-83B8-2A48787AE09D}" destId="{096CB71F-1E65-4CB4-B921-E4A413B5B3C1}" srcOrd="0" destOrd="0" presId="urn:microsoft.com/office/officeart/2016/7/layout/ChevronBlockProcess"/>
    <dgm:cxn modelId="{C2819B6A-271C-4AC6-8A38-53AA97D62C3C}" srcId="{FA454F6D-6DC4-4378-B1CE-8CC4DA39CA6D}" destId="{0131C448-620D-4FCE-83B8-2A48787AE09D}" srcOrd="1" destOrd="0" parTransId="{912853F1-3ABD-4C00-8FAC-634E92612923}" sibTransId="{1452A7AE-7FE4-45FE-A37E-0A574CC0B0DE}"/>
    <dgm:cxn modelId="{31E9106D-A2E8-4BAE-B113-49C9A347D47F}" type="presOf" srcId="{6DD333ED-E425-4E7B-8E09-A8BEFD3F6394}" destId="{506C27A4-B53C-4FA1-AE2E-220BC2E48263}" srcOrd="0" destOrd="0" presId="urn:microsoft.com/office/officeart/2016/7/layout/ChevronBlockProcess"/>
    <dgm:cxn modelId="{91939B7F-0213-450D-87FD-215361421F9C}" srcId="{0131C448-620D-4FCE-83B8-2A48787AE09D}" destId="{B74D1A76-045C-4ABC-9093-434E5549A6BE}" srcOrd="0" destOrd="0" parTransId="{50420A08-8A93-4394-86DC-9A49B6349CA9}" sibTransId="{9D497569-0BB6-455E-9006-4A608E4B69B6}"/>
    <dgm:cxn modelId="{9EFE1982-23D7-4361-AE35-EBF3D4E8B338}" srcId="{FA454F6D-6DC4-4378-B1CE-8CC4DA39CA6D}" destId="{6DD333ED-E425-4E7B-8E09-A8BEFD3F6394}" srcOrd="2" destOrd="0" parTransId="{80A1C1B5-8D52-48FB-B715-CE0E6C381D2B}" sibTransId="{027468EF-6B61-4085-A729-8819FB82DC0B}"/>
    <dgm:cxn modelId="{79985785-ECC3-4688-B93C-F66687041469}" srcId="{D0E78A8B-9A82-4AB5-909C-4BF90538BB56}" destId="{B04EC0CF-4A9C-4146-8950-E5813F701BA7}" srcOrd="0" destOrd="0" parTransId="{439E1502-D347-46E5-B90E-CC5738095D3D}" sibTransId="{498BFC81-D39E-4D44-B774-DE490C6ADB60}"/>
    <dgm:cxn modelId="{76A2DE89-DAB1-41EF-8078-FEA98C5E69E4}" srcId="{2CE45CA0-8D86-425D-8611-5F92CD3BC185}" destId="{86943E4E-9195-42AB-9D16-D70EC3ABD32D}" srcOrd="0" destOrd="0" parTransId="{56B7FD38-CD24-46A6-B5C4-2358E3CB33DF}" sibTransId="{FC9DA72D-195E-41D0-979F-AFF4FF252584}"/>
    <dgm:cxn modelId="{D5BFBF99-BCA8-410E-A229-EDB86CA9D03F}" type="presOf" srcId="{D0E78A8B-9A82-4AB5-909C-4BF90538BB56}" destId="{59869F4C-292B-4FD2-8984-38F1827078A3}" srcOrd="0" destOrd="0" presId="urn:microsoft.com/office/officeart/2016/7/layout/ChevronBlockProcess"/>
    <dgm:cxn modelId="{2BD7CBA7-069E-4583-B16E-BA54AA1ABCAD}" srcId="{FA454F6D-6DC4-4378-B1CE-8CC4DA39CA6D}" destId="{D0E78A8B-9A82-4AB5-909C-4BF90538BB56}" srcOrd="0" destOrd="0" parTransId="{A9553216-9628-4F21-9FF3-9B6FC55C6A3F}" sibTransId="{00E7D3AF-B583-4C28-B7B5-35A6EC29F9E4}"/>
    <dgm:cxn modelId="{D4E21FA8-E958-4587-A54D-EDBDCF80B22E}" type="presOf" srcId="{FA454F6D-6DC4-4378-B1CE-8CC4DA39CA6D}" destId="{A30230AB-A38E-4775-9208-5F963D474BB1}" srcOrd="0" destOrd="0" presId="urn:microsoft.com/office/officeart/2016/7/layout/ChevronBlockProcess"/>
    <dgm:cxn modelId="{8C0243D2-DF33-423E-9A3C-73418112EF11}" srcId="{FA454F6D-6DC4-4378-B1CE-8CC4DA39CA6D}" destId="{2CE45CA0-8D86-425D-8611-5F92CD3BC185}" srcOrd="3" destOrd="0" parTransId="{77199606-6E6A-4FF6-AC33-A6AF529D0328}" sibTransId="{48E636EF-112E-4F65-8C87-14114B4279EE}"/>
    <dgm:cxn modelId="{03BC18E3-F325-4347-A932-4EA8CAD1FAA9}" srcId="{6DD333ED-E425-4E7B-8E09-A8BEFD3F6394}" destId="{8EF043A1-1B1C-4D59-AD0A-11E879DDEBFA}" srcOrd="0" destOrd="0" parTransId="{19ACC3BE-853A-4343-BBEB-E4FAF35F73FC}" sibTransId="{5F759B5B-360B-4D2C-8D6D-EF88C284ED84}"/>
    <dgm:cxn modelId="{81417EF1-8AD0-4C21-8E03-84027C49095B}" type="presOf" srcId="{2CE45CA0-8D86-425D-8611-5F92CD3BC185}" destId="{6FAFA343-27AC-4888-A460-1C5A597C8CD9}" srcOrd="0" destOrd="0" presId="urn:microsoft.com/office/officeart/2016/7/layout/ChevronBlockProcess"/>
    <dgm:cxn modelId="{5A8EB95C-BD7D-4C23-A27F-5678E6FACB7A}" type="presParOf" srcId="{A30230AB-A38E-4775-9208-5F963D474BB1}" destId="{EDDEB093-750B-4157-8BB3-23FD368B3C15}" srcOrd="0" destOrd="0" presId="urn:microsoft.com/office/officeart/2016/7/layout/ChevronBlockProcess"/>
    <dgm:cxn modelId="{8190A207-7783-4A99-A37F-4AAF29E4C751}" type="presParOf" srcId="{EDDEB093-750B-4157-8BB3-23FD368B3C15}" destId="{59869F4C-292B-4FD2-8984-38F1827078A3}" srcOrd="0" destOrd="0" presId="urn:microsoft.com/office/officeart/2016/7/layout/ChevronBlockProcess"/>
    <dgm:cxn modelId="{8B564213-F3C4-4D7C-9301-6399BAD98236}" type="presParOf" srcId="{EDDEB093-750B-4157-8BB3-23FD368B3C15}" destId="{56AAE384-7D6D-4385-B787-0EA068D9AD16}" srcOrd="1" destOrd="0" presId="urn:microsoft.com/office/officeart/2016/7/layout/ChevronBlockProcess"/>
    <dgm:cxn modelId="{27A6AAC8-2BA4-4970-BD0F-51B5D750BBD9}" type="presParOf" srcId="{A30230AB-A38E-4775-9208-5F963D474BB1}" destId="{AFF5344A-6921-4562-998D-DE07493B8E65}" srcOrd="1" destOrd="0" presId="urn:microsoft.com/office/officeart/2016/7/layout/ChevronBlockProcess"/>
    <dgm:cxn modelId="{633D241B-CB6F-4293-87C8-BDA503C3FB7E}" type="presParOf" srcId="{A30230AB-A38E-4775-9208-5F963D474BB1}" destId="{082BBDA7-4FC0-46BE-AEBD-F3CC32D9B0C4}" srcOrd="2" destOrd="0" presId="urn:microsoft.com/office/officeart/2016/7/layout/ChevronBlockProcess"/>
    <dgm:cxn modelId="{F074D2C3-C961-4ACB-B274-6B3EB7945C94}" type="presParOf" srcId="{082BBDA7-4FC0-46BE-AEBD-F3CC32D9B0C4}" destId="{096CB71F-1E65-4CB4-B921-E4A413B5B3C1}" srcOrd="0" destOrd="0" presId="urn:microsoft.com/office/officeart/2016/7/layout/ChevronBlockProcess"/>
    <dgm:cxn modelId="{F06AA4AC-CA18-4557-B50F-EDA796FCA6A9}" type="presParOf" srcId="{082BBDA7-4FC0-46BE-AEBD-F3CC32D9B0C4}" destId="{39D54C1C-38D6-49E6-BCB0-C3EB3416B8B1}" srcOrd="1" destOrd="0" presId="urn:microsoft.com/office/officeart/2016/7/layout/ChevronBlockProcess"/>
    <dgm:cxn modelId="{C3848899-3D8F-45CA-84B7-834FF411724B}" type="presParOf" srcId="{A30230AB-A38E-4775-9208-5F963D474BB1}" destId="{FCEBF9AF-25E7-40D6-A27C-E5B04899D180}" srcOrd="3" destOrd="0" presId="urn:microsoft.com/office/officeart/2016/7/layout/ChevronBlockProcess"/>
    <dgm:cxn modelId="{470982D8-9457-4654-8014-A6ED593CD4E8}" type="presParOf" srcId="{A30230AB-A38E-4775-9208-5F963D474BB1}" destId="{5426BC93-2F97-4DC2-8516-4C7F67A79AB1}" srcOrd="4" destOrd="0" presId="urn:microsoft.com/office/officeart/2016/7/layout/ChevronBlockProcess"/>
    <dgm:cxn modelId="{DA14189F-3D95-4904-9CDC-8DBFF01E7686}" type="presParOf" srcId="{5426BC93-2F97-4DC2-8516-4C7F67A79AB1}" destId="{506C27A4-B53C-4FA1-AE2E-220BC2E48263}" srcOrd="0" destOrd="0" presId="urn:microsoft.com/office/officeart/2016/7/layout/ChevronBlockProcess"/>
    <dgm:cxn modelId="{7E689532-A346-4D25-8D84-4C299DDC38BD}" type="presParOf" srcId="{5426BC93-2F97-4DC2-8516-4C7F67A79AB1}" destId="{6ACD0915-0669-4C32-B01E-866871E51606}" srcOrd="1" destOrd="0" presId="urn:microsoft.com/office/officeart/2016/7/layout/ChevronBlockProcess"/>
    <dgm:cxn modelId="{2A3F16D7-1476-403A-A0BF-37A76EE7B1C5}" type="presParOf" srcId="{A30230AB-A38E-4775-9208-5F963D474BB1}" destId="{8E97EE6E-D5B0-42A4-99A7-2416236F5E83}" srcOrd="5" destOrd="0" presId="urn:microsoft.com/office/officeart/2016/7/layout/ChevronBlockProcess"/>
    <dgm:cxn modelId="{7F3DA32E-4642-4FB1-AA23-12A6DE8BAAEF}" type="presParOf" srcId="{A30230AB-A38E-4775-9208-5F963D474BB1}" destId="{4FF9FF8B-AF17-44ED-B9FE-338406D58281}" srcOrd="6" destOrd="0" presId="urn:microsoft.com/office/officeart/2016/7/layout/ChevronBlockProcess"/>
    <dgm:cxn modelId="{0674F38C-B098-4F1C-BC5D-0B0C9C99916E}" type="presParOf" srcId="{4FF9FF8B-AF17-44ED-B9FE-338406D58281}" destId="{6FAFA343-27AC-4888-A460-1C5A597C8CD9}" srcOrd="0" destOrd="0" presId="urn:microsoft.com/office/officeart/2016/7/layout/ChevronBlockProcess"/>
    <dgm:cxn modelId="{858DA713-5C04-42F0-AF1E-85E855C52B44}" type="presParOf" srcId="{4FF9FF8B-AF17-44ED-B9FE-338406D58281}" destId="{119A7484-381F-4A7C-BD25-790D6CDB3FFC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69F4C-292B-4FD2-8984-38F1827078A3}">
      <dsp:nvSpPr>
        <dsp:cNvPr id="0" name=""/>
        <dsp:cNvSpPr/>
      </dsp:nvSpPr>
      <dsp:spPr>
        <a:xfrm>
          <a:off x="11584" y="804671"/>
          <a:ext cx="2546490" cy="76394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26" tIns="94326" rIns="94326" bIns="9432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Define</a:t>
          </a:r>
        </a:p>
      </dsp:txBody>
      <dsp:txXfrm>
        <a:off x="240768" y="804671"/>
        <a:ext cx="2088122" cy="763947"/>
      </dsp:txXfrm>
    </dsp:sp>
    <dsp:sp modelId="{56AAE384-7D6D-4385-B787-0EA068D9AD16}">
      <dsp:nvSpPr>
        <dsp:cNvPr id="0" name=""/>
        <dsp:cNvSpPr/>
      </dsp:nvSpPr>
      <dsp:spPr>
        <a:xfrm>
          <a:off x="11584" y="1568619"/>
          <a:ext cx="2317305" cy="16500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19" tIns="183119" rIns="183119" bIns="36623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Define spatial and temporal discretization</a:t>
          </a:r>
        </a:p>
      </dsp:txBody>
      <dsp:txXfrm>
        <a:off x="11584" y="1568619"/>
        <a:ext cx="2317305" cy="1650068"/>
      </dsp:txXfrm>
    </dsp:sp>
    <dsp:sp modelId="{096CB71F-1E65-4CB4-B921-E4A413B5B3C1}">
      <dsp:nvSpPr>
        <dsp:cNvPr id="0" name=""/>
        <dsp:cNvSpPr/>
      </dsp:nvSpPr>
      <dsp:spPr>
        <a:xfrm>
          <a:off x="2507831" y="804671"/>
          <a:ext cx="2546490" cy="76394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26" tIns="94326" rIns="94326" bIns="9432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Set up</a:t>
          </a:r>
        </a:p>
      </dsp:txBody>
      <dsp:txXfrm>
        <a:off x="2737015" y="804671"/>
        <a:ext cx="2088122" cy="763947"/>
      </dsp:txXfrm>
    </dsp:sp>
    <dsp:sp modelId="{39D54C1C-38D6-49E6-BCB0-C3EB3416B8B1}">
      <dsp:nvSpPr>
        <dsp:cNvPr id="0" name=""/>
        <dsp:cNvSpPr/>
      </dsp:nvSpPr>
      <dsp:spPr>
        <a:xfrm>
          <a:off x="2507831" y="1568619"/>
          <a:ext cx="2317305" cy="16500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19" tIns="183119" rIns="183119" bIns="36623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Set up initial and boundary conditions</a:t>
          </a:r>
        </a:p>
      </dsp:txBody>
      <dsp:txXfrm>
        <a:off x="2507831" y="1568619"/>
        <a:ext cx="2317305" cy="1650068"/>
      </dsp:txXfrm>
    </dsp:sp>
    <dsp:sp modelId="{506C27A4-B53C-4FA1-AE2E-220BC2E48263}">
      <dsp:nvSpPr>
        <dsp:cNvPr id="0" name=""/>
        <dsp:cNvSpPr/>
      </dsp:nvSpPr>
      <dsp:spPr>
        <a:xfrm>
          <a:off x="5004078" y="804671"/>
          <a:ext cx="2546490" cy="76394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26" tIns="94326" rIns="94326" bIns="9432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Iterate</a:t>
          </a:r>
        </a:p>
      </dsp:txBody>
      <dsp:txXfrm>
        <a:off x="5233262" y="804671"/>
        <a:ext cx="2088122" cy="763947"/>
      </dsp:txXfrm>
    </dsp:sp>
    <dsp:sp modelId="{6ACD0915-0669-4C32-B01E-866871E51606}">
      <dsp:nvSpPr>
        <dsp:cNvPr id="0" name=""/>
        <dsp:cNvSpPr/>
      </dsp:nvSpPr>
      <dsp:spPr>
        <a:xfrm>
          <a:off x="5004078" y="1568619"/>
          <a:ext cx="2317305" cy="16500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19" tIns="183119" rIns="183119" bIns="36623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Iterate using the finite difference method</a:t>
          </a:r>
        </a:p>
      </dsp:txBody>
      <dsp:txXfrm>
        <a:off x="5004078" y="1568619"/>
        <a:ext cx="2317305" cy="1650068"/>
      </dsp:txXfrm>
    </dsp:sp>
    <dsp:sp modelId="{6FAFA343-27AC-4888-A460-1C5A597C8CD9}">
      <dsp:nvSpPr>
        <dsp:cNvPr id="0" name=""/>
        <dsp:cNvSpPr/>
      </dsp:nvSpPr>
      <dsp:spPr>
        <a:xfrm>
          <a:off x="7500325" y="804671"/>
          <a:ext cx="2546490" cy="76394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26" tIns="94326" rIns="94326" bIns="9432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Visualize</a:t>
          </a:r>
        </a:p>
      </dsp:txBody>
      <dsp:txXfrm>
        <a:off x="7729509" y="804671"/>
        <a:ext cx="2088122" cy="763947"/>
      </dsp:txXfrm>
    </dsp:sp>
    <dsp:sp modelId="{119A7484-381F-4A7C-BD25-790D6CDB3FFC}">
      <dsp:nvSpPr>
        <dsp:cNvPr id="0" name=""/>
        <dsp:cNvSpPr/>
      </dsp:nvSpPr>
      <dsp:spPr>
        <a:xfrm>
          <a:off x="7500325" y="1568619"/>
          <a:ext cx="2317305" cy="16500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19" tIns="183119" rIns="183119" bIns="36623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Visualize evolution</a:t>
          </a:r>
        </a:p>
      </dsp:txBody>
      <dsp:txXfrm>
        <a:off x="7500325" y="1568619"/>
        <a:ext cx="2317305" cy="1650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F487-3A1E-47A8-A65E-E2CEE74CAAD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5307-4C09-40D3-8E93-1875010DBE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60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F487-3A1E-47A8-A65E-E2CEE74CAAD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5307-4C09-40D3-8E93-1875010D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F487-3A1E-47A8-A65E-E2CEE74CAAD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5307-4C09-40D3-8E93-1875010D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F487-3A1E-47A8-A65E-E2CEE74CAAD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5307-4C09-40D3-8E93-1875010D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F487-3A1E-47A8-A65E-E2CEE74CAAD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5307-4C09-40D3-8E93-1875010DBE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77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F487-3A1E-47A8-A65E-E2CEE74CAAD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5307-4C09-40D3-8E93-1875010D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F487-3A1E-47A8-A65E-E2CEE74CAAD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5307-4C09-40D3-8E93-1875010D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7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F487-3A1E-47A8-A65E-E2CEE74CAAD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5307-4C09-40D3-8E93-1875010D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1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F487-3A1E-47A8-A65E-E2CEE74CAAD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5307-4C09-40D3-8E93-1875010D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5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B3F487-3A1E-47A8-A65E-E2CEE74CAAD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B75307-4C09-40D3-8E93-1875010D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7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F487-3A1E-47A8-A65E-E2CEE74CAAD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5307-4C09-40D3-8E93-1875010D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5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B3F487-3A1E-47A8-A65E-E2CEE74CAAD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B75307-4C09-40D3-8E93-1875010DBE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83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8F9D-65A5-EC4E-D500-9C030B662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Heat Equation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72002-89A2-119B-5D2B-655749A07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the heat equation and Numerical Solutions</a:t>
            </a:r>
          </a:p>
        </p:txBody>
      </p:sp>
    </p:spTree>
    <p:extLst>
      <p:ext uri="{BB962C8B-B14F-4D97-AF65-F5344CB8AC3E}">
        <p14:creationId xmlns:p14="http://schemas.microsoft.com/office/powerpoint/2010/main" val="254510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1D8EC4-8163-48C9-89D6-8555E98A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3F4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CF9B5-2279-827E-A510-07A0730C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Was this in your old physics textbook?</a:t>
            </a:r>
          </a:p>
        </p:txBody>
      </p:sp>
      <p:pic>
        <p:nvPicPr>
          <p:cNvPr id="5" name="Content Placeholder 4" descr="A diagram of a heat flow&#10;&#10;AI-generated content may be incorrect.">
            <a:extLst>
              <a:ext uri="{FF2B5EF4-FFF2-40B4-BE49-F238E27FC236}">
                <a16:creationId xmlns:a16="http://schemas.microsoft.com/office/drawing/2014/main" id="{CE43879B-6386-8E4A-82C9-C11DC29AD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04" y="643538"/>
            <a:ext cx="7740292" cy="36185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B7C6C2A-33C4-4D5D-8EB1-A8803DCB7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rgbClr val="F9C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3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5D2EC-9D54-393B-29BD-BFD71624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AC3A1E"/>
                </a:solidFill>
              </a:rPr>
              <a:t>Heat</a:t>
            </a:r>
          </a:p>
        </p:txBody>
      </p:sp>
      <p:pic>
        <p:nvPicPr>
          <p:cNvPr id="5" name="Picture 4" descr="Fire and smoke">
            <a:extLst>
              <a:ext uri="{FF2B5EF4-FFF2-40B4-BE49-F238E27FC236}">
                <a16:creationId xmlns:a16="http://schemas.microsoft.com/office/drawing/2014/main" id="{09D2220C-F8CD-9767-4226-4FC0545FA3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889" r="24891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D4EE5-AD57-E452-2E89-CE6DBA72B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 dirty="0"/>
              <a:t>Heat is the movement of energy between two objects at different temperatures</a:t>
            </a:r>
          </a:p>
          <a:p>
            <a:r>
              <a:rPr lang="en-US" dirty="0"/>
              <a:t>Three methods of heat transfer</a:t>
            </a:r>
          </a:p>
          <a:p>
            <a:pPr lvl="1"/>
            <a:r>
              <a:rPr lang="en-US" dirty="0"/>
              <a:t>Conduction</a:t>
            </a:r>
          </a:p>
          <a:p>
            <a:pPr lvl="1"/>
            <a:r>
              <a:rPr lang="en-US" dirty="0"/>
              <a:t>Convection</a:t>
            </a:r>
          </a:p>
          <a:p>
            <a:pPr lvl="1"/>
            <a:r>
              <a:rPr lang="en-US" dirty="0"/>
              <a:t>Radiation</a:t>
            </a:r>
          </a:p>
          <a:p>
            <a:r>
              <a:rPr lang="en-US" dirty="0"/>
              <a:t>We are focused on conduction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How does heat propagate via conduction? </a:t>
            </a:r>
          </a:p>
        </p:txBody>
      </p:sp>
    </p:spTree>
    <p:extLst>
      <p:ext uri="{BB962C8B-B14F-4D97-AF65-F5344CB8AC3E}">
        <p14:creationId xmlns:p14="http://schemas.microsoft.com/office/powerpoint/2010/main" val="117383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FBF95C-8563-9FCF-7631-2958CD89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Fourier’s Law of Heat Conduction</a:t>
            </a:r>
          </a:p>
        </p:txBody>
      </p:sp>
      <p:pic>
        <p:nvPicPr>
          <p:cNvPr id="8" name="Content Placeholder 7" descr="Diagram of a diagram of a heat exchanger&#10;&#10;AI-generated content may be incorrect.">
            <a:extLst>
              <a:ext uri="{FF2B5EF4-FFF2-40B4-BE49-F238E27FC236}">
                <a16:creationId xmlns:a16="http://schemas.microsoft.com/office/drawing/2014/main" id="{5E4B54BF-49C3-FDBC-BD06-655B9EF7A0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947373"/>
            <a:ext cx="5451627" cy="264321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2DF3929-1C9C-570F-EDCA-DA422FC5922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11684" y="2198914"/>
                <a:ext cx="5127172" cy="3670180"/>
              </a:xfrm>
            </p:spPr>
            <p:txBody>
              <a:bodyPr vert="horz" lIns="0" tIns="45720" rIns="0" bIns="45720" rtlCol="0">
                <a:normAutofit/>
              </a:bodyPr>
              <a:lstStyle/>
              <a:p>
                <a:r>
                  <a:rPr lang="en-US" dirty="0"/>
                  <a:t>Heat flux is proportional to the temperature gradient</a:t>
                </a:r>
              </a:p>
              <a:p>
                <a:pPr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b="0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="0" i="0" dirty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Q = heat flux (W/m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k = thermal conductivity (?) </a:t>
                </a:r>
              </a:p>
              <a:p>
                <a:pPr lvl="1"/>
                <a:r>
                  <a:rPr lang="en-US" dirty="0"/>
                  <a:t>T = temperature (?)</a:t>
                </a:r>
              </a:p>
              <a:p>
                <a:r>
                  <a:rPr lang="en-US" dirty="0"/>
                  <a:t>Heat flows from high temperatures to low temperatures</a:t>
                </a:r>
              </a:p>
              <a:p>
                <a:r>
                  <a:rPr lang="en-US" dirty="0"/>
                  <a:t>Can you think of analogs to this behavior?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2DF3929-1C9C-570F-EDCA-DA422FC59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11684" y="2198914"/>
                <a:ext cx="5127172" cy="3670180"/>
              </a:xfrm>
              <a:blipFill>
                <a:blip r:embed="rId3"/>
                <a:stretch>
                  <a:fillRect l="-1308" t="-1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6587DBF8-5C50-4034-8B79-FE54A01A8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66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720853-E885-4BE5-BFE2-24004CEF6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55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4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C5E67-FB13-CF6F-BDC8-FEDED3417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Deriving the Heat Equation</a:t>
            </a:r>
          </a:p>
        </p:txBody>
      </p:sp>
      <p:pic>
        <p:nvPicPr>
          <p:cNvPr id="6" name="Content Placeholder 5" descr="A computer with a mathematical equation on the screen&#10;&#10;AI-generated content may be incorrect.">
            <a:extLst>
              <a:ext uri="{FF2B5EF4-FFF2-40B4-BE49-F238E27FC236}">
                <a16:creationId xmlns:a16="http://schemas.microsoft.com/office/drawing/2014/main" id="{FE3DC508-A096-8777-28D3-07259A597D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6" r="5092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2F708-59CC-6158-C301-F13FF384B53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974769" y="2198914"/>
                <a:ext cx="6574973" cy="3670180"/>
              </a:xfrm>
            </p:spPr>
            <p:txBody>
              <a:bodyPr vert="horz" lIns="0" tIns="45720" rIns="0" bIns="45720" rtlCol="0">
                <a:normAutofit lnSpcReduction="10000"/>
              </a:bodyPr>
              <a:lstStyle/>
              <a:p>
                <a:r>
                  <a:rPr lang="en-US" sz="2400" dirty="0"/>
                  <a:t>The conservation of energy dictates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Where the internal energy can be quantified as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Specifying the parameter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2400" dirty="0"/>
                  <a:t> called the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thermal diffusivity</a:t>
                </a:r>
                <a:r>
                  <a:rPr lang="en-US" sz="2400" dirty="0"/>
                  <a:t>, we can express the heat equation as </a:t>
                </a:r>
              </a:p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𝑑𝑇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2F708-59CC-6158-C301-F13FF384B5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974769" y="2198914"/>
                <a:ext cx="6574973" cy="3670180"/>
              </a:xfrm>
              <a:blipFill>
                <a:blip r:embed="rId3"/>
                <a:stretch>
                  <a:fillRect l="-2780" t="-3156" r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4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99EB4-B09B-C7CD-615A-5072D01CD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Solving the problem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1A15B95-35D2-D55C-665D-6E68520CA5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511697"/>
            <a:ext cx="4001315" cy="3571173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9E652-0F98-E354-17CF-BF2806C1FEA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974769" y="2198914"/>
                <a:ext cx="6574973" cy="3670180"/>
              </a:xfrm>
            </p:spPr>
            <p:txBody>
              <a:bodyPr vert="horz" lIns="0" tIns="45720" rIns="0" bIns="45720" rtlCol="0">
                <a:normAutofit/>
              </a:bodyPr>
              <a:lstStyle/>
              <a:p>
                <a:r>
                  <a:rPr lang="en-US" dirty="0"/>
                  <a:t>To uniquely solve the heat equation, we need</a:t>
                </a:r>
              </a:p>
              <a:p>
                <a:r>
                  <a:rPr lang="en-US" dirty="0"/>
                  <a:t>Initial conditions: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r>
                  <a:rPr lang="en-US" dirty="0"/>
                  <a:t>Boundary conditions: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i="1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9E652-0F98-E354-17CF-BF2806C1FE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974769" y="2198914"/>
                <a:ext cx="6574973" cy="3670180"/>
              </a:xfrm>
              <a:blipFill>
                <a:blip r:embed="rId3"/>
                <a:stretch>
                  <a:fillRect l="-927" t="-1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1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E4FFE-A80B-A975-D6FF-4444E75E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rgbClr val="1E2AB0"/>
                </a:solidFill>
              </a:rPr>
              <a:t>Numerical Solution: FDM</a:t>
            </a:r>
          </a:p>
        </p:txBody>
      </p:sp>
      <p:pic>
        <p:nvPicPr>
          <p:cNvPr id="6" name="Content Placeholder 5" descr="A colorful circle with a red center&#10;&#10;AI-generated content may be incorrect.">
            <a:extLst>
              <a:ext uri="{FF2B5EF4-FFF2-40B4-BE49-F238E27FC236}">
                <a16:creationId xmlns:a16="http://schemas.microsoft.com/office/drawing/2014/main" id="{B3DC4742-12C3-1AEC-E3D8-E96D01456D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5" r="14747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D424A-2F46-FA99-E9D0-0ADFC06B97B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181601" y="2198913"/>
                <a:ext cx="6368142" cy="4132925"/>
              </a:xfrm>
            </p:spPr>
            <p:txBody>
              <a:bodyPr vert="horz" lIns="0" tIns="45720" rIns="0" bIns="45720" rtlCol="0">
                <a:normAutofit/>
              </a:bodyPr>
              <a:lstStyle/>
              <a:p>
                <a:r>
                  <a:rPr lang="en-US" sz="2400" dirty="0"/>
                  <a:t>Discretize space and time</a:t>
                </a:r>
              </a:p>
              <a:p>
                <a:pPr lvl="1"/>
                <a:r>
                  <a:rPr lang="en-US" sz="2000" dirty="0"/>
                  <a:t>Grid points: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Time steps: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>
                        <a:latin typeface="Cambria Math" panose="02040503050406030204" pitchFamily="18" charset="0"/>
                      </a:rPr>
                      <m:t>nΔt</m:t>
                    </m:r>
                    <m:r>
                      <a:rPr lang="en-US" sz="2000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Rearranging, you find the recursion relation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−2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2400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and subject to a stability condition of 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D424A-2F46-FA99-E9D0-0ADFC06B97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181601" y="2198913"/>
                <a:ext cx="6368142" cy="4132925"/>
              </a:xfrm>
              <a:blipFill>
                <a:blip r:embed="rId3"/>
                <a:stretch>
                  <a:fillRect l="-2871"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1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0751-6D9A-BDA0-3C47-C2D1AE93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to our Solution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A7CB2E-4C71-D460-83C8-3CB37C6EA2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22642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</TotalTime>
  <Words>274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Cambria Math</vt:lpstr>
      <vt:lpstr>Retrospect</vt:lpstr>
      <vt:lpstr>The Heat Equation</vt:lpstr>
      <vt:lpstr>Was this in your old physics textbook?</vt:lpstr>
      <vt:lpstr>Heat</vt:lpstr>
      <vt:lpstr>Fourier’s Law of Heat Conduction</vt:lpstr>
      <vt:lpstr>Deriving the Heat Equation</vt:lpstr>
      <vt:lpstr>Solving the problem</vt:lpstr>
      <vt:lpstr>Numerical Solution: FDM</vt:lpstr>
      <vt:lpstr>Steps to our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Kelley, Tom</dc:creator>
  <cp:lastModifiedBy>Kelley, Tom</cp:lastModifiedBy>
  <cp:revision>3</cp:revision>
  <dcterms:created xsi:type="dcterms:W3CDTF">2025-02-24T20:49:32Z</dcterms:created>
  <dcterms:modified xsi:type="dcterms:W3CDTF">2025-02-24T21:35:39Z</dcterms:modified>
</cp:coreProperties>
</file>